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4" r:id="rId3"/>
    <p:sldId id="307" r:id="rId4"/>
    <p:sldId id="320" r:id="rId5"/>
    <p:sldId id="321" r:id="rId6"/>
    <p:sldId id="322" r:id="rId7"/>
    <p:sldId id="345" r:id="rId8"/>
    <p:sldId id="327" r:id="rId9"/>
    <p:sldId id="333" r:id="rId10"/>
    <p:sldId id="334" r:id="rId11"/>
    <p:sldId id="311" r:id="rId12"/>
    <p:sldId id="332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5688E9-675C-534B-A3F4-8C1238C7FAB0}">
          <p14:sldIdLst>
            <p14:sldId id="256"/>
            <p14:sldId id="344"/>
            <p14:sldId id="307"/>
            <p14:sldId id="320"/>
            <p14:sldId id="321"/>
            <p14:sldId id="322"/>
            <p14:sldId id="345"/>
            <p14:sldId id="327"/>
            <p14:sldId id="333"/>
            <p14:sldId id="334"/>
            <p14:sldId id="311"/>
            <p14:sldId id="332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  <p14:section name="Untitled Section" id="{9A31EEAE-A2EB-1F4E-A5C0-85E12856D80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0"/>
    <a:srgbClr val="FFFFCC"/>
    <a:srgbClr val="DDDDDD"/>
    <a:srgbClr val="B2B2B2"/>
    <a:srgbClr val="000000"/>
    <a:srgbClr val="000066"/>
    <a:srgbClr val="FFFFFF"/>
    <a:srgbClr val="EEE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070C49-4120-417E-97E3-48D53F3302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5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F295CC-2BD6-45EF-919D-C1CFA0F10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52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95CC-2BD6-45EF-919D-C1CFA0F106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2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5364C03B-2D2F-4F61-BCC6-9014F2B7A0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7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335F0-7BED-4E77-B5F6-DC5160C0F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6142E-1CBF-4101-AA69-524EC848B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C9D632-0967-4798-8691-75535655B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C2AA7A-ECC9-44E3-89B8-78AF46F939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7AE323-EA69-458F-A4FE-7EDAAED26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442AD6-9862-4265-89D0-D1AB9449D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5AC33-2710-4B4C-8FA2-EA9A8DF65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679E7-1E8C-4A90-9528-3360D1EEB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4200A-5E81-4054-87CD-3060488C0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6C0A7-1618-49B1-A895-D592BA13A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CEF0-5A12-4E6D-B5F5-55E3B35C5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E1CF-D3E9-46EA-A5CE-FD619041D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50488-3CA2-4AD1-BC08-7A8C2D224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3F45-F25B-4294-94CD-35B597F7A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BE807C-5F3D-4A4A-A74D-70159FA406B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5085184"/>
            <a:ext cx="8686800" cy="1184424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Deteksi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Dini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>
                <a:solidFill>
                  <a:srgbClr val="0000FF"/>
                </a:solidFill>
              </a:rPr>
              <a:t>Tumbuh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Kembang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Anak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67544" y="620688"/>
            <a:ext cx="8136904" cy="1008112"/>
            <a:chOff x="720" y="1392"/>
            <a:chExt cx="4058" cy="480"/>
          </a:xfrm>
        </p:grpSpPr>
        <p:sp>
          <p:nvSpPr>
            <p:cNvPr id="5" name="AutoShape 1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2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2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" name="Rectangle 23"/>
          <p:cNvSpPr>
            <a:spLocks noChangeArrowheads="1"/>
          </p:cNvSpPr>
          <p:nvPr/>
        </p:nvSpPr>
        <p:spPr bwMode="black">
          <a:xfrm>
            <a:off x="1043608" y="764704"/>
            <a:ext cx="705678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1F3F5F"/>
              </a:buClr>
            </a:pP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Hasi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riset</a:t>
            </a:r>
            <a:r>
              <a:rPr lang="en-US" b="1" dirty="0" smtClean="0">
                <a:solidFill>
                  <a:srgbClr val="800000"/>
                </a:solidFill>
              </a:rPr>
              <a:t> (</a:t>
            </a:r>
            <a:r>
              <a:rPr lang="en-US" b="1" dirty="0" err="1" smtClean="0">
                <a:solidFill>
                  <a:srgbClr val="800000"/>
                </a:solidFill>
              </a:rPr>
              <a:t>oleh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Glascoe</a:t>
            </a:r>
            <a:r>
              <a:rPr lang="en-US" b="1" dirty="0" smtClean="0">
                <a:solidFill>
                  <a:srgbClr val="800000"/>
                </a:solidFill>
              </a:rPr>
              <a:t>) </a:t>
            </a:r>
            <a:r>
              <a:rPr lang="en-US" b="1" dirty="0" err="1" smtClean="0">
                <a:solidFill>
                  <a:srgbClr val="800000"/>
                </a:solidFill>
              </a:rPr>
              <a:t>terkait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hubungan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kecurigaan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orangtua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dengan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gangguan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perkembangan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anaknya</a:t>
            </a:r>
            <a:r>
              <a:rPr lang="en-US" b="1" dirty="0" smtClean="0">
                <a:solidFill>
                  <a:srgbClr val="800000"/>
                </a:solidFill>
              </a:rPr>
              <a:t>:</a:t>
            </a:r>
          </a:p>
          <a:p>
            <a:pPr algn="just">
              <a:spcBef>
                <a:spcPct val="50000"/>
              </a:spcBef>
              <a:buClr>
                <a:srgbClr val="1F3F5F"/>
              </a:buClr>
            </a:pPr>
            <a:endParaRPr lang="en-US" b="1" dirty="0">
              <a:solidFill>
                <a:srgbClr val="8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52056"/>
              </p:ext>
            </p:extLst>
          </p:nvPr>
        </p:nvGraphicFramePr>
        <p:xfrm>
          <a:off x="683568" y="1844824"/>
          <a:ext cx="7704856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Kecurigaan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orangtua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FF"/>
                          </a:solidFill>
                        </a:rPr>
                        <a:t>Probabilitas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Umum</a:t>
                      </a:r>
                      <a:r>
                        <a:rPr lang="en-US" dirty="0" smtClean="0"/>
                        <a:t> (…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saya</a:t>
                      </a:r>
                      <a:r>
                        <a:rPr lang="en-US" dirty="0" smtClean="0"/>
                        <a:t> “</a:t>
                      </a:r>
                      <a:r>
                        <a:rPr lang="en-US" dirty="0" err="1" smtClean="0"/>
                        <a:t>tertinggal</a:t>
                      </a:r>
                      <a:r>
                        <a:rPr lang="en-US" dirty="0" smtClean="0"/>
                        <a:t>” </a:t>
                      </a:r>
                      <a:r>
                        <a:rPr lang="en-US" dirty="0" err="1" smtClean="0"/>
                        <a:t>dari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anak</a:t>
                      </a:r>
                      <a:r>
                        <a:rPr lang="en-US" dirty="0" smtClean="0"/>
                        <a:t> lain)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Ketrampilan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Berbicara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Perilaku-emosi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Keterampilan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sekolah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umur</a:t>
                      </a:r>
                      <a:r>
                        <a:rPr lang="en-US" dirty="0" smtClean="0"/>
                        <a:t> &gt; 4 </a:t>
                      </a:r>
                      <a:r>
                        <a:rPr lang="en-US" dirty="0" err="1" smtClean="0"/>
                        <a:t>thn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Keterampilan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bermakna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Keterampilan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sosial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bermakna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Kemandirian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Tidak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bermakna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187624" y="1268760"/>
            <a:ext cx="7488832" cy="5184576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899592" y="1196752"/>
            <a:ext cx="720080" cy="534665"/>
            <a:chOff x="301" y="2071"/>
            <a:chExt cx="1484" cy="330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gray">
            <a:xfrm>
              <a:off x="301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38100" algn="ctr">
              <a:solidFill>
                <a:srgbClr val="FFFFFF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52" name="AutoShape 16"/>
            <p:cNvSpPr>
              <a:spLocks noChangeArrowheads="1"/>
            </p:cNvSpPr>
            <p:nvPr/>
          </p:nvSpPr>
          <p:spPr bwMode="gray">
            <a:xfrm>
              <a:off x="324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4355" name="Text Box 19"/>
          <p:cNvSpPr txBox="1">
            <a:spLocks noChangeArrowheads="1"/>
          </p:cNvSpPr>
          <p:nvPr/>
        </p:nvSpPr>
        <p:spPr bwMode="gray">
          <a:xfrm>
            <a:off x="1619672" y="1484784"/>
            <a:ext cx="6696744" cy="477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PERTUMBUHAN </a:t>
            </a:r>
            <a:r>
              <a:rPr lang="en-US" sz="1600" dirty="0" smtClean="0"/>
              <a:t>: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• </a:t>
            </a:r>
            <a:r>
              <a:rPr lang="en-US" sz="1600" dirty="0" err="1"/>
              <a:t>Timbang</a:t>
            </a:r>
            <a:r>
              <a:rPr lang="en-US" sz="1600" dirty="0"/>
              <a:t> </a:t>
            </a:r>
            <a:r>
              <a:rPr lang="en-US" sz="1600" dirty="0" err="1"/>
              <a:t>berat</a:t>
            </a:r>
            <a:r>
              <a:rPr lang="en-US" sz="1600" dirty="0"/>
              <a:t> </a:t>
            </a:r>
            <a:r>
              <a:rPr lang="en-US" sz="1600" dirty="0" err="1"/>
              <a:t>badannya</a:t>
            </a:r>
            <a:r>
              <a:rPr lang="en-US" sz="1600" dirty="0"/>
              <a:t> </a:t>
            </a:r>
            <a:r>
              <a:rPr lang="en-US" sz="1600" b="1" dirty="0"/>
              <a:t>(BB)</a:t>
            </a:r>
          </a:p>
          <a:p>
            <a:pPr algn="just"/>
            <a:r>
              <a:rPr lang="en-US" sz="1600" dirty="0"/>
              <a:t>• </a:t>
            </a:r>
            <a:r>
              <a:rPr lang="en-US" sz="1600" dirty="0" err="1"/>
              <a:t>Ukur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badan</a:t>
            </a:r>
            <a:r>
              <a:rPr lang="en-US" sz="1600" dirty="0"/>
              <a:t> </a:t>
            </a:r>
            <a:r>
              <a:rPr lang="en-US" sz="1600" b="1" dirty="0"/>
              <a:t>(TB)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lingkar</a:t>
            </a:r>
            <a:r>
              <a:rPr lang="en-US" sz="1600" dirty="0"/>
              <a:t> </a:t>
            </a:r>
            <a:r>
              <a:rPr lang="en-US" sz="1600" dirty="0" err="1"/>
              <a:t>kepalanya</a:t>
            </a:r>
            <a:r>
              <a:rPr lang="en-US" sz="1600" dirty="0"/>
              <a:t> </a:t>
            </a:r>
            <a:r>
              <a:rPr lang="en-US" sz="1600" b="1" dirty="0"/>
              <a:t>(LK)</a:t>
            </a:r>
          </a:p>
          <a:p>
            <a:pPr algn="just"/>
            <a:r>
              <a:rPr lang="en-US" sz="1600" dirty="0"/>
              <a:t>• </a:t>
            </a:r>
            <a:r>
              <a:rPr lang="en-US" sz="1600" dirty="0" err="1"/>
              <a:t>Lihat</a:t>
            </a:r>
            <a:r>
              <a:rPr lang="en-US" sz="1600" dirty="0"/>
              <a:t> </a:t>
            </a:r>
            <a:r>
              <a:rPr lang="en-US" sz="1600" b="1" dirty="0" err="1"/>
              <a:t>garis</a:t>
            </a:r>
            <a:r>
              <a:rPr lang="en-US" sz="1600" b="1" dirty="0"/>
              <a:t> </a:t>
            </a:r>
            <a:r>
              <a:rPr lang="en-US" sz="1600" b="1" dirty="0" err="1"/>
              <a:t>pertambahan</a:t>
            </a:r>
            <a:r>
              <a:rPr lang="en-US" sz="1600" b="1" dirty="0"/>
              <a:t> </a:t>
            </a:r>
            <a:r>
              <a:rPr lang="en-US" sz="1600" dirty="0"/>
              <a:t>BB, TB </a:t>
            </a:r>
            <a:r>
              <a:rPr lang="en-US" sz="1600" dirty="0" err="1"/>
              <a:t>dan</a:t>
            </a:r>
            <a:r>
              <a:rPr lang="en-US" sz="1600" dirty="0"/>
              <a:t> LK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 smtClean="0"/>
              <a:t>grafik</a:t>
            </a:r>
            <a:endParaRPr lang="en-US" sz="1600" dirty="0" smtClean="0"/>
          </a:p>
          <a:p>
            <a:pPr algn="just"/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en-US" sz="1600" b="1" dirty="0" smtClean="0"/>
              <a:t>PERKEMBANGAN</a:t>
            </a:r>
          </a:p>
          <a:p>
            <a:pPr algn="just"/>
            <a:endParaRPr lang="en-US" sz="1600" b="1" dirty="0"/>
          </a:p>
          <a:p>
            <a:pPr algn="just"/>
            <a:r>
              <a:rPr lang="en-US" sz="1600" dirty="0"/>
              <a:t>• </a:t>
            </a:r>
            <a:r>
              <a:rPr lang="en-US" sz="1600" dirty="0" err="1" smtClean="0"/>
              <a:t>Identifikasi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perkembangan</a:t>
            </a:r>
            <a:r>
              <a:rPr lang="en-US" sz="1600" b="1" dirty="0" smtClean="0"/>
              <a:t> </a:t>
            </a:r>
            <a:r>
              <a:rPr lang="en-US" sz="1600" dirty="0" err="1"/>
              <a:t>anak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b="1" dirty="0" smtClean="0"/>
              <a:t>KPSP (</a:t>
            </a:r>
            <a:r>
              <a:rPr lang="en-US" sz="1600" b="1" dirty="0" err="1"/>
              <a:t>Kuesioner</a:t>
            </a:r>
            <a:r>
              <a:rPr lang="en-US" sz="1600" b="1" dirty="0"/>
              <a:t> </a:t>
            </a:r>
            <a:r>
              <a:rPr lang="en-US" sz="1600" b="1" dirty="0" err="1"/>
              <a:t>Pra</a:t>
            </a:r>
            <a:r>
              <a:rPr lang="en-US" sz="1600" b="1" dirty="0"/>
              <a:t> 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Skrining</a:t>
            </a:r>
            <a:r>
              <a:rPr lang="en-US" sz="1600" b="1" dirty="0" smtClean="0"/>
              <a:t> </a:t>
            </a:r>
            <a:r>
              <a:rPr lang="en-US" sz="1600" b="1" dirty="0" err="1"/>
              <a:t>Perkembangan</a:t>
            </a:r>
            <a:r>
              <a:rPr lang="en-US" sz="1600" b="1" dirty="0" smtClean="0"/>
              <a:t>)</a:t>
            </a:r>
          </a:p>
          <a:p>
            <a:pPr algn="just"/>
            <a:endParaRPr lang="en-US" sz="1600" b="1" dirty="0"/>
          </a:p>
          <a:p>
            <a:pPr algn="just"/>
            <a:r>
              <a:rPr lang="en-US" sz="1600" dirty="0"/>
              <a:t>• </a:t>
            </a:r>
            <a:r>
              <a:rPr lang="en-US" sz="1600" dirty="0" err="1" smtClean="0"/>
              <a:t>Identifikasi</a:t>
            </a:r>
            <a:r>
              <a:rPr lang="en-US" sz="1600" dirty="0" smtClean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b="1" dirty="0" err="1" smtClean="0"/>
              <a:t>pendengara</a:t>
            </a:r>
            <a:r>
              <a:rPr lang="en-US" sz="1600" b="1" dirty="0" smtClean="0"/>
              <a:t> </a:t>
            </a:r>
            <a:r>
              <a:rPr lang="en-US" sz="1600" dirty="0" err="1" smtClean="0"/>
              <a:t>anak</a:t>
            </a:r>
            <a:r>
              <a:rPr lang="en-US" sz="1600" dirty="0" smtClean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b="1" dirty="0"/>
              <a:t>TDD (</a:t>
            </a:r>
            <a:r>
              <a:rPr lang="en-US" sz="1600" b="1" dirty="0" err="1" smtClean="0"/>
              <a:t>Tes</a:t>
            </a:r>
            <a:r>
              <a:rPr lang="en-US" sz="1600" b="1" dirty="0"/>
              <a:t> </a:t>
            </a:r>
            <a:r>
              <a:rPr lang="en-US" sz="1600" b="1" dirty="0" err="1" smtClean="0"/>
              <a:t>Daya</a:t>
            </a:r>
            <a:r>
              <a:rPr lang="en-US" sz="1600" b="1" dirty="0" smtClean="0"/>
              <a:t> </a:t>
            </a:r>
            <a:r>
              <a:rPr lang="en-US" sz="1600" b="1" dirty="0" err="1"/>
              <a:t>Dengar</a:t>
            </a:r>
            <a:r>
              <a:rPr lang="en-US" sz="1600" b="1" dirty="0"/>
              <a:t>), </a:t>
            </a:r>
            <a:r>
              <a:rPr lang="en-US" sz="1600" b="1" dirty="0" err="1" smtClean="0"/>
              <a:t>penglihatan</a:t>
            </a:r>
            <a:r>
              <a:rPr lang="en-US" sz="1600" b="1" dirty="0" smtClean="0"/>
              <a:t> </a:t>
            </a:r>
            <a:r>
              <a:rPr lang="en-US" sz="1600" dirty="0" err="1" smtClean="0"/>
              <a:t>anak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b="1" dirty="0"/>
              <a:t>TDL (</a:t>
            </a:r>
            <a:r>
              <a:rPr lang="en-US" sz="1600" b="1" dirty="0" err="1" smtClean="0"/>
              <a:t>Tes</a:t>
            </a:r>
            <a:r>
              <a:rPr lang="en-US" sz="1600" b="1" dirty="0"/>
              <a:t> </a:t>
            </a:r>
            <a:r>
              <a:rPr lang="en-US" sz="1600" b="1" dirty="0" err="1" smtClean="0"/>
              <a:t>Daya</a:t>
            </a:r>
            <a:r>
              <a:rPr lang="en-US" sz="1600" b="1" dirty="0" smtClean="0"/>
              <a:t> </a:t>
            </a:r>
            <a:r>
              <a:rPr lang="en-US" sz="1600" b="1" dirty="0" err="1"/>
              <a:t>Lihat</a:t>
            </a:r>
            <a:r>
              <a:rPr lang="en-US" sz="1600" b="1" dirty="0"/>
              <a:t>)</a:t>
            </a:r>
            <a:r>
              <a:rPr lang="en-US" sz="1600" b="1" dirty="0" smtClean="0"/>
              <a:t>,</a:t>
            </a:r>
          </a:p>
          <a:p>
            <a:pPr algn="just"/>
            <a:endParaRPr lang="en-US" sz="1600" b="1" dirty="0"/>
          </a:p>
          <a:p>
            <a:pPr algn="just"/>
            <a:r>
              <a:rPr lang="en-US" sz="1600" dirty="0"/>
              <a:t>• </a:t>
            </a:r>
            <a:r>
              <a:rPr lang="en-US" sz="1600" dirty="0" err="1" smtClean="0"/>
              <a:t>Indentifikasi</a:t>
            </a:r>
            <a:r>
              <a:rPr lang="en-US" sz="1600" dirty="0" smtClean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b="1" dirty="0" err="1"/>
              <a:t>perilaku</a:t>
            </a:r>
            <a:r>
              <a:rPr lang="en-US" sz="1600" b="1" dirty="0"/>
              <a:t> </a:t>
            </a:r>
            <a:r>
              <a:rPr lang="en-US" sz="1600" dirty="0" err="1"/>
              <a:t>dgn</a:t>
            </a:r>
            <a:r>
              <a:rPr lang="en-US" sz="1600" dirty="0"/>
              <a:t> </a:t>
            </a:r>
            <a:r>
              <a:rPr lang="en-US" sz="1600" b="1" dirty="0" smtClean="0"/>
              <a:t>KMME (</a:t>
            </a:r>
            <a:r>
              <a:rPr lang="en-US" sz="1600" b="1" dirty="0" err="1"/>
              <a:t>K</a:t>
            </a:r>
            <a:r>
              <a:rPr lang="en-US" sz="1600" b="1" dirty="0" err="1" smtClean="0"/>
              <a:t>uesioner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Masalah</a:t>
            </a:r>
            <a:r>
              <a:rPr lang="en-US" sz="1600" b="1" dirty="0" smtClean="0"/>
              <a:t> Mental </a:t>
            </a:r>
            <a:r>
              <a:rPr lang="en-US" sz="1600" b="1" dirty="0" err="1" smtClean="0"/>
              <a:t>Emosional</a:t>
            </a:r>
            <a:r>
              <a:rPr lang="en-US" sz="1600" b="1" dirty="0" smtClean="0"/>
              <a:t>)</a:t>
            </a:r>
            <a:r>
              <a:rPr lang="en-US" sz="1600" dirty="0" smtClean="0"/>
              <a:t>, </a:t>
            </a:r>
            <a:r>
              <a:rPr lang="en-US" sz="1600" dirty="0" err="1" smtClean="0"/>
              <a:t>autis</a:t>
            </a:r>
            <a:r>
              <a:rPr lang="en-US" sz="1600" dirty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b="1" dirty="0" smtClean="0"/>
              <a:t>CHAT (Checklist for Autism in toddlers) </a:t>
            </a:r>
            <a:r>
              <a:rPr lang="en-US" sz="1600" dirty="0" smtClean="0"/>
              <a:t>, </a:t>
            </a:r>
            <a:r>
              <a:rPr lang="en-US" sz="1600" dirty="0" err="1"/>
              <a:t>gangguan</a:t>
            </a:r>
            <a:r>
              <a:rPr lang="en-US" sz="1600" dirty="0"/>
              <a:t> </a:t>
            </a:r>
            <a:r>
              <a:rPr lang="en-US" sz="1600" dirty="0" err="1"/>
              <a:t>pemusatan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 smtClean="0"/>
              <a:t>dgn</a:t>
            </a:r>
            <a:r>
              <a:rPr lang="en-US" sz="1600" dirty="0"/>
              <a:t> </a:t>
            </a:r>
            <a:r>
              <a:rPr lang="en-US" sz="1600" dirty="0" err="1" smtClean="0"/>
              <a:t>kuesioner</a:t>
            </a:r>
            <a:r>
              <a:rPr lang="en-US" sz="1600" dirty="0" smtClean="0"/>
              <a:t> </a:t>
            </a:r>
            <a:r>
              <a:rPr lang="en-US" sz="1600" b="1" dirty="0" smtClean="0"/>
              <a:t>GPPH (</a:t>
            </a:r>
            <a:r>
              <a:rPr lang="en-US" sz="1600" b="1" dirty="0" err="1"/>
              <a:t>G</a:t>
            </a:r>
            <a:r>
              <a:rPr lang="en-US" sz="1600" b="1" dirty="0" err="1" smtClean="0"/>
              <a:t>angguan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Pemusatan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Perhatian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Hiperaktifitas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22" name="Rectangle 21"/>
          <p:cNvSpPr/>
          <p:nvPr/>
        </p:nvSpPr>
        <p:spPr>
          <a:xfrm>
            <a:off x="395536" y="332656"/>
            <a:ext cx="8352928" cy="648072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Cara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Deteksi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Dini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Tumbuh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kembang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315200" cy="94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539552" y="260648"/>
            <a:ext cx="5688631" cy="64807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79512" y="116632"/>
            <a:ext cx="5472608" cy="720080"/>
            <a:chOff x="720" y="1392"/>
            <a:chExt cx="4058" cy="480"/>
          </a:xfrm>
        </p:grpSpPr>
        <p:sp>
          <p:nvSpPr>
            <p:cNvPr id="8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539552" y="1886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2400" b="1" dirty="0" err="1" smtClean="0">
                <a:solidFill>
                  <a:srgbClr val="800000"/>
                </a:solidFill>
              </a:rPr>
              <a:t>Jadual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dan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Jenis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Deteksi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err="1" smtClean="0">
                <a:solidFill>
                  <a:srgbClr val="800000"/>
                </a:solidFill>
              </a:rPr>
              <a:t>dini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143000"/>
              </p:ext>
            </p:extLst>
          </p:nvPr>
        </p:nvGraphicFramePr>
        <p:xfrm>
          <a:off x="611560" y="836712"/>
          <a:ext cx="7272810" cy="682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  <a:gridCol w="808090"/>
              </a:tblGrid>
              <a:tr h="31406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</a:rPr>
                        <a:t>Umur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</a:rPr>
                        <a:t>Pertumbuhan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</a:rPr>
                        <a:t>Perkembangan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00FF"/>
                          </a:solidFill>
                        </a:rPr>
                        <a:t>Perilaku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06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BB/TB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LK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KPSP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TDD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TDL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KMME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CHAT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GPPH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28551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3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6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9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12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15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18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21bln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 ½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3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3 ½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4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4 ½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5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5 ½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4261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6 </a:t>
                      </a:r>
                      <a:r>
                        <a:rPr lang="en-US" sz="1400" b="1" dirty="0" err="1" smtClean="0">
                          <a:solidFill>
                            <a:srgbClr val="0000FF"/>
                          </a:solidFill>
                        </a:rPr>
                        <a:t>th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4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1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1143000"/>
          </a:xfrm>
          <a:solidFill>
            <a:srgbClr val="CC33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IV. Screening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perkembangan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dengan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Kuesioner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Pra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Skrining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Perkembangan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  <a:cs typeface="+mj-cs"/>
              </a:rPr>
              <a:t> (KPSP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cs typeface="+mj-cs"/>
              </a:rPr>
              <a:t>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5486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9-10 </a:t>
            </a: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pertanyaan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singkat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pada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orang-</a:t>
            </a: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tua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/ </a:t>
            </a: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pengasuh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  <a:latin typeface="Calibri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Calibri" charset="0"/>
              </a:rPr>
              <a:t>tentang</a:t>
            </a:r>
            <a:r>
              <a:rPr lang="en-US" sz="24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kemampuan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yang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telah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dicapai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oleh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anak</a:t>
            </a:r>
            <a:endParaRPr lang="en-US" sz="2400" dirty="0">
              <a:solidFill>
                <a:srgbClr val="0000FF"/>
              </a:solidFill>
              <a:latin typeface="Calibri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mulai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umur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bulan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 minimal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tiap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bulan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sampai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umur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tahun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 minimal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tiap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6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bulan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sampai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umur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6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tahun</a:t>
            </a:r>
            <a:endParaRPr lang="en-US" sz="2400" dirty="0">
              <a:solidFill>
                <a:srgbClr val="0000FF"/>
              </a:solidFill>
              <a:latin typeface="Calibri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Char char="§"/>
            </a:pP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untuk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mengetahui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perkembangan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anak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sesuai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umurnya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atau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terlambat</a:t>
            </a:r>
            <a:endParaRPr lang="en-US" sz="2400" dirty="0">
              <a:solidFill>
                <a:srgbClr val="0000FF"/>
              </a:solidFill>
              <a:latin typeface="Calibri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endParaRPr lang="en-US" sz="800" dirty="0">
              <a:solidFill>
                <a:srgbClr val="0000FF"/>
              </a:solidFill>
              <a:latin typeface="Calibri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endParaRPr lang="en-US" sz="1000" dirty="0">
              <a:solidFill>
                <a:srgbClr val="0000FF"/>
              </a:solidFill>
              <a:latin typeface="Calibri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b="1" dirty="0" err="1">
                <a:solidFill>
                  <a:srgbClr val="0000FF"/>
                </a:solidFill>
                <a:latin typeface="Calibri" charset="0"/>
              </a:rPr>
              <a:t>Alat</a:t>
            </a: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: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Kuesioner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daftar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pertanyaan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sesuai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umur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anak</a:t>
            </a:r>
            <a:endParaRPr lang="en-US" sz="2400" dirty="0">
              <a:solidFill>
                <a:srgbClr val="0000FF"/>
              </a:solidFill>
              <a:latin typeface="Calibri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2.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Kertas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pensil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3. bola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karet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atau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plastik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seukuran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 bola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tenis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4.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kerincingan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 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5.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kubus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berukuran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sisi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2,5 cm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sebanyak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6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buah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, </a:t>
            </a:r>
          </a:p>
          <a:p>
            <a:pPr marL="457200" indent="-4572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6.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benda-benda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kecil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seperti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kismis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/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potongan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biskuit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kecil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charset="0"/>
              </a:rPr>
              <a:t>berukuran</a:t>
            </a:r>
            <a:r>
              <a:rPr lang="en-US" sz="2400" dirty="0">
                <a:solidFill>
                  <a:srgbClr val="0000FF"/>
                </a:solidFill>
                <a:latin typeface="Calibri" charset="0"/>
              </a:rPr>
              <a:t> 0,5-1 cm</a:t>
            </a:r>
          </a:p>
        </p:txBody>
      </p:sp>
    </p:spTree>
    <p:extLst>
      <p:ext uri="{BB962C8B-B14F-4D97-AF65-F5344CB8AC3E}">
        <p14:creationId xmlns:p14="http://schemas.microsoft.com/office/powerpoint/2010/main" val="182432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Rini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0"/>
            <a:ext cx="5924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Rin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0"/>
            <a:ext cx="569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3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Rini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0"/>
            <a:ext cx="5170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848600" cy="792163"/>
          </a:xfrm>
          <a:solidFill>
            <a:srgbClr val="CC33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Interpretasi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(</a:t>
            </a:r>
            <a:r>
              <a:rPr 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penafsiran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) KPSP</a:t>
            </a:r>
            <a:r>
              <a:rPr lang="en-US" sz="3600" b="1" dirty="0" smtClean="0">
                <a:ea typeface="+mj-ea"/>
                <a:cs typeface="+mj-cs"/>
              </a:rPr>
              <a:t> :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534400" cy="5715000"/>
          </a:xfrm>
        </p:spPr>
        <p:txBody>
          <a:bodyPr/>
          <a:lstStyle/>
          <a:p>
            <a:pPr eaLnBrk="1" hangingPunct="1">
              <a:buClr>
                <a:srgbClr val="CB3B4C"/>
              </a:buClr>
              <a:buFont typeface="Wingdings" charset="0"/>
              <a:buChar char="§"/>
            </a:pP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“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Ya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”,</a:t>
            </a: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bila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orang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tua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menjawab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: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anak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bisa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melakukan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atau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pernah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atau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sering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atau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kadang-kadang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.</a:t>
            </a:r>
          </a:p>
          <a:p>
            <a:pPr eaLnBrk="1" hangingPunct="1">
              <a:buClr>
                <a:srgbClr val="CB3B4C"/>
              </a:buClr>
              <a:buFont typeface="Wingdings" charset="0"/>
              <a:buChar char="§"/>
            </a:pP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“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Tidak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”,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bila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anak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belum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pernah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/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tidak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pernah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/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ibu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tidak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tahu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buClr>
                <a:srgbClr val="CB3B4C"/>
              </a:buClr>
              <a:buFont typeface="Wingdings" charset="0"/>
              <a:buNone/>
            </a:pPr>
            <a:endParaRPr lang="en-US" sz="9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buClr>
                <a:srgbClr val="CB3B4C"/>
              </a:buClr>
              <a:buFont typeface="Wingdings" charset="0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Bila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“</a:t>
            </a:r>
            <a:r>
              <a:rPr lang="en-US" altLang="ja-JP" sz="2800" b="1" dirty="0" err="1">
                <a:solidFill>
                  <a:srgbClr val="800000"/>
                </a:solidFill>
                <a:latin typeface="Calibri" charset="0"/>
              </a:rPr>
              <a:t>Ya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”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dirty="0" err="1">
                <a:solidFill>
                  <a:srgbClr val="0000FF"/>
                </a:solidFill>
                <a:latin typeface="Calibri" charset="0"/>
              </a:rPr>
              <a:t>berjumlah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b="1" dirty="0">
                <a:solidFill>
                  <a:srgbClr val="800000"/>
                </a:solidFill>
                <a:latin typeface="Calibri" charset="0"/>
              </a:rPr>
              <a:t>9-10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altLang="ja-JP" sz="2800" dirty="0" err="1">
                <a:solidFill>
                  <a:srgbClr val="0000FF"/>
                </a:solidFill>
                <a:latin typeface="Calibri" charset="0"/>
              </a:rPr>
              <a:t>berarti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dirty="0" err="1">
                <a:solidFill>
                  <a:srgbClr val="0000FF"/>
                </a:solidFill>
                <a:latin typeface="Calibri" charset="0"/>
              </a:rPr>
              <a:t>perkembangan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dirty="0" err="1">
                <a:solidFill>
                  <a:srgbClr val="0000FF"/>
                </a:solidFill>
                <a:latin typeface="Calibri" charset="0"/>
              </a:rPr>
              <a:t>anak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b="1" dirty="0" err="1">
                <a:solidFill>
                  <a:srgbClr val="800000"/>
                </a:solidFill>
                <a:latin typeface="Calibri" charset="0"/>
              </a:rPr>
              <a:t>sesua</a:t>
            </a:r>
            <a:r>
              <a:rPr lang="en-US" altLang="ja-JP" sz="2800" dirty="0" err="1">
                <a:solidFill>
                  <a:srgbClr val="800000"/>
                </a:solidFill>
                <a:latin typeface="Calibri" charset="0"/>
              </a:rPr>
              <a:t>i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dirty="0" err="1">
                <a:solidFill>
                  <a:srgbClr val="0000FF"/>
                </a:solidFill>
                <a:latin typeface="Calibri" charset="0"/>
              </a:rPr>
              <a:t>tahap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dirty="0" err="1">
                <a:solidFill>
                  <a:srgbClr val="0000FF"/>
                </a:solidFill>
                <a:latin typeface="Calibri" charset="0"/>
              </a:rPr>
              <a:t>perkembangannya</a:t>
            </a:r>
            <a:r>
              <a:rPr lang="en-US" altLang="ja-JP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altLang="ja-JP" sz="2800" b="1" dirty="0">
                <a:solidFill>
                  <a:srgbClr val="800000"/>
                </a:solidFill>
                <a:latin typeface="Calibri" charset="0"/>
              </a:rPr>
              <a:t>(S)</a:t>
            </a:r>
          </a:p>
          <a:p>
            <a:pPr eaLnBrk="1" hangingPunct="1">
              <a:buClr>
                <a:srgbClr val="CB3B4C"/>
              </a:buClr>
              <a:buFont typeface="Wingdings" charset="0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Bila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“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Ya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berjumlah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7-8</a:t>
            </a: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,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berarti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meragukan</a:t>
            </a: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(M)</a:t>
            </a:r>
          </a:p>
          <a:p>
            <a:pPr eaLnBrk="1" hangingPunct="1">
              <a:buClr>
                <a:srgbClr val="CB3B4C"/>
              </a:buClr>
              <a:buFont typeface="Wingdings" charset="0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Bila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“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Ya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sama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atau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kurang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dari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6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kemungkinan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ada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penyimpangan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(P)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 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  <a:sym typeface="Wingdings" charset="0"/>
              </a:rPr>
              <a:t>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rinci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jawaban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tidak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pada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aspek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perkembangan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mana</a:t>
            </a:r>
            <a:endParaRPr lang="en-US" sz="2800" b="1" dirty="0">
              <a:solidFill>
                <a:srgbClr val="8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382000" cy="762000"/>
          </a:xfrm>
          <a:solidFill>
            <a:srgbClr val="CC33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Bila jawaban KPSP : Ya  9 – 10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Artinya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: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perkembangan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anak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sesuai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dengan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umurnya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 (S)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 err="1">
                <a:solidFill>
                  <a:srgbClr val="0000FF"/>
                </a:solidFill>
                <a:latin typeface="Calibri" charset="0"/>
              </a:rPr>
              <a:t>beri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pujian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pada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ibu</a:t>
            </a:r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lvl="1" eaLnBrk="1" hangingPunct="1">
              <a:buFont typeface="Wingdings" charset="0"/>
              <a:buChar char="§"/>
            </a:pPr>
            <a:r>
              <a:rPr lang="en-US" dirty="0" err="1">
                <a:solidFill>
                  <a:srgbClr val="0000FF"/>
                </a:solidFill>
                <a:latin typeface="Calibri" charset="0"/>
              </a:rPr>
              <a:t>teruskan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pola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asuh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  <a:p>
            <a:pPr lvl="1" eaLnBrk="1" hangingPunct="1">
              <a:buFont typeface="Wingdings" charset="0"/>
              <a:buChar char="§"/>
            </a:pPr>
            <a:r>
              <a:rPr lang="en-US" dirty="0" err="1">
                <a:solidFill>
                  <a:srgbClr val="0000FF"/>
                </a:solidFill>
                <a:latin typeface="Calibri" charset="0"/>
              </a:rPr>
              <a:t>teruskan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stimulas</a:t>
            </a:r>
            <a:r>
              <a:rPr lang="en-US" dirty="0" err="1">
                <a:solidFill>
                  <a:srgbClr val="800000"/>
                </a:solidFill>
                <a:latin typeface="Calibri" charset="0"/>
              </a:rPr>
              <a:t>i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sesuai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tahap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perkembangan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berikutnya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  <a:p>
            <a:pPr lvl="1" eaLnBrk="1" hangingPunct="1">
              <a:buFont typeface="Wingdings" charset="0"/>
              <a:buChar char="§"/>
            </a:pPr>
            <a:r>
              <a:rPr lang="en-US" dirty="0" err="1">
                <a:solidFill>
                  <a:srgbClr val="0000FF"/>
                </a:solidFill>
                <a:latin typeface="Calibri" charset="0"/>
              </a:rPr>
              <a:t>Ikutkan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anak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di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Posyandu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BKB (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Bina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keluarga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Balita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),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PADU 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Pendidikan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nak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Dini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charset="0"/>
              </a:rPr>
              <a:t>usia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)</a:t>
            </a:r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Tx/>
              <a:buChar char="°"/>
            </a:pPr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9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solidFill>
            <a:srgbClr val="CC3300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Bila jawaban KPSP : Ya 7 – 8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458200" cy="4692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dirty="0" err="1">
                <a:solidFill>
                  <a:srgbClr val="800000"/>
                </a:solidFill>
                <a:latin typeface="Calibri" charset="0"/>
              </a:rPr>
              <a:t>Artinya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: </a:t>
            </a:r>
            <a:r>
              <a:rPr lang="en-US" dirty="0" err="1">
                <a:solidFill>
                  <a:srgbClr val="800000"/>
                </a:solidFill>
                <a:latin typeface="Calibri" charset="0"/>
              </a:rPr>
              <a:t>perkembangan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Calibri" charset="0"/>
              </a:rPr>
              <a:t>anak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800000"/>
                </a:solidFill>
                <a:latin typeface="Calibri" charset="0"/>
              </a:rPr>
              <a:t>meragukan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(M) 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105000"/>
              <a:buFont typeface="Wingdings" charset="0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Beri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800000"/>
                </a:solidFill>
                <a:latin typeface="Calibri" charset="0"/>
              </a:rPr>
              <a:t>dukungan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ibu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105000"/>
              <a:buFont typeface="Wingdings" charset="0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Ajarkan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ibu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cara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stimulasi</a:t>
            </a: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sesuai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kelompok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umur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105000"/>
              <a:buFont typeface="Wingdings" charset="0"/>
              <a:buChar char="§"/>
            </a:pP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Cari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kemungkinan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penyakit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yang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menyebabkan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penyimpangan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perkembangan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105000"/>
              <a:buFont typeface="Wingdings" charset="0"/>
              <a:buChar char="§"/>
            </a:pP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Ulangi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setelah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2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minggu</a:t>
            </a:r>
            <a:r>
              <a:rPr lang="en-US" sz="28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kemudian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dengan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KPSP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sesuai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umur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anak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105000"/>
              <a:buFont typeface="Wingdings" charset="0"/>
              <a:buNone/>
            </a:pPr>
            <a:endParaRPr lang="en-US" sz="2800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105000"/>
              <a:buFont typeface="Wingdings" charset="0"/>
              <a:buNone/>
            </a:pP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Jika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hasil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KPSP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ulangan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“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Ya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”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tetap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7 - 8,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maka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kemungkinan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ada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penyimpangan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(P)</a:t>
            </a: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105000"/>
              <a:buFont typeface="Wingdings" charset="0"/>
              <a:buChar char="§"/>
            </a:pPr>
            <a:r>
              <a:rPr lang="en-US" sz="2800" b="1" dirty="0">
                <a:solidFill>
                  <a:srgbClr val="800000"/>
                </a:solidFill>
                <a:latin typeface="Calibri" charset="0"/>
                <a:sym typeface="Wingdings" charset="0"/>
              </a:rPr>
              <a:t>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  <a:sym typeface="Wingdings" charset="0"/>
              </a:rPr>
              <a:t>rujuk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  <a:sym typeface="Wingdings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  <a:sym typeface="Wingdings" charset="0"/>
              </a:rPr>
              <a:t>ke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  <a:sym typeface="Wingdings" charset="0"/>
              </a:rPr>
              <a:t> RS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  <a:sym typeface="Wingdings" charset="0"/>
              </a:rPr>
              <a:t>terdekat</a:t>
            </a:r>
            <a:endParaRPr lang="en-US" sz="2800" b="1" dirty="0">
              <a:solidFill>
                <a:srgbClr val="800000"/>
              </a:solidFill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63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979712" y="4869160"/>
            <a:ext cx="5040560" cy="792088"/>
            <a:chOff x="1341" y="1723"/>
            <a:chExt cx="3104" cy="335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Text Box 5"/>
          <p:cNvSpPr txBox="1">
            <a:spLocks noChangeArrowheads="1"/>
          </p:cNvSpPr>
          <p:nvPr/>
        </p:nvSpPr>
        <p:spPr bwMode="black">
          <a:xfrm>
            <a:off x="2403922" y="4848994"/>
            <a:ext cx="4114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chemeClr val="bg1"/>
                </a:solidFill>
              </a:rPr>
              <a:t>Screening </a:t>
            </a:r>
            <a:r>
              <a:rPr lang="en-US" b="1" dirty="0" err="1" smtClean="0">
                <a:solidFill>
                  <a:schemeClr val="bg1"/>
                </a:solidFill>
              </a:rPr>
              <a:t>perkembangan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KPSP &amp; DDST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1979712" y="3933056"/>
            <a:ext cx="4927600" cy="819125"/>
            <a:chOff x="1341" y="1723"/>
            <a:chExt cx="3104" cy="335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black">
          <a:xfrm>
            <a:off x="2195736" y="4077072"/>
            <a:ext cx="475252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</a:rPr>
              <a:t>Deteksi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gangguan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perkembangan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1984822" y="2708920"/>
            <a:ext cx="5035450" cy="1080119"/>
            <a:chOff x="1341" y="1723"/>
            <a:chExt cx="3104" cy="335"/>
          </a:xfrm>
        </p:grpSpPr>
        <p:sp>
          <p:nvSpPr>
            <p:cNvPr id="9227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black">
          <a:xfrm>
            <a:off x="2411760" y="2852936"/>
            <a:ext cx="4114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</a:rPr>
              <a:t>Pengantar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</a:t>
            </a:r>
            <a:r>
              <a:rPr lang="en-US" b="1" dirty="0" err="1" smtClean="0">
                <a:solidFill>
                  <a:schemeClr val="bg1"/>
                </a:solidFill>
              </a:rPr>
              <a:t>umbuh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kembang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Anak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ltGray">
          <a:xfrm>
            <a:off x="1648272" y="2910086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black">
          <a:xfrm>
            <a:off x="1801422" y="3008511"/>
            <a:ext cx="3556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ltGray">
          <a:xfrm>
            <a:off x="1643162" y="3847331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black">
          <a:xfrm>
            <a:off x="1753557" y="3945756"/>
            <a:ext cx="4411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III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ltGray">
          <a:xfrm>
            <a:off x="1619672" y="4797152"/>
            <a:ext cx="685800" cy="685800"/>
          </a:xfrm>
          <a:prstGeom prst="diamond">
            <a:avLst/>
          </a:prstGeom>
          <a:solidFill>
            <a:schemeClr val="fol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1731457" y="4799782"/>
            <a:ext cx="4924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IV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1979712" y="1844824"/>
            <a:ext cx="4927600" cy="675828"/>
            <a:chOff x="1341" y="1723"/>
            <a:chExt cx="3104" cy="335"/>
          </a:xfrm>
        </p:grpSpPr>
        <p:sp>
          <p:nvSpPr>
            <p:cNvPr id="9239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black">
          <a:xfrm>
            <a:off x="2339752" y="2060848"/>
            <a:ext cx="4114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1"/>
                </a:solidFill>
              </a:rPr>
              <a:t>Latar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Belakang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42" name="AutoShape 26"/>
          <p:cNvSpPr>
            <a:spLocks noChangeArrowheads="1"/>
          </p:cNvSpPr>
          <p:nvPr/>
        </p:nvSpPr>
        <p:spPr bwMode="gray">
          <a:xfrm>
            <a:off x="1648272" y="2071886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black">
          <a:xfrm>
            <a:off x="1844177" y="2170311"/>
            <a:ext cx="2701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I</a:t>
            </a:r>
          </a:p>
        </p:txBody>
      </p:sp>
      <p:pic>
        <p:nvPicPr>
          <p:cNvPr id="9244" name="Picture 28" descr="3"/>
          <p:cNvPicPr>
            <a:picLocks noChangeAspect="1" noChangeArrowheads="1"/>
          </p:cNvPicPr>
          <p:nvPr/>
        </p:nvPicPr>
        <p:blipFill>
          <a:blip r:embed="rId2"/>
          <a:srcRect r="18698"/>
          <a:stretch>
            <a:fillRect/>
          </a:stretch>
        </p:blipFill>
        <p:spPr bwMode="auto">
          <a:xfrm>
            <a:off x="7286625" y="0"/>
            <a:ext cx="1857375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9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884238"/>
          </a:xfrm>
          <a:solidFill>
            <a:srgbClr val="CC33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Bila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jawaban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KPSP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Ya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: 6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atau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kurang</a:t>
            </a:r>
            <a:endParaRPr lang="en-US" sz="3200" dirty="0" smtClean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Kemungkinan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ada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penyimpangan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perkembangan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(P</a:t>
            </a:r>
            <a:r>
              <a:rPr lang="en-US" sz="3600" b="1" dirty="0">
                <a:solidFill>
                  <a:srgbClr val="800000"/>
                </a:solidFill>
                <a:latin typeface="Calibri" charset="0"/>
              </a:rPr>
              <a:t>) </a:t>
            </a:r>
          </a:p>
          <a:p>
            <a:pPr lvl="1" eaLnBrk="1" hangingPunct="1"/>
            <a:r>
              <a:rPr lang="en-US" sz="32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Segera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rujuk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ke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Rumah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Sakit</a:t>
            </a:r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lvl="1" eaLnBrk="1" hangingPunct="1"/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" charset="0"/>
              </a:rPr>
              <a:t>Tulis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jenis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dan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800000"/>
                </a:solidFill>
                <a:latin typeface="Calibri" charset="0"/>
              </a:rPr>
              <a:t>jumlah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  <a:p>
            <a:pPr lvl="2" eaLnBrk="1" hangingPunct="1">
              <a:buFontTx/>
              <a:buNone/>
            </a:pP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penyimpangan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alibri" charset="0"/>
              </a:rPr>
              <a:t>perkembangan</a:t>
            </a:r>
            <a:endParaRPr lang="en-US" sz="2800" b="1" dirty="0">
              <a:solidFill>
                <a:srgbClr val="800000"/>
              </a:solidFill>
              <a:latin typeface="Calibri" charset="0"/>
            </a:endParaRPr>
          </a:p>
          <a:p>
            <a:pPr lvl="2" eaLnBrk="1" hangingPunct="1"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mis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gerak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kasar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halus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bicara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&amp;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bahasa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sosial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dan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Calibri" charset="0"/>
              </a:rPr>
              <a:t>kemandirian</a:t>
            </a: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)</a:t>
            </a:r>
          </a:p>
          <a:p>
            <a:pPr lvl="2" eaLnBrk="1" hangingPunct="1">
              <a:buFontTx/>
              <a:buNone/>
            </a:pPr>
            <a:endParaRPr lang="en-US" sz="2800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8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sz="5400" dirty="0">
                <a:solidFill>
                  <a:srgbClr val="800000"/>
                </a:solidFill>
                <a:latin typeface="Calibri" charset="0"/>
              </a:rPr>
              <a:t>Terimakasih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d-ID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539552" y="1479897"/>
            <a:ext cx="7416824" cy="518946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1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026071" y="1521172"/>
            <a:ext cx="674687" cy="573088"/>
          </a:xfrm>
          <a:prstGeom prst="rect">
            <a:avLst/>
          </a:prstGeom>
          <a:noFill/>
        </p:spPr>
      </p:pic>
      <p:sp>
        <p:nvSpPr>
          <p:cNvPr id="8" name="AutoShape 14"/>
          <p:cNvSpPr>
            <a:spLocks noChangeArrowheads="1"/>
          </p:cNvSpPr>
          <p:nvPr/>
        </p:nvSpPr>
        <p:spPr bwMode="gray">
          <a:xfrm>
            <a:off x="1454696" y="692696"/>
            <a:ext cx="5791200" cy="1022151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gray">
          <a:xfrm>
            <a:off x="755576" y="1844824"/>
            <a:ext cx="6984776" cy="44504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Kualitas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generasi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penerus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tergantung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kualitas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tumbuh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kembang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anak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US" sz="2400" b="1" dirty="0" err="1">
                <a:solidFill>
                  <a:srgbClr val="00FFFF"/>
                </a:solidFill>
                <a:latin typeface="Calibri" charset="0"/>
              </a:rPr>
              <a:t>terutama</a:t>
            </a:r>
            <a:r>
              <a:rPr lang="en-US" sz="2400" b="1" dirty="0">
                <a:solidFill>
                  <a:srgbClr val="00FF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FFFF"/>
                </a:solidFill>
                <a:latin typeface="Calibri" charset="0"/>
              </a:rPr>
              <a:t>batita</a:t>
            </a:r>
            <a:r>
              <a:rPr lang="en-US" sz="2400" b="1" dirty="0">
                <a:solidFill>
                  <a:srgbClr val="00FFFF"/>
                </a:solidFill>
                <a:latin typeface="Calibri" charset="0"/>
              </a:rPr>
              <a:t> (0-3 </a:t>
            </a:r>
            <a:r>
              <a:rPr lang="en-US" sz="2400" b="1" dirty="0" err="1">
                <a:solidFill>
                  <a:srgbClr val="00FFFF"/>
                </a:solidFill>
                <a:latin typeface="Calibri" charset="0"/>
              </a:rPr>
              <a:t>th</a:t>
            </a:r>
            <a:r>
              <a:rPr lang="en-US" sz="2400" b="1" dirty="0" smtClean="0">
                <a:solidFill>
                  <a:srgbClr val="00FFFF"/>
                </a:solidFill>
                <a:latin typeface="Calibri" charset="0"/>
              </a:rPr>
              <a:t>)</a:t>
            </a:r>
            <a:endParaRPr lang="en-US" sz="2400" b="1" dirty="0">
              <a:solidFill>
                <a:srgbClr val="00FFFF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Penyimpangan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tumbuh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kembang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harus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dideteksi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ditemukan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sejak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dini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terutama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sebelum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berumur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3 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tahun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, 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supaya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segera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intervensi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diperbaiki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Bila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deteksi</a:t>
            </a:r>
            <a:r>
              <a:rPr lang="en-US" sz="2400" b="1" dirty="0">
                <a:solidFill>
                  <a:srgbClr val="FFFF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alibri" charset="0"/>
              </a:rPr>
              <a:t>terlambat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maka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penanganan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terlambat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penyimpangan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sukar</a:t>
            </a:r>
            <a:r>
              <a:rPr lang="en-US" sz="2400" dirty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libri" charset="0"/>
              </a:rPr>
              <a:t>diperbaiki</a:t>
            </a:r>
            <a:endParaRPr lang="en-US" sz="24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Presiden</a:t>
            </a:r>
            <a:r>
              <a:rPr lang="en-US" sz="2400" b="1" dirty="0">
                <a:solidFill>
                  <a:srgbClr val="00CCFF"/>
                </a:solidFill>
                <a:latin typeface="Calibri" charset="0"/>
              </a:rPr>
              <a:t> RI 23 </a:t>
            </a: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Juli</a:t>
            </a:r>
            <a:r>
              <a:rPr lang="en-US" sz="2400" b="1" dirty="0">
                <a:solidFill>
                  <a:srgbClr val="00CCFF"/>
                </a:solidFill>
                <a:latin typeface="Calibri" charset="0"/>
              </a:rPr>
              <a:t> 2005</a:t>
            </a:r>
            <a:r>
              <a:rPr lang="en-US" sz="2400" dirty="0">
                <a:solidFill>
                  <a:srgbClr val="00CCFF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00CCFF"/>
                </a:solidFill>
                <a:latin typeface="Calibri" charset="0"/>
              </a:rPr>
              <a:t>mencanangkan</a:t>
            </a:r>
            <a:r>
              <a:rPr lang="en-US" sz="2400" dirty="0">
                <a:solidFill>
                  <a:srgbClr val="00CCFF"/>
                </a:solidFill>
                <a:latin typeface="Calibri" charset="0"/>
              </a:rPr>
              <a:t> : </a:t>
            </a: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Gerakan</a:t>
            </a:r>
            <a:r>
              <a:rPr lang="en-US" sz="2400" b="1" dirty="0">
                <a:solidFill>
                  <a:srgbClr val="00CC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Nasional</a:t>
            </a:r>
            <a:r>
              <a:rPr lang="en-US" sz="2400" b="1" dirty="0">
                <a:solidFill>
                  <a:srgbClr val="00CC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Pemantauan</a:t>
            </a:r>
            <a:r>
              <a:rPr lang="en-US" sz="2400" b="1" dirty="0">
                <a:solidFill>
                  <a:srgbClr val="00CC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Tumbuh</a:t>
            </a:r>
            <a:r>
              <a:rPr lang="en-US" sz="2400" b="1" dirty="0">
                <a:solidFill>
                  <a:srgbClr val="00CC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Kembang</a:t>
            </a:r>
            <a:r>
              <a:rPr lang="en-US" sz="2400" b="1" dirty="0">
                <a:solidFill>
                  <a:srgbClr val="00CCFF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00CCFF"/>
                </a:solidFill>
                <a:latin typeface="Calibri" charset="0"/>
              </a:rPr>
              <a:t>Anak</a:t>
            </a:r>
            <a:endParaRPr lang="en-US" sz="2400" b="1" dirty="0">
              <a:solidFill>
                <a:srgbClr val="00CCFF"/>
              </a:solidFill>
              <a:latin typeface="Calibri" charset="0"/>
            </a:endParaRPr>
          </a:p>
          <a:p>
            <a:pPr algn="just" eaLnBrk="0" hangingPunct="0"/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gray">
          <a:xfrm>
            <a:off x="1763688" y="692696"/>
            <a:ext cx="5029200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0000FF"/>
                </a:solidFill>
              </a:rPr>
              <a:t>I. </a:t>
            </a:r>
            <a:r>
              <a:rPr lang="en-US" sz="3200" b="1" dirty="0" err="1" smtClean="0">
                <a:solidFill>
                  <a:srgbClr val="0000FF"/>
                </a:solidFill>
              </a:rPr>
              <a:t>Latar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belakang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1" name="Picture 17" descr="4"/>
          <p:cNvPicPr>
            <a:picLocks noChangeAspect="1" noChangeArrowheads="1"/>
          </p:cNvPicPr>
          <p:nvPr/>
        </p:nvPicPr>
        <p:blipFill>
          <a:blip r:embed="rId3"/>
          <a:srcRect b="1299"/>
          <a:stretch>
            <a:fillRect/>
          </a:stretch>
        </p:blipFill>
        <p:spPr bwMode="auto">
          <a:xfrm>
            <a:off x="7740352" y="260649"/>
            <a:ext cx="1403648" cy="3344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55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9458" name="Picture 4" descr="Pemantauan Tumbuh Kembang SB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0"/>
            <a:ext cx="5116984" cy="6858000"/>
          </a:xfrm>
        </p:spPr>
      </p:pic>
    </p:spTree>
    <p:extLst>
      <p:ext uri="{BB962C8B-B14F-4D97-AF65-F5344CB8AC3E}">
        <p14:creationId xmlns:p14="http://schemas.microsoft.com/office/powerpoint/2010/main" val="11760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solidFill>
            <a:srgbClr val="CC33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II.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Pengantar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Tumbuh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Kembang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Anak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cs typeface="+mj-cs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1534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PERTUMBUHAN :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peningkatan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ukuran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tubuh</a:t>
            </a:r>
            <a:endParaRPr lang="en-US" sz="2400" b="1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tinggi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badan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berat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badan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lingkar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kepala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None/>
            </a:pPr>
            <a:endParaRPr lang="en-US" sz="800" dirty="0">
              <a:solidFill>
                <a:srgbClr val="800000"/>
              </a:solidFill>
              <a:latin typeface="Calibri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PERKEMBANGAN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: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peningkatan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fungsi-fungsi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individu</a:t>
            </a:r>
            <a:endParaRPr lang="en-US" sz="2400" b="1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sensorik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dengar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lihat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raba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rasa,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cium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) </a:t>
            </a: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motorik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gerak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kasar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halus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)</a:t>
            </a: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kognitif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(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pengetahuan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kecerdasan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)</a:t>
            </a: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komunikasi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/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berbahasa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emosi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-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sosial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AutoNum type="arabicPeriod"/>
            </a:pP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kemandirian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Faktor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Penentu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Tumbuh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Kembang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Anak</a:t>
            </a:r>
            <a:endParaRPr lang="en-US" sz="2400" b="1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internal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: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genetik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+ proses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sejak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kehamilan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sz="2400" b="1" dirty="0" err="1">
                <a:solidFill>
                  <a:srgbClr val="800000"/>
                </a:solidFill>
                <a:latin typeface="Calibri" charset="0"/>
              </a:rPr>
              <a:t>eksternal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: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gizi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penyakit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aktifitas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fisik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kualitas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pengasuh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 /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keluarga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teman</a:t>
            </a:r>
            <a:r>
              <a:rPr lang="en-US" sz="2400" dirty="0">
                <a:solidFill>
                  <a:srgbClr val="800000"/>
                </a:solidFill>
                <a:latin typeface="Calibri" charset="0"/>
              </a:rPr>
              <a:t>, </a:t>
            </a:r>
            <a:r>
              <a:rPr lang="en-US" sz="2400" dirty="0" err="1">
                <a:solidFill>
                  <a:srgbClr val="800000"/>
                </a:solidFill>
                <a:latin typeface="Calibri" charset="0"/>
              </a:rPr>
              <a:t>sekolah</a:t>
            </a:r>
            <a:endParaRPr lang="en-US" sz="2400" dirty="0">
              <a:solidFill>
                <a:srgbClr val="800000"/>
              </a:solidFill>
              <a:latin typeface="Calibri" charset="0"/>
            </a:endParaRPr>
          </a:p>
          <a:p>
            <a:pPr marL="1104900" lvl="1" indent="-533400" eaLnBrk="1" hangingPunct="1">
              <a:lnSpc>
                <a:spcPct val="70000"/>
              </a:lnSpc>
              <a:buFont typeface="Wingdings" charset="0"/>
              <a:buNone/>
            </a:pPr>
            <a:endParaRPr lang="en-US" sz="2400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20483" name="Picture 4" descr="j0168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2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bd04972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3581400"/>
            <a:ext cx="1857375" cy="1676400"/>
          </a:xfrm>
        </p:spPr>
      </p:pic>
    </p:spTree>
    <p:extLst>
      <p:ext uri="{BB962C8B-B14F-4D97-AF65-F5344CB8AC3E}">
        <p14:creationId xmlns:p14="http://schemas.microsoft.com/office/powerpoint/2010/main" val="335672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14400"/>
          </a:xfrm>
          <a:solidFill>
            <a:srgbClr val="CC33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Kebutuhan-kebutuhan  Dasar Anak untuk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</a:b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Tumbuh Kembang Optimal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46482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FontTx/>
              <a:buAutoNum type="alphaUcPeriod"/>
            </a:pPr>
            <a:r>
              <a:rPr lang="en-US" sz="2800" b="1" dirty="0" smtClean="0">
                <a:solidFill>
                  <a:srgbClr val="800000"/>
                </a:solidFill>
                <a:latin typeface="Tahoma" charset="0"/>
              </a:rPr>
              <a:t>FISIS</a:t>
            </a:r>
            <a:r>
              <a:rPr lang="en-US" sz="2800" b="1" dirty="0">
                <a:solidFill>
                  <a:srgbClr val="800000"/>
                </a:solidFill>
                <a:latin typeface="Tahoma" charset="0"/>
              </a:rPr>
              <a:t>- BIOLOGIS</a:t>
            </a:r>
            <a:r>
              <a:rPr lang="en-US" sz="2800" dirty="0">
                <a:solidFill>
                  <a:srgbClr val="800000"/>
                </a:solidFill>
                <a:latin typeface="Tahoma" charset="0"/>
              </a:rPr>
              <a:t> : </a:t>
            </a:r>
            <a:endParaRPr lang="en-US" sz="2800" dirty="0" smtClean="0">
              <a:solidFill>
                <a:srgbClr val="800000"/>
              </a:solidFill>
              <a:latin typeface="Tahoma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Nutrisi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: ASI, menu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sehat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seimbang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, 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Immunisasi</a:t>
            </a:r>
            <a:endParaRPr lang="en-US" sz="2000" dirty="0" smtClean="0">
              <a:solidFill>
                <a:srgbClr val="800000"/>
              </a:solidFill>
              <a:latin typeface="Tahoma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K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ebersihan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badan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&amp;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lingkungan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 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B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ebas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polusi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asap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rokok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sampah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dll</a:t>
            </a:r>
            <a:endParaRPr lang="en-US" sz="2000" dirty="0" smtClean="0">
              <a:solidFill>
                <a:srgbClr val="800000"/>
              </a:solidFill>
              <a:latin typeface="Tahoma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Pemantauan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kesehatan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&amp;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Pengobatan</a:t>
            </a:r>
            <a:endParaRPr lang="en-US" sz="2000" dirty="0" smtClean="0">
              <a:solidFill>
                <a:srgbClr val="800000"/>
              </a:solidFill>
              <a:latin typeface="Tahoma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Aktifitas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fisik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(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olahraga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&amp;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bermain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)</a:t>
            </a:r>
            <a:endParaRPr lang="en-US" sz="2000" dirty="0">
              <a:solidFill>
                <a:srgbClr val="800000"/>
              </a:solidFill>
              <a:latin typeface="Tahoma" charset="0"/>
            </a:endParaRP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sz="900" dirty="0">
              <a:solidFill>
                <a:srgbClr val="800000"/>
              </a:solidFill>
              <a:latin typeface="Tahoma" charset="0"/>
            </a:endParaRPr>
          </a:p>
          <a:p>
            <a:pPr marL="1027113" lvl="1" indent="-455613">
              <a:lnSpc>
                <a:spcPct val="80000"/>
              </a:lnSpc>
            </a:pP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merangsang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hormon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pertumbuhan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nafsu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makan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endParaRPr lang="en-US" sz="2000" dirty="0" smtClean="0">
              <a:solidFill>
                <a:srgbClr val="800000"/>
              </a:solidFill>
              <a:latin typeface="Tahoma" charset="0"/>
            </a:endParaRPr>
          </a:p>
          <a:p>
            <a:pPr marL="571500" lvl="1" indent="0">
              <a:lnSpc>
                <a:spcPct val="80000"/>
              </a:lnSpc>
              <a:buNone/>
            </a:pP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    </a:t>
            </a:r>
            <a:r>
              <a:rPr lang="en-US" sz="2000" dirty="0" err="1" smtClean="0">
                <a:solidFill>
                  <a:srgbClr val="800000"/>
                </a:solidFill>
                <a:latin typeface="Tahoma" charset="0"/>
              </a:rPr>
              <a:t>metabolisme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karbohidrat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lemak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protein</a:t>
            </a:r>
          </a:p>
          <a:p>
            <a:pPr marL="1027113" lvl="1" indent="-455613">
              <a:lnSpc>
                <a:spcPct val="80000"/>
              </a:lnSpc>
            </a:pP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merangsang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pertumbuhan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otot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+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tulang</a:t>
            </a:r>
            <a:endParaRPr lang="en-US" sz="2000" dirty="0">
              <a:solidFill>
                <a:srgbClr val="800000"/>
              </a:solidFill>
              <a:latin typeface="Tahoma" charset="0"/>
            </a:endParaRPr>
          </a:p>
          <a:p>
            <a:pPr marL="1027113" lvl="1" indent="-455613">
              <a:lnSpc>
                <a:spcPct val="80000"/>
              </a:lnSpc>
            </a:pP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merangsang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perkembangan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 </a:t>
            </a:r>
          </a:p>
          <a:p>
            <a:pPr marL="812800" indent="-812800"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800000"/>
              </a:solidFill>
              <a:latin typeface="Tahoma" charset="0"/>
            </a:endParaRPr>
          </a:p>
        </p:txBody>
      </p:sp>
      <p:pic>
        <p:nvPicPr>
          <p:cNvPr id="21507" name="Picture 4" descr="Recr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37112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iram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1193099" cy="12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octor&amp;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1763688" cy="141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762000"/>
          </a:xfrm>
          <a:solidFill>
            <a:srgbClr val="CC33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>
                <a:solidFill>
                  <a:srgbClr val="4EA8E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Kebutuhan-kebutuhan  Dasar Anak untuk</a:t>
            </a:r>
            <a:br>
              <a:rPr lang="en-US" sz="2900">
                <a:solidFill>
                  <a:srgbClr val="4EA8E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</a:br>
            <a:r>
              <a:rPr lang="en-US" sz="2900">
                <a:solidFill>
                  <a:srgbClr val="4EA8E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Tumbuh Kembang Optimal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5029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800000"/>
                </a:solidFill>
                <a:latin typeface="Tahoma" charset="0"/>
              </a:rPr>
              <a:t>B</a:t>
            </a:r>
            <a:r>
              <a:rPr lang="en-US" sz="2800" b="1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. </a:t>
            </a:r>
            <a:r>
              <a:rPr lang="en-US" sz="2800" b="1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Kebutuhan</a:t>
            </a:r>
            <a:r>
              <a:rPr lang="en-US" sz="2800" b="1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 KASIH SAYANG-EMOSI (ASIH) </a:t>
            </a:r>
            <a:r>
              <a:rPr lang="en-US" sz="2800" b="1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sejak</a:t>
            </a:r>
            <a:r>
              <a:rPr lang="en-US" sz="2800" b="1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dalam</a:t>
            </a:r>
            <a:r>
              <a:rPr lang="en-US" sz="2800" b="1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kandungan</a:t>
            </a:r>
            <a:r>
              <a:rPr lang="en-US" sz="2800" b="1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 6 </a:t>
            </a:r>
            <a:r>
              <a:rPr lang="en-US" sz="2800" b="1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bulan</a:t>
            </a:r>
            <a:endParaRPr lang="en-US" sz="2800" b="1" dirty="0" smtClean="0">
              <a:solidFill>
                <a:srgbClr val="800000"/>
              </a:solidFill>
              <a:latin typeface="Tahoma" charset="0"/>
              <a:ea typeface="+mn-ea"/>
              <a:cs typeface="+mn-cs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1000" b="1" dirty="0" smtClean="0">
              <a:solidFill>
                <a:srgbClr val="800000"/>
              </a:solidFill>
              <a:latin typeface="Tahoma" charset="0"/>
              <a:ea typeface="+mn-ea"/>
              <a:cs typeface="+mn-cs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900" b="1" dirty="0" smtClean="0">
              <a:solidFill>
                <a:srgbClr val="800000"/>
              </a:solidFill>
              <a:latin typeface="Tahoma" charset="0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ciptakan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rasa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nyaman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+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aman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+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dilindungi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,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diperhatikan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(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minat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keinginan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pendapat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),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diberi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contoh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(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bukan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dipaksa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),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dibantu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didorong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,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dihargai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,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penuh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kegembiraan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, 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koreksi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(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bukan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ancaman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 / </a:t>
            </a:r>
            <a:r>
              <a:rPr lang="en-US" sz="2800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hukuman</a:t>
            </a:r>
            <a:r>
              <a:rPr lang="en-US" sz="2800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  <a:sym typeface="Wingdings" pitchFamily="2" charset="2"/>
              </a:rPr>
              <a:t>)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800000"/>
              </a:solidFill>
              <a:latin typeface="Tahoma" charset="0"/>
              <a:ea typeface="+mn-ea"/>
              <a:cs typeface="+mn-cs"/>
            </a:endParaRPr>
          </a:p>
        </p:txBody>
      </p:sp>
      <p:pic>
        <p:nvPicPr>
          <p:cNvPr id="25603" name="Picture 4" descr="M06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1828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9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620000" cy="1143000"/>
          </a:xfrm>
          <a:solidFill>
            <a:srgbClr val="CC33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Kebutuhan-kebutuhan Dasar Anak untuk</a:t>
            </a:r>
            <a:br>
              <a:rPr lang="en-US" sz="320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</a:br>
            <a:r>
              <a:rPr lang="en-US" sz="320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Tumbuh Kembang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 </a:t>
            </a:r>
            <a:r>
              <a:rPr lang="en-US" sz="320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+mj-cs"/>
              </a:rPr>
              <a:t>Optimal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6926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latin typeface="Tahoma" charset="0"/>
              </a:rPr>
              <a:t>C</a:t>
            </a:r>
            <a:r>
              <a:rPr lang="en-US" b="1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. </a:t>
            </a:r>
            <a:r>
              <a:rPr lang="en-US" b="1" dirty="0" err="1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Kebutuhan</a:t>
            </a:r>
            <a:r>
              <a:rPr lang="en-US" b="1" dirty="0" smtClean="0">
                <a:solidFill>
                  <a:srgbClr val="800000"/>
                </a:solidFill>
                <a:latin typeface="Tahoma" charset="0"/>
                <a:ea typeface="+mn-ea"/>
                <a:cs typeface="+mn-cs"/>
              </a:rPr>
              <a:t> STIMULASI DINI (ASAH)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Sejak</a:t>
            </a: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dalam</a:t>
            </a: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kandungan</a:t>
            </a: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6 </a:t>
            </a:r>
            <a:r>
              <a:rPr lang="en-US" sz="20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bln</a:t>
            </a: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800000"/>
                </a:solidFill>
                <a:latin typeface="Tahoma" charset="0"/>
              </a:rPr>
              <a:t>STIMULASI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: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sensorik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motorik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emosi-sosial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bicara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kognitif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mandiri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kreativitas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err="1">
                <a:solidFill>
                  <a:srgbClr val="800000"/>
                </a:solidFill>
                <a:latin typeface="Tahoma" charset="0"/>
              </a:rPr>
              <a:t>kepemimpinan</a:t>
            </a:r>
            <a:r>
              <a:rPr lang="en-US" sz="2000" dirty="0">
                <a:solidFill>
                  <a:srgbClr val="800000"/>
                </a:solidFill>
                <a:latin typeface="Tahoma" charset="0"/>
              </a:rPr>
              <a:t>, </a:t>
            </a:r>
            <a:r>
              <a:rPr lang="en-US" sz="2000" dirty="0" smtClean="0">
                <a:solidFill>
                  <a:srgbClr val="800000"/>
                </a:solidFill>
                <a:latin typeface="Tahoma" charset="0"/>
              </a:rPr>
              <a:t>moral</a:t>
            </a:r>
            <a:endParaRPr lang="en-US" sz="2000" b="1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Prinsip</a:t>
            </a:r>
            <a:r>
              <a:rPr lang="en-US" sz="2000" b="1" dirty="0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 Stimulus </a:t>
            </a:r>
            <a:r>
              <a:rPr lang="en-US" sz="2000" b="1" dirty="0" err="1" smtClean="0">
                <a:solidFill>
                  <a:srgbClr val="800000"/>
                </a:solidFill>
                <a:latin typeface="Tahoma" pitchFamily="34" charset="0"/>
                <a:cs typeface="Tahoma" pitchFamily="34" charset="0"/>
              </a:rPr>
              <a:t>anak</a:t>
            </a:r>
            <a:endParaRPr lang="en-US" sz="2000" b="1" dirty="0" smtClean="0">
              <a:solidFill>
                <a:srgbClr val="800000"/>
              </a:solidFill>
              <a:latin typeface="Tahoma" pitchFamily="34" charset="0"/>
              <a:cs typeface="Tahoma" pitchFamily="34" charset="0"/>
            </a:endParaRPr>
          </a:p>
          <a:p>
            <a:pPr lvl="1" indent="-342900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sz="2000" b="1" dirty="0" err="1" smtClean="0">
                <a:solidFill>
                  <a:srgbClr val="800000"/>
                </a:solidFill>
                <a:ea typeface="+mn-ea"/>
              </a:rPr>
              <a:t>Suasana</a:t>
            </a:r>
            <a:r>
              <a:rPr lang="en-US" sz="2000" b="1" dirty="0" smtClean="0">
                <a:solidFill>
                  <a:srgbClr val="800000"/>
                </a:solidFill>
                <a:ea typeface="+mn-ea"/>
              </a:rPr>
              <a:t> </a:t>
            </a:r>
            <a:r>
              <a:rPr lang="en-US" sz="2000" b="1" dirty="0" err="1" smtClean="0">
                <a:solidFill>
                  <a:srgbClr val="800000"/>
                </a:solidFill>
                <a:ea typeface="+mn-ea"/>
              </a:rPr>
              <a:t>stimulasi</a:t>
            </a:r>
            <a:r>
              <a:rPr lang="en-US" sz="2000" dirty="0" smtClean="0">
                <a:solidFill>
                  <a:srgbClr val="800000"/>
                </a:solidFill>
                <a:ea typeface="+mn-ea"/>
              </a:rPr>
              <a:t>: </a:t>
            </a:r>
            <a:r>
              <a:rPr lang="en-US" sz="2000" dirty="0" err="1" smtClean="0">
                <a:solidFill>
                  <a:srgbClr val="800000"/>
                </a:solidFill>
                <a:ea typeface="+mn-ea"/>
              </a:rPr>
              <a:t>penuh</a:t>
            </a:r>
            <a:r>
              <a:rPr lang="en-US" sz="2000" dirty="0" smtClean="0">
                <a:solidFill>
                  <a:srgbClr val="800000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ea typeface="+mn-ea"/>
              </a:rPr>
              <a:t>kasih</a:t>
            </a:r>
            <a:r>
              <a:rPr lang="en-US" sz="2000" dirty="0" smtClean="0">
                <a:solidFill>
                  <a:srgbClr val="800000"/>
                </a:solidFill>
                <a:ea typeface="+mn-ea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ea typeface="+mn-ea"/>
              </a:rPr>
              <a:t>sayang</a:t>
            </a:r>
            <a:r>
              <a:rPr lang="en-US" sz="2000" dirty="0">
                <a:solidFill>
                  <a:srgbClr val="800000"/>
                </a:solidFill>
                <a:ea typeface="+mn-ea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ea typeface="+mn-ea"/>
              </a:rPr>
              <a:t>&amp; </a:t>
            </a:r>
            <a:r>
              <a:rPr lang="en-US" sz="2000" dirty="0" err="1" smtClean="0">
                <a:solidFill>
                  <a:srgbClr val="800000"/>
                </a:solidFill>
                <a:ea typeface="+mn-ea"/>
              </a:rPr>
              <a:t>gembira</a:t>
            </a:r>
            <a:endParaRPr lang="en-US" sz="2000" dirty="0" smtClean="0">
              <a:solidFill>
                <a:srgbClr val="800000"/>
              </a:solidFill>
              <a:ea typeface="+mn-ea"/>
            </a:endParaRPr>
          </a:p>
          <a:p>
            <a:pPr lvl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2000" b="1" dirty="0" err="1">
                <a:solidFill>
                  <a:srgbClr val="800000"/>
                </a:solidFill>
                <a:sym typeface="Wingdings" pitchFamily="2" charset="2"/>
              </a:rPr>
              <a:t>Metoda</a:t>
            </a:r>
            <a:r>
              <a:rPr lang="en-US" sz="2000" dirty="0">
                <a:solidFill>
                  <a:srgbClr val="800000"/>
                </a:solidFill>
                <a:sym typeface="Wingdings" pitchFamily="2" charset="2"/>
              </a:rPr>
              <a:t> : </a:t>
            </a:r>
            <a:r>
              <a:rPr lang="en-US" sz="2000" dirty="0" err="1">
                <a:solidFill>
                  <a:srgbClr val="800000"/>
                </a:solidFill>
                <a:sym typeface="Wingdings" pitchFamily="2" charset="2"/>
              </a:rPr>
              <a:t>dengar</a:t>
            </a:r>
            <a:r>
              <a:rPr lang="en-US" sz="2000" dirty="0">
                <a:solidFill>
                  <a:srgbClr val="800000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800000"/>
                </a:solidFill>
                <a:sym typeface="Wingdings" pitchFamily="2" charset="2"/>
              </a:rPr>
              <a:t>lihat</a:t>
            </a:r>
            <a:r>
              <a:rPr lang="en-US" sz="2000" dirty="0">
                <a:solidFill>
                  <a:srgbClr val="800000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800000"/>
                </a:solidFill>
                <a:sym typeface="Wingdings" pitchFamily="2" charset="2"/>
              </a:rPr>
              <a:t>tiru</a:t>
            </a:r>
            <a:r>
              <a:rPr lang="en-US" sz="2000" dirty="0">
                <a:solidFill>
                  <a:srgbClr val="800000"/>
                </a:solidFill>
                <a:sym typeface="Wingdings" pitchFamily="2" charset="2"/>
              </a:rPr>
              <a:t> / </a:t>
            </a:r>
            <a:r>
              <a:rPr lang="en-US" sz="2000" dirty="0" err="1">
                <a:solidFill>
                  <a:srgbClr val="800000"/>
                </a:solidFill>
                <a:sym typeface="Wingdings" pitchFamily="2" charset="2"/>
              </a:rPr>
              <a:t>coba</a:t>
            </a:r>
            <a:r>
              <a:rPr lang="en-US" sz="2000" dirty="0">
                <a:solidFill>
                  <a:srgbClr val="800000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800000"/>
                </a:solidFill>
                <a:sym typeface="Wingdings" pitchFamily="2" charset="2"/>
              </a:rPr>
              <a:t>diulang-</a:t>
            </a:r>
            <a:r>
              <a:rPr lang="en-US" sz="2000" dirty="0" err="1" smtClean="0">
                <a:solidFill>
                  <a:srgbClr val="800000"/>
                </a:solidFill>
                <a:sym typeface="Wingdings" pitchFamily="2" charset="2"/>
              </a:rPr>
              <a:t>ulang</a:t>
            </a:r>
            <a:r>
              <a:rPr lang="en-US" sz="2000" dirty="0" smtClean="0">
                <a:solidFill>
                  <a:srgbClr val="800000"/>
                </a:solidFill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konsisten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bervariasi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tuntas</a:t>
            </a:r>
            <a:r>
              <a:rPr lang="en-US" sz="2000" dirty="0">
                <a:solidFill>
                  <a:srgbClr val="800000"/>
                </a:solidFill>
              </a:rPr>
              <a:t> (</a:t>
            </a:r>
            <a:r>
              <a:rPr lang="en-US" sz="2000" dirty="0" err="1">
                <a:solidFill>
                  <a:srgbClr val="800000"/>
                </a:solidFill>
              </a:rPr>
              <a:t>selesai</a:t>
            </a:r>
            <a:r>
              <a:rPr lang="en-US" sz="2000" dirty="0">
                <a:solidFill>
                  <a:srgbClr val="800000"/>
                </a:solidFill>
              </a:rPr>
              <a:t>)</a:t>
            </a:r>
            <a:endParaRPr lang="en-US" sz="2000" dirty="0">
              <a:solidFill>
                <a:srgbClr val="800000"/>
              </a:solidFill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2000" b="1" dirty="0">
                <a:solidFill>
                  <a:srgbClr val="800000"/>
                </a:solidFill>
              </a:rPr>
              <a:t>Cara</a:t>
            </a:r>
            <a:r>
              <a:rPr lang="en-US" sz="2000" dirty="0">
                <a:solidFill>
                  <a:srgbClr val="800000"/>
                </a:solidFill>
              </a:rPr>
              <a:t> : </a:t>
            </a:r>
            <a:r>
              <a:rPr lang="en-US" sz="2000" dirty="0" err="1">
                <a:solidFill>
                  <a:srgbClr val="800000"/>
                </a:solidFill>
              </a:rPr>
              <a:t>rangsang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suara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musik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gerakan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perabaan</a:t>
            </a:r>
            <a:r>
              <a:rPr lang="en-US" sz="2000" dirty="0">
                <a:solidFill>
                  <a:srgbClr val="800000"/>
                </a:solidFill>
              </a:rPr>
              <a:t>,  </a:t>
            </a:r>
            <a:r>
              <a:rPr lang="en-US" sz="2000" dirty="0" err="1">
                <a:solidFill>
                  <a:srgbClr val="800000"/>
                </a:solidFill>
              </a:rPr>
              <a:t>bicara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menyanyi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membaca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mencocokkan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membandingkan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mengelompokkan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memecahkan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masalah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mencoret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menggambar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merangkai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dll</a:t>
            </a:r>
            <a:endParaRPr lang="en-US" sz="2000" dirty="0">
              <a:solidFill>
                <a:srgbClr val="800000"/>
              </a:solidFill>
            </a:endParaRPr>
          </a:p>
          <a:p>
            <a:pPr lvl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en-US" sz="2000" b="1" dirty="0" err="1">
                <a:solidFill>
                  <a:srgbClr val="800000"/>
                </a:solidFill>
              </a:rPr>
              <a:t>Kapan</a:t>
            </a:r>
            <a:r>
              <a:rPr lang="en-US" sz="2000" dirty="0">
                <a:solidFill>
                  <a:srgbClr val="800000"/>
                </a:solidFill>
              </a:rPr>
              <a:t> : </a:t>
            </a:r>
            <a:r>
              <a:rPr lang="en-US" sz="2000" dirty="0" err="1">
                <a:solidFill>
                  <a:srgbClr val="800000"/>
                </a:solidFill>
              </a:rPr>
              <a:t>setiap</a:t>
            </a:r>
            <a:r>
              <a:rPr lang="en-US" sz="2000" dirty="0">
                <a:solidFill>
                  <a:srgbClr val="800000"/>
                </a:solidFill>
              </a:rPr>
              <a:t> kali </a:t>
            </a:r>
            <a:r>
              <a:rPr lang="en-US" sz="2000" dirty="0" err="1">
                <a:solidFill>
                  <a:srgbClr val="800000"/>
                </a:solidFill>
              </a:rPr>
              <a:t>interaksi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dengan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anak</a:t>
            </a:r>
            <a:r>
              <a:rPr lang="en-US" sz="2000" dirty="0">
                <a:solidFill>
                  <a:srgbClr val="800000"/>
                </a:solidFill>
              </a:rPr>
              <a:t> :</a:t>
            </a:r>
            <a:r>
              <a:rPr lang="en-US" sz="2000" dirty="0" err="1">
                <a:solidFill>
                  <a:srgbClr val="800000"/>
                </a:solidFill>
              </a:rPr>
              <a:t>memandikan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ganti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baju</a:t>
            </a:r>
            <a:r>
              <a:rPr lang="en-US" sz="2000" dirty="0">
                <a:solidFill>
                  <a:srgbClr val="800000"/>
                </a:solidFill>
              </a:rPr>
              <a:t>, di </a:t>
            </a:r>
            <a:r>
              <a:rPr lang="en-US" sz="2000" dirty="0" err="1">
                <a:solidFill>
                  <a:srgbClr val="800000"/>
                </a:solidFill>
              </a:rPr>
              <a:t>jalan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bermain</a:t>
            </a:r>
            <a:r>
              <a:rPr lang="en-US" sz="2000" dirty="0">
                <a:solidFill>
                  <a:srgbClr val="800000"/>
                </a:solidFill>
              </a:rPr>
              <a:t>, di </a:t>
            </a:r>
            <a:r>
              <a:rPr lang="en-US" sz="2000" dirty="0" err="1">
                <a:solidFill>
                  <a:srgbClr val="800000"/>
                </a:solidFill>
              </a:rPr>
              <a:t>dalam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mobil</a:t>
            </a:r>
            <a:r>
              <a:rPr lang="en-US" sz="2000" dirty="0">
                <a:solidFill>
                  <a:srgbClr val="800000"/>
                </a:solidFill>
              </a:rPr>
              <a:t>, </a:t>
            </a:r>
            <a:r>
              <a:rPr lang="en-US" sz="2000" dirty="0" err="1">
                <a:solidFill>
                  <a:srgbClr val="800000"/>
                </a:solidFill>
              </a:rPr>
              <a:t>sebelum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tidur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 err="1">
                <a:solidFill>
                  <a:srgbClr val="800000"/>
                </a:solidFill>
              </a:rPr>
              <a:t>dll</a:t>
            </a:r>
            <a:endParaRPr lang="en-US" sz="2000" dirty="0">
              <a:solidFill>
                <a:srgbClr val="800000"/>
              </a:solidFill>
            </a:endParaRPr>
          </a:p>
          <a:p>
            <a:pPr marL="857250" lvl="1" indent="-457200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800000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900" dirty="0" smtClean="0">
              <a:solidFill>
                <a:srgbClr val="800000"/>
              </a:solidFill>
              <a:ea typeface="+mn-ea"/>
              <a:cs typeface="+mn-cs"/>
            </a:endParaRPr>
          </a:p>
        </p:txBody>
      </p:sp>
      <p:pic>
        <p:nvPicPr>
          <p:cNvPr id="26627" name="Picture 4" descr="Mother&amp;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Newyear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82" y="5733256"/>
            <a:ext cx="1657517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ealth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33256"/>
            <a:ext cx="1981200" cy="92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9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/>
          <p:cNvSpPr>
            <a:spLocks/>
          </p:cNvSpPr>
          <p:nvPr/>
        </p:nvSpPr>
        <p:spPr bwMode="gray">
          <a:xfrm rot="4421530" flipH="1">
            <a:off x="2450906" y="1200749"/>
            <a:ext cx="1937929" cy="2793755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67" name="Freeform 3"/>
          <p:cNvSpPr>
            <a:spLocks/>
          </p:cNvSpPr>
          <p:nvPr/>
        </p:nvSpPr>
        <p:spPr bwMode="ltGray">
          <a:xfrm rot="1784834" flipH="1">
            <a:off x="231897" y="2997722"/>
            <a:ext cx="2267115" cy="2541456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accent2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ltGray">
          <a:xfrm rot="19381939">
            <a:off x="245579" y="1019993"/>
            <a:ext cx="2129935" cy="2269436"/>
          </a:xfrm>
          <a:custGeom>
            <a:avLst/>
            <a:gdLst/>
            <a:ahLst/>
            <a:cxnLst>
              <a:cxn ang="0">
                <a:pos x="1467" y="1246"/>
              </a:cxn>
              <a:cxn ang="0">
                <a:pos x="1444" y="1390"/>
              </a:cxn>
              <a:cxn ang="0">
                <a:pos x="1400" y="1529"/>
              </a:cxn>
              <a:cxn ang="0">
                <a:pos x="1339" y="1662"/>
              </a:cxn>
              <a:cxn ang="0">
                <a:pos x="1267" y="1784"/>
              </a:cxn>
              <a:cxn ang="0">
                <a:pos x="1187" y="1898"/>
              </a:cxn>
              <a:cxn ang="0">
                <a:pos x="1102" y="2002"/>
              </a:cxn>
              <a:cxn ang="0">
                <a:pos x="1019" y="2094"/>
              </a:cxn>
              <a:cxn ang="0">
                <a:pos x="939" y="2174"/>
              </a:cxn>
              <a:cxn ang="0">
                <a:pos x="866" y="2239"/>
              </a:cxn>
              <a:cxn ang="0">
                <a:pos x="806" y="2290"/>
              </a:cxn>
              <a:cxn ang="0">
                <a:pos x="763" y="2325"/>
              </a:cxn>
              <a:cxn ang="0">
                <a:pos x="739" y="2343"/>
              </a:cxn>
              <a:cxn ang="0">
                <a:pos x="732" y="2343"/>
              </a:cxn>
              <a:cxn ang="0">
                <a:pos x="709" y="2325"/>
              </a:cxn>
              <a:cxn ang="0">
                <a:pos x="665" y="2290"/>
              </a:cxn>
              <a:cxn ang="0">
                <a:pos x="604" y="2239"/>
              </a:cxn>
              <a:cxn ang="0">
                <a:pos x="532" y="2174"/>
              </a:cxn>
              <a:cxn ang="0">
                <a:pos x="452" y="2094"/>
              </a:cxn>
              <a:cxn ang="0">
                <a:pos x="367" y="2002"/>
              </a:cxn>
              <a:cxn ang="0">
                <a:pos x="284" y="1898"/>
              </a:cxn>
              <a:cxn ang="0">
                <a:pos x="204" y="1784"/>
              </a:cxn>
              <a:cxn ang="0">
                <a:pos x="131" y="1662"/>
              </a:cxn>
              <a:cxn ang="0">
                <a:pos x="71" y="1529"/>
              </a:cxn>
              <a:cxn ang="0">
                <a:pos x="27" y="1390"/>
              </a:cxn>
              <a:cxn ang="0">
                <a:pos x="4" y="1246"/>
              </a:cxn>
              <a:cxn ang="0">
                <a:pos x="4" y="1098"/>
              </a:cxn>
              <a:cxn ang="0">
                <a:pos x="27" y="954"/>
              </a:cxn>
              <a:cxn ang="0">
                <a:pos x="71" y="815"/>
              </a:cxn>
              <a:cxn ang="0">
                <a:pos x="131" y="684"/>
              </a:cxn>
              <a:cxn ang="0">
                <a:pos x="204" y="560"/>
              </a:cxn>
              <a:cxn ang="0">
                <a:pos x="284" y="446"/>
              </a:cxn>
              <a:cxn ang="0">
                <a:pos x="367" y="343"/>
              </a:cxn>
              <a:cxn ang="0">
                <a:pos x="452" y="251"/>
              </a:cxn>
              <a:cxn ang="0">
                <a:pos x="532" y="170"/>
              </a:cxn>
              <a:cxn ang="0">
                <a:pos x="604" y="105"/>
              </a:cxn>
              <a:cxn ang="0">
                <a:pos x="665" y="55"/>
              </a:cxn>
              <a:cxn ang="0">
                <a:pos x="709" y="19"/>
              </a:cxn>
              <a:cxn ang="0">
                <a:pos x="732" y="1"/>
              </a:cxn>
              <a:cxn ang="0">
                <a:pos x="739" y="1"/>
              </a:cxn>
              <a:cxn ang="0">
                <a:pos x="763" y="19"/>
              </a:cxn>
              <a:cxn ang="0">
                <a:pos x="806" y="55"/>
              </a:cxn>
              <a:cxn ang="0">
                <a:pos x="866" y="105"/>
              </a:cxn>
              <a:cxn ang="0">
                <a:pos x="939" y="170"/>
              </a:cxn>
              <a:cxn ang="0">
                <a:pos x="1019" y="251"/>
              </a:cxn>
              <a:cxn ang="0">
                <a:pos x="1102" y="343"/>
              </a:cxn>
              <a:cxn ang="0">
                <a:pos x="1187" y="446"/>
              </a:cxn>
              <a:cxn ang="0">
                <a:pos x="1267" y="560"/>
              </a:cxn>
              <a:cxn ang="0">
                <a:pos x="1339" y="684"/>
              </a:cxn>
              <a:cxn ang="0">
                <a:pos x="1400" y="815"/>
              </a:cxn>
              <a:cxn ang="0">
                <a:pos x="1444" y="954"/>
              </a:cxn>
              <a:cxn ang="0">
                <a:pos x="1467" y="1098"/>
              </a:cxn>
            </a:cxnLst>
            <a:rect l="0" t="0" r="r" b="b"/>
            <a:pathLst>
              <a:path w="1470" h="2346">
                <a:moveTo>
                  <a:pt x="1470" y="1173"/>
                </a:moveTo>
                <a:lnTo>
                  <a:pt x="1467" y="1246"/>
                </a:lnTo>
                <a:lnTo>
                  <a:pt x="1458" y="1319"/>
                </a:lnTo>
                <a:lnTo>
                  <a:pt x="1444" y="1390"/>
                </a:lnTo>
                <a:lnTo>
                  <a:pt x="1423" y="1462"/>
                </a:lnTo>
                <a:lnTo>
                  <a:pt x="1400" y="1529"/>
                </a:lnTo>
                <a:lnTo>
                  <a:pt x="1371" y="1596"/>
                </a:lnTo>
                <a:lnTo>
                  <a:pt x="1339" y="1662"/>
                </a:lnTo>
                <a:lnTo>
                  <a:pt x="1305" y="1724"/>
                </a:lnTo>
                <a:lnTo>
                  <a:pt x="1267" y="1784"/>
                </a:lnTo>
                <a:lnTo>
                  <a:pt x="1228" y="1843"/>
                </a:lnTo>
                <a:lnTo>
                  <a:pt x="1187" y="1898"/>
                </a:lnTo>
                <a:lnTo>
                  <a:pt x="1145" y="1952"/>
                </a:lnTo>
                <a:lnTo>
                  <a:pt x="1102" y="2002"/>
                </a:lnTo>
                <a:lnTo>
                  <a:pt x="1060" y="2050"/>
                </a:lnTo>
                <a:lnTo>
                  <a:pt x="1019" y="2094"/>
                </a:lnTo>
                <a:lnTo>
                  <a:pt x="978" y="2134"/>
                </a:lnTo>
                <a:lnTo>
                  <a:pt x="939" y="2174"/>
                </a:lnTo>
                <a:lnTo>
                  <a:pt x="901" y="2207"/>
                </a:lnTo>
                <a:lnTo>
                  <a:pt x="866" y="2239"/>
                </a:lnTo>
                <a:lnTo>
                  <a:pt x="835" y="2266"/>
                </a:lnTo>
                <a:lnTo>
                  <a:pt x="806" y="2290"/>
                </a:lnTo>
                <a:lnTo>
                  <a:pt x="783" y="2309"/>
                </a:lnTo>
                <a:lnTo>
                  <a:pt x="763" y="2325"/>
                </a:lnTo>
                <a:lnTo>
                  <a:pt x="748" y="2336"/>
                </a:lnTo>
                <a:lnTo>
                  <a:pt x="739" y="2343"/>
                </a:lnTo>
                <a:lnTo>
                  <a:pt x="735" y="2346"/>
                </a:lnTo>
                <a:lnTo>
                  <a:pt x="732" y="2343"/>
                </a:lnTo>
                <a:lnTo>
                  <a:pt x="723" y="2336"/>
                </a:lnTo>
                <a:lnTo>
                  <a:pt x="709" y="2325"/>
                </a:lnTo>
                <a:lnTo>
                  <a:pt x="688" y="2309"/>
                </a:lnTo>
                <a:lnTo>
                  <a:pt x="665" y="2290"/>
                </a:lnTo>
                <a:lnTo>
                  <a:pt x="636" y="2266"/>
                </a:lnTo>
                <a:lnTo>
                  <a:pt x="604" y="2239"/>
                </a:lnTo>
                <a:lnTo>
                  <a:pt x="570" y="2207"/>
                </a:lnTo>
                <a:lnTo>
                  <a:pt x="532" y="2174"/>
                </a:lnTo>
                <a:lnTo>
                  <a:pt x="493" y="2134"/>
                </a:lnTo>
                <a:lnTo>
                  <a:pt x="452" y="2094"/>
                </a:lnTo>
                <a:lnTo>
                  <a:pt x="410" y="2050"/>
                </a:lnTo>
                <a:lnTo>
                  <a:pt x="367" y="2002"/>
                </a:lnTo>
                <a:lnTo>
                  <a:pt x="325" y="1952"/>
                </a:lnTo>
                <a:lnTo>
                  <a:pt x="284" y="1898"/>
                </a:lnTo>
                <a:lnTo>
                  <a:pt x="243" y="1843"/>
                </a:lnTo>
                <a:lnTo>
                  <a:pt x="204" y="1784"/>
                </a:lnTo>
                <a:lnTo>
                  <a:pt x="166" y="1724"/>
                </a:lnTo>
                <a:lnTo>
                  <a:pt x="131" y="1662"/>
                </a:lnTo>
                <a:lnTo>
                  <a:pt x="100" y="1596"/>
                </a:lnTo>
                <a:lnTo>
                  <a:pt x="71" y="1529"/>
                </a:lnTo>
                <a:lnTo>
                  <a:pt x="48" y="1462"/>
                </a:lnTo>
                <a:lnTo>
                  <a:pt x="27" y="1390"/>
                </a:lnTo>
                <a:lnTo>
                  <a:pt x="13" y="1319"/>
                </a:lnTo>
                <a:lnTo>
                  <a:pt x="4" y="1246"/>
                </a:lnTo>
                <a:lnTo>
                  <a:pt x="0" y="1173"/>
                </a:lnTo>
                <a:lnTo>
                  <a:pt x="4" y="1098"/>
                </a:lnTo>
                <a:lnTo>
                  <a:pt x="13" y="1025"/>
                </a:lnTo>
                <a:lnTo>
                  <a:pt x="27" y="954"/>
                </a:lnTo>
                <a:lnTo>
                  <a:pt x="48" y="884"/>
                </a:lnTo>
                <a:lnTo>
                  <a:pt x="71" y="815"/>
                </a:lnTo>
                <a:lnTo>
                  <a:pt x="100" y="748"/>
                </a:lnTo>
                <a:lnTo>
                  <a:pt x="131" y="684"/>
                </a:lnTo>
                <a:lnTo>
                  <a:pt x="166" y="621"/>
                </a:lnTo>
                <a:lnTo>
                  <a:pt x="204" y="560"/>
                </a:lnTo>
                <a:lnTo>
                  <a:pt x="243" y="502"/>
                </a:lnTo>
                <a:lnTo>
                  <a:pt x="284" y="446"/>
                </a:lnTo>
                <a:lnTo>
                  <a:pt x="325" y="394"/>
                </a:lnTo>
                <a:lnTo>
                  <a:pt x="367" y="343"/>
                </a:lnTo>
                <a:lnTo>
                  <a:pt x="410" y="294"/>
                </a:lnTo>
                <a:lnTo>
                  <a:pt x="452" y="251"/>
                </a:lnTo>
                <a:lnTo>
                  <a:pt x="493" y="210"/>
                </a:lnTo>
                <a:lnTo>
                  <a:pt x="532" y="170"/>
                </a:lnTo>
                <a:lnTo>
                  <a:pt x="570" y="137"/>
                </a:lnTo>
                <a:lnTo>
                  <a:pt x="604" y="105"/>
                </a:lnTo>
                <a:lnTo>
                  <a:pt x="636" y="79"/>
                </a:lnTo>
                <a:lnTo>
                  <a:pt x="665" y="55"/>
                </a:lnTo>
                <a:lnTo>
                  <a:pt x="688" y="35"/>
                </a:lnTo>
                <a:lnTo>
                  <a:pt x="709" y="19"/>
                </a:lnTo>
                <a:lnTo>
                  <a:pt x="723" y="9"/>
                </a:lnTo>
                <a:lnTo>
                  <a:pt x="732" y="1"/>
                </a:lnTo>
                <a:lnTo>
                  <a:pt x="735" y="0"/>
                </a:lnTo>
                <a:lnTo>
                  <a:pt x="739" y="1"/>
                </a:lnTo>
                <a:lnTo>
                  <a:pt x="748" y="9"/>
                </a:lnTo>
                <a:lnTo>
                  <a:pt x="763" y="19"/>
                </a:lnTo>
                <a:lnTo>
                  <a:pt x="783" y="35"/>
                </a:lnTo>
                <a:lnTo>
                  <a:pt x="806" y="55"/>
                </a:lnTo>
                <a:lnTo>
                  <a:pt x="835" y="79"/>
                </a:lnTo>
                <a:lnTo>
                  <a:pt x="866" y="105"/>
                </a:lnTo>
                <a:lnTo>
                  <a:pt x="901" y="137"/>
                </a:lnTo>
                <a:lnTo>
                  <a:pt x="939" y="170"/>
                </a:lnTo>
                <a:lnTo>
                  <a:pt x="978" y="210"/>
                </a:lnTo>
                <a:lnTo>
                  <a:pt x="1019" y="251"/>
                </a:lnTo>
                <a:lnTo>
                  <a:pt x="1060" y="294"/>
                </a:lnTo>
                <a:lnTo>
                  <a:pt x="1102" y="343"/>
                </a:lnTo>
                <a:lnTo>
                  <a:pt x="1145" y="394"/>
                </a:lnTo>
                <a:lnTo>
                  <a:pt x="1187" y="446"/>
                </a:lnTo>
                <a:lnTo>
                  <a:pt x="1228" y="502"/>
                </a:lnTo>
                <a:lnTo>
                  <a:pt x="1267" y="560"/>
                </a:lnTo>
                <a:lnTo>
                  <a:pt x="1305" y="621"/>
                </a:lnTo>
                <a:lnTo>
                  <a:pt x="1339" y="684"/>
                </a:lnTo>
                <a:lnTo>
                  <a:pt x="1371" y="748"/>
                </a:lnTo>
                <a:lnTo>
                  <a:pt x="1400" y="815"/>
                </a:lnTo>
                <a:lnTo>
                  <a:pt x="1423" y="884"/>
                </a:lnTo>
                <a:lnTo>
                  <a:pt x="1444" y="954"/>
                </a:lnTo>
                <a:lnTo>
                  <a:pt x="1458" y="1025"/>
                </a:lnTo>
                <a:lnTo>
                  <a:pt x="1467" y="1098"/>
                </a:lnTo>
                <a:lnTo>
                  <a:pt x="1470" y="1173"/>
                </a:lnTo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315200" cy="944562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gray">
          <a:xfrm>
            <a:off x="1547665" y="2492897"/>
            <a:ext cx="1224136" cy="1296143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black">
          <a:xfrm>
            <a:off x="2339752" y="2060848"/>
            <a:ext cx="215232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FF"/>
                </a:solidFill>
              </a:rPr>
              <a:t>Pemeriksaan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fisik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rutin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dan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pemeriksaan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neurologis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dasar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black">
          <a:xfrm>
            <a:off x="107504" y="3645024"/>
            <a:ext cx="244827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FF"/>
                </a:solidFill>
              </a:rPr>
              <a:t>Pemeriksaan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penunjang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</a:rPr>
              <a:t>melalui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deteksi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dini</a:t>
            </a:r>
            <a:r>
              <a:rPr lang="en-US" sz="1600" b="1" dirty="0" smtClean="0">
                <a:solidFill>
                  <a:srgbClr val="0000FF"/>
                </a:solidFill>
              </a:rPr>
              <a:t>/ </a:t>
            </a:r>
            <a:r>
              <a:rPr lang="en-US" sz="1600" b="1" dirty="0" err="1" smtClean="0">
                <a:solidFill>
                  <a:srgbClr val="0000FF"/>
                </a:solidFill>
              </a:rPr>
              <a:t>skrining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perkembangan</a:t>
            </a:r>
            <a:r>
              <a:rPr lang="en-US" sz="1600" b="1" dirty="0" smtClean="0">
                <a:solidFill>
                  <a:srgbClr val="0000FF"/>
                </a:solidFill>
              </a:rPr>
              <a:t>)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black">
          <a:xfrm>
            <a:off x="395536" y="1772816"/>
            <a:ext cx="17922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err="1" smtClean="0">
                <a:solidFill>
                  <a:srgbClr val="800000"/>
                </a:solidFill>
              </a:rPr>
              <a:t>Observasi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b="1" dirty="0" err="1" smtClean="0">
                <a:solidFill>
                  <a:srgbClr val="800000"/>
                </a:solidFill>
              </a:rPr>
              <a:t>dan</a:t>
            </a:r>
            <a:r>
              <a:rPr lang="en-US" b="1" dirty="0" smtClean="0">
                <a:solidFill>
                  <a:srgbClr val="800000"/>
                </a:solidFill>
              </a:rPr>
              <a:t> anamnesis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3648" y="260648"/>
            <a:ext cx="6912768" cy="936104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III.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Deteksi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Dini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Gangguan</a:t>
            </a:r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5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Perkembangan</a:t>
            </a:r>
            <a:endParaRPr lang="en-U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2" name="AutoShape 3"/>
          <p:cNvSpPr>
            <a:spLocks noChangeArrowheads="1"/>
          </p:cNvSpPr>
          <p:nvPr/>
        </p:nvSpPr>
        <p:spPr bwMode="gray">
          <a:xfrm>
            <a:off x="4860032" y="2276872"/>
            <a:ext cx="4032448" cy="388843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285750" indent="-285750" algn="ctr">
              <a:buFontTx/>
              <a:buChar char="-"/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gray">
          <a:xfrm>
            <a:off x="4932040" y="2780928"/>
            <a:ext cx="3816424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 err="1" smtClean="0">
                <a:solidFill>
                  <a:srgbClr val="800000"/>
                </a:solidFill>
              </a:rPr>
              <a:t>Observasi</a:t>
            </a:r>
            <a:r>
              <a:rPr lang="en-US" sz="2000" b="1" u="sng" dirty="0" smtClean="0">
                <a:solidFill>
                  <a:srgbClr val="800000"/>
                </a:solidFill>
              </a:rPr>
              <a:t> &amp; anamnesis:</a:t>
            </a:r>
          </a:p>
          <a:p>
            <a:pPr algn="just"/>
            <a:endParaRPr lang="en-US" sz="2000" b="1" dirty="0" smtClean="0">
              <a:solidFill>
                <a:srgbClr val="0000FF"/>
              </a:solidFill>
            </a:endParaRPr>
          </a:p>
          <a:p>
            <a:pPr algn="just"/>
            <a:r>
              <a:rPr lang="en-US" sz="1600" b="1" dirty="0" err="1">
                <a:solidFill>
                  <a:srgbClr val="0000FF"/>
                </a:solidFill>
              </a:rPr>
              <a:t>O</a:t>
            </a:r>
            <a:r>
              <a:rPr lang="en-US" sz="1600" b="1" dirty="0" err="1" smtClean="0">
                <a:solidFill>
                  <a:srgbClr val="0000FF"/>
                </a:solidFill>
              </a:rPr>
              <a:t>bservasi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cara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berjalan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  <a:r>
              <a:rPr lang="en-US" sz="1600" b="1" dirty="0" err="1">
                <a:solidFill>
                  <a:srgbClr val="0000FF"/>
                </a:solidFill>
              </a:rPr>
              <a:t>penampilan</a:t>
            </a:r>
            <a:r>
              <a:rPr lang="en-US" sz="1600" b="1" dirty="0">
                <a:solidFill>
                  <a:srgbClr val="0000FF"/>
                </a:solidFill>
              </a:rPr>
              <a:t>, </a:t>
            </a:r>
            <a:r>
              <a:rPr lang="en-US" sz="1600" b="1" dirty="0" err="1" smtClean="0">
                <a:solidFill>
                  <a:srgbClr val="0000FF"/>
                </a:solidFill>
              </a:rPr>
              <a:t>cara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bicara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  <a:r>
              <a:rPr lang="en-US" sz="1600" b="1" dirty="0" err="1" smtClean="0">
                <a:solidFill>
                  <a:srgbClr val="0000FF"/>
                </a:solidFill>
              </a:rPr>
              <a:t>perilaku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  <a:r>
              <a:rPr lang="en-US" sz="1600" b="1" dirty="0" err="1" smtClean="0">
                <a:solidFill>
                  <a:srgbClr val="0000FF"/>
                </a:solidFill>
              </a:rPr>
              <a:t>dll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marL="285750" indent="-285750" algn="just">
              <a:buFontTx/>
              <a:buChar char="-"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 marL="285750" indent="-285750" algn="just">
              <a:buFontTx/>
              <a:buChar char="-"/>
            </a:pPr>
            <a:endParaRPr lang="en-US" sz="1600" b="1" dirty="0">
              <a:solidFill>
                <a:srgbClr val="0000FF"/>
              </a:solidFill>
            </a:endParaRPr>
          </a:p>
          <a:p>
            <a:pPr algn="just"/>
            <a:r>
              <a:rPr lang="en-US" sz="2000" b="1" u="sng" dirty="0">
                <a:solidFill>
                  <a:srgbClr val="800000"/>
                </a:solidFill>
              </a:rPr>
              <a:t>Anamnesis: </a:t>
            </a:r>
            <a:endParaRPr lang="en-US" sz="2000" b="1" u="sng" dirty="0" smtClean="0">
              <a:solidFill>
                <a:srgbClr val="800000"/>
              </a:solidFill>
            </a:endParaRPr>
          </a:p>
          <a:p>
            <a:pPr algn="just"/>
            <a:endParaRPr lang="en-US" sz="1600" b="1" dirty="0" smtClean="0">
              <a:solidFill>
                <a:srgbClr val="0000FF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 b="1" dirty="0" err="1">
                <a:solidFill>
                  <a:srgbClr val="0000FF"/>
                </a:solidFill>
              </a:rPr>
              <a:t>K</a:t>
            </a:r>
            <a:r>
              <a:rPr lang="en-US" sz="1600" b="1" dirty="0" err="1" smtClean="0">
                <a:solidFill>
                  <a:srgbClr val="0000FF"/>
                </a:solidFill>
              </a:rPr>
              <a:t>ecurigaan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FF"/>
                </a:solidFill>
              </a:rPr>
              <a:t>orang </a:t>
            </a:r>
            <a:r>
              <a:rPr lang="en-US" sz="1600" b="1" dirty="0" err="1" smtClean="0">
                <a:solidFill>
                  <a:srgbClr val="0000FF"/>
                </a:solidFill>
              </a:rPr>
              <a:t>tua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 b="1" dirty="0" err="1">
                <a:solidFill>
                  <a:srgbClr val="0000FF"/>
                </a:solidFill>
              </a:rPr>
              <a:t>R</a:t>
            </a:r>
            <a:r>
              <a:rPr lang="en-US" sz="1600" b="1" dirty="0" err="1" smtClean="0">
                <a:solidFill>
                  <a:srgbClr val="0000FF"/>
                </a:solidFill>
              </a:rPr>
              <a:t>iwayat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perkembangan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sebelumnya</a:t>
            </a:r>
            <a:endParaRPr lang="en-US" sz="1600" b="1" dirty="0">
              <a:solidFill>
                <a:srgbClr val="0000FF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1600" b="1" dirty="0" err="1" smtClean="0">
                <a:solidFill>
                  <a:srgbClr val="0000FF"/>
                </a:solidFill>
              </a:rPr>
              <a:t>Faktor-faktor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</a:rPr>
              <a:t>resiko</a:t>
            </a:r>
            <a:endParaRPr lang="en-US" sz="1600" b="1" dirty="0">
              <a:solidFill>
                <a:srgbClr val="0000FF"/>
              </a:solidFill>
            </a:endParaRPr>
          </a:p>
          <a:p>
            <a:pPr algn="just"/>
            <a:endParaRPr lang="en-US" sz="1600" b="1" dirty="0">
              <a:solidFill>
                <a:srgbClr val="0000FF"/>
              </a:solidFill>
            </a:endParaRPr>
          </a:p>
          <a:p>
            <a:pPr algn="just"/>
            <a:endParaRPr lang="en-US" sz="1600" b="1" dirty="0" smtClean="0">
              <a:solidFill>
                <a:srgbClr val="0000FF"/>
              </a:solidFill>
            </a:endParaRPr>
          </a:p>
          <a:p>
            <a:pPr algn="just"/>
            <a:endParaRPr lang="en-US" sz="1600" b="1" dirty="0" smtClean="0">
              <a:solidFill>
                <a:srgbClr val="0000FF"/>
              </a:solidFill>
            </a:endParaRPr>
          </a:p>
          <a:p>
            <a:pPr algn="just"/>
            <a:endParaRPr lang="en-US" sz="1600" b="1" dirty="0" smtClean="0">
              <a:solidFill>
                <a:srgbClr val="0000FF"/>
              </a:solidFill>
            </a:endParaRPr>
          </a:p>
          <a:p>
            <a:pPr algn="just"/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604</TotalTime>
  <Words>1141</Words>
  <Application>Microsoft Office PowerPoint</Application>
  <PresentationFormat>On-screen Show (4:3)</PresentationFormat>
  <Paragraphs>271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Arial Narrow</vt:lpstr>
      <vt:lpstr>Book Antiqua</vt:lpstr>
      <vt:lpstr>Calibri</vt:lpstr>
      <vt:lpstr>Tahoma</vt:lpstr>
      <vt:lpstr>Times New Roman</vt:lpstr>
      <vt:lpstr>Wingdings</vt:lpstr>
      <vt:lpstr>Zapf Dingbats</vt:lpstr>
      <vt:lpstr>594TGp_family_light_ani</vt:lpstr>
      <vt:lpstr>Deteksi Dini  Tumbuh Kembang Anak</vt:lpstr>
      <vt:lpstr>Outline</vt:lpstr>
      <vt:lpstr>PowerPoint Presentation</vt:lpstr>
      <vt:lpstr>PowerPoint Presentation</vt:lpstr>
      <vt:lpstr>II. Pengantar Tumbuh Kembang Anak</vt:lpstr>
      <vt:lpstr>Kebutuhan-kebutuhan  Dasar Anak untuk Tumbuh Kembang Optimal</vt:lpstr>
      <vt:lpstr>Kebutuhan-kebutuhan  Dasar Anak untuk Tumbuh Kembang Optimal</vt:lpstr>
      <vt:lpstr>Kebutuhan-kebutuhan Dasar Anak untuk Tumbuh Kembang Optimal</vt:lpstr>
      <vt:lpstr>PowerPoint Presentation</vt:lpstr>
      <vt:lpstr>PowerPoint Presentation</vt:lpstr>
      <vt:lpstr>PowerPoint Presentation</vt:lpstr>
      <vt:lpstr>PowerPoint Presentation</vt:lpstr>
      <vt:lpstr>IV. Screening perkembangan dengan Kuesioner Pra Skrining Perkembangan (KPSP)</vt:lpstr>
      <vt:lpstr>PowerPoint Presentation</vt:lpstr>
      <vt:lpstr>PowerPoint Presentation</vt:lpstr>
      <vt:lpstr>PowerPoint Presentation</vt:lpstr>
      <vt:lpstr>Interpretasi (penafsiran) KPSP :</vt:lpstr>
      <vt:lpstr>Bila jawaban KPSP : Ya  9 – 10</vt:lpstr>
      <vt:lpstr>Bila jawaban KPSP : Ya 7 – 8</vt:lpstr>
      <vt:lpstr>Bila jawaban  KPSP Ya : 6 atau kurang</vt:lpstr>
      <vt:lpstr>Terimakasih</vt:lpstr>
    </vt:vector>
  </TitlesOfParts>
  <Company>kpjn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tipo</dc:creator>
  <cp:lastModifiedBy>Irsha Talita Daria</cp:lastModifiedBy>
  <cp:revision>59</cp:revision>
  <dcterms:created xsi:type="dcterms:W3CDTF">2012-10-22T08:50:19Z</dcterms:created>
  <dcterms:modified xsi:type="dcterms:W3CDTF">2020-10-11T04:34:17Z</dcterms:modified>
</cp:coreProperties>
</file>