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298" y="1631784"/>
            <a:ext cx="7315403" cy="57403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387502" y="4786820"/>
            <a:ext cx="8368995" cy="713104"/>
          </a:xfrm>
          <a:prstGeom prst="rect">
            <a:avLst/>
          </a:prstGeom>
        </p:spPr>
        <p:txBody>
          <a:bodyPr wrap="square" lIns="0" tIns="0" rIns="0" bIns="0">
            <a:spAutoFit/>
          </a:bodyPr>
          <a:lstStyle>
            <a:lvl1pPr>
              <a:defRPr sz="4500" b="1"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5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5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5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18705" y="309854"/>
            <a:ext cx="7106589" cy="1073150"/>
          </a:xfrm>
          <a:prstGeom prst="rect">
            <a:avLst/>
          </a:prstGeom>
        </p:spPr>
        <p:txBody>
          <a:bodyPr wrap="square" lIns="0" tIns="0" rIns="0" bIns="0">
            <a:spAutoFit/>
          </a:bodyPr>
          <a:lstStyle>
            <a:lvl1pPr>
              <a:defRPr sz="3450" b="0" i="0">
                <a:solidFill>
                  <a:schemeClr val="tx1"/>
                </a:solidFill>
                <a:latin typeface="Calibri"/>
                <a:cs typeface="Calibri"/>
              </a:defRPr>
            </a:lvl1pPr>
          </a:lstStyle>
          <a:p>
            <a:endParaRPr/>
          </a:p>
        </p:txBody>
      </p:sp>
      <p:sp>
        <p:nvSpPr>
          <p:cNvPr id="3" name="Holder 3"/>
          <p:cNvSpPr>
            <a:spLocks noGrp="1"/>
          </p:cNvSpPr>
          <p:nvPr>
            <p:ph type="body" idx="1"/>
          </p:nvPr>
        </p:nvSpPr>
        <p:spPr>
          <a:xfrm>
            <a:off x="1282903" y="3200616"/>
            <a:ext cx="6437630" cy="21583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5/16/2024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3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18.png"/></Relationships>
</file>

<file path=ppt/slides/_rels/slide34.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9.png"/><Relationship Id="rId7" Type="http://schemas.openxmlformats.org/officeDocument/2006/relationships/image" Target="../media/image20.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10" Type="http://schemas.openxmlformats.org/officeDocument/2006/relationships/image" Target="../media/image35.png"/><Relationship Id="rId4" Type="http://schemas.openxmlformats.org/officeDocument/2006/relationships/image" Target="../media/image30.png"/><Relationship Id="rId9" Type="http://schemas.openxmlformats.org/officeDocument/2006/relationships/image" Target="../media/image34.png"/></Relationships>
</file>

<file path=ppt/slides/_rels/slide3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37.png"/><Relationship Id="rId7" Type="http://schemas.openxmlformats.org/officeDocument/2006/relationships/image" Target="../media/image24.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225" y="4385411"/>
            <a:ext cx="4695825" cy="1367790"/>
          </a:xfrm>
          <a:prstGeom prst="rect">
            <a:avLst/>
          </a:prstGeom>
        </p:spPr>
        <p:txBody>
          <a:bodyPr vert="horz" wrap="square" lIns="0" tIns="12700" rIns="0" bIns="0" rtlCol="0">
            <a:spAutoFit/>
          </a:bodyPr>
          <a:lstStyle/>
          <a:p>
            <a:pPr marL="12700">
              <a:lnSpc>
                <a:spcPct val="100000"/>
              </a:lnSpc>
              <a:spcBef>
                <a:spcPts val="100"/>
              </a:spcBef>
            </a:pPr>
            <a:r>
              <a:rPr sz="4400" b="1" i="1" spc="-35" dirty="0">
                <a:latin typeface="Calibri"/>
                <a:cs typeface="Calibri"/>
              </a:rPr>
              <a:t>KONSEP</a:t>
            </a:r>
            <a:endParaRPr sz="4400">
              <a:latin typeface="Calibri"/>
              <a:cs typeface="Calibri"/>
            </a:endParaRPr>
          </a:p>
          <a:p>
            <a:pPr marL="12700">
              <a:lnSpc>
                <a:spcPct val="100000"/>
              </a:lnSpc>
              <a:spcBef>
                <a:spcPts val="5"/>
              </a:spcBef>
            </a:pPr>
            <a:r>
              <a:rPr sz="4400" b="1" i="1" spc="-20" dirty="0">
                <a:latin typeface="Calibri"/>
                <a:cs typeface="Calibri"/>
              </a:rPr>
              <a:t>KEJADIAN</a:t>
            </a:r>
            <a:r>
              <a:rPr sz="4400" b="1" i="1" spc="-50" dirty="0">
                <a:latin typeface="Calibri"/>
                <a:cs typeface="Calibri"/>
              </a:rPr>
              <a:t> PENYAKIT</a:t>
            </a:r>
            <a:endParaRPr sz="440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69017" y="961466"/>
            <a:ext cx="4769485" cy="574040"/>
          </a:xfrm>
          <a:prstGeom prst="rect">
            <a:avLst/>
          </a:prstGeom>
        </p:spPr>
        <p:txBody>
          <a:bodyPr vert="horz" wrap="square" lIns="0" tIns="12700" rIns="0" bIns="0" rtlCol="0">
            <a:spAutoFit/>
          </a:bodyPr>
          <a:lstStyle/>
          <a:p>
            <a:pPr marL="12700">
              <a:lnSpc>
                <a:spcPct val="100000"/>
              </a:lnSpc>
              <a:spcBef>
                <a:spcPts val="100"/>
              </a:spcBef>
            </a:pPr>
            <a:r>
              <a:rPr sz="3600" spc="-35" dirty="0">
                <a:solidFill>
                  <a:srgbClr val="10468A"/>
                </a:solidFill>
              </a:rPr>
              <a:t>KONSEP</a:t>
            </a:r>
            <a:r>
              <a:rPr sz="3600" spc="-45" dirty="0">
                <a:solidFill>
                  <a:srgbClr val="10468A"/>
                </a:solidFill>
              </a:rPr>
              <a:t> </a:t>
            </a:r>
            <a:r>
              <a:rPr sz="3600" spc="-60" dirty="0">
                <a:solidFill>
                  <a:srgbClr val="10468A"/>
                </a:solidFill>
              </a:rPr>
              <a:t>SEHAT</a:t>
            </a:r>
            <a:r>
              <a:rPr sz="3600" spc="-45" dirty="0">
                <a:solidFill>
                  <a:srgbClr val="10468A"/>
                </a:solidFill>
              </a:rPr>
              <a:t> </a:t>
            </a:r>
            <a:r>
              <a:rPr sz="3600" spc="-5" dirty="0">
                <a:solidFill>
                  <a:srgbClr val="10468A"/>
                </a:solidFill>
              </a:rPr>
              <a:t>(Lanjutan)</a:t>
            </a:r>
            <a:endParaRPr sz="3600"/>
          </a:p>
        </p:txBody>
      </p:sp>
      <p:sp>
        <p:nvSpPr>
          <p:cNvPr id="3" name="object 3"/>
          <p:cNvSpPr txBox="1"/>
          <p:nvPr/>
        </p:nvSpPr>
        <p:spPr>
          <a:xfrm>
            <a:off x="1625663" y="2092947"/>
            <a:ext cx="6970395" cy="3830954"/>
          </a:xfrm>
          <a:prstGeom prst="rect">
            <a:avLst/>
          </a:prstGeom>
        </p:spPr>
        <p:txBody>
          <a:bodyPr vert="horz" wrap="square" lIns="0" tIns="12700" rIns="0" bIns="0" rtlCol="0">
            <a:spAutoFit/>
          </a:bodyPr>
          <a:lstStyle/>
          <a:p>
            <a:pPr marL="747395" marR="7620" indent="-394970" algn="r">
              <a:lnSpc>
                <a:spcPct val="100299"/>
              </a:lnSpc>
              <a:spcBef>
                <a:spcPts val="100"/>
              </a:spcBef>
              <a:buClr>
                <a:srgbClr val="8A8A8A"/>
              </a:buClr>
              <a:buFont typeface="Calibri"/>
              <a:buAutoNum type="arabicPeriod" startAt="4"/>
              <a:tabLst>
                <a:tab pos="1169670" algn="l"/>
                <a:tab pos="1170305" algn="l"/>
              </a:tabLst>
            </a:pPr>
            <a:r>
              <a:rPr dirty="0"/>
              <a:t>	</a:t>
            </a:r>
            <a:r>
              <a:rPr sz="3050" dirty="0">
                <a:latin typeface="Calibri"/>
                <a:cs typeface="Calibri"/>
              </a:rPr>
              <a:t>Apabila</a:t>
            </a:r>
            <a:r>
              <a:rPr sz="3050" spc="-5" dirty="0">
                <a:latin typeface="Calibri"/>
                <a:cs typeface="Calibri"/>
              </a:rPr>
              <a:t> </a:t>
            </a:r>
            <a:r>
              <a:rPr sz="3050" spc="-10" dirty="0">
                <a:latin typeface="Calibri"/>
                <a:cs typeface="Calibri"/>
              </a:rPr>
              <a:t>seseorang</a:t>
            </a:r>
            <a:r>
              <a:rPr sz="3050" dirty="0">
                <a:latin typeface="Calibri"/>
                <a:cs typeface="Calibri"/>
              </a:rPr>
              <a:t> </a:t>
            </a:r>
            <a:r>
              <a:rPr sz="3050" spc="-10" dirty="0">
                <a:latin typeface="Calibri"/>
                <a:cs typeface="Calibri"/>
              </a:rPr>
              <a:t>sewaktu</a:t>
            </a:r>
            <a:r>
              <a:rPr sz="3050" dirty="0">
                <a:latin typeface="Calibri"/>
                <a:cs typeface="Calibri"/>
              </a:rPr>
              <a:t> </a:t>
            </a:r>
            <a:r>
              <a:rPr sz="3050" spc="-5" dirty="0">
                <a:latin typeface="Calibri"/>
                <a:cs typeface="Calibri"/>
              </a:rPr>
              <a:t>diperiksa </a:t>
            </a:r>
            <a:r>
              <a:rPr sz="3050" spc="-675" dirty="0">
                <a:latin typeface="Calibri"/>
                <a:cs typeface="Calibri"/>
              </a:rPr>
              <a:t> </a:t>
            </a:r>
            <a:r>
              <a:rPr sz="3050" spc="-15" dirty="0">
                <a:latin typeface="Calibri"/>
                <a:cs typeface="Calibri"/>
              </a:rPr>
              <a:t>secara</a:t>
            </a:r>
            <a:r>
              <a:rPr sz="3050" spc="-5" dirty="0">
                <a:latin typeface="Calibri"/>
                <a:cs typeface="Calibri"/>
              </a:rPr>
              <a:t> </a:t>
            </a:r>
            <a:r>
              <a:rPr sz="3050" dirty="0">
                <a:latin typeface="Calibri"/>
                <a:cs typeface="Calibri"/>
              </a:rPr>
              <a:t>medis</a:t>
            </a:r>
            <a:r>
              <a:rPr sz="3050" spc="5" dirty="0">
                <a:latin typeface="Calibri"/>
                <a:cs typeface="Calibri"/>
              </a:rPr>
              <a:t> </a:t>
            </a:r>
            <a:r>
              <a:rPr sz="3050" spc="-5" dirty="0">
                <a:latin typeface="Calibri"/>
                <a:cs typeface="Calibri"/>
              </a:rPr>
              <a:t>tidak menampakkan </a:t>
            </a:r>
            <a:r>
              <a:rPr sz="3050" dirty="0">
                <a:latin typeface="Calibri"/>
                <a:cs typeface="Calibri"/>
              </a:rPr>
              <a:t> </a:t>
            </a:r>
            <a:r>
              <a:rPr sz="3050" spc="-15" dirty="0">
                <a:latin typeface="Calibri"/>
                <a:cs typeface="Calibri"/>
              </a:rPr>
              <a:t>keluhan-keluhan,</a:t>
            </a:r>
            <a:r>
              <a:rPr sz="3050" dirty="0">
                <a:latin typeface="Calibri"/>
                <a:cs typeface="Calibri"/>
              </a:rPr>
              <a:t> </a:t>
            </a:r>
            <a:r>
              <a:rPr sz="3050" spc="-10" dirty="0">
                <a:latin typeface="Calibri"/>
                <a:cs typeface="Calibri"/>
              </a:rPr>
              <a:t>tanda</a:t>
            </a:r>
            <a:r>
              <a:rPr sz="3050" dirty="0">
                <a:latin typeface="Calibri"/>
                <a:cs typeface="Calibri"/>
              </a:rPr>
              <a:t> </a:t>
            </a:r>
            <a:r>
              <a:rPr sz="3050" spc="-15" dirty="0">
                <a:latin typeface="Calibri"/>
                <a:cs typeface="Calibri"/>
              </a:rPr>
              <a:t>atau</a:t>
            </a:r>
            <a:r>
              <a:rPr sz="3050" dirty="0">
                <a:latin typeface="Calibri"/>
                <a:cs typeface="Calibri"/>
              </a:rPr>
              <a:t> </a:t>
            </a:r>
            <a:r>
              <a:rPr sz="3050" spc="-5" dirty="0">
                <a:latin typeface="Calibri"/>
                <a:cs typeface="Calibri"/>
              </a:rPr>
              <a:t>gejala </a:t>
            </a:r>
            <a:r>
              <a:rPr sz="3050" dirty="0">
                <a:latin typeface="Calibri"/>
                <a:cs typeface="Calibri"/>
              </a:rPr>
              <a:t>dari</a:t>
            </a:r>
          </a:p>
          <a:p>
            <a:pPr marR="5080" algn="r">
              <a:lnSpc>
                <a:spcPct val="100000"/>
              </a:lnSpc>
              <a:spcBef>
                <a:spcPts val="10"/>
              </a:spcBef>
            </a:pPr>
            <a:r>
              <a:rPr sz="3050" spc="-15" dirty="0">
                <a:latin typeface="Calibri"/>
                <a:cs typeface="Calibri"/>
              </a:rPr>
              <a:t>suatau </a:t>
            </a:r>
            <a:r>
              <a:rPr sz="3050" spc="-10" dirty="0">
                <a:latin typeface="Calibri"/>
                <a:cs typeface="Calibri"/>
              </a:rPr>
              <a:t>penyakit</a:t>
            </a:r>
            <a:r>
              <a:rPr sz="3050" spc="-30" dirty="0">
                <a:latin typeface="Calibri"/>
                <a:cs typeface="Calibri"/>
              </a:rPr>
              <a:t> </a:t>
            </a:r>
            <a:r>
              <a:rPr sz="3050" spc="-5" dirty="0">
                <a:latin typeface="Calibri"/>
                <a:cs typeface="Calibri"/>
              </a:rPr>
              <a:t>(White)</a:t>
            </a:r>
            <a:endParaRPr sz="3050" dirty="0">
              <a:latin typeface="Calibri"/>
              <a:cs typeface="Calibri"/>
            </a:endParaRPr>
          </a:p>
          <a:p>
            <a:pPr marL="691515" marR="8255" indent="-679450" algn="r">
              <a:lnSpc>
                <a:spcPct val="100200"/>
              </a:lnSpc>
              <a:spcBef>
                <a:spcPts val="615"/>
              </a:spcBef>
              <a:buClr>
                <a:srgbClr val="8A8A8A"/>
              </a:buClr>
              <a:buFont typeface="Calibri"/>
              <a:buAutoNum type="arabicPeriod" startAt="5"/>
              <a:tabLst>
                <a:tab pos="767715" algn="l"/>
                <a:tab pos="768350" algn="l"/>
              </a:tabLst>
            </a:pPr>
            <a:r>
              <a:rPr dirty="0"/>
              <a:t>	</a:t>
            </a:r>
            <a:r>
              <a:rPr sz="3050" spc="-10" dirty="0">
                <a:latin typeface="Calibri"/>
                <a:cs typeface="Calibri"/>
              </a:rPr>
              <a:t>Keadaan</a:t>
            </a:r>
            <a:r>
              <a:rPr sz="3050" spc="5" dirty="0">
                <a:latin typeface="Calibri"/>
                <a:cs typeface="Calibri"/>
              </a:rPr>
              <a:t> </a:t>
            </a:r>
            <a:r>
              <a:rPr sz="3050" spc="-15" dirty="0">
                <a:latin typeface="Calibri"/>
                <a:cs typeface="Calibri"/>
              </a:rPr>
              <a:t>sejahtera</a:t>
            </a:r>
            <a:r>
              <a:rPr sz="3050" dirty="0">
                <a:latin typeface="Calibri"/>
                <a:cs typeface="Calibri"/>
              </a:rPr>
              <a:t> </a:t>
            </a:r>
            <a:r>
              <a:rPr sz="3050" spc="-5" dirty="0">
                <a:latin typeface="Calibri"/>
                <a:cs typeface="Calibri"/>
              </a:rPr>
              <a:t>dari</a:t>
            </a:r>
            <a:r>
              <a:rPr sz="3050" spc="20" dirty="0">
                <a:latin typeface="Calibri"/>
                <a:cs typeface="Calibri"/>
              </a:rPr>
              <a:t> </a:t>
            </a:r>
            <a:r>
              <a:rPr sz="3050" spc="-5" dirty="0">
                <a:latin typeface="Calibri"/>
                <a:cs typeface="Calibri"/>
              </a:rPr>
              <a:t>badan,</a:t>
            </a:r>
            <a:r>
              <a:rPr sz="3050" spc="5" dirty="0">
                <a:latin typeface="Calibri"/>
                <a:cs typeface="Calibri"/>
              </a:rPr>
              <a:t> </a:t>
            </a:r>
            <a:r>
              <a:rPr sz="3050" spc="-10" dirty="0">
                <a:latin typeface="Calibri"/>
                <a:cs typeface="Calibri"/>
              </a:rPr>
              <a:t>jiwa</a:t>
            </a:r>
            <a:r>
              <a:rPr sz="3050" spc="5" dirty="0">
                <a:latin typeface="Calibri"/>
                <a:cs typeface="Calibri"/>
              </a:rPr>
              <a:t> </a:t>
            </a:r>
            <a:r>
              <a:rPr sz="3050" dirty="0">
                <a:latin typeface="Calibri"/>
                <a:cs typeface="Calibri"/>
              </a:rPr>
              <a:t>dan </a:t>
            </a:r>
            <a:r>
              <a:rPr sz="3050" spc="-675" dirty="0">
                <a:latin typeface="Calibri"/>
                <a:cs typeface="Calibri"/>
              </a:rPr>
              <a:t> </a:t>
            </a:r>
            <a:r>
              <a:rPr sz="3050" dirty="0">
                <a:latin typeface="Calibri"/>
                <a:cs typeface="Calibri"/>
              </a:rPr>
              <a:t>sosial </a:t>
            </a:r>
            <a:r>
              <a:rPr sz="3050" spc="-10" dirty="0">
                <a:latin typeface="Calibri"/>
                <a:cs typeface="Calibri"/>
              </a:rPr>
              <a:t>yang </a:t>
            </a:r>
            <a:r>
              <a:rPr sz="3050" spc="-5" dirty="0">
                <a:latin typeface="Calibri"/>
                <a:cs typeface="Calibri"/>
              </a:rPr>
              <a:t>memungkinkan setiap </a:t>
            </a:r>
            <a:r>
              <a:rPr sz="3050" spc="-15" dirty="0">
                <a:latin typeface="Calibri"/>
                <a:cs typeface="Calibri"/>
              </a:rPr>
              <a:t>orang </a:t>
            </a:r>
            <a:r>
              <a:rPr sz="3050" spc="-675" dirty="0">
                <a:latin typeface="Calibri"/>
                <a:cs typeface="Calibri"/>
              </a:rPr>
              <a:t> </a:t>
            </a:r>
            <a:r>
              <a:rPr sz="3050" dirty="0">
                <a:latin typeface="Calibri"/>
                <a:cs typeface="Calibri"/>
              </a:rPr>
              <a:t>hidup</a:t>
            </a:r>
            <a:r>
              <a:rPr sz="3050" spc="-10" dirty="0">
                <a:latin typeface="Calibri"/>
                <a:cs typeface="Calibri"/>
              </a:rPr>
              <a:t> produktif</a:t>
            </a:r>
            <a:r>
              <a:rPr sz="3050" spc="-5" dirty="0">
                <a:latin typeface="Calibri"/>
                <a:cs typeface="Calibri"/>
              </a:rPr>
              <a:t> </a:t>
            </a:r>
            <a:r>
              <a:rPr sz="3050" spc="-15" dirty="0">
                <a:latin typeface="Calibri"/>
                <a:cs typeface="Calibri"/>
              </a:rPr>
              <a:t>secara</a:t>
            </a:r>
            <a:r>
              <a:rPr sz="3050" dirty="0">
                <a:latin typeface="Calibri"/>
                <a:cs typeface="Calibri"/>
              </a:rPr>
              <a:t> sosial dan </a:t>
            </a:r>
            <a:r>
              <a:rPr sz="3050" spc="5" dirty="0">
                <a:latin typeface="Calibri"/>
                <a:cs typeface="Calibri"/>
              </a:rPr>
              <a:t> </a:t>
            </a:r>
            <a:r>
              <a:rPr sz="3050" spc="-10" dirty="0">
                <a:latin typeface="Calibri"/>
                <a:cs typeface="Calibri"/>
              </a:rPr>
              <a:t>ekonomis </a:t>
            </a:r>
            <a:r>
              <a:rPr sz="3050" spc="5" dirty="0">
                <a:latin typeface="Calibri"/>
                <a:cs typeface="Calibri"/>
              </a:rPr>
              <a:t>(UU</a:t>
            </a:r>
            <a:r>
              <a:rPr sz="3050" spc="-5" dirty="0">
                <a:latin typeface="Calibri"/>
                <a:cs typeface="Calibri"/>
              </a:rPr>
              <a:t> </a:t>
            </a:r>
            <a:r>
              <a:rPr sz="3050" dirty="0">
                <a:latin typeface="Calibri"/>
                <a:cs typeface="Calibri"/>
              </a:rPr>
              <a:t>no</a:t>
            </a:r>
            <a:r>
              <a:rPr sz="3050" spc="-5" dirty="0">
                <a:latin typeface="Calibri"/>
                <a:cs typeface="Calibri"/>
              </a:rPr>
              <a:t> </a:t>
            </a:r>
            <a:r>
              <a:rPr sz="3050" dirty="0">
                <a:latin typeface="Calibri"/>
                <a:cs typeface="Calibri"/>
              </a:rPr>
              <a:t>23</a:t>
            </a:r>
            <a:r>
              <a:rPr sz="3050" spc="-15" dirty="0">
                <a:latin typeface="Calibri"/>
                <a:cs typeface="Calibri"/>
              </a:rPr>
              <a:t> </a:t>
            </a:r>
            <a:r>
              <a:rPr sz="3050" spc="-10" dirty="0">
                <a:latin typeface="Calibri"/>
                <a:cs typeface="Calibri"/>
              </a:rPr>
              <a:t>tahun</a:t>
            </a:r>
            <a:r>
              <a:rPr sz="3050" spc="-5" dirty="0">
                <a:latin typeface="Calibri"/>
                <a:cs typeface="Calibri"/>
              </a:rPr>
              <a:t> 1992)</a:t>
            </a:r>
            <a:endParaRPr sz="305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31204" y="828484"/>
            <a:ext cx="8670165" cy="54189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6160" y="646240"/>
            <a:ext cx="7648011" cy="502306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79513" y="1265244"/>
            <a:ext cx="7527405" cy="393056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36496" y="927092"/>
            <a:ext cx="7717777" cy="446063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03464" y="581470"/>
            <a:ext cx="8021660" cy="504818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81141" y="961466"/>
            <a:ext cx="2660015" cy="574040"/>
          </a:xfrm>
          <a:prstGeom prst="rect">
            <a:avLst/>
          </a:prstGeom>
        </p:spPr>
        <p:txBody>
          <a:bodyPr vert="horz" wrap="square" lIns="0" tIns="12700" rIns="0" bIns="0" rtlCol="0">
            <a:spAutoFit/>
          </a:bodyPr>
          <a:lstStyle/>
          <a:p>
            <a:pPr marL="12700">
              <a:lnSpc>
                <a:spcPct val="100000"/>
              </a:lnSpc>
              <a:spcBef>
                <a:spcPts val="100"/>
              </a:spcBef>
            </a:pPr>
            <a:r>
              <a:rPr sz="3600" spc="-35" dirty="0">
                <a:solidFill>
                  <a:srgbClr val="10468A"/>
                </a:solidFill>
              </a:rPr>
              <a:t>KONSEP</a:t>
            </a:r>
            <a:r>
              <a:rPr sz="3600" spc="-80" dirty="0">
                <a:solidFill>
                  <a:srgbClr val="10468A"/>
                </a:solidFill>
              </a:rPr>
              <a:t> </a:t>
            </a:r>
            <a:r>
              <a:rPr sz="3600" spc="-5" dirty="0">
                <a:solidFill>
                  <a:srgbClr val="10468A"/>
                </a:solidFill>
              </a:rPr>
              <a:t>SAKIT</a:t>
            </a:r>
            <a:endParaRPr sz="3600"/>
          </a:p>
        </p:txBody>
      </p:sp>
      <p:sp>
        <p:nvSpPr>
          <p:cNvPr id="3" name="object 3"/>
          <p:cNvSpPr txBox="1"/>
          <p:nvPr/>
        </p:nvSpPr>
        <p:spPr>
          <a:xfrm>
            <a:off x="2523502" y="2035708"/>
            <a:ext cx="6071870" cy="3827971"/>
          </a:xfrm>
          <a:prstGeom prst="rect">
            <a:avLst/>
          </a:prstGeom>
        </p:spPr>
        <p:txBody>
          <a:bodyPr vert="horz" wrap="square" lIns="0" tIns="69850" rIns="0" bIns="0" rtlCol="0">
            <a:spAutoFit/>
          </a:bodyPr>
          <a:lstStyle/>
          <a:p>
            <a:pPr marL="430530" marR="8255" indent="274320" algn="r">
              <a:lnSpc>
                <a:spcPts val="3560"/>
              </a:lnSpc>
              <a:spcBef>
                <a:spcPts val="550"/>
              </a:spcBef>
              <a:buAutoNum type="arabicPeriod"/>
              <a:tabLst>
                <a:tab pos="1447165" algn="l"/>
                <a:tab pos="1447800" algn="l"/>
              </a:tabLst>
            </a:pPr>
            <a:r>
              <a:rPr sz="3300" spc="-5" dirty="0">
                <a:latin typeface="Times New Roman"/>
                <a:cs typeface="Times New Roman"/>
              </a:rPr>
              <a:t>Penilaian individu terhadap </a:t>
            </a:r>
            <a:r>
              <a:rPr sz="3300" spc="-810" dirty="0">
                <a:latin typeface="Times New Roman"/>
                <a:cs typeface="Times New Roman"/>
              </a:rPr>
              <a:t> </a:t>
            </a:r>
            <a:r>
              <a:rPr sz="3300" spc="-5" dirty="0">
                <a:latin typeface="Times New Roman"/>
                <a:cs typeface="Times New Roman"/>
              </a:rPr>
              <a:t>pengalaman menderita suatu </a:t>
            </a:r>
            <a:r>
              <a:rPr sz="3300" dirty="0">
                <a:latin typeface="Times New Roman"/>
                <a:cs typeface="Times New Roman"/>
              </a:rPr>
              <a:t> </a:t>
            </a:r>
            <a:r>
              <a:rPr sz="3300" spc="-5" dirty="0">
                <a:latin typeface="Times New Roman"/>
                <a:cs typeface="Times New Roman"/>
              </a:rPr>
              <a:t>penyakit</a:t>
            </a:r>
            <a:r>
              <a:rPr sz="3300" spc="-15" dirty="0">
                <a:latin typeface="Times New Roman"/>
                <a:cs typeface="Times New Roman"/>
              </a:rPr>
              <a:t> </a:t>
            </a:r>
            <a:r>
              <a:rPr sz="3300" spc="-5" dirty="0">
                <a:latin typeface="Times New Roman"/>
                <a:cs typeface="Times New Roman"/>
              </a:rPr>
              <a:t>(rasa</a:t>
            </a:r>
            <a:r>
              <a:rPr sz="3300" spc="-10" dirty="0">
                <a:latin typeface="Times New Roman"/>
                <a:cs typeface="Times New Roman"/>
              </a:rPr>
              <a:t> </a:t>
            </a:r>
            <a:r>
              <a:rPr sz="3300" spc="-5" dirty="0">
                <a:latin typeface="Times New Roman"/>
                <a:cs typeface="Times New Roman"/>
              </a:rPr>
              <a:t>tidak</a:t>
            </a:r>
            <a:r>
              <a:rPr sz="3300" spc="-10" dirty="0">
                <a:latin typeface="Times New Roman"/>
                <a:cs typeface="Times New Roman"/>
              </a:rPr>
              <a:t> </a:t>
            </a:r>
            <a:r>
              <a:rPr sz="3300" dirty="0">
                <a:latin typeface="Times New Roman"/>
                <a:cs typeface="Times New Roman"/>
              </a:rPr>
              <a:t>enak</a:t>
            </a:r>
            <a:r>
              <a:rPr sz="3300" spc="-10" dirty="0">
                <a:latin typeface="Times New Roman"/>
                <a:cs typeface="Times New Roman"/>
              </a:rPr>
              <a:t> </a:t>
            </a:r>
            <a:r>
              <a:rPr sz="3300" spc="-5" dirty="0">
                <a:latin typeface="Times New Roman"/>
                <a:cs typeface="Times New Roman"/>
              </a:rPr>
              <a:t>badan</a:t>
            </a:r>
            <a:r>
              <a:rPr sz="3300" dirty="0">
                <a:latin typeface="Times New Roman"/>
                <a:cs typeface="Times New Roman"/>
              </a:rPr>
              <a:t> –</a:t>
            </a:r>
          </a:p>
          <a:p>
            <a:pPr marR="5080" algn="r">
              <a:lnSpc>
                <a:spcPts val="3510"/>
              </a:lnSpc>
            </a:pPr>
            <a:r>
              <a:rPr sz="3300" spc="-5" dirty="0">
                <a:latin typeface="Times New Roman"/>
                <a:cs typeface="Times New Roman"/>
              </a:rPr>
              <a:t>subjektif)</a:t>
            </a:r>
            <a:endParaRPr sz="3300" dirty="0">
              <a:latin typeface="Times New Roman"/>
              <a:cs typeface="Times New Roman"/>
            </a:endParaRPr>
          </a:p>
          <a:p>
            <a:pPr marL="80010" marR="8890" indent="-67945" algn="r">
              <a:lnSpc>
                <a:spcPts val="3560"/>
              </a:lnSpc>
              <a:spcBef>
                <a:spcPts val="715"/>
              </a:spcBef>
              <a:buAutoNum type="arabicPeriod" startAt="2"/>
              <a:tabLst>
                <a:tab pos="755650" algn="l"/>
                <a:tab pos="756285" algn="l"/>
              </a:tabLst>
            </a:pPr>
            <a:r>
              <a:rPr sz="3300" spc="-5" dirty="0">
                <a:latin typeface="Times New Roman"/>
                <a:cs typeface="Times New Roman"/>
              </a:rPr>
              <a:t>Gangguan </a:t>
            </a:r>
            <a:r>
              <a:rPr sz="3300" dirty="0">
                <a:latin typeface="Times New Roman"/>
                <a:cs typeface="Times New Roman"/>
              </a:rPr>
              <a:t>fungsi </a:t>
            </a:r>
            <a:r>
              <a:rPr sz="3300" spc="-5" dirty="0">
                <a:latin typeface="Times New Roman"/>
                <a:cs typeface="Times New Roman"/>
              </a:rPr>
              <a:t>fisiologis </a:t>
            </a:r>
            <a:r>
              <a:rPr sz="3300" dirty="0">
                <a:latin typeface="Times New Roman"/>
                <a:cs typeface="Times New Roman"/>
              </a:rPr>
              <a:t>dari </a:t>
            </a:r>
            <a:r>
              <a:rPr sz="3300" spc="-810" dirty="0">
                <a:latin typeface="Times New Roman"/>
                <a:cs typeface="Times New Roman"/>
              </a:rPr>
              <a:t> </a:t>
            </a:r>
            <a:r>
              <a:rPr sz="3300" spc="-5" dirty="0">
                <a:latin typeface="Times New Roman"/>
                <a:cs typeface="Times New Roman"/>
              </a:rPr>
              <a:t>suatu </a:t>
            </a:r>
            <a:r>
              <a:rPr sz="3300" spc="-10" dirty="0">
                <a:latin typeface="Times New Roman"/>
                <a:cs typeface="Times New Roman"/>
              </a:rPr>
              <a:t>organisme </a:t>
            </a:r>
            <a:r>
              <a:rPr sz="3300" spc="-5" dirty="0">
                <a:latin typeface="Times New Roman"/>
                <a:cs typeface="Times New Roman"/>
              </a:rPr>
              <a:t>sebagai </a:t>
            </a:r>
            <a:r>
              <a:rPr sz="3300" dirty="0">
                <a:latin typeface="Times New Roman"/>
                <a:cs typeface="Times New Roman"/>
              </a:rPr>
              <a:t>akibat dari </a:t>
            </a:r>
            <a:r>
              <a:rPr sz="3300" spc="-810" dirty="0">
                <a:latin typeface="Times New Roman"/>
                <a:cs typeface="Times New Roman"/>
              </a:rPr>
              <a:t> </a:t>
            </a:r>
            <a:r>
              <a:rPr sz="3300" spc="-5" dirty="0">
                <a:latin typeface="Times New Roman"/>
                <a:cs typeface="Times New Roman"/>
              </a:rPr>
              <a:t>infeksi</a:t>
            </a:r>
            <a:r>
              <a:rPr sz="3300" spc="-10" dirty="0">
                <a:latin typeface="Times New Roman"/>
                <a:cs typeface="Times New Roman"/>
              </a:rPr>
              <a:t> </a:t>
            </a:r>
            <a:r>
              <a:rPr sz="3300" spc="-5" dirty="0">
                <a:latin typeface="Times New Roman"/>
                <a:cs typeface="Times New Roman"/>
              </a:rPr>
              <a:t>atau tekanan</a:t>
            </a:r>
            <a:r>
              <a:rPr sz="3300" spc="-10" dirty="0">
                <a:latin typeface="Times New Roman"/>
                <a:cs typeface="Times New Roman"/>
              </a:rPr>
              <a:t> </a:t>
            </a:r>
            <a:r>
              <a:rPr sz="3300" dirty="0">
                <a:latin typeface="Times New Roman"/>
                <a:cs typeface="Times New Roman"/>
              </a:rPr>
              <a:t>lingkungan</a:t>
            </a:r>
          </a:p>
          <a:p>
            <a:pPr marR="5080" algn="r">
              <a:lnSpc>
                <a:spcPts val="3510"/>
              </a:lnSpc>
            </a:pPr>
            <a:r>
              <a:rPr sz="3300" spc="-5" dirty="0">
                <a:latin typeface="Times New Roman"/>
                <a:cs typeface="Times New Roman"/>
              </a:rPr>
              <a:t>(Penyakit)</a:t>
            </a:r>
            <a:endParaRPr sz="3300" dirty="0">
              <a:latin typeface="Times New Roman"/>
              <a:cs typeface="Times New Roman"/>
            </a:endParaRPr>
          </a:p>
        </p:txBody>
      </p:sp>
      <p:sp>
        <p:nvSpPr>
          <p:cNvPr id="4" name="object 4"/>
          <p:cNvSpPr txBox="1"/>
          <p:nvPr/>
        </p:nvSpPr>
        <p:spPr>
          <a:xfrm>
            <a:off x="552507" y="1271975"/>
            <a:ext cx="381635" cy="4581525"/>
          </a:xfrm>
          <a:prstGeom prst="rect">
            <a:avLst/>
          </a:prstGeom>
        </p:spPr>
        <p:txBody>
          <a:bodyPr vert="vert270" wrap="square" lIns="0" tIns="0" rIns="0" bIns="0" rtlCol="0">
            <a:spAutoFit/>
          </a:bodyPr>
          <a:lstStyle/>
          <a:p>
            <a:pPr marL="12700">
              <a:lnSpc>
                <a:spcPts val="2760"/>
              </a:lnSpc>
            </a:pPr>
            <a:r>
              <a:rPr sz="2800" spc="-5" dirty="0">
                <a:solidFill>
                  <a:srgbClr val="032857"/>
                </a:solidFill>
                <a:latin typeface="Calibri"/>
                <a:cs typeface="Calibri"/>
              </a:rPr>
              <a:t>ILMU</a:t>
            </a:r>
            <a:r>
              <a:rPr sz="2800" spc="-35" dirty="0">
                <a:solidFill>
                  <a:srgbClr val="032857"/>
                </a:solidFill>
                <a:latin typeface="Calibri"/>
                <a:cs typeface="Calibri"/>
              </a:rPr>
              <a:t> </a:t>
            </a:r>
            <a:r>
              <a:rPr sz="2800" spc="-60" dirty="0">
                <a:solidFill>
                  <a:srgbClr val="032857"/>
                </a:solidFill>
                <a:latin typeface="Calibri"/>
                <a:cs typeface="Calibri"/>
              </a:rPr>
              <a:t>KESEHATAN</a:t>
            </a:r>
            <a:r>
              <a:rPr sz="2800" spc="-25" dirty="0">
                <a:solidFill>
                  <a:srgbClr val="032857"/>
                </a:solidFill>
                <a:latin typeface="Calibri"/>
                <a:cs typeface="Calibri"/>
              </a:rPr>
              <a:t> </a:t>
            </a:r>
            <a:r>
              <a:rPr sz="2800" spc="-50" dirty="0">
                <a:solidFill>
                  <a:srgbClr val="032857"/>
                </a:solidFill>
                <a:latin typeface="Calibri"/>
                <a:cs typeface="Calibri"/>
              </a:rPr>
              <a:t>MASYARAKAT</a:t>
            </a:r>
            <a:endParaRPr sz="280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228244"/>
            <a:ext cx="9083966" cy="609551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56824" y="423495"/>
            <a:ext cx="8682733" cy="512915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0819" y="717384"/>
            <a:ext cx="3761740" cy="574040"/>
          </a:xfrm>
          <a:prstGeom prst="rect">
            <a:avLst/>
          </a:prstGeom>
        </p:spPr>
        <p:txBody>
          <a:bodyPr vert="horz" wrap="square" lIns="0" tIns="12700" rIns="0" bIns="0" rtlCol="0">
            <a:spAutoFit/>
          </a:bodyPr>
          <a:lstStyle/>
          <a:p>
            <a:pPr marL="12700">
              <a:lnSpc>
                <a:spcPct val="100000"/>
              </a:lnSpc>
              <a:spcBef>
                <a:spcPts val="100"/>
              </a:spcBef>
            </a:pPr>
            <a:r>
              <a:rPr sz="3600" i="1" spc="-10" dirty="0">
                <a:latin typeface="Times New Roman"/>
                <a:cs typeface="Times New Roman"/>
              </a:rPr>
              <a:t>Pengertian</a:t>
            </a:r>
            <a:r>
              <a:rPr sz="3600" i="1" spc="-75" dirty="0">
                <a:latin typeface="Times New Roman"/>
                <a:cs typeface="Times New Roman"/>
              </a:rPr>
              <a:t> </a:t>
            </a:r>
            <a:r>
              <a:rPr sz="3600" i="1" spc="-5" dirty="0">
                <a:latin typeface="Times New Roman"/>
                <a:cs typeface="Times New Roman"/>
              </a:rPr>
              <a:t>Penyakit</a:t>
            </a:r>
            <a:endParaRPr sz="3600">
              <a:latin typeface="Times New Roman"/>
              <a:cs typeface="Times New Roman"/>
            </a:endParaRPr>
          </a:p>
        </p:txBody>
      </p:sp>
      <p:sp>
        <p:nvSpPr>
          <p:cNvPr id="3" name="object 3"/>
          <p:cNvSpPr txBox="1"/>
          <p:nvPr/>
        </p:nvSpPr>
        <p:spPr>
          <a:xfrm>
            <a:off x="610819" y="1586064"/>
            <a:ext cx="7888605" cy="3505835"/>
          </a:xfrm>
          <a:prstGeom prst="rect">
            <a:avLst/>
          </a:prstGeom>
        </p:spPr>
        <p:txBody>
          <a:bodyPr vert="horz" wrap="square" lIns="0" tIns="58419" rIns="0" bIns="0" rtlCol="0">
            <a:spAutoFit/>
          </a:bodyPr>
          <a:lstStyle/>
          <a:p>
            <a:pPr marL="12700">
              <a:lnSpc>
                <a:spcPct val="100000"/>
              </a:lnSpc>
              <a:spcBef>
                <a:spcPts val="459"/>
              </a:spcBef>
            </a:pPr>
            <a:r>
              <a:rPr sz="1800" b="1" i="1" spc="-5" dirty="0">
                <a:latin typeface="Times New Roman"/>
                <a:cs typeface="Times New Roman"/>
              </a:rPr>
              <a:t>Gold</a:t>
            </a:r>
            <a:r>
              <a:rPr sz="1800" b="1" i="1" spc="-15" dirty="0">
                <a:latin typeface="Times New Roman"/>
                <a:cs typeface="Times New Roman"/>
              </a:rPr>
              <a:t> </a:t>
            </a:r>
            <a:r>
              <a:rPr sz="1800" b="1" i="1" dirty="0">
                <a:latin typeface="Times New Roman"/>
                <a:cs typeface="Times New Roman"/>
              </a:rPr>
              <a:t>Medical</a:t>
            </a:r>
            <a:r>
              <a:rPr sz="1800" b="1" i="1" spc="-10" dirty="0">
                <a:latin typeface="Times New Roman"/>
                <a:cs typeface="Times New Roman"/>
              </a:rPr>
              <a:t> </a:t>
            </a:r>
            <a:r>
              <a:rPr sz="1800" b="1" i="1" spc="-5" dirty="0">
                <a:latin typeface="Times New Roman"/>
                <a:cs typeface="Times New Roman"/>
              </a:rPr>
              <a:t>Dictionary</a:t>
            </a:r>
            <a:r>
              <a:rPr sz="1800" b="1" i="1" spc="-15" dirty="0">
                <a:latin typeface="Times New Roman"/>
                <a:cs typeface="Times New Roman"/>
              </a:rPr>
              <a:t> </a:t>
            </a:r>
            <a:r>
              <a:rPr sz="1800" b="1" i="1" dirty="0">
                <a:latin typeface="Times New Roman"/>
                <a:cs typeface="Times New Roman"/>
              </a:rPr>
              <a:t>:</a:t>
            </a:r>
            <a:endParaRPr sz="1800">
              <a:latin typeface="Times New Roman"/>
              <a:cs typeface="Times New Roman"/>
            </a:endParaRPr>
          </a:p>
          <a:p>
            <a:pPr marL="355600" marR="5080">
              <a:lnSpc>
                <a:spcPct val="100000"/>
              </a:lnSpc>
              <a:spcBef>
                <a:spcPts val="360"/>
              </a:spcBef>
            </a:pPr>
            <a:r>
              <a:rPr sz="1800" spc="-5" dirty="0">
                <a:latin typeface="Times New Roman"/>
                <a:cs typeface="Times New Roman"/>
              </a:rPr>
              <a:t>Penyakit</a:t>
            </a:r>
            <a:r>
              <a:rPr sz="1800" spc="5" dirty="0">
                <a:latin typeface="Times New Roman"/>
                <a:cs typeface="Times New Roman"/>
              </a:rPr>
              <a:t> </a:t>
            </a:r>
            <a:r>
              <a:rPr sz="1800" spc="-5" dirty="0">
                <a:latin typeface="Times New Roman"/>
                <a:cs typeface="Times New Roman"/>
              </a:rPr>
              <a:t>adalah</a:t>
            </a:r>
            <a:r>
              <a:rPr sz="1800" dirty="0">
                <a:latin typeface="Times New Roman"/>
                <a:cs typeface="Times New Roman"/>
              </a:rPr>
              <a:t> </a:t>
            </a:r>
            <a:r>
              <a:rPr sz="1800" spc="-5" dirty="0">
                <a:latin typeface="Times New Roman"/>
                <a:cs typeface="Times New Roman"/>
              </a:rPr>
              <a:t>kegagalan</a:t>
            </a:r>
            <a:r>
              <a:rPr sz="1800" spc="5" dirty="0">
                <a:latin typeface="Times New Roman"/>
                <a:cs typeface="Times New Roman"/>
              </a:rPr>
              <a:t> </a:t>
            </a:r>
            <a:r>
              <a:rPr sz="1800" dirty="0">
                <a:latin typeface="Times New Roman"/>
                <a:cs typeface="Times New Roman"/>
              </a:rPr>
              <a:t>dari</a:t>
            </a:r>
            <a:r>
              <a:rPr sz="1800" spc="10" dirty="0">
                <a:latin typeface="Times New Roman"/>
                <a:cs typeface="Times New Roman"/>
              </a:rPr>
              <a:t> </a:t>
            </a:r>
            <a:r>
              <a:rPr sz="1800" spc="-5" dirty="0">
                <a:latin typeface="Times New Roman"/>
                <a:cs typeface="Times New Roman"/>
              </a:rPr>
              <a:t>mekanisme</a:t>
            </a:r>
            <a:r>
              <a:rPr sz="1800" spc="10" dirty="0">
                <a:latin typeface="Times New Roman"/>
                <a:cs typeface="Times New Roman"/>
              </a:rPr>
              <a:t> </a:t>
            </a:r>
            <a:r>
              <a:rPr sz="1800" spc="-5" dirty="0">
                <a:latin typeface="Times New Roman"/>
                <a:cs typeface="Times New Roman"/>
              </a:rPr>
              <a:t>adaptasi</a:t>
            </a:r>
            <a:r>
              <a:rPr sz="1800" spc="5" dirty="0">
                <a:latin typeface="Times New Roman"/>
                <a:cs typeface="Times New Roman"/>
              </a:rPr>
              <a:t> </a:t>
            </a:r>
            <a:r>
              <a:rPr sz="1800" spc="-5" dirty="0">
                <a:latin typeface="Times New Roman"/>
                <a:cs typeface="Times New Roman"/>
              </a:rPr>
              <a:t>suatu</a:t>
            </a:r>
            <a:r>
              <a:rPr sz="1800" spc="10" dirty="0">
                <a:latin typeface="Times New Roman"/>
                <a:cs typeface="Times New Roman"/>
              </a:rPr>
              <a:t> </a:t>
            </a:r>
            <a:r>
              <a:rPr sz="1800" spc="-5" dirty="0">
                <a:latin typeface="Times New Roman"/>
                <a:cs typeface="Times New Roman"/>
              </a:rPr>
              <a:t>organisme</a:t>
            </a:r>
            <a:r>
              <a:rPr sz="1800" spc="10" dirty="0">
                <a:latin typeface="Times New Roman"/>
                <a:cs typeface="Times New Roman"/>
              </a:rPr>
              <a:t> </a:t>
            </a:r>
            <a:r>
              <a:rPr sz="1800" dirty="0">
                <a:latin typeface="Times New Roman"/>
                <a:cs typeface="Times New Roman"/>
              </a:rPr>
              <a:t>untuk </a:t>
            </a:r>
            <a:r>
              <a:rPr sz="1800" spc="5" dirty="0">
                <a:latin typeface="Times New Roman"/>
                <a:cs typeface="Times New Roman"/>
              </a:rPr>
              <a:t> </a:t>
            </a:r>
            <a:r>
              <a:rPr sz="1800" spc="-5" dirty="0">
                <a:latin typeface="Times New Roman"/>
                <a:cs typeface="Times New Roman"/>
              </a:rPr>
              <a:t>bereaksi</a:t>
            </a:r>
            <a:r>
              <a:rPr sz="1800" spc="10" dirty="0">
                <a:latin typeface="Times New Roman"/>
                <a:cs typeface="Times New Roman"/>
              </a:rPr>
              <a:t> </a:t>
            </a:r>
            <a:r>
              <a:rPr sz="1800" spc="-5" dirty="0">
                <a:latin typeface="Times New Roman"/>
                <a:cs typeface="Times New Roman"/>
              </a:rPr>
              <a:t>secara</a:t>
            </a:r>
            <a:r>
              <a:rPr sz="1800" spc="15" dirty="0">
                <a:latin typeface="Times New Roman"/>
                <a:cs typeface="Times New Roman"/>
              </a:rPr>
              <a:t> </a:t>
            </a:r>
            <a:r>
              <a:rPr sz="1800" spc="-5" dirty="0">
                <a:latin typeface="Times New Roman"/>
                <a:cs typeface="Times New Roman"/>
              </a:rPr>
              <a:t>tepat</a:t>
            </a:r>
            <a:r>
              <a:rPr sz="1800" spc="15" dirty="0">
                <a:latin typeface="Times New Roman"/>
                <a:cs typeface="Times New Roman"/>
              </a:rPr>
              <a:t> </a:t>
            </a:r>
            <a:r>
              <a:rPr sz="1800" dirty="0">
                <a:latin typeface="Times New Roman"/>
                <a:cs typeface="Times New Roman"/>
              </a:rPr>
              <a:t>terhadap</a:t>
            </a:r>
            <a:r>
              <a:rPr sz="1800" spc="5" dirty="0">
                <a:latin typeface="Times New Roman"/>
                <a:cs typeface="Times New Roman"/>
              </a:rPr>
              <a:t> </a:t>
            </a:r>
            <a:r>
              <a:rPr sz="1800" spc="-5" dirty="0">
                <a:latin typeface="Times New Roman"/>
                <a:cs typeface="Times New Roman"/>
              </a:rPr>
              <a:t>rangsangan</a:t>
            </a:r>
            <a:r>
              <a:rPr sz="1800" spc="15" dirty="0">
                <a:latin typeface="Times New Roman"/>
                <a:cs typeface="Times New Roman"/>
              </a:rPr>
              <a:t> </a:t>
            </a:r>
            <a:r>
              <a:rPr sz="1800" spc="-5" dirty="0">
                <a:latin typeface="Times New Roman"/>
                <a:cs typeface="Times New Roman"/>
              </a:rPr>
              <a:t>atau</a:t>
            </a:r>
            <a:r>
              <a:rPr sz="1800" spc="10" dirty="0">
                <a:latin typeface="Times New Roman"/>
                <a:cs typeface="Times New Roman"/>
              </a:rPr>
              <a:t> </a:t>
            </a:r>
            <a:r>
              <a:rPr sz="1800" spc="-5" dirty="0">
                <a:latin typeface="Times New Roman"/>
                <a:cs typeface="Times New Roman"/>
              </a:rPr>
              <a:t>tekanan</a:t>
            </a:r>
            <a:r>
              <a:rPr sz="1800" spc="10" dirty="0">
                <a:latin typeface="Times New Roman"/>
                <a:cs typeface="Times New Roman"/>
              </a:rPr>
              <a:t> </a:t>
            </a:r>
            <a:r>
              <a:rPr sz="1800" spc="-5" dirty="0">
                <a:latin typeface="Times New Roman"/>
                <a:cs typeface="Times New Roman"/>
              </a:rPr>
              <a:t>sehingga</a:t>
            </a:r>
            <a:r>
              <a:rPr sz="1800" spc="15" dirty="0">
                <a:latin typeface="Times New Roman"/>
                <a:cs typeface="Times New Roman"/>
              </a:rPr>
              <a:t> </a:t>
            </a:r>
            <a:r>
              <a:rPr sz="1800" spc="-5" dirty="0">
                <a:latin typeface="Times New Roman"/>
                <a:cs typeface="Times New Roman"/>
              </a:rPr>
              <a:t>timbul</a:t>
            </a:r>
            <a:r>
              <a:rPr sz="1800" spc="15" dirty="0">
                <a:latin typeface="Times New Roman"/>
                <a:cs typeface="Times New Roman"/>
              </a:rPr>
              <a:t> </a:t>
            </a:r>
            <a:r>
              <a:rPr sz="1800" spc="-5" dirty="0">
                <a:latin typeface="Times New Roman"/>
                <a:cs typeface="Times New Roman"/>
              </a:rPr>
              <a:t>gangguan </a:t>
            </a:r>
            <a:r>
              <a:rPr sz="1800" spc="-434" dirty="0">
                <a:latin typeface="Times New Roman"/>
                <a:cs typeface="Times New Roman"/>
              </a:rPr>
              <a:t> </a:t>
            </a:r>
            <a:r>
              <a:rPr sz="1800" dirty="0">
                <a:latin typeface="Times New Roman"/>
                <a:cs typeface="Times New Roman"/>
              </a:rPr>
              <a:t>pada</a:t>
            </a:r>
            <a:r>
              <a:rPr sz="1800" spc="-5" dirty="0">
                <a:latin typeface="Times New Roman"/>
                <a:cs typeface="Times New Roman"/>
              </a:rPr>
              <a:t> fungsi</a:t>
            </a:r>
            <a:r>
              <a:rPr sz="1800" spc="5" dirty="0">
                <a:latin typeface="Times New Roman"/>
                <a:cs typeface="Times New Roman"/>
              </a:rPr>
              <a:t> </a:t>
            </a:r>
            <a:r>
              <a:rPr sz="1800" spc="-5" dirty="0">
                <a:latin typeface="Times New Roman"/>
                <a:cs typeface="Times New Roman"/>
              </a:rPr>
              <a:t>atau</a:t>
            </a:r>
            <a:r>
              <a:rPr sz="1800" spc="5" dirty="0">
                <a:latin typeface="Times New Roman"/>
                <a:cs typeface="Times New Roman"/>
              </a:rPr>
              <a:t> </a:t>
            </a:r>
            <a:r>
              <a:rPr sz="1800" spc="-5" dirty="0">
                <a:latin typeface="Times New Roman"/>
                <a:cs typeface="Times New Roman"/>
              </a:rPr>
              <a:t>struktur</a:t>
            </a:r>
            <a:r>
              <a:rPr sz="1800" spc="5" dirty="0">
                <a:latin typeface="Times New Roman"/>
                <a:cs typeface="Times New Roman"/>
              </a:rPr>
              <a:t> </a:t>
            </a:r>
            <a:r>
              <a:rPr sz="1800" dirty="0">
                <a:latin typeface="Times New Roman"/>
                <a:cs typeface="Times New Roman"/>
              </a:rPr>
              <a:t>dari</a:t>
            </a:r>
            <a:r>
              <a:rPr sz="1800" spc="5" dirty="0">
                <a:latin typeface="Times New Roman"/>
                <a:cs typeface="Times New Roman"/>
              </a:rPr>
              <a:t> </a:t>
            </a:r>
            <a:r>
              <a:rPr sz="1800" spc="-5" dirty="0">
                <a:latin typeface="Times New Roman"/>
                <a:cs typeface="Times New Roman"/>
              </a:rPr>
              <a:t>organisasi</a:t>
            </a:r>
            <a:r>
              <a:rPr sz="1800" spc="5" dirty="0">
                <a:latin typeface="Times New Roman"/>
                <a:cs typeface="Times New Roman"/>
              </a:rPr>
              <a:t> </a:t>
            </a:r>
            <a:r>
              <a:rPr sz="1800" spc="-5" dirty="0">
                <a:latin typeface="Times New Roman"/>
                <a:cs typeface="Times New Roman"/>
              </a:rPr>
              <a:t>atau</a:t>
            </a:r>
            <a:r>
              <a:rPr sz="1800" spc="5" dirty="0">
                <a:latin typeface="Times New Roman"/>
                <a:cs typeface="Times New Roman"/>
              </a:rPr>
              <a:t> </a:t>
            </a:r>
            <a:r>
              <a:rPr sz="1800" spc="-5" dirty="0">
                <a:latin typeface="Times New Roman"/>
                <a:cs typeface="Times New Roman"/>
              </a:rPr>
              <a:t>sistem</a:t>
            </a:r>
            <a:r>
              <a:rPr sz="1800" spc="5" dirty="0">
                <a:latin typeface="Times New Roman"/>
                <a:cs typeface="Times New Roman"/>
              </a:rPr>
              <a:t> </a:t>
            </a:r>
            <a:r>
              <a:rPr sz="1800" dirty="0">
                <a:latin typeface="Times New Roman"/>
                <a:cs typeface="Times New Roman"/>
              </a:rPr>
              <a:t>tubuh.</a:t>
            </a:r>
            <a:endParaRPr sz="1800">
              <a:latin typeface="Times New Roman"/>
              <a:cs typeface="Times New Roman"/>
            </a:endParaRPr>
          </a:p>
          <a:p>
            <a:pPr marL="12700">
              <a:lnSpc>
                <a:spcPct val="100000"/>
              </a:lnSpc>
              <a:spcBef>
                <a:spcPts val="1480"/>
              </a:spcBef>
            </a:pPr>
            <a:r>
              <a:rPr sz="1800" b="1" i="1" spc="-70" dirty="0">
                <a:latin typeface="Times New Roman"/>
                <a:cs typeface="Times New Roman"/>
              </a:rPr>
              <a:t>Van</a:t>
            </a:r>
            <a:r>
              <a:rPr sz="1800" b="1" i="1" spc="-15" dirty="0">
                <a:latin typeface="Times New Roman"/>
                <a:cs typeface="Times New Roman"/>
              </a:rPr>
              <a:t> </a:t>
            </a:r>
            <a:r>
              <a:rPr sz="1800" b="1" i="1" spc="-25" dirty="0">
                <a:latin typeface="Times New Roman"/>
                <a:cs typeface="Times New Roman"/>
              </a:rPr>
              <a:t>Dale’s</a:t>
            </a:r>
            <a:r>
              <a:rPr sz="1800" b="1" i="1" dirty="0">
                <a:latin typeface="Times New Roman"/>
                <a:cs typeface="Times New Roman"/>
              </a:rPr>
              <a:t> </a:t>
            </a:r>
            <a:r>
              <a:rPr sz="1800" b="1" i="1" spc="-5" dirty="0">
                <a:latin typeface="Times New Roman"/>
                <a:cs typeface="Times New Roman"/>
              </a:rPr>
              <a:t>Groot</a:t>
            </a:r>
            <a:r>
              <a:rPr sz="1800" b="1" i="1" spc="-45" dirty="0">
                <a:latin typeface="Times New Roman"/>
                <a:cs typeface="Times New Roman"/>
              </a:rPr>
              <a:t> </a:t>
            </a:r>
            <a:r>
              <a:rPr sz="1800" b="1" i="1" spc="-15" dirty="0">
                <a:latin typeface="Times New Roman"/>
                <a:cs typeface="Times New Roman"/>
              </a:rPr>
              <a:t>Woordeenboek</a:t>
            </a:r>
            <a:r>
              <a:rPr sz="1800" b="1" i="1" dirty="0">
                <a:latin typeface="Times New Roman"/>
                <a:cs typeface="Times New Roman"/>
              </a:rPr>
              <a:t> </a:t>
            </a:r>
            <a:r>
              <a:rPr sz="1800" b="1" i="1" spc="-5" dirty="0">
                <a:latin typeface="Times New Roman"/>
                <a:cs typeface="Times New Roman"/>
              </a:rPr>
              <a:t>der</a:t>
            </a:r>
            <a:r>
              <a:rPr sz="1800" b="1" i="1" spc="-15" dirty="0">
                <a:latin typeface="Times New Roman"/>
                <a:cs typeface="Times New Roman"/>
              </a:rPr>
              <a:t> </a:t>
            </a:r>
            <a:r>
              <a:rPr sz="1800" b="1" i="1" spc="-5" dirty="0">
                <a:latin typeface="Times New Roman"/>
                <a:cs typeface="Times New Roman"/>
              </a:rPr>
              <a:t>Nederladse</a:t>
            </a:r>
            <a:r>
              <a:rPr sz="1800" b="1" i="1" spc="5" dirty="0">
                <a:latin typeface="Times New Roman"/>
                <a:cs typeface="Times New Roman"/>
              </a:rPr>
              <a:t> </a:t>
            </a:r>
            <a:r>
              <a:rPr sz="1800" b="1" i="1" spc="-40" dirty="0">
                <a:latin typeface="Times New Roman"/>
                <a:cs typeface="Times New Roman"/>
              </a:rPr>
              <a:t>Tall</a:t>
            </a:r>
            <a:r>
              <a:rPr sz="1800" b="1" i="1" spc="-5" dirty="0">
                <a:latin typeface="Times New Roman"/>
                <a:cs typeface="Times New Roman"/>
              </a:rPr>
              <a:t> </a:t>
            </a:r>
            <a:r>
              <a:rPr sz="1800" b="1" i="1" dirty="0">
                <a:latin typeface="Times New Roman"/>
                <a:cs typeface="Times New Roman"/>
              </a:rPr>
              <a:t>:</a:t>
            </a:r>
            <a:endParaRPr sz="1800">
              <a:latin typeface="Times New Roman"/>
              <a:cs typeface="Times New Roman"/>
            </a:endParaRPr>
          </a:p>
          <a:p>
            <a:pPr marL="355600" marR="1150620">
              <a:lnSpc>
                <a:spcPct val="100000"/>
              </a:lnSpc>
              <a:spcBef>
                <a:spcPts val="360"/>
              </a:spcBef>
            </a:pPr>
            <a:r>
              <a:rPr sz="1800" spc="-5" dirty="0">
                <a:latin typeface="Times New Roman"/>
                <a:cs typeface="Times New Roman"/>
              </a:rPr>
              <a:t>Suatu</a:t>
            </a:r>
            <a:r>
              <a:rPr sz="1800" spc="5" dirty="0">
                <a:latin typeface="Times New Roman"/>
                <a:cs typeface="Times New Roman"/>
              </a:rPr>
              <a:t> </a:t>
            </a:r>
            <a:r>
              <a:rPr sz="1800" dirty="0">
                <a:latin typeface="Times New Roman"/>
                <a:cs typeface="Times New Roman"/>
              </a:rPr>
              <a:t>keadaan</a:t>
            </a:r>
            <a:r>
              <a:rPr sz="1800" spc="5" dirty="0">
                <a:latin typeface="Times New Roman"/>
                <a:cs typeface="Times New Roman"/>
              </a:rPr>
              <a:t> </a:t>
            </a:r>
            <a:r>
              <a:rPr sz="1800" spc="-5" dirty="0">
                <a:latin typeface="Times New Roman"/>
                <a:cs typeface="Times New Roman"/>
              </a:rPr>
              <a:t>dimana</a:t>
            </a:r>
            <a:r>
              <a:rPr sz="1800" spc="15" dirty="0">
                <a:latin typeface="Times New Roman"/>
                <a:cs typeface="Times New Roman"/>
              </a:rPr>
              <a:t> </a:t>
            </a:r>
            <a:r>
              <a:rPr sz="1800" spc="-5" dirty="0">
                <a:latin typeface="Times New Roman"/>
                <a:cs typeface="Times New Roman"/>
              </a:rPr>
              <a:t>proses</a:t>
            </a:r>
            <a:r>
              <a:rPr sz="1800" dirty="0">
                <a:latin typeface="Times New Roman"/>
                <a:cs typeface="Times New Roman"/>
              </a:rPr>
              <a:t> </a:t>
            </a:r>
            <a:r>
              <a:rPr sz="1800" spc="-5" dirty="0">
                <a:latin typeface="Times New Roman"/>
                <a:cs typeface="Times New Roman"/>
              </a:rPr>
              <a:t>kehidupan</a:t>
            </a:r>
            <a:r>
              <a:rPr sz="1800" spc="10" dirty="0">
                <a:latin typeface="Times New Roman"/>
                <a:cs typeface="Times New Roman"/>
              </a:rPr>
              <a:t> </a:t>
            </a:r>
            <a:r>
              <a:rPr sz="1800" spc="-5" dirty="0">
                <a:latin typeface="Times New Roman"/>
                <a:cs typeface="Times New Roman"/>
              </a:rPr>
              <a:t>tidak</a:t>
            </a:r>
            <a:r>
              <a:rPr sz="1800" dirty="0">
                <a:latin typeface="Times New Roman"/>
                <a:cs typeface="Times New Roman"/>
              </a:rPr>
              <a:t> </a:t>
            </a:r>
            <a:r>
              <a:rPr sz="1800" spc="-5" dirty="0">
                <a:latin typeface="Times New Roman"/>
                <a:cs typeface="Times New Roman"/>
              </a:rPr>
              <a:t>lagi</a:t>
            </a:r>
            <a:r>
              <a:rPr sz="1800" spc="10" dirty="0">
                <a:latin typeface="Times New Roman"/>
                <a:cs typeface="Times New Roman"/>
              </a:rPr>
              <a:t> </a:t>
            </a:r>
            <a:r>
              <a:rPr sz="1800" dirty="0">
                <a:latin typeface="Times New Roman"/>
                <a:cs typeface="Times New Roman"/>
              </a:rPr>
              <a:t>teratur</a:t>
            </a:r>
            <a:r>
              <a:rPr sz="1800" spc="5" dirty="0">
                <a:latin typeface="Times New Roman"/>
                <a:cs typeface="Times New Roman"/>
              </a:rPr>
              <a:t> </a:t>
            </a:r>
            <a:r>
              <a:rPr sz="1800" dirty="0">
                <a:latin typeface="Times New Roman"/>
                <a:cs typeface="Times New Roman"/>
              </a:rPr>
              <a:t>/</a:t>
            </a:r>
            <a:r>
              <a:rPr sz="1800" spc="5" dirty="0">
                <a:latin typeface="Times New Roman"/>
                <a:cs typeface="Times New Roman"/>
              </a:rPr>
              <a:t> </a:t>
            </a:r>
            <a:r>
              <a:rPr sz="1800" spc="-10" dirty="0">
                <a:latin typeface="Times New Roman"/>
                <a:cs typeface="Times New Roman"/>
              </a:rPr>
              <a:t>terganggu </a:t>
            </a:r>
            <a:r>
              <a:rPr sz="1800" spc="-434" dirty="0">
                <a:latin typeface="Times New Roman"/>
                <a:cs typeface="Times New Roman"/>
              </a:rPr>
              <a:t> </a:t>
            </a:r>
            <a:r>
              <a:rPr sz="1800" spc="-5" dirty="0">
                <a:latin typeface="Times New Roman"/>
                <a:cs typeface="Times New Roman"/>
              </a:rPr>
              <a:t>perjalanannya</a:t>
            </a:r>
            <a:endParaRPr sz="1800">
              <a:latin typeface="Times New Roman"/>
              <a:cs typeface="Times New Roman"/>
            </a:endParaRPr>
          </a:p>
          <a:p>
            <a:pPr>
              <a:lnSpc>
                <a:spcPct val="100000"/>
              </a:lnSpc>
              <a:spcBef>
                <a:spcPts val="5"/>
              </a:spcBef>
            </a:pPr>
            <a:endParaRPr sz="2500">
              <a:latin typeface="Times New Roman"/>
              <a:cs typeface="Times New Roman"/>
            </a:endParaRPr>
          </a:p>
          <a:p>
            <a:pPr marL="12700">
              <a:lnSpc>
                <a:spcPct val="100000"/>
              </a:lnSpc>
            </a:pPr>
            <a:r>
              <a:rPr sz="1800" b="1" i="1" spc="-5" dirty="0">
                <a:latin typeface="Times New Roman"/>
                <a:cs typeface="Times New Roman"/>
              </a:rPr>
              <a:t>Azwar</a:t>
            </a:r>
            <a:r>
              <a:rPr sz="1800" b="1" i="1" spc="-50" dirty="0">
                <a:latin typeface="Times New Roman"/>
                <a:cs typeface="Times New Roman"/>
              </a:rPr>
              <a:t> </a:t>
            </a:r>
            <a:r>
              <a:rPr sz="1800" b="1" i="1" dirty="0">
                <a:latin typeface="Times New Roman"/>
                <a:cs typeface="Times New Roman"/>
              </a:rPr>
              <a:t>(1988)</a:t>
            </a:r>
            <a:endParaRPr sz="1800">
              <a:latin typeface="Times New Roman"/>
              <a:cs typeface="Times New Roman"/>
            </a:endParaRPr>
          </a:p>
          <a:p>
            <a:pPr marL="355600" marR="177800">
              <a:lnSpc>
                <a:spcPct val="100000"/>
              </a:lnSpc>
              <a:spcBef>
                <a:spcPts val="360"/>
              </a:spcBef>
            </a:pPr>
            <a:r>
              <a:rPr sz="1800" spc="-5" dirty="0">
                <a:latin typeface="Times New Roman"/>
                <a:cs typeface="Times New Roman"/>
              </a:rPr>
              <a:t>Suatu</a:t>
            </a:r>
            <a:r>
              <a:rPr sz="1800" spc="5" dirty="0">
                <a:latin typeface="Times New Roman"/>
                <a:cs typeface="Times New Roman"/>
              </a:rPr>
              <a:t> </a:t>
            </a:r>
            <a:r>
              <a:rPr sz="1800" dirty="0">
                <a:latin typeface="Times New Roman"/>
                <a:cs typeface="Times New Roman"/>
              </a:rPr>
              <a:t>keadaan </a:t>
            </a:r>
            <a:r>
              <a:rPr sz="1800" spc="-5" dirty="0">
                <a:latin typeface="Times New Roman"/>
                <a:cs typeface="Times New Roman"/>
              </a:rPr>
              <a:t>dimana</a:t>
            </a:r>
            <a:r>
              <a:rPr sz="1800" spc="15" dirty="0">
                <a:latin typeface="Times New Roman"/>
                <a:cs typeface="Times New Roman"/>
              </a:rPr>
              <a:t> </a:t>
            </a:r>
            <a:r>
              <a:rPr sz="1800" spc="-5" dirty="0">
                <a:latin typeface="Times New Roman"/>
                <a:cs typeface="Times New Roman"/>
              </a:rPr>
              <a:t>tdp gangguan</a:t>
            </a:r>
            <a:r>
              <a:rPr sz="1800" spc="5" dirty="0">
                <a:latin typeface="Times New Roman"/>
                <a:cs typeface="Times New Roman"/>
              </a:rPr>
              <a:t> </a:t>
            </a:r>
            <a:r>
              <a:rPr sz="1800" dirty="0">
                <a:latin typeface="Times New Roman"/>
                <a:cs typeface="Times New Roman"/>
              </a:rPr>
              <a:t>terhadap </a:t>
            </a:r>
            <a:r>
              <a:rPr sz="1800" spc="-5" dirty="0">
                <a:latin typeface="Times New Roman"/>
                <a:cs typeface="Times New Roman"/>
              </a:rPr>
              <a:t>bentuk</a:t>
            </a:r>
            <a:r>
              <a:rPr sz="1800" spc="5" dirty="0">
                <a:latin typeface="Times New Roman"/>
                <a:cs typeface="Times New Roman"/>
              </a:rPr>
              <a:t> </a:t>
            </a:r>
            <a:r>
              <a:rPr sz="1800" spc="-5" dirty="0">
                <a:latin typeface="Times New Roman"/>
                <a:cs typeface="Times New Roman"/>
              </a:rPr>
              <a:t>dan</a:t>
            </a:r>
            <a:r>
              <a:rPr sz="1800" dirty="0">
                <a:latin typeface="Times New Roman"/>
                <a:cs typeface="Times New Roman"/>
              </a:rPr>
              <a:t> </a:t>
            </a:r>
            <a:r>
              <a:rPr sz="1800" spc="-5" dirty="0">
                <a:latin typeface="Times New Roman"/>
                <a:cs typeface="Times New Roman"/>
              </a:rPr>
              <a:t>fungsi</a:t>
            </a:r>
            <a:r>
              <a:rPr sz="1800" spc="5" dirty="0">
                <a:latin typeface="Times New Roman"/>
                <a:cs typeface="Times New Roman"/>
              </a:rPr>
              <a:t> </a:t>
            </a:r>
            <a:r>
              <a:rPr sz="1800" spc="-5" dirty="0">
                <a:latin typeface="Times New Roman"/>
                <a:cs typeface="Times New Roman"/>
              </a:rPr>
              <a:t>tubuh sehingga </a:t>
            </a:r>
            <a:r>
              <a:rPr sz="1800" spc="-434" dirty="0">
                <a:latin typeface="Times New Roman"/>
                <a:cs typeface="Times New Roman"/>
              </a:rPr>
              <a:t> </a:t>
            </a:r>
            <a:r>
              <a:rPr sz="1800" spc="-5" dirty="0">
                <a:latin typeface="Times New Roman"/>
                <a:cs typeface="Times New Roman"/>
              </a:rPr>
              <a:t>berada</a:t>
            </a:r>
            <a:r>
              <a:rPr sz="1800" dirty="0">
                <a:latin typeface="Times New Roman"/>
                <a:cs typeface="Times New Roman"/>
              </a:rPr>
              <a:t> dalam</a:t>
            </a:r>
            <a:r>
              <a:rPr sz="1800" spc="5" dirty="0">
                <a:latin typeface="Times New Roman"/>
                <a:cs typeface="Times New Roman"/>
              </a:rPr>
              <a:t> </a:t>
            </a:r>
            <a:r>
              <a:rPr sz="1800" dirty="0">
                <a:latin typeface="Times New Roman"/>
                <a:cs typeface="Times New Roman"/>
              </a:rPr>
              <a:t>keadaan yang tidak</a:t>
            </a:r>
            <a:r>
              <a:rPr sz="1800" spc="-5" dirty="0">
                <a:latin typeface="Times New Roman"/>
                <a:cs typeface="Times New Roman"/>
              </a:rPr>
              <a:t> </a:t>
            </a:r>
            <a:r>
              <a:rPr sz="1800" dirty="0">
                <a:latin typeface="Times New Roman"/>
                <a:cs typeface="Times New Roman"/>
              </a:rPr>
              <a:t>normal</a:t>
            </a:r>
            <a:endParaRPr sz="18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53537" y="1790099"/>
            <a:ext cx="6807200" cy="1270635"/>
            <a:chOff x="1053537" y="1790099"/>
            <a:chExt cx="6807200" cy="1270635"/>
          </a:xfrm>
        </p:grpSpPr>
        <p:sp>
          <p:nvSpPr>
            <p:cNvPr id="3" name="object 3"/>
            <p:cNvSpPr/>
            <p:nvPr/>
          </p:nvSpPr>
          <p:spPr>
            <a:xfrm>
              <a:off x="1066317" y="2266924"/>
              <a:ext cx="6781800" cy="781050"/>
            </a:xfrm>
            <a:custGeom>
              <a:avLst/>
              <a:gdLst/>
              <a:ahLst/>
              <a:cxnLst/>
              <a:rect l="l" t="t" r="r" b="b"/>
              <a:pathLst>
                <a:path w="6781800" h="781050">
                  <a:moveTo>
                    <a:pt x="3390836" y="780834"/>
                  </a:moveTo>
                  <a:lnTo>
                    <a:pt x="0" y="780834"/>
                  </a:lnTo>
                  <a:lnTo>
                    <a:pt x="0" y="0"/>
                  </a:lnTo>
                  <a:lnTo>
                    <a:pt x="6781317" y="0"/>
                  </a:lnTo>
                  <a:lnTo>
                    <a:pt x="6781317" y="780834"/>
                  </a:lnTo>
                  <a:lnTo>
                    <a:pt x="3390836" y="780834"/>
                  </a:lnTo>
                  <a:close/>
                </a:path>
              </a:pathLst>
            </a:custGeom>
            <a:ln w="25559">
              <a:solidFill>
                <a:srgbClr val="4E80BC"/>
              </a:solidFill>
            </a:ln>
          </p:spPr>
          <p:txBody>
            <a:bodyPr wrap="square" lIns="0" tIns="0" rIns="0" bIns="0" rtlCol="0"/>
            <a:lstStyle/>
            <a:p>
              <a:endParaRPr/>
            </a:p>
          </p:txBody>
        </p:sp>
        <p:sp>
          <p:nvSpPr>
            <p:cNvPr id="4" name="object 4"/>
            <p:cNvSpPr/>
            <p:nvPr/>
          </p:nvSpPr>
          <p:spPr>
            <a:xfrm>
              <a:off x="1405801" y="1802879"/>
              <a:ext cx="4747895" cy="915669"/>
            </a:xfrm>
            <a:custGeom>
              <a:avLst/>
              <a:gdLst/>
              <a:ahLst/>
              <a:cxnLst/>
              <a:rect l="l" t="t" r="r" b="b"/>
              <a:pathLst>
                <a:path w="4747895" h="915669">
                  <a:moveTo>
                    <a:pt x="4594682" y="0"/>
                  </a:moveTo>
                  <a:lnTo>
                    <a:pt x="152273" y="0"/>
                  </a:lnTo>
                  <a:lnTo>
                    <a:pt x="136436" y="723"/>
                  </a:lnTo>
                  <a:lnTo>
                    <a:pt x="97561" y="10083"/>
                  </a:lnTo>
                  <a:lnTo>
                    <a:pt x="62636" y="29159"/>
                  </a:lnTo>
                  <a:lnTo>
                    <a:pt x="33832" y="56514"/>
                  </a:lnTo>
                  <a:lnTo>
                    <a:pt x="10083" y="97561"/>
                  </a:lnTo>
                  <a:lnTo>
                    <a:pt x="723" y="136436"/>
                  </a:lnTo>
                  <a:lnTo>
                    <a:pt x="0" y="152285"/>
                  </a:lnTo>
                  <a:lnTo>
                    <a:pt x="0" y="762838"/>
                  </a:lnTo>
                  <a:lnTo>
                    <a:pt x="7556" y="809637"/>
                  </a:lnTo>
                  <a:lnTo>
                    <a:pt x="24841" y="845642"/>
                  </a:lnTo>
                  <a:lnTo>
                    <a:pt x="50393" y="875880"/>
                  </a:lnTo>
                  <a:lnTo>
                    <a:pt x="83159" y="898194"/>
                  </a:lnTo>
                  <a:lnTo>
                    <a:pt x="120599" y="911517"/>
                  </a:lnTo>
                  <a:lnTo>
                    <a:pt x="152273" y="914755"/>
                  </a:lnTo>
                  <a:lnTo>
                    <a:pt x="152273" y="915123"/>
                  </a:lnTo>
                  <a:lnTo>
                    <a:pt x="4595037" y="914755"/>
                  </a:lnTo>
                  <a:lnTo>
                    <a:pt x="4641837" y="907199"/>
                  </a:lnTo>
                  <a:lnTo>
                    <a:pt x="4677841" y="889914"/>
                  </a:lnTo>
                  <a:lnTo>
                    <a:pt x="4708080" y="864362"/>
                  </a:lnTo>
                  <a:lnTo>
                    <a:pt x="4730394" y="831596"/>
                  </a:lnTo>
                  <a:lnTo>
                    <a:pt x="4743716" y="794156"/>
                  </a:lnTo>
                  <a:lnTo>
                    <a:pt x="4746955" y="762482"/>
                  </a:lnTo>
                  <a:lnTo>
                    <a:pt x="4747323" y="762482"/>
                  </a:lnTo>
                  <a:lnTo>
                    <a:pt x="4746955" y="152285"/>
                  </a:lnTo>
                  <a:lnTo>
                    <a:pt x="4741913" y="113042"/>
                  </a:lnTo>
                  <a:lnTo>
                    <a:pt x="4722482" y="69481"/>
                  </a:lnTo>
                  <a:lnTo>
                    <a:pt x="4696561" y="39242"/>
                  </a:lnTo>
                  <a:lnTo>
                    <a:pt x="4663795" y="16560"/>
                  </a:lnTo>
                  <a:lnTo>
                    <a:pt x="4626356" y="3238"/>
                  </a:lnTo>
                  <a:lnTo>
                    <a:pt x="4610519" y="723"/>
                  </a:lnTo>
                  <a:lnTo>
                    <a:pt x="4594682" y="0"/>
                  </a:lnTo>
                  <a:close/>
                </a:path>
              </a:pathLst>
            </a:custGeom>
            <a:solidFill>
              <a:srgbClr val="4E80BC"/>
            </a:solidFill>
          </p:spPr>
          <p:txBody>
            <a:bodyPr wrap="square" lIns="0" tIns="0" rIns="0" bIns="0" rtlCol="0"/>
            <a:lstStyle/>
            <a:p>
              <a:endParaRPr/>
            </a:p>
          </p:txBody>
        </p:sp>
        <p:sp>
          <p:nvSpPr>
            <p:cNvPr id="5" name="object 5"/>
            <p:cNvSpPr/>
            <p:nvPr/>
          </p:nvSpPr>
          <p:spPr>
            <a:xfrm>
              <a:off x="1405801" y="1802879"/>
              <a:ext cx="4747895" cy="915669"/>
            </a:xfrm>
            <a:custGeom>
              <a:avLst/>
              <a:gdLst/>
              <a:ahLst/>
              <a:cxnLst/>
              <a:rect l="l" t="t" r="r" b="b"/>
              <a:pathLst>
                <a:path w="4747895" h="915669">
                  <a:moveTo>
                    <a:pt x="0" y="152285"/>
                  </a:moveTo>
                  <a:lnTo>
                    <a:pt x="355" y="144360"/>
                  </a:lnTo>
                  <a:lnTo>
                    <a:pt x="723" y="136436"/>
                  </a:lnTo>
                  <a:lnTo>
                    <a:pt x="10083" y="97561"/>
                  </a:lnTo>
                  <a:lnTo>
                    <a:pt x="13322" y="90360"/>
                  </a:lnTo>
                  <a:lnTo>
                    <a:pt x="16560" y="83159"/>
                  </a:lnTo>
                  <a:lnTo>
                    <a:pt x="39243" y="50406"/>
                  </a:lnTo>
                  <a:lnTo>
                    <a:pt x="69481" y="24485"/>
                  </a:lnTo>
                  <a:lnTo>
                    <a:pt x="90360" y="13322"/>
                  </a:lnTo>
                  <a:lnTo>
                    <a:pt x="97561" y="10083"/>
                  </a:lnTo>
                  <a:lnTo>
                    <a:pt x="136436" y="723"/>
                  </a:lnTo>
                  <a:lnTo>
                    <a:pt x="152273" y="0"/>
                  </a:lnTo>
                  <a:lnTo>
                    <a:pt x="4594682" y="0"/>
                  </a:lnTo>
                  <a:lnTo>
                    <a:pt x="4633925" y="5041"/>
                  </a:lnTo>
                  <a:lnTo>
                    <a:pt x="4656594" y="13322"/>
                  </a:lnTo>
                  <a:lnTo>
                    <a:pt x="4663795" y="16560"/>
                  </a:lnTo>
                  <a:lnTo>
                    <a:pt x="4696561" y="39242"/>
                  </a:lnTo>
                  <a:lnTo>
                    <a:pt x="4722482" y="69481"/>
                  </a:lnTo>
                  <a:lnTo>
                    <a:pt x="4733632" y="90360"/>
                  </a:lnTo>
                  <a:lnTo>
                    <a:pt x="4736884" y="97561"/>
                  </a:lnTo>
                  <a:lnTo>
                    <a:pt x="4746244" y="136436"/>
                  </a:lnTo>
                  <a:lnTo>
                    <a:pt x="4746599" y="144360"/>
                  </a:lnTo>
                  <a:lnTo>
                    <a:pt x="4746955" y="152285"/>
                  </a:lnTo>
                  <a:lnTo>
                    <a:pt x="4747323" y="762482"/>
                  </a:lnTo>
                  <a:lnTo>
                    <a:pt x="4746955" y="762482"/>
                  </a:lnTo>
                  <a:lnTo>
                    <a:pt x="4746599" y="770394"/>
                  </a:lnTo>
                  <a:lnTo>
                    <a:pt x="4739398" y="809637"/>
                  </a:lnTo>
                  <a:lnTo>
                    <a:pt x="4722482" y="845286"/>
                  </a:lnTo>
                  <a:lnTo>
                    <a:pt x="4717796" y="851763"/>
                  </a:lnTo>
                  <a:lnTo>
                    <a:pt x="4713122" y="858240"/>
                  </a:lnTo>
                  <a:lnTo>
                    <a:pt x="4684318" y="885596"/>
                  </a:lnTo>
                  <a:lnTo>
                    <a:pt x="4649393" y="904684"/>
                  </a:lnTo>
                  <a:lnTo>
                    <a:pt x="4634280" y="909358"/>
                  </a:lnTo>
                  <a:lnTo>
                    <a:pt x="4626724" y="911517"/>
                  </a:lnTo>
                  <a:lnTo>
                    <a:pt x="152273" y="915123"/>
                  </a:lnTo>
                  <a:lnTo>
                    <a:pt x="152273" y="914755"/>
                  </a:lnTo>
                  <a:lnTo>
                    <a:pt x="144360" y="914400"/>
                  </a:lnTo>
                  <a:lnTo>
                    <a:pt x="105117" y="907199"/>
                  </a:lnTo>
                  <a:lnTo>
                    <a:pt x="69481" y="890282"/>
                  </a:lnTo>
                  <a:lnTo>
                    <a:pt x="63004" y="885596"/>
                  </a:lnTo>
                  <a:lnTo>
                    <a:pt x="56515" y="880922"/>
                  </a:lnTo>
                  <a:lnTo>
                    <a:pt x="29159" y="852119"/>
                  </a:lnTo>
                  <a:lnTo>
                    <a:pt x="10083" y="817206"/>
                  </a:lnTo>
                  <a:lnTo>
                    <a:pt x="723" y="778675"/>
                  </a:lnTo>
                  <a:lnTo>
                    <a:pt x="0" y="762838"/>
                  </a:lnTo>
                  <a:lnTo>
                    <a:pt x="0" y="152285"/>
                  </a:lnTo>
                  <a:close/>
                </a:path>
              </a:pathLst>
            </a:custGeom>
            <a:ln w="25559">
              <a:solidFill>
                <a:srgbClr val="FFFFFF"/>
              </a:solidFill>
            </a:ln>
          </p:spPr>
          <p:txBody>
            <a:bodyPr wrap="square" lIns="0" tIns="0" rIns="0" bIns="0" rtlCol="0"/>
            <a:lstStyle/>
            <a:p>
              <a:endParaRPr/>
            </a:p>
          </p:txBody>
        </p:sp>
      </p:grpSp>
      <p:sp>
        <p:nvSpPr>
          <p:cNvPr id="6" name="object 6"/>
          <p:cNvSpPr txBox="1"/>
          <p:nvPr/>
        </p:nvSpPr>
        <p:spPr>
          <a:xfrm>
            <a:off x="1661299" y="2042185"/>
            <a:ext cx="1531620" cy="391795"/>
          </a:xfrm>
          <a:prstGeom prst="rect">
            <a:avLst/>
          </a:prstGeom>
        </p:spPr>
        <p:txBody>
          <a:bodyPr vert="horz" wrap="square" lIns="0" tIns="12700" rIns="0" bIns="0" rtlCol="0">
            <a:spAutoFit/>
          </a:bodyPr>
          <a:lstStyle/>
          <a:p>
            <a:pPr marL="12700">
              <a:lnSpc>
                <a:spcPct val="100000"/>
              </a:lnSpc>
              <a:spcBef>
                <a:spcPts val="100"/>
              </a:spcBef>
            </a:pPr>
            <a:r>
              <a:rPr sz="2400" b="1" i="1" spc="-10" dirty="0">
                <a:solidFill>
                  <a:srgbClr val="FFFFFF"/>
                </a:solidFill>
                <a:latin typeface="Calibri"/>
                <a:cs typeface="Calibri"/>
              </a:rPr>
              <a:t>Pendahulan</a:t>
            </a:r>
            <a:endParaRPr sz="2400">
              <a:latin typeface="Calibri"/>
              <a:cs typeface="Calibri"/>
            </a:endParaRPr>
          </a:p>
        </p:txBody>
      </p:sp>
      <p:grpSp>
        <p:nvGrpSpPr>
          <p:cNvPr id="7" name="object 7"/>
          <p:cNvGrpSpPr/>
          <p:nvPr/>
        </p:nvGrpSpPr>
        <p:grpSpPr>
          <a:xfrm>
            <a:off x="1053537" y="3202745"/>
            <a:ext cx="6807200" cy="1264285"/>
            <a:chOff x="1053537" y="3202745"/>
            <a:chExt cx="6807200" cy="1264285"/>
          </a:xfrm>
        </p:grpSpPr>
        <p:sp>
          <p:nvSpPr>
            <p:cNvPr id="8" name="object 8"/>
            <p:cNvSpPr/>
            <p:nvPr/>
          </p:nvSpPr>
          <p:spPr>
            <a:xfrm>
              <a:off x="1066317" y="3673081"/>
              <a:ext cx="6781800" cy="781050"/>
            </a:xfrm>
            <a:custGeom>
              <a:avLst/>
              <a:gdLst/>
              <a:ahLst/>
              <a:cxnLst/>
              <a:rect l="l" t="t" r="r" b="b"/>
              <a:pathLst>
                <a:path w="6781800" h="781050">
                  <a:moveTo>
                    <a:pt x="3390836" y="780834"/>
                  </a:moveTo>
                  <a:lnTo>
                    <a:pt x="0" y="780834"/>
                  </a:lnTo>
                  <a:lnTo>
                    <a:pt x="0" y="0"/>
                  </a:lnTo>
                  <a:lnTo>
                    <a:pt x="6781317" y="0"/>
                  </a:lnTo>
                  <a:lnTo>
                    <a:pt x="6781317" y="780834"/>
                  </a:lnTo>
                  <a:lnTo>
                    <a:pt x="3390836" y="780834"/>
                  </a:lnTo>
                  <a:close/>
                </a:path>
              </a:pathLst>
            </a:custGeom>
            <a:ln w="25559">
              <a:solidFill>
                <a:srgbClr val="4E80BC"/>
              </a:solidFill>
            </a:ln>
          </p:spPr>
          <p:txBody>
            <a:bodyPr wrap="square" lIns="0" tIns="0" rIns="0" bIns="0" rtlCol="0"/>
            <a:lstStyle/>
            <a:p>
              <a:endParaRPr/>
            </a:p>
          </p:txBody>
        </p:sp>
        <p:sp>
          <p:nvSpPr>
            <p:cNvPr id="9" name="object 9"/>
            <p:cNvSpPr/>
            <p:nvPr/>
          </p:nvSpPr>
          <p:spPr>
            <a:xfrm>
              <a:off x="1405801" y="3215525"/>
              <a:ext cx="4747895" cy="915669"/>
            </a:xfrm>
            <a:custGeom>
              <a:avLst/>
              <a:gdLst/>
              <a:ahLst/>
              <a:cxnLst/>
              <a:rect l="l" t="t" r="r" b="b"/>
              <a:pathLst>
                <a:path w="4747895" h="915670">
                  <a:moveTo>
                    <a:pt x="4594682" y="0"/>
                  </a:moveTo>
                  <a:lnTo>
                    <a:pt x="152273" y="0"/>
                  </a:lnTo>
                  <a:lnTo>
                    <a:pt x="136436" y="711"/>
                  </a:lnTo>
                  <a:lnTo>
                    <a:pt x="97561" y="10071"/>
                  </a:lnTo>
                  <a:lnTo>
                    <a:pt x="62636" y="29159"/>
                  </a:lnTo>
                  <a:lnTo>
                    <a:pt x="33832" y="56515"/>
                  </a:lnTo>
                  <a:lnTo>
                    <a:pt x="10083" y="97548"/>
                  </a:lnTo>
                  <a:lnTo>
                    <a:pt x="723" y="136436"/>
                  </a:lnTo>
                  <a:lnTo>
                    <a:pt x="0" y="152273"/>
                  </a:lnTo>
                  <a:lnTo>
                    <a:pt x="0" y="762838"/>
                  </a:lnTo>
                  <a:lnTo>
                    <a:pt x="7556" y="809637"/>
                  </a:lnTo>
                  <a:lnTo>
                    <a:pt x="24841" y="845629"/>
                  </a:lnTo>
                  <a:lnTo>
                    <a:pt x="50393" y="875868"/>
                  </a:lnTo>
                  <a:lnTo>
                    <a:pt x="83159" y="898194"/>
                  </a:lnTo>
                  <a:lnTo>
                    <a:pt x="120599" y="911517"/>
                  </a:lnTo>
                  <a:lnTo>
                    <a:pt x="152273" y="914755"/>
                  </a:lnTo>
                  <a:lnTo>
                    <a:pt x="152273" y="915111"/>
                  </a:lnTo>
                  <a:lnTo>
                    <a:pt x="4595037" y="914755"/>
                  </a:lnTo>
                  <a:lnTo>
                    <a:pt x="4641837" y="907199"/>
                  </a:lnTo>
                  <a:lnTo>
                    <a:pt x="4677841" y="889914"/>
                  </a:lnTo>
                  <a:lnTo>
                    <a:pt x="4708080" y="864349"/>
                  </a:lnTo>
                  <a:lnTo>
                    <a:pt x="4730394" y="831596"/>
                  </a:lnTo>
                  <a:lnTo>
                    <a:pt x="4743716" y="794156"/>
                  </a:lnTo>
                  <a:lnTo>
                    <a:pt x="4746955" y="762469"/>
                  </a:lnTo>
                  <a:lnTo>
                    <a:pt x="4747323" y="762469"/>
                  </a:lnTo>
                  <a:lnTo>
                    <a:pt x="4746955" y="152273"/>
                  </a:lnTo>
                  <a:lnTo>
                    <a:pt x="4741913" y="113030"/>
                  </a:lnTo>
                  <a:lnTo>
                    <a:pt x="4722482" y="69469"/>
                  </a:lnTo>
                  <a:lnTo>
                    <a:pt x="4696561" y="39230"/>
                  </a:lnTo>
                  <a:lnTo>
                    <a:pt x="4663795" y="16548"/>
                  </a:lnTo>
                  <a:lnTo>
                    <a:pt x="4626356" y="3238"/>
                  </a:lnTo>
                  <a:lnTo>
                    <a:pt x="4610519" y="711"/>
                  </a:lnTo>
                  <a:lnTo>
                    <a:pt x="4594682" y="0"/>
                  </a:lnTo>
                  <a:close/>
                </a:path>
              </a:pathLst>
            </a:custGeom>
            <a:solidFill>
              <a:srgbClr val="4E80BC"/>
            </a:solidFill>
          </p:spPr>
          <p:txBody>
            <a:bodyPr wrap="square" lIns="0" tIns="0" rIns="0" bIns="0" rtlCol="0"/>
            <a:lstStyle/>
            <a:p>
              <a:endParaRPr/>
            </a:p>
          </p:txBody>
        </p:sp>
        <p:sp>
          <p:nvSpPr>
            <p:cNvPr id="10" name="object 10"/>
            <p:cNvSpPr/>
            <p:nvPr/>
          </p:nvSpPr>
          <p:spPr>
            <a:xfrm>
              <a:off x="1405801" y="3215525"/>
              <a:ext cx="4747895" cy="915669"/>
            </a:xfrm>
            <a:custGeom>
              <a:avLst/>
              <a:gdLst/>
              <a:ahLst/>
              <a:cxnLst/>
              <a:rect l="l" t="t" r="r" b="b"/>
              <a:pathLst>
                <a:path w="4747895" h="915670">
                  <a:moveTo>
                    <a:pt x="0" y="152273"/>
                  </a:moveTo>
                  <a:lnTo>
                    <a:pt x="355" y="144348"/>
                  </a:lnTo>
                  <a:lnTo>
                    <a:pt x="723" y="136436"/>
                  </a:lnTo>
                  <a:lnTo>
                    <a:pt x="10083" y="97548"/>
                  </a:lnTo>
                  <a:lnTo>
                    <a:pt x="13322" y="90360"/>
                  </a:lnTo>
                  <a:lnTo>
                    <a:pt x="16560" y="83159"/>
                  </a:lnTo>
                  <a:lnTo>
                    <a:pt x="39243" y="50393"/>
                  </a:lnTo>
                  <a:lnTo>
                    <a:pt x="69481" y="24472"/>
                  </a:lnTo>
                  <a:lnTo>
                    <a:pt x="105117" y="7556"/>
                  </a:lnTo>
                  <a:lnTo>
                    <a:pt x="144360" y="355"/>
                  </a:lnTo>
                  <a:lnTo>
                    <a:pt x="152273" y="0"/>
                  </a:lnTo>
                  <a:lnTo>
                    <a:pt x="4594682" y="0"/>
                  </a:lnTo>
                  <a:lnTo>
                    <a:pt x="4602594" y="355"/>
                  </a:lnTo>
                  <a:lnTo>
                    <a:pt x="4610519" y="711"/>
                  </a:lnTo>
                  <a:lnTo>
                    <a:pt x="4649393" y="10071"/>
                  </a:lnTo>
                  <a:lnTo>
                    <a:pt x="4684318" y="29159"/>
                  </a:lnTo>
                  <a:lnTo>
                    <a:pt x="4713122" y="56515"/>
                  </a:lnTo>
                  <a:lnTo>
                    <a:pt x="4733632" y="90360"/>
                  </a:lnTo>
                  <a:lnTo>
                    <a:pt x="4736884" y="97548"/>
                  </a:lnTo>
                  <a:lnTo>
                    <a:pt x="4746244" y="136436"/>
                  </a:lnTo>
                  <a:lnTo>
                    <a:pt x="4747323" y="762469"/>
                  </a:lnTo>
                  <a:lnTo>
                    <a:pt x="4746955" y="762469"/>
                  </a:lnTo>
                  <a:lnTo>
                    <a:pt x="4746599" y="770394"/>
                  </a:lnTo>
                  <a:lnTo>
                    <a:pt x="4739398" y="809637"/>
                  </a:lnTo>
                  <a:lnTo>
                    <a:pt x="4722482" y="845273"/>
                  </a:lnTo>
                  <a:lnTo>
                    <a:pt x="4717796" y="851750"/>
                  </a:lnTo>
                  <a:lnTo>
                    <a:pt x="4713122" y="858240"/>
                  </a:lnTo>
                  <a:lnTo>
                    <a:pt x="4684318" y="885596"/>
                  </a:lnTo>
                  <a:lnTo>
                    <a:pt x="4649393" y="904671"/>
                  </a:lnTo>
                  <a:lnTo>
                    <a:pt x="4610874" y="914031"/>
                  </a:lnTo>
                  <a:lnTo>
                    <a:pt x="152273" y="915111"/>
                  </a:lnTo>
                  <a:lnTo>
                    <a:pt x="152273" y="914755"/>
                  </a:lnTo>
                  <a:lnTo>
                    <a:pt x="144360" y="914400"/>
                  </a:lnTo>
                  <a:lnTo>
                    <a:pt x="105117" y="907199"/>
                  </a:lnTo>
                  <a:lnTo>
                    <a:pt x="69481" y="890270"/>
                  </a:lnTo>
                  <a:lnTo>
                    <a:pt x="39243" y="864349"/>
                  </a:lnTo>
                  <a:lnTo>
                    <a:pt x="16560" y="831951"/>
                  </a:lnTo>
                  <a:lnTo>
                    <a:pt x="5397" y="802068"/>
                  </a:lnTo>
                  <a:lnTo>
                    <a:pt x="3238" y="794512"/>
                  </a:lnTo>
                  <a:lnTo>
                    <a:pt x="1803" y="786599"/>
                  </a:lnTo>
                  <a:lnTo>
                    <a:pt x="723" y="778675"/>
                  </a:lnTo>
                  <a:lnTo>
                    <a:pt x="355" y="770750"/>
                  </a:lnTo>
                  <a:lnTo>
                    <a:pt x="0" y="762838"/>
                  </a:lnTo>
                  <a:lnTo>
                    <a:pt x="0" y="152273"/>
                  </a:lnTo>
                  <a:close/>
                </a:path>
              </a:pathLst>
            </a:custGeom>
            <a:ln w="25559">
              <a:solidFill>
                <a:srgbClr val="FFFFFF"/>
              </a:solidFill>
            </a:ln>
          </p:spPr>
          <p:txBody>
            <a:bodyPr wrap="square" lIns="0" tIns="0" rIns="0" bIns="0" rtlCol="0"/>
            <a:lstStyle/>
            <a:p>
              <a:endParaRPr/>
            </a:p>
          </p:txBody>
        </p:sp>
      </p:grpSp>
      <p:grpSp>
        <p:nvGrpSpPr>
          <p:cNvPr id="11" name="object 11"/>
          <p:cNvGrpSpPr/>
          <p:nvPr/>
        </p:nvGrpSpPr>
        <p:grpSpPr>
          <a:xfrm>
            <a:off x="1053537" y="4608902"/>
            <a:ext cx="6807200" cy="1264285"/>
            <a:chOff x="1053537" y="4608902"/>
            <a:chExt cx="6807200" cy="1264285"/>
          </a:xfrm>
        </p:grpSpPr>
        <p:sp>
          <p:nvSpPr>
            <p:cNvPr id="12" name="object 12"/>
            <p:cNvSpPr/>
            <p:nvPr/>
          </p:nvSpPr>
          <p:spPr>
            <a:xfrm>
              <a:off x="1066317" y="5079238"/>
              <a:ext cx="6781800" cy="781050"/>
            </a:xfrm>
            <a:custGeom>
              <a:avLst/>
              <a:gdLst/>
              <a:ahLst/>
              <a:cxnLst/>
              <a:rect l="l" t="t" r="r" b="b"/>
              <a:pathLst>
                <a:path w="6781800" h="781050">
                  <a:moveTo>
                    <a:pt x="3390836" y="780846"/>
                  </a:moveTo>
                  <a:lnTo>
                    <a:pt x="0" y="780846"/>
                  </a:lnTo>
                  <a:lnTo>
                    <a:pt x="0" y="0"/>
                  </a:lnTo>
                  <a:lnTo>
                    <a:pt x="6781317" y="0"/>
                  </a:lnTo>
                  <a:lnTo>
                    <a:pt x="6781317" y="780846"/>
                  </a:lnTo>
                  <a:lnTo>
                    <a:pt x="3390836" y="780846"/>
                  </a:lnTo>
                  <a:close/>
                </a:path>
              </a:pathLst>
            </a:custGeom>
            <a:ln w="25559">
              <a:solidFill>
                <a:srgbClr val="4E80BC"/>
              </a:solidFill>
            </a:ln>
          </p:spPr>
          <p:txBody>
            <a:bodyPr wrap="square" lIns="0" tIns="0" rIns="0" bIns="0" rtlCol="0"/>
            <a:lstStyle/>
            <a:p>
              <a:endParaRPr/>
            </a:p>
          </p:txBody>
        </p:sp>
        <p:sp>
          <p:nvSpPr>
            <p:cNvPr id="13" name="object 13"/>
            <p:cNvSpPr/>
            <p:nvPr/>
          </p:nvSpPr>
          <p:spPr>
            <a:xfrm>
              <a:off x="1405801" y="4621682"/>
              <a:ext cx="4747895" cy="915669"/>
            </a:xfrm>
            <a:custGeom>
              <a:avLst/>
              <a:gdLst/>
              <a:ahLst/>
              <a:cxnLst/>
              <a:rect l="l" t="t" r="r" b="b"/>
              <a:pathLst>
                <a:path w="4747895" h="915670">
                  <a:moveTo>
                    <a:pt x="4594682" y="0"/>
                  </a:moveTo>
                  <a:lnTo>
                    <a:pt x="152273" y="0"/>
                  </a:lnTo>
                  <a:lnTo>
                    <a:pt x="136436" y="723"/>
                  </a:lnTo>
                  <a:lnTo>
                    <a:pt x="97561" y="10083"/>
                  </a:lnTo>
                  <a:lnTo>
                    <a:pt x="62636" y="29159"/>
                  </a:lnTo>
                  <a:lnTo>
                    <a:pt x="33832" y="56514"/>
                  </a:lnTo>
                  <a:lnTo>
                    <a:pt x="10083" y="97561"/>
                  </a:lnTo>
                  <a:lnTo>
                    <a:pt x="723" y="136436"/>
                  </a:lnTo>
                  <a:lnTo>
                    <a:pt x="0" y="152272"/>
                  </a:lnTo>
                  <a:lnTo>
                    <a:pt x="0" y="762838"/>
                  </a:lnTo>
                  <a:lnTo>
                    <a:pt x="7556" y="809637"/>
                  </a:lnTo>
                  <a:lnTo>
                    <a:pt x="24841" y="845642"/>
                  </a:lnTo>
                  <a:lnTo>
                    <a:pt x="50393" y="875880"/>
                  </a:lnTo>
                  <a:lnTo>
                    <a:pt x="83159" y="898194"/>
                  </a:lnTo>
                  <a:lnTo>
                    <a:pt x="120599" y="911517"/>
                  </a:lnTo>
                  <a:lnTo>
                    <a:pt x="152273" y="914755"/>
                  </a:lnTo>
                  <a:lnTo>
                    <a:pt x="152273" y="915123"/>
                  </a:lnTo>
                  <a:lnTo>
                    <a:pt x="4595037" y="914755"/>
                  </a:lnTo>
                  <a:lnTo>
                    <a:pt x="4641837" y="907199"/>
                  </a:lnTo>
                  <a:lnTo>
                    <a:pt x="4677841" y="889914"/>
                  </a:lnTo>
                  <a:lnTo>
                    <a:pt x="4708080" y="864361"/>
                  </a:lnTo>
                  <a:lnTo>
                    <a:pt x="4730394" y="831595"/>
                  </a:lnTo>
                  <a:lnTo>
                    <a:pt x="4743716" y="794156"/>
                  </a:lnTo>
                  <a:lnTo>
                    <a:pt x="4746955" y="762482"/>
                  </a:lnTo>
                  <a:lnTo>
                    <a:pt x="4747323" y="762482"/>
                  </a:lnTo>
                  <a:lnTo>
                    <a:pt x="4746955" y="152272"/>
                  </a:lnTo>
                  <a:lnTo>
                    <a:pt x="4741913" y="113042"/>
                  </a:lnTo>
                  <a:lnTo>
                    <a:pt x="4722482" y="69481"/>
                  </a:lnTo>
                  <a:lnTo>
                    <a:pt x="4696561" y="39242"/>
                  </a:lnTo>
                  <a:lnTo>
                    <a:pt x="4663795" y="16560"/>
                  </a:lnTo>
                  <a:lnTo>
                    <a:pt x="4626356" y="3238"/>
                  </a:lnTo>
                  <a:lnTo>
                    <a:pt x="4610519" y="723"/>
                  </a:lnTo>
                  <a:lnTo>
                    <a:pt x="4594682" y="0"/>
                  </a:lnTo>
                  <a:close/>
                </a:path>
              </a:pathLst>
            </a:custGeom>
            <a:solidFill>
              <a:srgbClr val="4E80BC"/>
            </a:solidFill>
          </p:spPr>
          <p:txBody>
            <a:bodyPr wrap="square" lIns="0" tIns="0" rIns="0" bIns="0" rtlCol="0"/>
            <a:lstStyle/>
            <a:p>
              <a:endParaRPr/>
            </a:p>
          </p:txBody>
        </p:sp>
        <p:sp>
          <p:nvSpPr>
            <p:cNvPr id="14" name="object 14"/>
            <p:cNvSpPr/>
            <p:nvPr/>
          </p:nvSpPr>
          <p:spPr>
            <a:xfrm>
              <a:off x="1405801" y="4621682"/>
              <a:ext cx="4747895" cy="915669"/>
            </a:xfrm>
            <a:custGeom>
              <a:avLst/>
              <a:gdLst/>
              <a:ahLst/>
              <a:cxnLst/>
              <a:rect l="l" t="t" r="r" b="b"/>
              <a:pathLst>
                <a:path w="4747895" h="915670">
                  <a:moveTo>
                    <a:pt x="0" y="152272"/>
                  </a:moveTo>
                  <a:lnTo>
                    <a:pt x="355" y="144360"/>
                  </a:lnTo>
                  <a:lnTo>
                    <a:pt x="723" y="136436"/>
                  </a:lnTo>
                  <a:lnTo>
                    <a:pt x="10083" y="97561"/>
                  </a:lnTo>
                  <a:lnTo>
                    <a:pt x="13322" y="90360"/>
                  </a:lnTo>
                  <a:lnTo>
                    <a:pt x="16560" y="83159"/>
                  </a:lnTo>
                  <a:lnTo>
                    <a:pt x="39243" y="50393"/>
                  </a:lnTo>
                  <a:lnTo>
                    <a:pt x="69481" y="24472"/>
                  </a:lnTo>
                  <a:lnTo>
                    <a:pt x="76314" y="20523"/>
                  </a:lnTo>
                  <a:lnTo>
                    <a:pt x="83159" y="16560"/>
                  </a:lnTo>
                  <a:lnTo>
                    <a:pt x="90360" y="13322"/>
                  </a:lnTo>
                  <a:lnTo>
                    <a:pt x="97561" y="10083"/>
                  </a:lnTo>
                  <a:lnTo>
                    <a:pt x="105117" y="7556"/>
                  </a:lnTo>
                  <a:lnTo>
                    <a:pt x="144360" y="355"/>
                  </a:lnTo>
                  <a:lnTo>
                    <a:pt x="152273" y="0"/>
                  </a:lnTo>
                  <a:lnTo>
                    <a:pt x="4594682" y="0"/>
                  </a:lnTo>
                  <a:lnTo>
                    <a:pt x="4633925" y="5041"/>
                  </a:lnTo>
                  <a:lnTo>
                    <a:pt x="4656594" y="13322"/>
                  </a:lnTo>
                  <a:lnTo>
                    <a:pt x="4663795" y="16560"/>
                  </a:lnTo>
                  <a:lnTo>
                    <a:pt x="4696561" y="39242"/>
                  </a:lnTo>
                  <a:lnTo>
                    <a:pt x="4722482" y="69481"/>
                  </a:lnTo>
                  <a:lnTo>
                    <a:pt x="4733632" y="90360"/>
                  </a:lnTo>
                  <a:lnTo>
                    <a:pt x="4736884" y="97561"/>
                  </a:lnTo>
                  <a:lnTo>
                    <a:pt x="4746244" y="136436"/>
                  </a:lnTo>
                  <a:lnTo>
                    <a:pt x="4746599" y="144360"/>
                  </a:lnTo>
                  <a:lnTo>
                    <a:pt x="4746955" y="152272"/>
                  </a:lnTo>
                  <a:lnTo>
                    <a:pt x="4747323" y="762482"/>
                  </a:lnTo>
                  <a:lnTo>
                    <a:pt x="4746955" y="762482"/>
                  </a:lnTo>
                  <a:lnTo>
                    <a:pt x="4746599" y="770394"/>
                  </a:lnTo>
                  <a:lnTo>
                    <a:pt x="4739398" y="809637"/>
                  </a:lnTo>
                  <a:lnTo>
                    <a:pt x="4722482" y="845273"/>
                  </a:lnTo>
                  <a:lnTo>
                    <a:pt x="4717796" y="851763"/>
                  </a:lnTo>
                  <a:lnTo>
                    <a:pt x="4713122" y="858240"/>
                  </a:lnTo>
                  <a:lnTo>
                    <a:pt x="4684318" y="885596"/>
                  </a:lnTo>
                  <a:lnTo>
                    <a:pt x="4649393" y="904671"/>
                  </a:lnTo>
                  <a:lnTo>
                    <a:pt x="4634280" y="909358"/>
                  </a:lnTo>
                  <a:lnTo>
                    <a:pt x="4626724" y="911517"/>
                  </a:lnTo>
                  <a:lnTo>
                    <a:pt x="152273" y="915123"/>
                  </a:lnTo>
                  <a:lnTo>
                    <a:pt x="152273" y="914755"/>
                  </a:lnTo>
                  <a:lnTo>
                    <a:pt x="144360" y="914399"/>
                  </a:lnTo>
                  <a:lnTo>
                    <a:pt x="105117" y="907199"/>
                  </a:lnTo>
                  <a:lnTo>
                    <a:pt x="76314" y="894232"/>
                  </a:lnTo>
                  <a:lnTo>
                    <a:pt x="69481" y="890282"/>
                  </a:lnTo>
                  <a:lnTo>
                    <a:pt x="63004" y="885596"/>
                  </a:lnTo>
                  <a:lnTo>
                    <a:pt x="56515" y="880922"/>
                  </a:lnTo>
                  <a:lnTo>
                    <a:pt x="50393" y="875880"/>
                  </a:lnTo>
                  <a:lnTo>
                    <a:pt x="24841" y="845642"/>
                  </a:lnTo>
                  <a:lnTo>
                    <a:pt x="7556" y="809637"/>
                  </a:lnTo>
                  <a:lnTo>
                    <a:pt x="355" y="770762"/>
                  </a:lnTo>
                  <a:lnTo>
                    <a:pt x="0" y="762838"/>
                  </a:lnTo>
                  <a:lnTo>
                    <a:pt x="0" y="152272"/>
                  </a:lnTo>
                  <a:close/>
                </a:path>
              </a:pathLst>
            </a:custGeom>
            <a:ln w="25559">
              <a:solidFill>
                <a:srgbClr val="FFFFFF"/>
              </a:solidFill>
            </a:ln>
          </p:spPr>
          <p:txBody>
            <a:bodyPr wrap="square" lIns="0" tIns="0" rIns="0" bIns="0" rtlCol="0"/>
            <a:lstStyle/>
            <a:p>
              <a:endParaRPr/>
            </a:p>
          </p:txBody>
        </p:sp>
      </p:grpSp>
      <p:sp>
        <p:nvSpPr>
          <p:cNvPr id="15" name="object 15"/>
          <p:cNvSpPr txBox="1"/>
          <p:nvPr/>
        </p:nvSpPr>
        <p:spPr>
          <a:xfrm>
            <a:off x="1661299" y="3454463"/>
            <a:ext cx="3141980" cy="1962150"/>
          </a:xfrm>
          <a:prstGeom prst="rect">
            <a:avLst/>
          </a:prstGeom>
        </p:spPr>
        <p:txBody>
          <a:bodyPr vert="horz" wrap="square" lIns="0" tIns="12700" rIns="0" bIns="0" rtlCol="0">
            <a:spAutoFit/>
          </a:bodyPr>
          <a:lstStyle/>
          <a:p>
            <a:pPr marL="12700">
              <a:lnSpc>
                <a:spcPct val="100000"/>
              </a:lnSpc>
              <a:spcBef>
                <a:spcPts val="100"/>
              </a:spcBef>
            </a:pPr>
            <a:r>
              <a:rPr sz="2400" b="1" i="1" spc="-40" dirty="0">
                <a:solidFill>
                  <a:srgbClr val="FFFFFF"/>
                </a:solidFill>
                <a:latin typeface="Calibri"/>
                <a:cs typeface="Calibri"/>
              </a:rPr>
              <a:t>Teori</a:t>
            </a:r>
            <a:r>
              <a:rPr sz="2400" b="1" i="1" spc="-45" dirty="0">
                <a:solidFill>
                  <a:srgbClr val="FFFFFF"/>
                </a:solidFill>
                <a:latin typeface="Calibri"/>
                <a:cs typeface="Calibri"/>
              </a:rPr>
              <a:t> </a:t>
            </a:r>
            <a:r>
              <a:rPr sz="2400" b="1" i="1" spc="-15" dirty="0">
                <a:solidFill>
                  <a:srgbClr val="FFFFFF"/>
                </a:solidFill>
                <a:latin typeface="Calibri"/>
                <a:cs typeface="Calibri"/>
              </a:rPr>
              <a:t>Penyebab</a:t>
            </a:r>
            <a:r>
              <a:rPr sz="2400" b="1" i="1" spc="-35" dirty="0">
                <a:solidFill>
                  <a:srgbClr val="FFFFFF"/>
                </a:solidFill>
                <a:latin typeface="Calibri"/>
                <a:cs typeface="Calibri"/>
              </a:rPr>
              <a:t> </a:t>
            </a:r>
            <a:r>
              <a:rPr sz="2400" b="1" i="1" spc="-15" dirty="0">
                <a:solidFill>
                  <a:srgbClr val="FFFFFF"/>
                </a:solidFill>
                <a:latin typeface="Calibri"/>
                <a:cs typeface="Calibri"/>
              </a:rPr>
              <a:t>Penyakit</a:t>
            </a:r>
            <a:endParaRPr sz="2400">
              <a:latin typeface="Calibri"/>
              <a:cs typeface="Calibri"/>
            </a:endParaRPr>
          </a:p>
          <a:p>
            <a:pPr>
              <a:lnSpc>
                <a:spcPct val="100000"/>
              </a:lnSpc>
            </a:pPr>
            <a:endParaRPr sz="2400">
              <a:latin typeface="Calibri"/>
              <a:cs typeface="Calibri"/>
            </a:endParaRPr>
          </a:p>
          <a:p>
            <a:pPr>
              <a:lnSpc>
                <a:spcPct val="100000"/>
              </a:lnSpc>
              <a:spcBef>
                <a:spcPts val="25"/>
              </a:spcBef>
            </a:pPr>
            <a:endParaRPr sz="3500">
              <a:latin typeface="Calibri"/>
              <a:cs typeface="Calibri"/>
            </a:endParaRPr>
          </a:p>
          <a:p>
            <a:pPr marL="12700" marR="5080">
              <a:lnSpc>
                <a:spcPts val="2590"/>
              </a:lnSpc>
            </a:pPr>
            <a:r>
              <a:rPr sz="2400" b="1" i="1" spc="-15" dirty="0">
                <a:solidFill>
                  <a:srgbClr val="FFFFFF"/>
                </a:solidFill>
                <a:latin typeface="Calibri"/>
                <a:cs typeface="Calibri"/>
              </a:rPr>
              <a:t>Konsep </a:t>
            </a:r>
            <a:r>
              <a:rPr sz="2400" b="1" i="1" spc="-5" dirty="0">
                <a:solidFill>
                  <a:srgbClr val="FFFFFF"/>
                </a:solidFill>
                <a:latin typeface="Calibri"/>
                <a:cs typeface="Calibri"/>
              </a:rPr>
              <a:t>Dasar </a:t>
            </a:r>
            <a:r>
              <a:rPr sz="2400" b="1" i="1" spc="-10" dirty="0">
                <a:solidFill>
                  <a:srgbClr val="FFFFFF"/>
                </a:solidFill>
                <a:latin typeface="Calibri"/>
                <a:cs typeface="Calibri"/>
              </a:rPr>
              <a:t>Timbulnya </a:t>
            </a:r>
            <a:r>
              <a:rPr sz="2400" b="1" i="1" spc="-530" dirty="0">
                <a:solidFill>
                  <a:srgbClr val="FFFFFF"/>
                </a:solidFill>
                <a:latin typeface="Calibri"/>
                <a:cs typeface="Calibri"/>
              </a:rPr>
              <a:t> </a:t>
            </a:r>
            <a:r>
              <a:rPr sz="2400" b="1" i="1" spc="-15" dirty="0">
                <a:solidFill>
                  <a:srgbClr val="FFFFFF"/>
                </a:solidFill>
                <a:latin typeface="Calibri"/>
                <a:cs typeface="Calibri"/>
              </a:rPr>
              <a:t>Penyakit</a:t>
            </a:r>
            <a:endParaRPr sz="2400">
              <a:latin typeface="Calibri"/>
              <a:cs typeface="Calibri"/>
            </a:endParaRPr>
          </a:p>
        </p:txBody>
      </p:sp>
      <p:sp>
        <p:nvSpPr>
          <p:cNvPr id="16" name="object 16"/>
          <p:cNvSpPr txBox="1">
            <a:spLocks noGrp="1"/>
          </p:cNvSpPr>
          <p:nvPr>
            <p:ph type="title"/>
          </p:nvPr>
        </p:nvSpPr>
        <p:spPr>
          <a:xfrm>
            <a:off x="685698" y="717740"/>
            <a:ext cx="1883410" cy="635000"/>
          </a:xfrm>
          <a:prstGeom prst="rect">
            <a:avLst/>
          </a:prstGeom>
        </p:spPr>
        <p:txBody>
          <a:bodyPr vert="horz" wrap="square" lIns="0" tIns="12700" rIns="0" bIns="0" rtlCol="0">
            <a:spAutoFit/>
          </a:bodyPr>
          <a:lstStyle/>
          <a:p>
            <a:pPr marL="12700">
              <a:lnSpc>
                <a:spcPct val="100000"/>
              </a:lnSpc>
              <a:spcBef>
                <a:spcPts val="100"/>
              </a:spcBef>
            </a:pPr>
            <a:r>
              <a:rPr sz="4000" b="1" dirty="0">
                <a:latin typeface="Calibri"/>
                <a:cs typeface="Calibri"/>
              </a:rPr>
              <a:t>O</a:t>
            </a:r>
            <a:r>
              <a:rPr sz="4000" b="1" spc="-15" dirty="0">
                <a:latin typeface="Calibri"/>
                <a:cs typeface="Calibri"/>
              </a:rPr>
              <a:t>U</a:t>
            </a:r>
            <a:r>
              <a:rPr sz="4000" b="1" spc="-5" dirty="0">
                <a:latin typeface="Calibri"/>
                <a:cs typeface="Calibri"/>
              </a:rPr>
              <a:t>TL</a:t>
            </a:r>
            <a:r>
              <a:rPr sz="4000" b="1" dirty="0">
                <a:latin typeface="Calibri"/>
                <a:cs typeface="Calibri"/>
              </a:rPr>
              <a:t>I</a:t>
            </a:r>
            <a:r>
              <a:rPr sz="4000" b="1" spc="-10" dirty="0">
                <a:latin typeface="Calibri"/>
                <a:cs typeface="Calibri"/>
              </a:rPr>
              <a:t>N</a:t>
            </a:r>
            <a:r>
              <a:rPr sz="4000" b="1" dirty="0">
                <a:latin typeface="Calibri"/>
                <a:cs typeface="Calibri"/>
              </a:rPr>
              <a:t>E</a:t>
            </a:r>
            <a:endParaRPr sz="400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562404" y="2666885"/>
            <a:ext cx="76200" cy="381000"/>
            <a:chOff x="1562404" y="2666885"/>
            <a:chExt cx="76200" cy="381000"/>
          </a:xfrm>
        </p:grpSpPr>
        <p:sp>
          <p:nvSpPr>
            <p:cNvPr id="3" name="object 3"/>
            <p:cNvSpPr/>
            <p:nvPr/>
          </p:nvSpPr>
          <p:spPr>
            <a:xfrm>
              <a:off x="1600200" y="2666885"/>
              <a:ext cx="0" cy="310515"/>
            </a:xfrm>
            <a:custGeom>
              <a:avLst/>
              <a:gdLst/>
              <a:ahLst/>
              <a:cxnLst/>
              <a:rect l="l" t="t" r="r" b="b"/>
              <a:pathLst>
                <a:path h="310514">
                  <a:moveTo>
                    <a:pt x="0" y="0"/>
                  </a:moveTo>
                  <a:lnTo>
                    <a:pt x="0" y="310311"/>
                  </a:lnTo>
                </a:path>
              </a:pathLst>
            </a:custGeom>
            <a:ln w="9359">
              <a:solidFill>
                <a:srgbClr val="000000"/>
              </a:solidFill>
            </a:ln>
          </p:spPr>
          <p:txBody>
            <a:bodyPr wrap="square" lIns="0" tIns="0" rIns="0" bIns="0" rtlCol="0"/>
            <a:lstStyle/>
            <a:p>
              <a:endParaRPr/>
            </a:p>
          </p:txBody>
        </p:sp>
        <p:sp>
          <p:nvSpPr>
            <p:cNvPr id="4" name="object 4"/>
            <p:cNvSpPr/>
            <p:nvPr/>
          </p:nvSpPr>
          <p:spPr>
            <a:xfrm>
              <a:off x="1562404" y="2972155"/>
              <a:ext cx="76200" cy="76200"/>
            </a:xfrm>
            <a:custGeom>
              <a:avLst/>
              <a:gdLst/>
              <a:ahLst/>
              <a:cxnLst/>
              <a:rect l="l" t="t" r="r" b="b"/>
              <a:pathLst>
                <a:path w="76200" h="76200">
                  <a:moveTo>
                    <a:pt x="75590" y="0"/>
                  </a:moveTo>
                  <a:lnTo>
                    <a:pt x="0" y="0"/>
                  </a:lnTo>
                  <a:lnTo>
                    <a:pt x="37795" y="75603"/>
                  </a:lnTo>
                  <a:lnTo>
                    <a:pt x="75590" y="0"/>
                  </a:lnTo>
                  <a:close/>
                </a:path>
              </a:pathLst>
            </a:custGeom>
            <a:solidFill>
              <a:srgbClr val="000000"/>
            </a:solidFill>
          </p:spPr>
          <p:txBody>
            <a:bodyPr wrap="square" lIns="0" tIns="0" rIns="0" bIns="0" rtlCol="0"/>
            <a:lstStyle/>
            <a:p>
              <a:endParaRPr/>
            </a:p>
          </p:txBody>
        </p:sp>
      </p:grpSp>
      <p:grpSp>
        <p:nvGrpSpPr>
          <p:cNvPr id="5" name="object 5"/>
          <p:cNvGrpSpPr/>
          <p:nvPr/>
        </p:nvGrpSpPr>
        <p:grpSpPr>
          <a:xfrm>
            <a:off x="4457877" y="2666885"/>
            <a:ext cx="76200" cy="381000"/>
            <a:chOff x="4457877" y="2666885"/>
            <a:chExt cx="76200" cy="381000"/>
          </a:xfrm>
        </p:grpSpPr>
        <p:sp>
          <p:nvSpPr>
            <p:cNvPr id="6" name="object 6"/>
            <p:cNvSpPr/>
            <p:nvPr/>
          </p:nvSpPr>
          <p:spPr>
            <a:xfrm>
              <a:off x="4495685" y="2666885"/>
              <a:ext cx="0" cy="310515"/>
            </a:xfrm>
            <a:custGeom>
              <a:avLst/>
              <a:gdLst/>
              <a:ahLst/>
              <a:cxnLst/>
              <a:rect l="l" t="t" r="r" b="b"/>
              <a:pathLst>
                <a:path h="310514">
                  <a:moveTo>
                    <a:pt x="0" y="0"/>
                  </a:moveTo>
                  <a:lnTo>
                    <a:pt x="0" y="310311"/>
                  </a:lnTo>
                </a:path>
              </a:pathLst>
            </a:custGeom>
            <a:ln w="9359">
              <a:solidFill>
                <a:srgbClr val="000000"/>
              </a:solidFill>
            </a:ln>
          </p:spPr>
          <p:txBody>
            <a:bodyPr wrap="square" lIns="0" tIns="0" rIns="0" bIns="0" rtlCol="0"/>
            <a:lstStyle/>
            <a:p>
              <a:endParaRPr/>
            </a:p>
          </p:txBody>
        </p:sp>
        <p:sp>
          <p:nvSpPr>
            <p:cNvPr id="7" name="object 7"/>
            <p:cNvSpPr/>
            <p:nvPr/>
          </p:nvSpPr>
          <p:spPr>
            <a:xfrm>
              <a:off x="4457877" y="2972155"/>
              <a:ext cx="76200" cy="76200"/>
            </a:xfrm>
            <a:custGeom>
              <a:avLst/>
              <a:gdLst/>
              <a:ahLst/>
              <a:cxnLst/>
              <a:rect l="l" t="t" r="r" b="b"/>
              <a:pathLst>
                <a:path w="76200" h="76200">
                  <a:moveTo>
                    <a:pt x="75603" y="0"/>
                  </a:moveTo>
                  <a:lnTo>
                    <a:pt x="0" y="0"/>
                  </a:lnTo>
                  <a:lnTo>
                    <a:pt x="37807" y="75603"/>
                  </a:lnTo>
                  <a:lnTo>
                    <a:pt x="75603" y="0"/>
                  </a:lnTo>
                  <a:close/>
                </a:path>
              </a:pathLst>
            </a:custGeom>
            <a:solidFill>
              <a:srgbClr val="000000"/>
            </a:solidFill>
          </p:spPr>
          <p:txBody>
            <a:bodyPr wrap="square" lIns="0" tIns="0" rIns="0" bIns="0" rtlCol="0"/>
            <a:lstStyle/>
            <a:p>
              <a:endParaRPr/>
            </a:p>
          </p:txBody>
        </p:sp>
      </p:grpSp>
      <p:grpSp>
        <p:nvGrpSpPr>
          <p:cNvPr id="8" name="object 8"/>
          <p:cNvGrpSpPr/>
          <p:nvPr/>
        </p:nvGrpSpPr>
        <p:grpSpPr>
          <a:xfrm>
            <a:off x="2514600" y="3314877"/>
            <a:ext cx="1447800" cy="76200"/>
            <a:chOff x="2514600" y="3314877"/>
            <a:chExt cx="1447800" cy="76200"/>
          </a:xfrm>
        </p:grpSpPr>
        <p:sp>
          <p:nvSpPr>
            <p:cNvPr id="9" name="object 9"/>
            <p:cNvSpPr/>
            <p:nvPr/>
          </p:nvSpPr>
          <p:spPr>
            <a:xfrm>
              <a:off x="2514600" y="3352685"/>
              <a:ext cx="1377315" cy="0"/>
            </a:xfrm>
            <a:custGeom>
              <a:avLst/>
              <a:gdLst/>
              <a:ahLst/>
              <a:cxnLst/>
              <a:rect l="l" t="t" r="r" b="b"/>
              <a:pathLst>
                <a:path w="1377314">
                  <a:moveTo>
                    <a:pt x="0" y="0"/>
                  </a:moveTo>
                  <a:lnTo>
                    <a:pt x="1376997" y="0"/>
                  </a:lnTo>
                </a:path>
              </a:pathLst>
            </a:custGeom>
            <a:ln w="9359">
              <a:solidFill>
                <a:srgbClr val="000000"/>
              </a:solidFill>
            </a:ln>
          </p:spPr>
          <p:txBody>
            <a:bodyPr wrap="square" lIns="0" tIns="0" rIns="0" bIns="0" rtlCol="0"/>
            <a:lstStyle/>
            <a:p>
              <a:endParaRPr/>
            </a:p>
          </p:txBody>
        </p:sp>
        <p:sp>
          <p:nvSpPr>
            <p:cNvPr id="10" name="object 10"/>
            <p:cNvSpPr/>
            <p:nvPr/>
          </p:nvSpPr>
          <p:spPr>
            <a:xfrm>
              <a:off x="3886555" y="3314877"/>
              <a:ext cx="76200" cy="76200"/>
            </a:xfrm>
            <a:custGeom>
              <a:avLst/>
              <a:gdLst/>
              <a:ahLst/>
              <a:cxnLst/>
              <a:rect l="l" t="t" r="r" b="b"/>
              <a:pathLst>
                <a:path w="76200" h="76200">
                  <a:moveTo>
                    <a:pt x="0" y="0"/>
                  </a:moveTo>
                  <a:lnTo>
                    <a:pt x="0" y="75603"/>
                  </a:lnTo>
                  <a:lnTo>
                    <a:pt x="75603" y="37807"/>
                  </a:lnTo>
                  <a:lnTo>
                    <a:pt x="0" y="0"/>
                  </a:lnTo>
                  <a:close/>
                </a:path>
              </a:pathLst>
            </a:custGeom>
            <a:solidFill>
              <a:srgbClr val="000000"/>
            </a:solidFill>
          </p:spPr>
          <p:txBody>
            <a:bodyPr wrap="square" lIns="0" tIns="0" rIns="0" bIns="0" rtlCol="0"/>
            <a:lstStyle/>
            <a:p>
              <a:endParaRPr/>
            </a:p>
          </p:txBody>
        </p:sp>
      </p:grpSp>
      <p:sp>
        <p:nvSpPr>
          <p:cNvPr id="11" name="object 11"/>
          <p:cNvSpPr txBox="1"/>
          <p:nvPr/>
        </p:nvSpPr>
        <p:spPr>
          <a:xfrm>
            <a:off x="534504" y="1250912"/>
            <a:ext cx="7948295" cy="4418330"/>
          </a:xfrm>
          <a:prstGeom prst="rect">
            <a:avLst/>
          </a:prstGeom>
        </p:spPr>
        <p:txBody>
          <a:bodyPr vert="horz" wrap="square" lIns="0" tIns="12700" rIns="0" bIns="0" rtlCol="0">
            <a:spAutoFit/>
          </a:bodyPr>
          <a:lstStyle/>
          <a:p>
            <a:pPr marL="111760">
              <a:lnSpc>
                <a:spcPct val="100000"/>
              </a:lnSpc>
              <a:spcBef>
                <a:spcPts val="100"/>
              </a:spcBef>
            </a:pPr>
            <a:r>
              <a:rPr sz="2400" b="1" i="1" spc="-15" dirty="0">
                <a:latin typeface="Calibri"/>
                <a:cs typeface="Calibri"/>
              </a:rPr>
              <a:t>Konsep</a:t>
            </a:r>
            <a:r>
              <a:rPr sz="2400" b="1" i="1" spc="-75" dirty="0">
                <a:latin typeface="Calibri"/>
                <a:cs typeface="Calibri"/>
              </a:rPr>
              <a:t> </a:t>
            </a:r>
            <a:r>
              <a:rPr sz="2400" b="1" i="1" spc="-10" dirty="0">
                <a:latin typeface="Calibri"/>
                <a:cs typeface="Calibri"/>
              </a:rPr>
              <a:t>penyebab</a:t>
            </a:r>
            <a:endParaRPr sz="2400" dirty="0">
              <a:latin typeface="Calibri"/>
              <a:cs typeface="Calibri"/>
            </a:endParaRPr>
          </a:p>
          <a:p>
            <a:pPr marL="698500" marR="3117850" indent="-274320">
              <a:lnSpc>
                <a:spcPct val="213300"/>
              </a:lnSpc>
              <a:spcBef>
                <a:spcPts val="935"/>
              </a:spcBef>
              <a:tabLst>
                <a:tab pos="1903095" algn="l"/>
                <a:tab pos="3354070" algn="l"/>
                <a:tab pos="3486785" algn="l"/>
                <a:tab pos="3806190" algn="l"/>
              </a:tabLst>
            </a:pPr>
            <a:r>
              <a:rPr sz="2400" b="1" spc="-10" dirty="0">
                <a:latin typeface="Calibri"/>
                <a:cs typeface="Calibri"/>
              </a:rPr>
              <a:t>Kejadian</a:t>
            </a:r>
            <a:r>
              <a:rPr sz="2400" b="1" dirty="0">
                <a:latin typeface="Calibri"/>
                <a:cs typeface="Calibri"/>
              </a:rPr>
              <a:t> A	</a:t>
            </a:r>
            <a:r>
              <a:rPr sz="2400" u="sng" dirty="0">
                <a:uFill>
                  <a:solidFill>
                    <a:srgbClr val="000000"/>
                  </a:solidFill>
                </a:uFill>
                <a:latin typeface="Times New Roman"/>
                <a:cs typeface="Times New Roman"/>
              </a:rPr>
              <a:t> 	</a:t>
            </a:r>
            <a:r>
              <a:rPr sz="2400" dirty="0">
                <a:latin typeface="Times New Roman"/>
                <a:cs typeface="Times New Roman"/>
              </a:rPr>
              <a:t>	</a:t>
            </a:r>
            <a:r>
              <a:rPr sz="2400" b="1" spc="-10" dirty="0">
                <a:latin typeface="Calibri"/>
                <a:cs typeface="Calibri"/>
              </a:rPr>
              <a:t>Kejadian</a:t>
            </a:r>
            <a:r>
              <a:rPr sz="2400" b="1" spc="-85" dirty="0">
                <a:latin typeface="Calibri"/>
                <a:cs typeface="Calibri"/>
              </a:rPr>
              <a:t> </a:t>
            </a:r>
            <a:r>
              <a:rPr sz="2400" b="1" dirty="0">
                <a:latin typeface="Calibri"/>
                <a:cs typeface="Calibri"/>
              </a:rPr>
              <a:t>B </a:t>
            </a:r>
            <a:r>
              <a:rPr sz="2400" b="1" spc="-530" dirty="0">
                <a:latin typeface="Calibri"/>
                <a:cs typeface="Calibri"/>
              </a:rPr>
              <a:t> </a:t>
            </a:r>
            <a:r>
              <a:rPr sz="2400" b="1" spc="-5" dirty="0">
                <a:latin typeface="Calibri"/>
                <a:cs typeface="Calibri"/>
              </a:rPr>
              <a:t>Sebab				</a:t>
            </a:r>
            <a:r>
              <a:rPr sz="2400" b="1" spc="-10" dirty="0">
                <a:latin typeface="Calibri"/>
                <a:cs typeface="Calibri"/>
              </a:rPr>
              <a:t>Akibat</a:t>
            </a:r>
            <a:endParaRPr sz="2400" dirty="0">
              <a:latin typeface="Calibri"/>
              <a:cs typeface="Calibri"/>
            </a:endParaRPr>
          </a:p>
          <a:p>
            <a:pPr>
              <a:lnSpc>
                <a:spcPct val="100000"/>
              </a:lnSpc>
              <a:spcBef>
                <a:spcPts val="5"/>
              </a:spcBef>
            </a:pPr>
            <a:endParaRPr sz="2900" dirty="0">
              <a:latin typeface="Calibri"/>
              <a:cs typeface="Calibri"/>
            </a:endParaRPr>
          </a:p>
          <a:p>
            <a:pPr marL="355600" marR="5080" indent="-343535" algn="just">
              <a:lnSpc>
                <a:spcPct val="90100"/>
              </a:lnSpc>
            </a:pPr>
            <a:r>
              <a:rPr sz="2400" b="1" spc="-5" dirty="0">
                <a:latin typeface="Calibri"/>
                <a:cs typeface="Calibri"/>
              </a:rPr>
              <a:t>Sebuah </a:t>
            </a:r>
            <a:r>
              <a:rPr sz="2400" b="1" spc="-10" dirty="0">
                <a:latin typeface="Calibri"/>
                <a:cs typeface="Calibri"/>
              </a:rPr>
              <a:t>peristiwa, </a:t>
            </a:r>
            <a:r>
              <a:rPr sz="2400" b="1" spc="-15" dirty="0">
                <a:latin typeface="Calibri"/>
                <a:cs typeface="Calibri"/>
              </a:rPr>
              <a:t>kondisi, karakteristik/kombinasi </a:t>
            </a:r>
            <a:r>
              <a:rPr sz="2400" b="1" spc="-5" dirty="0">
                <a:latin typeface="Calibri"/>
                <a:cs typeface="Calibri"/>
              </a:rPr>
              <a:t>dari </a:t>
            </a:r>
            <a:r>
              <a:rPr sz="2400" b="1" spc="-15" dirty="0">
                <a:latin typeface="Calibri"/>
                <a:cs typeface="Calibri"/>
              </a:rPr>
              <a:t>faktor2 </a:t>
            </a:r>
            <a:r>
              <a:rPr sz="2400" b="1" spc="-530" dirty="0">
                <a:latin typeface="Calibri"/>
                <a:cs typeface="Calibri"/>
              </a:rPr>
              <a:t> </a:t>
            </a:r>
            <a:r>
              <a:rPr sz="2400" b="1" spc="-10" dirty="0">
                <a:latin typeface="Calibri"/>
                <a:cs typeface="Calibri"/>
              </a:rPr>
              <a:t>tersebut yang memegang peranan </a:t>
            </a:r>
            <a:r>
              <a:rPr sz="2400" b="1" spc="-15" dirty="0">
                <a:latin typeface="Calibri"/>
                <a:cs typeface="Calibri"/>
              </a:rPr>
              <a:t>penting </a:t>
            </a:r>
            <a:r>
              <a:rPr sz="2400" b="1" spc="-5" dirty="0">
                <a:latin typeface="Calibri"/>
                <a:cs typeface="Calibri"/>
              </a:rPr>
              <a:t>dalam </a:t>
            </a:r>
            <a:r>
              <a:rPr sz="2400" b="1" spc="-15" dirty="0">
                <a:latin typeface="Calibri"/>
                <a:cs typeface="Calibri"/>
              </a:rPr>
              <a:t>timbulnya </a:t>
            </a:r>
            <a:r>
              <a:rPr sz="2400" b="1" spc="-530" dirty="0">
                <a:latin typeface="Calibri"/>
                <a:cs typeface="Calibri"/>
              </a:rPr>
              <a:t> </a:t>
            </a:r>
            <a:r>
              <a:rPr sz="2400" b="1" spc="-15" dirty="0">
                <a:latin typeface="Calibri"/>
                <a:cs typeface="Calibri"/>
              </a:rPr>
              <a:t>penyakit</a:t>
            </a:r>
            <a:endParaRPr sz="2400" dirty="0">
              <a:latin typeface="Calibri"/>
              <a:cs typeface="Calibri"/>
            </a:endParaRPr>
          </a:p>
          <a:p>
            <a:pPr marL="286385" marR="3024505" indent="-274320" algn="just">
              <a:lnSpc>
                <a:spcPct val="106600"/>
              </a:lnSpc>
              <a:spcBef>
                <a:spcPts val="1015"/>
              </a:spcBef>
            </a:pPr>
            <a:r>
              <a:rPr sz="2400" b="1" spc="-20" dirty="0">
                <a:latin typeface="Calibri"/>
                <a:cs typeface="Calibri"/>
              </a:rPr>
              <a:t>Penyebab </a:t>
            </a:r>
            <a:r>
              <a:rPr sz="2400" b="1" spc="-10" dirty="0">
                <a:latin typeface="Calibri"/>
                <a:cs typeface="Calibri"/>
              </a:rPr>
              <a:t>itu </a:t>
            </a:r>
            <a:r>
              <a:rPr sz="2400" b="1" spc="-5" dirty="0">
                <a:latin typeface="Calibri"/>
                <a:cs typeface="Calibri"/>
              </a:rPr>
              <a:t>harus mendahului </a:t>
            </a:r>
            <a:r>
              <a:rPr sz="2400" b="1" spc="-10" dirty="0">
                <a:latin typeface="Calibri"/>
                <a:cs typeface="Calibri"/>
              </a:rPr>
              <a:t>Akibat </a:t>
            </a:r>
            <a:r>
              <a:rPr sz="2400" b="1" spc="-530" dirty="0">
                <a:latin typeface="Calibri"/>
                <a:cs typeface="Calibri"/>
              </a:rPr>
              <a:t> </a:t>
            </a:r>
            <a:r>
              <a:rPr sz="2400" b="1" spc="-5" dirty="0">
                <a:latin typeface="Calibri"/>
                <a:cs typeface="Calibri"/>
              </a:rPr>
              <a:t>(mis.</a:t>
            </a:r>
            <a:r>
              <a:rPr sz="2400" b="1" spc="-20" dirty="0">
                <a:latin typeface="Calibri"/>
                <a:cs typeface="Calibri"/>
              </a:rPr>
              <a:t> </a:t>
            </a:r>
            <a:r>
              <a:rPr sz="2400" b="1" spc="-15" dirty="0">
                <a:latin typeface="Calibri"/>
                <a:cs typeface="Calibri"/>
              </a:rPr>
              <a:t>penyakit)</a:t>
            </a:r>
            <a:endParaRPr sz="2400" dirty="0">
              <a:latin typeface="Calibri"/>
              <a:cs typeface="Calibri"/>
            </a:endParaRPr>
          </a:p>
        </p:txBody>
      </p:sp>
      <p:sp>
        <p:nvSpPr>
          <p:cNvPr id="12" name="object 12"/>
          <p:cNvSpPr/>
          <p:nvPr/>
        </p:nvSpPr>
        <p:spPr>
          <a:xfrm>
            <a:off x="3810355" y="2263699"/>
            <a:ext cx="76200" cy="76200"/>
          </a:xfrm>
          <a:custGeom>
            <a:avLst/>
            <a:gdLst/>
            <a:ahLst/>
            <a:cxnLst/>
            <a:rect l="l" t="t" r="r" b="b"/>
            <a:pathLst>
              <a:path w="76200" h="76200">
                <a:moveTo>
                  <a:pt x="0" y="0"/>
                </a:moveTo>
                <a:lnTo>
                  <a:pt x="0" y="75590"/>
                </a:lnTo>
                <a:lnTo>
                  <a:pt x="75603" y="37795"/>
                </a:lnTo>
                <a:lnTo>
                  <a:pt x="0" y="0"/>
                </a:lnTo>
                <a:close/>
              </a:path>
            </a:pathLst>
          </a:custGeom>
          <a:solidFill>
            <a:srgbClr val="000000"/>
          </a:solidFill>
        </p:spPr>
        <p:txBody>
          <a:bodyPr wrap="square" lIns="0" tIns="0" rIns="0" bIns="0" rtlCol="0"/>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92097" y="909256"/>
            <a:ext cx="5995035"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30" dirty="0">
                <a:latin typeface="Times New Roman"/>
                <a:cs typeface="Times New Roman"/>
              </a:rPr>
              <a:t> </a:t>
            </a:r>
            <a:r>
              <a:rPr sz="4400" b="1" spc="-5" dirty="0">
                <a:latin typeface="Times New Roman"/>
                <a:cs typeface="Times New Roman"/>
              </a:rPr>
              <a:t>Penyebab</a:t>
            </a:r>
            <a:r>
              <a:rPr sz="4400" b="1" spc="-25" dirty="0">
                <a:latin typeface="Times New Roman"/>
                <a:cs typeface="Times New Roman"/>
              </a:rPr>
              <a:t> </a:t>
            </a:r>
            <a:r>
              <a:rPr sz="4400" b="1" spc="-5" dirty="0">
                <a:latin typeface="Times New Roman"/>
                <a:cs typeface="Times New Roman"/>
              </a:rPr>
              <a:t>Penyakit</a:t>
            </a:r>
            <a:endParaRPr sz="4400">
              <a:latin typeface="Times New Roman"/>
              <a:cs typeface="Times New Roman"/>
            </a:endParaRPr>
          </a:p>
        </p:txBody>
      </p:sp>
      <p:sp>
        <p:nvSpPr>
          <p:cNvPr id="3" name="object 3"/>
          <p:cNvSpPr txBox="1"/>
          <p:nvPr/>
        </p:nvSpPr>
        <p:spPr>
          <a:xfrm>
            <a:off x="535940" y="2009338"/>
            <a:ext cx="4946650" cy="3437890"/>
          </a:xfrm>
          <a:prstGeom prst="rect">
            <a:avLst/>
          </a:prstGeom>
        </p:spPr>
        <p:txBody>
          <a:bodyPr vert="horz" wrap="square" lIns="0" tIns="93345" rIns="0" bIns="0" rtlCol="0">
            <a:spAutoFit/>
          </a:bodyPr>
          <a:lstStyle/>
          <a:p>
            <a:pPr marL="621665" indent="-609600">
              <a:lnSpc>
                <a:spcPct val="100000"/>
              </a:lnSpc>
              <a:spcBef>
                <a:spcPts val="735"/>
              </a:spcBef>
              <a:buAutoNum type="arabicPeriod"/>
              <a:tabLst>
                <a:tab pos="621665" algn="l"/>
                <a:tab pos="622300" algn="l"/>
              </a:tabLst>
            </a:pPr>
            <a:r>
              <a:rPr sz="3200" spc="-50" dirty="0">
                <a:latin typeface="Times New Roman"/>
                <a:cs typeface="Times New Roman"/>
              </a:rPr>
              <a:t>Teori</a:t>
            </a:r>
            <a:r>
              <a:rPr sz="3200" spc="-40" dirty="0">
                <a:latin typeface="Times New Roman"/>
                <a:cs typeface="Times New Roman"/>
              </a:rPr>
              <a:t> </a:t>
            </a:r>
            <a:r>
              <a:rPr sz="3200" dirty="0">
                <a:latin typeface="Times New Roman"/>
                <a:cs typeface="Times New Roman"/>
              </a:rPr>
              <a:t>Contagion</a:t>
            </a:r>
            <a:endParaRPr sz="3200">
              <a:latin typeface="Times New Roman"/>
              <a:cs typeface="Times New Roman"/>
            </a:endParaRPr>
          </a:p>
          <a:p>
            <a:pPr marL="621665" indent="-609600">
              <a:lnSpc>
                <a:spcPct val="100000"/>
              </a:lnSpc>
              <a:spcBef>
                <a:spcPts val="640"/>
              </a:spcBef>
              <a:buAutoNum type="arabicPeriod"/>
              <a:tabLst>
                <a:tab pos="621665" algn="l"/>
                <a:tab pos="622300" algn="l"/>
              </a:tabLst>
            </a:pPr>
            <a:r>
              <a:rPr sz="3200" spc="-50" dirty="0">
                <a:latin typeface="Times New Roman"/>
                <a:cs typeface="Times New Roman"/>
              </a:rPr>
              <a:t>Teori</a:t>
            </a:r>
            <a:r>
              <a:rPr sz="3200" spc="-35" dirty="0">
                <a:latin typeface="Times New Roman"/>
                <a:cs typeface="Times New Roman"/>
              </a:rPr>
              <a:t> </a:t>
            </a:r>
            <a:r>
              <a:rPr sz="3200" dirty="0">
                <a:latin typeface="Times New Roman"/>
                <a:cs typeface="Times New Roman"/>
              </a:rPr>
              <a:t>Hippocrates</a:t>
            </a:r>
            <a:endParaRPr sz="3200">
              <a:latin typeface="Times New Roman"/>
              <a:cs typeface="Times New Roman"/>
            </a:endParaRPr>
          </a:p>
          <a:p>
            <a:pPr marL="621665" indent="-609600">
              <a:lnSpc>
                <a:spcPct val="100000"/>
              </a:lnSpc>
              <a:spcBef>
                <a:spcPts val="645"/>
              </a:spcBef>
              <a:buAutoNum type="arabicPeriod"/>
              <a:tabLst>
                <a:tab pos="621665" algn="l"/>
                <a:tab pos="622300" algn="l"/>
              </a:tabLst>
            </a:pPr>
            <a:r>
              <a:rPr sz="3200" spc="-50" dirty="0">
                <a:latin typeface="Times New Roman"/>
                <a:cs typeface="Times New Roman"/>
              </a:rPr>
              <a:t>Teori</a:t>
            </a:r>
            <a:r>
              <a:rPr sz="3200" spc="-35" dirty="0">
                <a:latin typeface="Times New Roman"/>
                <a:cs typeface="Times New Roman"/>
              </a:rPr>
              <a:t> </a:t>
            </a:r>
            <a:r>
              <a:rPr sz="3200" dirty="0">
                <a:latin typeface="Times New Roman"/>
                <a:cs typeface="Times New Roman"/>
              </a:rPr>
              <a:t>Humoral</a:t>
            </a:r>
            <a:endParaRPr sz="3200">
              <a:latin typeface="Times New Roman"/>
              <a:cs typeface="Times New Roman"/>
            </a:endParaRPr>
          </a:p>
          <a:p>
            <a:pPr marL="621665" indent="-609600">
              <a:lnSpc>
                <a:spcPct val="100000"/>
              </a:lnSpc>
              <a:spcBef>
                <a:spcPts val="635"/>
              </a:spcBef>
              <a:buAutoNum type="arabicPeriod"/>
              <a:tabLst>
                <a:tab pos="621665" algn="l"/>
                <a:tab pos="622300" algn="l"/>
              </a:tabLst>
            </a:pPr>
            <a:r>
              <a:rPr sz="3200" spc="-50" dirty="0">
                <a:latin typeface="Times New Roman"/>
                <a:cs typeface="Times New Roman"/>
              </a:rPr>
              <a:t>Teori</a:t>
            </a:r>
            <a:r>
              <a:rPr sz="3200" spc="-30" dirty="0">
                <a:latin typeface="Times New Roman"/>
                <a:cs typeface="Times New Roman"/>
              </a:rPr>
              <a:t> </a:t>
            </a:r>
            <a:r>
              <a:rPr sz="3200" spc="-5" dirty="0">
                <a:latin typeface="Times New Roman"/>
                <a:cs typeface="Times New Roman"/>
              </a:rPr>
              <a:t>Miasma</a:t>
            </a:r>
            <a:endParaRPr sz="3200">
              <a:latin typeface="Times New Roman"/>
              <a:cs typeface="Times New Roman"/>
            </a:endParaRPr>
          </a:p>
          <a:p>
            <a:pPr marL="621665" indent="-609600">
              <a:lnSpc>
                <a:spcPct val="100000"/>
              </a:lnSpc>
              <a:spcBef>
                <a:spcPts val="645"/>
              </a:spcBef>
              <a:buAutoNum type="arabicPeriod"/>
              <a:tabLst>
                <a:tab pos="621665" algn="l"/>
                <a:tab pos="622300" algn="l"/>
              </a:tabLst>
            </a:pPr>
            <a:r>
              <a:rPr sz="3200" spc="-50" dirty="0">
                <a:latin typeface="Times New Roman"/>
                <a:cs typeface="Times New Roman"/>
              </a:rPr>
              <a:t>Teori</a:t>
            </a:r>
            <a:r>
              <a:rPr sz="3200" spc="-20" dirty="0">
                <a:latin typeface="Times New Roman"/>
                <a:cs typeface="Times New Roman"/>
              </a:rPr>
              <a:t> </a:t>
            </a:r>
            <a:r>
              <a:rPr sz="3200" dirty="0">
                <a:latin typeface="Times New Roman"/>
                <a:cs typeface="Times New Roman"/>
              </a:rPr>
              <a:t>Jasad</a:t>
            </a:r>
            <a:r>
              <a:rPr sz="3200" spc="-10" dirty="0">
                <a:latin typeface="Times New Roman"/>
                <a:cs typeface="Times New Roman"/>
              </a:rPr>
              <a:t> </a:t>
            </a:r>
            <a:r>
              <a:rPr sz="3200" spc="-5" dirty="0">
                <a:latin typeface="Times New Roman"/>
                <a:cs typeface="Times New Roman"/>
              </a:rPr>
              <a:t>Renik</a:t>
            </a:r>
            <a:endParaRPr sz="3200">
              <a:latin typeface="Times New Roman"/>
              <a:cs typeface="Times New Roman"/>
            </a:endParaRPr>
          </a:p>
          <a:p>
            <a:pPr marL="621665" indent="-609600">
              <a:lnSpc>
                <a:spcPct val="100000"/>
              </a:lnSpc>
              <a:spcBef>
                <a:spcPts val="630"/>
              </a:spcBef>
              <a:buAutoNum type="arabicPeriod"/>
              <a:tabLst>
                <a:tab pos="621665" algn="l"/>
                <a:tab pos="622300" algn="l"/>
              </a:tabLst>
            </a:pPr>
            <a:r>
              <a:rPr sz="3200" spc="-50" dirty="0">
                <a:latin typeface="Times New Roman"/>
                <a:cs typeface="Times New Roman"/>
              </a:rPr>
              <a:t>Teori</a:t>
            </a:r>
            <a:r>
              <a:rPr sz="3200" spc="-30" dirty="0">
                <a:latin typeface="Times New Roman"/>
                <a:cs typeface="Times New Roman"/>
              </a:rPr>
              <a:t> </a:t>
            </a:r>
            <a:r>
              <a:rPr sz="3200" dirty="0">
                <a:latin typeface="Times New Roman"/>
                <a:cs typeface="Times New Roman"/>
              </a:rPr>
              <a:t>Ekologi</a:t>
            </a:r>
            <a:r>
              <a:rPr sz="3200" spc="-40" dirty="0">
                <a:latin typeface="Times New Roman"/>
                <a:cs typeface="Times New Roman"/>
              </a:rPr>
              <a:t> </a:t>
            </a:r>
            <a:r>
              <a:rPr sz="3200" dirty="0">
                <a:latin typeface="Times New Roman"/>
                <a:cs typeface="Times New Roman"/>
              </a:rPr>
              <a:t>Lingkungan</a:t>
            </a:r>
            <a:endParaRPr sz="32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65184" y="909256"/>
            <a:ext cx="3902075"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65" dirty="0">
                <a:latin typeface="Times New Roman"/>
                <a:cs typeface="Times New Roman"/>
              </a:rPr>
              <a:t> </a:t>
            </a:r>
            <a:r>
              <a:rPr sz="4400" b="1" spc="-5" dirty="0">
                <a:latin typeface="Times New Roman"/>
                <a:cs typeface="Times New Roman"/>
              </a:rPr>
              <a:t>Contagion</a:t>
            </a:r>
            <a:endParaRPr sz="4400">
              <a:latin typeface="Times New Roman"/>
              <a:cs typeface="Times New Roman"/>
            </a:endParaRPr>
          </a:p>
        </p:txBody>
      </p:sp>
      <p:sp>
        <p:nvSpPr>
          <p:cNvPr id="3" name="object 3"/>
          <p:cNvSpPr txBox="1"/>
          <p:nvPr/>
        </p:nvSpPr>
        <p:spPr>
          <a:xfrm>
            <a:off x="764540" y="1986381"/>
            <a:ext cx="7096759" cy="2056130"/>
          </a:xfrm>
          <a:prstGeom prst="rect">
            <a:avLst/>
          </a:prstGeom>
        </p:spPr>
        <p:txBody>
          <a:bodyPr vert="horz" wrap="square" lIns="0" tIns="29845" rIns="0" bIns="0" rtlCol="0">
            <a:spAutoFit/>
          </a:bodyPr>
          <a:lstStyle/>
          <a:p>
            <a:pPr marL="355600" marR="5080" indent="-343535">
              <a:lnSpc>
                <a:spcPts val="3829"/>
              </a:lnSpc>
              <a:spcBef>
                <a:spcPts val="235"/>
              </a:spcBef>
              <a:buFont typeface="Arial MT"/>
              <a:buChar char="•"/>
              <a:tabLst>
                <a:tab pos="355600" algn="l"/>
                <a:tab pos="356235" algn="l"/>
              </a:tabLst>
            </a:pPr>
            <a:r>
              <a:rPr sz="3200" dirty="0">
                <a:latin typeface="Times New Roman"/>
                <a:cs typeface="Times New Roman"/>
              </a:rPr>
              <a:t>Penyakit terjadi akibat kontak antara </a:t>
            </a:r>
            <a:r>
              <a:rPr sz="3200" spc="-5" dirty="0">
                <a:latin typeface="Times New Roman"/>
                <a:cs typeface="Times New Roman"/>
              </a:rPr>
              <a:t>satu </a:t>
            </a:r>
            <a:r>
              <a:rPr sz="3200" spc="-785" dirty="0">
                <a:latin typeface="Times New Roman"/>
                <a:cs typeface="Times New Roman"/>
              </a:rPr>
              <a:t> </a:t>
            </a:r>
            <a:r>
              <a:rPr sz="3200" dirty="0">
                <a:latin typeface="Times New Roman"/>
                <a:cs typeface="Times New Roman"/>
              </a:rPr>
              <a:t>orang</a:t>
            </a:r>
            <a:r>
              <a:rPr sz="3200" spc="5" dirty="0">
                <a:latin typeface="Times New Roman"/>
                <a:cs typeface="Times New Roman"/>
              </a:rPr>
              <a:t> </a:t>
            </a:r>
            <a:r>
              <a:rPr sz="3200" dirty="0">
                <a:latin typeface="Times New Roman"/>
                <a:cs typeface="Times New Roman"/>
              </a:rPr>
              <a:t>dengan</a:t>
            </a:r>
            <a:r>
              <a:rPr sz="3200" spc="10" dirty="0">
                <a:latin typeface="Times New Roman"/>
                <a:cs typeface="Times New Roman"/>
              </a:rPr>
              <a:t> </a:t>
            </a:r>
            <a:r>
              <a:rPr sz="3200" dirty="0">
                <a:latin typeface="Times New Roman"/>
                <a:cs typeface="Times New Roman"/>
              </a:rPr>
              <a:t>orang </a:t>
            </a:r>
            <a:r>
              <a:rPr sz="3200" spc="-5" dirty="0">
                <a:latin typeface="Times New Roman"/>
                <a:cs typeface="Times New Roman"/>
              </a:rPr>
              <a:t>lain</a:t>
            </a:r>
            <a:endParaRPr sz="3200">
              <a:latin typeface="Times New Roman"/>
              <a:cs typeface="Times New Roman"/>
            </a:endParaRPr>
          </a:p>
          <a:p>
            <a:pPr marL="355600" marR="1070610" indent="-343535">
              <a:lnSpc>
                <a:spcPct val="100000"/>
              </a:lnSpc>
              <a:spcBef>
                <a:spcPts val="509"/>
              </a:spcBef>
              <a:buFont typeface="Arial MT"/>
              <a:buChar char="•"/>
              <a:tabLst>
                <a:tab pos="355600" algn="l"/>
                <a:tab pos="356235" algn="l"/>
              </a:tabLst>
            </a:pPr>
            <a:r>
              <a:rPr sz="3200" dirty="0">
                <a:latin typeface="Times New Roman"/>
                <a:cs typeface="Times New Roman"/>
              </a:rPr>
              <a:t>Berawal </a:t>
            </a:r>
            <a:r>
              <a:rPr sz="3200" spc="-5" dirty="0">
                <a:latin typeface="Times New Roman"/>
                <a:cs typeface="Times New Roman"/>
              </a:rPr>
              <a:t>dari </a:t>
            </a:r>
            <a:r>
              <a:rPr sz="3200" dirty="0">
                <a:latin typeface="Times New Roman"/>
                <a:cs typeface="Times New Roman"/>
              </a:rPr>
              <a:t>pengamatan terhadap </a:t>
            </a:r>
            <a:r>
              <a:rPr sz="3200" spc="-790" dirty="0">
                <a:latin typeface="Times New Roman"/>
                <a:cs typeface="Times New Roman"/>
              </a:rPr>
              <a:t> </a:t>
            </a:r>
            <a:r>
              <a:rPr sz="3200" dirty="0">
                <a:latin typeface="Times New Roman"/>
                <a:cs typeface="Times New Roman"/>
              </a:rPr>
              <a:t>penyakit</a:t>
            </a:r>
            <a:r>
              <a:rPr sz="3200" spc="-15" dirty="0">
                <a:latin typeface="Times New Roman"/>
                <a:cs typeface="Times New Roman"/>
              </a:rPr>
              <a:t> </a:t>
            </a:r>
            <a:r>
              <a:rPr sz="3200" dirty="0">
                <a:latin typeface="Times New Roman"/>
                <a:cs typeface="Times New Roman"/>
              </a:rPr>
              <a:t>kusta di</a:t>
            </a:r>
            <a:r>
              <a:rPr sz="3200" spc="-15" dirty="0">
                <a:latin typeface="Times New Roman"/>
                <a:cs typeface="Times New Roman"/>
              </a:rPr>
              <a:t> </a:t>
            </a:r>
            <a:r>
              <a:rPr sz="3200" spc="-5" dirty="0">
                <a:latin typeface="Times New Roman"/>
                <a:cs typeface="Times New Roman"/>
              </a:rPr>
              <a:t>Mesir</a:t>
            </a:r>
            <a:endParaRPr sz="32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25497" y="833297"/>
            <a:ext cx="4331970"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60" dirty="0">
                <a:latin typeface="Times New Roman"/>
                <a:cs typeface="Times New Roman"/>
              </a:rPr>
              <a:t> </a:t>
            </a:r>
            <a:r>
              <a:rPr sz="4400" b="1" spc="-5" dirty="0">
                <a:latin typeface="Times New Roman"/>
                <a:cs typeface="Times New Roman"/>
              </a:rPr>
              <a:t>Hippocrates</a:t>
            </a:r>
            <a:endParaRPr sz="4400">
              <a:latin typeface="Times New Roman"/>
              <a:cs typeface="Times New Roman"/>
            </a:endParaRPr>
          </a:p>
        </p:txBody>
      </p:sp>
      <p:sp>
        <p:nvSpPr>
          <p:cNvPr id="3" name="object 3"/>
          <p:cNvSpPr txBox="1"/>
          <p:nvPr/>
        </p:nvSpPr>
        <p:spPr>
          <a:xfrm>
            <a:off x="764540" y="1861819"/>
            <a:ext cx="7348855" cy="2728595"/>
          </a:xfrm>
          <a:prstGeom prst="rect">
            <a:avLst/>
          </a:prstGeom>
        </p:spPr>
        <p:txBody>
          <a:bodyPr vert="horz" wrap="square" lIns="0" tIns="12700" rIns="0" bIns="0" rtlCol="0">
            <a:spAutoFit/>
          </a:bodyPr>
          <a:lstStyle/>
          <a:p>
            <a:pPr marL="355600" marR="5080" indent="-343535">
              <a:lnSpc>
                <a:spcPct val="100000"/>
              </a:lnSpc>
              <a:spcBef>
                <a:spcPts val="100"/>
              </a:spcBef>
              <a:buFont typeface="Arial MT"/>
              <a:buChar char="•"/>
              <a:tabLst>
                <a:tab pos="355600" algn="l"/>
                <a:tab pos="356235" algn="l"/>
              </a:tabLst>
            </a:pPr>
            <a:r>
              <a:rPr sz="2800" spc="-5" dirty="0">
                <a:latin typeface="Times New Roman"/>
                <a:cs typeface="Times New Roman"/>
              </a:rPr>
              <a:t>Penyakit timbul</a:t>
            </a:r>
            <a:r>
              <a:rPr sz="2800" dirty="0">
                <a:latin typeface="Times New Roman"/>
                <a:cs typeface="Times New Roman"/>
              </a:rPr>
              <a:t> </a:t>
            </a:r>
            <a:r>
              <a:rPr sz="2800" spc="-5" dirty="0">
                <a:latin typeface="Times New Roman"/>
                <a:cs typeface="Times New Roman"/>
              </a:rPr>
              <a:t>akibat</a:t>
            </a:r>
            <a:r>
              <a:rPr sz="2800" spc="-10" dirty="0">
                <a:latin typeface="Times New Roman"/>
                <a:cs typeface="Times New Roman"/>
              </a:rPr>
              <a:t> </a:t>
            </a:r>
            <a:r>
              <a:rPr sz="2800" spc="-5" dirty="0">
                <a:latin typeface="Times New Roman"/>
                <a:cs typeface="Times New Roman"/>
              </a:rPr>
              <a:t>pengaruh</a:t>
            </a:r>
            <a:r>
              <a:rPr sz="2800" dirty="0">
                <a:latin typeface="Times New Roman"/>
                <a:cs typeface="Times New Roman"/>
              </a:rPr>
              <a:t> lingkungan </a:t>
            </a:r>
            <a:r>
              <a:rPr sz="2800" spc="-25" dirty="0">
                <a:latin typeface="Times New Roman"/>
                <a:cs typeface="Times New Roman"/>
              </a:rPr>
              <a:t>(air, </a:t>
            </a:r>
            <a:r>
              <a:rPr sz="2800" spc="-685" dirty="0">
                <a:latin typeface="Times New Roman"/>
                <a:cs typeface="Times New Roman"/>
              </a:rPr>
              <a:t> </a:t>
            </a:r>
            <a:r>
              <a:rPr sz="2800" spc="-5" dirty="0">
                <a:latin typeface="Times New Roman"/>
                <a:cs typeface="Times New Roman"/>
              </a:rPr>
              <a:t>udara,</a:t>
            </a:r>
            <a:r>
              <a:rPr sz="2800" spc="-20" dirty="0">
                <a:latin typeface="Times New Roman"/>
                <a:cs typeface="Times New Roman"/>
              </a:rPr>
              <a:t> </a:t>
            </a:r>
            <a:r>
              <a:rPr sz="2800" spc="-5" dirty="0">
                <a:latin typeface="Times New Roman"/>
                <a:cs typeface="Times New Roman"/>
              </a:rPr>
              <a:t>tanah,</a:t>
            </a:r>
            <a:r>
              <a:rPr sz="2800" spc="-15" dirty="0">
                <a:latin typeface="Times New Roman"/>
                <a:cs typeface="Times New Roman"/>
              </a:rPr>
              <a:t> </a:t>
            </a:r>
            <a:r>
              <a:rPr sz="2800" spc="-10" dirty="0">
                <a:latin typeface="Times New Roman"/>
                <a:cs typeface="Times New Roman"/>
              </a:rPr>
              <a:t>cuaca,</a:t>
            </a:r>
            <a:r>
              <a:rPr sz="2800" spc="-20" dirty="0">
                <a:latin typeface="Times New Roman"/>
                <a:cs typeface="Times New Roman"/>
              </a:rPr>
              <a:t> </a:t>
            </a:r>
            <a:r>
              <a:rPr sz="2800" dirty="0">
                <a:latin typeface="Times New Roman"/>
                <a:cs typeface="Times New Roman"/>
              </a:rPr>
              <a:t>dll)</a:t>
            </a:r>
            <a:endParaRPr sz="2800">
              <a:latin typeface="Times New Roman"/>
              <a:cs typeface="Times New Roman"/>
            </a:endParaRPr>
          </a:p>
          <a:p>
            <a:pPr marL="355600" marR="758825" indent="-343535">
              <a:lnSpc>
                <a:spcPct val="100000"/>
              </a:lnSpc>
              <a:spcBef>
                <a:spcPts val="560"/>
              </a:spcBef>
              <a:buFont typeface="Arial MT"/>
              <a:buChar char="•"/>
              <a:tabLst>
                <a:tab pos="355600" algn="l"/>
                <a:tab pos="356235" algn="l"/>
              </a:tabLst>
            </a:pPr>
            <a:r>
              <a:rPr sz="2800" spc="-25" dirty="0">
                <a:latin typeface="Times New Roman"/>
                <a:cs typeface="Times New Roman"/>
              </a:rPr>
              <a:t>Tidak</a:t>
            </a:r>
            <a:r>
              <a:rPr sz="2800" spc="5" dirty="0">
                <a:latin typeface="Times New Roman"/>
                <a:cs typeface="Times New Roman"/>
              </a:rPr>
              <a:t> </a:t>
            </a:r>
            <a:r>
              <a:rPr sz="2800" spc="-5" dirty="0">
                <a:latin typeface="Times New Roman"/>
                <a:cs typeface="Times New Roman"/>
              </a:rPr>
              <a:t>dijelaskan</a:t>
            </a:r>
            <a:r>
              <a:rPr sz="2800" spc="5" dirty="0">
                <a:latin typeface="Times New Roman"/>
                <a:cs typeface="Times New Roman"/>
              </a:rPr>
              <a:t> </a:t>
            </a:r>
            <a:r>
              <a:rPr sz="2800" spc="-5" dirty="0">
                <a:latin typeface="Times New Roman"/>
                <a:cs typeface="Times New Roman"/>
              </a:rPr>
              <a:t>kedudukan</a:t>
            </a:r>
            <a:r>
              <a:rPr sz="2800" dirty="0">
                <a:latin typeface="Times New Roman"/>
                <a:cs typeface="Times New Roman"/>
              </a:rPr>
              <a:t> </a:t>
            </a:r>
            <a:r>
              <a:rPr sz="2800" spc="-5" dirty="0">
                <a:latin typeface="Times New Roman"/>
                <a:cs typeface="Times New Roman"/>
              </a:rPr>
              <a:t>manusia</a:t>
            </a:r>
            <a:r>
              <a:rPr sz="2800" spc="-15" dirty="0">
                <a:latin typeface="Times New Roman"/>
                <a:cs typeface="Times New Roman"/>
              </a:rPr>
              <a:t> </a:t>
            </a:r>
            <a:r>
              <a:rPr sz="2800" spc="-5" dirty="0">
                <a:latin typeface="Times New Roman"/>
                <a:cs typeface="Times New Roman"/>
              </a:rPr>
              <a:t>dalam </a:t>
            </a:r>
            <a:r>
              <a:rPr sz="2800" spc="-685" dirty="0">
                <a:latin typeface="Times New Roman"/>
                <a:cs typeface="Times New Roman"/>
              </a:rPr>
              <a:t> </a:t>
            </a:r>
            <a:r>
              <a:rPr sz="2800" spc="-5" dirty="0">
                <a:latin typeface="Times New Roman"/>
                <a:cs typeface="Times New Roman"/>
              </a:rPr>
              <a:t>interaksi tersebut</a:t>
            </a:r>
            <a:endParaRPr sz="2800">
              <a:latin typeface="Times New Roman"/>
              <a:cs typeface="Times New Roman"/>
            </a:endParaRPr>
          </a:p>
          <a:p>
            <a:pPr marL="355600" marR="381000" indent="-343535">
              <a:lnSpc>
                <a:spcPct val="100000"/>
              </a:lnSpc>
              <a:spcBef>
                <a:spcPts val="560"/>
              </a:spcBef>
              <a:buFont typeface="Arial MT"/>
              <a:buChar char="•"/>
              <a:tabLst>
                <a:tab pos="355600" algn="l"/>
                <a:tab pos="356235" algn="l"/>
              </a:tabLst>
            </a:pPr>
            <a:r>
              <a:rPr sz="2800" spc="-25" dirty="0">
                <a:latin typeface="Times New Roman"/>
                <a:cs typeface="Times New Roman"/>
              </a:rPr>
              <a:t>Tidak</a:t>
            </a:r>
            <a:r>
              <a:rPr sz="2800" dirty="0">
                <a:latin typeface="Times New Roman"/>
                <a:cs typeface="Times New Roman"/>
              </a:rPr>
              <a:t> </a:t>
            </a:r>
            <a:r>
              <a:rPr sz="2800" spc="-5" dirty="0">
                <a:latin typeface="Times New Roman"/>
                <a:cs typeface="Times New Roman"/>
              </a:rPr>
              <a:t>dijelaskan</a:t>
            </a:r>
            <a:r>
              <a:rPr sz="2800" dirty="0">
                <a:latin typeface="Times New Roman"/>
                <a:cs typeface="Times New Roman"/>
              </a:rPr>
              <a:t> </a:t>
            </a:r>
            <a:r>
              <a:rPr sz="2800" spc="-5" dirty="0">
                <a:latin typeface="Times New Roman"/>
                <a:cs typeface="Times New Roman"/>
              </a:rPr>
              <a:t>faktor </a:t>
            </a:r>
            <a:r>
              <a:rPr sz="2800" dirty="0">
                <a:latin typeface="Times New Roman"/>
                <a:cs typeface="Times New Roman"/>
              </a:rPr>
              <a:t>lingkungan </a:t>
            </a:r>
            <a:r>
              <a:rPr sz="2800" spc="-5" dirty="0">
                <a:latin typeface="Times New Roman"/>
                <a:cs typeface="Times New Roman"/>
              </a:rPr>
              <a:t>bagaimana </a:t>
            </a:r>
            <a:r>
              <a:rPr sz="2800" spc="-685" dirty="0">
                <a:latin typeface="Times New Roman"/>
                <a:cs typeface="Times New Roman"/>
              </a:rPr>
              <a:t> </a:t>
            </a:r>
            <a:r>
              <a:rPr sz="2800" dirty="0">
                <a:latin typeface="Times New Roman"/>
                <a:cs typeface="Times New Roman"/>
              </a:rPr>
              <a:t>yang</a:t>
            </a:r>
            <a:r>
              <a:rPr sz="2800" spc="-20" dirty="0">
                <a:latin typeface="Times New Roman"/>
                <a:cs typeface="Times New Roman"/>
              </a:rPr>
              <a:t> </a:t>
            </a:r>
            <a:r>
              <a:rPr sz="2800" spc="-5" dirty="0">
                <a:latin typeface="Times New Roman"/>
                <a:cs typeface="Times New Roman"/>
              </a:rPr>
              <a:t>dapat</a:t>
            </a:r>
            <a:r>
              <a:rPr sz="2800" spc="-10" dirty="0">
                <a:latin typeface="Times New Roman"/>
                <a:cs typeface="Times New Roman"/>
              </a:rPr>
              <a:t> </a:t>
            </a:r>
            <a:r>
              <a:rPr sz="2800" spc="-5" dirty="0">
                <a:latin typeface="Times New Roman"/>
                <a:cs typeface="Times New Roman"/>
              </a:rPr>
              <a:t>menimbulkan penyakit</a:t>
            </a:r>
            <a:endParaRPr sz="28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8941" y="909256"/>
            <a:ext cx="3589654"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65" dirty="0">
                <a:latin typeface="Times New Roman"/>
                <a:cs typeface="Times New Roman"/>
              </a:rPr>
              <a:t> </a:t>
            </a:r>
            <a:r>
              <a:rPr sz="4400" b="1" spc="-5" dirty="0">
                <a:latin typeface="Times New Roman"/>
                <a:cs typeface="Times New Roman"/>
              </a:rPr>
              <a:t>Humoral</a:t>
            </a:r>
            <a:endParaRPr sz="4400">
              <a:latin typeface="Times New Roman"/>
              <a:cs typeface="Times New Roman"/>
            </a:endParaRPr>
          </a:p>
        </p:txBody>
      </p:sp>
      <p:sp>
        <p:nvSpPr>
          <p:cNvPr id="3" name="object 3"/>
          <p:cNvSpPr txBox="1"/>
          <p:nvPr/>
        </p:nvSpPr>
        <p:spPr>
          <a:xfrm>
            <a:off x="459625" y="2166378"/>
            <a:ext cx="7936230" cy="3155315"/>
          </a:xfrm>
          <a:prstGeom prst="rect">
            <a:avLst/>
          </a:prstGeom>
        </p:spPr>
        <p:txBody>
          <a:bodyPr vert="horz" wrap="square" lIns="0" tIns="12700" rIns="0" bIns="0" rtlCol="0">
            <a:spAutoFit/>
          </a:bodyPr>
          <a:lstStyle/>
          <a:p>
            <a:pPr marL="355600" marR="116839" indent="-343535">
              <a:lnSpc>
                <a:spcPct val="100000"/>
              </a:lnSpc>
              <a:spcBef>
                <a:spcPts val="100"/>
              </a:spcBef>
              <a:buFont typeface="Arial MT"/>
              <a:buChar char="•"/>
              <a:tabLst>
                <a:tab pos="355600" algn="l"/>
                <a:tab pos="356235" algn="l"/>
              </a:tabLst>
            </a:pPr>
            <a:r>
              <a:rPr sz="2800" spc="-5" dirty="0">
                <a:latin typeface="Times New Roman"/>
                <a:cs typeface="Times New Roman"/>
              </a:rPr>
              <a:t>Penyakit</a:t>
            </a:r>
            <a:r>
              <a:rPr sz="2800" dirty="0">
                <a:latin typeface="Times New Roman"/>
                <a:cs typeface="Times New Roman"/>
              </a:rPr>
              <a:t> </a:t>
            </a:r>
            <a:r>
              <a:rPr sz="2800" spc="-5" dirty="0">
                <a:latin typeface="Times New Roman"/>
                <a:cs typeface="Times New Roman"/>
              </a:rPr>
              <a:t>timbul</a:t>
            </a:r>
            <a:r>
              <a:rPr sz="2800" spc="10" dirty="0">
                <a:latin typeface="Times New Roman"/>
                <a:cs typeface="Times New Roman"/>
              </a:rPr>
              <a:t> </a:t>
            </a:r>
            <a:r>
              <a:rPr sz="2800" spc="-5" dirty="0">
                <a:latin typeface="Times New Roman"/>
                <a:cs typeface="Times New Roman"/>
              </a:rPr>
              <a:t>akibat</a:t>
            </a:r>
            <a:r>
              <a:rPr sz="2800" dirty="0">
                <a:latin typeface="Times New Roman"/>
                <a:cs typeface="Times New Roman"/>
              </a:rPr>
              <a:t> </a:t>
            </a:r>
            <a:r>
              <a:rPr sz="2800" spc="-5" dirty="0">
                <a:latin typeface="Times New Roman"/>
                <a:cs typeface="Times New Roman"/>
              </a:rPr>
              <a:t>gangguan</a:t>
            </a:r>
            <a:r>
              <a:rPr sz="2800" dirty="0">
                <a:latin typeface="Times New Roman"/>
                <a:cs typeface="Times New Roman"/>
              </a:rPr>
              <a:t> </a:t>
            </a:r>
            <a:r>
              <a:rPr sz="2800" spc="-5" dirty="0">
                <a:latin typeface="Times New Roman"/>
                <a:cs typeface="Times New Roman"/>
              </a:rPr>
              <a:t>dari</a:t>
            </a:r>
            <a:r>
              <a:rPr sz="2800" spc="10" dirty="0">
                <a:latin typeface="Times New Roman"/>
                <a:cs typeface="Times New Roman"/>
              </a:rPr>
              <a:t> </a:t>
            </a:r>
            <a:r>
              <a:rPr sz="2800" spc="-5" dirty="0">
                <a:latin typeface="Times New Roman"/>
                <a:cs typeface="Times New Roman"/>
              </a:rPr>
              <a:t>keseimbangan </a:t>
            </a:r>
            <a:r>
              <a:rPr sz="2800" spc="-685" dirty="0">
                <a:latin typeface="Times New Roman"/>
                <a:cs typeface="Times New Roman"/>
              </a:rPr>
              <a:t> </a:t>
            </a:r>
            <a:r>
              <a:rPr sz="2800" spc="-5" dirty="0">
                <a:latin typeface="Times New Roman"/>
                <a:cs typeface="Times New Roman"/>
              </a:rPr>
              <a:t>cairan</a:t>
            </a:r>
            <a:r>
              <a:rPr sz="2800" spc="-10" dirty="0">
                <a:latin typeface="Times New Roman"/>
                <a:cs typeface="Times New Roman"/>
              </a:rPr>
              <a:t> </a:t>
            </a:r>
            <a:r>
              <a:rPr sz="2800" spc="-5" dirty="0">
                <a:latin typeface="Times New Roman"/>
                <a:cs typeface="Times New Roman"/>
              </a:rPr>
              <a:t>dalam</a:t>
            </a:r>
            <a:r>
              <a:rPr sz="2800" spc="-10" dirty="0">
                <a:latin typeface="Times New Roman"/>
                <a:cs typeface="Times New Roman"/>
              </a:rPr>
              <a:t> </a:t>
            </a:r>
            <a:r>
              <a:rPr sz="2800" dirty="0">
                <a:latin typeface="Times New Roman"/>
                <a:cs typeface="Times New Roman"/>
              </a:rPr>
              <a:t>tubuh.</a:t>
            </a:r>
            <a:endParaRPr sz="2800">
              <a:latin typeface="Times New Roman"/>
              <a:cs typeface="Times New Roman"/>
            </a:endParaRPr>
          </a:p>
          <a:p>
            <a:pPr marL="355600" marR="5080">
              <a:lnSpc>
                <a:spcPct val="100000"/>
              </a:lnSpc>
              <a:spcBef>
                <a:spcPts val="560"/>
              </a:spcBef>
              <a:tabLst>
                <a:tab pos="3483610" algn="l"/>
              </a:tabLst>
            </a:pPr>
            <a:r>
              <a:rPr sz="2800" dirty="0">
                <a:latin typeface="Wingdings"/>
                <a:cs typeface="Wingdings"/>
              </a:rPr>
              <a:t></a:t>
            </a:r>
            <a:r>
              <a:rPr sz="2800" spc="-10" dirty="0">
                <a:latin typeface="Times New Roman"/>
                <a:cs typeface="Times New Roman"/>
              </a:rPr>
              <a:t> </a:t>
            </a:r>
            <a:r>
              <a:rPr sz="2800" spc="-20" dirty="0">
                <a:latin typeface="Times New Roman"/>
                <a:cs typeface="Times New Roman"/>
              </a:rPr>
              <a:t>Tubuh</a:t>
            </a:r>
            <a:r>
              <a:rPr sz="2800" spc="5" dirty="0">
                <a:latin typeface="Times New Roman"/>
                <a:cs typeface="Times New Roman"/>
              </a:rPr>
              <a:t> </a:t>
            </a:r>
            <a:r>
              <a:rPr sz="2800" spc="-5" dirty="0">
                <a:latin typeface="Times New Roman"/>
                <a:cs typeface="Times New Roman"/>
              </a:rPr>
              <a:t>terdiri</a:t>
            </a:r>
            <a:r>
              <a:rPr sz="2800" dirty="0">
                <a:latin typeface="Times New Roman"/>
                <a:cs typeface="Times New Roman"/>
              </a:rPr>
              <a:t> </a:t>
            </a:r>
            <a:r>
              <a:rPr sz="2800" spc="-5" dirty="0">
                <a:latin typeface="Times New Roman"/>
                <a:cs typeface="Times New Roman"/>
              </a:rPr>
              <a:t>dari	</a:t>
            </a:r>
            <a:r>
              <a:rPr sz="2800" dirty="0">
                <a:latin typeface="Times New Roman"/>
                <a:cs typeface="Times New Roman"/>
              </a:rPr>
              <a:t>4 </a:t>
            </a:r>
            <a:r>
              <a:rPr sz="2800" spc="-5" dirty="0">
                <a:latin typeface="Times New Roman"/>
                <a:cs typeface="Times New Roman"/>
              </a:rPr>
              <a:t>cairan </a:t>
            </a:r>
            <a:r>
              <a:rPr sz="2800" dirty="0">
                <a:latin typeface="Times New Roman"/>
                <a:cs typeface="Times New Roman"/>
              </a:rPr>
              <a:t>(putih, kuning, </a:t>
            </a:r>
            <a:r>
              <a:rPr sz="2800" spc="-10" dirty="0">
                <a:latin typeface="Times New Roman"/>
                <a:cs typeface="Times New Roman"/>
              </a:rPr>
              <a:t>merah </a:t>
            </a:r>
            <a:r>
              <a:rPr sz="2800" spc="-5" dirty="0">
                <a:latin typeface="Times New Roman"/>
                <a:cs typeface="Times New Roman"/>
              </a:rPr>
              <a:t> </a:t>
            </a:r>
            <a:r>
              <a:rPr sz="2800" dirty="0">
                <a:latin typeface="Times New Roman"/>
                <a:cs typeface="Times New Roman"/>
              </a:rPr>
              <a:t>dan </a:t>
            </a:r>
            <a:r>
              <a:rPr sz="2800" spc="-5" dirty="0">
                <a:latin typeface="Times New Roman"/>
                <a:cs typeface="Times New Roman"/>
              </a:rPr>
              <a:t>hitam) </a:t>
            </a:r>
            <a:r>
              <a:rPr sz="2800" dirty="0">
                <a:latin typeface="Wingdings"/>
                <a:cs typeface="Wingdings"/>
              </a:rPr>
              <a:t></a:t>
            </a:r>
            <a:r>
              <a:rPr sz="2800" dirty="0">
                <a:latin typeface="Times New Roman"/>
                <a:cs typeface="Times New Roman"/>
              </a:rPr>
              <a:t> </a:t>
            </a:r>
            <a:r>
              <a:rPr sz="2800" spc="-5" dirty="0">
                <a:latin typeface="Times New Roman"/>
                <a:cs typeface="Times New Roman"/>
              </a:rPr>
              <a:t>Bila terjadi </a:t>
            </a:r>
            <a:r>
              <a:rPr sz="2800" dirty="0">
                <a:latin typeface="Times New Roman"/>
                <a:cs typeface="Times New Roman"/>
              </a:rPr>
              <a:t>ketidak </a:t>
            </a:r>
            <a:r>
              <a:rPr sz="2800" spc="-5" dirty="0">
                <a:latin typeface="Times New Roman"/>
                <a:cs typeface="Times New Roman"/>
              </a:rPr>
              <a:t>keseimbangan, </a:t>
            </a:r>
            <a:r>
              <a:rPr sz="2800" dirty="0">
                <a:latin typeface="Times New Roman"/>
                <a:cs typeface="Times New Roman"/>
              </a:rPr>
              <a:t> </a:t>
            </a:r>
            <a:r>
              <a:rPr sz="2800" spc="-5" dirty="0">
                <a:latin typeface="Times New Roman"/>
                <a:cs typeface="Times New Roman"/>
              </a:rPr>
              <a:t>timbul</a:t>
            </a:r>
            <a:r>
              <a:rPr sz="2800" dirty="0">
                <a:latin typeface="Times New Roman"/>
                <a:cs typeface="Times New Roman"/>
              </a:rPr>
              <a:t> </a:t>
            </a:r>
            <a:r>
              <a:rPr sz="2800" spc="-5" dirty="0">
                <a:latin typeface="Times New Roman"/>
                <a:cs typeface="Times New Roman"/>
              </a:rPr>
              <a:t>penyakit.</a:t>
            </a:r>
            <a:r>
              <a:rPr sz="2800" spc="5" dirty="0">
                <a:latin typeface="Times New Roman"/>
                <a:cs typeface="Times New Roman"/>
              </a:rPr>
              <a:t> </a:t>
            </a:r>
            <a:r>
              <a:rPr sz="2800" spc="-5" dirty="0">
                <a:latin typeface="Times New Roman"/>
                <a:cs typeface="Times New Roman"/>
              </a:rPr>
              <a:t>Jenis</a:t>
            </a:r>
            <a:r>
              <a:rPr sz="2800" dirty="0">
                <a:latin typeface="Times New Roman"/>
                <a:cs typeface="Times New Roman"/>
              </a:rPr>
              <a:t> penyakit </a:t>
            </a:r>
            <a:r>
              <a:rPr sz="2800" spc="-10" dirty="0">
                <a:latin typeface="Times New Roman"/>
                <a:cs typeface="Times New Roman"/>
              </a:rPr>
              <a:t>tergantung</a:t>
            </a:r>
            <a:r>
              <a:rPr sz="2800" spc="5" dirty="0">
                <a:latin typeface="Times New Roman"/>
                <a:cs typeface="Times New Roman"/>
              </a:rPr>
              <a:t> </a:t>
            </a:r>
            <a:r>
              <a:rPr sz="2800" spc="-5" dirty="0">
                <a:latin typeface="Times New Roman"/>
                <a:cs typeface="Times New Roman"/>
              </a:rPr>
              <a:t>pada</a:t>
            </a:r>
            <a:r>
              <a:rPr sz="2800" spc="-15" dirty="0">
                <a:latin typeface="Times New Roman"/>
                <a:cs typeface="Times New Roman"/>
              </a:rPr>
              <a:t> </a:t>
            </a:r>
            <a:r>
              <a:rPr sz="2800" spc="-5" dirty="0">
                <a:latin typeface="Times New Roman"/>
                <a:cs typeface="Times New Roman"/>
              </a:rPr>
              <a:t>jenis </a:t>
            </a:r>
            <a:r>
              <a:rPr sz="2800" spc="-685" dirty="0">
                <a:latin typeface="Times New Roman"/>
                <a:cs typeface="Times New Roman"/>
              </a:rPr>
              <a:t> </a:t>
            </a:r>
            <a:r>
              <a:rPr sz="2800" spc="-5" dirty="0">
                <a:latin typeface="Times New Roman"/>
                <a:cs typeface="Times New Roman"/>
              </a:rPr>
              <a:t>cairan</a:t>
            </a:r>
            <a:r>
              <a:rPr sz="2800" spc="-10" dirty="0">
                <a:latin typeface="Times New Roman"/>
                <a:cs typeface="Times New Roman"/>
              </a:rPr>
              <a:t> </a:t>
            </a:r>
            <a:r>
              <a:rPr sz="2800" spc="-5" dirty="0">
                <a:latin typeface="Times New Roman"/>
                <a:cs typeface="Times New Roman"/>
              </a:rPr>
              <a:t>yang dominan.</a:t>
            </a:r>
            <a:endParaRPr sz="2800">
              <a:latin typeface="Times New Roman"/>
              <a:cs typeface="Times New Roman"/>
            </a:endParaRPr>
          </a:p>
          <a:p>
            <a:pPr marL="355600" indent="-343535">
              <a:lnSpc>
                <a:spcPct val="100000"/>
              </a:lnSpc>
              <a:spcBef>
                <a:spcPts val="560"/>
              </a:spcBef>
              <a:buFont typeface="Arial MT"/>
              <a:buChar char="•"/>
              <a:tabLst>
                <a:tab pos="355600" algn="l"/>
                <a:tab pos="356235" algn="l"/>
              </a:tabLst>
            </a:pPr>
            <a:r>
              <a:rPr sz="2800" spc="-5" dirty="0">
                <a:latin typeface="Times New Roman"/>
                <a:cs typeface="Times New Roman"/>
              </a:rPr>
              <a:t>Berkembang</a:t>
            </a:r>
            <a:r>
              <a:rPr sz="2800" spc="-25" dirty="0">
                <a:latin typeface="Times New Roman"/>
                <a:cs typeface="Times New Roman"/>
              </a:rPr>
              <a:t> </a:t>
            </a:r>
            <a:r>
              <a:rPr sz="2800" spc="-5" dirty="0">
                <a:latin typeface="Times New Roman"/>
                <a:cs typeface="Times New Roman"/>
              </a:rPr>
              <a:t>dari</a:t>
            </a:r>
            <a:r>
              <a:rPr sz="2800" spc="-20" dirty="0">
                <a:latin typeface="Times New Roman"/>
                <a:cs typeface="Times New Roman"/>
              </a:rPr>
              <a:t> </a:t>
            </a:r>
            <a:r>
              <a:rPr sz="2800" spc="-5" dirty="0">
                <a:latin typeface="Times New Roman"/>
                <a:cs typeface="Times New Roman"/>
              </a:rPr>
              <a:t>Cina</a:t>
            </a:r>
            <a:endParaRPr sz="28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98254" y="1214170"/>
            <a:ext cx="3341370"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65" dirty="0">
                <a:latin typeface="Times New Roman"/>
                <a:cs typeface="Times New Roman"/>
              </a:rPr>
              <a:t> </a:t>
            </a:r>
            <a:r>
              <a:rPr sz="4400" b="1" spc="-5" dirty="0">
                <a:latin typeface="Times New Roman"/>
                <a:cs typeface="Times New Roman"/>
              </a:rPr>
              <a:t>Miasma</a:t>
            </a:r>
            <a:endParaRPr sz="4400">
              <a:latin typeface="Times New Roman"/>
              <a:cs typeface="Times New Roman"/>
            </a:endParaRPr>
          </a:p>
        </p:txBody>
      </p:sp>
      <p:sp>
        <p:nvSpPr>
          <p:cNvPr id="3" name="object 3"/>
          <p:cNvSpPr txBox="1"/>
          <p:nvPr/>
        </p:nvSpPr>
        <p:spPr>
          <a:xfrm>
            <a:off x="688225" y="2471305"/>
            <a:ext cx="7320280" cy="1975485"/>
          </a:xfrm>
          <a:prstGeom prst="rect">
            <a:avLst/>
          </a:prstGeom>
        </p:spPr>
        <p:txBody>
          <a:bodyPr vert="horz" wrap="square" lIns="0" tIns="13335" rIns="0" bIns="0" rtlCol="0">
            <a:spAutoFit/>
          </a:bodyPr>
          <a:lstStyle/>
          <a:p>
            <a:pPr marL="355600" marR="5080" indent="-343535">
              <a:lnSpc>
                <a:spcPct val="99900"/>
              </a:lnSpc>
              <a:spcBef>
                <a:spcPts val="105"/>
              </a:spcBef>
              <a:buFont typeface="Arial MT"/>
              <a:buChar char="•"/>
              <a:tabLst>
                <a:tab pos="355600" algn="l"/>
                <a:tab pos="356235" algn="l"/>
              </a:tabLst>
            </a:pPr>
            <a:r>
              <a:rPr sz="3200" dirty="0">
                <a:latin typeface="Times New Roman"/>
                <a:cs typeface="Times New Roman"/>
              </a:rPr>
              <a:t>Penyakit timbul </a:t>
            </a:r>
            <a:r>
              <a:rPr sz="3200" spc="-5" dirty="0">
                <a:latin typeface="Times New Roman"/>
                <a:cs typeface="Times New Roman"/>
              </a:rPr>
              <a:t>akibat sisa </a:t>
            </a:r>
            <a:r>
              <a:rPr sz="3200" dirty="0">
                <a:latin typeface="Times New Roman"/>
                <a:cs typeface="Times New Roman"/>
              </a:rPr>
              <a:t>makhluk hidup </a:t>
            </a:r>
            <a:r>
              <a:rPr sz="3200" spc="-785" dirty="0">
                <a:latin typeface="Times New Roman"/>
                <a:cs typeface="Times New Roman"/>
              </a:rPr>
              <a:t> </a:t>
            </a:r>
            <a:r>
              <a:rPr sz="3200" dirty="0">
                <a:latin typeface="Times New Roman"/>
                <a:cs typeface="Times New Roman"/>
              </a:rPr>
              <a:t>yang mengalami pembusukan sehingga </a:t>
            </a:r>
            <a:r>
              <a:rPr sz="3200" spc="5" dirty="0">
                <a:latin typeface="Times New Roman"/>
                <a:cs typeface="Times New Roman"/>
              </a:rPr>
              <a:t> </a:t>
            </a:r>
            <a:r>
              <a:rPr sz="3200" dirty="0">
                <a:latin typeface="Times New Roman"/>
                <a:cs typeface="Times New Roman"/>
              </a:rPr>
              <a:t>menyebabkan pengotoran</a:t>
            </a:r>
            <a:r>
              <a:rPr sz="3200" spc="5" dirty="0">
                <a:latin typeface="Times New Roman"/>
                <a:cs typeface="Times New Roman"/>
              </a:rPr>
              <a:t> </a:t>
            </a:r>
            <a:r>
              <a:rPr sz="3200" dirty="0">
                <a:latin typeface="Times New Roman"/>
                <a:cs typeface="Times New Roman"/>
              </a:rPr>
              <a:t>udara </a:t>
            </a:r>
            <a:r>
              <a:rPr sz="3200" spc="-5" dirty="0">
                <a:latin typeface="Times New Roman"/>
                <a:cs typeface="Times New Roman"/>
              </a:rPr>
              <a:t>dan </a:t>
            </a:r>
            <a:r>
              <a:rPr sz="3200" dirty="0">
                <a:latin typeface="Times New Roman"/>
                <a:cs typeface="Times New Roman"/>
              </a:rPr>
              <a:t> lingkungan</a:t>
            </a:r>
            <a:r>
              <a:rPr sz="3200" spc="5" dirty="0">
                <a:latin typeface="Times New Roman"/>
                <a:cs typeface="Times New Roman"/>
              </a:rPr>
              <a:t> </a:t>
            </a:r>
            <a:r>
              <a:rPr sz="3200" spc="-5" dirty="0">
                <a:latin typeface="Times New Roman"/>
                <a:cs typeface="Times New Roman"/>
              </a:rPr>
              <a:t>sekitarnya.</a:t>
            </a:r>
            <a:endParaRPr sz="320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5057" y="1061897"/>
            <a:ext cx="4352925"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45" dirty="0">
                <a:latin typeface="Times New Roman"/>
                <a:cs typeface="Times New Roman"/>
              </a:rPr>
              <a:t> </a:t>
            </a:r>
            <a:r>
              <a:rPr sz="4400" b="1" dirty="0">
                <a:latin typeface="Times New Roman"/>
                <a:cs typeface="Times New Roman"/>
              </a:rPr>
              <a:t>Jasad</a:t>
            </a:r>
            <a:r>
              <a:rPr sz="4400" b="1" spc="-45" dirty="0">
                <a:latin typeface="Times New Roman"/>
                <a:cs typeface="Times New Roman"/>
              </a:rPr>
              <a:t> </a:t>
            </a:r>
            <a:r>
              <a:rPr sz="4400" b="1" spc="-5" dirty="0">
                <a:latin typeface="Times New Roman"/>
                <a:cs typeface="Times New Roman"/>
              </a:rPr>
              <a:t>Renik</a:t>
            </a:r>
            <a:endParaRPr sz="4400">
              <a:latin typeface="Times New Roman"/>
              <a:cs typeface="Times New Roman"/>
            </a:endParaRPr>
          </a:p>
        </p:txBody>
      </p:sp>
      <p:sp>
        <p:nvSpPr>
          <p:cNvPr id="3" name="object 3"/>
          <p:cNvSpPr txBox="1"/>
          <p:nvPr/>
        </p:nvSpPr>
        <p:spPr>
          <a:xfrm>
            <a:off x="764540" y="2305997"/>
            <a:ext cx="7230109" cy="2463165"/>
          </a:xfrm>
          <a:prstGeom prst="rect">
            <a:avLst/>
          </a:prstGeom>
        </p:spPr>
        <p:txBody>
          <a:bodyPr vert="horz" wrap="square" lIns="0" tIns="45720" rIns="0" bIns="0" rtlCol="0">
            <a:spAutoFit/>
          </a:bodyPr>
          <a:lstStyle/>
          <a:p>
            <a:pPr marL="355600" indent="-343535">
              <a:lnSpc>
                <a:spcPct val="100000"/>
              </a:lnSpc>
              <a:spcBef>
                <a:spcPts val="360"/>
              </a:spcBef>
              <a:buFont typeface="Arial MT"/>
              <a:buChar char="•"/>
              <a:tabLst>
                <a:tab pos="355600" algn="l"/>
                <a:tab pos="356235" algn="l"/>
              </a:tabLst>
            </a:pPr>
            <a:r>
              <a:rPr sz="3200" dirty="0">
                <a:latin typeface="Times New Roman"/>
                <a:cs typeface="Times New Roman"/>
              </a:rPr>
              <a:t>Penyakit</a:t>
            </a:r>
            <a:r>
              <a:rPr sz="3200" spc="-20" dirty="0">
                <a:latin typeface="Times New Roman"/>
                <a:cs typeface="Times New Roman"/>
              </a:rPr>
              <a:t> </a:t>
            </a:r>
            <a:r>
              <a:rPr sz="3200" dirty="0">
                <a:latin typeface="Times New Roman"/>
                <a:cs typeface="Times New Roman"/>
              </a:rPr>
              <a:t>disebabkan</a:t>
            </a:r>
            <a:r>
              <a:rPr sz="3200" spc="-5" dirty="0">
                <a:latin typeface="Times New Roman"/>
                <a:cs typeface="Times New Roman"/>
              </a:rPr>
              <a:t> </a:t>
            </a:r>
            <a:r>
              <a:rPr sz="3200" dirty="0">
                <a:latin typeface="Times New Roman"/>
                <a:cs typeface="Times New Roman"/>
              </a:rPr>
              <a:t>oleh</a:t>
            </a:r>
            <a:r>
              <a:rPr sz="3200" spc="-5" dirty="0">
                <a:latin typeface="Times New Roman"/>
                <a:cs typeface="Times New Roman"/>
              </a:rPr>
              <a:t> </a:t>
            </a:r>
            <a:r>
              <a:rPr sz="3200" dirty="0">
                <a:latin typeface="Times New Roman"/>
                <a:cs typeface="Times New Roman"/>
              </a:rPr>
              <a:t>jasad</a:t>
            </a:r>
            <a:r>
              <a:rPr sz="3200" spc="-5" dirty="0">
                <a:latin typeface="Times New Roman"/>
                <a:cs typeface="Times New Roman"/>
              </a:rPr>
              <a:t> </a:t>
            </a:r>
            <a:r>
              <a:rPr sz="3200" dirty="0">
                <a:latin typeface="Times New Roman"/>
                <a:cs typeface="Times New Roman"/>
              </a:rPr>
              <a:t>renik.</a:t>
            </a:r>
            <a:endParaRPr sz="3200">
              <a:latin typeface="Times New Roman"/>
              <a:cs typeface="Times New Roman"/>
            </a:endParaRPr>
          </a:p>
          <a:p>
            <a:pPr marL="355600" marR="5080" indent="-343535">
              <a:lnSpc>
                <a:spcPts val="3450"/>
              </a:lnSpc>
              <a:spcBef>
                <a:spcPts val="700"/>
              </a:spcBef>
              <a:buFont typeface="Arial MT"/>
              <a:buChar char="•"/>
              <a:tabLst>
                <a:tab pos="355600" algn="l"/>
                <a:tab pos="356235" algn="l"/>
              </a:tabLst>
            </a:pPr>
            <a:r>
              <a:rPr sz="3200" spc="-5" dirty="0">
                <a:latin typeface="Times New Roman"/>
                <a:cs typeface="Times New Roman"/>
              </a:rPr>
              <a:t>Pada</a:t>
            </a:r>
            <a:r>
              <a:rPr sz="3200" spc="5" dirty="0">
                <a:latin typeface="Times New Roman"/>
                <a:cs typeface="Times New Roman"/>
              </a:rPr>
              <a:t> </a:t>
            </a:r>
            <a:r>
              <a:rPr sz="3200" dirty="0">
                <a:latin typeface="Times New Roman"/>
                <a:cs typeface="Times New Roman"/>
              </a:rPr>
              <a:t>teori</a:t>
            </a:r>
            <a:r>
              <a:rPr sz="3200" spc="-5" dirty="0">
                <a:latin typeface="Times New Roman"/>
                <a:cs typeface="Times New Roman"/>
              </a:rPr>
              <a:t> </a:t>
            </a:r>
            <a:r>
              <a:rPr sz="3200" spc="-10" dirty="0">
                <a:latin typeface="Times New Roman"/>
                <a:cs typeface="Times New Roman"/>
              </a:rPr>
              <a:t>ini</a:t>
            </a:r>
            <a:r>
              <a:rPr sz="3200" spc="-5" dirty="0">
                <a:latin typeface="Times New Roman"/>
                <a:cs typeface="Times New Roman"/>
              </a:rPr>
              <a:t> jasad</a:t>
            </a:r>
            <a:r>
              <a:rPr sz="3200" dirty="0">
                <a:latin typeface="Times New Roman"/>
                <a:cs typeface="Times New Roman"/>
              </a:rPr>
              <a:t> renik</a:t>
            </a:r>
            <a:r>
              <a:rPr sz="3200" spc="65" dirty="0">
                <a:latin typeface="Times New Roman"/>
                <a:cs typeface="Times New Roman"/>
              </a:rPr>
              <a:t> </a:t>
            </a:r>
            <a:r>
              <a:rPr sz="3200" i="1" dirty="0">
                <a:latin typeface="Times New Roman"/>
                <a:cs typeface="Times New Roman"/>
              </a:rPr>
              <a:t>(germ)</a:t>
            </a:r>
            <a:r>
              <a:rPr sz="3200" i="1" spc="15" dirty="0">
                <a:latin typeface="Times New Roman"/>
                <a:cs typeface="Times New Roman"/>
              </a:rPr>
              <a:t> </a:t>
            </a:r>
            <a:r>
              <a:rPr sz="3200" dirty="0">
                <a:latin typeface="Times New Roman"/>
                <a:cs typeface="Times New Roman"/>
              </a:rPr>
              <a:t>dianggap </a:t>
            </a:r>
            <a:r>
              <a:rPr sz="3200" spc="-785" dirty="0">
                <a:latin typeface="Times New Roman"/>
                <a:cs typeface="Times New Roman"/>
              </a:rPr>
              <a:t> </a:t>
            </a:r>
            <a:r>
              <a:rPr sz="3200" dirty="0">
                <a:latin typeface="Times New Roman"/>
                <a:cs typeface="Times New Roman"/>
              </a:rPr>
              <a:t>sebagai</a:t>
            </a:r>
            <a:r>
              <a:rPr sz="3200" spc="-15" dirty="0">
                <a:latin typeface="Times New Roman"/>
                <a:cs typeface="Times New Roman"/>
              </a:rPr>
              <a:t> </a:t>
            </a:r>
            <a:r>
              <a:rPr sz="3200" dirty="0">
                <a:latin typeface="Times New Roman"/>
                <a:cs typeface="Times New Roman"/>
              </a:rPr>
              <a:t>penyebab tunggal</a:t>
            </a:r>
            <a:r>
              <a:rPr sz="3200" spc="-10" dirty="0">
                <a:latin typeface="Times New Roman"/>
                <a:cs typeface="Times New Roman"/>
              </a:rPr>
              <a:t> </a:t>
            </a:r>
            <a:r>
              <a:rPr sz="3200" dirty="0">
                <a:latin typeface="Times New Roman"/>
                <a:cs typeface="Times New Roman"/>
              </a:rPr>
              <a:t>penyakit.</a:t>
            </a:r>
            <a:endParaRPr sz="3200">
              <a:latin typeface="Times New Roman"/>
              <a:cs typeface="Times New Roman"/>
            </a:endParaRPr>
          </a:p>
          <a:p>
            <a:pPr marL="355600" marR="1143635" indent="-343535">
              <a:lnSpc>
                <a:spcPts val="3450"/>
              </a:lnSpc>
              <a:spcBef>
                <a:spcPts val="640"/>
              </a:spcBef>
              <a:buFont typeface="Arial MT"/>
              <a:buChar char="•"/>
              <a:tabLst>
                <a:tab pos="355600" algn="l"/>
                <a:tab pos="356235" algn="l"/>
              </a:tabLst>
            </a:pPr>
            <a:r>
              <a:rPr sz="3200" dirty="0">
                <a:latin typeface="Times New Roman"/>
                <a:cs typeface="Times New Roman"/>
              </a:rPr>
              <a:t>Berkembang </a:t>
            </a:r>
            <a:r>
              <a:rPr sz="3200" spc="-5" dirty="0">
                <a:latin typeface="Times New Roman"/>
                <a:cs typeface="Times New Roman"/>
              </a:rPr>
              <a:t>setelah </a:t>
            </a:r>
            <a:r>
              <a:rPr sz="3200" dirty="0">
                <a:latin typeface="Times New Roman"/>
                <a:cs typeface="Times New Roman"/>
              </a:rPr>
              <a:t>ditemukannya </a:t>
            </a:r>
            <a:r>
              <a:rPr sz="3200" spc="-785" dirty="0">
                <a:latin typeface="Times New Roman"/>
                <a:cs typeface="Times New Roman"/>
              </a:rPr>
              <a:t> </a:t>
            </a:r>
            <a:r>
              <a:rPr sz="3200" dirty="0">
                <a:latin typeface="Times New Roman"/>
                <a:cs typeface="Times New Roman"/>
              </a:rPr>
              <a:t>mikroskop.</a:t>
            </a:r>
            <a:endParaRPr sz="32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58455" y="1290497"/>
            <a:ext cx="6309360" cy="695960"/>
          </a:xfrm>
          <a:prstGeom prst="rect">
            <a:avLst/>
          </a:prstGeom>
        </p:spPr>
        <p:txBody>
          <a:bodyPr vert="horz" wrap="square" lIns="0" tIns="12700" rIns="0" bIns="0" rtlCol="0">
            <a:spAutoFit/>
          </a:bodyPr>
          <a:lstStyle/>
          <a:p>
            <a:pPr marL="12700">
              <a:lnSpc>
                <a:spcPct val="100000"/>
              </a:lnSpc>
              <a:spcBef>
                <a:spcPts val="100"/>
              </a:spcBef>
            </a:pPr>
            <a:r>
              <a:rPr sz="4400" b="1" spc="-85" dirty="0">
                <a:latin typeface="Times New Roman"/>
                <a:cs typeface="Times New Roman"/>
              </a:rPr>
              <a:t>Teori</a:t>
            </a:r>
            <a:r>
              <a:rPr sz="4400" b="1" spc="-25" dirty="0">
                <a:latin typeface="Times New Roman"/>
                <a:cs typeface="Times New Roman"/>
              </a:rPr>
              <a:t> </a:t>
            </a:r>
            <a:r>
              <a:rPr sz="4400" b="1" spc="-5" dirty="0">
                <a:latin typeface="Times New Roman"/>
                <a:cs typeface="Times New Roman"/>
              </a:rPr>
              <a:t>Ekologi</a:t>
            </a:r>
            <a:r>
              <a:rPr sz="4400" b="1" spc="-15" dirty="0">
                <a:latin typeface="Times New Roman"/>
                <a:cs typeface="Times New Roman"/>
              </a:rPr>
              <a:t> </a:t>
            </a:r>
            <a:r>
              <a:rPr sz="4400" b="1" spc="-5" dirty="0">
                <a:latin typeface="Times New Roman"/>
                <a:cs typeface="Times New Roman"/>
              </a:rPr>
              <a:t>Lingkungan</a:t>
            </a:r>
            <a:endParaRPr sz="4400">
              <a:latin typeface="Times New Roman"/>
              <a:cs typeface="Times New Roman"/>
            </a:endParaRPr>
          </a:p>
        </p:txBody>
      </p:sp>
      <p:sp>
        <p:nvSpPr>
          <p:cNvPr id="3" name="object 3"/>
          <p:cNvSpPr txBox="1"/>
          <p:nvPr/>
        </p:nvSpPr>
        <p:spPr>
          <a:xfrm>
            <a:off x="688225" y="2623947"/>
            <a:ext cx="7867650" cy="1488440"/>
          </a:xfrm>
          <a:prstGeom prst="rect">
            <a:avLst/>
          </a:prstGeom>
        </p:spPr>
        <p:txBody>
          <a:bodyPr vert="horz" wrap="square" lIns="0" tIns="12700" rIns="0" bIns="0" rtlCol="0">
            <a:spAutoFit/>
          </a:bodyPr>
          <a:lstStyle/>
          <a:p>
            <a:pPr marL="355600" marR="5080" indent="-343535">
              <a:lnSpc>
                <a:spcPct val="100000"/>
              </a:lnSpc>
              <a:spcBef>
                <a:spcPts val="100"/>
              </a:spcBef>
              <a:buFont typeface="Arial MT"/>
              <a:buChar char="•"/>
              <a:tabLst>
                <a:tab pos="355600" algn="l"/>
                <a:tab pos="356235" algn="l"/>
              </a:tabLst>
            </a:pPr>
            <a:r>
              <a:rPr sz="3200" spc="-5" dirty="0">
                <a:latin typeface="Times New Roman"/>
                <a:cs typeface="Times New Roman"/>
              </a:rPr>
              <a:t>Manusia</a:t>
            </a:r>
            <a:r>
              <a:rPr sz="3200" spc="10" dirty="0">
                <a:latin typeface="Times New Roman"/>
                <a:cs typeface="Times New Roman"/>
              </a:rPr>
              <a:t> </a:t>
            </a:r>
            <a:r>
              <a:rPr sz="3200" spc="-5" dirty="0">
                <a:latin typeface="Times New Roman"/>
                <a:cs typeface="Times New Roman"/>
              </a:rPr>
              <a:t>berinteraksi</a:t>
            </a:r>
            <a:r>
              <a:rPr sz="3200" spc="5" dirty="0">
                <a:latin typeface="Times New Roman"/>
                <a:cs typeface="Times New Roman"/>
              </a:rPr>
              <a:t> </a:t>
            </a:r>
            <a:r>
              <a:rPr sz="3200" dirty="0">
                <a:latin typeface="Times New Roman"/>
                <a:cs typeface="Times New Roman"/>
              </a:rPr>
              <a:t>dengan</a:t>
            </a:r>
            <a:r>
              <a:rPr sz="3200" spc="10" dirty="0">
                <a:latin typeface="Times New Roman"/>
                <a:cs typeface="Times New Roman"/>
              </a:rPr>
              <a:t> </a:t>
            </a:r>
            <a:r>
              <a:rPr sz="3200" spc="-5" dirty="0">
                <a:latin typeface="Times New Roman"/>
                <a:cs typeface="Times New Roman"/>
              </a:rPr>
              <a:t>berbagai</a:t>
            </a:r>
            <a:r>
              <a:rPr sz="3200" spc="5" dirty="0">
                <a:latin typeface="Times New Roman"/>
                <a:cs typeface="Times New Roman"/>
              </a:rPr>
              <a:t> </a:t>
            </a:r>
            <a:r>
              <a:rPr sz="3200" dirty="0">
                <a:latin typeface="Times New Roman"/>
                <a:cs typeface="Times New Roman"/>
              </a:rPr>
              <a:t>faktor </a:t>
            </a:r>
            <a:r>
              <a:rPr sz="3200" spc="5" dirty="0">
                <a:latin typeface="Times New Roman"/>
                <a:cs typeface="Times New Roman"/>
              </a:rPr>
              <a:t> </a:t>
            </a:r>
            <a:r>
              <a:rPr sz="3200" dirty="0">
                <a:latin typeface="Times New Roman"/>
                <a:cs typeface="Times New Roman"/>
              </a:rPr>
              <a:t>penyebab dalam lingkungan tertentu. </a:t>
            </a:r>
            <a:r>
              <a:rPr sz="3200" spc="-5" dirty="0">
                <a:latin typeface="Times New Roman"/>
                <a:cs typeface="Times New Roman"/>
              </a:rPr>
              <a:t>Pada </a:t>
            </a:r>
            <a:r>
              <a:rPr sz="3200" dirty="0">
                <a:latin typeface="Times New Roman"/>
                <a:cs typeface="Times New Roman"/>
              </a:rPr>
              <a:t> keadaan </a:t>
            </a:r>
            <a:r>
              <a:rPr sz="3200" spc="-5" dirty="0">
                <a:latin typeface="Times New Roman"/>
                <a:cs typeface="Times New Roman"/>
              </a:rPr>
              <a:t>tertentu </a:t>
            </a:r>
            <a:r>
              <a:rPr sz="3200" dirty="0">
                <a:latin typeface="Times New Roman"/>
                <a:cs typeface="Times New Roman"/>
              </a:rPr>
              <a:t>akan</a:t>
            </a:r>
            <a:r>
              <a:rPr sz="3200" spc="-5" dirty="0">
                <a:latin typeface="Times New Roman"/>
                <a:cs typeface="Times New Roman"/>
              </a:rPr>
              <a:t> </a:t>
            </a:r>
            <a:r>
              <a:rPr sz="3200" dirty="0">
                <a:latin typeface="Times New Roman"/>
                <a:cs typeface="Times New Roman"/>
              </a:rPr>
              <a:t>menimbulkan penyakit.</a:t>
            </a:r>
            <a:endParaRPr sz="320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488772"/>
            <a:ext cx="6988175" cy="1246505"/>
          </a:xfrm>
          <a:prstGeom prst="rect">
            <a:avLst/>
          </a:prstGeom>
        </p:spPr>
        <p:txBody>
          <a:bodyPr vert="horz" wrap="square" lIns="0" tIns="12065" rIns="0" bIns="0" rtlCol="0">
            <a:spAutoFit/>
          </a:bodyPr>
          <a:lstStyle/>
          <a:p>
            <a:pPr marL="12065" marR="5080" indent="-635" algn="ctr">
              <a:lnSpc>
                <a:spcPct val="100200"/>
              </a:lnSpc>
              <a:spcBef>
                <a:spcPts val="95"/>
              </a:spcBef>
            </a:pPr>
            <a:r>
              <a:rPr sz="2000" dirty="0"/>
              <a:t>Menurut</a:t>
            </a:r>
            <a:r>
              <a:rPr sz="2000" spc="5" dirty="0"/>
              <a:t> </a:t>
            </a:r>
            <a:r>
              <a:rPr sz="2000" b="1" i="1" dirty="0">
                <a:latin typeface="Calibri"/>
                <a:cs typeface="Calibri"/>
              </a:rPr>
              <a:t>H.L</a:t>
            </a:r>
            <a:r>
              <a:rPr sz="2000" b="1" i="1" spc="10" dirty="0">
                <a:latin typeface="Calibri"/>
                <a:cs typeface="Calibri"/>
              </a:rPr>
              <a:t> </a:t>
            </a:r>
            <a:r>
              <a:rPr sz="2000" b="1" i="1" dirty="0">
                <a:latin typeface="Calibri"/>
                <a:cs typeface="Calibri"/>
              </a:rPr>
              <a:t>Blum </a:t>
            </a:r>
            <a:r>
              <a:rPr sz="2000" dirty="0"/>
              <a:t>ada</a:t>
            </a:r>
            <a:r>
              <a:rPr sz="2000" spc="5" dirty="0"/>
              <a:t> </a:t>
            </a:r>
            <a:r>
              <a:rPr sz="2000" b="1" i="1" spc="-5" dirty="0">
                <a:latin typeface="Calibri"/>
                <a:cs typeface="Calibri"/>
              </a:rPr>
              <a:t>empat</a:t>
            </a:r>
            <a:r>
              <a:rPr sz="2000" b="1" i="1" spc="5" dirty="0">
                <a:latin typeface="Calibri"/>
                <a:cs typeface="Calibri"/>
              </a:rPr>
              <a:t> </a:t>
            </a:r>
            <a:r>
              <a:rPr sz="2000" dirty="0"/>
              <a:t>hal</a:t>
            </a:r>
            <a:r>
              <a:rPr sz="2000" spc="-5" dirty="0"/>
              <a:t> </a:t>
            </a:r>
            <a:r>
              <a:rPr sz="2000" spc="-10" dirty="0"/>
              <a:t>yang</a:t>
            </a:r>
            <a:r>
              <a:rPr sz="2000" spc="5" dirty="0"/>
              <a:t> </a:t>
            </a:r>
            <a:r>
              <a:rPr sz="2000" spc="-5" dirty="0"/>
              <a:t>mempengaruhi </a:t>
            </a:r>
            <a:r>
              <a:rPr sz="2000" spc="-15" dirty="0"/>
              <a:t>kesehatan </a:t>
            </a:r>
            <a:r>
              <a:rPr sz="2000" spc="-10" dirty="0"/>
              <a:t> yaitu</a:t>
            </a:r>
            <a:r>
              <a:rPr sz="2000" spc="10" dirty="0"/>
              <a:t> </a:t>
            </a:r>
            <a:r>
              <a:rPr sz="2000" b="1" i="1" spc="-10" dirty="0">
                <a:latin typeface="Calibri"/>
                <a:cs typeface="Calibri"/>
              </a:rPr>
              <a:t>lingkungan,</a:t>
            </a:r>
            <a:r>
              <a:rPr sz="2000" b="1" i="1" spc="5" dirty="0">
                <a:latin typeface="Calibri"/>
                <a:cs typeface="Calibri"/>
              </a:rPr>
              <a:t> </a:t>
            </a:r>
            <a:r>
              <a:rPr sz="2000" b="1" i="1" spc="-5" dirty="0">
                <a:latin typeface="Calibri"/>
                <a:cs typeface="Calibri"/>
              </a:rPr>
              <a:t>gaya</a:t>
            </a:r>
            <a:r>
              <a:rPr sz="2000" b="1" i="1" spc="10" dirty="0">
                <a:latin typeface="Calibri"/>
                <a:cs typeface="Calibri"/>
              </a:rPr>
              <a:t> </a:t>
            </a:r>
            <a:r>
              <a:rPr sz="2000" b="1" i="1" spc="-5" dirty="0">
                <a:latin typeface="Calibri"/>
                <a:cs typeface="Calibri"/>
              </a:rPr>
              <a:t>hidup</a:t>
            </a:r>
            <a:r>
              <a:rPr sz="2000" b="1" i="1" spc="10" dirty="0">
                <a:latin typeface="Calibri"/>
                <a:cs typeface="Calibri"/>
              </a:rPr>
              <a:t> </a:t>
            </a:r>
            <a:r>
              <a:rPr sz="2000" b="1" i="1" spc="-10" dirty="0">
                <a:latin typeface="Calibri"/>
                <a:cs typeface="Calibri"/>
              </a:rPr>
              <a:t>atau</a:t>
            </a:r>
            <a:r>
              <a:rPr sz="2000" b="1" i="1" spc="10" dirty="0">
                <a:latin typeface="Calibri"/>
                <a:cs typeface="Calibri"/>
              </a:rPr>
              <a:t> </a:t>
            </a:r>
            <a:r>
              <a:rPr sz="2000" b="1" i="1" spc="-10" dirty="0">
                <a:latin typeface="Calibri"/>
                <a:cs typeface="Calibri"/>
              </a:rPr>
              <a:t>perilaku,</a:t>
            </a:r>
            <a:r>
              <a:rPr sz="2000" b="1" i="1" spc="5" dirty="0">
                <a:latin typeface="Calibri"/>
                <a:cs typeface="Calibri"/>
              </a:rPr>
              <a:t> </a:t>
            </a:r>
            <a:r>
              <a:rPr sz="2000" b="1" i="1" spc="-5" dirty="0">
                <a:latin typeface="Calibri"/>
                <a:cs typeface="Calibri"/>
              </a:rPr>
              <a:t>pelayan</a:t>
            </a:r>
            <a:r>
              <a:rPr sz="2000" b="1" i="1" spc="5" dirty="0">
                <a:latin typeface="Calibri"/>
                <a:cs typeface="Calibri"/>
              </a:rPr>
              <a:t> </a:t>
            </a:r>
            <a:r>
              <a:rPr sz="2000" b="1" i="1" spc="-10" dirty="0">
                <a:latin typeface="Calibri"/>
                <a:cs typeface="Calibri"/>
              </a:rPr>
              <a:t>kesehatan </a:t>
            </a:r>
            <a:r>
              <a:rPr sz="2000" b="1" i="1" spc="-5" dirty="0">
                <a:latin typeface="Calibri"/>
                <a:cs typeface="Calibri"/>
              </a:rPr>
              <a:t> dan</a:t>
            </a:r>
            <a:r>
              <a:rPr sz="2000" b="1" i="1" spc="5" dirty="0">
                <a:latin typeface="Calibri"/>
                <a:cs typeface="Calibri"/>
              </a:rPr>
              <a:t> </a:t>
            </a:r>
            <a:r>
              <a:rPr sz="2000" b="1" i="1" spc="-5" dirty="0">
                <a:latin typeface="Calibri"/>
                <a:cs typeface="Calibri"/>
              </a:rPr>
              <a:t>herediter</a:t>
            </a:r>
            <a:r>
              <a:rPr sz="2000" b="1" i="1" spc="5" dirty="0">
                <a:latin typeface="Calibri"/>
                <a:cs typeface="Calibri"/>
              </a:rPr>
              <a:t> </a:t>
            </a:r>
            <a:r>
              <a:rPr sz="2000" b="1" i="1" spc="-10" dirty="0">
                <a:latin typeface="Calibri"/>
                <a:cs typeface="Calibri"/>
              </a:rPr>
              <a:t>atau</a:t>
            </a:r>
            <a:r>
              <a:rPr sz="2000" b="1" i="1" spc="15" dirty="0">
                <a:latin typeface="Calibri"/>
                <a:cs typeface="Calibri"/>
              </a:rPr>
              <a:t> </a:t>
            </a:r>
            <a:r>
              <a:rPr sz="2000" b="1" i="1" spc="-10" dirty="0">
                <a:latin typeface="Calibri"/>
                <a:cs typeface="Calibri"/>
              </a:rPr>
              <a:t>keturunan</a:t>
            </a:r>
            <a:r>
              <a:rPr sz="2000" spc="-10" dirty="0"/>
              <a:t>.</a:t>
            </a:r>
            <a:r>
              <a:rPr sz="2000" spc="5" dirty="0"/>
              <a:t> </a:t>
            </a:r>
            <a:r>
              <a:rPr sz="2000" spc="-5" dirty="0"/>
              <a:t>Hubungan</a:t>
            </a:r>
            <a:r>
              <a:rPr sz="2000" spc="10" dirty="0"/>
              <a:t> </a:t>
            </a:r>
            <a:r>
              <a:rPr sz="2000" spc="-15" dirty="0"/>
              <a:t>antara</a:t>
            </a:r>
            <a:r>
              <a:rPr sz="2000" spc="5" dirty="0"/>
              <a:t> </a:t>
            </a:r>
            <a:r>
              <a:rPr sz="2000" spc="-15" dirty="0"/>
              <a:t>kesehatan</a:t>
            </a:r>
            <a:r>
              <a:rPr sz="2000" spc="10" dirty="0"/>
              <a:t> </a:t>
            </a:r>
            <a:r>
              <a:rPr sz="2000" spc="-10" dirty="0"/>
              <a:t>dengan </a:t>
            </a:r>
            <a:r>
              <a:rPr sz="2000" spc="-440" dirty="0"/>
              <a:t> </a:t>
            </a:r>
            <a:r>
              <a:rPr sz="2000" spc="-15" dirty="0"/>
              <a:t>keempat</a:t>
            </a:r>
            <a:r>
              <a:rPr sz="2000" dirty="0"/>
              <a:t> </a:t>
            </a:r>
            <a:r>
              <a:rPr sz="2000" spc="-15" dirty="0"/>
              <a:t>faktor</a:t>
            </a:r>
            <a:r>
              <a:rPr sz="2000" spc="-5" dirty="0"/>
              <a:t> </a:t>
            </a:r>
            <a:r>
              <a:rPr sz="2000" spc="-10" dirty="0"/>
              <a:t>tersebut</a:t>
            </a:r>
            <a:r>
              <a:rPr sz="2000" dirty="0"/>
              <a:t> </a:t>
            </a:r>
            <a:r>
              <a:rPr sz="2000" spc="-10" dirty="0"/>
              <a:t>digambarkan</a:t>
            </a:r>
            <a:r>
              <a:rPr sz="2000" spc="10" dirty="0"/>
              <a:t> </a:t>
            </a:r>
            <a:r>
              <a:rPr sz="2000" spc="-10" dirty="0"/>
              <a:t>sebagai</a:t>
            </a:r>
            <a:r>
              <a:rPr sz="2000" spc="-5" dirty="0"/>
              <a:t> </a:t>
            </a:r>
            <a:r>
              <a:rPr sz="2000" spc="-10" dirty="0"/>
              <a:t>berikut</a:t>
            </a:r>
            <a:endParaRPr sz="2000">
              <a:latin typeface="Calibri"/>
              <a:cs typeface="Calibri"/>
            </a:endParaRPr>
          </a:p>
        </p:txBody>
      </p:sp>
      <p:pic>
        <p:nvPicPr>
          <p:cNvPr id="3" name="object 3"/>
          <p:cNvPicPr/>
          <p:nvPr/>
        </p:nvPicPr>
        <p:blipFill>
          <a:blip r:embed="rId2" cstate="print"/>
          <a:stretch>
            <a:fillRect/>
          </a:stretch>
        </p:blipFill>
        <p:spPr>
          <a:xfrm>
            <a:off x="1281782" y="2025176"/>
            <a:ext cx="5968803" cy="3682803"/>
          </a:xfrm>
          <a:prstGeom prst="rect">
            <a:avLst/>
          </a:prstGeom>
        </p:spPr>
      </p:pic>
      <p:sp>
        <p:nvSpPr>
          <p:cNvPr id="4" name="object 4"/>
          <p:cNvSpPr txBox="1"/>
          <p:nvPr/>
        </p:nvSpPr>
        <p:spPr>
          <a:xfrm>
            <a:off x="3905173" y="2246655"/>
            <a:ext cx="800735" cy="574040"/>
          </a:xfrm>
          <a:prstGeom prst="rect">
            <a:avLst/>
          </a:prstGeom>
        </p:spPr>
        <p:txBody>
          <a:bodyPr vert="horz" wrap="square" lIns="0" tIns="12700" rIns="0" bIns="0" rtlCol="0">
            <a:spAutoFit/>
          </a:bodyPr>
          <a:lstStyle/>
          <a:p>
            <a:pPr marL="12700" marR="5080" indent="71755">
              <a:lnSpc>
                <a:spcPct val="100000"/>
              </a:lnSpc>
              <a:spcBef>
                <a:spcPts val="100"/>
              </a:spcBef>
            </a:pPr>
            <a:r>
              <a:rPr sz="1800" b="1" spc="-5" dirty="0">
                <a:latin typeface="Calibri"/>
                <a:cs typeface="Calibri"/>
              </a:rPr>
              <a:t>Health </a:t>
            </a:r>
            <a:r>
              <a:rPr sz="1800" b="1" dirty="0">
                <a:latin typeface="Calibri"/>
                <a:cs typeface="Calibri"/>
              </a:rPr>
              <a:t> </a:t>
            </a:r>
            <a:r>
              <a:rPr sz="1800" b="1" spc="-5" dirty="0">
                <a:latin typeface="Calibri"/>
                <a:cs typeface="Calibri"/>
              </a:rPr>
              <a:t>S</a:t>
            </a:r>
            <a:r>
              <a:rPr sz="1800" b="1" dirty="0">
                <a:latin typeface="Calibri"/>
                <a:cs typeface="Calibri"/>
              </a:rPr>
              <a:t>e</a:t>
            </a:r>
            <a:r>
              <a:rPr sz="1800" b="1" spc="15" dirty="0">
                <a:latin typeface="Calibri"/>
                <a:cs typeface="Calibri"/>
              </a:rPr>
              <a:t>r</a:t>
            </a:r>
            <a:r>
              <a:rPr sz="1800" b="1" spc="-5" dirty="0">
                <a:latin typeface="Calibri"/>
                <a:cs typeface="Calibri"/>
              </a:rPr>
              <a:t>v</a:t>
            </a:r>
            <a:r>
              <a:rPr sz="1800" b="1" spc="5" dirty="0">
                <a:latin typeface="Calibri"/>
                <a:cs typeface="Calibri"/>
              </a:rPr>
              <a:t>i</a:t>
            </a:r>
            <a:r>
              <a:rPr sz="1800" b="1" spc="-5" dirty="0">
                <a:latin typeface="Calibri"/>
                <a:cs typeface="Calibri"/>
              </a:rPr>
              <a:t>c</a:t>
            </a:r>
            <a:r>
              <a:rPr sz="1800" b="1" spc="10" dirty="0">
                <a:latin typeface="Calibri"/>
                <a:cs typeface="Calibri"/>
              </a:rPr>
              <a:t>e</a:t>
            </a:r>
            <a:r>
              <a:rPr sz="1800" b="1" dirty="0">
                <a:latin typeface="Calibri"/>
                <a:cs typeface="Calibri"/>
              </a:rPr>
              <a:t>s</a:t>
            </a:r>
            <a:endParaRPr sz="1800">
              <a:latin typeface="Calibri"/>
              <a:cs typeface="Calibri"/>
            </a:endParaRPr>
          </a:p>
        </p:txBody>
      </p:sp>
      <p:sp>
        <p:nvSpPr>
          <p:cNvPr id="5" name="object 5"/>
          <p:cNvSpPr txBox="1"/>
          <p:nvPr/>
        </p:nvSpPr>
        <p:spPr>
          <a:xfrm>
            <a:off x="6145453" y="3580104"/>
            <a:ext cx="812800" cy="574040"/>
          </a:xfrm>
          <a:prstGeom prst="rect">
            <a:avLst/>
          </a:prstGeom>
        </p:spPr>
        <p:txBody>
          <a:bodyPr vert="horz" wrap="square" lIns="0" tIns="12700" rIns="0" bIns="0" rtlCol="0">
            <a:spAutoFit/>
          </a:bodyPr>
          <a:lstStyle/>
          <a:p>
            <a:pPr marL="156210" marR="5080" indent="-144145">
              <a:lnSpc>
                <a:spcPct val="100000"/>
              </a:lnSpc>
              <a:spcBef>
                <a:spcPts val="100"/>
              </a:spcBef>
            </a:pPr>
            <a:r>
              <a:rPr sz="1800" b="1" dirty="0">
                <a:latin typeface="Calibri"/>
                <a:cs typeface="Calibri"/>
              </a:rPr>
              <a:t>E</a:t>
            </a:r>
            <a:r>
              <a:rPr sz="1800" b="1" spc="-40" dirty="0">
                <a:latin typeface="Calibri"/>
                <a:cs typeface="Calibri"/>
              </a:rPr>
              <a:t>n</a:t>
            </a:r>
            <a:r>
              <a:rPr sz="1800" b="1" spc="5" dirty="0">
                <a:latin typeface="Calibri"/>
                <a:cs typeface="Calibri"/>
              </a:rPr>
              <a:t>v</a:t>
            </a:r>
            <a:r>
              <a:rPr sz="1800" b="1" spc="-5" dirty="0">
                <a:latin typeface="Calibri"/>
                <a:cs typeface="Calibri"/>
              </a:rPr>
              <a:t>i</a:t>
            </a:r>
            <a:r>
              <a:rPr sz="1800" b="1" spc="-30" dirty="0">
                <a:latin typeface="Calibri"/>
                <a:cs typeface="Calibri"/>
              </a:rPr>
              <a:t>r</a:t>
            </a:r>
            <a:r>
              <a:rPr sz="1800" b="1" dirty="0">
                <a:latin typeface="Calibri"/>
                <a:cs typeface="Calibri"/>
              </a:rPr>
              <a:t>o</a:t>
            </a:r>
            <a:r>
              <a:rPr sz="1800" b="1" spc="-10" dirty="0">
                <a:latin typeface="Calibri"/>
                <a:cs typeface="Calibri"/>
              </a:rPr>
              <a:t>n</a:t>
            </a:r>
            <a:r>
              <a:rPr sz="1800" b="1" dirty="0">
                <a:latin typeface="Calibri"/>
                <a:cs typeface="Calibri"/>
              </a:rPr>
              <a:t>-  </a:t>
            </a:r>
            <a:r>
              <a:rPr sz="1800" b="1" spc="-5" dirty="0">
                <a:latin typeface="Calibri"/>
                <a:cs typeface="Calibri"/>
              </a:rPr>
              <a:t>ment</a:t>
            </a:r>
            <a:endParaRPr sz="1800">
              <a:latin typeface="Calibri"/>
              <a:cs typeface="Calibri"/>
            </a:endParaRPr>
          </a:p>
        </p:txBody>
      </p:sp>
      <p:sp>
        <p:nvSpPr>
          <p:cNvPr id="6" name="object 6"/>
          <p:cNvSpPr txBox="1"/>
          <p:nvPr/>
        </p:nvSpPr>
        <p:spPr>
          <a:xfrm>
            <a:off x="3939375" y="3755415"/>
            <a:ext cx="655320"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Calibri"/>
                <a:cs typeface="Calibri"/>
              </a:rPr>
              <a:t>He</a:t>
            </a:r>
            <a:r>
              <a:rPr sz="1800" b="1" spc="-5" dirty="0">
                <a:latin typeface="Calibri"/>
                <a:cs typeface="Calibri"/>
              </a:rPr>
              <a:t>alt</a:t>
            </a:r>
            <a:r>
              <a:rPr sz="1800" b="1" dirty="0">
                <a:latin typeface="Calibri"/>
                <a:cs typeface="Calibri"/>
              </a:rPr>
              <a:t>h</a:t>
            </a:r>
            <a:endParaRPr sz="1800">
              <a:latin typeface="Calibri"/>
              <a:cs typeface="Calibri"/>
            </a:endParaRPr>
          </a:p>
        </p:txBody>
      </p:sp>
      <p:sp>
        <p:nvSpPr>
          <p:cNvPr id="7" name="object 7"/>
          <p:cNvSpPr txBox="1"/>
          <p:nvPr/>
        </p:nvSpPr>
        <p:spPr>
          <a:xfrm>
            <a:off x="1619173" y="3717264"/>
            <a:ext cx="721360" cy="299720"/>
          </a:xfrm>
          <a:prstGeom prst="rect">
            <a:avLst/>
          </a:prstGeom>
        </p:spPr>
        <p:txBody>
          <a:bodyPr vert="horz" wrap="square" lIns="0" tIns="12700" rIns="0" bIns="0" rtlCol="0">
            <a:spAutoFit/>
          </a:bodyPr>
          <a:lstStyle/>
          <a:p>
            <a:pPr marL="12700">
              <a:lnSpc>
                <a:spcPct val="100000"/>
              </a:lnSpc>
              <a:spcBef>
                <a:spcPts val="100"/>
              </a:spcBef>
            </a:pPr>
            <a:r>
              <a:rPr sz="1800" b="1" spc="-15" dirty="0">
                <a:latin typeface="Calibri"/>
                <a:cs typeface="Calibri"/>
              </a:rPr>
              <a:t>ganetik</a:t>
            </a:r>
            <a:endParaRPr sz="1800">
              <a:latin typeface="Calibri"/>
              <a:cs typeface="Calibri"/>
            </a:endParaRPr>
          </a:p>
        </p:txBody>
      </p:sp>
      <p:sp>
        <p:nvSpPr>
          <p:cNvPr id="8" name="object 8"/>
          <p:cNvSpPr txBox="1"/>
          <p:nvPr/>
        </p:nvSpPr>
        <p:spPr>
          <a:xfrm>
            <a:off x="974064" y="5088864"/>
            <a:ext cx="7117080" cy="1275080"/>
          </a:xfrm>
          <a:prstGeom prst="rect">
            <a:avLst/>
          </a:prstGeom>
        </p:spPr>
        <p:txBody>
          <a:bodyPr vert="horz" wrap="square" lIns="0" tIns="12700" rIns="0" bIns="0" rtlCol="0">
            <a:spAutoFit/>
          </a:bodyPr>
          <a:lstStyle/>
          <a:p>
            <a:pPr marR="448309" algn="ctr">
              <a:lnSpc>
                <a:spcPct val="100000"/>
              </a:lnSpc>
              <a:spcBef>
                <a:spcPts val="100"/>
              </a:spcBef>
            </a:pPr>
            <a:r>
              <a:rPr sz="1800" b="1" spc="-10" dirty="0">
                <a:latin typeface="Calibri"/>
                <a:cs typeface="Calibri"/>
              </a:rPr>
              <a:t>Life</a:t>
            </a:r>
            <a:r>
              <a:rPr sz="1800" b="1" spc="-35" dirty="0">
                <a:latin typeface="Calibri"/>
                <a:cs typeface="Calibri"/>
              </a:rPr>
              <a:t> </a:t>
            </a:r>
            <a:r>
              <a:rPr sz="1800" b="1" spc="-5" dirty="0">
                <a:latin typeface="Calibri"/>
                <a:cs typeface="Calibri"/>
              </a:rPr>
              <a:t>Style</a:t>
            </a:r>
            <a:endParaRPr sz="1800" dirty="0">
              <a:latin typeface="Calibri"/>
              <a:cs typeface="Calibri"/>
            </a:endParaRPr>
          </a:p>
          <a:p>
            <a:pPr>
              <a:lnSpc>
                <a:spcPct val="100000"/>
              </a:lnSpc>
            </a:pPr>
            <a:endParaRPr sz="1800" dirty="0">
              <a:latin typeface="Calibri"/>
              <a:cs typeface="Calibri"/>
            </a:endParaRPr>
          </a:p>
          <a:p>
            <a:pPr>
              <a:lnSpc>
                <a:spcPct val="100000"/>
              </a:lnSpc>
              <a:spcBef>
                <a:spcPts val="30"/>
              </a:spcBef>
            </a:pPr>
            <a:endParaRPr sz="2500" dirty="0">
              <a:latin typeface="Calibri"/>
              <a:cs typeface="Calibri"/>
            </a:endParaRPr>
          </a:p>
          <a:p>
            <a:pPr marL="12700">
              <a:lnSpc>
                <a:spcPct val="100000"/>
              </a:lnSpc>
            </a:pPr>
            <a:r>
              <a:rPr sz="2000" spc="-35" dirty="0">
                <a:latin typeface="Calibri"/>
                <a:cs typeface="Calibri"/>
              </a:rPr>
              <a:t>Gambar.</a:t>
            </a:r>
            <a:r>
              <a:rPr sz="2000" dirty="0">
                <a:latin typeface="Calibri"/>
                <a:cs typeface="Calibri"/>
              </a:rPr>
              <a:t> 1</a:t>
            </a:r>
            <a:r>
              <a:rPr sz="2000" spc="15" dirty="0">
                <a:latin typeface="Calibri"/>
                <a:cs typeface="Calibri"/>
              </a:rPr>
              <a:t> </a:t>
            </a:r>
            <a:r>
              <a:rPr sz="2000" dirty="0">
                <a:latin typeface="Calibri"/>
                <a:cs typeface="Calibri"/>
              </a:rPr>
              <a:t>:</a:t>
            </a:r>
            <a:r>
              <a:rPr sz="2000" spc="5" dirty="0">
                <a:latin typeface="Calibri"/>
                <a:cs typeface="Calibri"/>
              </a:rPr>
              <a:t> </a:t>
            </a:r>
            <a:r>
              <a:rPr sz="2000" spc="-15" dirty="0">
                <a:latin typeface="Calibri"/>
                <a:cs typeface="Calibri"/>
              </a:rPr>
              <a:t>Faktor</a:t>
            </a:r>
            <a:r>
              <a:rPr sz="2000" dirty="0">
                <a:latin typeface="Calibri"/>
                <a:cs typeface="Calibri"/>
              </a:rPr>
              <a:t> </a:t>
            </a:r>
            <a:r>
              <a:rPr sz="2000" spc="-10" dirty="0">
                <a:latin typeface="Calibri"/>
                <a:cs typeface="Calibri"/>
              </a:rPr>
              <a:t>yang</a:t>
            </a:r>
            <a:r>
              <a:rPr sz="2000" spc="15" dirty="0">
                <a:latin typeface="Calibri"/>
                <a:cs typeface="Calibri"/>
              </a:rPr>
              <a:t> </a:t>
            </a:r>
            <a:r>
              <a:rPr sz="2000" spc="-5" dirty="0">
                <a:latin typeface="Calibri"/>
                <a:cs typeface="Calibri"/>
              </a:rPr>
              <a:t>mempengaruhi </a:t>
            </a:r>
            <a:r>
              <a:rPr sz="2000" spc="-15" dirty="0">
                <a:latin typeface="Calibri"/>
                <a:cs typeface="Calibri"/>
              </a:rPr>
              <a:t>kesehatan</a:t>
            </a:r>
            <a:r>
              <a:rPr sz="2000" spc="10" dirty="0">
                <a:latin typeface="Calibri"/>
                <a:cs typeface="Calibri"/>
              </a:rPr>
              <a:t> </a:t>
            </a:r>
            <a:r>
              <a:rPr sz="2000" spc="-5" dirty="0">
                <a:latin typeface="Calibri"/>
                <a:cs typeface="Calibri"/>
              </a:rPr>
              <a:t>menurul</a:t>
            </a:r>
            <a:r>
              <a:rPr sz="2000" dirty="0">
                <a:latin typeface="Calibri"/>
                <a:cs typeface="Calibri"/>
              </a:rPr>
              <a:t> </a:t>
            </a:r>
            <a:r>
              <a:rPr sz="2000" spc="-5" dirty="0">
                <a:latin typeface="Calibri"/>
                <a:cs typeface="Calibri"/>
              </a:rPr>
              <a:t>H.L</a:t>
            </a:r>
            <a:r>
              <a:rPr sz="2000" spc="5" dirty="0">
                <a:latin typeface="Calibri"/>
                <a:cs typeface="Calibri"/>
              </a:rPr>
              <a:t> </a:t>
            </a:r>
            <a:r>
              <a:rPr sz="2000" spc="-5" dirty="0">
                <a:latin typeface="Calibri"/>
                <a:cs typeface="Calibri"/>
              </a:rPr>
              <a:t>Blum</a:t>
            </a:r>
            <a:endParaRPr sz="2000" dirty="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6983" y="939863"/>
            <a:ext cx="7624445" cy="635000"/>
          </a:xfrm>
          <a:prstGeom prst="rect">
            <a:avLst/>
          </a:prstGeom>
        </p:spPr>
        <p:txBody>
          <a:bodyPr vert="horz" wrap="square" lIns="0" tIns="12700" rIns="0" bIns="0" rtlCol="0">
            <a:spAutoFit/>
          </a:bodyPr>
          <a:lstStyle/>
          <a:p>
            <a:pPr marL="12700">
              <a:lnSpc>
                <a:spcPct val="100000"/>
              </a:lnSpc>
              <a:spcBef>
                <a:spcPts val="100"/>
              </a:spcBef>
            </a:pPr>
            <a:r>
              <a:rPr sz="4000" b="1" spc="-5" dirty="0">
                <a:latin typeface="Times New Roman"/>
                <a:cs typeface="Times New Roman"/>
              </a:rPr>
              <a:t>Konsep</a:t>
            </a:r>
            <a:r>
              <a:rPr sz="4000" b="1" spc="-35" dirty="0">
                <a:latin typeface="Times New Roman"/>
                <a:cs typeface="Times New Roman"/>
              </a:rPr>
              <a:t> </a:t>
            </a:r>
            <a:r>
              <a:rPr sz="4000" b="1" spc="-5" dirty="0">
                <a:latin typeface="Times New Roman"/>
                <a:cs typeface="Times New Roman"/>
              </a:rPr>
              <a:t>Dasar</a:t>
            </a:r>
            <a:r>
              <a:rPr sz="4000" b="1" spc="-160" dirty="0">
                <a:latin typeface="Times New Roman"/>
                <a:cs typeface="Times New Roman"/>
              </a:rPr>
              <a:t> </a:t>
            </a:r>
            <a:r>
              <a:rPr sz="4000" b="1" spc="-15" dirty="0">
                <a:latin typeface="Times New Roman"/>
                <a:cs typeface="Times New Roman"/>
              </a:rPr>
              <a:t>Timbulnya </a:t>
            </a:r>
            <a:r>
              <a:rPr sz="4000" b="1" spc="-5" dirty="0">
                <a:latin typeface="Times New Roman"/>
                <a:cs typeface="Times New Roman"/>
              </a:rPr>
              <a:t>Penyakit</a:t>
            </a:r>
            <a:endParaRPr sz="4000">
              <a:latin typeface="Times New Roman"/>
              <a:cs typeface="Times New Roman"/>
            </a:endParaRPr>
          </a:p>
        </p:txBody>
      </p:sp>
      <p:sp>
        <p:nvSpPr>
          <p:cNvPr id="3" name="object 3"/>
          <p:cNvSpPr txBox="1"/>
          <p:nvPr/>
        </p:nvSpPr>
        <p:spPr>
          <a:xfrm>
            <a:off x="688225" y="2033181"/>
            <a:ext cx="7567295" cy="3792854"/>
          </a:xfrm>
          <a:prstGeom prst="rect">
            <a:avLst/>
          </a:prstGeom>
        </p:spPr>
        <p:txBody>
          <a:bodyPr vert="horz" wrap="square" lIns="0" tIns="61594" rIns="0" bIns="0" rtlCol="0">
            <a:spAutoFit/>
          </a:bodyPr>
          <a:lstStyle/>
          <a:p>
            <a:pPr marL="86995" marR="642620" indent="20320">
              <a:lnSpc>
                <a:spcPct val="90000"/>
              </a:lnSpc>
              <a:spcBef>
                <a:spcPts val="484"/>
              </a:spcBef>
            </a:pPr>
            <a:r>
              <a:rPr sz="3200" dirty="0">
                <a:latin typeface="Georgia"/>
                <a:cs typeface="Georgia"/>
              </a:rPr>
              <a:t>Untuk </a:t>
            </a:r>
            <a:r>
              <a:rPr sz="3200" spc="-5" dirty="0">
                <a:latin typeface="Georgia"/>
                <a:cs typeface="Georgia"/>
              </a:rPr>
              <a:t>mempelajari konsep terjadinya </a:t>
            </a:r>
            <a:r>
              <a:rPr sz="3200" spc="-760" dirty="0">
                <a:latin typeface="Georgia"/>
                <a:cs typeface="Georgia"/>
              </a:rPr>
              <a:t> </a:t>
            </a:r>
            <a:r>
              <a:rPr sz="3200" spc="-5" dirty="0">
                <a:latin typeface="Georgia"/>
                <a:cs typeface="Georgia"/>
              </a:rPr>
              <a:t>penyakit, ada tiga macam model </a:t>
            </a:r>
            <a:r>
              <a:rPr sz="3200" dirty="0">
                <a:latin typeface="Georgia"/>
                <a:cs typeface="Georgia"/>
              </a:rPr>
              <a:t> </a:t>
            </a:r>
            <a:r>
              <a:rPr sz="3200" spc="-5" dirty="0">
                <a:latin typeface="Georgia"/>
                <a:cs typeface="Georgia"/>
              </a:rPr>
              <a:t>pendekatan,</a:t>
            </a:r>
            <a:r>
              <a:rPr sz="3200" spc="-10" dirty="0">
                <a:latin typeface="Georgia"/>
                <a:cs typeface="Georgia"/>
              </a:rPr>
              <a:t> </a:t>
            </a:r>
            <a:r>
              <a:rPr sz="3200" spc="-5" dirty="0">
                <a:latin typeface="Georgia"/>
                <a:cs typeface="Georgia"/>
              </a:rPr>
              <a:t>yaitu:</a:t>
            </a:r>
            <a:endParaRPr sz="3200">
              <a:latin typeface="Georgia"/>
              <a:cs typeface="Georgia"/>
            </a:endParaRPr>
          </a:p>
          <a:p>
            <a:pPr>
              <a:lnSpc>
                <a:spcPct val="100000"/>
              </a:lnSpc>
              <a:spcBef>
                <a:spcPts val="5"/>
              </a:spcBef>
            </a:pPr>
            <a:endParaRPr sz="3600">
              <a:latin typeface="Georgia"/>
              <a:cs typeface="Georgia"/>
            </a:endParaRPr>
          </a:p>
          <a:p>
            <a:pPr marL="554990" indent="-542925">
              <a:lnSpc>
                <a:spcPct val="100000"/>
              </a:lnSpc>
              <a:buAutoNum type="arabicPeriod"/>
              <a:tabLst>
                <a:tab pos="554990" algn="l"/>
                <a:tab pos="555625" algn="l"/>
              </a:tabLst>
            </a:pPr>
            <a:r>
              <a:rPr sz="2850" spc="-5" dirty="0">
                <a:latin typeface="Times New Roman"/>
                <a:cs typeface="Times New Roman"/>
              </a:rPr>
              <a:t>Segitiga</a:t>
            </a:r>
            <a:r>
              <a:rPr sz="2850" spc="-30" dirty="0">
                <a:latin typeface="Times New Roman"/>
                <a:cs typeface="Times New Roman"/>
              </a:rPr>
              <a:t> </a:t>
            </a:r>
            <a:r>
              <a:rPr sz="2850" spc="-5" dirty="0">
                <a:latin typeface="Times New Roman"/>
                <a:cs typeface="Times New Roman"/>
              </a:rPr>
              <a:t>Epidemiologi</a:t>
            </a:r>
            <a:r>
              <a:rPr sz="2850" spc="20" dirty="0">
                <a:latin typeface="Times New Roman"/>
                <a:cs typeface="Times New Roman"/>
              </a:rPr>
              <a:t> </a:t>
            </a:r>
            <a:r>
              <a:rPr sz="2850" i="1" spc="-5" dirty="0">
                <a:latin typeface="Times New Roman"/>
                <a:cs typeface="Times New Roman"/>
              </a:rPr>
              <a:t>(Epidemiologic</a:t>
            </a:r>
            <a:r>
              <a:rPr sz="2850" i="1" spc="-25" dirty="0">
                <a:latin typeface="Times New Roman"/>
                <a:cs typeface="Times New Roman"/>
              </a:rPr>
              <a:t> Triangle)</a:t>
            </a:r>
            <a:endParaRPr sz="2850">
              <a:latin typeface="Times New Roman"/>
              <a:cs typeface="Times New Roman"/>
            </a:endParaRPr>
          </a:p>
          <a:p>
            <a:pPr marL="554990" indent="-542925">
              <a:lnSpc>
                <a:spcPct val="100000"/>
              </a:lnSpc>
              <a:spcBef>
                <a:spcPts val="570"/>
              </a:spcBef>
              <a:buAutoNum type="arabicPeriod"/>
              <a:tabLst>
                <a:tab pos="554990" algn="l"/>
                <a:tab pos="555625" algn="l"/>
              </a:tabLst>
            </a:pPr>
            <a:r>
              <a:rPr sz="2850" spc="-5" dirty="0">
                <a:latin typeface="Times New Roman"/>
                <a:cs typeface="Times New Roman"/>
              </a:rPr>
              <a:t>Roda</a:t>
            </a:r>
            <a:r>
              <a:rPr sz="2850" spc="-40" dirty="0">
                <a:latin typeface="Times New Roman"/>
                <a:cs typeface="Times New Roman"/>
              </a:rPr>
              <a:t> </a:t>
            </a:r>
            <a:r>
              <a:rPr sz="2850" i="1" spc="-10" dirty="0">
                <a:latin typeface="Times New Roman"/>
                <a:cs typeface="Times New Roman"/>
              </a:rPr>
              <a:t>(Wheel)</a:t>
            </a:r>
            <a:endParaRPr sz="2850">
              <a:latin typeface="Times New Roman"/>
              <a:cs typeface="Times New Roman"/>
            </a:endParaRPr>
          </a:p>
          <a:p>
            <a:pPr marL="554990" marR="1446530" indent="-542925">
              <a:lnSpc>
                <a:spcPct val="100000"/>
              </a:lnSpc>
              <a:spcBef>
                <a:spcPts val="575"/>
              </a:spcBef>
              <a:buAutoNum type="arabicPeriod"/>
              <a:tabLst>
                <a:tab pos="554990" algn="l"/>
                <a:tab pos="555625" algn="l"/>
              </a:tabLst>
            </a:pPr>
            <a:r>
              <a:rPr sz="2850" spc="-5" dirty="0">
                <a:latin typeface="Times New Roman"/>
                <a:cs typeface="Times New Roman"/>
              </a:rPr>
              <a:t>Jaring-jaring</a:t>
            </a:r>
            <a:r>
              <a:rPr sz="2850" spc="-15" dirty="0">
                <a:latin typeface="Times New Roman"/>
                <a:cs typeface="Times New Roman"/>
              </a:rPr>
              <a:t> </a:t>
            </a:r>
            <a:r>
              <a:rPr sz="2850" spc="-10" dirty="0">
                <a:latin typeface="Times New Roman"/>
                <a:cs typeface="Times New Roman"/>
              </a:rPr>
              <a:t>sebab </a:t>
            </a:r>
            <a:r>
              <a:rPr sz="2850" spc="-5" dirty="0">
                <a:latin typeface="Times New Roman"/>
                <a:cs typeface="Times New Roman"/>
              </a:rPr>
              <a:t>akibat</a:t>
            </a:r>
            <a:r>
              <a:rPr sz="2850" spc="20" dirty="0">
                <a:latin typeface="Times New Roman"/>
                <a:cs typeface="Times New Roman"/>
              </a:rPr>
              <a:t> </a:t>
            </a:r>
            <a:r>
              <a:rPr sz="2850" i="1" spc="-5" dirty="0">
                <a:latin typeface="Times New Roman"/>
                <a:cs typeface="Times New Roman"/>
              </a:rPr>
              <a:t>(The</a:t>
            </a:r>
            <a:r>
              <a:rPr sz="2850" i="1" spc="-15" dirty="0">
                <a:latin typeface="Times New Roman"/>
                <a:cs typeface="Times New Roman"/>
              </a:rPr>
              <a:t> </a:t>
            </a:r>
            <a:r>
              <a:rPr sz="2850" i="1" spc="-95" dirty="0">
                <a:latin typeface="Times New Roman"/>
                <a:cs typeface="Times New Roman"/>
              </a:rPr>
              <a:t>Web</a:t>
            </a:r>
            <a:r>
              <a:rPr sz="2850" i="1" spc="-15" dirty="0">
                <a:latin typeface="Times New Roman"/>
                <a:cs typeface="Times New Roman"/>
              </a:rPr>
              <a:t> </a:t>
            </a:r>
            <a:r>
              <a:rPr sz="2850" i="1" spc="-5" dirty="0">
                <a:latin typeface="Times New Roman"/>
                <a:cs typeface="Times New Roman"/>
              </a:rPr>
              <a:t>of </a:t>
            </a:r>
            <a:r>
              <a:rPr sz="2850" i="1" spc="-695" dirty="0">
                <a:latin typeface="Times New Roman"/>
                <a:cs typeface="Times New Roman"/>
              </a:rPr>
              <a:t> </a:t>
            </a:r>
            <a:r>
              <a:rPr sz="2850" i="1" spc="-5" dirty="0">
                <a:latin typeface="Times New Roman"/>
                <a:cs typeface="Times New Roman"/>
              </a:rPr>
              <a:t>causation)</a:t>
            </a:r>
            <a:endParaRPr sz="285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subTitle" idx="4"/>
          </p:nvPr>
        </p:nvSpPr>
        <p:spPr>
          <a:prstGeom prst="rect">
            <a:avLst/>
          </a:prstGeom>
        </p:spPr>
        <p:txBody>
          <a:bodyPr vert="horz" wrap="square" lIns="0" tIns="13970" rIns="0" bIns="0" rtlCol="0">
            <a:spAutoFit/>
          </a:bodyPr>
          <a:lstStyle/>
          <a:p>
            <a:pPr marL="705485">
              <a:lnSpc>
                <a:spcPct val="100000"/>
              </a:lnSpc>
              <a:spcBef>
                <a:spcPts val="110"/>
              </a:spcBef>
            </a:pPr>
            <a:r>
              <a:rPr dirty="0"/>
              <a:t>K</a:t>
            </a:r>
            <a:r>
              <a:rPr spc="-5" dirty="0"/>
              <a:t>O</a:t>
            </a:r>
            <a:r>
              <a:rPr dirty="0"/>
              <a:t>N</a:t>
            </a:r>
            <a:r>
              <a:rPr spc="-5" dirty="0"/>
              <a:t>SE</a:t>
            </a:r>
            <a:r>
              <a:rPr spc="5" dirty="0"/>
              <a:t>P</a:t>
            </a:r>
            <a:r>
              <a:rPr spc="-254" dirty="0"/>
              <a:t> </a:t>
            </a:r>
            <a:r>
              <a:rPr spc="-5" dirty="0"/>
              <a:t>SE</a:t>
            </a:r>
            <a:r>
              <a:rPr dirty="0"/>
              <a:t>H</a:t>
            </a:r>
            <a:r>
              <a:rPr spc="-350" dirty="0"/>
              <a:t>A</a:t>
            </a:r>
            <a:r>
              <a:rPr spc="5" dirty="0"/>
              <a:t>T</a:t>
            </a:r>
            <a:r>
              <a:rPr spc="-90" dirty="0"/>
              <a:t> </a:t>
            </a:r>
            <a:r>
              <a:rPr spc="-5" dirty="0"/>
              <a:t>DA</a:t>
            </a:r>
            <a:r>
              <a:rPr spc="5" dirty="0"/>
              <a:t>N</a:t>
            </a:r>
            <a:r>
              <a:rPr spc="-5" dirty="0"/>
              <a:t> </a:t>
            </a:r>
            <a:r>
              <a:rPr dirty="0"/>
              <a:t>S</a:t>
            </a:r>
            <a:r>
              <a:rPr spc="-5" dirty="0"/>
              <a:t>A</a:t>
            </a:r>
            <a:r>
              <a:rPr dirty="0"/>
              <a:t>K</a:t>
            </a:r>
            <a:r>
              <a:rPr spc="-10" dirty="0"/>
              <a:t>I</a:t>
            </a:r>
            <a:r>
              <a:rPr spc="5" dirty="0"/>
              <a:t>T</a:t>
            </a:r>
          </a:p>
        </p:txBody>
      </p:sp>
      <p:sp>
        <p:nvSpPr>
          <p:cNvPr id="3" name="object 3"/>
          <p:cNvSpPr txBox="1"/>
          <p:nvPr/>
        </p:nvSpPr>
        <p:spPr>
          <a:xfrm>
            <a:off x="914298" y="1631784"/>
            <a:ext cx="2980690" cy="574040"/>
          </a:xfrm>
          <a:prstGeom prst="rect">
            <a:avLst/>
          </a:prstGeom>
        </p:spPr>
        <p:txBody>
          <a:bodyPr vert="horz" wrap="square" lIns="0" tIns="12700" rIns="0" bIns="0" rtlCol="0">
            <a:spAutoFit/>
          </a:bodyPr>
          <a:lstStyle/>
          <a:p>
            <a:pPr marL="12700">
              <a:lnSpc>
                <a:spcPct val="100000"/>
              </a:lnSpc>
              <a:spcBef>
                <a:spcPts val="100"/>
              </a:spcBef>
            </a:pPr>
            <a:r>
              <a:rPr sz="3600" b="1" spc="-30" dirty="0">
                <a:latin typeface="Calibri"/>
                <a:cs typeface="Calibri"/>
              </a:rPr>
              <a:t>PENDAHULUAN</a:t>
            </a:r>
            <a:endParaRPr sz="360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65975" y="2020582"/>
            <a:ext cx="7030084" cy="3943350"/>
          </a:xfrm>
          <a:prstGeom prst="rect">
            <a:avLst/>
          </a:prstGeom>
        </p:spPr>
        <p:txBody>
          <a:bodyPr vert="horz" wrap="square" lIns="0" tIns="15240" rIns="0" bIns="0" rtlCol="0">
            <a:spAutoFit/>
          </a:bodyPr>
          <a:lstStyle/>
          <a:p>
            <a:pPr marL="12700">
              <a:lnSpc>
                <a:spcPct val="100000"/>
              </a:lnSpc>
              <a:spcBef>
                <a:spcPts val="120"/>
              </a:spcBef>
            </a:pPr>
            <a:r>
              <a:rPr sz="2000" dirty="0">
                <a:latin typeface="Calibri"/>
                <a:cs typeface="Calibri"/>
              </a:rPr>
              <a:t>Proses</a:t>
            </a:r>
            <a:r>
              <a:rPr sz="2000" spc="10" dirty="0">
                <a:latin typeface="Calibri"/>
                <a:cs typeface="Calibri"/>
              </a:rPr>
              <a:t> </a:t>
            </a:r>
            <a:r>
              <a:rPr sz="2000" spc="-5" dirty="0">
                <a:latin typeface="Calibri"/>
                <a:cs typeface="Calibri"/>
              </a:rPr>
              <a:t>terjadinya penyakit</a:t>
            </a:r>
            <a:r>
              <a:rPr sz="2000" spc="5" dirty="0">
                <a:latin typeface="Calibri"/>
                <a:cs typeface="Calibri"/>
              </a:rPr>
              <a:t> </a:t>
            </a:r>
            <a:r>
              <a:rPr sz="2000" dirty="0">
                <a:latin typeface="Calibri"/>
                <a:cs typeface="Calibri"/>
              </a:rPr>
              <a:t>merupakan</a:t>
            </a:r>
            <a:r>
              <a:rPr sz="2000" spc="5" dirty="0">
                <a:latin typeface="Calibri"/>
                <a:cs typeface="Calibri"/>
              </a:rPr>
              <a:t> </a:t>
            </a:r>
            <a:r>
              <a:rPr sz="2000" dirty="0">
                <a:latin typeface="Calibri"/>
                <a:cs typeface="Calibri"/>
              </a:rPr>
              <a:t>hasil</a:t>
            </a:r>
            <a:r>
              <a:rPr sz="2000" spc="470" dirty="0">
                <a:latin typeface="Calibri"/>
                <a:cs typeface="Calibri"/>
              </a:rPr>
              <a:t> </a:t>
            </a:r>
            <a:r>
              <a:rPr sz="2000" spc="-10" dirty="0">
                <a:latin typeface="Calibri"/>
                <a:cs typeface="Calibri"/>
              </a:rPr>
              <a:t>interaksi</a:t>
            </a:r>
            <a:r>
              <a:rPr sz="2000" spc="10" dirty="0">
                <a:latin typeface="Calibri"/>
                <a:cs typeface="Calibri"/>
              </a:rPr>
              <a:t> </a:t>
            </a:r>
            <a:r>
              <a:rPr sz="2000" spc="-15" dirty="0">
                <a:latin typeface="Calibri"/>
                <a:cs typeface="Calibri"/>
              </a:rPr>
              <a:t>antara</a:t>
            </a:r>
            <a:r>
              <a:rPr sz="2000" dirty="0">
                <a:latin typeface="Calibri"/>
                <a:cs typeface="Calibri"/>
              </a:rPr>
              <a:t> </a:t>
            </a:r>
            <a:r>
              <a:rPr sz="2000" spc="5" dirty="0">
                <a:latin typeface="Calibri"/>
                <a:cs typeface="Calibri"/>
              </a:rPr>
              <a:t>:</a:t>
            </a:r>
            <a:endParaRPr sz="2000">
              <a:latin typeface="Calibri"/>
              <a:cs typeface="Calibri"/>
            </a:endParaRPr>
          </a:p>
          <a:p>
            <a:pPr>
              <a:lnSpc>
                <a:spcPct val="100000"/>
              </a:lnSpc>
              <a:spcBef>
                <a:spcPts val="5"/>
              </a:spcBef>
            </a:pPr>
            <a:endParaRPr sz="1950">
              <a:latin typeface="Calibri"/>
              <a:cs typeface="Calibri"/>
            </a:endParaRPr>
          </a:p>
          <a:p>
            <a:pPr marL="395605" indent="-383540">
              <a:lnSpc>
                <a:spcPct val="100000"/>
              </a:lnSpc>
              <a:buFont typeface="Verdana"/>
              <a:buChar char="-"/>
              <a:tabLst>
                <a:tab pos="395605" algn="l"/>
                <a:tab pos="396240" algn="l"/>
              </a:tabLst>
            </a:pPr>
            <a:r>
              <a:rPr sz="2000" b="1" dirty="0">
                <a:latin typeface="Calibri"/>
                <a:cs typeface="Calibri"/>
              </a:rPr>
              <a:t>Agen</a:t>
            </a:r>
            <a:r>
              <a:rPr sz="2000" b="1" spc="-15" dirty="0">
                <a:latin typeface="Calibri"/>
                <a:cs typeface="Calibri"/>
              </a:rPr>
              <a:t> </a:t>
            </a:r>
            <a:r>
              <a:rPr sz="2000" spc="-5" dirty="0">
                <a:latin typeface="Calibri"/>
                <a:cs typeface="Calibri"/>
              </a:rPr>
              <a:t>(faktor</a:t>
            </a:r>
            <a:r>
              <a:rPr sz="2000" dirty="0">
                <a:latin typeface="Calibri"/>
                <a:cs typeface="Calibri"/>
              </a:rPr>
              <a:t> </a:t>
            </a:r>
            <a:r>
              <a:rPr sz="2000" spc="-5" dirty="0">
                <a:latin typeface="Calibri"/>
                <a:cs typeface="Calibri"/>
              </a:rPr>
              <a:t>penyebab</a:t>
            </a:r>
            <a:r>
              <a:rPr sz="2000" spc="-15" dirty="0">
                <a:latin typeface="Calibri"/>
                <a:cs typeface="Calibri"/>
              </a:rPr>
              <a:t> </a:t>
            </a:r>
            <a:r>
              <a:rPr sz="2000" spc="-5" dirty="0">
                <a:latin typeface="Calibri"/>
                <a:cs typeface="Calibri"/>
              </a:rPr>
              <a:t>penyakit)</a:t>
            </a:r>
            <a:endParaRPr sz="2000">
              <a:latin typeface="Calibri"/>
              <a:cs typeface="Calibri"/>
            </a:endParaRPr>
          </a:p>
          <a:p>
            <a:pPr marL="395605" indent="-383540">
              <a:lnSpc>
                <a:spcPct val="100000"/>
              </a:lnSpc>
              <a:spcBef>
                <a:spcPts val="795"/>
              </a:spcBef>
              <a:buFont typeface="Verdana"/>
              <a:buChar char="-"/>
              <a:tabLst>
                <a:tab pos="395605" algn="l"/>
                <a:tab pos="396240" algn="l"/>
              </a:tabLst>
            </a:pPr>
            <a:r>
              <a:rPr sz="2000" spc="5" dirty="0">
                <a:latin typeface="Calibri"/>
                <a:cs typeface="Calibri"/>
              </a:rPr>
              <a:t>Manusia</a:t>
            </a:r>
            <a:r>
              <a:rPr sz="2000" spc="-15" dirty="0">
                <a:latin typeface="Calibri"/>
                <a:cs typeface="Calibri"/>
              </a:rPr>
              <a:t> </a:t>
            </a:r>
            <a:r>
              <a:rPr sz="2000" spc="-5" dirty="0">
                <a:latin typeface="Calibri"/>
                <a:cs typeface="Calibri"/>
              </a:rPr>
              <a:t>sebagai</a:t>
            </a:r>
            <a:r>
              <a:rPr sz="2000" spc="10" dirty="0">
                <a:latin typeface="Calibri"/>
                <a:cs typeface="Calibri"/>
              </a:rPr>
              <a:t> </a:t>
            </a:r>
            <a:r>
              <a:rPr sz="2000" b="1" spc="5" dirty="0">
                <a:latin typeface="Calibri"/>
                <a:cs typeface="Calibri"/>
              </a:rPr>
              <a:t>penjamu</a:t>
            </a:r>
            <a:r>
              <a:rPr sz="2000" b="1" spc="-5" dirty="0">
                <a:latin typeface="Calibri"/>
                <a:cs typeface="Calibri"/>
              </a:rPr>
              <a:t> </a:t>
            </a:r>
            <a:r>
              <a:rPr sz="2000" spc="-10" dirty="0">
                <a:latin typeface="Calibri"/>
                <a:cs typeface="Calibri"/>
              </a:rPr>
              <a:t>atau</a:t>
            </a:r>
            <a:r>
              <a:rPr sz="2000" dirty="0">
                <a:latin typeface="Calibri"/>
                <a:cs typeface="Calibri"/>
              </a:rPr>
              <a:t> </a:t>
            </a:r>
            <a:r>
              <a:rPr sz="2000" b="1" spc="-5" dirty="0">
                <a:latin typeface="Calibri"/>
                <a:cs typeface="Calibri"/>
              </a:rPr>
              <a:t>host</a:t>
            </a:r>
            <a:r>
              <a:rPr sz="2000" spc="-5" dirty="0">
                <a:latin typeface="Calibri"/>
                <a:cs typeface="Calibri"/>
              </a:rPr>
              <a:t>; </a:t>
            </a:r>
            <a:r>
              <a:rPr sz="2000" spc="5" dirty="0">
                <a:latin typeface="Calibri"/>
                <a:cs typeface="Calibri"/>
              </a:rPr>
              <a:t>dan</a:t>
            </a:r>
            <a:endParaRPr sz="2000">
              <a:latin typeface="Calibri"/>
              <a:cs typeface="Calibri"/>
            </a:endParaRPr>
          </a:p>
          <a:p>
            <a:pPr marL="395605" indent="-383540">
              <a:lnSpc>
                <a:spcPct val="100000"/>
              </a:lnSpc>
              <a:spcBef>
                <a:spcPts val="790"/>
              </a:spcBef>
              <a:buFont typeface="Verdana"/>
              <a:buChar char="-"/>
              <a:tabLst>
                <a:tab pos="395605" algn="l"/>
                <a:tab pos="396240" algn="l"/>
              </a:tabLst>
            </a:pPr>
            <a:r>
              <a:rPr sz="2000" spc="-10" dirty="0">
                <a:latin typeface="Calibri"/>
                <a:cs typeface="Calibri"/>
              </a:rPr>
              <a:t>Faktor</a:t>
            </a:r>
            <a:r>
              <a:rPr sz="2000" spc="5" dirty="0">
                <a:latin typeface="Calibri"/>
                <a:cs typeface="Calibri"/>
              </a:rPr>
              <a:t> </a:t>
            </a:r>
            <a:r>
              <a:rPr sz="2000" spc="-5" dirty="0">
                <a:latin typeface="Calibri"/>
                <a:cs typeface="Calibri"/>
              </a:rPr>
              <a:t>Lingkungan/</a:t>
            </a:r>
            <a:r>
              <a:rPr sz="2000" b="1" spc="-5" dirty="0">
                <a:latin typeface="Calibri"/>
                <a:cs typeface="Calibri"/>
              </a:rPr>
              <a:t>Environtment</a:t>
            </a:r>
            <a:r>
              <a:rPr sz="2000" b="1" spc="-10" dirty="0">
                <a:latin typeface="Calibri"/>
                <a:cs typeface="Calibri"/>
              </a:rPr>
              <a:t> </a:t>
            </a:r>
            <a:r>
              <a:rPr sz="2000" dirty="0">
                <a:latin typeface="Calibri"/>
                <a:cs typeface="Calibri"/>
              </a:rPr>
              <a:t>yang mendukung</a:t>
            </a:r>
            <a:endParaRPr sz="2000">
              <a:latin typeface="Calibri"/>
              <a:cs typeface="Calibri"/>
            </a:endParaRPr>
          </a:p>
          <a:p>
            <a:pPr>
              <a:lnSpc>
                <a:spcPct val="100000"/>
              </a:lnSpc>
              <a:spcBef>
                <a:spcPts val="10"/>
              </a:spcBef>
            </a:pPr>
            <a:endParaRPr sz="3250">
              <a:latin typeface="Calibri"/>
              <a:cs typeface="Calibri"/>
            </a:endParaRPr>
          </a:p>
          <a:p>
            <a:pPr marL="12700">
              <a:lnSpc>
                <a:spcPct val="100000"/>
              </a:lnSpc>
            </a:pPr>
            <a:r>
              <a:rPr sz="2000" spc="-15" dirty="0">
                <a:latin typeface="Calibri"/>
                <a:cs typeface="Calibri"/>
              </a:rPr>
              <a:t>Ketiganya</a:t>
            </a:r>
            <a:r>
              <a:rPr sz="2000" spc="-5" dirty="0">
                <a:latin typeface="Calibri"/>
                <a:cs typeface="Calibri"/>
              </a:rPr>
              <a:t> </a:t>
            </a:r>
            <a:r>
              <a:rPr sz="2000" dirty="0">
                <a:latin typeface="Calibri"/>
                <a:cs typeface="Calibri"/>
              </a:rPr>
              <a:t>disebut</a:t>
            </a:r>
            <a:r>
              <a:rPr sz="2000" spc="-5" dirty="0">
                <a:latin typeface="Calibri"/>
                <a:cs typeface="Calibri"/>
              </a:rPr>
              <a:t> </a:t>
            </a:r>
            <a:r>
              <a:rPr sz="2000" b="1" spc="-15" dirty="0">
                <a:latin typeface="Calibri"/>
                <a:cs typeface="Calibri"/>
              </a:rPr>
              <a:t>Trias</a:t>
            </a:r>
            <a:r>
              <a:rPr sz="2000" b="1" dirty="0">
                <a:latin typeface="Calibri"/>
                <a:cs typeface="Calibri"/>
              </a:rPr>
              <a:t> </a:t>
            </a:r>
            <a:r>
              <a:rPr sz="2000" b="1" spc="-5" dirty="0">
                <a:latin typeface="Calibri"/>
                <a:cs typeface="Calibri"/>
              </a:rPr>
              <a:t>Penyebab</a:t>
            </a:r>
            <a:r>
              <a:rPr sz="2000" b="1" spc="5" dirty="0">
                <a:latin typeface="Calibri"/>
                <a:cs typeface="Calibri"/>
              </a:rPr>
              <a:t> </a:t>
            </a:r>
            <a:r>
              <a:rPr sz="2000" b="1" spc="-10" dirty="0">
                <a:latin typeface="Calibri"/>
                <a:cs typeface="Calibri"/>
              </a:rPr>
              <a:t>Penyakit</a:t>
            </a:r>
            <a:endParaRPr sz="2000">
              <a:latin typeface="Calibri"/>
              <a:cs typeface="Calibri"/>
            </a:endParaRPr>
          </a:p>
          <a:p>
            <a:pPr marL="12700" marR="5080">
              <a:lnSpc>
                <a:spcPct val="100699"/>
              </a:lnSpc>
              <a:spcBef>
                <a:spcPts val="405"/>
              </a:spcBef>
            </a:pPr>
            <a:r>
              <a:rPr sz="2000" spc="-10" dirty="0">
                <a:latin typeface="Calibri"/>
                <a:cs typeface="Calibri"/>
              </a:rPr>
              <a:t>Penyakit</a:t>
            </a:r>
            <a:r>
              <a:rPr sz="2000" spc="5" dirty="0">
                <a:latin typeface="Calibri"/>
                <a:cs typeface="Calibri"/>
              </a:rPr>
              <a:t> </a:t>
            </a:r>
            <a:r>
              <a:rPr sz="2000" spc="-5" dirty="0">
                <a:latin typeface="Calibri"/>
                <a:cs typeface="Calibri"/>
              </a:rPr>
              <a:t>terjadi</a:t>
            </a:r>
            <a:r>
              <a:rPr sz="2000" spc="5" dirty="0">
                <a:latin typeface="Calibri"/>
                <a:cs typeface="Calibri"/>
              </a:rPr>
              <a:t> krn </a:t>
            </a:r>
            <a:r>
              <a:rPr sz="2000" spc="-10" dirty="0">
                <a:latin typeface="Calibri"/>
                <a:cs typeface="Calibri"/>
              </a:rPr>
              <a:t>adanya</a:t>
            </a:r>
            <a:r>
              <a:rPr sz="2000" spc="-5" dirty="0">
                <a:latin typeface="Calibri"/>
                <a:cs typeface="Calibri"/>
              </a:rPr>
              <a:t> ketidakseimbangan</a:t>
            </a:r>
            <a:r>
              <a:rPr sz="2000" spc="10" dirty="0">
                <a:latin typeface="Calibri"/>
                <a:cs typeface="Calibri"/>
              </a:rPr>
              <a:t> </a:t>
            </a:r>
            <a:r>
              <a:rPr sz="2000" spc="-15" dirty="0">
                <a:latin typeface="Calibri"/>
                <a:cs typeface="Calibri"/>
              </a:rPr>
              <a:t>antara</a:t>
            </a:r>
            <a:r>
              <a:rPr sz="2000" dirty="0">
                <a:latin typeface="Calibri"/>
                <a:cs typeface="Calibri"/>
              </a:rPr>
              <a:t> </a:t>
            </a:r>
            <a:r>
              <a:rPr sz="2000" spc="-20" dirty="0">
                <a:latin typeface="Calibri"/>
                <a:cs typeface="Calibri"/>
              </a:rPr>
              <a:t>ke</a:t>
            </a:r>
            <a:r>
              <a:rPr sz="2000" spc="5" dirty="0">
                <a:latin typeface="Calibri"/>
                <a:cs typeface="Calibri"/>
              </a:rPr>
              <a:t> </a:t>
            </a:r>
            <a:r>
              <a:rPr sz="2000" spc="-10" dirty="0">
                <a:latin typeface="Calibri"/>
                <a:cs typeface="Calibri"/>
              </a:rPr>
              <a:t>tiga</a:t>
            </a:r>
            <a:r>
              <a:rPr sz="2000" dirty="0">
                <a:latin typeface="Calibri"/>
                <a:cs typeface="Calibri"/>
              </a:rPr>
              <a:t> </a:t>
            </a:r>
            <a:r>
              <a:rPr sz="2000" spc="-10" dirty="0">
                <a:latin typeface="Calibri"/>
                <a:cs typeface="Calibri"/>
              </a:rPr>
              <a:t>faktor </a:t>
            </a:r>
            <a:r>
              <a:rPr sz="2000" spc="-434" dirty="0">
                <a:latin typeface="Calibri"/>
                <a:cs typeface="Calibri"/>
              </a:rPr>
              <a:t> </a:t>
            </a:r>
            <a:r>
              <a:rPr sz="2000" spc="-5" dirty="0">
                <a:latin typeface="Calibri"/>
                <a:cs typeface="Calibri"/>
              </a:rPr>
              <a:t>tersebut.</a:t>
            </a:r>
            <a:endParaRPr sz="2000">
              <a:latin typeface="Calibri"/>
              <a:cs typeface="Calibri"/>
            </a:endParaRPr>
          </a:p>
          <a:p>
            <a:pPr>
              <a:lnSpc>
                <a:spcPct val="100000"/>
              </a:lnSpc>
              <a:spcBef>
                <a:spcPts val="55"/>
              </a:spcBef>
            </a:pPr>
            <a:endParaRPr sz="2600">
              <a:latin typeface="Calibri"/>
              <a:cs typeface="Calibri"/>
            </a:endParaRPr>
          </a:p>
          <a:p>
            <a:pPr marL="26034">
              <a:lnSpc>
                <a:spcPct val="100000"/>
              </a:lnSpc>
              <a:spcBef>
                <a:spcPts val="5"/>
              </a:spcBef>
            </a:pPr>
            <a:r>
              <a:rPr sz="2000" spc="5" dirty="0">
                <a:latin typeface="Calibri"/>
                <a:cs typeface="Calibri"/>
              </a:rPr>
              <a:t>Lebih</a:t>
            </a:r>
            <a:r>
              <a:rPr sz="2000" spc="-5" dirty="0">
                <a:latin typeface="Calibri"/>
                <a:cs typeface="Calibri"/>
              </a:rPr>
              <a:t> </a:t>
            </a:r>
            <a:r>
              <a:rPr sz="2000" dirty="0">
                <a:latin typeface="Calibri"/>
                <a:cs typeface="Calibri"/>
              </a:rPr>
              <a:t>cocok untuk</a:t>
            </a:r>
            <a:r>
              <a:rPr sz="2000" spc="-5" dirty="0">
                <a:latin typeface="Calibri"/>
                <a:cs typeface="Calibri"/>
              </a:rPr>
              <a:t> menerangkan </a:t>
            </a:r>
            <a:r>
              <a:rPr sz="2000" b="1" i="1" spc="5" dirty="0">
                <a:latin typeface="Calibri"/>
                <a:cs typeface="Calibri"/>
              </a:rPr>
              <a:t>penyebab</a:t>
            </a:r>
            <a:r>
              <a:rPr sz="2000" b="1" i="1" dirty="0">
                <a:latin typeface="Calibri"/>
                <a:cs typeface="Calibri"/>
              </a:rPr>
              <a:t> penyakit </a:t>
            </a:r>
            <a:r>
              <a:rPr sz="2000" b="1" i="1" spc="-5" dirty="0">
                <a:latin typeface="Calibri"/>
                <a:cs typeface="Calibri"/>
              </a:rPr>
              <a:t>infeksi</a:t>
            </a:r>
            <a:endParaRPr sz="2000">
              <a:latin typeface="Calibri"/>
              <a:cs typeface="Calibri"/>
            </a:endParaRPr>
          </a:p>
        </p:txBody>
      </p:sp>
      <p:sp>
        <p:nvSpPr>
          <p:cNvPr id="3" name="object 3"/>
          <p:cNvSpPr txBox="1">
            <a:spLocks noGrp="1"/>
          </p:cNvSpPr>
          <p:nvPr>
            <p:ph type="title"/>
          </p:nvPr>
        </p:nvSpPr>
        <p:spPr>
          <a:xfrm>
            <a:off x="1115174" y="1002144"/>
            <a:ext cx="4582795" cy="635000"/>
          </a:xfrm>
          <a:prstGeom prst="rect">
            <a:avLst/>
          </a:prstGeom>
        </p:spPr>
        <p:txBody>
          <a:bodyPr vert="horz" wrap="square" lIns="0" tIns="12700" rIns="0" bIns="0" rtlCol="0">
            <a:spAutoFit/>
          </a:bodyPr>
          <a:lstStyle/>
          <a:p>
            <a:pPr marL="12700">
              <a:lnSpc>
                <a:spcPct val="100000"/>
              </a:lnSpc>
              <a:spcBef>
                <a:spcPts val="100"/>
              </a:spcBef>
            </a:pPr>
            <a:r>
              <a:rPr sz="4000" spc="-5" dirty="0">
                <a:latin typeface="Times New Roman"/>
                <a:cs typeface="Times New Roman"/>
              </a:rPr>
              <a:t>Segitiga</a:t>
            </a:r>
            <a:r>
              <a:rPr sz="4000" spc="-40" dirty="0">
                <a:latin typeface="Times New Roman"/>
                <a:cs typeface="Times New Roman"/>
              </a:rPr>
              <a:t> </a:t>
            </a:r>
            <a:r>
              <a:rPr sz="4000" spc="-5" dirty="0">
                <a:latin typeface="Times New Roman"/>
                <a:cs typeface="Times New Roman"/>
              </a:rPr>
              <a:t>Epidemiologi</a:t>
            </a:r>
            <a:endParaRPr sz="4000">
              <a:latin typeface="Times New Roman"/>
              <a:cs typeface="Times New Roman"/>
            </a:endParaRPr>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058545" marR="5080" indent="257810">
              <a:lnSpc>
                <a:spcPct val="100499"/>
              </a:lnSpc>
              <a:spcBef>
                <a:spcPts val="100"/>
              </a:spcBef>
            </a:pPr>
            <a:r>
              <a:rPr sz="3400" dirty="0"/>
              <a:t>SEGITIGA EPIDEMIOLOGI </a:t>
            </a:r>
            <a:r>
              <a:rPr sz="3400" spc="5" dirty="0"/>
              <a:t> </a:t>
            </a:r>
            <a:r>
              <a:rPr sz="3400" dirty="0"/>
              <a:t>(EPIDEMIOLOGIC</a:t>
            </a:r>
            <a:r>
              <a:rPr sz="3400" spc="-55" dirty="0"/>
              <a:t> </a:t>
            </a:r>
            <a:r>
              <a:rPr sz="3400" spc="5" dirty="0"/>
              <a:t>TRIANGLE)</a:t>
            </a:r>
            <a:endParaRPr sz="3400"/>
          </a:p>
        </p:txBody>
      </p:sp>
      <p:grpSp>
        <p:nvGrpSpPr>
          <p:cNvPr id="3" name="object 3"/>
          <p:cNvGrpSpPr/>
          <p:nvPr/>
        </p:nvGrpSpPr>
        <p:grpSpPr>
          <a:xfrm>
            <a:off x="1481404" y="2599925"/>
            <a:ext cx="1418590" cy="1071880"/>
            <a:chOff x="1481404" y="2599925"/>
            <a:chExt cx="1418590" cy="1071880"/>
          </a:xfrm>
        </p:grpSpPr>
        <p:sp>
          <p:nvSpPr>
            <p:cNvPr id="4" name="object 4"/>
            <p:cNvSpPr/>
            <p:nvPr/>
          </p:nvSpPr>
          <p:spPr>
            <a:xfrm>
              <a:off x="1599844" y="2604604"/>
              <a:ext cx="1295400" cy="914400"/>
            </a:xfrm>
            <a:custGeom>
              <a:avLst/>
              <a:gdLst/>
              <a:ahLst/>
              <a:cxnLst/>
              <a:rect l="l" t="t" r="r" b="b"/>
              <a:pathLst>
                <a:path w="1295400" h="914400">
                  <a:moveTo>
                    <a:pt x="1295273" y="0"/>
                  </a:moveTo>
                  <a:lnTo>
                    <a:pt x="0" y="0"/>
                  </a:lnTo>
                  <a:lnTo>
                    <a:pt x="647636" y="914400"/>
                  </a:lnTo>
                  <a:lnTo>
                    <a:pt x="1295273" y="0"/>
                  </a:lnTo>
                  <a:close/>
                </a:path>
              </a:pathLst>
            </a:custGeom>
            <a:solidFill>
              <a:srgbClr val="FF0066"/>
            </a:solidFill>
          </p:spPr>
          <p:txBody>
            <a:bodyPr wrap="square" lIns="0" tIns="0" rIns="0" bIns="0" rtlCol="0"/>
            <a:lstStyle/>
            <a:p>
              <a:endParaRPr/>
            </a:p>
          </p:txBody>
        </p:sp>
        <p:sp>
          <p:nvSpPr>
            <p:cNvPr id="5" name="object 5"/>
            <p:cNvSpPr/>
            <p:nvPr/>
          </p:nvSpPr>
          <p:spPr>
            <a:xfrm>
              <a:off x="1599844" y="2604604"/>
              <a:ext cx="1295400" cy="914400"/>
            </a:xfrm>
            <a:custGeom>
              <a:avLst/>
              <a:gdLst/>
              <a:ahLst/>
              <a:cxnLst/>
              <a:rect l="l" t="t" r="r" b="b"/>
              <a:pathLst>
                <a:path w="1295400" h="914400">
                  <a:moveTo>
                    <a:pt x="0" y="0"/>
                  </a:moveTo>
                  <a:lnTo>
                    <a:pt x="1295273" y="0"/>
                  </a:lnTo>
                  <a:lnTo>
                    <a:pt x="647636" y="914400"/>
                  </a:lnTo>
                  <a:lnTo>
                    <a:pt x="0" y="0"/>
                  </a:lnTo>
                  <a:close/>
                </a:path>
              </a:pathLst>
            </a:custGeom>
            <a:ln w="9359">
              <a:solidFill>
                <a:srgbClr val="000000"/>
              </a:solidFill>
            </a:ln>
          </p:spPr>
          <p:txBody>
            <a:bodyPr wrap="square" lIns="0" tIns="0" rIns="0" bIns="0" rtlCol="0"/>
            <a:lstStyle/>
            <a:p>
              <a:endParaRPr/>
            </a:p>
          </p:txBody>
        </p:sp>
        <p:sp>
          <p:nvSpPr>
            <p:cNvPr id="6" name="object 6"/>
            <p:cNvSpPr/>
            <p:nvPr/>
          </p:nvSpPr>
          <p:spPr>
            <a:xfrm>
              <a:off x="1523885" y="2913126"/>
              <a:ext cx="0" cy="679450"/>
            </a:xfrm>
            <a:custGeom>
              <a:avLst/>
              <a:gdLst/>
              <a:ahLst/>
              <a:cxnLst/>
              <a:rect l="l" t="t" r="r" b="b"/>
              <a:pathLst>
                <a:path h="679450">
                  <a:moveTo>
                    <a:pt x="0" y="0"/>
                  </a:moveTo>
                  <a:lnTo>
                    <a:pt x="0" y="678954"/>
                  </a:lnTo>
                </a:path>
              </a:pathLst>
            </a:custGeom>
            <a:ln w="28439">
              <a:solidFill>
                <a:srgbClr val="000000"/>
              </a:solidFill>
            </a:ln>
          </p:spPr>
          <p:txBody>
            <a:bodyPr wrap="square" lIns="0" tIns="0" rIns="0" bIns="0" rtlCol="0"/>
            <a:lstStyle/>
            <a:p>
              <a:endParaRPr/>
            </a:p>
          </p:txBody>
        </p:sp>
        <p:sp>
          <p:nvSpPr>
            <p:cNvPr id="7" name="object 7"/>
            <p:cNvSpPr/>
            <p:nvPr/>
          </p:nvSpPr>
          <p:spPr>
            <a:xfrm>
              <a:off x="1481404" y="2833560"/>
              <a:ext cx="85725" cy="838200"/>
            </a:xfrm>
            <a:custGeom>
              <a:avLst/>
              <a:gdLst/>
              <a:ahLst/>
              <a:cxnLst/>
              <a:rect l="l" t="t" r="r" b="b"/>
              <a:pathLst>
                <a:path w="85725" h="838200">
                  <a:moveTo>
                    <a:pt x="85318" y="752754"/>
                  </a:moveTo>
                  <a:lnTo>
                    <a:pt x="0" y="752754"/>
                  </a:lnTo>
                  <a:lnTo>
                    <a:pt x="42481" y="838085"/>
                  </a:lnTo>
                  <a:lnTo>
                    <a:pt x="85318" y="752754"/>
                  </a:lnTo>
                  <a:close/>
                </a:path>
                <a:path w="85725" h="838200">
                  <a:moveTo>
                    <a:pt x="85318" y="85318"/>
                  </a:moveTo>
                  <a:lnTo>
                    <a:pt x="42481" y="0"/>
                  </a:lnTo>
                  <a:lnTo>
                    <a:pt x="0" y="85318"/>
                  </a:lnTo>
                  <a:lnTo>
                    <a:pt x="85318" y="85318"/>
                  </a:lnTo>
                  <a:close/>
                </a:path>
              </a:pathLst>
            </a:custGeom>
            <a:solidFill>
              <a:srgbClr val="000000"/>
            </a:solidFill>
          </p:spPr>
          <p:txBody>
            <a:bodyPr wrap="square" lIns="0" tIns="0" rIns="0" bIns="0" rtlCol="0"/>
            <a:lstStyle/>
            <a:p>
              <a:endParaRPr/>
            </a:p>
          </p:txBody>
        </p:sp>
      </p:grpSp>
      <p:grpSp>
        <p:nvGrpSpPr>
          <p:cNvPr id="8" name="object 8"/>
          <p:cNvGrpSpPr/>
          <p:nvPr/>
        </p:nvGrpSpPr>
        <p:grpSpPr>
          <a:xfrm>
            <a:off x="6090837" y="2599925"/>
            <a:ext cx="1419860" cy="1071880"/>
            <a:chOff x="6090837" y="2599925"/>
            <a:chExt cx="1419860" cy="1071880"/>
          </a:xfrm>
        </p:grpSpPr>
        <p:sp>
          <p:nvSpPr>
            <p:cNvPr id="9" name="object 9"/>
            <p:cNvSpPr/>
            <p:nvPr/>
          </p:nvSpPr>
          <p:spPr>
            <a:xfrm>
              <a:off x="6095517" y="2604604"/>
              <a:ext cx="1295400" cy="914400"/>
            </a:xfrm>
            <a:custGeom>
              <a:avLst/>
              <a:gdLst/>
              <a:ahLst/>
              <a:cxnLst/>
              <a:rect l="l" t="t" r="r" b="b"/>
              <a:pathLst>
                <a:path w="1295400" h="914400">
                  <a:moveTo>
                    <a:pt x="1295285" y="0"/>
                  </a:moveTo>
                  <a:lnTo>
                    <a:pt x="0" y="0"/>
                  </a:lnTo>
                  <a:lnTo>
                    <a:pt x="647636" y="914400"/>
                  </a:lnTo>
                  <a:lnTo>
                    <a:pt x="1295285" y="0"/>
                  </a:lnTo>
                  <a:close/>
                </a:path>
              </a:pathLst>
            </a:custGeom>
            <a:solidFill>
              <a:srgbClr val="FF0066"/>
            </a:solidFill>
          </p:spPr>
          <p:txBody>
            <a:bodyPr wrap="square" lIns="0" tIns="0" rIns="0" bIns="0" rtlCol="0"/>
            <a:lstStyle/>
            <a:p>
              <a:endParaRPr/>
            </a:p>
          </p:txBody>
        </p:sp>
        <p:sp>
          <p:nvSpPr>
            <p:cNvPr id="10" name="object 10"/>
            <p:cNvSpPr/>
            <p:nvPr/>
          </p:nvSpPr>
          <p:spPr>
            <a:xfrm>
              <a:off x="6095517" y="2604604"/>
              <a:ext cx="1295400" cy="914400"/>
            </a:xfrm>
            <a:custGeom>
              <a:avLst/>
              <a:gdLst/>
              <a:ahLst/>
              <a:cxnLst/>
              <a:rect l="l" t="t" r="r" b="b"/>
              <a:pathLst>
                <a:path w="1295400" h="914400">
                  <a:moveTo>
                    <a:pt x="0" y="0"/>
                  </a:moveTo>
                  <a:lnTo>
                    <a:pt x="1295285" y="0"/>
                  </a:lnTo>
                  <a:lnTo>
                    <a:pt x="647636" y="914400"/>
                  </a:lnTo>
                  <a:lnTo>
                    <a:pt x="0" y="0"/>
                  </a:lnTo>
                  <a:close/>
                </a:path>
              </a:pathLst>
            </a:custGeom>
            <a:ln w="9359">
              <a:solidFill>
                <a:srgbClr val="000000"/>
              </a:solidFill>
            </a:ln>
          </p:spPr>
          <p:txBody>
            <a:bodyPr wrap="square" lIns="0" tIns="0" rIns="0" bIns="0" rtlCol="0"/>
            <a:lstStyle/>
            <a:p>
              <a:endParaRPr/>
            </a:p>
          </p:txBody>
        </p:sp>
        <p:sp>
          <p:nvSpPr>
            <p:cNvPr id="11" name="object 11"/>
            <p:cNvSpPr/>
            <p:nvPr/>
          </p:nvSpPr>
          <p:spPr>
            <a:xfrm>
              <a:off x="7467485" y="2913126"/>
              <a:ext cx="0" cy="679450"/>
            </a:xfrm>
            <a:custGeom>
              <a:avLst/>
              <a:gdLst/>
              <a:ahLst/>
              <a:cxnLst/>
              <a:rect l="l" t="t" r="r" b="b"/>
              <a:pathLst>
                <a:path h="679450">
                  <a:moveTo>
                    <a:pt x="0" y="0"/>
                  </a:moveTo>
                  <a:lnTo>
                    <a:pt x="0" y="678954"/>
                  </a:lnTo>
                </a:path>
              </a:pathLst>
            </a:custGeom>
            <a:ln w="28439">
              <a:solidFill>
                <a:srgbClr val="000000"/>
              </a:solidFill>
            </a:ln>
          </p:spPr>
          <p:txBody>
            <a:bodyPr wrap="square" lIns="0" tIns="0" rIns="0" bIns="0" rtlCol="0"/>
            <a:lstStyle/>
            <a:p>
              <a:endParaRPr/>
            </a:p>
          </p:txBody>
        </p:sp>
        <p:sp>
          <p:nvSpPr>
            <p:cNvPr id="12" name="object 12"/>
            <p:cNvSpPr/>
            <p:nvPr/>
          </p:nvSpPr>
          <p:spPr>
            <a:xfrm>
              <a:off x="7425004" y="2833560"/>
              <a:ext cx="85725" cy="838200"/>
            </a:xfrm>
            <a:custGeom>
              <a:avLst/>
              <a:gdLst/>
              <a:ahLst/>
              <a:cxnLst/>
              <a:rect l="l" t="t" r="r" b="b"/>
              <a:pathLst>
                <a:path w="85725" h="838200">
                  <a:moveTo>
                    <a:pt x="85318" y="752754"/>
                  </a:moveTo>
                  <a:lnTo>
                    <a:pt x="0" y="752754"/>
                  </a:lnTo>
                  <a:lnTo>
                    <a:pt x="42481" y="838085"/>
                  </a:lnTo>
                  <a:lnTo>
                    <a:pt x="85318" y="752754"/>
                  </a:lnTo>
                  <a:close/>
                </a:path>
                <a:path w="85725" h="838200">
                  <a:moveTo>
                    <a:pt x="85318" y="85318"/>
                  </a:moveTo>
                  <a:lnTo>
                    <a:pt x="42481" y="0"/>
                  </a:lnTo>
                  <a:lnTo>
                    <a:pt x="0" y="85318"/>
                  </a:lnTo>
                  <a:lnTo>
                    <a:pt x="85318" y="85318"/>
                  </a:lnTo>
                  <a:close/>
                </a:path>
              </a:pathLst>
            </a:custGeom>
            <a:solidFill>
              <a:srgbClr val="000000"/>
            </a:solidFill>
          </p:spPr>
          <p:txBody>
            <a:bodyPr wrap="square" lIns="0" tIns="0" rIns="0" bIns="0" rtlCol="0"/>
            <a:lstStyle/>
            <a:p>
              <a:endParaRPr/>
            </a:p>
          </p:txBody>
        </p:sp>
      </p:grpSp>
      <p:sp>
        <p:nvSpPr>
          <p:cNvPr id="13" name="object 13"/>
          <p:cNvSpPr txBox="1"/>
          <p:nvPr/>
        </p:nvSpPr>
        <p:spPr>
          <a:xfrm>
            <a:off x="1962264" y="2179345"/>
            <a:ext cx="57086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A</a:t>
            </a:r>
            <a:r>
              <a:rPr sz="1800" spc="-20" dirty="0">
                <a:latin typeface="Calibri"/>
                <a:cs typeface="Calibri"/>
              </a:rPr>
              <a:t>g</a:t>
            </a:r>
            <a:r>
              <a:rPr sz="1800" dirty="0">
                <a:latin typeface="Calibri"/>
                <a:cs typeface="Calibri"/>
              </a:rPr>
              <a:t>e</a:t>
            </a:r>
            <a:r>
              <a:rPr sz="1800" spc="-30" dirty="0">
                <a:latin typeface="Calibri"/>
                <a:cs typeface="Calibri"/>
              </a:rPr>
              <a:t>n</a:t>
            </a:r>
            <a:r>
              <a:rPr sz="1800" dirty="0">
                <a:latin typeface="Calibri"/>
                <a:cs typeface="Calibri"/>
              </a:rPr>
              <a:t>t</a:t>
            </a:r>
            <a:endParaRPr sz="1800">
              <a:latin typeface="Calibri"/>
              <a:cs typeface="Calibri"/>
            </a:endParaRPr>
          </a:p>
        </p:txBody>
      </p:sp>
      <p:sp>
        <p:nvSpPr>
          <p:cNvPr id="14" name="object 14"/>
          <p:cNvSpPr txBox="1"/>
          <p:nvPr/>
        </p:nvSpPr>
        <p:spPr>
          <a:xfrm>
            <a:off x="6517703" y="2179345"/>
            <a:ext cx="451484"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Ho</a:t>
            </a:r>
            <a:r>
              <a:rPr sz="1800" spc="-25" dirty="0">
                <a:latin typeface="Calibri"/>
                <a:cs typeface="Calibri"/>
              </a:rPr>
              <a:t>s</a:t>
            </a:r>
            <a:r>
              <a:rPr sz="1800" dirty="0">
                <a:latin typeface="Calibri"/>
                <a:cs typeface="Calibri"/>
              </a:rPr>
              <a:t>t</a:t>
            </a:r>
            <a:endParaRPr sz="1800">
              <a:latin typeface="Calibri"/>
              <a:cs typeface="Calibri"/>
            </a:endParaRPr>
          </a:p>
        </p:txBody>
      </p:sp>
      <p:grpSp>
        <p:nvGrpSpPr>
          <p:cNvPr id="15" name="object 15"/>
          <p:cNvGrpSpPr/>
          <p:nvPr/>
        </p:nvGrpSpPr>
        <p:grpSpPr>
          <a:xfrm>
            <a:off x="1752485" y="3710165"/>
            <a:ext cx="5486400" cy="76200"/>
            <a:chOff x="1752485" y="3710165"/>
            <a:chExt cx="5486400" cy="76200"/>
          </a:xfrm>
        </p:grpSpPr>
        <p:sp>
          <p:nvSpPr>
            <p:cNvPr id="16" name="object 16"/>
            <p:cNvSpPr/>
            <p:nvPr/>
          </p:nvSpPr>
          <p:spPr>
            <a:xfrm>
              <a:off x="1823034" y="3747960"/>
              <a:ext cx="5345430" cy="0"/>
            </a:xfrm>
            <a:custGeom>
              <a:avLst/>
              <a:gdLst/>
              <a:ahLst/>
              <a:cxnLst/>
              <a:rect l="l" t="t" r="r" b="b"/>
              <a:pathLst>
                <a:path w="5345430">
                  <a:moveTo>
                    <a:pt x="0" y="0"/>
                  </a:moveTo>
                  <a:lnTo>
                    <a:pt x="5345290" y="0"/>
                  </a:lnTo>
                </a:path>
              </a:pathLst>
            </a:custGeom>
            <a:ln w="9359">
              <a:solidFill>
                <a:srgbClr val="000000"/>
              </a:solidFill>
            </a:ln>
          </p:spPr>
          <p:txBody>
            <a:bodyPr wrap="square" lIns="0" tIns="0" rIns="0" bIns="0" rtlCol="0"/>
            <a:lstStyle/>
            <a:p>
              <a:endParaRPr/>
            </a:p>
          </p:txBody>
        </p:sp>
        <p:sp>
          <p:nvSpPr>
            <p:cNvPr id="17" name="object 17"/>
            <p:cNvSpPr/>
            <p:nvPr/>
          </p:nvSpPr>
          <p:spPr>
            <a:xfrm>
              <a:off x="1752485" y="3710165"/>
              <a:ext cx="5486400" cy="76200"/>
            </a:xfrm>
            <a:custGeom>
              <a:avLst/>
              <a:gdLst/>
              <a:ahLst/>
              <a:cxnLst/>
              <a:rect l="l" t="t" r="r" b="b"/>
              <a:pathLst>
                <a:path w="5486400" h="76200">
                  <a:moveTo>
                    <a:pt x="75590" y="0"/>
                  </a:moveTo>
                  <a:lnTo>
                    <a:pt x="0" y="37795"/>
                  </a:lnTo>
                  <a:lnTo>
                    <a:pt x="75590" y="75590"/>
                  </a:lnTo>
                  <a:lnTo>
                    <a:pt x="75590" y="0"/>
                  </a:lnTo>
                  <a:close/>
                </a:path>
                <a:path w="5486400" h="76200">
                  <a:moveTo>
                    <a:pt x="5486400" y="37795"/>
                  </a:moveTo>
                  <a:lnTo>
                    <a:pt x="5410797" y="0"/>
                  </a:lnTo>
                  <a:lnTo>
                    <a:pt x="5410797" y="75590"/>
                  </a:lnTo>
                  <a:lnTo>
                    <a:pt x="5486400" y="37795"/>
                  </a:lnTo>
                  <a:close/>
                </a:path>
              </a:pathLst>
            </a:custGeom>
            <a:solidFill>
              <a:srgbClr val="000000"/>
            </a:solidFill>
          </p:spPr>
          <p:txBody>
            <a:bodyPr wrap="square" lIns="0" tIns="0" rIns="0" bIns="0" rtlCol="0"/>
            <a:lstStyle/>
            <a:p>
              <a:endParaRPr/>
            </a:p>
          </p:txBody>
        </p:sp>
      </p:grpSp>
      <p:grpSp>
        <p:nvGrpSpPr>
          <p:cNvPr id="18" name="object 18"/>
          <p:cNvGrpSpPr/>
          <p:nvPr/>
        </p:nvGrpSpPr>
        <p:grpSpPr>
          <a:xfrm>
            <a:off x="3804837" y="4276439"/>
            <a:ext cx="1838325" cy="1457325"/>
            <a:chOff x="3804837" y="4276439"/>
            <a:chExt cx="1838325" cy="1457325"/>
          </a:xfrm>
        </p:grpSpPr>
        <p:sp>
          <p:nvSpPr>
            <p:cNvPr id="19" name="object 19"/>
            <p:cNvSpPr/>
            <p:nvPr/>
          </p:nvSpPr>
          <p:spPr>
            <a:xfrm>
              <a:off x="3809517" y="4281119"/>
              <a:ext cx="1828800" cy="1448435"/>
            </a:xfrm>
            <a:custGeom>
              <a:avLst/>
              <a:gdLst/>
              <a:ahLst/>
              <a:cxnLst/>
              <a:rect l="l" t="t" r="r" b="b"/>
              <a:pathLst>
                <a:path w="1828800" h="1448435">
                  <a:moveTo>
                    <a:pt x="914400" y="0"/>
                  </a:moveTo>
                  <a:lnTo>
                    <a:pt x="0" y="1447927"/>
                  </a:lnTo>
                  <a:lnTo>
                    <a:pt x="1828800" y="1447927"/>
                  </a:lnTo>
                  <a:lnTo>
                    <a:pt x="914400" y="0"/>
                  </a:lnTo>
                  <a:close/>
                </a:path>
              </a:pathLst>
            </a:custGeom>
            <a:solidFill>
              <a:srgbClr val="FF0066"/>
            </a:solidFill>
          </p:spPr>
          <p:txBody>
            <a:bodyPr wrap="square" lIns="0" tIns="0" rIns="0" bIns="0" rtlCol="0"/>
            <a:lstStyle/>
            <a:p>
              <a:endParaRPr/>
            </a:p>
          </p:txBody>
        </p:sp>
        <p:sp>
          <p:nvSpPr>
            <p:cNvPr id="20" name="object 20"/>
            <p:cNvSpPr/>
            <p:nvPr/>
          </p:nvSpPr>
          <p:spPr>
            <a:xfrm>
              <a:off x="3809517" y="4281119"/>
              <a:ext cx="1828800" cy="1448435"/>
            </a:xfrm>
            <a:custGeom>
              <a:avLst/>
              <a:gdLst/>
              <a:ahLst/>
              <a:cxnLst/>
              <a:rect l="l" t="t" r="r" b="b"/>
              <a:pathLst>
                <a:path w="1828800" h="1448435">
                  <a:moveTo>
                    <a:pt x="0" y="1447927"/>
                  </a:moveTo>
                  <a:lnTo>
                    <a:pt x="914400" y="0"/>
                  </a:lnTo>
                  <a:lnTo>
                    <a:pt x="1828800" y="1447927"/>
                  </a:lnTo>
                  <a:lnTo>
                    <a:pt x="0" y="1447927"/>
                  </a:lnTo>
                  <a:close/>
                </a:path>
              </a:pathLst>
            </a:custGeom>
            <a:ln w="9359">
              <a:solidFill>
                <a:srgbClr val="000000"/>
              </a:solidFill>
            </a:ln>
          </p:spPr>
          <p:txBody>
            <a:bodyPr wrap="square" lIns="0" tIns="0" rIns="0" bIns="0" rtlCol="0"/>
            <a:lstStyle/>
            <a:p>
              <a:endParaRPr/>
            </a:p>
          </p:txBody>
        </p:sp>
      </p:grpSp>
      <p:grpSp>
        <p:nvGrpSpPr>
          <p:cNvPr id="21" name="object 21"/>
          <p:cNvGrpSpPr/>
          <p:nvPr/>
        </p:nvGrpSpPr>
        <p:grpSpPr>
          <a:xfrm>
            <a:off x="3429000" y="5976721"/>
            <a:ext cx="2819400" cy="114935"/>
            <a:chOff x="3429000" y="5976721"/>
            <a:chExt cx="2819400" cy="114935"/>
          </a:xfrm>
        </p:grpSpPr>
        <p:sp>
          <p:nvSpPr>
            <p:cNvPr id="22" name="object 22"/>
            <p:cNvSpPr/>
            <p:nvPr/>
          </p:nvSpPr>
          <p:spPr>
            <a:xfrm>
              <a:off x="3535921" y="6033960"/>
              <a:ext cx="2605405" cy="0"/>
            </a:xfrm>
            <a:custGeom>
              <a:avLst/>
              <a:gdLst/>
              <a:ahLst/>
              <a:cxnLst/>
              <a:rect l="l" t="t" r="r" b="b"/>
              <a:pathLst>
                <a:path w="2605404">
                  <a:moveTo>
                    <a:pt x="0" y="0"/>
                  </a:moveTo>
                  <a:lnTo>
                    <a:pt x="2605316" y="0"/>
                  </a:lnTo>
                </a:path>
              </a:pathLst>
            </a:custGeom>
            <a:ln w="38159">
              <a:solidFill>
                <a:srgbClr val="000000"/>
              </a:solidFill>
            </a:ln>
          </p:spPr>
          <p:txBody>
            <a:bodyPr wrap="square" lIns="0" tIns="0" rIns="0" bIns="0" rtlCol="0"/>
            <a:lstStyle/>
            <a:p>
              <a:endParaRPr/>
            </a:p>
          </p:txBody>
        </p:sp>
        <p:sp>
          <p:nvSpPr>
            <p:cNvPr id="23" name="object 23"/>
            <p:cNvSpPr/>
            <p:nvPr/>
          </p:nvSpPr>
          <p:spPr>
            <a:xfrm>
              <a:off x="3429000" y="5976721"/>
              <a:ext cx="2819400" cy="114935"/>
            </a:xfrm>
            <a:custGeom>
              <a:avLst/>
              <a:gdLst/>
              <a:ahLst/>
              <a:cxnLst/>
              <a:rect l="l" t="t" r="r" b="b"/>
              <a:pathLst>
                <a:path w="2819400" h="114935">
                  <a:moveTo>
                    <a:pt x="114477" y="0"/>
                  </a:moveTo>
                  <a:lnTo>
                    <a:pt x="0" y="57238"/>
                  </a:lnTo>
                  <a:lnTo>
                    <a:pt x="114477" y="114477"/>
                  </a:lnTo>
                  <a:lnTo>
                    <a:pt x="114477" y="0"/>
                  </a:lnTo>
                  <a:close/>
                </a:path>
                <a:path w="2819400" h="114935">
                  <a:moveTo>
                    <a:pt x="2819158" y="57238"/>
                  </a:moveTo>
                  <a:lnTo>
                    <a:pt x="2704681" y="0"/>
                  </a:lnTo>
                  <a:lnTo>
                    <a:pt x="2704681" y="114477"/>
                  </a:lnTo>
                  <a:lnTo>
                    <a:pt x="2819158" y="57238"/>
                  </a:lnTo>
                  <a:close/>
                </a:path>
              </a:pathLst>
            </a:custGeom>
            <a:solidFill>
              <a:srgbClr val="000000"/>
            </a:solidFill>
          </p:spPr>
          <p:txBody>
            <a:bodyPr wrap="square" lIns="0" tIns="0" rIns="0" bIns="0" rtlCol="0"/>
            <a:lstStyle/>
            <a:p>
              <a:endParaRPr/>
            </a:p>
          </p:txBody>
        </p:sp>
      </p:grpSp>
      <p:sp>
        <p:nvSpPr>
          <p:cNvPr id="24" name="object 24"/>
          <p:cNvSpPr txBox="1"/>
          <p:nvPr/>
        </p:nvSpPr>
        <p:spPr>
          <a:xfrm>
            <a:off x="4041254" y="6217818"/>
            <a:ext cx="121539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libri"/>
                <a:cs typeface="Calibri"/>
              </a:rPr>
              <a:t>E</a:t>
            </a:r>
            <a:r>
              <a:rPr sz="1800" spc="-35" dirty="0">
                <a:latin typeface="Calibri"/>
                <a:cs typeface="Calibri"/>
              </a:rPr>
              <a:t>n</a:t>
            </a:r>
            <a:r>
              <a:rPr sz="1800" spc="5" dirty="0">
                <a:latin typeface="Calibri"/>
                <a:cs typeface="Calibri"/>
              </a:rPr>
              <a:t>v</a:t>
            </a:r>
            <a:r>
              <a:rPr sz="1800" spc="-5" dirty="0">
                <a:latin typeface="Calibri"/>
                <a:cs typeface="Calibri"/>
              </a:rPr>
              <a:t>i</a:t>
            </a:r>
            <a:r>
              <a:rPr sz="1800" spc="-30" dirty="0">
                <a:latin typeface="Calibri"/>
                <a:cs typeface="Calibri"/>
              </a:rPr>
              <a:t>r</a:t>
            </a:r>
            <a:r>
              <a:rPr sz="1800" spc="-5" dirty="0">
                <a:latin typeface="Calibri"/>
                <a:cs typeface="Calibri"/>
              </a:rPr>
              <a:t>o</a:t>
            </a:r>
            <a:r>
              <a:rPr sz="1800" spc="-10" dirty="0">
                <a:latin typeface="Calibri"/>
                <a:cs typeface="Calibri"/>
              </a:rPr>
              <a:t>n</a:t>
            </a:r>
            <a:r>
              <a:rPr sz="1800" dirty="0">
                <a:latin typeface="Calibri"/>
                <a:cs typeface="Calibri"/>
              </a:rPr>
              <a:t>me</a:t>
            </a:r>
            <a:r>
              <a:rPr sz="1800" spc="-20" dirty="0">
                <a:latin typeface="Calibri"/>
                <a:cs typeface="Calibri"/>
              </a:rPr>
              <a:t>n</a:t>
            </a:r>
            <a:r>
              <a:rPr sz="1800" dirty="0">
                <a:latin typeface="Calibri"/>
                <a:cs typeface="Calibri"/>
              </a:rPr>
              <a:t>t</a:t>
            </a:r>
            <a:endParaRPr sz="1800">
              <a:latin typeface="Calibri"/>
              <a:cs typeface="Calibri"/>
            </a:endParaRPr>
          </a:p>
        </p:txBody>
      </p:sp>
      <p:grpSp>
        <p:nvGrpSpPr>
          <p:cNvPr id="25" name="object 25"/>
          <p:cNvGrpSpPr/>
          <p:nvPr/>
        </p:nvGrpSpPr>
        <p:grpSpPr>
          <a:xfrm>
            <a:off x="147605" y="4262037"/>
            <a:ext cx="3057525" cy="2315210"/>
            <a:chOff x="147605" y="4262037"/>
            <a:chExt cx="3057525" cy="2315210"/>
          </a:xfrm>
        </p:grpSpPr>
        <p:pic>
          <p:nvPicPr>
            <p:cNvPr id="26" name="object 26"/>
            <p:cNvPicPr/>
            <p:nvPr/>
          </p:nvPicPr>
          <p:blipFill>
            <a:blip r:embed="rId2" cstate="print"/>
            <a:stretch>
              <a:fillRect/>
            </a:stretch>
          </p:blipFill>
          <p:spPr>
            <a:xfrm>
              <a:off x="152285" y="4286897"/>
              <a:ext cx="3047746" cy="2285631"/>
            </a:xfrm>
            <a:prstGeom prst="rect">
              <a:avLst/>
            </a:prstGeom>
          </p:spPr>
        </p:pic>
        <p:sp>
          <p:nvSpPr>
            <p:cNvPr id="27" name="object 27"/>
            <p:cNvSpPr/>
            <p:nvPr/>
          </p:nvSpPr>
          <p:spPr>
            <a:xfrm>
              <a:off x="152285" y="4286885"/>
              <a:ext cx="3048635" cy="2286000"/>
            </a:xfrm>
            <a:custGeom>
              <a:avLst/>
              <a:gdLst/>
              <a:ahLst/>
              <a:cxnLst/>
              <a:rect l="l" t="t" r="r" b="b"/>
              <a:pathLst>
                <a:path w="3048635" h="2286000">
                  <a:moveTo>
                    <a:pt x="0" y="2286000"/>
                  </a:moveTo>
                  <a:lnTo>
                    <a:pt x="3048114" y="2286000"/>
                  </a:lnTo>
                  <a:lnTo>
                    <a:pt x="3048114" y="0"/>
                  </a:lnTo>
                  <a:lnTo>
                    <a:pt x="0" y="0"/>
                  </a:lnTo>
                  <a:lnTo>
                    <a:pt x="0" y="2286000"/>
                  </a:lnTo>
                  <a:close/>
                </a:path>
              </a:pathLst>
            </a:custGeom>
            <a:ln w="3175">
              <a:solidFill>
                <a:srgbClr val="000000"/>
              </a:solidFill>
            </a:ln>
          </p:spPr>
          <p:txBody>
            <a:bodyPr wrap="square" lIns="0" tIns="0" rIns="0" bIns="0" rtlCol="0"/>
            <a:lstStyle/>
            <a:p>
              <a:endParaRPr/>
            </a:p>
          </p:txBody>
        </p:sp>
        <p:sp>
          <p:nvSpPr>
            <p:cNvPr id="28" name="object 28"/>
            <p:cNvSpPr/>
            <p:nvPr/>
          </p:nvSpPr>
          <p:spPr>
            <a:xfrm>
              <a:off x="152285" y="4286885"/>
              <a:ext cx="3048000" cy="2286000"/>
            </a:xfrm>
            <a:custGeom>
              <a:avLst/>
              <a:gdLst/>
              <a:ahLst/>
              <a:cxnLst/>
              <a:rect l="l" t="t" r="r" b="b"/>
              <a:pathLst>
                <a:path w="3048000" h="2286000">
                  <a:moveTo>
                    <a:pt x="1523873" y="2285631"/>
                  </a:moveTo>
                  <a:lnTo>
                    <a:pt x="0" y="2285631"/>
                  </a:lnTo>
                  <a:lnTo>
                    <a:pt x="0" y="0"/>
                  </a:lnTo>
                  <a:lnTo>
                    <a:pt x="3047758" y="0"/>
                  </a:lnTo>
                  <a:lnTo>
                    <a:pt x="3047758" y="2285631"/>
                  </a:lnTo>
                  <a:lnTo>
                    <a:pt x="1523873" y="2285631"/>
                  </a:lnTo>
                  <a:close/>
                </a:path>
              </a:pathLst>
            </a:custGeom>
            <a:ln w="9359">
              <a:solidFill>
                <a:srgbClr val="000000"/>
              </a:solidFill>
            </a:ln>
          </p:spPr>
          <p:txBody>
            <a:bodyPr wrap="square" lIns="0" tIns="0" rIns="0" bIns="0" rtlCol="0"/>
            <a:lstStyle/>
            <a:p>
              <a:endParaRPr/>
            </a:p>
          </p:txBody>
        </p:sp>
        <p:pic>
          <p:nvPicPr>
            <p:cNvPr id="29" name="object 29"/>
            <p:cNvPicPr/>
            <p:nvPr/>
          </p:nvPicPr>
          <p:blipFill>
            <a:blip r:embed="rId3" cstate="print"/>
            <a:stretch>
              <a:fillRect/>
            </a:stretch>
          </p:blipFill>
          <p:spPr>
            <a:xfrm>
              <a:off x="152285" y="4266730"/>
              <a:ext cx="3047746" cy="2285631"/>
            </a:xfrm>
            <a:prstGeom prst="rect">
              <a:avLst/>
            </a:prstGeom>
          </p:spPr>
        </p:pic>
        <p:sp>
          <p:nvSpPr>
            <p:cNvPr id="30" name="object 30"/>
            <p:cNvSpPr/>
            <p:nvPr/>
          </p:nvSpPr>
          <p:spPr>
            <a:xfrm>
              <a:off x="152285" y="4266717"/>
              <a:ext cx="3048635" cy="2286000"/>
            </a:xfrm>
            <a:custGeom>
              <a:avLst/>
              <a:gdLst/>
              <a:ahLst/>
              <a:cxnLst/>
              <a:rect l="l" t="t" r="r" b="b"/>
              <a:pathLst>
                <a:path w="3048635" h="2286000">
                  <a:moveTo>
                    <a:pt x="0" y="2286000"/>
                  </a:moveTo>
                  <a:lnTo>
                    <a:pt x="3048114" y="2286000"/>
                  </a:lnTo>
                  <a:lnTo>
                    <a:pt x="3048114" y="0"/>
                  </a:lnTo>
                  <a:lnTo>
                    <a:pt x="0" y="0"/>
                  </a:lnTo>
                  <a:lnTo>
                    <a:pt x="0" y="2286000"/>
                  </a:lnTo>
                  <a:close/>
                </a:path>
              </a:pathLst>
            </a:custGeom>
            <a:ln w="3175">
              <a:solidFill>
                <a:srgbClr val="000000"/>
              </a:solidFill>
            </a:ln>
          </p:spPr>
          <p:txBody>
            <a:bodyPr wrap="square" lIns="0" tIns="0" rIns="0" bIns="0" rtlCol="0"/>
            <a:lstStyle/>
            <a:p>
              <a:endParaRPr/>
            </a:p>
          </p:txBody>
        </p:sp>
        <p:sp>
          <p:nvSpPr>
            <p:cNvPr id="31" name="object 31"/>
            <p:cNvSpPr/>
            <p:nvPr/>
          </p:nvSpPr>
          <p:spPr>
            <a:xfrm>
              <a:off x="152285" y="4266717"/>
              <a:ext cx="3048000" cy="2286000"/>
            </a:xfrm>
            <a:custGeom>
              <a:avLst/>
              <a:gdLst/>
              <a:ahLst/>
              <a:cxnLst/>
              <a:rect l="l" t="t" r="r" b="b"/>
              <a:pathLst>
                <a:path w="3048000" h="2286000">
                  <a:moveTo>
                    <a:pt x="1523873" y="2285644"/>
                  </a:moveTo>
                  <a:lnTo>
                    <a:pt x="0" y="2285644"/>
                  </a:lnTo>
                  <a:lnTo>
                    <a:pt x="0" y="0"/>
                  </a:lnTo>
                  <a:lnTo>
                    <a:pt x="3047758" y="0"/>
                  </a:lnTo>
                  <a:lnTo>
                    <a:pt x="3047758" y="2285644"/>
                  </a:lnTo>
                  <a:lnTo>
                    <a:pt x="1523873" y="2285644"/>
                  </a:lnTo>
                  <a:close/>
                </a:path>
              </a:pathLst>
            </a:custGeom>
            <a:ln w="9359">
              <a:solidFill>
                <a:srgbClr val="497DBA"/>
              </a:solidFill>
            </a:ln>
          </p:spPr>
          <p:txBody>
            <a:bodyPr wrap="square" lIns="0" tIns="0" rIns="0" bIns="0" rtlCol="0"/>
            <a:lstStyle/>
            <a:p>
              <a:endParaRPr/>
            </a:p>
          </p:txBody>
        </p:sp>
      </p:grpSp>
      <p:sp>
        <p:nvSpPr>
          <p:cNvPr id="32" name="object 32"/>
          <p:cNvSpPr txBox="1"/>
          <p:nvPr/>
        </p:nvSpPr>
        <p:spPr>
          <a:xfrm>
            <a:off x="156965" y="4711585"/>
            <a:ext cx="3038475" cy="1397000"/>
          </a:xfrm>
          <a:prstGeom prst="rect">
            <a:avLst/>
          </a:prstGeom>
        </p:spPr>
        <p:txBody>
          <a:bodyPr vert="horz" wrap="square" lIns="0" tIns="12700" rIns="0" bIns="0" rtlCol="0">
            <a:spAutoFit/>
          </a:bodyPr>
          <a:lstStyle/>
          <a:p>
            <a:pPr marL="85090" marR="408940">
              <a:lnSpc>
                <a:spcPct val="100000"/>
              </a:lnSpc>
              <a:spcBef>
                <a:spcPts val="100"/>
              </a:spcBef>
            </a:pPr>
            <a:r>
              <a:rPr sz="1800" b="1" spc="-15" dirty="0">
                <a:latin typeface="Calibri"/>
                <a:cs typeface="Calibri"/>
              </a:rPr>
              <a:t>Pada </a:t>
            </a:r>
            <a:r>
              <a:rPr sz="1800" b="1" spc="-5" dirty="0">
                <a:latin typeface="Calibri"/>
                <a:cs typeface="Calibri"/>
              </a:rPr>
              <a:t>model ini, </a:t>
            </a:r>
            <a:r>
              <a:rPr sz="1800" b="1" spc="-10" dirty="0">
                <a:latin typeface="Calibri"/>
                <a:cs typeface="Calibri"/>
              </a:rPr>
              <a:t>sesorang </a:t>
            </a:r>
            <a:r>
              <a:rPr sz="1800" b="1" spc="-5" dirty="0">
                <a:latin typeface="Calibri"/>
                <a:cs typeface="Calibri"/>
              </a:rPr>
              <a:t> </a:t>
            </a:r>
            <a:r>
              <a:rPr sz="1800" b="1" spc="-15" dirty="0">
                <a:latin typeface="Calibri"/>
                <a:cs typeface="Calibri"/>
              </a:rPr>
              <a:t>berada </a:t>
            </a:r>
            <a:r>
              <a:rPr sz="1800" b="1" spc="-10" dirty="0">
                <a:latin typeface="Calibri"/>
                <a:cs typeface="Calibri"/>
              </a:rPr>
              <a:t>pada </a:t>
            </a:r>
            <a:r>
              <a:rPr sz="1800" b="1" spc="-15" dirty="0">
                <a:latin typeface="Calibri"/>
                <a:cs typeface="Calibri"/>
              </a:rPr>
              <a:t>kondisi </a:t>
            </a:r>
            <a:r>
              <a:rPr sz="1800" b="1" spc="-5" dirty="0">
                <a:latin typeface="Calibri"/>
                <a:cs typeface="Calibri"/>
              </a:rPr>
              <a:t>sehat, </a:t>
            </a:r>
            <a:r>
              <a:rPr sz="1800" b="1" spc="-395" dirty="0">
                <a:latin typeface="Calibri"/>
                <a:cs typeface="Calibri"/>
              </a:rPr>
              <a:t> </a:t>
            </a:r>
            <a:r>
              <a:rPr sz="1800" b="1" spc="-10" dirty="0">
                <a:latin typeface="Calibri"/>
                <a:cs typeface="Calibri"/>
              </a:rPr>
              <a:t>dimana host,</a:t>
            </a:r>
            <a:r>
              <a:rPr sz="1800" b="1" dirty="0">
                <a:latin typeface="Calibri"/>
                <a:cs typeface="Calibri"/>
              </a:rPr>
              <a:t> </a:t>
            </a:r>
            <a:r>
              <a:rPr sz="1800" b="1" spc="-5" dirty="0">
                <a:latin typeface="Calibri"/>
                <a:cs typeface="Calibri"/>
              </a:rPr>
              <a:t>agen</a:t>
            </a:r>
            <a:r>
              <a:rPr sz="1800" b="1" spc="-10" dirty="0">
                <a:latin typeface="Calibri"/>
                <a:cs typeface="Calibri"/>
              </a:rPr>
              <a:t> dan </a:t>
            </a:r>
            <a:r>
              <a:rPr sz="1800" b="1" spc="-5" dirty="0">
                <a:latin typeface="Calibri"/>
                <a:cs typeface="Calibri"/>
              </a:rPr>
              <a:t> </a:t>
            </a:r>
            <a:r>
              <a:rPr sz="1800" b="1" spc="-10" dirty="0">
                <a:latin typeface="Calibri"/>
                <a:cs typeface="Calibri"/>
              </a:rPr>
              <a:t>environment </a:t>
            </a:r>
            <a:r>
              <a:rPr sz="1800" b="1" spc="-15" dirty="0">
                <a:latin typeface="Calibri"/>
                <a:cs typeface="Calibri"/>
              </a:rPr>
              <a:t>berada </a:t>
            </a:r>
            <a:r>
              <a:rPr sz="1800" b="1" spc="-5" dirty="0">
                <a:latin typeface="Calibri"/>
                <a:cs typeface="Calibri"/>
              </a:rPr>
              <a:t>pada </a:t>
            </a:r>
            <a:r>
              <a:rPr sz="1800" b="1" dirty="0">
                <a:latin typeface="Calibri"/>
                <a:cs typeface="Calibri"/>
              </a:rPr>
              <a:t> </a:t>
            </a:r>
            <a:r>
              <a:rPr sz="1800" b="1" spc="-15" dirty="0">
                <a:latin typeface="Calibri"/>
                <a:cs typeface="Calibri"/>
              </a:rPr>
              <a:t>kondisi</a:t>
            </a:r>
            <a:r>
              <a:rPr sz="1800" b="1" spc="-10" dirty="0">
                <a:latin typeface="Calibri"/>
                <a:cs typeface="Calibri"/>
              </a:rPr>
              <a:t> </a:t>
            </a:r>
            <a:r>
              <a:rPr sz="1800" b="1" spc="-5" dirty="0">
                <a:latin typeface="Calibri"/>
                <a:cs typeface="Calibri"/>
              </a:rPr>
              <a:t>seimbang</a:t>
            </a:r>
            <a:endParaRPr sz="1800">
              <a:latin typeface="Calibri"/>
              <a:cs typeface="Calibri"/>
            </a:endParaRPr>
          </a:p>
        </p:txBody>
      </p:sp>
      <p:grpSp>
        <p:nvGrpSpPr>
          <p:cNvPr id="33" name="object 33"/>
          <p:cNvGrpSpPr/>
          <p:nvPr/>
        </p:nvGrpSpPr>
        <p:grpSpPr>
          <a:xfrm>
            <a:off x="7005605" y="4795920"/>
            <a:ext cx="1609725" cy="669290"/>
            <a:chOff x="7005605" y="4795920"/>
            <a:chExt cx="1609725" cy="669290"/>
          </a:xfrm>
        </p:grpSpPr>
        <p:pic>
          <p:nvPicPr>
            <p:cNvPr id="34" name="object 34"/>
            <p:cNvPicPr/>
            <p:nvPr/>
          </p:nvPicPr>
          <p:blipFill>
            <a:blip r:embed="rId4" cstate="print"/>
            <a:stretch>
              <a:fillRect/>
            </a:stretch>
          </p:blipFill>
          <p:spPr>
            <a:xfrm>
              <a:off x="7010285" y="4820767"/>
              <a:ext cx="1599819" cy="639356"/>
            </a:xfrm>
            <a:prstGeom prst="rect">
              <a:avLst/>
            </a:prstGeom>
          </p:spPr>
        </p:pic>
        <p:sp>
          <p:nvSpPr>
            <p:cNvPr id="35" name="object 35"/>
            <p:cNvSpPr/>
            <p:nvPr/>
          </p:nvSpPr>
          <p:spPr>
            <a:xfrm>
              <a:off x="7010285" y="4820754"/>
              <a:ext cx="1600200" cy="640080"/>
            </a:xfrm>
            <a:custGeom>
              <a:avLst/>
              <a:gdLst/>
              <a:ahLst/>
              <a:cxnLst/>
              <a:rect l="l" t="t" r="r" b="b"/>
              <a:pathLst>
                <a:path w="1600200" h="640079">
                  <a:moveTo>
                    <a:pt x="0" y="639724"/>
                  </a:moveTo>
                  <a:lnTo>
                    <a:pt x="1600200" y="639724"/>
                  </a:lnTo>
                  <a:lnTo>
                    <a:pt x="1600200" y="0"/>
                  </a:lnTo>
                  <a:lnTo>
                    <a:pt x="0" y="0"/>
                  </a:lnTo>
                  <a:lnTo>
                    <a:pt x="0" y="639724"/>
                  </a:lnTo>
                  <a:close/>
                </a:path>
              </a:pathLst>
            </a:custGeom>
            <a:ln w="3175">
              <a:solidFill>
                <a:srgbClr val="000000"/>
              </a:solidFill>
            </a:ln>
          </p:spPr>
          <p:txBody>
            <a:bodyPr wrap="square" lIns="0" tIns="0" rIns="0" bIns="0" rtlCol="0"/>
            <a:lstStyle/>
            <a:p>
              <a:endParaRPr/>
            </a:p>
          </p:txBody>
        </p:sp>
        <p:sp>
          <p:nvSpPr>
            <p:cNvPr id="36" name="object 36"/>
            <p:cNvSpPr/>
            <p:nvPr/>
          </p:nvSpPr>
          <p:spPr>
            <a:xfrm>
              <a:off x="7010285" y="4820754"/>
              <a:ext cx="1600200" cy="639445"/>
            </a:xfrm>
            <a:custGeom>
              <a:avLst/>
              <a:gdLst/>
              <a:ahLst/>
              <a:cxnLst/>
              <a:rect l="l" t="t" r="r" b="b"/>
              <a:pathLst>
                <a:path w="1600200" h="639445">
                  <a:moveTo>
                    <a:pt x="799909" y="639368"/>
                  </a:moveTo>
                  <a:lnTo>
                    <a:pt x="0" y="639368"/>
                  </a:lnTo>
                  <a:lnTo>
                    <a:pt x="0" y="0"/>
                  </a:lnTo>
                  <a:lnTo>
                    <a:pt x="1599831" y="0"/>
                  </a:lnTo>
                  <a:lnTo>
                    <a:pt x="1599831" y="639368"/>
                  </a:lnTo>
                  <a:lnTo>
                    <a:pt x="799909" y="639368"/>
                  </a:lnTo>
                  <a:close/>
                </a:path>
              </a:pathLst>
            </a:custGeom>
            <a:ln w="9359">
              <a:solidFill>
                <a:srgbClr val="000000"/>
              </a:solidFill>
            </a:ln>
          </p:spPr>
          <p:txBody>
            <a:bodyPr wrap="square" lIns="0" tIns="0" rIns="0" bIns="0" rtlCol="0"/>
            <a:lstStyle/>
            <a:p>
              <a:endParaRPr/>
            </a:p>
          </p:txBody>
        </p:sp>
        <p:pic>
          <p:nvPicPr>
            <p:cNvPr id="37" name="object 37"/>
            <p:cNvPicPr/>
            <p:nvPr/>
          </p:nvPicPr>
          <p:blipFill>
            <a:blip r:embed="rId5" cstate="print"/>
            <a:stretch>
              <a:fillRect/>
            </a:stretch>
          </p:blipFill>
          <p:spPr>
            <a:xfrm>
              <a:off x="7010285" y="4800612"/>
              <a:ext cx="1599819" cy="639356"/>
            </a:xfrm>
            <a:prstGeom prst="rect">
              <a:avLst/>
            </a:prstGeom>
          </p:spPr>
        </p:pic>
        <p:sp>
          <p:nvSpPr>
            <p:cNvPr id="38" name="object 38"/>
            <p:cNvSpPr/>
            <p:nvPr/>
          </p:nvSpPr>
          <p:spPr>
            <a:xfrm>
              <a:off x="7010285" y="4800599"/>
              <a:ext cx="1600200" cy="640080"/>
            </a:xfrm>
            <a:custGeom>
              <a:avLst/>
              <a:gdLst/>
              <a:ahLst/>
              <a:cxnLst/>
              <a:rect l="l" t="t" r="r" b="b"/>
              <a:pathLst>
                <a:path w="1600200" h="640079">
                  <a:moveTo>
                    <a:pt x="0" y="639724"/>
                  </a:moveTo>
                  <a:lnTo>
                    <a:pt x="1600200" y="639724"/>
                  </a:lnTo>
                  <a:lnTo>
                    <a:pt x="1600200" y="0"/>
                  </a:lnTo>
                  <a:lnTo>
                    <a:pt x="0" y="0"/>
                  </a:lnTo>
                  <a:lnTo>
                    <a:pt x="0" y="639724"/>
                  </a:lnTo>
                  <a:close/>
                </a:path>
              </a:pathLst>
            </a:custGeom>
            <a:ln w="3175">
              <a:solidFill>
                <a:srgbClr val="000000"/>
              </a:solidFill>
            </a:ln>
          </p:spPr>
          <p:txBody>
            <a:bodyPr wrap="square" lIns="0" tIns="0" rIns="0" bIns="0" rtlCol="0"/>
            <a:lstStyle/>
            <a:p>
              <a:endParaRPr/>
            </a:p>
          </p:txBody>
        </p:sp>
        <p:sp>
          <p:nvSpPr>
            <p:cNvPr id="39" name="object 39"/>
            <p:cNvSpPr/>
            <p:nvPr/>
          </p:nvSpPr>
          <p:spPr>
            <a:xfrm>
              <a:off x="7010285" y="4800599"/>
              <a:ext cx="1600200" cy="639445"/>
            </a:xfrm>
            <a:custGeom>
              <a:avLst/>
              <a:gdLst/>
              <a:ahLst/>
              <a:cxnLst/>
              <a:rect l="l" t="t" r="r" b="b"/>
              <a:pathLst>
                <a:path w="1600200" h="639445">
                  <a:moveTo>
                    <a:pt x="799909" y="639356"/>
                  </a:moveTo>
                  <a:lnTo>
                    <a:pt x="0" y="639356"/>
                  </a:lnTo>
                  <a:lnTo>
                    <a:pt x="0" y="0"/>
                  </a:lnTo>
                  <a:lnTo>
                    <a:pt x="1599831" y="0"/>
                  </a:lnTo>
                  <a:lnTo>
                    <a:pt x="1599831" y="639356"/>
                  </a:lnTo>
                  <a:lnTo>
                    <a:pt x="799909" y="639356"/>
                  </a:lnTo>
                  <a:close/>
                </a:path>
              </a:pathLst>
            </a:custGeom>
            <a:ln w="9359">
              <a:solidFill>
                <a:srgbClr val="497DBA"/>
              </a:solidFill>
            </a:ln>
          </p:spPr>
          <p:txBody>
            <a:bodyPr wrap="square" lIns="0" tIns="0" rIns="0" bIns="0" rtlCol="0"/>
            <a:lstStyle/>
            <a:p>
              <a:endParaRPr/>
            </a:p>
          </p:txBody>
        </p:sp>
      </p:grpSp>
      <p:sp>
        <p:nvSpPr>
          <p:cNvPr id="40" name="object 40"/>
          <p:cNvSpPr txBox="1"/>
          <p:nvPr/>
        </p:nvSpPr>
        <p:spPr>
          <a:xfrm>
            <a:off x="7014965" y="4871415"/>
            <a:ext cx="1590675" cy="498475"/>
          </a:xfrm>
          <a:prstGeom prst="rect">
            <a:avLst/>
          </a:prstGeom>
        </p:spPr>
        <p:txBody>
          <a:bodyPr vert="horz" wrap="square" lIns="0" tIns="12700" rIns="0" bIns="0" rtlCol="0">
            <a:spAutoFit/>
          </a:bodyPr>
          <a:lstStyle/>
          <a:p>
            <a:pPr marL="86360">
              <a:lnSpc>
                <a:spcPct val="100000"/>
              </a:lnSpc>
              <a:spcBef>
                <a:spcPts val="100"/>
              </a:spcBef>
            </a:pPr>
            <a:r>
              <a:rPr sz="3100" b="1" spc="-45" dirty="0">
                <a:latin typeface="Calibri"/>
                <a:cs typeface="Calibri"/>
              </a:rPr>
              <a:t>Model</a:t>
            </a:r>
            <a:r>
              <a:rPr sz="3100" b="1" spc="-55" dirty="0">
                <a:latin typeface="Calibri"/>
                <a:cs typeface="Calibri"/>
              </a:rPr>
              <a:t> </a:t>
            </a:r>
            <a:r>
              <a:rPr sz="3100" b="1" dirty="0">
                <a:latin typeface="Calibri"/>
                <a:cs typeface="Calibri"/>
              </a:rPr>
              <a:t>1</a:t>
            </a:r>
            <a:endParaRPr sz="310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2520" y="269995"/>
            <a:ext cx="3133090" cy="669290"/>
            <a:chOff x="452520" y="269995"/>
            <a:chExt cx="3133090" cy="669290"/>
          </a:xfrm>
        </p:grpSpPr>
        <p:pic>
          <p:nvPicPr>
            <p:cNvPr id="3" name="object 3"/>
            <p:cNvPicPr/>
            <p:nvPr/>
          </p:nvPicPr>
          <p:blipFill>
            <a:blip r:embed="rId2" cstate="print"/>
            <a:stretch>
              <a:fillRect/>
            </a:stretch>
          </p:blipFill>
          <p:spPr>
            <a:xfrm>
              <a:off x="457199" y="294855"/>
              <a:ext cx="3123717" cy="639356"/>
            </a:xfrm>
            <a:prstGeom prst="rect">
              <a:avLst/>
            </a:prstGeom>
          </p:spPr>
        </p:pic>
        <p:sp>
          <p:nvSpPr>
            <p:cNvPr id="4" name="object 4"/>
            <p:cNvSpPr/>
            <p:nvPr/>
          </p:nvSpPr>
          <p:spPr>
            <a:xfrm>
              <a:off x="457199" y="294830"/>
              <a:ext cx="3124200" cy="640080"/>
            </a:xfrm>
            <a:custGeom>
              <a:avLst/>
              <a:gdLst/>
              <a:ahLst/>
              <a:cxnLst/>
              <a:rect l="l" t="t" r="r" b="b"/>
              <a:pathLst>
                <a:path w="3124200" h="640080">
                  <a:moveTo>
                    <a:pt x="0" y="639724"/>
                  </a:moveTo>
                  <a:lnTo>
                    <a:pt x="3124085" y="639724"/>
                  </a:lnTo>
                  <a:lnTo>
                    <a:pt x="3124085" y="0"/>
                  </a:lnTo>
                  <a:lnTo>
                    <a:pt x="0" y="0"/>
                  </a:lnTo>
                  <a:lnTo>
                    <a:pt x="0" y="639724"/>
                  </a:lnTo>
                  <a:close/>
                </a:path>
              </a:pathLst>
            </a:custGeom>
            <a:ln w="3175">
              <a:solidFill>
                <a:srgbClr val="000000"/>
              </a:solidFill>
            </a:ln>
          </p:spPr>
          <p:txBody>
            <a:bodyPr wrap="square" lIns="0" tIns="0" rIns="0" bIns="0" rtlCol="0"/>
            <a:lstStyle/>
            <a:p>
              <a:endParaRPr/>
            </a:p>
          </p:txBody>
        </p:sp>
        <p:sp>
          <p:nvSpPr>
            <p:cNvPr id="5" name="object 5"/>
            <p:cNvSpPr/>
            <p:nvPr/>
          </p:nvSpPr>
          <p:spPr>
            <a:xfrm>
              <a:off x="457199" y="294843"/>
              <a:ext cx="3124200" cy="639445"/>
            </a:xfrm>
            <a:custGeom>
              <a:avLst/>
              <a:gdLst/>
              <a:ahLst/>
              <a:cxnLst/>
              <a:rect l="l" t="t" r="r" b="b"/>
              <a:pathLst>
                <a:path w="3124200" h="639444">
                  <a:moveTo>
                    <a:pt x="1562036" y="639356"/>
                  </a:moveTo>
                  <a:lnTo>
                    <a:pt x="0" y="639356"/>
                  </a:lnTo>
                  <a:lnTo>
                    <a:pt x="0" y="0"/>
                  </a:lnTo>
                  <a:lnTo>
                    <a:pt x="3123717" y="0"/>
                  </a:lnTo>
                  <a:lnTo>
                    <a:pt x="3123717" y="639356"/>
                  </a:lnTo>
                  <a:lnTo>
                    <a:pt x="1562036" y="639356"/>
                  </a:lnTo>
                  <a:close/>
                </a:path>
              </a:pathLst>
            </a:custGeom>
            <a:ln w="9359">
              <a:solidFill>
                <a:srgbClr val="0000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457199" y="274688"/>
              <a:ext cx="3123717" cy="639356"/>
            </a:xfrm>
            <a:prstGeom prst="rect">
              <a:avLst/>
            </a:prstGeom>
          </p:spPr>
        </p:pic>
        <p:sp>
          <p:nvSpPr>
            <p:cNvPr id="7" name="object 7"/>
            <p:cNvSpPr/>
            <p:nvPr/>
          </p:nvSpPr>
          <p:spPr>
            <a:xfrm>
              <a:off x="457199" y="274675"/>
              <a:ext cx="3124200" cy="639445"/>
            </a:xfrm>
            <a:custGeom>
              <a:avLst/>
              <a:gdLst/>
              <a:ahLst/>
              <a:cxnLst/>
              <a:rect l="l" t="t" r="r" b="b"/>
              <a:pathLst>
                <a:path w="3124200" h="639444">
                  <a:moveTo>
                    <a:pt x="1562036" y="639368"/>
                  </a:moveTo>
                  <a:lnTo>
                    <a:pt x="0" y="639368"/>
                  </a:lnTo>
                  <a:lnTo>
                    <a:pt x="0" y="0"/>
                  </a:lnTo>
                  <a:lnTo>
                    <a:pt x="3123717" y="0"/>
                  </a:lnTo>
                  <a:lnTo>
                    <a:pt x="3123717" y="639368"/>
                  </a:lnTo>
                  <a:lnTo>
                    <a:pt x="1562036" y="639368"/>
                  </a:lnTo>
                  <a:close/>
                </a:path>
              </a:pathLst>
            </a:custGeom>
            <a:ln w="9359">
              <a:solidFill>
                <a:srgbClr val="497DBA"/>
              </a:solidFill>
            </a:ln>
          </p:spPr>
          <p:txBody>
            <a:bodyPr wrap="square" lIns="0" tIns="0" rIns="0" bIns="0" rtlCol="0"/>
            <a:lstStyle/>
            <a:p>
              <a:endParaRPr/>
            </a:p>
          </p:txBody>
        </p:sp>
      </p:grpSp>
      <p:sp>
        <p:nvSpPr>
          <p:cNvPr id="8" name="object 8"/>
          <p:cNvSpPr txBox="1">
            <a:spLocks noGrp="1"/>
          </p:cNvSpPr>
          <p:nvPr>
            <p:ph type="title"/>
          </p:nvPr>
        </p:nvSpPr>
        <p:spPr>
          <a:xfrm>
            <a:off x="461879" y="310946"/>
            <a:ext cx="3114675" cy="568325"/>
          </a:xfrm>
          <a:prstGeom prst="rect">
            <a:avLst/>
          </a:prstGeom>
        </p:spPr>
        <p:txBody>
          <a:bodyPr vert="horz" wrap="square" lIns="0" tIns="13970" rIns="0" bIns="0" rtlCol="0">
            <a:spAutoFit/>
          </a:bodyPr>
          <a:lstStyle/>
          <a:p>
            <a:pPr marL="86360">
              <a:lnSpc>
                <a:spcPct val="100000"/>
              </a:lnSpc>
              <a:spcBef>
                <a:spcPts val="110"/>
              </a:spcBef>
            </a:pPr>
            <a:r>
              <a:rPr sz="3550" b="1" spc="-40" dirty="0">
                <a:latin typeface="Calibri"/>
                <a:cs typeface="Calibri"/>
              </a:rPr>
              <a:t>Model</a:t>
            </a:r>
            <a:r>
              <a:rPr sz="3550" b="1" spc="-105" dirty="0">
                <a:latin typeface="Calibri"/>
                <a:cs typeface="Calibri"/>
              </a:rPr>
              <a:t> </a:t>
            </a:r>
            <a:r>
              <a:rPr sz="3550" b="1" spc="5" dirty="0">
                <a:latin typeface="Calibri"/>
                <a:cs typeface="Calibri"/>
              </a:rPr>
              <a:t>2</a:t>
            </a:r>
            <a:endParaRPr sz="3550">
              <a:latin typeface="Calibri"/>
              <a:cs typeface="Calibri"/>
            </a:endParaRPr>
          </a:p>
        </p:txBody>
      </p:sp>
      <p:grpSp>
        <p:nvGrpSpPr>
          <p:cNvPr id="9" name="object 9"/>
          <p:cNvGrpSpPr/>
          <p:nvPr/>
        </p:nvGrpSpPr>
        <p:grpSpPr>
          <a:xfrm>
            <a:off x="375837" y="1518837"/>
            <a:ext cx="8467725" cy="4830445"/>
            <a:chOff x="375837" y="1518837"/>
            <a:chExt cx="8467725" cy="4830445"/>
          </a:xfrm>
        </p:grpSpPr>
        <p:sp>
          <p:nvSpPr>
            <p:cNvPr id="10" name="object 10"/>
            <p:cNvSpPr/>
            <p:nvPr/>
          </p:nvSpPr>
          <p:spPr>
            <a:xfrm>
              <a:off x="3047758" y="2742844"/>
              <a:ext cx="1295400" cy="914400"/>
            </a:xfrm>
            <a:custGeom>
              <a:avLst/>
              <a:gdLst/>
              <a:ahLst/>
              <a:cxnLst/>
              <a:rect l="l" t="t" r="r" b="b"/>
              <a:pathLst>
                <a:path w="1295400" h="914400">
                  <a:moveTo>
                    <a:pt x="1295285" y="0"/>
                  </a:moveTo>
                  <a:lnTo>
                    <a:pt x="0" y="0"/>
                  </a:lnTo>
                  <a:lnTo>
                    <a:pt x="647636" y="914400"/>
                  </a:lnTo>
                  <a:lnTo>
                    <a:pt x="1295285" y="0"/>
                  </a:lnTo>
                  <a:close/>
                </a:path>
              </a:pathLst>
            </a:custGeom>
            <a:solidFill>
              <a:srgbClr val="FF0066"/>
            </a:solidFill>
          </p:spPr>
          <p:txBody>
            <a:bodyPr wrap="square" lIns="0" tIns="0" rIns="0" bIns="0" rtlCol="0"/>
            <a:lstStyle/>
            <a:p>
              <a:endParaRPr/>
            </a:p>
          </p:txBody>
        </p:sp>
        <p:sp>
          <p:nvSpPr>
            <p:cNvPr id="11" name="object 11"/>
            <p:cNvSpPr/>
            <p:nvPr/>
          </p:nvSpPr>
          <p:spPr>
            <a:xfrm>
              <a:off x="3047758" y="2742844"/>
              <a:ext cx="1295400" cy="914400"/>
            </a:xfrm>
            <a:custGeom>
              <a:avLst/>
              <a:gdLst/>
              <a:ahLst/>
              <a:cxnLst/>
              <a:rect l="l" t="t" r="r" b="b"/>
              <a:pathLst>
                <a:path w="1295400" h="914400">
                  <a:moveTo>
                    <a:pt x="0" y="0"/>
                  </a:moveTo>
                  <a:lnTo>
                    <a:pt x="1295285" y="0"/>
                  </a:lnTo>
                  <a:lnTo>
                    <a:pt x="647636" y="914400"/>
                  </a:lnTo>
                  <a:lnTo>
                    <a:pt x="0" y="0"/>
                  </a:lnTo>
                  <a:close/>
                </a:path>
              </a:pathLst>
            </a:custGeom>
            <a:ln w="9359">
              <a:solidFill>
                <a:srgbClr val="FFFFCC"/>
              </a:solidFill>
            </a:ln>
          </p:spPr>
          <p:txBody>
            <a:bodyPr wrap="square" lIns="0" tIns="0" rIns="0" bIns="0" rtlCol="0"/>
            <a:lstStyle/>
            <a:p>
              <a:endParaRPr/>
            </a:p>
          </p:txBody>
        </p:sp>
        <p:sp>
          <p:nvSpPr>
            <p:cNvPr id="12" name="object 12"/>
            <p:cNvSpPr/>
            <p:nvPr/>
          </p:nvSpPr>
          <p:spPr>
            <a:xfrm>
              <a:off x="7543444" y="1523517"/>
              <a:ext cx="1295400" cy="914400"/>
            </a:xfrm>
            <a:custGeom>
              <a:avLst/>
              <a:gdLst/>
              <a:ahLst/>
              <a:cxnLst/>
              <a:rect l="l" t="t" r="r" b="b"/>
              <a:pathLst>
                <a:path w="1295400" h="914400">
                  <a:moveTo>
                    <a:pt x="1295273" y="0"/>
                  </a:moveTo>
                  <a:lnTo>
                    <a:pt x="0" y="0"/>
                  </a:lnTo>
                  <a:lnTo>
                    <a:pt x="647636" y="914400"/>
                  </a:lnTo>
                  <a:lnTo>
                    <a:pt x="1295273" y="0"/>
                  </a:lnTo>
                  <a:close/>
                </a:path>
              </a:pathLst>
            </a:custGeom>
            <a:solidFill>
              <a:srgbClr val="FF0066"/>
            </a:solidFill>
          </p:spPr>
          <p:txBody>
            <a:bodyPr wrap="square" lIns="0" tIns="0" rIns="0" bIns="0" rtlCol="0"/>
            <a:lstStyle/>
            <a:p>
              <a:endParaRPr/>
            </a:p>
          </p:txBody>
        </p:sp>
        <p:sp>
          <p:nvSpPr>
            <p:cNvPr id="13" name="object 13"/>
            <p:cNvSpPr/>
            <p:nvPr/>
          </p:nvSpPr>
          <p:spPr>
            <a:xfrm>
              <a:off x="7543444" y="1523517"/>
              <a:ext cx="1295400" cy="914400"/>
            </a:xfrm>
            <a:custGeom>
              <a:avLst/>
              <a:gdLst/>
              <a:ahLst/>
              <a:cxnLst/>
              <a:rect l="l" t="t" r="r" b="b"/>
              <a:pathLst>
                <a:path w="1295400" h="914400">
                  <a:moveTo>
                    <a:pt x="0" y="0"/>
                  </a:moveTo>
                  <a:lnTo>
                    <a:pt x="1295273" y="0"/>
                  </a:lnTo>
                  <a:lnTo>
                    <a:pt x="647636" y="914400"/>
                  </a:lnTo>
                  <a:lnTo>
                    <a:pt x="0" y="0"/>
                  </a:lnTo>
                  <a:close/>
                </a:path>
              </a:pathLst>
            </a:custGeom>
            <a:ln w="9359">
              <a:solidFill>
                <a:srgbClr val="FFFFCC"/>
              </a:solidFill>
            </a:ln>
          </p:spPr>
          <p:txBody>
            <a:bodyPr wrap="square" lIns="0" tIns="0" rIns="0" bIns="0" rtlCol="0"/>
            <a:lstStyle/>
            <a:p>
              <a:endParaRPr/>
            </a:p>
          </p:txBody>
        </p:sp>
        <p:sp>
          <p:nvSpPr>
            <p:cNvPr id="14" name="object 14"/>
            <p:cNvSpPr/>
            <p:nvPr/>
          </p:nvSpPr>
          <p:spPr>
            <a:xfrm>
              <a:off x="5105158" y="3047758"/>
              <a:ext cx="1828800" cy="1448435"/>
            </a:xfrm>
            <a:custGeom>
              <a:avLst/>
              <a:gdLst/>
              <a:ahLst/>
              <a:cxnLst/>
              <a:rect l="l" t="t" r="r" b="b"/>
              <a:pathLst>
                <a:path w="1828800" h="1448435">
                  <a:moveTo>
                    <a:pt x="914400" y="0"/>
                  </a:moveTo>
                  <a:lnTo>
                    <a:pt x="0" y="1447927"/>
                  </a:lnTo>
                  <a:lnTo>
                    <a:pt x="1828800" y="1447927"/>
                  </a:lnTo>
                  <a:lnTo>
                    <a:pt x="914400" y="0"/>
                  </a:lnTo>
                  <a:close/>
                </a:path>
              </a:pathLst>
            </a:custGeom>
            <a:solidFill>
              <a:srgbClr val="FF0066"/>
            </a:solidFill>
          </p:spPr>
          <p:txBody>
            <a:bodyPr wrap="square" lIns="0" tIns="0" rIns="0" bIns="0" rtlCol="0"/>
            <a:lstStyle/>
            <a:p>
              <a:endParaRPr/>
            </a:p>
          </p:txBody>
        </p:sp>
        <p:sp>
          <p:nvSpPr>
            <p:cNvPr id="15" name="object 15"/>
            <p:cNvSpPr/>
            <p:nvPr/>
          </p:nvSpPr>
          <p:spPr>
            <a:xfrm>
              <a:off x="5105158" y="3047758"/>
              <a:ext cx="1828800" cy="1448435"/>
            </a:xfrm>
            <a:custGeom>
              <a:avLst/>
              <a:gdLst/>
              <a:ahLst/>
              <a:cxnLst/>
              <a:rect l="l" t="t" r="r" b="b"/>
              <a:pathLst>
                <a:path w="1828800" h="1448435">
                  <a:moveTo>
                    <a:pt x="0" y="1447927"/>
                  </a:moveTo>
                  <a:lnTo>
                    <a:pt x="914400" y="0"/>
                  </a:lnTo>
                  <a:lnTo>
                    <a:pt x="1828800" y="1447927"/>
                  </a:lnTo>
                  <a:lnTo>
                    <a:pt x="0" y="1447927"/>
                  </a:lnTo>
                  <a:close/>
                </a:path>
              </a:pathLst>
            </a:custGeom>
            <a:ln w="9359">
              <a:solidFill>
                <a:srgbClr val="FFFFCC"/>
              </a:solidFill>
            </a:ln>
          </p:spPr>
          <p:txBody>
            <a:bodyPr wrap="square" lIns="0" tIns="0" rIns="0" bIns="0" rtlCol="0"/>
            <a:lstStyle/>
            <a:p>
              <a:endParaRPr/>
            </a:p>
          </p:txBody>
        </p:sp>
        <p:sp>
          <p:nvSpPr>
            <p:cNvPr id="16" name="object 16"/>
            <p:cNvSpPr/>
            <p:nvPr/>
          </p:nvSpPr>
          <p:spPr>
            <a:xfrm>
              <a:off x="3504958" y="2458440"/>
              <a:ext cx="4877435" cy="1295400"/>
            </a:xfrm>
            <a:custGeom>
              <a:avLst/>
              <a:gdLst/>
              <a:ahLst/>
              <a:cxnLst/>
              <a:rect l="l" t="t" r="r" b="b"/>
              <a:pathLst>
                <a:path w="4877434" h="1295400">
                  <a:moveTo>
                    <a:pt x="0" y="1295285"/>
                  </a:moveTo>
                  <a:lnTo>
                    <a:pt x="4876927" y="0"/>
                  </a:lnTo>
                </a:path>
              </a:pathLst>
            </a:custGeom>
            <a:ln w="9359">
              <a:solidFill>
                <a:srgbClr val="000000"/>
              </a:solidFill>
            </a:ln>
          </p:spPr>
          <p:txBody>
            <a:bodyPr wrap="square" lIns="0" tIns="0" rIns="0" bIns="0" rtlCol="0"/>
            <a:lstStyle/>
            <a:p>
              <a:endParaRPr/>
            </a:p>
          </p:txBody>
        </p:sp>
        <p:sp>
          <p:nvSpPr>
            <p:cNvPr id="17" name="object 17"/>
            <p:cNvSpPr/>
            <p:nvPr/>
          </p:nvSpPr>
          <p:spPr>
            <a:xfrm>
              <a:off x="3504958" y="2438285"/>
              <a:ext cx="4877435" cy="1295400"/>
            </a:xfrm>
            <a:custGeom>
              <a:avLst/>
              <a:gdLst/>
              <a:ahLst/>
              <a:cxnLst/>
              <a:rect l="l" t="t" r="r" b="b"/>
              <a:pathLst>
                <a:path w="4877434" h="1295400">
                  <a:moveTo>
                    <a:pt x="0" y="1295273"/>
                  </a:moveTo>
                  <a:lnTo>
                    <a:pt x="4876927" y="0"/>
                  </a:lnTo>
                </a:path>
              </a:pathLst>
            </a:custGeom>
            <a:ln w="9359">
              <a:solidFill>
                <a:srgbClr val="497DBA"/>
              </a:solidFill>
            </a:ln>
          </p:spPr>
          <p:txBody>
            <a:bodyPr wrap="square" lIns="0" tIns="0" rIns="0" bIns="0" rtlCol="0"/>
            <a:lstStyle/>
            <a:p>
              <a:endParaRPr/>
            </a:p>
          </p:txBody>
        </p:sp>
        <p:pic>
          <p:nvPicPr>
            <p:cNvPr id="18" name="object 18"/>
            <p:cNvPicPr/>
            <p:nvPr/>
          </p:nvPicPr>
          <p:blipFill>
            <a:blip r:embed="rId4" cstate="print"/>
            <a:stretch>
              <a:fillRect/>
            </a:stretch>
          </p:blipFill>
          <p:spPr>
            <a:xfrm>
              <a:off x="380517" y="4363567"/>
              <a:ext cx="4495317" cy="1980717"/>
            </a:xfrm>
            <a:prstGeom prst="rect">
              <a:avLst/>
            </a:prstGeom>
          </p:spPr>
        </p:pic>
        <p:sp>
          <p:nvSpPr>
            <p:cNvPr id="19" name="object 19"/>
            <p:cNvSpPr/>
            <p:nvPr/>
          </p:nvSpPr>
          <p:spPr>
            <a:xfrm>
              <a:off x="380517" y="4363554"/>
              <a:ext cx="4495800" cy="1981200"/>
            </a:xfrm>
            <a:custGeom>
              <a:avLst/>
              <a:gdLst/>
              <a:ahLst/>
              <a:cxnLst/>
              <a:rect l="l" t="t" r="r" b="b"/>
              <a:pathLst>
                <a:path w="4495800" h="1981200">
                  <a:moveTo>
                    <a:pt x="0" y="1981085"/>
                  </a:moveTo>
                  <a:lnTo>
                    <a:pt x="4495685" y="1981085"/>
                  </a:lnTo>
                  <a:lnTo>
                    <a:pt x="4495685" y="0"/>
                  </a:lnTo>
                  <a:lnTo>
                    <a:pt x="0" y="0"/>
                  </a:lnTo>
                  <a:lnTo>
                    <a:pt x="0" y="1981085"/>
                  </a:lnTo>
                  <a:close/>
                </a:path>
              </a:pathLst>
            </a:custGeom>
            <a:ln w="3175">
              <a:solidFill>
                <a:srgbClr val="000000"/>
              </a:solidFill>
            </a:ln>
          </p:spPr>
          <p:txBody>
            <a:bodyPr wrap="square" lIns="0" tIns="0" rIns="0" bIns="0" rtlCol="0"/>
            <a:lstStyle/>
            <a:p>
              <a:endParaRPr/>
            </a:p>
          </p:txBody>
        </p:sp>
        <p:sp>
          <p:nvSpPr>
            <p:cNvPr id="20" name="object 20"/>
            <p:cNvSpPr/>
            <p:nvPr/>
          </p:nvSpPr>
          <p:spPr>
            <a:xfrm>
              <a:off x="380517" y="4363554"/>
              <a:ext cx="4495800" cy="1981200"/>
            </a:xfrm>
            <a:custGeom>
              <a:avLst/>
              <a:gdLst/>
              <a:ahLst/>
              <a:cxnLst/>
              <a:rect l="l" t="t" r="r" b="b"/>
              <a:pathLst>
                <a:path w="4495800" h="1981200">
                  <a:moveTo>
                    <a:pt x="2247836" y="1980730"/>
                  </a:moveTo>
                  <a:lnTo>
                    <a:pt x="0" y="1980730"/>
                  </a:lnTo>
                  <a:lnTo>
                    <a:pt x="0" y="0"/>
                  </a:lnTo>
                  <a:lnTo>
                    <a:pt x="4495317" y="0"/>
                  </a:lnTo>
                  <a:lnTo>
                    <a:pt x="4495317" y="1980730"/>
                  </a:lnTo>
                  <a:lnTo>
                    <a:pt x="2247836" y="1980730"/>
                  </a:lnTo>
                  <a:close/>
                </a:path>
              </a:pathLst>
            </a:custGeom>
            <a:ln w="9359">
              <a:solidFill>
                <a:srgbClr val="000000"/>
              </a:solidFill>
            </a:ln>
          </p:spPr>
          <p:txBody>
            <a:bodyPr wrap="square" lIns="0" tIns="0" rIns="0" bIns="0" rtlCol="0"/>
            <a:lstStyle/>
            <a:p>
              <a:endParaRPr/>
            </a:p>
          </p:txBody>
        </p:sp>
        <p:pic>
          <p:nvPicPr>
            <p:cNvPr id="21" name="object 21"/>
            <p:cNvPicPr/>
            <p:nvPr/>
          </p:nvPicPr>
          <p:blipFill>
            <a:blip r:embed="rId5" cstate="print"/>
            <a:stretch>
              <a:fillRect/>
            </a:stretch>
          </p:blipFill>
          <p:spPr>
            <a:xfrm>
              <a:off x="380517" y="4343412"/>
              <a:ext cx="4495317" cy="1980717"/>
            </a:xfrm>
            <a:prstGeom prst="rect">
              <a:avLst/>
            </a:prstGeom>
          </p:spPr>
        </p:pic>
        <p:sp>
          <p:nvSpPr>
            <p:cNvPr id="22" name="object 22"/>
            <p:cNvSpPr/>
            <p:nvPr/>
          </p:nvSpPr>
          <p:spPr>
            <a:xfrm>
              <a:off x="380517" y="4343400"/>
              <a:ext cx="4495800" cy="1981200"/>
            </a:xfrm>
            <a:custGeom>
              <a:avLst/>
              <a:gdLst/>
              <a:ahLst/>
              <a:cxnLst/>
              <a:rect l="l" t="t" r="r" b="b"/>
              <a:pathLst>
                <a:path w="4495800" h="1981200">
                  <a:moveTo>
                    <a:pt x="2247836" y="1980717"/>
                  </a:moveTo>
                  <a:lnTo>
                    <a:pt x="0" y="1980717"/>
                  </a:lnTo>
                  <a:lnTo>
                    <a:pt x="0" y="0"/>
                  </a:lnTo>
                  <a:lnTo>
                    <a:pt x="4495317" y="0"/>
                  </a:lnTo>
                  <a:lnTo>
                    <a:pt x="4495317" y="1980717"/>
                  </a:lnTo>
                  <a:lnTo>
                    <a:pt x="2247836" y="1980717"/>
                  </a:lnTo>
                  <a:close/>
                </a:path>
              </a:pathLst>
            </a:custGeom>
            <a:ln w="9359">
              <a:solidFill>
                <a:srgbClr val="497DBA"/>
              </a:solidFill>
            </a:ln>
          </p:spPr>
          <p:txBody>
            <a:bodyPr wrap="square" lIns="0" tIns="0" rIns="0" bIns="0" rtlCol="0"/>
            <a:lstStyle/>
            <a:p>
              <a:endParaRPr/>
            </a:p>
          </p:txBody>
        </p:sp>
      </p:grpSp>
      <p:grpSp>
        <p:nvGrpSpPr>
          <p:cNvPr id="23" name="object 23"/>
          <p:cNvGrpSpPr/>
          <p:nvPr/>
        </p:nvGrpSpPr>
        <p:grpSpPr>
          <a:xfrm>
            <a:off x="3043078" y="1990439"/>
            <a:ext cx="1304290" cy="394335"/>
            <a:chOff x="3043078" y="1990439"/>
            <a:chExt cx="1304290" cy="394335"/>
          </a:xfrm>
        </p:grpSpPr>
        <p:pic>
          <p:nvPicPr>
            <p:cNvPr id="24" name="object 24"/>
            <p:cNvPicPr/>
            <p:nvPr/>
          </p:nvPicPr>
          <p:blipFill>
            <a:blip r:embed="rId6" cstate="print"/>
            <a:stretch>
              <a:fillRect/>
            </a:stretch>
          </p:blipFill>
          <p:spPr>
            <a:xfrm>
              <a:off x="3047758" y="2015299"/>
              <a:ext cx="1294917" cy="364667"/>
            </a:xfrm>
            <a:prstGeom prst="rect">
              <a:avLst/>
            </a:prstGeom>
          </p:spPr>
        </p:pic>
        <p:sp>
          <p:nvSpPr>
            <p:cNvPr id="25" name="object 25"/>
            <p:cNvSpPr/>
            <p:nvPr/>
          </p:nvSpPr>
          <p:spPr>
            <a:xfrm>
              <a:off x="3047758" y="2015286"/>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26" name="object 26"/>
            <p:cNvSpPr/>
            <p:nvPr/>
          </p:nvSpPr>
          <p:spPr>
            <a:xfrm>
              <a:off x="3047758" y="2015274"/>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000000"/>
              </a:solidFill>
            </a:ln>
          </p:spPr>
          <p:txBody>
            <a:bodyPr wrap="square" lIns="0" tIns="0" rIns="0" bIns="0" rtlCol="0"/>
            <a:lstStyle/>
            <a:p>
              <a:endParaRPr/>
            </a:p>
          </p:txBody>
        </p:sp>
        <p:pic>
          <p:nvPicPr>
            <p:cNvPr id="27" name="object 27"/>
            <p:cNvPicPr/>
            <p:nvPr/>
          </p:nvPicPr>
          <p:blipFill>
            <a:blip r:embed="rId7" cstate="print"/>
            <a:stretch>
              <a:fillRect/>
            </a:stretch>
          </p:blipFill>
          <p:spPr>
            <a:xfrm>
              <a:off x="3047758" y="1995144"/>
              <a:ext cx="1294917" cy="364667"/>
            </a:xfrm>
            <a:prstGeom prst="rect">
              <a:avLst/>
            </a:prstGeom>
          </p:spPr>
        </p:pic>
        <p:sp>
          <p:nvSpPr>
            <p:cNvPr id="28" name="object 28"/>
            <p:cNvSpPr/>
            <p:nvPr/>
          </p:nvSpPr>
          <p:spPr>
            <a:xfrm>
              <a:off x="3047758" y="1995119"/>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497DBA"/>
              </a:solidFill>
            </a:ln>
          </p:spPr>
          <p:txBody>
            <a:bodyPr wrap="square" lIns="0" tIns="0" rIns="0" bIns="0" rtlCol="0"/>
            <a:lstStyle/>
            <a:p>
              <a:endParaRPr/>
            </a:p>
          </p:txBody>
        </p:sp>
      </p:grpSp>
      <p:sp>
        <p:nvSpPr>
          <p:cNvPr id="29" name="object 29"/>
          <p:cNvSpPr txBox="1"/>
          <p:nvPr/>
        </p:nvSpPr>
        <p:spPr>
          <a:xfrm>
            <a:off x="3052438" y="2027059"/>
            <a:ext cx="1285875" cy="299720"/>
          </a:xfrm>
          <a:prstGeom prst="rect">
            <a:avLst/>
          </a:prstGeom>
        </p:spPr>
        <p:txBody>
          <a:bodyPr vert="horz" wrap="square" lIns="0" tIns="12700" rIns="0" bIns="0" rtlCol="0">
            <a:spAutoFit/>
          </a:bodyPr>
          <a:lstStyle/>
          <a:p>
            <a:pPr marL="369570">
              <a:lnSpc>
                <a:spcPct val="100000"/>
              </a:lnSpc>
              <a:spcBef>
                <a:spcPts val="100"/>
              </a:spcBef>
            </a:pPr>
            <a:r>
              <a:rPr sz="1800" b="1" spc="-35" dirty="0">
                <a:latin typeface="Calibri"/>
                <a:cs typeface="Calibri"/>
              </a:rPr>
              <a:t>Agent</a:t>
            </a:r>
            <a:endParaRPr sz="1800">
              <a:latin typeface="Calibri"/>
              <a:cs typeface="Calibri"/>
            </a:endParaRPr>
          </a:p>
        </p:txBody>
      </p:sp>
      <p:grpSp>
        <p:nvGrpSpPr>
          <p:cNvPr id="30" name="object 30"/>
          <p:cNvGrpSpPr/>
          <p:nvPr/>
        </p:nvGrpSpPr>
        <p:grpSpPr>
          <a:xfrm>
            <a:off x="7538764" y="1061637"/>
            <a:ext cx="1304290" cy="394335"/>
            <a:chOff x="7538764" y="1061637"/>
            <a:chExt cx="1304290" cy="394335"/>
          </a:xfrm>
        </p:grpSpPr>
        <p:pic>
          <p:nvPicPr>
            <p:cNvPr id="31" name="object 31"/>
            <p:cNvPicPr/>
            <p:nvPr/>
          </p:nvPicPr>
          <p:blipFill>
            <a:blip r:embed="rId6" cstate="print"/>
            <a:stretch>
              <a:fillRect/>
            </a:stretch>
          </p:blipFill>
          <p:spPr>
            <a:xfrm>
              <a:off x="7543444" y="1086497"/>
              <a:ext cx="1294904" cy="364667"/>
            </a:xfrm>
            <a:prstGeom prst="rect">
              <a:avLst/>
            </a:prstGeom>
          </p:spPr>
        </p:pic>
        <p:sp>
          <p:nvSpPr>
            <p:cNvPr id="32" name="object 32"/>
            <p:cNvSpPr/>
            <p:nvPr/>
          </p:nvSpPr>
          <p:spPr>
            <a:xfrm>
              <a:off x="7543444" y="1086485"/>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33" name="object 33"/>
            <p:cNvSpPr/>
            <p:nvPr/>
          </p:nvSpPr>
          <p:spPr>
            <a:xfrm>
              <a:off x="7543444" y="1086485"/>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000000"/>
              </a:solidFill>
            </a:ln>
          </p:spPr>
          <p:txBody>
            <a:bodyPr wrap="square" lIns="0" tIns="0" rIns="0" bIns="0" rtlCol="0"/>
            <a:lstStyle/>
            <a:p>
              <a:endParaRPr/>
            </a:p>
          </p:txBody>
        </p:sp>
        <p:pic>
          <p:nvPicPr>
            <p:cNvPr id="34" name="object 34"/>
            <p:cNvPicPr/>
            <p:nvPr/>
          </p:nvPicPr>
          <p:blipFill>
            <a:blip r:embed="rId7" cstate="print"/>
            <a:stretch>
              <a:fillRect/>
            </a:stretch>
          </p:blipFill>
          <p:spPr>
            <a:xfrm>
              <a:off x="7543444" y="1066342"/>
              <a:ext cx="1294904" cy="364667"/>
            </a:xfrm>
            <a:prstGeom prst="rect">
              <a:avLst/>
            </a:prstGeom>
          </p:spPr>
        </p:pic>
        <p:sp>
          <p:nvSpPr>
            <p:cNvPr id="35" name="object 35"/>
            <p:cNvSpPr/>
            <p:nvPr/>
          </p:nvSpPr>
          <p:spPr>
            <a:xfrm>
              <a:off x="7543444" y="1066317"/>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497DBA"/>
              </a:solidFill>
            </a:ln>
          </p:spPr>
          <p:txBody>
            <a:bodyPr wrap="square" lIns="0" tIns="0" rIns="0" bIns="0" rtlCol="0"/>
            <a:lstStyle/>
            <a:p>
              <a:endParaRPr/>
            </a:p>
          </p:txBody>
        </p:sp>
      </p:grpSp>
      <p:sp>
        <p:nvSpPr>
          <p:cNvPr id="36" name="object 36"/>
          <p:cNvSpPr txBox="1"/>
          <p:nvPr/>
        </p:nvSpPr>
        <p:spPr>
          <a:xfrm>
            <a:off x="7548124" y="1098626"/>
            <a:ext cx="1285875" cy="299720"/>
          </a:xfrm>
          <a:prstGeom prst="rect">
            <a:avLst/>
          </a:prstGeom>
        </p:spPr>
        <p:txBody>
          <a:bodyPr vert="horz" wrap="square" lIns="0" tIns="12700" rIns="0" bIns="0" rtlCol="0">
            <a:spAutoFit/>
          </a:bodyPr>
          <a:lstStyle/>
          <a:p>
            <a:pPr algn="ctr">
              <a:lnSpc>
                <a:spcPct val="100000"/>
              </a:lnSpc>
              <a:spcBef>
                <a:spcPts val="100"/>
              </a:spcBef>
            </a:pPr>
            <a:r>
              <a:rPr sz="1800" b="1" spc="-30" dirty="0">
                <a:latin typeface="Calibri"/>
                <a:cs typeface="Calibri"/>
              </a:rPr>
              <a:t>Host</a:t>
            </a:r>
            <a:endParaRPr sz="1800">
              <a:latin typeface="Calibri"/>
              <a:cs typeface="Calibri"/>
            </a:endParaRPr>
          </a:p>
        </p:txBody>
      </p:sp>
      <p:grpSp>
        <p:nvGrpSpPr>
          <p:cNvPr id="37" name="object 37"/>
          <p:cNvGrpSpPr/>
          <p:nvPr/>
        </p:nvGrpSpPr>
        <p:grpSpPr>
          <a:xfrm>
            <a:off x="5329434" y="4795564"/>
            <a:ext cx="1532890" cy="394335"/>
            <a:chOff x="5329434" y="4795564"/>
            <a:chExt cx="1532890" cy="394335"/>
          </a:xfrm>
        </p:grpSpPr>
        <p:pic>
          <p:nvPicPr>
            <p:cNvPr id="38" name="object 38"/>
            <p:cNvPicPr/>
            <p:nvPr/>
          </p:nvPicPr>
          <p:blipFill>
            <a:blip r:embed="rId8" cstate="print"/>
            <a:stretch>
              <a:fillRect/>
            </a:stretch>
          </p:blipFill>
          <p:spPr>
            <a:xfrm>
              <a:off x="5334114" y="4820424"/>
              <a:ext cx="1523517" cy="364667"/>
            </a:xfrm>
            <a:prstGeom prst="rect">
              <a:avLst/>
            </a:prstGeom>
          </p:spPr>
        </p:pic>
        <p:sp>
          <p:nvSpPr>
            <p:cNvPr id="39" name="object 39"/>
            <p:cNvSpPr/>
            <p:nvPr/>
          </p:nvSpPr>
          <p:spPr>
            <a:xfrm>
              <a:off x="5334114" y="4820399"/>
              <a:ext cx="1524000" cy="365125"/>
            </a:xfrm>
            <a:custGeom>
              <a:avLst/>
              <a:gdLst/>
              <a:ahLst/>
              <a:cxnLst/>
              <a:rect l="l" t="t" r="r" b="b"/>
              <a:pathLst>
                <a:path w="1524000" h="365125">
                  <a:moveTo>
                    <a:pt x="0" y="365036"/>
                  </a:moveTo>
                  <a:lnTo>
                    <a:pt x="1523885" y="365036"/>
                  </a:lnTo>
                  <a:lnTo>
                    <a:pt x="1523885" y="0"/>
                  </a:lnTo>
                  <a:lnTo>
                    <a:pt x="0" y="0"/>
                  </a:lnTo>
                  <a:lnTo>
                    <a:pt x="0" y="365036"/>
                  </a:lnTo>
                  <a:close/>
                </a:path>
              </a:pathLst>
            </a:custGeom>
            <a:ln w="3175">
              <a:solidFill>
                <a:srgbClr val="000000"/>
              </a:solidFill>
            </a:ln>
          </p:spPr>
          <p:txBody>
            <a:bodyPr wrap="square" lIns="0" tIns="0" rIns="0" bIns="0" rtlCol="0"/>
            <a:lstStyle/>
            <a:p>
              <a:endParaRPr/>
            </a:p>
          </p:txBody>
        </p:sp>
        <p:sp>
          <p:nvSpPr>
            <p:cNvPr id="40" name="object 40"/>
            <p:cNvSpPr/>
            <p:nvPr/>
          </p:nvSpPr>
          <p:spPr>
            <a:xfrm>
              <a:off x="5334114" y="4820399"/>
              <a:ext cx="1524000" cy="365125"/>
            </a:xfrm>
            <a:custGeom>
              <a:avLst/>
              <a:gdLst/>
              <a:ahLst/>
              <a:cxnLst/>
              <a:rect l="l" t="t" r="r" b="b"/>
              <a:pathLst>
                <a:path w="1524000" h="365125">
                  <a:moveTo>
                    <a:pt x="761771" y="364680"/>
                  </a:moveTo>
                  <a:lnTo>
                    <a:pt x="0" y="364680"/>
                  </a:lnTo>
                  <a:lnTo>
                    <a:pt x="0" y="0"/>
                  </a:lnTo>
                  <a:lnTo>
                    <a:pt x="1523530" y="0"/>
                  </a:lnTo>
                  <a:lnTo>
                    <a:pt x="1523530" y="364680"/>
                  </a:lnTo>
                  <a:lnTo>
                    <a:pt x="761771" y="364680"/>
                  </a:lnTo>
                  <a:close/>
                </a:path>
              </a:pathLst>
            </a:custGeom>
            <a:ln w="9359">
              <a:solidFill>
                <a:srgbClr val="000000"/>
              </a:solidFill>
            </a:ln>
          </p:spPr>
          <p:txBody>
            <a:bodyPr wrap="square" lIns="0" tIns="0" rIns="0" bIns="0" rtlCol="0"/>
            <a:lstStyle/>
            <a:p>
              <a:endParaRPr/>
            </a:p>
          </p:txBody>
        </p:sp>
        <p:pic>
          <p:nvPicPr>
            <p:cNvPr id="41" name="object 41"/>
            <p:cNvPicPr/>
            <p:nvPr/>
          </p:nvPicPr>
          <p:blipFill>
            <a:blip r:embed="rId9" cstate="print"/>
            <a:stretch>
              <a:fillRect/>
            </a:stretch>
          </p:blipFill>
          <p:spPr>
            <a:xfrm>
              <a:off x="5334114" y="4800257"/>
              <a:ext cx="1523517" cy="364667"/>
            </a:xfrm>
            <a:prstGeom prst="rect">
              <a:avLst/>
            </a:prstGeom>
          </p:spPr>
        </p:pic>
        <p:sp>
          <p:nvSpPr>
            <p:cNvPr id="42" name="object 42"/>
            <p:cNvSpPr/>
            <p:nvPr/>
          </p:nvSpPr>
          <p:spPr>
            <a:xfrm>
              <a:off x="5334114" y="4800244"/>
              <a:ext cx="1524000" cy="365125"/>
            </a:xfrm>
            <a:custGeom>
              <a:avLst/>
              <a:gdLst/>
              <a:ahLst/>
              <a:cxnLst/>
              <a:rect l="l" t="t" r="r" b="b"/>
              <a:pathLst>
                <a:path w="1524000" h="365125">
                  <a:moveTo>
                    <a:pt x="761771" y="364680"/>
                  </a:moveTo>
                  <a:lnTo>
                    <a:pt x="0" y="364680"/>
                  </a:lnTo>
                  <a:lnTo>
                    <a:pt x="0" y="0"/>
                  </a:lnTo>
                  <a:lnTo>
                    <a:pt x="1523530" y="0"/>
                  </a:lnTo>
                  <a:lnTo>
                    <a:pt x="1523530" y="364680"/>
                  </a:lnTo>
                  <a:lnTo>
                    <a:pt x="761771" y="364680"/>
                  </a:lnTo>
                  <a:close/>
                </a:path>
              </a:pathLst>
            </a:custGeom>
            <a:ln w="9359">
              <a:solidFill>
                <a:srgbClr val="497DBA"/>
              </a:solidFill>
            </a:ln>
          </p:spPr>
          <p:txBody>
            <a:bodyPr wrap="square" lIns="0" tIns="0" rIns="0" bIns="0" rtlCol="0"/>
            <a:lstStyle/>
            <a:p>
              <a:endParaRPr/>
            </a:p>
          </p:txBody>
        </p:sp>
      </p:grpSp>
      <p:sp>
        <p:nvSpPr>
          <p:cNvPr id="43" name="object 43"/>
          <p:cNvSpPr txBox="1"/>
          <p:nvPr/>
        </p:nvSpPr>
        <p:spPr>
          <a:xfrm>
            <a:off x="5338794" y="4832184"/>
            <a:ext cx="1514475" cy="299720"/>
          </a:xfrm>
          <a:prstGeom prst="rect">
            <a:avLst/>
          </a:prstGeom>
        </p:spPr>
        <p:txBody>
          <a:bodyPr vert="horz" wrap="square" lIns="0" tIns="12700" rIns="0" bIns="0" rtlCol="0">
            <a:spAutoFit/>
          </a:bodyPr>
          <a:lstStyle/>
          <a:p>
            <a:pPr marL="162560">
              <a:lnSpc>
                <a:spcPct val="100000"/>
              </a:lnSpc>
              <a:spcBef>
                <a:spcPts val="100"/>
              </a:spcBef>
            </a:pPr>
            <a:r>
              <a:rPr sz="1800" spc="-10" dirty="0">
                <a:solidFill>
                  <a:srgbClr val="FFFFCC"/>
                </a:solidFill>
                <a:latin typeface="Calibri"/>
                <a:cs typeface="Calibri"/>
              </a:rPr>
              <a:t>Environment</a:t>
            </a:r>
            <a:endParaRPr sz="1800">
              <a:latin typeface="Calibri"/>
              <a:cs typeface="Calibri"/>
            </a:endParaRPr>
          </a:p>
        </p:txBody>
      </p:sp>
      <p:sp>
        <p:nvSpPr>
          <p:cNvPr id="44" name="object 44"/>
          <p:cNvSpPr txBox="1"/>
          <p:nvPr/>
        </p:nvSpPr>
        <p:spPr>
          <a:xfrm>
            <a:off x="385197" y="4316653"/>
            <a:ext cx="4486275" cy="1701164"/>
          </a:xfrm>
          <a:prstGeom prst="rect">
            <a:avLst/>
          </a:prstGeom>
        </p:spPr>
        <p:txBody>
          <a:bodyPr vert="horz" wrap="square" lIns="0" tIns="12700" rIns="0" bIns="0" rtlCol="0">
            <a:spAutoFit/>
          </a:bodyPr>
          <a:lstStyle/>
          <a:p>
            <a:pPr marL="428625" indent="-343535">
              <a:lnSpc>
                <a:spcPts val="2360"/>
              </a:lnSpc>
              <a:spcBef>
                <a:spcPts val="100"/>
              </a:spcBef>
              <a:buFont typeface="Wingdings"/>
              <a:buChar char=""/>
              <a:tabLst>
                <a:tab pos="429259" algn="l"/>
              </a:tabLst>
            </a:pPr>
            <a:r>
              <a:rPr sz="2000" b="1" spc="-35" dirty="0">
                <a:latin typeface="Calibri"/>
                <a:cs typeface="Calibri"/>
              </a:rPr>
              <a:t>Kemampuan</a:t>
            </a:r>
            <a:r>
              <a:rPr sz="2000" b="1" spc="-5" dirty="0">
                <a:latin typeface="Calibri"/>
                <a:cs typeface="Calibri"/>
              </a:rPr>
              <a:t> </a:t>
            </a:r>
            <a:r>
              <a:rPr sz="2000" b="1" spc="-30" dirty="0">
                <a:latin typeface="Calibri"/>
                <a:cs typeface="Calibri"/>
              </a:rPr>
              <a:t>agent</a:t>
            </a:r>
            <a:r>
              <a:rPr sz="2000" b="1" spc="-15" dirty="0">
                <a:latin typeface="Calibri"/>
                <a:cs typeface="Calibri"/>
              </a:rPr>
              <a:t> </a:t>
            </a:r>
            <a:r>
              <a:rPr sz="2000" b="1" spc="-35" dirty="0">
                <a:latin typeface="Calibri"/>
                <a:cs typeface="Calibri"/>
              </a:rPr>
              <a:t>meningkat</a:t>
            </a:r>
            <a:endParaRPr sz="2000">
              <a:latin typeface="Calibri"/>
              <a:cs typeface="Calibri"/>
            </a:endParaRPr>
          </a:p>
          <a:p>
            <a:pPr marL="428625" marR="1429385" indent="-342900">
              <a:lnSpc>
                <a:spcPts val="1920"/>
              </a:lnSpc>
              <a:spcBef>
                <a:spcPts val="425"/>
              </a:spcBef>
              <a:buFont typeface="Wingdings"/>
              <a:buChar char=""/>
              <a:tabLst>
                <a:tab pos="429259" algn="l"/>
              </a:tabLst>
            </a:pPr>
            <a:r>
              <a:rPr sz="2000" b="1" spc="-35" dirty="0">
                <a:latin typeface="Calibri"/>
                <a:cs typeface="Calibri"/>
              </a:rPr>
              <a:t>Agent</a:t>
            </a:r>
            <a:r>
              <a:rPr sz="2000" b="1" spc="-25" dirty="0">
                <a:latin typeface="Calibri"/>
                <a:cs typeface="Calibri"/>
              </a:rPr>
              <a:t> </a:t>
            </a:r>
            <a:r>
              <a:rPr sz="2000" b="1" spc="-30" dirty="0">
                <a:latin typeface="Calibri"/>
                <a:cs typeface="Calibri"/>
              </a:rPr>
              <a:t>medpt</a:t>
            </a:r>
            <a:r>
              <a:rPr sz="2000" b="1" spc="-20" dirty="0">
                <a:latin typeface="Calibri"/>
                <a:cs typeface="Calibri"/>
              </a:rPr>
              <a:t> </a:t>
            </a:r>
            <a:r>
              <a:rPr sz="2000" b="1" spc="-35" dirty="0">
                <a:latin typeface="Calibri"/>
                <a:cs typeface="Calibri"/>
              </a:rPr>
              <a:t>kemudahan </a:t>
            </a:r>
            <a:r>
              <a:rPr sz="2000" b="1" spc="-440" dirty="0">
                <a:latin typeface="Calibri"/>
                <a:cs typeface="Calibri"/>
              </a:rPr>
              <a:t> </a:t>
            </a:r>
            <a:r>
              <a:rPr sz="2000" b="1" spc="-35" dirty="0">
                <a:latin typeface="Calibri"/>
                <a:cs typeface="Calibri"/>
              </a:rPr>
              <a:t>menimbulkan</a:t>
            </a:r>
            <a:r>
              <a:rPr sz="2000" b="1" spc="-5" dirty="0">
                <a:latin typeface="Calibri"/>
                <a:cs typeface="Calibri"/>
              </a:rPr>
              <a:t> </a:t>
            </a:r>
            <a:r>
              <a:rPr sz="2000" b="1" spc="-40" dirty="0">
                <a:latin typeface="Calibri"/>
                <a:cs typeface="Calibri"/>
              </a:rPr>
              <a:t>penyakit</a:t>
            </a:r>
            <a:endParaRPr sz="2000">
              <a:latin typeface="Calibri"/>
              <a:cs typeface="Calibri"/>
            </a:endParaRPr>
          </a:p>
          <a:p>
            <a:pPr marL="428625" marR="745490" indent="-342900">
              <a:lnSpc>
                <a:spcPts val="1920"/>
              </a:lnSpc>
              <a:spcBef>
                <a:spcPts val="385"/>
              </a:spcBef>
              <a:buFont typeface="Wingdings"/>
              <a:buChar char=""/>
              <a:tabLst>
                <a:tab pos="429259" algn="l"/>
              </a:tabLst>
            </a:pPr>
            <a:r>
              <a:rPr sz="2000" b="1" spc="-50" dirty="0">
                <a:latin typeface="Calibri"/>
                <a:cs typeface="Calibri"/>
              </a:rPr>
              <a:t>Terjadi</a:t>
            </a:r>
            <a:r>
              <a:rPr sz="2000" b="1" spc="-20" dirty="0">
                <a:latin typeface="Calibri"/>
                <a:cs typeface="Calibri"/>
              </a:rPr>
              <a:t> pd</a:t>
            </a:r>
            <a:r>
              <a:rPr sz="2000" b="1" spc="-15" dirty="0">
                <a:latin typeface="Calibri"/>
                <a:cs typeface="Calibri"/>
              </a:rPr>
              <a:t> </a:t>
            </a:r>
            <a:r>
              <a:rPr sz="2000" b="1" spc="-40" dirty="0">
                <a:latin typeface="Calibri"/>
                <a:cs typeface="Calibri"/>
              </a:rPr>
              <a:t>penyakit</a:t>
            </a:r>
            <a:r>
              <a:rPr sz="2000" b="1" spc="-5" dirty="0">
                <a:latin typeface="Calibri"/>
                <a:cs typeface="Calibri"/>
              </a:rPr>
              <a:t> </a:t>
            </a:r>
            <a:r>
              <a:rPr sz="2000" b="1" spc="-40" dirty="0">
                <a:latin typeface="Calibri"/>
                <a:cs typeface="Calibri"/>
              </a:rPr>
              <a:t>infeksi,</a:t>
            </a:r>
            <a:r>
              <a:rPr sz="2000" b="1" spc="-15" dirty="0">
                <a:latin typeface="Calibri"/>
                <a:cs typeface="Calibri"/>
              </a:rPr>
              <a:t> </a:t>
            </a:r>
            <a:r>
              <a:rPr sz="2000" b="1" spc="-40" dirty="0">
                <a:latin typeface="Calibri"/>
                <a:cs typeface="Calibri"/>
              </a:rPr>
              <a:t>yaitu </a:t>
            </a:r>
            <a:r>
              <a:rPr sz="2000" b="1" spc="-434" dirty="0">
                <a:latin typeface="Calibri"/>
                <a:cs typeface="Calibri"/>
              </a:rPr>
              <a:t> </a:t>
            </a:r>
            <a:r>
              <a:rPr sz="2000" b="1" spc="-35" dirty="0">
                <a:latin typeface="Calibri"/>
                <a:cs typeface="Calibri"/>
              </a:rPr>
              <a:t>munculnya</a:t>
            </a:r>
            <a:r>
              <a:rPr sz="2000" b="1" spc="-5" dirty="0">
                <a:latin typeface="Calibri"/>
                <a:cs typeface="Calibri"/>
              </a:rPr>
              <a:t> </a:t>
            </a:r>
            <a:r>
              <a:rPr sz="2000" b="1" spc="-35" dirty="0">
                <a:latin typeface="Calibri"/>
                <a:cs typeface="Calibri"/>
              </a:rPr>
              <a:t>strain</a:t>
            </a:r>
            <a:r>
              <a:rPr sz="2000" b="1" spc="-5" dirty="0">
                <a:latin typeface="Calibri"/>
                <a:cs typeface="Calibri"/>
              </a:rPr>
              <a:t> </a:t>
            </a:r>
            <a:r>
              <a:rPr sz="2000" b="1" spc="-25" dirty="0">
                <a:latin typeface="Calibri"/>
                <a:cs typeface="Calibri"/>
              </a:rPr>
              <a:t>baru</a:t>
            </a:r>
            <a:r>
              <a:rPr sz="2000" b="1" spc="-10" dirty="0">
                <a:latin typeface="Calibri"/>
                <a:cs typeface="Calibri"/>
              </a:rPr>
              <a:t> </a:t>
            </a:r>
            <a:r>
              <a:rPr sz="2000" b="1" spc="-15" dirty="0">
                <a:latin typeface="Calibri"/>
                <a:cs typeface="Calibri"/>
              </a:rPr>
              <a:t>dr </a:t>
            </a:r>
            <a:r>
              <a:rPr sz="2000" b="1" spc="-30" dirty="0">
                <a:latin typeface="Calibri"/>
                <a:cs typeface="Calibri"/>
              </a:rPr>
              <a:t>agent</a:t>
            </a:r>
            <a:endParaRPr sz="2000">
              <a:latin typeface="Calibri"/>
              <a:cs typeface="Calibri"/>
            </a:endParaRPr>
          </a:p>
          <a:p>
            <a:pPr marL="428625" indent="-343535">
              <a:lnSpc>
                <a:spcPts val="2335"/>
              </a:lnSpc>
              <a:buFont typeface="Wingdings"/>
              <a:buChar char=""/>
              <a:tabLst>
                <a:tab pos="429259" algn="l"/>
              </a:tabLst>
            </a:pPr>
            <a:r>
              <a:rPr sz="2000" b="1" spc="-45" dirty="0">
                <a:latin typeface="Calibri"/>
                <a:cs typeface="Calibri"/>
              </a:rPr>
              <a:t>Misalnya</a:t>
            </a:r>
            <a:r>
              <a:rPr sz="2000" b="1" dirty="0">
                <a:latin typeface="Calibri"/>
                <a:cs typeface="Calibri"/>
              </a:rPr>
              <a:t> </a:t>
            </a:r>
            <a:r>
              <a:rPr sz="2000" b="1" spc="-30" dirty="0">
                <a:latin typeface="Calibri"/>
                <a:cs typeface="Calibri"/>
              </a:rPr>
              <a:t>mutasi</a:t>
            </a:r>
            <a:r>
              <a:rPr sz="2000" b="1" spc="-5" dirty="0">
                <a:latin typeface="Calibri"/>
                <a:cs typeface="Calibri"/>
              </a:rPr>
              <a:t> </a:t>
            </a:r>
            <a:r>
              <a:rPr sz="2000" b="1" spc="-30" dirty="0">
                <a:latin typeface="Calibri"/>
                <a:cs typeface="Calibri"/>
              </a:rPr>
              <a:t>pada</a:t>
            </a:r>
            <a:r>
              <a:rPr sz="2000" b="1" spc="5" dirty="0">
                <a:latin typeface="Calibri"/>
                <a:cs typeface="Calibri"/>
              </a:rPr>
              <a:t> </a:t>
            </a:r>
            <a:r>
              <a:rPr sz="2000" b="1" spc="-30" dirty="0">
                <a:latin typeface="Calibri"/>
                <a:cs typeface="Calibri"/>
              </a:rPr>
              <a:t>virus</a:t>
            </a:r>
            <a:r>
              <a:rPr sz="2000" b="1" dirty="0">
                <a:latin typeface="Calibri"/>
                <a:cs typeface="Calibri"/>
              </a:rPr>
              <a:t> </a:t>
            </a:r>
            <a:r>
              <a:rPr sz="2000" b="1" spc="-35" dirty="0">
                <a:latin typeface="Calibri"/>
                <a:cs typeface="Calibri"/>
              </a:rPr>
              <a:t>influenza</a:t>
            </a:r>
            <a:endParaRPr sz="200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6205" y="528834"/>
            <a:ext cx="2295525" cy="1020444"/>
            <a:chOff x="376205" y="528834"/>
            <a:chExt cx="2295525" cy="1020444"/>
          </a:xfrm>
        </p:grpSpPr>
        <p:pic>
          <p:nvPicPr>
            <p:cNvPr id="3" name="object 3"/>
            <p:cNvPicPr/>
            <p:nvPr/>
          </p:nvPicPr>
          <p:blipFill>
            <a:blip r:embed="rId2" cstate="print"/>
            <a:stretch>
              <a:fillRect/>
            </a:stretch>
          </p:blipFill>
          <p:spPr>
            <a:xfrm>
              <a:off x="380885" y="553682"/>
              <a:ext cx="2285619" cy="990358"/>
            </a:xfrm>
            <a:prstGeom prst="rect">
              <a:avLst/>
            </a:prstGeom>
          </p:spPr>
        </p:pic>
        <p:sp>
          <p:nvSpPr>
            <p:cNvPr id="4" name="object 4"/>
            <p:cNvSpPr/>
            <p:nvPr/>
          </p:nvSpPr>
          <p:spPr>
            <a:xfrm>
              <a:off x="380885" y="553681"/>
              <a:ext cx="2286000" cy="991235"/>
            </a:xfrm>
            <a:custGeom>
              <a:avLst/>
              <a:gdLst/>
              <a:ahLst/>
              <a:cxnLst/>
              <a:rect l="l" t="t" r="r" b="b"/>
              <a:pathLst>
                <a:path w="2286000" h="991235">
                  <a:moveTo>
                    <a:pt x="0" y="990714"/>
                  </a:moveTo>
                  <a:lnTo>
                    <a:pt x="2286000" y="990714"/>
                  </a:lnTo>
                  <a:lnTo>
                    <a:pt x="2286000" y="0"/>
                  </a:lnTo>
                  <a:lnTo>
                    <a:pt x="0" y="0"/>
                  </a:lnTo>
                  <a:lnTo>
                    <a:pt x="0" y="990714"/>
                  </a:lnTo>
                  <a:close/>
                </a:path>
              </a:pathLst>
            </a:custGeom>
            <a:ln w="3175">
              <a:solidFill>
                <a:srgbClr val="000000"/>
              </a:solidFill>
            </a:ln>
          </p:spPr>
          <p:txBody>
            <a:bodyPr wrap="square" lIns="0" tIns="0" rIns="0" bIns="0" rtlCol="0"/>
            <a:lstStyle/>
            <a:p>
              <a:endParaRPr/>
            </a:p>
          </p:txBody>
        </p:sp>
        <p:sp>
          <p:nvSpPr>
            <p:cNvPr id="5" name="object 5"/>
            <p:cNvSpPr/>
            <p:nvPr/>
          </p:nvSpPr>
          <p:spPr>
            <a:xfrm>
              <a:off x="380885" y="553681"/>
              <a:ext cx="2286000" cy="990600"/>
            </a:xfrm>
            <a:custGeom>
              <a:avLst/>
              <a:gdLst/>
              <a:ahLst/>
              <a:cxnLst/>
              <a:rect l="l" t="t" r="r" b="b"/>
              <a:pathLst>
                <a:path w="2286000" h="990600">
                  <a:moveTo>
                    <a:pt x="1143000" y="990358"/>
                  </a:moveTo>
                  <a:lnTo>
                    <a:pt x="0" y="990358"/>
                  </a:lnTo>
                  <a:lnTo>
                    <a:pt x="0" y="0"/>
                  </a:lnTo>
                  <a:lnTo>
                    <a:pt x="2285631" y="0"/>
                  </a:lnTo>
                  <a:lnTo>
                    <a:pt x="2285631" y="990358"/>
                  </a:lnTo>
                  <a:lnTo>
                    <a:pt x="1143000" y="990358"/>
                  </a:lnTo>
                  <a:close/>
                </a:path>
              </a:pathLst>
            </a:custGeom>
            <a:ln w="9359">
              <a:solidFill>
                <a:srgbClr val="0000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380885" y="533526"/>
              <a:ext cx="2285619" cy="990358"/>
            </a:xfrm>
            <a:prstGeom prst="rect">
              <a:avLst/>
            </a:prstGeom>
          </p:spPr>
        </p:pic>
        <p:sp>
          <p:nvSpPr>
            <p:cNvPr id="7" name="object 7"/>
            <p:cNvSpPr/>
            <p:nvPr/>
          </p:nvSpPr>
          <p:spPr>
            <a:xfrm>
              <a:off x="380885" y="533514"/>
              <a:ext cx="2286000" cy="990600"/>
            </a:xfrm>
            <a:custGeom>
              <a:avLst/>
              <a:gdLst/>
              <a:ahLst/>
              <a:cxnLst/>
              <a:rect l="l" t="t" r="r" b="b"/>
              <a:pathLst>
                <a:path w="2286000" h="990600">
                  <a:moveTo>
                    <a:pt x="1143000" y="990371"/>
                  </a:moveTo>
                  <a:lnTo>
                    <a:pt x="0" y="990371"/>
                  </a:lnTo>
                  <a:lnTo>
                    <a:pt x="0" y="0"/>
                  </a:lnTo>
                  <a:lnTo>
                    <a:pt x="2285631" y="0"/>
                  </a:lnTo>
                  <a:lnTo>
                    <a:pt x="2285631" y="990371"/>
                  </a:lnTo>
                  <a:lnTo>
                    <a:pt x="1143000" y="990371"/>
                  </a:lnTo>
                  <a:close/>
                </a:path>
              </a:pathLst>
            </a:custGeom>
            <a:ln w="9359">
              <a:solidFill>
                <a:srgbClr val="97B754"/>
              </a:solidFill>
            </a:ln>
          </p:spPr>
          <p:txBody>
            <a:bodyPr wrap="square" lIns="0" tIns="0" rIns="0" bIns="0" rtlCol="0"/>
            <a:lstStyle/>
            <a:p>
              <a:endParaRPr/>
            </a:p>
          </p:txBody>
        </p:sp>
      </p:grpSp>
      <p:sp>
        <p:nvSpPr>
          <p:cNvPr id="8" name="object 8"/>
          <p:cNvSpPr txBox="1">
            <a:spLocks noGrp="1"/>
          </p:cNvSpPr>
          <p:nvPr>
            <p:ph type="title"/>
          </p:nvPr>
        </p:nvSpPr>
        <p:spPr>
          <a:xfrm>
            <a:off x="385565" y="680656"/>
            <a:ext cx="2276475" cy="695960"/>
          </a:xfrm>
          <a:prstGeom prst="rect">
            <a:avLst/>
          </a:prstGeom>
        </p:spPr>
        <p:txBody>
          <a:bodyPr vert="horz" wrap="square" lIns="0" tIns="12700" rIns="0" bIns="0" rtlCol="0">
            <a:spAutoFit/>
          </a:bodyPr>
          <a:lstStyle/>
          <a:p>
            <a:pPr marL="86360">
              <a:lnSpc>
                <a:spcPct val="100000"/>
              </a:lnSpc>
              <a:spcBef>
                <a:spcPts val="100"/>
              </a:spcBef>
            </a:pPr>
            <a:r>
              <a:rPr sz="4400" b="1" spc="-55" dirty="0">
                <a:latin typeface="Calibri"/>
                <a:cs typeface="Calibri"/>
              </a:rPr>
              <a:t>Model</a:t>
            </a:r>
            <a:r>
              <a:rPr sz="4400" b="1" spc="-105" dirty="0">
                <a:latin typeface="Calibri"/>
                <a:cs typeface="Calibri"/>
              </a:rPr>
              <a:t> </a:t>
            </a:r>
            <a:r>
              <a:rPr sz="4400" b="1" dirty="0">
                <a:latin typeface="Calibri"/>
                <a:cs typeface="Calibri"/>
              </a:rPr>
              <a:t>3</a:t>
            </a:r>
            <a:endParaRPr sz="4400">
              <a:latin typeface="Calibri"/>
              <a:cs typeface="Calibri"/>
            </a:endParaRPr>
          </a:p>
        </p:txBody>
      </p:sp>
      <p:grpSp>
        <p:nvGrpSpPr>
          <p:cNvPr id="9" name="object 9"/>
          <p:cNvGrpSpPr/>
          <p:nvPr/>
        </p:nvGrpSpPr>
        <p:grpSpPr>
          <a:xfrm>
            <a:off x="2966681" y="1214196"/>
            <a:ext cx="5876925" cy="2371725"/>
            <a:chOff x="2966681" y="1214196"/>
            <a:chExt cx="5876925" cy="2371725"/>
          </a:xfrm>
        </p:grpSpPr>
        <p:sp>
          <p:nvSpPr>
            <p:cNvPr id="10" name="object 10"/>
            <p:cNvSpPr/>
            <p:nvPr/>
          </p:nvSpPr>
          <p:spPr>
            <a:xfrm>
              <a:off x="2971444" y="1218958"/>
              <a:ext cx="1295400" cy="914400"/>
            </a:xfrm>
            <a:custGeom>
              <a:avLst/>
              <a:gdLst/>
              <a:ahLst/>
              <a:cxnLst/>
              <a:rect l="l" t="t" r="r" b="b"/>
              <a:pathLst>
                <a:path w="1295400" h="914400">
                  <a:moveTo>
                    <a:pt x="1295272" y="0"/>
                  </a:moveTo>
                  <a:lnTo>
                    <a:pt x="0" y="0"/>
                  </a:lnTo>
                  <a:lnTo>
                    <a:pt x="647636" y="914400"/>
                  </a:lnTo>
                  <a:lnTo>
                    <a:pt x="1295272" y="0"/>
                  </a:lnTo>
                  <a:close/>
                </a:path>
              </a:pathLst>
            </a:custGeom>
            <a:solidFill>
              <a:srgbClr val="FF0066"/>
            </a:solidFill>
          </p:spPr>
          <p:txBody>
            <a:bodyPr wrap="square" lIns="0" tIns="0" rIns="0" bIns="0" rtlCol="0"/>
            <a:lstStyle/>
            <a:p>
              <a:endParaRPr/>
            </a:p>
          </p:txBody>
        </p:sp>
        <p:sp>
          <p:nvSpPr>
            <p:cNvPr id="11" name="object 11"/>
            <p:cNvSpPr/>
            <p:nvPr/>
          </p:nvSpPr>
          <p:spPr>
            <a:xfrm>
              <a:off x="2971444" y="1218958"/>
              <a:ext cx="1295400" cy="914400"/>
            </a:xfrm>
            <a:custGeom>
              <a:avLst/>
              <a:gdLst/>
              <a:ahLst/>
              <a:cxnLst/>
              <a:rect l="l" t="t" r="r" b="b"/>
              <a:pathLst>
                <a:path w="1295400" h="914400">
                  <a:moveTo>
                    <a:pt x="0" y="0"/>
                  </a:moveTo>
                  <a:lnTo>
                    <a:pt x="1295272" y="0"/>
                  </a:lnTo>
                  <a:lnTo>
                    <a:pt x="647636" y="914400"/>
                  </a:lnTo>
                  <a:lnTo>
                    <a:pt x="0" y="0"/>
                  </a:lnTo>
                  <a:close/>
                </a:path>
              </a:pathLst>
            </a:custGeom>
            <a:ln w="9359">
              <a:solidFill>
                <a:srgbClr val="FFFFCC"/>
              </a:solidFill>
            </a:ln>
          </p:spPr>
          <p:txBody>
            <a:bodyPr wrap="square" lIns="0" tIns="0" rIns="0" bIns="0" rtlCol="0"/>
            <a:lstStyle/>
            <a:p>
              <a:endParaRPr/>
            </a:p>
          </p:txBody>
        </p:sp>
        <p:sp>
          <p:nvSpPr>
            <p:cNvPr id="12" name="object 12"/>
            <p:cNvSpPr/>
            <p:nvPr/>
          </p:nvSpPr>
          <p:spPr>
            <a:xfrm>
              <a:off x="7543444" y="2666517"/>
              <a:ext cx="1295400" cy="914400"/>
            </a:xfrm>
            <a:custGeom>
              <a:avLst/>
              <a:gdLst/>
              <a:ahLst/>
              <a:cxnLst/>
              <a:rect l="l" t="t" r="r" b="b"/>
              <a:pathLst>
                <a:path w="1295400" h="914400">
                  <a:moveTo>
                    <a:pt x="1295273" y="0"/>
                  </a:moveTo>
                  <a:lnTo>
                    <a:pt x="0" y="0"/>
                  </a:lnTo>
                  <a:lnTo>
                    <a:pt x="647636" y="914400"/>
                  </a:lnTo>
                  <a:lnTo>
                    <a:pt x="1295273" y="0"/>
                  </a:lnTo>
                  <a:close/>
                </a:path>
              </a:pathLst>
            </a:custGeom>
            <a:solidFill>
              <a:srgbClr val="FF0066"/>
            </a:solidFill>
          </p:spPr>
          <p:txBody>
            <a:bodyPr wrap="square" lIns="0" tIns="0" rIns="0" bIns="0" rtlCol="0"/>
            <a:lstStyle/>
            <a:p>
              <a:endParaRPr/>
            </a:p>
          </p:txBody>
        </p:sp>
        <p:sp>
          <p:nvSpPr>
            <p:cNvPr id="13" name="object 13"/>
            <p:cNvSpPr/>
            <p:nvPr/>
          </p:nvSpPr>
          <p:spPr>
            <a:xfrm>
              <a:off x="7543444" y="2666517"/>
              <a:ext cx="1295400" cy="914400"/>
            </a:xfrm>
            <a:custGeom>
              <a:avLst/>
              <a:gdLst/>
              <a:ahLst/>
              <a:cxnLst/>
              <a:rect l="l" t="t" r="r" b="b"/>
              <a:pathLst>
                <a:path w="1295400" h="914400">
                  <a:moveTo>
                    <a:pt x="0" y="0"/>
                  </a:moveTo>
                  <a:lnTo>
                    <a:pt x="1295273" y="0"/>
                  </a:lnTo>
                  <a:lnTo>
                    <a:pt x="647636" y="914400"/>
                  </a:lnTo>
                  <a:lnTo>
                    <a:pt x="0" y="0"/>
                  </a:lnTo>
                  <a:close/>
                </a:path>
              </a:pathLst>
            </a:custGeom>
            <a:ln w="9359">
              <a:solidFill>
                <a:srgbClr val="FFFFCC"/>
              </a:solidFill>
            </a:ln>
          </p:spPr>
          <p:txBody>
            <a:bodyPr wrap="square" lIns="0" tIns="0" rIns="0" bIns="0" rtlCol="0"/>
            <a:lstStyle/>
            <a:p>
              <a:endParaRPr/>
            </a:p>
          </p:txBody>
        </p:sp>
        <p:pic>
          <p:nvPicPr>
            <p:cNvPr id="14" name="object 14"/>
            <p:cNvPicPr/>
            <p:nvPr/>
          </p:nvPicPr>
          <p:blipFill>
            <a:blip r:embed="rId4" cstate="print"/>
            <a:stretch>
              <a:fillRect/>
            </a:stretch>
          </p:blipFill>
          <p:spPr>
            <a:xfrm>
              <a:off x="7543444" y="2229497"/>
              <a:ext cx="1294904" cy="364667"/>
            </a:xfrm>
            <a:prstGeom prst="rect">
              <a:avLst/>
            </a:prstGeom>
          </p:spPr>
        </p:pic>
        <p:sp>
          <p:nvSpPr>
            <p:cNvPr id="15" name="object 15"/>
            <p:cNvSpPr/>
            <p:nvPr/>
          </p:nvSpPr>
          <p:spPr>
            <a:xfrm>
              <a:off x="7543444" y="2229485"/>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16" name="object 16"/>
            <p:cNvSpPr/>
            <p:nvPr/>
          </p:nvSpPr>
          <p:spPr>
            <a:xfrm>
              <a:off x="7543444" y="2229485"/>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000000"/>
              </a:solidFill>
            </a:ln>
          </p:spPr>
          <p:txBody>
            <a:bodyPr wrap="square" lIns="0" tIns="0" rIns="0" bIns="0" rtlCol="0"/>
            <a:lstStyle/>
            <a:p>
              <a:endParaRPr/>
            </a:p>
          </p:txBody>
        </p:sp>
        <p:pic>
          <p:nvPicPr>
            <p:cNvPr id="17" name="object 17"/>
            <p:cNvPicPr/>
            <p:nvPr/>
          </p:nvPicPr>
          <p:blipFill>
            <a:blip r:embed="rId5" cstate="print"/>
            <a:stretch>
              <a:fillRect/>
            </a:stretch>
          </p:blipFill>
          <p:spPr>
            <a:xfrm>
              <a:off x="7543444" y="2209342"/>
              <a:ext cx="1294904" cy="364667"/>
            </a:xfrm>
            <a:prstGeom prst="rect">
              <a:avLst/>
            </a:prstGeom>
          </p:spPr>
        </p:pic>
        <p:sp>
          <p:nvSpPr>
            <p:cNvPr id="18" name="object 18"/>
            <p:cNvSpPr/>
            <p:nvPr/>
          </p:nvSpPr>
          <p:spPr>
            <a:xfrm>
              <a:off x="7543444" y="2209317"/>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97B754"/>
              </a:solidFill>
            </a:ln>
          </p:spPr>
          <p:txBody>
            <a:bodyPr wrap="square" lIns="0" tIns="0" rIns="0" bIns="0" rtlCol="0"/>
            <a:lstStyle/>
            <a:p>
              <a:endParaRPr/>
            </a:p>
          </p:txBody>
        </p:sp>
      </p:grpSp>
      <p:grpSp>
        <p:nvGrpSpPr>
          <p:cNvPr id="19" name="object 19"/>
          <p:cNvGrpSpPr/>
          <p:nvPr/>
        </p:nvGrpSpPr>
        <p:grpSpPr>
          <a:xfrm>
            <a:off x="3043078" y="757078"/>
            <a:ext cx="1304290" cy="394335"/>
            <a:chOff x="3043078" y="757078"/>
            <a:chExt cx="1304290" cy="394335"/>
          </a:xfrm>
        </p:grpSpPr>
        <p:pic>
          <p:nvPicPr>
            <p:cNvPr id="20" name="object 20"/>
            <p:cNvPicPr/>
            <p:nvPr/>
          </p:nvPicPr>
          <p:blipFill>
            <a:blip r:embed="rId4" cstate="print"/>
            <a:stretch>
              <a:fillRect/>
            </a:stretch>
          </p:blipFill>
          <p:spPr>
            <a:xfrm>
              <a:off x="3047758" y="781938"/>
              <a:ext cx="1294917" cy="364667"/>
            </a:xfrm>
            <a:prstGeom prst="rect">
              <a:avLst/>
            </a:prstGeom>
          </p:spPr>
        </p:pic>
        <p:sp>
          <p:nvSpPr>
            <p:cNvPr id="21" name="object 21"/>
            <p:cNvSpPr/>
            <p:nvPr/>
          </p:nvSpPr>
          <p:spPr>
            <a:xfrm>
              <a:off x="3047758" y="781926"/>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22" name="object 22"/>
            <p:cNvSpPr/>
            <p:nvPr/>
          </p:nvSpPr>
          <p:spPr>
            <a:xfrm>
              <a:off x="3047758" y="781926"/>
              <a:ext cx="1295400" cy="365125"/>
            </a:xfrm>
            <a:custGeom>
              <a:avLst/>
              <a:gdLst/>
              <a:ahLst/>
              <a:cxnLst/>
              <a:rect l="l" t="t" r="r" b="b"/>
              <a:pathLst>
                <a:path w="1295400" h="365125">
                  <a:moveTo>
                    <a:pt x="647636" y="364667"/>
                  </a:moveTo>
                  <a:lnTo>
                    <a:pt x="0" y="364667"/>
                  </a:lnTo>
                  <a:lnTo>
                    <a:pt x="0" y="0"/>
                  </a:lnTo>
                  <a:lnTo>
                    <a:pt x="1294917" y="0"/>
                  </a:lnTo>
                  <a:lnTo>
                    <a:pt x="1294917" y="364667"/>
                  </a:lnTo>
                  <a:lnTo>
                    <a:pt x="647636" y="364667"/>
                  </a:lnTo>
                  <a:close/>
                </a:path>
              </a:pathLst>
            </a:custGeom>
            <a:ln w="9359">
              <a:solidFill>
                <a:srgbClr val="000000"/>
              </a:solidFill>
            </a:ln>
          </p:spPr>
          <p:txBody>
            <a:bodyPr wrap="square" lIns="0" tIns="0" rIns="0" bIns="0" rtlCol="0"/>
            <a:lstStyle/>
            <a:p>
              <a:endParaRPr/>
            </a:p>
          </p:txBody>
        </p:sp>
        <p:pic>
          <p:nvPicPr>
            <p:cNvPr id="23" name="object 23"/>
            <p:cNvPicPr/>
            <p:nvPr/>
          </p:nvPicPr>
          <p:blipFill>
            <a:blip r:embed="rId6" cstate="print"/>
            <a:stretch>
              <a:fillRect/>
            </a:stretch>
          </p:blipFill>
          <p:spPr>
            <a:xfrm>
              <a:off x="3047758" y="761784"/>
              <a:ext cx="1294917" cy="364667"/>
            </a:xfrm>
            <a:prstGeom prst="rect">
              <a:avLst/>
            </a:prstGeom>
          </p:spPr>
        </p:pic>
        <p:sp>
          <p:nvSpPr>
            <p:cNvPr id="24" name="object 24"/>
            <p:cNvSpPr/>
            <p:nvPr/>
          </p:nvSpPr>
          <p:spPr>
            <a:xfrm>
              <a:off x="3047758" y="761758"/>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97B754"/>
              </a:solidFill>
            </a:ln>
          </p:spPr>
          <p:txBody>
            <a:bodyPr wrap="square" lIns="0" tIns="0" rIns="0" bIns="0" rtlCol="0"/>
            <a:lstStyle/>
            <a:p>
              <a:endParaRPr/>
            </a:p>
          </p:txBody>
        </p:sp>
      </p:grpSp>
      <p:sp>
        <p:nvSpPr>
          <p:cNvPr id="25" name="object 25"/>
          <p:cNvSpPr txBox="1"/>
          <p:nvPr/>
        </p:nvSpPr>
        <p:spPr>
          <a:xfrm>
            <a:off x="3052438" y="793699"/>
            <a:ext cx="1285875" cy="299720"/>
          </a:xfrm>
          <a:prstGeom prst="rect">
            <a:avLst/>
          </a:prstGeom>
        </p:spPr>
        <p:txBody>
          <a:bodyPr vert="horz" wrap="square" lIns="0" tIns="12700" rIns="0" bIns="0" rtlCol="0">
            <a:spAutoFit/>
          </a:bodyPr>
          <a:lstStyle/>
          <a:p>
            <a:pPr marL="369570">
              <a:lnSpc>
                <a:spcPct val="100000"/>
              </a:lnSpc>
              <a:spcBef>
                <a:spcPts val="100"/>
              </a:spcBef>
            </a:pPr>
            <a:r>
              <a:rPr sz="1800" b="1" spc="-35" dirty="0">
                <a:latin typeface="Calibri"/>
                <a:cs typeface="Calibri"/>
              </a:rPr>
              <a:t>Agent</a:t>
            </a:r>
            <a:endParaRPr sz="1800">
              <a:latin typeface="Calibri"/>
              <a:cs typeface="Calibri"/>
            </a:endParaRPr>
          </a:p>
        </p:txBody>
      </p:sp>
      <p:sp>
        <p:nvSpPr>
          <p:cNvPr id="26" name="object 26"/>
          <p:cNvSpPr txBox="1"/>
          <p:nvPr/>
        </p:nvSpPr>
        <p:spPr>
          <a:xfrm>
            <a:off x="7965617" y="2241626"/>
            <a:ext cx="451484" cy="299720"/>
          </a:xfrm>
          <a:prstGeom prst="rect">
            <a:avLst/>
          </a:prstGeom>
        </p:spPr>
        <p:txBody>
          <a:bodyPr vert="horz" wrap="square" lIns="0" tIns="12700" rIns="0" bIns="0" rtlCol="0">
            <a:spAutoFit/>
          </a:bodyPr>
          <a:lstStyle/>
          <a:p>
            <a:pPr marL="12700">
              <a:lnSpc>
                <a:spcPct val="100000"/>
              </a:lnSpc>
              <a:spcBef>
                <a:spcPts val="100"/>
              </a:spcBef>
            </a:pPr>
            <a:r>
              <a:rPr sz="1800" b="1" spc="-20" dirty="0">
                <a:latin typeface="Calibri"/>
                <a:cs typeface="Calibri"/>
              </a:rPr>
              <a:t>H</a:t>
            </a:r>
            <a:r>
              <a:rPr sz="1800" b="1" spc="-25" dirty="0">
                <a:latin typeface="Calibri"/>
                <a:cs typeface="Calibri"/>
              </a:rPr>
              <a:t>o</a:t>
            </a:r>
            <a:r>
              <a:rPr sz="1800" b="1" spc="-40" dirty="0">
                <a:latin typeface="Calibri"/>
                <a:cs typeface="Calibri"/>
              </a:rPr>
              <a:t>s</a:t>
            </a:r>
            <a:r>
              <a:rPr sz="1800" b="1" spc="-25" dirty="0">
                <a:latin typeface="Calibri"/>
                <a:cs typeface="Calibri"/>
              </a:rPr>
              <a:t>t</a:t>
            </a:r>
            <a:endParaRPr sz="1800">
              <a:latin typeface="Calibri"/>
              <a:cs typeface="Calibri"/>
            </a:endParaRPr>
          </a:p>
        </p:txBody>
      </p:sp>
      <p:grpSp>
        <p:nvGrpSpPr>
          <p:cNvPr id="27" name="object 27"/>
          <p:cNvGrpSpPr/>
          <p:nvPr/>
        </p:nvGrpSpPr>
        <p:grpSpPr>
          <a:xfrm>
            <a:off x="299878" y="2052720"/>
            <a:ext cx="8392160" cy="3915410"/>
            <a:chOff x="299878" y="2052720"/>
            <a:chExt cx="8392160" cy="3915410"/>
          </a:xfrm>
        </p:grpSpPr>
        <p:sp>
          <p:nvSpPr>
            <p:cNvPr id="28" name="object 28"/>
            <p:cNvSpPr/>
            <p:nvPr/>
          </p:nvSpPr>
          <p:spPr>
            <a:xfrm>
              <a:off x="5028844" y="2895117"/>
              <a:ext cx="1828800" cy="1448435"/>
            </a:xfrm>
            <a:custGeom>
              <a:avLst/>
              <a:gdLst/>
              <a:ahLst/>
              <a:cxnLst/>
              <a:rect l="l" t="t" r="r" b="b"/>
              <a:pathLst>
                <a:path w="1828800" h="1448435">
                  <a:moveTo>
                    <a:pt x="914400" y="0"/>
                  </a:moveTo>
                  <a:lnTo>
                    <a:pt x="0" y="1447927"/>
                  </a:lnTo>
                  <a:lnTo>
                    <a:pt x="1828800" y="1447927"/>
                  </a:lnTo>
                  <a:lnTo>
                    <a:pt x="914400" y="0"/>
                  </a:lnTo>
                  <a:close/>
                </a:path>
              </a:pathLst>
            </a:custGeom>
            <a:solidFill>
              <a:srgbClr val="FF0066"/>
            </a:solidFill>
          </p:spPr>
          <p:txBody>
            <a:bodyPr wrap="square" lIns="0" tIns="0" rIns="0" bIns="0" rtlCol="0"/>
            <a:lstStyle/>
            <a:p>
              <a:endParaRPr/>
            </a:p>
          </p:txBody>
        </p:sp>
        <p:sp>
          <p:nvSpPr>
            <p:cNvPr id="29" name="object 29"/>
            <p:cNvSpPr/>
            <p:nvPr/>
          </p:nvSpPr>
          <p:spPr>
            <a:xfrm>
              <a:off x="5028844" y="2895117"/>
              <a:ext cx="1828800" cy="1448435"/>
            </a:xfrm>
            <a:custGeom>
              <a:avLst/>
              <a:gdLst/>
              <a:ahLst/>
              <a:cxnLst/>
              <a:rect l="l" t="t" r="r" b="b"/>
              <a:pathLst>
                <a:path w="1828800" h="1448435">
                  <a:moveTo>
                    <a:pt x="0" y="1447927"/>
                  </a:moveTo>
                  <a:lnTo>
                    <a:pt x="914400" y="0"/>
                  </a:lnTo>
                  <a:lnTo>
                    <a:pt x="1828800" y="1447927"/>
                  </a:lnTo>
                  <a:lnTo>
                    <a:pt x="0" y="1447927"/>
                  </a:lnTo>
                  <a:close/>
                </a:path>
              </a:pathLst>
            </a:custGeom>
            <a:ln w="9359">
              <a:solidFill>
                <a:srgbClr val="FFFFCC"/>
              </a:solidFill>
            </a:ln>
          </p:spPr>
          <p:txBody>
            <a:bodyPr wrap="square" lIns="0" tIns="0" rIns="0" bIns="0" rtlCol="0"/>
            <a:lstStyle/>
            <a:p>
              <a:endParaRPr/>
            </a:p>
          </p:txBody>
        </p:sp>
        <p:sp>
          <p:nvSpPr>
            <p:cNvPr id="30" name="object 30"/>
            <p:cNvSpPr/>
            <p:nvPr/>
          </p:nvSpPr>
          <p:spPr>
            <a:xfrm>
              <a:off x="3276358" y="2077554"/>
              <a:ext cx="5410835" cy="1676400"/>
            </a:xfrm>
            <a:custGeom>
              <a:avLst/>
              <a:gdLst/>
              <a:ahLst/>
              <a:cxnLst/>
              <a:rect l="l" t="t" r="r" b="b"/>
              <a:pathLst>
                <a:path w="5410834" h="1676400">
                  <a:moveTo>
                    <a:pt x="0" y="0"/>
                  </a:moveTo>
                  <a:lnTo>
                    <a:pt x="5410441" y="1676171"/>
                  </a:lnTo>
                </a:path>
              </a:pathLst>
            </a:custGeom>
            <a:ln w="9359">
              <a:solidFill>
                <a:srgbClr val="000000"/>
              </a:solidFill>
            </a:ln>
          </p:spPr>
          <p:txBody>
            <a:bodyPr wrap="square" lIns="0" tIns="0" rIns="0" bIns="0" rtlCol="0"/>
            <a:lstStyle/>
            <a:p>
              <a:endParaRPr/>
            </a:p>
          </p:txBody>
        </p:sp>
        <p:sp>
          <p:nvSpPr>
            <p:cNvPr id="31" name="object 31"/>
            <p:cNvSpPr/>
            <p:nvPr/>
          </p:nvSpPr>
          <p:spPr>
            <a:xfrm>
              <a:off x="3276358" y="2057399"/>
              <a:ext cx="5410835" cy="1676400"/>
            </a:xfrm>
            <a:custGeom>
              <a:avLst/>
              <a:gdLst/>
              <a:ahLst/>
              <a:cxnLst/>
              <a:rect l="l" t="t" r="r" b="b"/>
              <a:pathLst>
                <a:path w="5410834" h="1676400">
                  <a:moveTo>
                    <a:pt x="0" y="0"/>
                  </a:moveTo>
                  <a:lnTo>
                    <a:pt x="5410441" y="1676158"/>
                  </a:lnTo>
                </a:path>
              </a:pathLst>
            </a:custGeom>
            <a:ln w="9359">
              <a:solidFill>
                <a:srgbClr val="97B754"/>
              </a:solidFill>
            </a:ln>
          </p:spPr>
          <p:txBody>
            <a:bodyPr wrap="square" lIns="0" tIns="0" rIns="0" bIns="0" rtlCol="0"/>
            <a:lstStyle/>
            <a:p>
              <a:endParaRPr/>
            </a:p>
          </p:txBody>
        </p:sp>
        <p:pic>
          <p:nvPicPr>
            <p:cNvPr id="32" name="object 32"/>
            <p:cNvPicPr/>
            <p:nvPr/>
          </p:nvPicPr>
          <p:blipFill>
            <a:blip r:embed="rId7" cstate="print"/>
            <a:stretch>
              <a:fillRect/>
            </a:stretch>
          </p:blipFill>
          <p:spPr>
            <a:xfrm>
              <a:off x="304558" y="4210926"/>
              <a:ext cx="4190758" cy="1752117"/>
            </a:xfrm>
            <a:prstGeom prst="rect">
              <a:avLst/>
            </a:prstGeom>
          </p:spPr>
        </p:pic>
        <p:sp>
          <p:nvSpPr>
            <p:cNvPr id="33" name="object 33"/>
            <p:cNvSpPr/>
            <p:nvPr/>
          </p:nvSpPr>
          <p:spPr>
            <a:xfrm>
              <a:off x="304558" y="4210913"/>
              <a:ext cx="4191635" cy="1752600"/>
            </a:xfrm>
            <a:custGeom>
              <a:avLst/>
              <a:gdLst/>
              <a:ahLst/>
              <a:cxnLst/>
              <a:rect l="l" t="t" r="r" b="b"/>
              <a:pathLst>
                <a:path w="4191635" h="1752600">
                  <a:moveTo>
                    <a:pt x="0" y="1752485"/>
                  </a:moveTo>
                  <a:lnTo>
                    <a:pt x="4191114" y="1752485"/>
                  </a:lnTo>
                  <a:lnTo>
                    <a:pt x="4191114" y="0"/>
                  </a:lnTo>
                  <a:lnTo>
                    <a:pt x="0" y="0"/>
                  </a:lnTo>
                  <a:lnTo>
                    <a:pt x="0" y="1752485"/>
                  </a:lnTo>
                  <a:close/>
                </a:path>
              </a:pathLst>
            </a:custGeom>
            <a:ln w="3175">
              <a:solidFill>
                <a:srgbClr val="000000"/>
              </a:solidFill>
            </a:ln>
          </p:spPr>
          <p:txBody>
            <a:bodyPr wrap="square" lIns="0" tIns="0" rIns="0" bIns="0" rtlCol="0"/>
            <a:lstStyle/>
            <a:p>
              <a:endParaRPr/>
            </a:p>
          </p:txBody>
        </p:sp>
        <p:sp>
          <p:nvSpPr>
            <p:cNvPr id="34" name="object 34"/>
            <p:cNvSpPr/>
            <p:nvPr/>
          </p:nvSpPr>
          <p:spPr>
            <a:xfrm>
              <a:off x="304558" y="4210926"/>
              <a:ext cx="4191000" cy="1752600"/>
            </a:xfrm>
            <a:custGeom>
              <a:avLst/>
              <a:gdLst/>
              <a:ahLst/>
              <a:cxnLst/>
              <a:rect l="l" t="t" r="r" b="b"/>
              <a:pathLst>
                <a:path w="4191000" h="1752600">
                  <a:moveTo>
                    <a:pt x="2095563" y="1752117"/>
                  </a:moveTo>
                  <a:lnTo>
                    <a:pt x="0" y="1752117"/>
                  </a:lnTo>
                  <a:lnTo>
                    <a:pt x="0" y="0"/>
                  </a:lnTo>
                  <a:lnTo>
                    <a:pt x="4190758" y="0"/>
                  </a:lnTo>
                  <a:lnTo>
                    <a:pt x="4190758" y="1752117"/>
                  </a:lnTo>
                  <a:lnTo>
                    <a:pt x="2095563" y="1752117"/>
                  </a:lnTo>
                  <a:close/>
                </a:path>
              </a:pathLst>
            </a:custGeom>
            <a:ln w="9359">
              <a:solidFill>
                <a:srgbClr val="000000"/>
              </a:solidFill>
            </a:ln>
          </p:spPr>
          <p:txBody>
            <a:bodyPr wrap="square" lIns="0" tIns="0" rIns="0" bIns="0" rtlCol="0"/>
            <a:lstStyle/>
            <a:p>
              <a:endParaRPr/>
            </a:p>
          </p:txBody>
        </p:sp>
        <p:pic>
          <p:nvPicPr>
            <p:cNvPr id="35" name="object 35"/>
            <p:cNvPicPr/>
            <p:nvPr/>
          </p:nvPicPr>
          <p:blipFill>
            <a:blip r:embed="rId8" cstate="print"/>
            <a:stretch>
              <a:fillRect/>
            </a:stretch>
          </p:blipFill>
          <p:spPr>
            <a:xfrm>
              <a:off x="304558" y="4190771"/>
              <a:ext cx="4190758" cy="1752117"/>
            </a:xfrm>
            <a:prstGeom prst="rect">
              <a:avLst/>
            </a:prstGeom>
          </p:spPr>
        </p:pic>
        <p:sp>
          <p:nvSpPr>
            <p:cNvPr id="36" name="object 36"/>
            <p:cNvSpPr/>
            <p:nvPr/>
          </p:nvSpPr>
          <p:spPr>
            <a:xfrm>
              <a:off x="304558" y="4190758"/>
              <a:ext cx="4191000" cy="1752600"/>
            </a:xfrm>
            <a:custGeom>
              <a:avLst/>
              <a:gdLst/>
              <a:ahLst/>
              <a:cxnLst/>
              <a:rect l="l" t="t" r="r" b="b"/>
              <a:pathLst>
                <a:path w="4191000" h="1752600">
                  <a:moveTo>
                    <a:pt x="2095563" y="1752117"/>
                  </a:moveTo>
                  <a:lnTo>
                    <a:pt x="0" y="1752117"/>
                  </a:lnTo>
                  <a:lnTo>
                    <a:pt x="0" y="0"/>
                  </a:lnTo>
                  <a:lnTo>
                    <a:pt x="4190758" y="0"/>
                  </a:lnTo>
                  <a:lnTo>
                    <a:pt x="4190758" y="1752117"/>
                  </a:lnTo>
                  <a:lnTo>
                    <a:pt x="2095563" y="1752117"/>
                  </a:lnTo>
                  <a:close/>
                </a:path>
              </a:pathLst>
            </a:custGeom>
            <a:ln w="9359">
              <a:solidFill>
                <a:srgbClr val="97B754"/>
              </a:solidFill>
            </a:ln>
          </p:spPr>
          <p:txBody>
            <a:bodyPr wrap="square" lIns="0" tIns="0" rIns="0" bIns="0" rtlCol="0"/>
            <a:lstStyle/>
            <a:p>
              <a:endParaRPr/>
            </a:p>
          </p:txBody>
        </p:sp>
      </p:grpSp>
      <p:sp>
        <p:nvSpPr>
          <p:cNvPr id="37" name="object 37"/>
          <p:cNvSpPr txBox="1"/>
          <p:nvPr/>
        </p:nvSpPr>
        <p:spPr>
          <a:xfrm>
            <a:off x="5181485" y="4419358"/>
            <a:ext cx="1524000" cy="365125"/>
          </a:xfrm>
          <a:prstGeom prst="rect">
            <a:avLst/>
          </a:prstGeom>
          <a:ln w="9359">
            <a:solidFill>
              <a:srgbClr val="FFFFCC"/>
            </a:solidFill>
          </a:ln>
        </p:spPr>
        <p:txBody>
          <a:bodyPr vert="horz" wrap="square" lIns="0" tIns="44450" rIns="0" bIns="0" rtlCol="0">
            <a:spAutoFit/>
          </a:bodyPr>
          <a:lstStyle/>
          <a:p>
            <a:pPr marL="165735">
              <a:lnSpc>
                <a:spcPct val="100000"/>
              </a:lnSpc>
              <a:spcBef>
                <a:spcPts val="350"/>
              </a:spcBef>
            </a:pPr>
            <a:r>
              <a:rPr sz="1800" spc="-10" dirty="0">
                <a:latin typeface="Calibri"/>
                <a:cs typeface="Calibri"/>
              </a:rPr>
              <a:t>Environment</a:t>
            </a:r>
            <a:endParaRPr sz="1800">
              <a:latin typeface="Calibri"/>
              <a:cs typeface="Calibri"/>
            </a:endParaRPr>
          </a:p>
        </p:txBody>
      </p:sp>
      <p:sp>
        <p:nvSpPr>
          <p:cNvPr id="38" name="object 38"/>
          <p:cNvSpPr txBox="1"/>
          <p:nvPr/>
        </p:nvSpPr>
        <p:spPr>
          <a:xfrm>
            <a:off x="394919" y="4197146"/>
            <a:ext cx="146050" cy="1316355"/>
          </a:xfrm>
          <a:prstGeom prst="rect">
            <a:avLst/>
          </a:prstGeom>
        </p:spPr>
        <p:txBody>
          <a:bodyPr vert="horz" wrap="square" lIns="0" tIns="12700" rIns="0" bIns="0" rtlCol="0">
            <a:spAutoFit/>
          </a:bodyPr>
          <a:lstStyle/>
          <a:p>
            <a:pPr>
              <a:lnSpc>
                <a:spcPct val="100000"/>
              </a:lnSpc>
              <a:spcBef>
                <a:spcPts val="100"/>
              </a:spcBef>
            </a:pPr>
            <a:r>
              <a:rPr sz="1400" dirty="0">
                <a:solidFill>
                  <a:srgbClr val="0000FF"/>
                </a:solidFill>
                <a:latin typeface="Wingdings"/>
                <a:cs typeface="Wingdings"/>
              </a:rPr>
              <a:t></a:t>
            </a:r>
            <a:endParaRPr sz="1400">
              <a:latin typeface="Wingdings"/>
              <a:cs typeface="Wingdings"/>
            </a:endParaRPr>
          </a:p>
          <a:p>
            <a:pPr>
              <a:lnSpc>
                <a:spcPct val="100000"/>
              </a:lnSpc>
            </a:pPr>
            <a:endParaRPr sz="1500">
              <a:latin typeface="Wingdings"/>
              <a:cs typeface="Wingdings"/>
            </a:endParaRPr>
          </a:p>
          <a:p>
            <a:pPr>
              <a:lnSpc>
                <a:spcPct val="100000"/>
              </a:lnSpc>
              <a:spcBef>
                <a:spcPts val="894"/>
              </a:spcBef>
            </a:pPr>
            <a:r>
              <a:rPr sz="1400" dirty="0">
                <a:solidFill>
                  <a:srgbClr val="0000FF"/>
                </a:solidFill>
                <a:latin typeface="Wingdings"/>
                <a:cs typeface="Wingdings"/>
              </a:rPr>
              <a:t></a:t>
            </a:r>
            <a:endParaRPr sz="1400">
              <a:latin typeface="Wingdings"/>
              <a:cs typeface="Wingdings"/>
            </a:endParaRPr>
          </a:p>
          <a:p>
            <a:pPr>
              <a:lnSpc>
                <a:spcPct val="100000"/>
              </a:lnSpc>
            </a:pPr>
            <a:endParaRPr sz="1500">
              <a:latin typeface="Wingdings"/>
              <a:cs typeface="Wingdings"/>
            </a:endParaRPr>
          </a:p>
          <a:p>
            <a:pPr>
              <a:lnSpc>
                <a:spcPct val="100000"/>
              </a:lnSpc>
              <a:spcBef>
                <a:spcPts val="894"/>
              </a:spcBef>
            </a:pPr>
            <a:r>
              <a:rPr sz="1400" dirty="0">
                <a:solidFill>
                  <a:srgbClr val="0000FF"/>
                </a:solidFill>
                <a:latin typeface="Wingdings"/>
                <a:cs typeface="Wingdings"/>
              </a:rPr>
              <a:t></a:t>
            </a:r>
            <a:endParaRPr sz="1400">
              <a:latin typeface="Wingdings"/>
              <a:cs typeface="Wingdings"/>
            </a:endParaRPr>
          </a:p>
        </p:txBody>
      </p:sp>
      <p:sp>
        <p:nvSpPr>
          <p:cNvPr id="39" name="object 39"/>
          <p:cNvSpPr txBox="1"/>
          <p:nvPr/>
        </p:nvSpPr>
        <p:spPr>
          <a:xfrm>
            <a:off x="737997" y="4164012"/>
            <a:ext cx="3623945" cy="1650364"/>
          </a:xfrm>
          <a:prstGeom prst="rect">
            <a:avLst/>
          </a:prstGeom>
        </p:spPr>
        <p:txBody>
          <a:bodyPr vert="horz" wrap="square" lIns="0" tIns="71755" rIns="0" bIns="0" rtlCol="0">
            <a:spAutoFit/>
          </a:bodyPr>
          <a:lstStyle/>
          <a:p>
            <a:pPr marR="307975">
              <a:lnSpc>
                <a:spcPts val="1920"/>
              </a:lnSpc>
              <a:spcBef>
                <a:spcPts val="565"/>
              </a:spcBef>
            </a:pPr>
            <a:r>
              <a:rPr sz="2000" b="1" spc="-45" dirty="0">
                <a:latin typeface="Calibri"/>
                <a:cs typeface="Calibri"/>
              </a:rPr>
              <a:t>Adanya</a:t>
            </a:r>
            <a:r>
              <a:rPr sz="2000" b="1" spc="-15" dirty="0">
                <a:latin typeface="Calibri"/>
                <a:cs typeface="Calibri"/>
              </a:rPr>
              <a:t> </a:t>
            </a:r>
            <a:r>
              <a:rPr sz="2000" b="1" spc="-35" dirty="0">
                <a:latin typeface="Calibri"/>
                <a:cs typeface="Calibri"/>
              </a:rPr>
              <a:t>peningkatan</a:t>
            </a:r>
            <a:r>
              <a:rPr sz="2000" b="1" spc="-5" dirty="0">
                <a:latin typeface="Calibri"/>
                <a:cs typeface="Calibri"/>
              </a:rPr>
              <a:t> </a:t>
            </a:r>
            <a:r>
              <a:rPr sz="2000" b="1" spc="-40" dirty="0">
                <a:latin typeface="Calibri"/>
                <a:cs typeface="Calibri"/>
              </a:rPr>
              <a:t>kepekaan </a:t>
            </a:r>
            <a:r>
              <a:rPr sz="2000" b="1" spc="-35" dirty="0">
                <a:latin typeface="Calibri"/>
                <a:cs typeface="Calibri"/>
              </a:rPr>
              <a:t> </a:t>
            </a:r>
            <a:r>
              <a:rPr sz="2000" b="1" spc="-30" dirty="0">
                <a:latin typeface="Calibri"/>
                <a:cs typeface="Calibri"/>
              </a:rPr>
              <a:t>Host</a:t>
            </a:r>
            <a:r>
              <a:rPr sz="2000" b="1" spc="-15" dirty="0">
                <a:latin typeface="Calibri"/>
                <a:cs typeface="Calibri"/>
              </a:rPr>
              <a:t> </a:t>
            </a:r>
            <a:r>
              <a:rPr sz="2000" b="1" spc="-25" dirty="0">
                <a:latin typeface="Calibri"/>
                <a:cs typeface="Calibri"/>
              </a:rPr>
              <a:t>thd</a:t>
            </a:r>
            <a:r>
              <a:rPr sz="2000" b="1" spc="5" dirty="0">
                <a:latin typeface="Calibri"/>
                <a:cs typeface="Calibri"/>
              </a:rPr>
              <a:t> </a:t>
            </a:r>
            <a:r>
              <a:rPr sz="2000" b="1" spc="-30" dirty="0">
                <a:latin typeface="Calibri"/>
                <a:cs typeface="Calibri"/>
              </a:rPr>
              <a:t>suatu</a:t>
            </a:r>
            <a:r>
              <a:rPr sz="2000" b="1" spc="-5" dirty="0">
                <a:latin typeface="Calibri"/>
                <a:cs typeface="Calibri"/>
              </a:rPr>
              <a:t> </a:t>
            </a:r>
            <a:r>
              <a:rPr sz="2000" b="1" spc="-40" dirty="0">
                <a:latin typeface="Calibri"/>
                <a:cs typeface="Calibri"/>
              </a:rPr>
              <a:t>penyakit</a:t>
            </a:r>
            <a:endParaRPr sz="2000">
              <a:latin typeface="Calibri"/>
              <a:cs typeface="Calibri"/>
            </a:endParaRPr>
          </a:p>
          <a:p>
            <a:pPr marR="5080">
              <a:lnSpc>
                <a:spcPct val="88300"/>
              </a:lnSpc>
              <a:spcBef>
                <a:spcPts val="209"/>
              </a:spcBef>
            </a:pPr>
            <a:r>
              <a:rPr sz="2000" b="1" spc="-30" dirty="0">
                <a:latin typeface="Calibri"/>
                <a:cs typeface="Calibri"/>
              </a:rPr>
              <a:t>Perubahan</a:t>
            </a:r>
            <a:r>
              <a:rPr sz="2000" b="1" dirty="0">
                <a:latin typeface="Calibri"/>
                <a:cs typeface="Calibri"/>
              </a:rPr>
              <a:t> </a:t>
            </a:r>
            <a:r>
              <a:rPr sz="2000" b="1" spc="-40" dirty="0">
                <a:latin typeface="Calibri"/>
                <a:cs typeface="Calibri"/>
              </a:rPr>
              <a:t>komposisi</a:t>
            </a:r>
            <a:r>
              <a:rPr sz="2000" b="1" spc="-10" dirty="0">
                <a:latin typeface="Calibri"/>
                <a:cs typeface="Calibri"/>
              </a:rPr>
              <a:t> </a:t>
            </a:r>
            <a:r>
              <a:rPr sz="2000" b="1" spc="-25" dirty="0">
                <a:latin typeface="Calibri"/>
                <a:cs typeface="Calibri"/>
              </a:rPr>
              <a:t>penduduk </a:t>
            </a:r>
            <a:r>
              <a:rPr sz="2000" b="1" spc="-20" dirty="0">
                <a:latin typeface="Calibri"/>
                <a:cs typeface="Calibri"/>
              </a:rPr>
              <a:t> </a:t>
            </a:r>
            <a:r>
              <a:rPr sz="2000" b="1" spc="-25" dirty="0">
                <a:latin typeface="Calibri"/>
                <a:cs typeface="Calibri"/>
              </a:rPr>
              <a:t>menurut</a:t>
            </a:r>
            <a:r>
              <a:rPr sz="2000" b="1" spc="-10" dirty="0">
                <a:latin typeface="Calibri"/>
                <a:cs typeface="Calibri"/>
              </a:rPr>
              <a:t> </a:t>
            </a:r>
            <a:r>
              <a:rPr sz="2000" b="1" spc="-25" dirty="0">
                <a:latin typeface="Calibri"/>
                <a:cs typeface="Calibri"/>
              </a:rPr>
              <a:t>umur</a:t>
            </a:r>
            <a:r>
              <a:rPr sz="2000" b="1" spc="-5" dirty="0">
                <a:latin typeface="Calibri"/>
                <a:cs typeface="Calibri"/>
              </a:rPr>
              <a:t> </a:t>
            </a:r>
            <a:r>
              <a:rPr sz="2000" b="1" spc="-25" dirty="0">
                <a:latin typeface="Calibri"/>
                <a:cs typeface="Calibri"/>
              </a:rPr>
              <a:t>dan</a:t>
            </a:r>
            <a:r>
              <a:rPr sz="2000" b="1" spc="10" dirty="0">
                <a:latin typeface="Calibri"/>
                <a:cs typeface="Calibri"/>
              </a:rPr>
              <a:t> </a:t>
            </a:r>
            <a:r>
              <a:rPr sz="2000" b="1" spc="-30" dirty="0">
                <a:latin typeface="Calibri"/>
                <a:cs typeface="Calibri"/>
              </a:rPr>
              <a:t>jenis</a:t>
            </a:r>
            <a:r>
              <a:rPr sz="2000" b="1" dirty="0">
                <a:latin typeface="Calibri"/>
                <a:cs typeface="Calibri"/>
              </a:rPr>
              <a:t> </a:t>
            </a:r>
            <a:r>
              <a:rPr sz="2000" b="1" spc="-45" dirty="0">
                <a:latin typeface="Calibri"/>
                <a:cs typeface="Calibri"/>
              </a:rPr>
              <a:t>kelamin. </a:t>
            </a:r>
            <a:r>
              <a:rPr sz="2000" b="1" spc="-40" dirty="0">
                <a:latin typeface="Calibri"/>
                <a:cs typeface="Calibri"/>
              </a:rPr>
              <a:t> Peningkatan</a:t>
            </a:r>
            <a:r>
              <a:rPr sz="2000" b="1" dirty="0">
                <a:latin typeface="Calibri"/>
                <a:cs typeface="Calibri"/>
              </a:rPr>
              <a:t> </a:t>
            </a:r>
            <a:r>
              <a:rPr sz="2000" b="1" spc="-35" dirty="0">
                <a:latin typeface="Calibri"/>
                <a:cs typeface="Calibri"/>
              </a:rPr>
              <a:t>jumlah</a:t>
            </a:r>
            <a:r>
              <a:rPr sz="2000" b="1" spc="5" dirty="0">
                <a:latin typeface="Calibri"/>
                <a:cs typeface="Calibri"/>
              </a:rPr>
              <a:t> </a:t>
            </a:r>
            <a:r>
              <a:rPr sz="2000" b="1" spc="-25" dirty="0">
                <a:latin typeface="Calibri"/>
                <a:cs typeface="Calibri"/>
              </a:rPr>
              <a:t>penduduk</a:t>
            </a:r>
            <a:r>
              <a:rPr sz="2000" b="1" spc="-5" dirty="0">
                <a:latin typeface="Calibri"/>
                <a:cs typeface="Calibri"/>
              </a:rPr>
              <a:t> </a:t>
            </a:r>
            <a:r>
              <a:rPr sz="2000" b="1" spc="-30" dirty="0">
                <a:latin typeface="Calibri"/>
                <a:cs typeface="Calibri"/>
              </a:rPr>
              <a:t>usia</a:t>
            </a:r>
            <a:endParaRPr sz="2000">
              <a:latin typeface="Calibri"/>
              <a:cs typeface="Calibri"/>
            </a:endParaRPr>
          </a:p>
          <a:p>
            <a:pPr>
              <a:lnSpc>
                <a:spcPts val="1920"/>
              </a:lnSpc>
            </a:pPr>
            <a:r>
              <a:rPr sz="2000" b="1" spc="-35" dirty="0">
                <a:latin typeface="Calibri"/>
                <a:cs typeface="Calibri"/>
              </a:rPr>
              <a:t>rentan</a:t>
            </a:r>
            <a:endParaRPr sz="2000">
              <a:latin typeface="Calibri"/>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710320" y="376205"/>
            <a:ext cx="2371725" cy="943610"/>
            <a:chOff x="5710320" y="376205"/>
            <a:chExt cx="2371725" cy="943610"/>
          </a:xfrm>
        </p:grpSpPr>
        <p:pic>
          <p:nvPicPr>
            <p:cNvPr id="3" name="object 3"/>
            <p:cNvPicPr/>
            <p:nvPr/>
          </p:nvPicPr>
          <p:blipFill>
            <a:blip r:embed="rId2" cstate="print"/>
            <a:stretch>
              <a:fillRect/>
            </a:stretch>
          </p:blipFill>
          <p:spPr>
            <a:xfrm>
              <a:off x="5714999" y="401053"/>
              <a:ext cx="2361958" cy="914031"/>
            </a:xfrm>
            <a:prstGeom prst="rect">
              <a:avLst/>
            </a:prstGeom>
          </p:spPr>
        </p:pic>
        <p:sp>
          <p:nvSpPr>
            <p:cNvPr id="4" name="object 4"/>
            <p:cNvSpPr/>
            <p:nvPr/>
          </p:nvSpPr>
          <p:spPr>
            <a:xfrm>
              <a:off x="5714999" y="401040"/>
              <a:ext cx="2362835" cy="914400"/>
            </a:xfrm>
            <a:custGeom>
              <a:avLst/>
              <a:gdLst/>
              <a:ahLst/>
              <a:cxnLst/>
              <a:rect l="l" t="t" r="r" b="b"/>
              <a:pathLst>
                <a:path w="2362834" h="914400">
                  <a:moveTo>
                    <a:pt x="0" y="914400"/>
                  </a:moveTo>
                  <a:lnTo>
                    <a:pt x="2362314" y="914400"/>
                  </a:lnTo>
                  <a:lnTo>
                    <a:pt x="2362314" y="0"/>
                  </a:lnTo>
                  <a:lnTo>
                    <a:pt x="0" y="0"/>
                  </a:lnTo>
                  <a:lnTo>
                    <a:pt x="0" y="914400"/>
                  </a:lnTo>
                  <a:close/>
                </a:path>
              </a:pathLst>
            </a:custGeom>
            <a:ln w="3175">
              <a:solidFill>
                <a:srgbClr val="000000"/>
              </a:solidFill>
            </a:ln>
          </p:spPr>
          <p:txBody>
            <a:bodyPr wrap="square" lIns="0" tIns="0" rIns="0" bIns="0" rtlCol="0"/>
            <a:lstStyle/>
            <a:p>
              <a:endParaRPr/>
            </a:p>
          </p:txBody>
        </p:sp>
        <p:sp>
          <p:nvSpPr>
            <p:cNvPr id="5" name="object 5"/>
            <p:cNvSpPr/>
            <p:nvPr/>
          </p:nvSpPr>
          <p:spPr>
            <a:xfrm>
              <a:off x="5714999" y="401040"/>
              <a:ext cx="2362200" cy="914400"/>
            </a:xfrm>
            <a:custGeom>
              <a:avLst/>
              <a:gdLst/>
              <a:ahLst/>
              <a:cxnLst/>
              <a:rect l="l" t="t" r="r" b="b"/>
              <a:pathLst>
                <a:path w="2362200" h="914400">
                  <a:moveTo>
                    <a:pt x="1181163" y="914044"/>
                  </a:moveTo>
                  <a:lnTo>
                    <a:pt x="0" y="914044"/>
                  </a:lnTo>
                  <a:lnTo>
                    <a:pt x="0" y="0"/>
                  </a:lnTo>
                  <a:lnTo>
                    <a:pt x="2361958" y="0"/>
                  </a:lnTo>
                  <a:lnTo>
                    <a:pt x="2361958" y="914044"/>
                  </a:lnTo>
                  <a:lnTo>
                    <a:pt x="1181163" y="914044"/>
                  </a:lnTo>
                  <a:close/>
                </a:path>
              </a:pathLst>
            </a:custGeom>
            <a:ln w="9359">
              <a:solidFill>
                <a:srgbClr val="0000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5714999" y="380898"/>
              <a:ext cx="2361958" cy="914031"/>
            </a:xfrm>
            <a:prstGeom prst="rect">
              <a:avLst/>
            </a:prstGeom>
          </p:spPr>
        </p:pic>
        <p:sp>
          <p:nvSpPr>
            <p:cNvPr id="7" name="object 7"/>
            <p:cNvSpPr/>
            <p:nvPr/>
          </p:nvSpPr>
          <p:spPr>
            <a:xfrm>
              <a:off x="5714999" y="380885"/>
              <a:ext cx="2362200" cy="914400"/>
            </a:xfrm>
            <a:custGeom>
              <a:avLst/>
              <a:gdLst/>
              <a:ahLst/>
              <a:cxnLst/>
              <a:rect l="l" t="t" r="r" b="b"/>
              <a:pathLst>
                <a:path w="2362200" h="914400">
                  <a:moveTo>
                    <a:pt x="1181163" y="914031"/>
                  </a:moveTo>
                  <a:lnTo>
                    <a:pt x="0" y="914031"/>
                  </a:lnTo>
                  <a:lnTo>
                    <a:pt x="0" y="0"/>
                  </a:lnTo>
                  <a:lnTo>
                    <a:pt x="2361958" y="0"/>
                  </a:lnTo>
                  <a:lnTo>
                    <a:pt x="2361958" y="914031"/>
                  </a:lnTo>
                  <a:lnTo>
                    <a:pt x="1181163" y="914031"/>
                  </a:lnTo>
                  <a:close/>
                </a:path>
              </a:pathLst>
            </a:custGeom>
            <a:ln w="9359">
              <a:solidFill>
                <a:srgbClr val="45A9C3"/>
              </a:solidFill>
            </a:ln>
          </p:spPr>
          <p:txBody>
            <a:bodyPr wrap="square" lIns="0" tIns="0" rIns="0" bIns="0" rtlCol="0"/>
            <a:lstStyle/>
            <a:p>
              <a:endParaRPr/>
            </a:p>
          </p:txBody>
        </p:sp>
      </p:grpSp>
      <p:sp>
        <p:nvSpPr>
          <p:cNvPr id="8" name="object 8"/>
          <p:cNvSpPr txBox="1">
            <a:spLocks noGrp="1"/>
          </p:cNvSpPr>
          <p:nvPr>
            <p:ph type="title"/>
          </p:nvPr>
        </p:nvSpPr>
        <p:spPr>
          <a:xfrm>
            <a:off x="5719679" y="490219"/>
            <a:ext cx="2352675" cy="695960"/>
          </a:xfrm>
          <a:prstGeom prst="rect">
            <a:avLst/>
          </a:prstGeom>
        </p:spPr>
        <p:txBody>
          <a:bodyPr vert="horz" wrap="square" lIns="0" tIns="12700" rIns="0" bIns="0" rtlCol="0">
            <a:spAutoFit/>
          </a:bodyPr>
          <a:lstStyle/>
          <a:p>
            <a:pPr marL="86360">
              <a:lnSpc>
                <a:spcPct val="100000"/>
              </a:lnSpc>
              <a:spcBef>
                <a:spcPts val="100"/>
              </a:spcBef>
            </a:pPr>
            <a:r>
              <a:rPr sz="4400" b="1" spc="-55" dirty="0">
                <a:latin typeface="Calibri"/>
                <a:cs typeface="Calibri"/>
              </a:rPr>
              <a:t>Model</a:t>
            </a:r>
            <a:r>
              <a:rPr sz="4400" b="1" spc="-105" dirty="0">
                <a:latin typeface="Calibri"/>
                <a:cs typeface="Calibri"/>
              </a:rPr>
              <a:t> </a:t>
            </a:r>
            <a:r>
              <a:rPr sz="4400" b="1" dirty="0">
                <a:latin typeface="Calibri"/>
                <a:cs typeface="Calibri"/>
              </a:rPr>
              <a:t>4</a:t>
            </a:r>
            <a:endParaRPr sz="4400">
              <a:latin typeface="Calibri"/>
              <a:cs typeface="Calibri"/>
            </a:endParaRPr>
          </a:p>
        </p:txBody>
      </p:sp>
      <p:grpSp>
        <p:nvGrpSpPr>
          <p:cNvPr id="9" name="object 9"/>
          <p:cNvGrpSpPr/>
          <p:nvPr/>
        </p:nvGrpSpPr>
        <p:grpSpPr>
          <a:xfrm>
            <a:off x="3195281" y="1671396"/>
            <a:ext cx="5800725" cy="2295525"/>
            <a:chOff x="3195281" y="1671396"/>
            <a:chExt cx="5800725" cy="2295525"/>
          </a:xfrm>
        </p:grpSpPr>
        <p:sp>
          <p:nvSpPr>
            <p:cNvPr id="10" name="object 10"/>
            <p:cNvSpPr/>
            <p:nvPr/>
          </p:nvSpPr>
          <p:spPr>
            <a:xfrm>
              <a:off x="3200044" y="1676158"/>
              <a:ext cx="1295400" cy="914400"/>
            </a:xfrm>
            <a:custGeom>
              <a:avLst/>
              <a:gdLst/>
              <a:ahLst/>
              <a:cxnLst/>
              <a:rect l="l" t="t" r="r" b="b"/>
              <a:pathLst>
                <a:path w="1295400" h="914400">
                  <a:moveTo>
                    <a:pt x="1295272" y="0"/>
                  </a:moveTo>
                  <a:lnTo>
                    <a:pt x="0" y="0"/>
                  </a:lnTo>
                  <a:lnTo>
                    <a:pt x="647636" y="914400"/>
                  </a:lnTo>
                  <a:lnTo>
                    <a:pt x="1295272" y="0"/>
                  </a:lnTo>
                  <a:close/>
                </a:path>
              </a:pathLst>
            </a:custGeom>
            <a:solidFill>
              <a:srgbClr val="FF0066"/>
            </a:solidFill>
          </p:spPr>
          <p:txBody>
            <a:bodyPr wrap="square" lIns="0" tIns="0" rIns="0" bIns="0" rtlCol="0"/>
            <a:lstStyle/>
            <a:p>
              <a:endParaRPr/>
            </a:p>
          </p:txBody>
        </p:sp>
        <p:sp>
          <p:nvSpPr>
            <p:cNvPr id="11" name="object 11"/>
            <p:cNvSpPr/>
            <p:nvPr/>
          </p:nvSpPr>
          <p:spPr>
            <a:xfrm>
              <a:off x="3200044" y="1676158"/>
              <a:ext cx="1295400" cy="914400"/>
            </a:xfrm>
            <a:custGeom>
              <a:avLst/>
              <a:gdLst/>
              <a:ahLst/>
              <a:cxnLst/>
              <a:rect l="l" t="t" r="r" b="b"/>
              <a:pathLst>
                <a:path w="1295400" h="914400">
                  <a:moveTo>
                    <a:pt x="0" y="0"/>
                  </a:moveTo>
                  <a:lnTo>
                    <a:pt x="1295272" y="0"/>
                  </a:lnTo>
                  <a:lnTo>
                    <a:pt x="647636" y="914400"/>
                  </a:lnTo>
                  <a:lnTo>
                    <a:pt x="0" y="0"/>
                  </a:lnTo>
                  <a:close/>
                </a:path>
              </a:pathLst>
            </a:custGeom>
            <a:ln w="9359">
              <a:solidFill>
                <a:srgbClr val="FFFFCC"/>
              </a:solidFill>
            </a:ln>
          </p:spPr>
          <p:txBody>
            <a:bodyPr wrap="square" lIns="0" tIns="0" rIns="0" bIns="0" rtlCol="0"/>
            <a:lstStyle/>
            <a:p>
              <a:endParaRPr/>
            </a:p>
          </p:txBody>
        </p:sp>
        <p:sp>
          <p:nvSpPr>
            <p:cNvPr id="12" name="object 12"/>
            <p:cNvSpPr/>
            <p:nvPr/>
          </p:nvSpPr>
          <p:spPr>
            <a:xfrm>
              <a:off x="7695717" y="3047758"/>
              <a:ext cx="1295400" cy="914400"/>
            </a:xfrm>
            <a:custGeom>
              <a:avLst/>
              <a:gdLst/>
              <a:ahLst/>
              <a:cxnLst/>
              <a:rect l="l" t="t" r="r" b="b"/>
              <a:pathLst>
                <a:path w="1295400" h="914400">
                  <a:moveTo>
                    <a:pt x="1295285" y="0"/>
                  </a:moveTo>
                  <a:lnTo>
                    <a:pt x="0" y="0"/>
                  </a:lnTo>
                  <a:lnTo>
                    <a:pt x="647636" y="914400"/>
                  </a:lnTo>
                  <a:lnTo>
                    <a:pt x="1295285" y="0"/>
                  </a:lnTo>
                  <a:close/>
                </a:path>
              </a:pathLst>
            </a:custGeom>
            <a:solidFill>
              <a:srgbClr val="FF0066"/>
            </a:solidFill>
          </p:spPr>
          <p:txBody>
            <a:bodyPr wrap="square" lIns="0" tIns="0" rIns="0" bIns="0" rtlCol="0"/>
            <a:lstStyle/>
            <a:p>
              <a:endParaRPr/>
            </a:p>
          </p:txBody>
        </p:sp>
        <p:sp>
          <p:nvSpPr>
            <p:cNvPr id="13" name="object 13"/>
            <p:cNvSpPr/>
            <p:nvPr/>
          </p:nvSpPr>
          <p:spPr>
            <a:xfrm>
              <a:off x="7695717" y="3047758"/>
              <a:ext cx="1295400" cy="914400"/>
            </a:xfrm>
            <a:custGeom>
              <a:avLst/>
              <a:gdLst/>
              <a:ahLst/>
              <a:cxnLst/>
              <a:rect l="l" t="t" r="r" b="b"/>
              <a:pathLst>
                <a:path w="1295400" h="914400">
                  <a:moveTo>
                    <a:pt x="0" y="0"/>
                  </a:moveTo>
                  <a:lnTo>
                    <a:pt x="1295285" y="0"/>
                  </a:lnTo>
                  <a:lnTo>
                    <a:pt x="647636" y="914400"/>
                  </a:lnTo>
                  <a:lnTo>
                    <a:pt x="0" y="0"/>
                  </a:lnTo>
                  <a:close/>
                </a:path>
              </a:pathLst>
            </a:custGeom>
            <a:ln w="9359">
              <a:solidFill>
                <a:srgbClr val="FFFFCC"/>
              </a:solidFill>
            </a:ln>
          </p:spPr>
          <p:txBody>
            <a:bodyPr wrap="square" lIns="0" tIns="0" rIns="0" bIns="0" rtlCol="0"/>
            <a:lstStyle/>
            <a:p>
              <a:endParaRPr/>
            </a:p>
          </p:txBody>
        </p:sp>
        <p:pic>
          <p:nvPicPr>
            <p:cNvPr id="14" name="object 14"/>
            <p:cNvPicPr/>
            <p:nvPr/>
          </p:nvPicPr>
          <p:blipFill>
            <a:blip r:embed="rId4" cstate="print"/>
            <a:stretch>
              <a:fillRect/>
            </a:stretch>
          </p:blipFill>
          <p:spPr>
            <a:xfrm>
              <a:off x="7619758" y="2548813"/>
              <a:ext cx="1307147" cy="364667"/>
            </a:xfrm>
            <a:prstGeom prst="rect">
              <a:avLst/>
            </a:prstGeom>
          </p:spPr>
        </p:pic>
        <p:sp>
          <p:nvSpPr>
            <p:cNvPr id="15" name="object 15"/>
            <p:cNvSpPr/>
            <p:nvPr/>
          </p:nvSpPr>
          <p:spPr>
            <a:xfrm>
              <a:off x="7619758" y="2548801"/>
              <a:ext cx="1308100" cy="365125"/>
            </a:xfrm>
            <a:custGeom>
              <a:avLst/>
              <a:gdLst/>
              <a:ahLst/>
              <a:cxnLst/>
              <a:rect l="l" t="t" r="r" b="b"/>
              <a:pathLst>
                <a:path w="1308100" h="365125">
                  <a:moveTo>
                    <a:pt x="0" y="365036"/>
                  </a:moveTo>
                  <a:lnTo>
                    <a:pt x="1307515" y="365036"/>
                  </a:lnTo>
                  <a:lnTo>
                    <a:pt x="1307515" y="0"/>
                  </a:lnTo>
                  <a:lnTo>
                    <a:pt x="0" y="0"/>
                  </a:lnTo>
                  <a:lnTo>
                    <a:pt x="0" y="365036"/>
                  </a:lnTo>
                  <a:close/>
                </a:path>
              </a:pathLst>
            </a:custGeom>
            <a:ln w="3175">
              <a:solidFill>
                <a:srgbClr val="000000"/>
              </a:solidFill>
            </a:ln>
          </p:spPr>
          <p:txBody>
            <a:bodyPr wrap="square" lIns="0" tIns="0" rIns="0" bIns="0" rtlCol="0"/>
            <a:lstStyle/>
            <a:p>
              <a:endParaRPr/>
            </a:p>
          </p:txBody>
        </p:sp>
        <p:sp>
          <p:nvSpPr>
            <p:cNvPr id="16" name="object 16"/>
            <p:cNvSpPr/>
            <p:nvPr/>
          </p:nvSpPr>
          <p:spPr>
            <a:xfrm>
              <a:off x="7619758" y="2548801"/>
              <a:ext cx="1307465" cy="365125"/>
            </a:xfrm>
            <a:custGeom>
              <a:avLst/>
              <a:gdLst/>
              <a:ahLst/>
              <a:cxnLst/>
              <a:rect l="l" t="t" r="r" b="b"/>
              <a:pathLst>
                <a:path w="1307465" h="365125">
                  <a:moveTo>
                    <a:pt x="653757" y="364680"/>
                  </a:moveTo>
                  <a:lnTo>
                    <a:pt x="0" y="364680"/>
                  </a:lnTo>
                  <a:lnTo>
                    <a:pt x="0" y="0"/>
                  </a:lnTo>
                  <a:lnTo>
                    <a:pt x="1307160" y="0"/>
                  </a:lnTo>
                  <a:lnTo>
                    <a:pt x="1307160" y="364680"/>
                  </a:lnTo>
                  <a:lnTo>
                    <a:pt x="653757" y="364680"/>
                  </a:lnTo>
                  <a:close/>
                </a:path>
              </a:pathLst>
            </a:custGeom>
            <a:ln w="9359">
              <a:solidFill>
                <a:srgbClr val="000000"/>
              </a:solidFill>
            </a:ln>
          </p:spPr>
          <p:txBody>
            <a:bodyPr wrap="square" lIns="0" tIns="0" rIns="0" bIns="0" rtlCol="0"/>
            <a:lstStyle/>
            <a:p>
              <a:endParaRPr/>
            </a:p>
          </p:txBody>
        </p:sp>
        <p:pic>
          <p:nvPicPr>
            <p:cNvPr id="17" name="object 17"/>
            <p:cNvPicPr/>
            <p:nvPr/>
          </p:nvPicPr>
          <p:blipFill>
            <a:blip r:embed="rId5" cstate="print"/>
            <a:stretch>
              <a:fillRect/>
            </a:stretch>
          </p:blipFill>
          <p:spPr>
            <a:xfrm>
              <a:off x="7619758" y="2528658"/>
              <a:ext cx="1307147" cy="364667"/>
            </a:xfrm>
            <a:prstGeom prst="rect">
              <a:avLst/>
            </a:prstGeom>
          </p:spPr>
        </p:pic>
        <p:sp>
          <p:nvSpPr>
            <p:cNvPr id="18" name="object 18"/>
            <p:cNvSpPr/>
            <p:nvPr/>
          </p:nvSpPr>
          <p:spPr>
            <a:xfrm>
              <a:off x="7619758" y="2528646"/>
              <a:ext cx="1307465" cy="365125"/>
            </a:xfrm>
            <a:custGeom>
              <a:avLst/>
              <a:gdLst/>
              <a:ahLst/>
              <a:cxnLst/>
              <a:rect l="l" t="t" r="r" b="b"/>
              <a:pathLst>
                <a:path w="1307465" h="365125">
                  <a:moveTo>
                    <a:pt x="653757" y="364667"/>
                  </a:moveTo>
                  <a:lnTo>
                    <a:pt x="0" y="364667"/>
                  </a:lnTo>
                  <a:lnTo>
                    <a:pt x="0" y="0"/>
                  </a:lnTo>
                  <a:lnTo>
                    <a:pt x="1307160" y="0"/>
                  </a:lnTo>
                  <a:lnTo>
                    <a:pt x="1307160" y="364667"/>
                  </a:lnTo>
                  <a:lnTo>
                    <a:pt x="653757" y="364667"/>
                  </a:lnTo>
                  <a:close/>
                </a:path>
              </a:pathLst>
            </a:custGeom>
            <a:ln w="9359">
              <a:solidFill>
                <a:srgbClr val="45A9C3"/>
              </a:solidFill>
            </a:ln>
          </p:spPr>
          <p:txBody>
            <a:bodyPr wrap="square" lIns="0" tIns="0" rIns="0" bIns="0" rtlCol="0"/>
            <a:lstStyle/>
            <a:p>
              <a:endParaRPr/>
            </a:p>
          </p:txBody>
        </p:sp>
      </p:grpSp>
      <p:grpSp>
        <p:nvGrpSpPr>
          <p:cNvPr id="19" name="object 19"/>
          <p:cNvGrpSpPr/>
          <p:nvPr/>
        </p:nvGrpSpPr>
        <p:grpSpPr>
          <a:xfrm>
            <a:off x="3195364" y="1214278"/>
            <a:ext cx="1316990" cy="394335"/>
            <a:chOff x="3195364" y="1214278"/>
            <a:chExt cx="1316990" cy="394335"/>
          </a:xfrm>
        </p:grpSpPr>
        <p:pic>
          <p:nvPicPr>
            <p:cNvPr id="20" name="object 20"/>
            <p:cNvPicPr/>
            <p:nvPr/>
          </p:nvPicPr>
          <p:blipFill>
            <a:blip r:embed="rId4" cstate="print"/>
            <a:stretch>
              <a:fillRect/>
            </a:stretch>
          </p:blipFill>
          <p:spPr>
            <a:xfrm>
              <a:off x="3200044" y="1239138"/>
              <a:ext cx="1307134" cy="364667"/>
            </a:xfrm>
            <a:prstGeom prst="rect">
              <a:avLst/>
            </a:prstGeom>
          </p:spPr>
        </p:pic>
        <p:sp>
          <p:nvSpPr>
            <p:cNvPr id="21" name="object 21"/>
            <p:cNvSpPr/>
            <p:nvPr/>
          </p:nvSpPr>
          <p:spPr>
            <a:xfrm>
              <a:off x="3200044" y="1239126"/>
              <a:ext cx="1308100" cy="365125"/>
            </a:xfrm>
            <a:custGeom>
              <a:avLst/>
              <a:gdLst/>
              <a:ahLst/>
              <a:cxnLst/>
              <a:rect l="l" t="t" r="r" b="b"/>
              <a:pathLst>
                <a:path w="1308100" h="365125">
                  <a:moveTo>
                    <a:pt x="0" y="365036"/>
                  </a:moveTo>
                  <a:lnTo>
                    <a:pt x="1307515" y="365036"/>
                  </a:lnTo>
                  <a:lnTo>
                    <a:pt x="1307515" y="0"/>
                  </a:lnTo>
                  <a:lnTo>
                    <a:pt x="0" y="0"/>
                  </a:lnTo>
                  <a:lnTo>
                    <a:pt x="0" y="365036"/>
                  </a:lnTo>
                  <a:close/>
                </a:path>
              </a:pathLst>
            </a:custGeom>
            <a:ln w="3175">
              <a:solidFill>
                <a:srgbClr val="000000"/>
              </a:solidFill>
            </a:ln>
          </p:spPr>
          <p:txBody>
            <a:bodyPr wrap="square" lIns="0" tIns="0" rIns="0" bIns="0" rtlCol="0"/>
            <a:lstStyle/>
            <a:p>
              <a:endParaRPr/>
            </a:p>
          </p:txBody>
        </p:sp>
        <p:sp>
          <p:nvSpPr>
            <p:cNvPr id="22" name="object 22"/>
            <p:cNvSpPr/>
            <p:nvPr/>
          </p:nvSpPr>
          <p:spPr>
            <a:xfrm>
              <a:off x="3200044" y="1239126"/>
              <a:ext cx="1307465" cy="365125"/>
            </a:xfrm>
            <a:custGeom>
              <a:avLst/>
              <a:gdLst/>
              <a:ahLst/>
              <a:cxnLst/>
              <a:rect l="l" t="t" r="r" b="b"/>
              <a:pathLst>
                <a:path w="1307464" h="365125">
                  <a:moveTo>
                    <a:pt x="653757" y="364667"/>
                  </a:moveTo>
                  <a:lnTo>
                    <a:pt x="0" y="364667"/>
                  </a:lnTo>
                  <a:lnTo>
                    <a:pt x="0" y="0"/>
                  </a:lnTo>
                  <a:lnTo>
                    <a:pt x="1307160" y="0"/>
                  </a:lnTo>
                  <a:lnTo>
                    <a:pt x="1307160" y="364667"/>
                  </a:lnTo>
                  <a:lnTo>
                    <a:pt x="653757" y="364667"/>
                  </a:lnTo>
                  <a:close/>
                </a:path>
              </a:pathLst>
            </a:custGeom>
            <a:ln w="9359">
              <a:solidFill>
                <a:srgbClr val="000000"/>
              </a:solidFill>
            </a:ln>
          </p:spPr>
          <p:txBody>
            <a:bodyPr wrap="square" lIns="0" tIns="0" rIns="0" bIns="0" rtlCol="0"/>
            <a:lstStyle/>
            <a:p>
              <a:endParaRPr/>
            </a:p>
          </p:txBody>
        </p:sp>
        <p:pic>
          <p:nvPicPr>
            <p:cNvPr id="23" name="object 23"/>
            <p:cNvPicPr/>
            <p:nvPr/>
          </p:nvPicPr>
          <p:blipFill>
            <a:blip r:embed="rId6" cstate="print"/>
            <a:stretch>
              <a:fillRect/>
            </a:stretch>
          </p:blipFill>
          <p:spPr>
            <a:xfrm>
              <a:off x="3200044" y="1218984"/>
              <a:ext cx="1307134" cy="364667"/>
            </a:xfrm>
            <a:prstGeom prst="rect">
              <a:avLst/>
            </a:prstGeom>
          </p:spPr>
        </p:pic>
        <p:sp>
          <p:nvSpPr>
            <p:cNvPr id="24" name="object 24"/>
            <p:cNvSpPr/>
            <p:nvPr/>
          </p:nvSpPr>
          <p:spPr>
            <a:xfrm>
              <a:off x="3200044" y="1218958"/>
              <a:ext cx="1307465" cy="365125"/>
            </a:xfrm>
            <a:custGeom>
              <a:avLst/>
              <a:gdLst/>
              <a:ahLst/>
              <a:cxnLst/>
              <a:rect l="l" t="t" r="r" b="b"/>
              <a:pathLst>
                <a:path w="1307464" h="365125">
                  <a:moveTo>
                    <a:pt x="653757" y="364680"/>
                  </a:moveTo>
                  <a:lnTo>
                    <a:pt x="0" y="364680"/>
                  </a:lnTo>
                  <a:lnTo>
                    <a:pt x="0" y="0"/>
                  </a:lnTo>
                  <a:lnTo>
                    <a:pt x="1307160" y="0"/>
                  </a:lnTo>
                  <a:lnTo>
                    <a:pt x="1307160" y="364680"/>
                  </a:lnTo>
                  <a:lnTo>
                    <a:pt x="653757" y="364680"/>
                  </a:lnTo>
                  <a:close/>
                </a:path>
              </a:pathLst>
            </a:custGeom>
            <a:ln w="9359">
              <a:solidFill>
                <a:srgbClr val="45A9C3"/>
              </a:solidFill>
            </a:ln>
          </p:spPr>
          <p:txBody>
            <a:bodyPr wrap="square" lIns="0" tIns="0" rIns="0" bIns="0" rtlCol="0"/>
            <a:lstStyle/>
            <a:p>
              <a:endParaRPr/>
            </a:p>
          </p:txBody>
        </p:sp>
      </p:grpSp>
      <p:sp>
        <p:nvSpPr>
          <p:cNvPr id="25" name="object 25"/>
          <p:cNvSpPr txBox="1"/>
          <p:nvPr/>
        </p:nvSpPr>
        <p:spPr>
          <a:xfrm>
            <a:off x="3204724" y="1250899"/>
            <a:ext cx="1297940" cy="299720"/>
          </a:xfrm>
          <a:prstGeom prst="rect">
            <a:avLst/>
          </a:prstGeom>
        </p:spPr>
        <p:txBody>
          <a:bodyPr vert="horz" wrap="square" lIns="0" tIns="12700" rIns="0" bIns="0" rtlCol="0">
            <a:spAutoFit/>
          </a:bodyPr>
          <a:lstStyle/>
          <a:p>
            <a:pPr marL="376555">
              <a:lnSpc>
                <a:spcPct val="100000"/>
              </a:lnSpc>
              <a:spcBef>
                <a:spcPts val="100"/>
              </a:spcBef>
            </a:pPr>
            <a:r>
              <a:rPr sz="1800" b="1" spc="-35" dirty="0">
                <a:latin typeface="Calibri"/>
                <a:cs typeface="Calibri"/>
              </a:rPr>
              <a:t>Agent</a:t>
            </a:r>
            <a:endParaRPr sz="1800">
              <a:latin typeface="Calibri"/>
              <a:cs typeface="Calibri"/>
            </a:endParaRPr>
          </a:p>
        </p:txBody>
      </p:sp>
      <p:sp>
        <p:nvSpPr>
          <p:cNvPr id="26" name="object 26"/>
          <p:cNvSpPr txBox="1"/>
          <p:nvPr/>
        </p:nvSpPr>
        <p:spPr>
          <a:xfrm>
            <a:off x="8048066" y="2560218"/>
            <a:ext cx="451484" cy="299720"/>
          </a:xfrm>
          <a:prstGeom prst="rect">
            <a:avLst/>
          </a:prstGeom>
        </p:spPr>
        <p:txBody>
          <a:bodyPr vert="horz" wrap="square" lIns="0" tIns="12700" rIns="0" bIns="0" rtlCol="0">
            <a:spAutoFit/>
          </a:bodyPr>
          <a:lstStyle/>
          <a:p>
            <a:pPr marL="12700">
              <a:lnSpc>
                <a:spcPct val="100000"/>
              </a:lnSpc>
              <a:spcBef>
                <a:spcPts val="100"/>
              </a:spcBef>
            </a:pPr>
            <a:r>
              <a:rPr sz="1800" b="1" spc="-20" dirty="0">
                <a:latin typeface="Calibri"/>
                <a:cs typeface="Calibri"/>
              </a:rPr>
              <a:t>H</a:t>
            </a:r>
            <a:r>
              <a:rPr sz="1800" b="1" spc="-25" dirty="0">
                <a:latin typeface="Calibri"/>
                <a:cs typeface="Calibri"/>
              </a:rPr>
              <a:t>o</a:t>
            </a:r>
            <a:r>
              <a:rPr sz="1800" b="1" spc="-40" dirty="0">
                <a:latin typeface="Calibri"/>
                <a:cs typeface="Calibri"/>
              </a:rPr>
              <a:t>s</a:t>
            </a:r>
            <a:r>
              <a:rPr sz="1800" b="1" spc="-25" dirty="0">
                <a:latin typeface="Calibri"/>
                <a:cs typeface="Calibri"/>
              </a:rPr>
              <a:t>t</a:t>
            </a:r>
            <a:endParaRPr sz="1800">
              <a:latin typeface="Calibri"/>
              <a:cs typeface="Calibri"/>
            </a:endParaRPr>
          </a:p>
        </p:txBody>
      </p:sp>
      <p:grpSp>
        <p:nvGrpSpPr>
          <p:cNvPr id="27" name="object 27"/>
          <p:cNvGrpSpPr/>
          <p:nvPr/>
        </p:nvGrpSpPr>
        <p:grpSpPr>
          <a:xfrm>
            <a:off x="4719605" y="4719237"/>
            <a:ext cx="1532890" cy="394335"/>
            <a:chOff x="4719605" y="4719237"/>
            <a:chExt cx="1532890" cy="394335"/>
          </a:xfrm>
        </p:grpSpPr>
        <p:pic>
          <p:nvPicPr>
            <p:cNvPr id="28" name="object 28"/>
            <p:cNvPicPr/>
            <p:nvPr/>
          </p:nvPicPr>
          <p:blipFill>
            <a:blip r:embed="rId7" cstate="print"/>
            <a:stretch>
              <a:fillRect/>
            </a:stretch>
          </p:blipFill>
          <p:spPr>
            <a:xfrm>
              <a:off x="4724285" y="4744097"/>
              <a:ext cx="1523504" cy="364667"/>
            </a:xfrm>
            <a:prstGeom prst="rect">
              <a:avLst/>
            </a:prstGeom>
          </p:spPr>
        </p:pic>
        <p:sp>
          <p:nvSpPr>
            <p:cNvPr id="29" name="object 29"/>
            <p:cNvSpPr/>
            <p:nvPr/>
          </p:nvSpPr>
          <p:spPr>
            <a:xfrm>
              <a:off x="4724285" y="4744085"/>
              <a:ext cx="1524000" cy="365125"/>
            </a:xfrm>
            <a:custGeom>
              <a:avLst/>
              <a:gdLst/>
              <a:ahLst/>
              <a:cxnLst/>
              <a:rect l="l" t="t" r="r" b="b"/>
              <a:pathLst>
                <a:path w="1524000" h="365125">
                  <a:moveTo>
                    <a:pt x="0" y="365036"/>
                  </a:moveTo>
                  <a:lnTo>
                    <a:pt x="1523885" y="365036"/>
                  </a:lnTo>
                  <a:lnTo>
                    <a:pt x="1523885" y="0"/>
                  </a:lnTo>
                  <a:lnTo>
                    <a:pt x="0" y="0"/>
                  </a:lnTo>
                  <a:lnTo>
                    <a:pt x="0" y="365036"/>
                  </a:lnTo>
                  <a:close/>
                </a:path>
              </a:pathLst>
            </a:custGeom>
            <a:ln w="3175">
              <a:solidFill>
                <a:srgbClr val="000000"/>
              </a:solidFill>
            </a:ln>
          </p:spPr>
          <p:txBody>
            <a:bodyPr wrap="square" lIns="0" tIns="0" rIns="0" bIns="0" rtlCol="0"/>
            <a:lstStyle/>
            <a:p>
              <a:endParaRPr/>
            </a:p>
          </p:txBody>
        </p:sp>
        <p:sp>
          <p:nvSpPr>
            <p:cNvPr id="30" name="object 30"/>
            <p:cNvSpPr/>
            <p:nvPr/>
          </p:nvSpPr>
          <p:spPr>
            <a:xfrm>
              <a:off x="4724285" y="4744085"/>
              <a:ext cx="1524000" cy="365125"/>
            </a:xfrm>
            <a:custGeom>
              <a:avLst/>
              <a:gdLst/>
              <a:ahLst/>
              <a:cxnLst/>
              <a:rect l="l" t="t" r="r" b="b"/>
              <a:pathLst>
                <a:path w="1524000" h="365125">
                  <a:moveTo>
                    <a:pt x="761758" y="364680"/>
                  </a:moveTo>
                  <a:lnTo>
                    <a:pt x="0" y="364680"/>
                  </a:lnTo>
                  <a:lnTo>
                    <a:pt x="0" y="0"/>
                  </a:lnTo>
                  <a:lnTo>
                    <a:pt x="1523517" y="0"/>
                  </a:lnTo>
                  <a:lnTo>
                    <a:pt x="1523517" y="364680"/>
                  </a:lnTo>
                  <a:lnTo>
                    <a:pt x="761758" y="364680"/>
                  </a:lnTo>
                  <a:close/>
                </a:path>
              </a:pathLst>
            </a:custGeom>
            <a:ln w="9359">
              <a:solidFill>
                <a:srgbClr val="000000"/>
              </a:solidFill>
            </a:ln>
          </p:spPr>
          <p:txBody>
            <a:bodyPr wrap="square" lIns="0" tIns="0" rIns="0" bIns="0" rtlCol="0"/>
            <a:lstStyle/>
            <a:p>
              <a:endParaRPr/>
            </a:p>
          </p:txBody>
        </p:sp>
        <p:pic>
          <p:nvPicPr>
            <p:cNvPr id="31" name="object 31"/>
            <p:cNvPicPr/>
            <p:nvPr/>
          </p:nvPicPr>
          <p:blipFill>
            <a:blip r:embed="rId8" cstate="print"/>
            <a:stretch>
              <a:fillRect/>
            </a:stretch>
          </p:blipFill>
          <p:spPr>
            <a:xfrm>
              <a:off x="4724285" y="4723942"/>
              <a:ext cx="1523504" cy="364667"/>
            </a:xfrm>
            <a:prstGeom prst="rect">
              <a:avLst/>
            </a:prstGeom>
          </p:spPr>
        </p:pic>
        <p:sp>
          <p:nvSpPr>
            <p:cNvPr id="32" name="object 32"/>
            <p:cNvSpPr/>
            <p:nvPr/>
          </p:nvSpPr>
          <p:spPr>
            <a:xfrm>
              <a:off x="4724285" y="4723917"/>
              <a:ext cx="1524000" cy="365125"/>
            </a:xfrm>
            <a:custGeom>
              <a:avLst/>
              <a:gdLst/>
              <a:ahLst/>
              <a:cxnLst/>
              <a:rect l="l" t="t" r="r" b="b"/>
              <a:pathLst>
                <a:path w="1524000" h="365125">
                  <a:moveTo>
                    <a:pt x="761758" y="364680"/>
                  </a:moveTo>
                  <a:lnTo>
                    <a:pt x="0" y="364680"/>
                  </a:lnTo>
                  <a:lnTo>
                    <a:pt x="0" y="0"/>
                  </a:lnTo>
                  <a:lnTo>
                    <a:pt x="1523517" y="0"/>
                  </a:lnTo>
                  <a:lnTo>
                    <a:pt x="1523517" y="364680"/>
                  </a:lnTo>
                  <a:lnTo>
                    <a:pt x="761758" y="364680"/>
                  </a:lnTo>
                  <a:close/>
                </a:path>
              </a:pathLst>
            </a:custGeom>
            <a:ln w="9359">
              <a:solidFill>
                <a:srgbClr val="497DBA"/>
              </a:solidFill>
            </a:ln>
          </p:spPr>
          <p:txBody>
            <a:bodyPr wrap="square" lIns="0" tIns="0" rIns="0" bIns="0" rtlCol="0"/>
            <a:lstStyle/>
            <a:p>
              <a:endParaRPr/>
            </a:p>
          </p:txBody>
        </p:sp>
      </p:grpSp>
      <p:grpSp>
        <p:nvGrpSpPr>
          <p:cNvPr id="33" name="object 33"/>
          <p:cNvGrpSpPr/>
          <p:nvPr/>
        </p:nvGrpSpPr>
        <p:grpSpPr>
          <a:xfrm>
            <a:off x="223564" y="2509920"/>
            <a:ext cx="8239759" cy="3991610"/>
            <a:chOff x="223564" y="2509920"/>
            <a:chExt cx="8239759" cy="3991610"/>
          </a:xfrm>
        </p:grpSpPr>
        <p:sp>
          <p:nvSpPr>
            <p:cNvPr id="34" name="object 34"/>
            <p:cNvSpPr/>
            <p:nvPr/>
          </p:nvSpPr>
          <p:spPr>
            <a:xfrm>
              <a:off x="4571644" y="3123717"/>
              <a:ext cx="1828800" cy="1448435"/>
            </a:xfrm>
            <a:custGeom>
              <a:avLst/>
              <a:gdLst/>
              <a:ahLst/>
              <a:cxnLst/>
              <a:rect l="l" t="t" r="r" b="b"/>
              <a:pathLst>
                <a:path w="1828800" h="1448435">
                  <a:moveTo>
                    <a:pt x="914400" y="0"/>
                  </a:moveTo>
                  <a:lnTo>
                    <a:pt x="0" y="1447927"/>
                  </a:lnTo>
                  <a:lnTo>
                    <a:pt x="1828800" y="1447927"/>
                  </a:lnTo>
                  <a:lnTo>
                    <a:pt x="914400" y="0"/>
                  </a:lnTo>
                  <a:close/>
                </a:path>
              </a:pathLst>
            </a:custGeom>
            <a:solidFill>
              <a:srgbClr val="FF0066"/>
            </a:solidFill>
          </p:spPr>
          <p:txBody>
            <a:bodyPr wrap="square" lIns="0" tIns="0" rIns="0" bIns="0" rtlCol="0"/>
            <a:lstStyle/>
            <a:p>
              <a:endParaRPr/>
            </a:p>
          </p:txBody>
        </p:sp>
        <p:sp>
          <p:nvSpPr>
            <p:cNvPr id="35" name="object 35"/>
            <p:cNvSpPr/>
            <p:nvPr/>
          </p:nvSpPr>
          <p:spPr>
            <a:xfrm>
              <a:off x="4571644" y="3123717"/>
              <a:ext cx="1828800" cy="1448435"/>
            </a:xfrm>
            <a:custGeom>
              <a:avLst/>
              <a:gdLst/>
              <a:ahLst/>
              <a:cxnLst/>
              <a:rect l="l" t="t" r="r" b="b"/>
              <a:pathLst>
                <a:path w="1828800" h="1448435">
                  <a:moveTo>
                    <a:pt x="0" y="1447927"/>
                  </a:moveTo>
                  <a:lnTo>
                    <a:pt x="914400" y="0"/>
                  </a:lnTo>
                  <a:lnTo>
                    <a:pt x="1828800" y="1447927"/>
                  </a:lnTo>
                  <a:lnTo>
                    <a:pt x="0" y="1447927"/>
                  </a:lnTo>
                  <a:close/>
                </a:path>
              </a:pathLst>
            </a:custGeom>
            <a:ln w="9359">
              <a:solidFill>
                <a:srgbClr val="FFFFCC"/>
              </a:solidFill>
            </a:ln>
          </p:spPr>
          <p:txBody>
            <a:bodyPr wrap="square" lIns="0" tIns="0" rIns="0" bIns="0" rtlCol="0"/>
            <a:lstStyle/>
            <a:p>
              <a:endParaRPr/>
            </a:p>
          </p:txBody>
        </p:sp>
        <p:sp>
          <p:nvSpPr>
            <p:cNvPr id="36" name="object 36"/>
            <p:cNvSpPr/>
            <p:nvPr/>
          </p:nvSpPr>
          <p:spPr>
            <a:xfrm>
              <a:off x="3581285" y="2514599"/>
              <a:ext cx="4877435" cy="1524000"/>
            </a:xfrm>
            <a:custGeom>
              <a:avLst/>
              <a:gdLst/>
              <a:ahLst/>
              <a:cxnLst/>
              <a:rect l="l" t="t" r="r" b="b"/>
              <a:pathLst>
                <a:path w="4877434" h="1524000">
                  <a:moveTo>
                    <a:pt x="0" y="0"/>
                  </a:moveTo>
                  <a:lnTo>
                    <a:pt x="4876914" y="1523885"/>
                  </a:lnTo>
                </a:path>
              </a:pathLst>
            </a:custGeom>
            <a:ln w="9359">
              <a:solidFill>
                <a:srgbClr val="000000"/>
              </a:solidFill>
            </a:ln>
          </p:spPr>
          <p:txBody>
            <a:bodyPr wrap="square" lIns="0" tIns="0" rIns="0" bIns="0" rtlCol="0"/>
            <a:lstStyle/>
            <a:p>
              <a:endParaRPr/>
            </a:p>
          </p:txBody>
        </p:sp>
        <p:pic>
          <p:nvPicPr>
            <p:cNvPr id="37" name="object 37"/>
            <p:cNvPicPr/>
            <p:nvPr/>
          </p:nvPicPr>
          <p:blipFill>
            <a:blip r:embed="rId9" cstate="print"/>
            <a:stretch>
              <a:fillRect/>
            </a:stretch>
          </p:blipFill>
          <p:spPr>
            <a:xfrm>
              <a:off x="228244" y="3601453"/>
              <a:ext cx="4000665" cy="2895117"/>
            </a:xfrm>
            <a:prstGeom prst="rect">
              <a:avLst/>
            </a:prstGeom>
          </p:spPr>
        </p:pic>
        <p:sp>
          <p:nvSpPr>
            <p:cNvPr id="38" name="object 38"/>
            <p:cNvSpPr/>
            <p:nvPr/>
          </p:nvSpPr>
          <p:spPr>
            <a:xfrm>
              <a:off x="228244" y="3601440"/>
              <a:ext cx="4001135" cy="2895600"/>
            </a:xfrm>
            <a:custGeom>
              <a:avLst/>
              <a:gdLst/>
              <a:ahLst/>
              <a:cxnLst/>
              <a:rect l="l" t="t" r="r" b="b"/>
              <a:pathLst>
                <a:path w="4001135" h="2895600">
                  <a:moveTo>
                    <a:pt x="0" y="2895485"/>
                  </a:moveTo>
                  <a:lnTo>
                    <a:pt x="4001046" y="2895485"/>
                  </a:lnTo>
                  <a:lnTo>
                    <a:pt x="4001046" y="0"/>
                  </a:lnTo>
                  <a:lnTo>
                    <a:pt x="0" y="0"/>
                  </a:lnTo>
                  <a:lnTo>
                    <a:pt x="0" y="2895485"/>
                  </a:lnTo>
                  <a:close/>
                </a:path>
              </a:pathLst>
            </a:custGeom>
            <a:ln w="3175">
              <a:solidFill>
                <a:srgbClr val="000000"/>
              </a:solidFill>
            </a:ln>
          </p:spPr>
          <p:txBody>
            <a:bodyPr wrap="square" lIns="0" tIns="0" rIns="0" bIns="0" rtlCol="0"/>
            <a:lstStyle/>
            <a:p>
              <a:endParaRPr/>
            </a:p>
          </p:txBody>
        </p:sp>
        <p:sp>
          <p:nvSpPr>
            <p:cNvPr id="39" name="object 39"/>
            <p:cNvSpPr/>
            <p:nvPr/>
          </p:nvSpPr>
          <p:spPr>
            <a:xfrm>
              <a:off x="228244" y="3601440"/>
              <a:ext cx="4001135" cy="2895600"/>
            </a:xfrm>
            <a:custGeom>
              <a:avLst/>
              <a:gdLst/>
              <a:ahLst/>
              <a:cxnLst/>
              <a:rect l="l" t="t" r="r" b="b"/>
              <a:pathLst>
                <a:path w="4001135" h="2895600">
                  <a:moveTo>
                    <a:pt x="2000516" y="2895117"/>
                  </a:moveTo>
                  <a:lnTo>
                    <a:pt x="0" y="2895117"/>
                  </a:lnTo>
                  <a:lnTo>
                    <a:pt x="0" y="0"/>
                  </a:lnTo>
                  <a:lnTo>
                    <a:pt x="4000677" y="0"/>
                  </a:lnTo>
                  <a:lnTo>
                    <a:pt x="4000677" y="2895117"/>
                  </a:lnTo>
                  <a:lnTo>
                    <a:pt x="2000516" y="2895117"/>
                  </a:lnTo>
                  <a:close/>
                </a:path>
              </a:pathLst>
            </a:custGeom>
            <a:ln w="9359">
              <a:solidFill>
                <a:srgbClr val="000000"/>
              </a:solidFill>
            </a:ln>
          </p:spPr>
          <p:txBody>
            <a:bodyPr wrap="square" lIns="0" tIns="0" rIns="0" bIns="0" rtlCol="0"/>
            <a:lstStyle/>
            <a:p>
              <a:endParaRPr/>
            </a:p>
          </p:txBody>
        </p:sp>
        <p:pic>
          <p:nvPicPr>
            <p:cNvPr id="40" name="object 40"/>
            <p:cNvPicPr/>
            <p:nvPr/>
          </p:nvPicPr>
          <p:blipFill>
            <a:blip r:embed="rId10" cstate="print"/>
            <a:stretch>
              <a:fillRect/>
            </a:stretch>
          </p:blipFill>
          <p:spPr>
            <a:xfrm>
              <a:off x="228244" y="3581285"/>
              <a:ext cx="4000665" cy="2895117"/>
            </a:xfrm>
            <a:prstGeom prst="rect">
              <a:avLst/>
            </a:prstGeom>
          </p:spPr>
        </p:pic>
        <p:sp>
          <p:nvSpPr>
            <p:cNvPr id="41" name="object 41"/>
            <p:cNvSpPr/>
            <p:nvPr/>
          </p:nvSpPr>
          <p:spPr>
            <a:xfrm>
              <a:off x="228244" y="3581285"/>
              <a:ext cx="4001135" cy="2895600"/>
            </a:xfrm>
            <a:custGeom>
              <a:avLst/>
              <a:gdLst/>
              <a:ahLst/>
              <a:cxnLst/>
              <a:rect l="l" t="t" r="r" b="b"/>
              <a:pathLst>
                <a:path w="4001135" h="2895600">
                  <a:moveTo>
                    <a:pt x="2000516" y="2895117"/>
                  </a:moveTo>
                  <a:lnTo>
                    <a:pt x="0" y="2895117"/>
                  </a:lnTo>
                  <a:lnTo>
                    <a:pt x="0" y="0"/>
                  </a:lnTo>
                  <a:lnTo>
                    <a:pt x="4000677" y="0"/>
                  </a:lnTo>
                  <a:lnTo>
                    <a:pt x="4000677" y="2895117"/>
                  </a:lnTo>
                  <a:lnTo>
                    <a:pt x="2000516" y="2895117"/>
                  </a:lnTo>
                  <a:close/>
                </a:path>
              </a:pathLst>
            </a:custGeom>
            <a:ln w="9359">
              <a:solidFill>
                <a:srgbClr val="45A9C3"/>
              </a:solidFill>
            </a:ln>
          </p:spPr>
          <p:txBody>
            <a:bodyPr wrap="square" lIns="0" tIns="0" rIns="0" bIns="0" rtlCol="0"/>
            <a:lstStyle/>
            <a:p>
              <a:endParaRPr/>
            </a:p>
          </p:txBody>
        </p:sp>
      </p:grpSp>
      <p:sp>
        <p:nvSpPr>
          <p:cNvPr id="42" name="object 42"/>
          <p:cNvSpPr txBox="1"/>
          <p:nvPr/>
        </p:nvSpPr>
        <p:spPr>
          <a:xfrm>
            <a:off x="4728965" y="4756225"/>
            <a:ext cx="1514475" cy="299720"/>
          </a:xfrm>
          <a:prstGeom prst="rect">
            <a:avLst/>
          </a:prstGeom>
        </p:spPr>
        <p:txBody>
          <a:bodyPr vert="horz" wrap="square" lIns="0" tIns="12700" rIns="0" bIns="0" rtlCol="0">
            <a:spAutoFit/>
          </a:bodyPr>
          <a:lstStyle/>
          <a:p>
            <a:pPr marL="161290">
              <a:lnSpc>
                <a:spcPct val="100000"/>
              </a:lnSpc>
              <a:spcBef>
                <a:spcPts val="100"/>
              </a:spcBef>
            </a:pPr>
            <a:r>
              <a:rPr sz="1800" b="1" spc="-30" dirty="0">
                <a:latin typeface="Calibri"/>
                <a:cs typeface="Calibri"/>
              </a:rPr>
              <a:t>Environment</a:t>
            </a:r>
            <a:endParaRPr sz="1800">
              <a:latin typeface="Calibri"/>
              <a:cs typeface="Calibri"/>
            </a:endParaRPr>
          </a:p>
        </p:txBody>
      </p:sp>
      <p:sp>
        <p:nvSpPr>
          <p:cNvPr id="43" name="object 43"/>
          <p:cNvSpPr txBox="1"/>
          <p:nvPr/>
        </p:nvSpPr>
        <p:spPr>
          <a:xfrm>
            <a:off x="318604" y="3587661"/>
            <a:ext cx="146050" cy="2047875"/>
          </a:xfrm>
          <a:prstGeom prst="rect">
            <a:avLst/>
          </a:prstGeom>
        </p:spPr>
        <p:txBody>
          <a:bodyPr vert="horz" wrap="square" lIns="0" tIns="12700" rIns="0" bIns="0" rtlCol="0">
            <a:spAutoFit/>
          </a:bodyPr>
          <a:lstStyle/>
          <a:p>
            <a:pPr>
              <a:lnSpc>
                <a:spcPct val="100000"/>
              </a:lnSpc>
              <a:spcBef>
                <a:spcPts val="100"/>
              </a:spcBef>
            </a:pPr>
            <a:r>
              <a:rPr sz="1400" dirty="0">
                <a:solidFill>
                  <a:srgbClr val="0000FF"/>
                </a:solidFill>
                <a:latin typeface="Wingdings"/>
                <a:cs typeface="Wingdings"/>
              </a:rPr>
              <a:t></a:t>
            </a:r>
            <a:endParaRPr sz="1400">
              <a:latin typeface="Wingdings"/>
              <a:cs typeface="Wingdings"/>
            </a:endParaRPr>
          </a:p>
          <a:p>
            <a:pPr>
              <a:lnSpc>
                <a:spcPct val="100000"/>
              </a:lnSpc>
            </a:pPr>
            <a:endParaRPr sz="1500">
              <a:latin typeface="Wingdings"/>
              <a:cs typeface="Wingdings"/>
            </a:endParaRPr>
          </a:p>
          <a:p>
            <a:pPr>
              <a:lnSpc>
                <a:spcPct val="100000"/>
              </a:lnSpc>
            </a:pPr>
            <a:endParaRPr sz="1500">
              <a:latin typeface="Wingdings"/>
              <a:cs typeface="Wingdings"/>
            </a:endParaRPr>
          </a:p>
          <a:p>
            <a:pPr>
              <a:lnSpc>
                <a:spcPct val="100000"/>
              </a:lnSpc>
              <a:spcBef>
                <a:spcPts val="1150"/>
              </a:spcBef>
            </a:pPr>
            <a:r>
              <a:rPr sz="1400" dirty="0">
                <a:solidFill>
                  <a:srgbClr val="0000FF"/>
                </a:solidFill>
                <a:latin typeface="Wingdings"/>
                <a:cs typeface="Wingdings"/>
              </a:rPr>
              <a:t></a:t>
            </a:r>
            <a:endParaRPr sz="1400">
              <a:latin typeface="Wingdings"/>
              <a:cs typeface="Wingdings"/>
            </a:endParaRPr>
          </a:p>
          <a:p>
            <a:pPr>
              <a:lnSpc>
                <a:spcPct val="100000"/>
              </a:lnSpc>
            </a:pPr>
            <a:endParaRPr sz="1500">
              <a:latin typeface="Wingdings"/>
              <a:cs typeface="Wingdings"/>
            </a:endParaRPr>
          </a:p>
          <a:p>
            <a:pPr>
              <a:lnSpc>
                <a:spcPct val="100000"/>
              </a:lnSpc>
            </a:pPr>
            <a:endParaRPr sz="1500">
              <a:latin typeface="Wingdings"/>
              <a:cs typeface="Wingdings"/>
            </a:endParaRPr>
          </a:p>
          <a:p>
            <a:pPr>
              <a:lnSpc>
                <a:spcPct val="100000"/>
              </a:lnSpc>
            </a:pPr>
            <a:endParaRPr sz="1500">
              <a:latin typeface="Wingdings"/>
              <a:cs typeface="Wingdings"/>
            </a:endParaRPr>
          </a:p>
          <a:p>
            <a:pPr>
              <a:lnSpc>
                <a:spcPct val="100000"/>
              </a:lnSpc>
              <a:spcBef>
                <a:spcPts val="20"/>
              </a:spcBef>
            </a:pPr>
            <a:endParaRPr sz="1250">
              <a:latin typeface="Wingdings"/>
              <a:cs typeface="Wingdings"/>
            </a:endParaRPr>
          </a:p>
          <a:p>
            <a:pPr>
              <a:lnSpc>
                <a:spcPct val="100000"/>
              </a:lnSpc>
            </a:pPr>
            <a:r>
              <a:rPr sz="1400" dirty="0">
                <a:solidFill>
                  <a:srgbClr val="0000FF"/>
                </a:solidFill>
                <a:latin typeface="Wingdings"/>
                <a:cs typeface="Wingdings"/>
              </a:rPr>
              <a:t></a:t>
            </a:r>
            <a:endParaRPr sz="1400">
              <a:latin typeface="Wingdings"/>
              <a:cs typeface="Wingdings"/>
            </a:endParaRPr>
          </a:p>
        </p:txBody>
      </p:sp>
      <p:sp>
        <p:nvSpPr>
          <p:cNvPr id="44" name="object 44"/>
          <p:cNvSpPr txBox="1"/>
          <p:nvPr/>
        </p:nvSpPr>
        <p:spPr>
          <a:xfrm>
            <a:off x="661682" y="3554539"/>
            <a:ext cx="3383279" cy="2869565"/>
          </a:xfrm>
          <a:prstGeom prst="rect">
            <a:avLst/>
          </a:prstGeom>
        </p:spPr>
        <p:txBody>
          <a:bodyPr vert="horz" wrap="square" lIns="0" tIns="73660" rIns="0" bIns="0" rtlCol="0">
            <a:spAutoFit/>
          </a:bodyPr>
          <a:lstStyle/>
          <a:p>
            <a:pPr marR="132080">
              <a:lnSpc>
                <a:spcPct val="80000"/>
              </a:lnSpc>
              <a:spcBef>
                <a:spcPts val="580"/>
              </a:spcBef>
            </a:pPr>
            <a:r>
              <a:rPr sz="2000" b="1" spc="-35" dirty="0">
                <a:latin typeface="Calibri"/>
                <a:cs typeface="Calibri"/>
              </a:rPr>
              <a:t>Ketidakseimbangan </a:t>
            </a:r>
            <a:r>
              <a:rPr sz="2000" b="1" spc="-30" dirty="0">
                <a:latin typeface="Calibri"/>
                <a:cs typeface="Calibri"/>
              </a:rPr>
              <a:t>disebabkan </a:t>
            </a:r>
            <a:r>
              <a:rPr sz="2000" b="1" spc="-440" dirty="0">
                <a:latin typeface="Calibri"/>
                <a:cs typeface="Calibri"/>
              </a:rPr>
              <a:t> </a:t>
            </a:r>
            <a:r>
              <a:rPr sz="2000" b="1" spc="-25" dirty="0">
                <a:latin typeface="Calibri"/>
                <a:cs typeface="Calibri"/>
              </a:rPr>
              <a:t>oleh</a:t>
            </a:r>
            <a:r>
              <a:rPr sz="2000" b="1" spc="-5" dirty="0">
                <a:latin typeface="Calibri"/>
                <a:cs typeface="Calibri"/>
              </a:rPr>
              <a:t> </a:t>
            </a:r>
            <a:r>
              <a:rPr sz="2000" b="1" spc="-35" dirty="0">
                <a:latin typeface="Calibri"/>
                <a:cs typeface="Calibri"/>
              </a:rPr>
              <a:t>bergesernya</a:t>
            </a:r>
            <a:r>
              <a:rPr sz="2000" b="1" spc="5" dirty="0">
                <a:latin typeface="Calibri"/>
                <a:cs typeface="Calibri"/>
              </a:rPr>
              <a:t> </a:t>
            </a:r>
            <a:r>
              <a:rPr sz="2000" b="1" spc="-35" dirty="0">
                <a:latin typeface="Calibri"/>
                <a:cs typeface="Calibri"/>
              </a:rPr>
              <a:t>lingkungan </a:t>
            </a:r>
            <a:r>
              <a:rPr sz="2000" b="1" spc="-30" dirty="0">
                <a:latin typeface="Calibri"/>
                <a:cs typeface="Calibri"/>
              </a:rPr>
              <a:t> </a:t>
            </a:r>
            <a:r>
              <a:rPr sz="2000" b="1" spc="-40" dirty="0">
                <a:latin typeface="Calibri"/>
                <a:cs typeface="Calibri"/>
              </a:rPr>
              <a:t>memberatkan</a:t>
            </a:r>
            <a:r>
              <a:rPr sz="2000" b="1" dirty="0">
                <a:latin typeface="Calibri"/>
                <a:cs typeface="Calibri"/>
              </a:rPr>
              <a:t> </a:t>
            </a:r>
            <a:r>
              <a:rPr sz="2000" b="1" spc="-15" dirty="0">
                <a:latin typeface="Calibri"/>
                <a:cs typeface="Calibri"/>
              </a:rPr>
              <a:t>H</a:t>
            </a:r>
            <a:endParaRPr sz="2000">
              <a:latin typeface="Calibri"/>
              <a:cs typeface="Calibri"/>
            </a:endParaRPr>
          </a:p>
          <a:p>
            <a:pPr marR="5080">
              <a:lnSpc>
                <a:spcPct val="80000"/>
              </a:lnSpc>
              <a:spcBef>
                <a:spcPts val="390"/>
              </a:spcBef>
            </a:pPr>
            <a:r>
              <a:rPr sz="2000" b="1" spc="-30" dirty="0">
                <a:latin typeface="Calibri"/>
                <a:cs typeface="Calibri"/>
              </a:rPr>
              <a:t>Pergeseran/perubahan</a:t>
            </a:r>
            <a:r>
              <a:rPr sz="2000" b="1" spc="-15" dirty="0">
                <a:latin typeface="Calibri"/>
                <a:cs typeface="Calibri"/>
              </a:rPr>
              <a:t> </a:t>
            </a:r>
            <a:r>
              <a:rPr sz="2000" b="1" spc="-40" dirty="0">
                <a:latin typeface="Calibri"/>
                <a:cs typeface="Calibri"/>
              </a:rPr>
              <a:t>kualitas </a:t>
            </a:r>
            <a:r>
              <a:rPr sz="2000" b="1" spc="-35" dirty="0">
                <a:latin typeface="Calibri"/>
                <a:cs typeface="Calibri"/>
              </a:rPr>
              <a:t> lingkungan</a:t>
            </a:r>
            <a:r>
              <a:rPr sz="2000" b="1" spc="5" dirty="0">
                <a:latin typeface="Calibri"/>
                <a:cs typeface="Calibri"/>
              </a:rPr>
              <a:t> </a:t>
            </a:r>
            <a:r>
              <a:rPr sz="2000" b="1" spc="-30" dirty="0">
                <a:latin typeface="Calibri"/>
                <a:cs typeface="Calibri"/>
              </a:rPr>
              <a:t>merugikan</a:t>
            </a:r>
            <a:r>
              <a:rPr sz="2000" b="1" dirty="0">
                <a:latin typeface="Calibri"/>
                <a:cs typeface="Calibri"/>
              </a:rPr>
              <a:t> </a:t>
            </a:r>
            <a:r>
              <a:rPr sz="2000" b="1" spc="-40" dirty="0">
                <a:latin typeface="Calibri"/>
                <a:cs typeface="Calibri"/>
              </a:rPr>
              <a:t>atau </a:t>
            </a:r>
            <a:r>
              <a:rPr sz="2000" b="1" spc="-35" dirty="0">
                <a:latin typeface="Calibri"/>
                <a:cs typeface="Calibri"/>
              </a:rPr>
              <a:t> </a:t>
            </a:r>
            <a:r>
              <a:rPr sz="2000" b="1" spc="-40" dirty="0">
                <a:latin typeface="Calibri"/>
                <a:cs typeface="Calibri"/>
              </a:rPr>
              <a:t>menyebabkan</a:t>
            </a:r>
            <a:r>
              <a:rPr sz="2000" b="1" dirty="0">
                <a:latin typeface="Calibri"/>
                <a:cs typeface="Calibri"/>
              </a:rPr>
              <a:t> </a:t>
            </a:r>
            <a:r>
              <a:rPr sz="2000" b="1" spc="-35" dirty="0">
                <a:latin typeface="Calibri"/>
                <a:cs typeface="Calibri"/>
              </a:rPr>
              <a:t>menurunnya</a:t>
            </a:r>
            <a:r>
              <a:rPr sz="2000" b="1" spc="5" dirty="0">
                <a:latin typeface="Calibri"/>
                <a:cs typeface="Calibri"/>
              </a:rPr>
              <a:t> </a:t>
            </a:r>
            <a:r>
              <a:rPr sz="2000" b="1" spc="-50" dirty="0">
                <a:latin typeface="Calibri"/>
                <a:cs typeface="Calibri"/>
              </a:rPr>
              <a:t>daya </a:t>
            </a:r>
            <a:r>
              <a:rPr sz="2000" b="1" spc="-440" dirty="0">
                <a:latin typeface="Calibri"/>
                <a:cs typeface="Calibri"/>
              </a:rPr>
              <a:t> </a:t>
            </a:r>
            <a:r>
              <a:rPr sz="2000" b="1" spc="-30" dirty="0">
                <a:latin typeface="Calibri"/>
                <a:cs typeface="Calibri"/>
              </a:rPr>
              <a:t>tahan</a:t>
            </a:r>
            <a:r>
              <a:rPr sz="2000" b="1" dirty="0">
                <a:latin typeface="Calibri"/>
                <a:cs typeface="Calibri"/>
              </a:rPr>
              <a:t> </a:t>
            </a:r>
            <a:r>
              <a:rPr sz="2000" b="1" spc="-25" dirty="0">
                <a:latin typeface="Calibri"/>
                <a:cs typeface="Calibri"/>
              </a:rPr>
              <a:t>tubuh</a:t>
            </a:r>
            <a:endParaRPr sz="2000">
              <a:latin typeface="Calibri"/>
              <a:cs typeface="Calibri"/>
            </a:endParaRPr>
          </a:p>
          <a:p>
            <a:pPr marR="445770" algn="just">
              <a:lnSpc>
                <a:spcPct val="80000"/>
              </a:lnSpc>
              <a:spcBef>
                <a:spcPts val="400"/>
              </a:spcBef>
            </a:pPr>
            <a:r>
              <a:rPr sz="2000" b="1" spc="-25" dirty="0">
                <a:latin typeface="Calibri"/>
                <a:cs typeface="Calibri"/>
              </a:rPr>
              <a:t>Contoh </a:t>
            </a:r>
            <a:r>
              <a:rPr sz="2000" b="1" spc="-30" dirty="0">
                <a:latin typeface="Calibri"/>
                <a:cs typeface="Calibri"/>
              </a:rPr>
              <a:t>Pencemaran udara, </a:t>
            </a:r>
            <a:r>
              <a:rPr sz="2000" b="1" spc="-25" dirty="0">
                <a:latin typeface="Calibri"/>
                <a:cs typeface="Calibri"/>
              </a:rPr>
              <a:t> </a:t>
            </a:r>
            <a:r>
              <a:rPr sz="2000" b="1" spc="-40" dirty="0">
                <a:latin typeface="Calibri"/>
                <a:cs typeface="Calibri"/>
              </a:rPr>
              <a:t>menyebabkan </a:t>
            </a:r>
            <a:r>
              <a:rPr sz="2000" b="1" spc="-35" dirty="0">
                <a:latin typeface="Calibri"/>
                <a:cs typeface="Calibri"/>
              </a:rPr>
              <a:t>saluran nafas </a:t>
            </a:r>
            <a:r>
              <a:rPr sz="2000" b="1" spc="-30" dirty="0">
                <a:latin typeface="Calibri"/>
                <a:cs typeface="Calibri"/>
              </a:rPr>
              <a:t> </a:t>
            </a:r>
            <a:r>
              <a:rPr sz="2000" b="1" spc="-35" dirty="0">
                <a:latin typeface="Calibri"/>
                <a:cs typeface="Calibri"/>
              </a:rPr>
              <a:t>menyempit, </a:t>
            </a:r>
            <a:r>
              <a:rPr sz="2000" b="1" spc="-30" dirty="0">
                <a:latin typeface="Calibri"/>
                <a:cs typeface="Calibri"/>
              </a:rPr>
              <a:t>mudah </a:t>
            </a:r>
            <a:r>
              <a:rPr sz="2000" b="1" spc="-35" dirty="0">
                <a:latin typeface="Calibri"/>
                <a:cs typeface="Calibri"/>
              </a:rPr>
              <a:t>terkenal </a:t>
            </a:r>
            <a:r>
              <a:rPr sz="2000" b="1" spc="-440" dirty="0">
                <a:latin typeface="Calibri"/>
                <a:cs typeface="Calibri"/>
              </a:rPr>
              <a:t> </a:t>
            </a:r>
            <a:r>
              <a:rPr sz="2000" b="1" spc="-40" dirty="0">
                <a:latin typeface="Calibri"/>
                <a:cs typeface="Calibri"/>
              </a:rPr>
              <a:t>infeksi</a:t>
            </a:r>
            <a:endParaRPr sz="2000">
              <a:latin typeface="Calibri"/>
              <a:cs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2520" y="376205"/>
            <a:ext cx="2600325" cy="852169"/>
            <a:chOff x="452520" y="376205"/>
            <a:chExt cx="2600325" cy="852169"/>
          </a:xfrm>
        </p:grpSpPr>
        <p:pic>
          <p:nvPicPr>
            <p:cNvPr id="3" name="object 3"/>
            <p:cNvPicPr/>
            <p:nvPr/>
          </p:nvPicPr>
          <p:blipFill>
            <a:blip r:embed="rId2" cstate="print"/>
            <a:stretch>
              <a:fillRect/>
            </a:stretch>
          </p:blipFill>
          <p:spPr>
            <a:xfrm>
              <a:off x="457199" y="401053"/>
              <a:ext cx="2590558" cy="822236"/>
            </a:xfrm>
            <a:prstGeom prst="rect">
              <a:avLst/>
            </a:prstGeom>
          </p:spPr>
        </p:pic>
        <p:sp>
          <p:nvSpPr>
            <p:cNvPr id="4" name="object 4"/>
            <p:cNvSpPr/>
            <p:nvPr/>
          </p:nvSpPr>
          <p:spPr>
            <a:xfrm>
              <a:off x="457199" y="401040"/>
              <a:ext cx="2591435" cy="822960"/>
            </a:xfrm>
            <a:custGeom>
              <a:avLst/>
              <a:gdLst/>
              <a:ahLst/>
              <a:cxnLst/>
              <a:rect l="l" t="t" r="r" b="b"/>
              <a:pathLst>
                <a:path w="2591435" h="822960">
                  <a:moveTo>
                    <a:pt x="0" y="822604"/>
                  </a:moveTo>
                  <a:lnTo>
                    <a:pt x="2590914" y="822604"/>
                  </a:lnTo>
                  <a:lnTo>
                    <a:pt x="2590914" y="0"/>
                  </a:lnTo>
                  <a:lnTo>
                    <a:pt x="0" y="0"/>
                  </a:lnTo>
                  <a:lnTo>
                    <a:pt x="0" y="822604"/>
                  </a:lnTo>
                  <a:close/>
                </a:path>
              </a:pathLst>
            </a:custGeom>
            <a:ln w="3175">
              <a:solidFill>
                <a:srgbClr val="000000"/>
              </a:solidFill>
            </a:ln>
          </p:spPr>
          <p:txBody>
            <a:bodyPr wrap="square" lIns="0" tIns="0" rIns="0" bIns="0" rtlCol="0"/>
            <a:lstStyle/>
            <a:p>
              <a:endParaRPr/>
            </a:p>
          </p:txBody>
        </p:sp>
        <p:sp>
          <p:nvSpPr>
            <p:cNvPr id="5" name="object 5"/>
            <p:cNvSpPr/>
            <p:nvPr/>
          </p:nvSpPr>
          <p:spPr>
            <a:xfrm>
              <a:off x="457199" y="401040"/>
              <a:ext cx="2590800" cy="822325"/>
            </a:xfrm>
            <a:custGeom>
              <a:avLst/>
              <a:gdLst/>
              <a:ahLst/>
              <a:cxnLst/>
              <a:rect l="l" t="t" r="r" b="b"/>
              <a:pathLst>
                <a:path w="2590800" h="822325">
                  <a:moveTo>
                    <a:pt x="1295285" y="822236"/>
                  </a:moveTo>
                  <a:lnTo>
                    <a:pt x="0" y="822236"/>
                  </a:lnTo>
                  <a:lnTo>
                    <a:pt x="0" y="0"/>
                  </a:lnTo>
                  <a:lnTo>
                    <a:pt x="2590558" y="0"/>
                  </a:lnTo>
                  <a:lnTo>
                    <a:pt x="2590558" y="822236"/>
                  </a:lnTo>
                  <a:lnTo>
                    <a:pt x="1295285" y="822236"/>
                  </a:lnTo>
                  <a:close/>
                </a:path>
              </a:pathLst>
            </a:custGeom>
            <a:ln w="9359">
              <a:solidFill>
                <a:srgbClr val="0000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457199" y="380885"/>
              <a:ext cx="2590558" cy="822236"/>
            </a:xfrm>
            <a:prstGeom prst="rect">
              <a:avLst/>
            </a:prstGeom>
          </p:spPr>
        </p:pic>
        <p:sp>
          <p:nvSpPr>
            <p:cNvPr id="7" name="object 7"/>
            <p:cNvSpPr/>
            <p:nvPr/>
          </p:nvSpPr>
          <p:spPr>
            <a:xfrm>
              <a:off x="457199" y="380885"/>
              <a:ext cx="2590800" cy="822325"/>
            </a:xfrm>
            <a:custGeom>
              <a:avLst/>
              <a:gdLst/>
              <a:ahLst/>
              <a:cxnLst/>
              <a:rect l="l" t="t" r="r" b="b"/>
              <a:pathLst>
                <a:path w="2590800" h="822325">
                  <a:moveTo>
                    <a:pt x="1295285" y="822236"/>
                  </a:moveTo>
                  <a:lnTo>
                    <a:pt x="0" y="822236"/>
                  </a:lnTo>
                  <a:lnTo>
                    <a:pt x="0" y="0"/>
                  </a:lnTo>
                  <a:lnTo>
                    <a:pt x="2590558" y="0"/>
                  </a:lnTo>
                  <a:lnTo>
                    <a:pt x="2590558" y="822236"/>
                  </a:lnTo>
                  <a:lnTo>
                    <a:pt x="1295285" y="822236"/>
                  </a:lnTo>
                  <a:close/>
                </a:path>
              </a:pathLst>
            </a:custGeom>
            <a:ln w="9359">
              <a:solidFill>
                <a:srgbClr val="97B754"/>
              </a:solidFill>
            </a:ln>
          </p:spPr>
          <p:txBody>
            <a:bodyPr wrap="square" lIns="0" tIns="0" rIns="0" bIns="0" rtlCol="0"/>
            <a:lstStyle/>
            <a:p>
              <a:endParaRPr/>
            </a:p>
          </p:txBody>
        </p:sp>
      </p:grpSp>
      <p:sp>
        <p:nvSpPr>
          <p:cNvPr id="8" name="object 8"/>
          <p:cNvSpPr txBox="1">
            <a:spLocks noGrp="1"/>
          </p:cNvSpPr>
          <p:nvPr>
            <p:ph type="title"/>
          </p:nvPr>
        </p:nvSpPr>
        <p:spPr>
          <a:xfrm>
            <a:off x="461879" y="444499"/>
            <a:ext cx="2581275" cy="695960"/>
          </a:xfrm>
          <a:prstGeom prst="rect">
            <a:avLst/>
          </a:prstGeom>
        </p:spPr>
        <p:txBody>
          <a:bodyPr vert="horz" wrap="square" lIns="0" tIns="12700" rIns="0" bIns="0" rtlCol="0">
            <a:spAutoFit/>
          </a:bodyPr>
          <a:lstStyle/>
          <a:p>
            <a:pPr marL="86360">
              <a:lnSpc>
                <a:spcPct val="100000"/>
              </a:lnSpc>
              <a:spcBef>
                <a:spcPts val="100"/>
              </a:spcBef>
            </a:pPr>
            <a:r>
              <a:rPr sz="4400" b="1" spc="-55" dirty="0">
                <a:latin typeface="Calibri"/>
                <a:cs typeface="Calibri"/>
              </a:rPr>
              <a:t>Model</a:t>
            </a:r>
            <a:r>
              <a:rPr sz="4400" b="1" spc="-105" dirty="0">
                <a:latin typeface="Calibri"/>
                <a:cs typeface="Calibri"/>
              </a:rPr>
              <a:t> </a:t>
            </a:r>
            <a:r>
              <a:rPr sz="4400" b="1" dirty="0">
                <a:latin typeface="Calibri"/>
                <a:cs typeface="Calibri"/>
              </a:rPr>
              <a:t>5</a:t>
            </a:r>
            <a:endParaRPr sz="4400">
              <a:latin typeface="Calibri"/>
              <a:cs typeface="Calibri"/>
            </a:endParaRPr>
          </a:p>
        </p:txBody>
      </p:sp>
      <p:grpSp>
        <p:nvGrpSpPr>
          <p:cNvPr id="9" name="object 9"/>
          <p:cNvGrpSpPr/>
          <p:nvPr/>
        </p:nvGrpSpPr>
        <p:grpSpPr>
          <a:xfrm>
            <a:off x="375837" y="1442878"/>
            <a:ext cx="8010525" cy="5134610"/>
            <a:chOff x="375837" y="1442878"/>
            <a:chExt cx="8010525" cy="5134610"/>
          </a:xfrm>
        </p:grpSpPr>
        <p:sp>
          <p:nvSpPr>
            <p:cNvPr id="10" name="object 10"/>
            <p:cNvSpPr/>
            <p:nvPr/>
          </p:nvSpPr>
          <p:spPr>
            <a:xfrm>
              <a:off x="3047758" y="2057044"/>
              <a:ext cx="1295400" cy="914400"/>
            </a:xfrm>
            <a:custGeom>
              <a:avLst/>
              <a:gdLst/>
              <a:ahLst/>
              <a:cxnLst/>
              <a:rect l="l" t="t" r="r" b="b"/>
              <a:pathLst>
                <a:path w="1295400" h="914400">
                  <a:moveTo>
                    <a:pt x="1295285" y="0"/>
                  </a:moveTo>
                  <a:lnTo>
                    <a:pt x="0" y="0"/>
                  </a:lnTo>
                  <a:lnTo>
                    <a:pt x="647636" y="914400"/>
                  </a:lnTo>
                  <a:lnTo>
                    <a:pt x="1295285" y="0"/>
                  </a:lnTo>
                  <a:close/>
                </a:path>
              </a:pathLst>
            </a:custGeom>
            <a:solidFill>
              <a:srgbClr val="FF0066"/>
            </a:solidFill>
          </p:spPr>
          <p:txBody>
            <a:bodyPr wrap="square" lIns="0" tIns="0" rIns="0" bIns="0" rtlCol="0"/>
            <a:lstStyle/>
            <a:p>
              <a:endParaRPr/>
            </a:p>
          </p:txBody>
        </p:sp>
        <p:sp>
          <p:nvSpPr>
            <p:cNvPr id="11" name="object 11"/>
            <p:cNvSpPr/>
            <p:nvPr/>
          </p:nvSpPr>
          <p:spPr>
            <a:xfrm>
              <a:off x="3047758" y="2057044"/>
              <a:ext cx="1295400" cy="914400"/>
            </a:xfrm>
            <a:custGeom>
              <a:avLst/>
              <a:gdLst/>
              <a:ahLst/>
              <a:cxnLst/>
              <a:rect l="l" t="t" r="r" b="b"/>
              <a:pathLst>
                <a:path w="1295400" h="914400">
                  <a:moveTo>
                    <a:pt x="0" y="0"/>
                  </a:moveTo>
                  <a:lnTo>
                    <a:pt x="1295285" y="0"/>
                  </a:lnTo>
                  <a:lnTo>
                    <a:pt x="647636" y="914400"/>
                  </a:lnTo>
                  <a:lnTo>
                    <a:pt x="0" y="0"/>
                  </a:lnTo>
                  <a:close/>
                </a:path>
              </a:pathLst>
            </a:custGeom>
            <a:ln w="9359">
              <a:solidFill>
                <a:srgbClr val="FFFFCC"/>
              </a:solidFill>
            </a:ln>
          </p:spPr>
          <p:txBody>
            <a:bodyPr wrap="square" lIns="0" tIns="0" rIns="0" bIns="0" rtlCol="0"/>
            <a:lstStyle/>
            <a:p>
              <a:endParaRPr/>
            </a:p>
          </p:txBody>
        </p:sp>
        <p:sp>
          <p:nvSpPr>
            <p:cNvPr id="12" name="object 12"/>
            <p:cNvSpPr/>
            <p:nvPr/>
          </p:nvSpPr>
          <p:spPr>
            <a:xfrm>
              <a:off x="7086244" y="1447558"/>
              <a:ext cx="1295400" cy="914400"/>
            </a:xfrm>
            <a:custGeom>
              <a:avLst/>
              <a:gdLst/>
              <a:ahLst/>
              <a:cxnLst/>
              <a:rect l="l" t="t" r="r" b="b"/>
              <a:pathLst>
                <a:path w="1295400" h="914400">
                  <a:moveTo>
                    <a:pt x="1295273" y="0"/>
                  </a:moveTo>
                  <a:lnTo>
                    <a:pt x="0" y="0"/>
                  </a:lnTo>
                  <a:lnTo>
                    <a:pt x="647636" y="914400"/>
                  </a:lnTo>
                  <a:lnTo>
                    <a:pt x="1295273" y="0"/>
                  </a:lnTo>
                  <a:close/>
                </a:path>
              </a:pathLst>
            </a:custGeom>
            <a:solidFill>
              <a:srgbClr val="FF0066"/>
            </a:solidFill>
          </p:spPr>
          <p:txBody>
            <a:bodyPr wrap="square" lIns="0" tIns="0" rIns="0" bIns="0" rtlCol="0"/>
            <a:lstStyle/>
            <a:p>
              <a:endParaRPr/>
            </a:p>
          </p:txBody>
        </p:sp>
        <p:sp>
          <p:nvSpPr>
            <p:cNvPr id="13" name="object 13"/>
            <p:cNvSpPr/>
            <p:nvPr/>
          </p:nvSpPr>
          <p:spPr>
            <a:xfrm>
              <a:off x="7086244" y="1447558"/>
              <a:ext cx="1295400" cy="914400"/>
            </a:xfrm>
            <a:custGeom>
              <a:avLst/>
              <a:gdLst/>
              <a:ahLst/>
              <a:cxnLst/>
              <a:rect l="l" t="t" r="r" b="b"/>
              <a:pathLst>
                <a:path w="1295400" h="914400">
                  <a:moveTo>
                    <a:pt x="0" y="0"/>
                  </a:moveTo>
                  <a:lnTo>
                    <a:pt x="1295273" y="0"/>
                  </a:lnTo>
                  <a:lnTo>
                    <a:pt x="647636" y="914400"/>
                  </a:lnTo>
                  <a:lnTo>
                    <a:pt x="0" y="0"/>
                  </a:lnTo>
                  <a:close/>
                </a:path>
              </a:pathLst>
            </a:custGeom>
            <a:ln w="9359">
              <a:solidFill>
                <a:srgbClr val="FFFFCC"/>
              </a:solidFill>
            </a:ln>
          </p:spPr>
          <p:txBody>
            <a:bodyPr wrap="square" lIns="0" tIns="0" rIns="0" bIns="0" rtlCol="0"/>
            <a:lstStyle/>
            <a:p>
              <a:endParaRPr/>
            </a:p>
          </p:txBody>
        </p:sp>
        <p:sp>
          <p:nvSpPr>
            <p:cNvPr id="14" name="object 14"/>
            <p:cNvSpPr/>
            <p:nvPr/>
          </p:nvSpPr>
          <p:spPr>
            <a:xfrm>
              <a:off x="5790958" y="2590558"/>
              <a:ext cx="1828800" cy="1448435"/>
            </a:xfrm>
            <a:custGeom>
              <a:avLst/>
              <a:gdLst/>
              <a:ahLst/>
              <a:cxnLst/>
              <a:rect l="l" t="t" r="r" b="b"/>
              <a:pathLst>
                <a:path w="1828800" h="1448435">
                  <a:moveTo>
                    <a:pt x="914400" y="0"/>
                  </a:moveTo>
                  <a:lnTo>
                    <a:pt x="0" y="1447927"/>
                  </a:lnTo>
                  <a:lnTo>
                    <a:pt x="1828800" y="1447927"/>
                  </a:lnTo>
                  <a:lnTo>
                    <a:pt x="914400" y="0"/>
                  </a:lnTo>
                  <a:close/>
                </a:path>
              </a:pathLst>
            </a:custGeom>
            <a:solidFill>
              <a:srgbClr val="FF0066"/>
            </a:solidFill>
          </p:spPr>
          <p:txBody>
            <a:bodyPr wrap="square" lIns="0" tIns="0" rIns="0" bIns="0" rtlCol="0"/>
            <a:lstStyle/>
            <a:p>
              <a:endParaRPr/>
            </a:p>
          </p:txBody>
        </p:sp>
        <p:sp>
          <p:nvSpPr>
            <p:cNvPr id="15" name="object 15"/>
            <p:cNvSpPr/>
            <p:nvPr/>
          </p:nvSpPr>
          <p:spPr>
            <a:xfrm>
              <a:off x="5790958" y="2590558"/>
              <a:ext cx="1828800" cy="1448435"/>
            </a:xfrm>
            <a:custGeom>
              <a:avLst/>
              <a:gdLst/>
              <a:ahLst/>
              <a:cxnLst/>
              <a:rect l="l" t="t" r="r" b="b"/>
              <a:pathLst>
                <a:path w="1828800" h="1448435">
                  <a:moveTo>
                    <a:pt x="0" y="1447927"/>
                  </a:moveTo>
                  <a:lnTo>
                    <a:pt x="914400" y="0"/>
                  </a:lnTo>
                  <a:lnTo>
                    <a:pt x="1828800" y="1447927"/>
                  </a:lnTo>
                  <a:lnTo>
                    <a:pt x="0" y="1447927"/>
                  </a:lnTo>
                  <a:close/>
                </a:path>
              </a:pathLst>
            </a:custGeom>
            <a:ln w="9359">
              <a:solidFill>
                <a:srgbClr val="FFFFCC"/>
              </a:solidFill>
            </a:ln>
          </p:spPr>
          <p:txBody>
            <a:bodyPr wrap="square" lIns="0" tIns="0" rIns="0" bIns="0" rtlCol="0"/>
            <a:lstStyle/>
            <a:p>
              <a:endParaRPr/>
            </a:p>
          </p:txBody>
        </p:sp>
        <p:sp>
          <p:nvSpPr>
            <p:cNvPr id="16" name="object 16"/>
            <p:cNvSpPr/>
            <p:nvPr/>
          </p:nvSpPr>
          <p:spPr>
            <a:xfrm>
              <a:off x="3581285" y="2306154"/>
              <a:ext cx="4572000" cy="794385"/>
            </a:xfrm>
            <a:custGeom>
              <a:avLst/>
              <a:gdLst/>
              <a:ahLst/>
              <a:cxnLst/>
              <a:rect l="l" t="t" r="r" b="b"/>
              <a:pathLst>
                <a:path w="4572000" h="794385">
                  <a:moveTo>
                    <a:pt x="0" y="793800"/>
                  </a:moveTo>
                  <a:lnTo>
                    <a:pt x="4572000" y="0"/>
                  </a:lnTo>
                </a:path>
              </a:pathLst>
            </a:custGeom>
            <a:ln w="9359">
              <a:solidFill>
                <a:srgbClr val="000000"/>
              </a:solidFill>
            </a:ln>
          </p:spPr>
          <p:txBody>
            <a:bodyPr wrap="square" lIns="0" tIns="0" rIns="0" bIns="0" rtlCol="0"/>
            <a:lstStyle/>
            <a:p>
              <a:endParaRPr/>
            </a:p>
          </p:txBody>
        </p:sp>
        <p:sp>
          <p:nvSpPr>
            <p:cNvPr id="17" name="object 17"/>
            <p:cNvSpPr/>
            <p:nvPr/>
          </p:nvSpPr>
          <p:spPr>
            <a:xfrm>
              <a:off x="3581285" y="2286000"/>
              <a:ext cx="4572000" cy="794385"/>
            </a:xfrm>
            <a:custGeom>
              <a:avLst/>
              <a:gdLst/>
              <a:ahLst/>
              <a:cxnLst/>
              <a:rect l="l" t="t" r="r" b="b"/>
              <a:pathLst>
                <a:path w="4572000" h="794385">
                  <a:moveTo>
                    <a:pt x="0" y="793800"/>
                  </a:moveTo>
                  <a:lnTo>
                    <a:pt x="4572000" y="0"/>
                  </a:lnTo>
                </a:path>
              </a:pathLst>
            </a:custGeom>
            <a:ln w="9359">
              <a:solidFill>
                <a:srgbClr val="97B754"/>
              </a:solidFill>
            </a:ln>
          </p:spPr>
          <p:txBody>
            <a:bodyPr wrap="square" lIns="0" tIns="0" rIns="0" bIns="0" rtlCol="0"/>
            <a:lstStyle/>
            <a:p>
              <a:endParaRPr/>
            </a:p>
          </p:txBody>
        </p:sp>
        <p:pic>
          <p:nvPicPr>
            <p:cNvPr id="18" name="object 18"/>
            <p:cNvPicPr/>
            <p:nvPr/>
          </p:nvPicPr>
          <p:blipFill>
            <a:blip r:embed="rId4" cstate="print"/>
            <a:stretch>
              <a:fillRect/>
            </a:stretch>
          </p:blipFill>
          <p:spPr>
            <a:xfrm>
              <a:off x="380517" y="3829697"/>
              <a:ext cx="4190758" cy="2742831"/>
            </a:xfrm>
            <a:prstGeom prst="rect">
              <a:avLst/>
            </a:prstGeom>
          </p:spPr>
        </p:pic>
        <p:sp>
          <p:nvSpPr>
            <p:cNvPr id="19" name="object 19"/>
            <p:cNvSpPr/>
            <p:nvPr/>
          </p:nvSpPr>
          <p:spPr>
            <a:xfrm>
              <a:off x="380517" y="3829685"/>
              <a:ext cx="4191635" cy="2743200"/>
            </a:xfrm>
            <a:custGeom>
              <a:avLst/>
              <a:gdLst/>
              <a:ahLst/>
              <a:cxnLst/>
              <a:rect l="l" t="t" r="r" b="b"/>
              <a:pathLst>
                <a:path w="4191635" h="2743200">
                  <a:moveTo>
                    <a:pt x="0" y="2743200"/>
                  </a:moveTo>
                  <a:lnTo>
                    <a:pt x="4191114" y="2743200"/>
                  </a:lnTo>
                  <a:lnTo>
                    <a:pt x="4191114" y="0"/>
                  </a:lnTo>
                  <a:lnTo>
                    <a:pt x="0" y="0"/>
                  </a:lnTo>
                  <a:lnTo>
                    <a:pt x="0" y="2743200"/>
                  </a:lnTo>
                  <a:close/>
                </a:path>
              </a:pathLst>
            </a:custGeom>
            <a:ln w="3175">
              <a:solidFill>
                <a:srgbClr val="000000"/>
              </a:solidFill>
            </a:ln>
          </p:spPr>
          <p:txBody>
            <a:bodyPr wrap="square" lIns="0" tIns="0" rIns="0" bIns="0" rtlCol="0"/>
            <a:lstStyle/>
            <a:p>
              <a:endParaRPr/>
            </a:p>
          </p:txBody>
        </p:sp>
        <p:sp>
          <p:nvSpPr>
            <p:cNvPr id="20" name="object 20"/>
            <p:cNvSpPr/>
            <p:nvPr/>
          </p:nvSpPr>
          <p:spPr>
            <a:xfrm>
              <a:off x="380517" y="3829685"/>
              <a:ext cx="4191000" cy="2743200"/>
            </a:xfrm>
            <a:custGeom>
              <a:avLst/>
              <a:gdLst/>
              <a:ahLst/>
              <a:cxnLst/>
              <a:rect l="l" t="t" r="r" b="b"/>
              <a:pathLst>
                <a:path w="4191000" h="2743200">
                  <a:moveTo>
                    <a:pt x="2095563" y="2742831"/>
                  </a:moveTo>
                  <a:lnTo>
                    <a:pt x="0" y="2742831"/>
                  </a:lnTo>
                  <a:lnTo>
                    <a:pt x="0" y="0"/>
                  </a:lnTo>
                  <a:lnTo>
                    <a:pt x="4190758" y="0"/>
                  </a:lnTo>
                  <a:lnTo>
                    <a:pt x="4190758" y="2742831"/>
                  </a:lnTo>
                  <a:lnTo>
                    <a:pt x="2095563" y="2742831"/>
                  </a:lnTo>
                  <a:close/>
                </a:path>
              </a:pathLst>
            </a:custGeom>
            <a:ln w="9359">
              <a:solidFill>
                <a:srgbClr val="000000"/>
              </a:solidFill>
            </a:ln>
          </p:spPr>
          <p:txBody>
            <a:bodyPr wrap="square" lIns="0" tIns="0" rIns="0" bIns="0" rtlCol="0"/>
            <a:lstStyle/>
            <a:p>
              <a:endParaRPr/>
            </a:p>
          </p:txBody>
        </p:sp>
        <p:pic>
          <p:nvPicPr>
            <p:cNvPr id="21" name="object 21"/>
            <p:cNvPicPr/>
            <p:nvPr/>
          </p:nvPicPr>
          <p:blipFill>
            <a:blip r:embed="rId5" cstate="print"/>
            <a:stretch>
              <a:fillRect/>
            </a:stretch>
          </p:blipFill>
          <p:spPr>
            <a:xfrm>
              <a:off x="380517" y="3809530"/>
              <a:ext cx="4190758" cy="2742831"/>
            </a:xfrm>
            <a:prstGeom prst="rect">
              <a:avLst/>
            </a:prstGeom>
          </p:spPr>
        </p:pic>
        <p:sp>
          <p:nvSpPr>
            <p:cNvPr id="22" name="object 22"/>
            <p:cNvSpPr/>
            <p:nvPr/>
          </p:nvSpPr>
          <p:spPr>
            <a:xfrm>
              <a:off x="380517" y="3809517"/>
              <a:ext cx="4191000" cy="2743200"/>
            </a:xfrm>
            <a:custGeom>
              <a:avLst/>
              <a:gdLst/>
              <a:ahLst/>
              <a:cxnLst/>
              <a:rect l="l" t="t" r="r" b="b"/>
              <a:pathLst>
                <a:path w="4191000" h="2743200">
                  <a:moveTo>
                    <a:pt x="2095563" y="2742844"/>
                  </a:moveTo>
                  <a:lnTo>
                    <a:pt x="0" y="2742844"/>
                  </a:lnTo>
                  <a:lnTo>
                    <a:pt x="0" y="0"/>
                  </a:lnTo>
                  <a:lnTo>
                    <a:pt x="4190758" y="0"/>
                  </a:lnTo>
                  <a:lnTo>
                    <a:pt x="4190758" y="2742844"/>
                  </a:lnTo>
                  <a:lnTo>
                    <a:pt x="2095563" y="2742844"/>
                  </a:lnTo>
                  <a:close/>
                </a:path>
              </a:pathLst>
            </a:custGeom>
            <a:ln w="9359">
              <a:solidFill>
                <a:srgbClr val="97B754"/>
              </a:solidFill>
            </a:ln>
          </p:spPr>
          <p:txBody>
            <a:bodyPr wrap="square" lIns="0" tIns="0" rIns="0" bIns="0" rtlCol="0"/>
            <a:lstStyle/>
            <a:p>
              <a:endParaRPr/>
            </a:p>
          </p:txBody>
        </p:sp>
      </p:grpSp>
      <p:grpSp>
        <p:nvGrpSpPr>
          <p:cNvPr id="23" name="object 23"/>
          <p:cNvGrpSpPr/>
          <p:nvPr/>
        </p:nvGrpSpPr>
        <p:grpSpPr>
          <a:xfrm>
            <a:off x="3043078" y="1595164"/>
            <a:ext cx="1304290" cy="394335"/>
            <a:chOff x="3043078" y="1595164"/>
            <a:chExt cx="1304290" cy="394335"/>
          </a:xfrm>
        </p:grpSpPr>
        <p:pic>
          <p:nvPicPr>
            <p:cNvPr id="24" name="object 24"/>
            <p:cNvPicPr/>
            <p:nvPr/>
          </p:nvPicPr>
          <p:blipFill>
            <a:blip r:embed="rId6" cstate="print"/>
            <a:stretch>
              <a:fillRect/>
            </a:stretch>
          </p:blipFill>
          <p:spPr>
            <a:xfrm>
              <a:off x="3047758" y="1620024"/>
              <a:ext cx="1294917" cy="364667"/>
            </a:xfrm>
            <a:prstGeom prst="rect">
              <a:avLst/>
            </a:prstGeom>
          </p:spPr>
        </p:pic>
        <p:sp>
          <p:nvSpPr>
            <p:cNvPr id="25" name="object 25"/>
            <p:cNvSpPr/>
            <p:nvPr/>
          </p:nvSpPr>
          <p:spPr>
            <a:xfrm>
              <a:off x="3047758" y="1619999"/>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26" name="object 26"/>
            <p:cNvSpPr/>
            <p:nvPr/>
          </p:nvSpPr>
          <p:spPr>
            <a:xfrm>
              <a:off x="3047758" y="1619999"/>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000000"/>
              </a:solidFill>
            </a:ln>
          </p:spPr>
          <p:txBody>
            <a:bodyPr wrap="square" lIns="0" tIns="0" rIns="0" bIns="0" rtlCol="0"/>
            <a:lstStyle/>
            <a:p>
              <a:endParaRPr/>
            </a:p>
          </p:txBody>
        </p:sp>
        <p:pic>
          <p:nvPicPr>
            <p:cNvPr id="27" name="object 27"/>
            <p:cNvPicPr/>
            <p:nvPr/>
          </p:nvPicPr>
          <p:blipFill>
            <a:blip r:embed="rId7" cstate="print"/>
            <a:stretch>
              <a:fillRect/>
            </a:stretch>
          </p:blipFill>
          <p:spPr>
            <a:xfrm>
              <a:off x="3047758" y="1599857"/>
              <a:ext cx="1294917" cy="364667"/>
            </a:xfrm>
            <a:prstGeom prst="rect">
              <a:avLst/>
            </a:prstGeom>
          </p:spPr>
        </p:pic>
        <p:sp>
          <p:nvSpPr>
            <p:cNvPr id="28" name="object 28"/>
            <p:cNvSpPr/>
            <p:nvPr/>
          </p:nvSpPr>
          <p:spPr>
            <a:xfrm>
              <a:off x="3047758" y="1599844"/>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97B754"/>
              </a:solidFill>
            </a:ln>
          </p:spPr>
          <p:txBody>
            <a:bodyPr wrap="square" lIns="0" tIns="0" rIns="0" bIns="0" rtlCol="0"/>
            <a:lstStyle/>
            <a:p>
              <a:endParaRPr/>
            </a:p>
          </p:txBody>
        </p:sp>
      </p:grpSp>
      <p:sp>
        <p:nvSpPr>
          <p:cNvPr id="29" name="object 29"/>
          <p:cNvSpPr txBox="1"/>
          <p:nvPr/>
        </p:nvSpPr>
        <p:spPr>
          <a:xfrm>
            <a:off x="3052438" y="1631784"/>
            <a:ext cx="1285875" cy="299720"/>
          </a:xfrm>
          <a:prstGeom prst="rect">
            <a:avLst/>
          </a:prstGeom>
        </p:spPr>
        <p:txBody>
          <a:bodyPr vert="horz" wrap="square" lIns="0" tIns="12700" rIns="0" bIns="0" rtlCol="0">
            <a:spAutoFit/>
          </a:bodyPr>
          <a:lstStyle/>
          <a:p>
            <a:pPr marL="369570">
              <a:lnSpc>
                <a:spcPct val="100000"/>
              </a:lnSpc>
              <a:spcBef>
                <a:spcPts val="100"/>
              </a:spcBef>
            </a:pPr>
            <a:r>
              <a:rPr sz="1800" b="1" spc="-35" dirty="0">
                <a:latin typeface="Calibri"/>
                <a:cs typeface="Calibri"/>
              </a:rPr>
              <a:t>Agent</a:t>
            </a:r>
            <a:endParaRPr sz="1800">
              <a:latin typeface="Calibri"/>
              <a:cs typeface="Calibri"/>
            </a:endParaRPr>
          </a:p>
        </p:txBody>
      </p:sp>
      <p:grpSp>
        <p:nvGrpSpPr>
          <p:cNvPr id="30" name="object 30"/>
          <p:cNvGrpSpPr/>
          <p:nvPr/>
        </p:nvGrpSpPr>
        <p:grpSpPr>
          <a:xfrm>
            <a:off x="7081564" y="909364"/>
            <a:ext cx="1304290" cy="394335"/>
            <a:chOff x="7081564" y="909364"/>
            <a:chExt cx="1304290" cy="394335"/>
          </a:xfrm>
        </p:grpSpPr>
        <p:pic>
          <p:nvPicPr>
            <p:cNvPr id="31" name="object 31"/>
            <p:cNvPicPr/>
            <p:nvPr/>
          </p:nvPicPr>
          <p:blipFill>
            <a:blip r:embed="rId6" cstate="print"/>
            <a:stretch>
              <a:fillRect/>
            </a:stretch>
          </p:blipFill>
          <p:spPr>
            <a:xfrm>
              <a:off x="7086244" y="934224"/>
              <a:ext cx="1294904" cy="364667"/>
            </a:xfrm>
            <a:prstGeom prst="rect">
              <a:avLst/>
            </a:prstGeom>
          </p:spPr>
        </p:pic>
        <p:sp>
          <p:nvSpPr>
            <p:cNvPr id="32" name="object 32"/>
            <p:cNvSpPr/>
            <p:nvPr/>
          </p:nvSpPr>
          <p:spPr>
            <a:xfrm>
              <a:off x="7086244" y="934199"/>
              <a:ext cx="1295400" cy="365125"/>
            </a:xfrm>
            <a:custGeom>
              <a:avLst/>
              <a:gdLst/>
              <a:ahLst/>
              <a:cxnLst/>
              <a:rect l="l" t="t" r="r" b="b"/>
              <a:pathLst>
                <a:path w="1295400" h="365125">
                  <a:moveTo>
                    <a:pt x="0" y="365036"/>
                  </a:moveTo>
                  <a:lnTo>
                    <a:pt x="1295285" y="365036"/>
                  </a:lnTo>
                  <a:lnTo>
                    <a:pt x="1295285" y="0"/>
                  </a:lnTo>
                  <a:lnTo>
                    <a:pt x="0" y="0"/>
                  </a:lnTo>
                  <a:lnTo>
                    <a:pt x="0" y="365036"/>
                  </a:lnTo>
                  <a:close/>
                </a:path>
              </a:pathLst>
            </a:custGeom>
            <a:ln w="3175">
              <a:solidFill>
                <a:srgbClr val="000000"/>
              </a:solidFill>
            </a:ln>
          </p:spPr>
          <p:txBody>
            <a:bodyPr wrap="square" lIns="0" tIns="0" rIns="0" bIns="0" rtlCol="0"/>
            <a:lstStyle/>
            <a:p>
              <a:endParaRPr/>
            </a:p>
          </p:txBody>
        </p:sp>
        <p:sp>
          <p:nvSpPr>
            <p:cNvPr id="33" name="object 33"/>
            <p:cNvSpPr/>
            <p:nvPr/>
          </p:nvSpPr>
          <p:spPr>
            <a:xfrm>
              <a:off x="7086244" y="934199"/>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000000"/>
              </a:solidFill>
            </a:ln>
          </p:spPr>
          <p:txBody>
            <a:bodyPr wrap="square" lIns="0" tIns="0" rIns="0" bIns="0" rtlCol="0"/>
            <a:lstStyle/>
            <a:p>
              <a:endParaRPr/>
            </a:p>
          </p:txBody>
        </p:sp>
        <p:pic>
          <p:nvPicPr>
            <p:cNvPr id="34" name="object 34"/>
            <p:cNvPicPr/>
            <p:nvPr/>
          </p:nvPicPr>
          <p:blipFill>
            <a:blip r:embed="rId7" cstate="print"/>
            <a:stretch>
              <a:fillRect/>
            </a:stretch>
          </p:blipFill>
          <p:spPr>
            <a:xfrm>
              <a:off x="7086244" y="914057"/>
              <a:ext cx="1294904" cy="364667"/>
            </a:xfrm>
            <a:prstGeom prst="rect">
              <a:avLst/>
            </a:prstGeom>
          </p:spPr>
        </p:pic>
        <p:sp>
          <p:nvSpPr>
            <p:cNvPr id="35" name="object 35"/>
            <p:cNvSpPr/>
            <p:nvPr/>
          </p:nvSpPr>
          <p:spPr>
            <a:xfrm>
              <a:off x="7086244" y="914044"/>
              <a:ext cx="1295400" cy="365125"/>
            </a:xfrm>
            <a:custGeom>
              <a:avLst/>
              <a:gdLst/>
              <a:ahLst/>
              <a:cxnLst/>
              <a:rect l="l" t="t" r="r" b="b"/>
              <a:pathLst>
                <a:path w="1295400" h="365125">
                  <a:moveTo>
                    <a:pt x="647636" y="364680"/>
                  </a:moveTo>
                  <a:lnTo>
                    <a:pt x="0" y="364680"/>
                  </a:lnTo>
                  <a:lnTo>
                    <a:pt x="0" y="0"/>
                  </a:lnTo>
                  <a:lnTo>
                    <a:pt x="1294917" y="0"/>
                  </a:lnTo>
                  <a:lnTo>
                    <a:pt x="1294917" y="364680"/>
                  </a:lnTo>
                  <a:lnTo>
                    <a:pt x="647636" y="364680"/>
                  </a:lnTo>
                  <a:close/>
                </a:path>
              </a:pathLst>
            </a:custGeom>
            <a:ln w="9359">
              <a:solidFill>
                <a:srgbClr val="97B754"/>
              </a:solidFill>
            </a:ln>
          </p:spPr>
          <p:txBody>
            <a:bodyPr wrap="square" lIns="0" tIns="0" rIns="0" bIns="0" rtlCol="0"/>
            <a:lstStyle/>
            <a:p>
              <a:endParaRPr/>
            </a:p>
          </p:txBody>
        </p:sp>
      </p:grpSp>
      <p:sp>
        <p:nvSpPr>
          <p:cNvPr id="36" name="object 36"/>
          <p:cNvSpPr txBox="1"/>
          <p:nvPr/>
        </p:nvSpPr>
        <p:spPr>
          <a:xfrm>
            <a:off x="7090924" y="945984"/>
            <a:ext cx="1285875" cy="299720"/>
          </a:xfrm>
          <a:prstGeom prst="rect">
            <a:avLst/>
          </a:prstGeom>
        </p:spPr>
        <p:txBody>
          <a:bodyPr vert="horz" wrap="square" lIns="0" tIns="12700" rIns="0" bIns="0" rtlCol="0">
            <a:spAutoFit/>
          </a:bodyPr>
          <a:lstStyle/>
          <a:p>
            <a:pPr algn="ctr">
              <a:lnSpc>
                <a:spcPct val="100000"/>
              </a:lnSpc>
              <a:spcBef>
                <a:spcPts val="100"/>
              </a:spcBef>
            </a:pPr>
            <a:r>
              <a:rPr sz="1800" b="1" spc="-30" dirty="0">
                <a:latin typeface="Calibri"/>
                <a:cs typeface="Calibri"/>
              </a:rPr>
              <a:t>Host</a:t>
            </a:r>
            <a:endParaRPr sz="1800">
              <a:latin typeface="Calibri"/>
              <a:cs typeface="Calibri"/>
            </a:endParaRPr>
          </a:p>
        </p:txBody>
      </p:sp>
      <p:grpSp>
        <p:nvGrpSpPr>
          <p:cNvPr id="37" name="object 37"/>
          <p:cNvGrpSpPr/>
          <p:nvPr/>
        </p:nvGrpSpPr>
        <p:grpSpPr>
          <a:xfrm>
            <a:off x="5862605" y="4109764"/>
            <a:ext cx="1532890" cy="394335"/>
            <a:chOff x="5862605" y="4109764"/>
            <a:chExt cx="1532890" cy="394335"/>
          </a:xfrm>
        </p:grpSpPr>
        <p:pic>
          <p:nvPicPr>
            <p:cNvPr id="38" name="object 38"/>
            <p:cNvPicPr/>
            <p:nvPr/>
          </p:nvPicPr>
          <p:blipFill>
            <a:blip r:embed="rId8" cstate="print"/>
            <a:stretch>
              <a:fillRect/>
            </a:stretch>
          </p:blipFill>
          <p:spPr>
            <a:xfrm>
              <a:off x="5867285" y="4134624"/>
              <a:ext cx="1523504" cy="364667"/>
            </a:xfrm>
            <a:prstGeom prst="rect">
              <a:avLst/>
            </a:prstGeom>
          </p:spPr>
        </p:pic>
        <p:sp>
          <p:nvSpPr>
            <p:cNvPr id="39" name="object 39"/>
            <p:cNvSpPr/>
            <p:nvPr/>
          </p:nvSpPr>
          <p:spPr>
            <a:xfrm>
              <a:off x="5867285" y="4134599"/>
              <a:ext cx="1524000" cy="365125"/>
            </a:xfrm>
            <a:custGeom>
              <a:avLst/>
              <a:gdLst/>
              <a:ahLst/>
              <a:cxnLst/>
              <a:rect l="l" t="t" r="r" b="b"/>
              <a:pathLst>
                <a:path w="1524000" h="365125">
                  <a:moveTo>
                    <a:pt x="0" y="365036"/>
                  </a:moveTo>
                  <a:lnTo>
                    <a:pt x="1523885" y="365036"/>
                  </a:lnTo>
                  <a:lnTo>
                    <a:pt x="1523885" y="0"/>
                  </a:lnTo>
                  <a:lnTo>
                    <a:pt x="0" y="0"/>
                  </a:lnTo>
                  <a:lnTo>
                    <a:pt x="0" y="365036"/>
                  </a:lnTo>
                  <a:close/>
                </a:path>
              </a:pathLst>
            </a:custGeom>
            <a:ln w="3175">
              <a:solidFill>
                <a:srgbClr val="000000"/>
              </a:solidFill>
            </a:ln>
          </p:spPr>
          <p:txBody>
            <a:bodyPr wrap="square" lIns="0" tIns="0" rIns="0" bIns="0" rtlCol="0"/>
            <a:lstStyle/>
            <a:p>
              <a:endParaRPr/>
            </a:p>
          </p:txBody>
        </p:sp>
        <p:sp>
          <p:nvSpPr>
            <p:cNvPr id="40" name="object 40"/>
            <p:cNvSpPr/>
            <p:nvPr/>
          </p:nvSpPr>
          <p:spPr>
            <a:xfrm>
              <a:off x="5867285" y="4134599"/>
              <a:ext cx="1524000" cy="365125"/>
            </a:xfrm>
            <a:custGeom>
              <a:avLst/>
              <a:gdLst/>
              <a:ahLst/>
              <a:cxnLst/>
              <a:rect l="l" t="t" r="r" b="b"/>
              <a:pathLst>
                <a:path w="1524000" h="365125">
                  <a:moveTo>
                    <a:pt x="761758" y="364680"/>
                  </a:moveTo>
                  <a:lnTo>
                    <a:pt x="0" y="364680"/>
                  </a:lnTo>
                  <a:lnTo>
                    <a:pt x="0" y="0"/>
                  </a:lnTo>
                  <a:lnTo>
                    <a:pt x="1523517" y="0"/>
                  </a:lnTo>
                  <a:lnTo>
                    <a:pt x="1523517" y="364680"/>
                  </a:lnTo>
                  <a:lnTo>
                    <a:pt x="761758" y="364680"/>
                  </a:lnTo>
                  <a:close/>
                </a:path>
              </a:pathLst>
            </a:custGeom>
            <a:ln w="9359">
              <a:solidFill>
                <a:srgbClr val="000000"/>
              </a:solidFill>
            </a:ln>
          </p:spPr>
          <p:txBody>
            <a:bodyPr wrap="square" lIns="0" tIns="0" rIns="0" bIns="0" rtlCol="0"/>
            <a:lstStyle/>
            <a:p>
              <a:endParaRPr/>
            </a:p>
          </p:txBody>
        </p:sp>
        <p:pic>
          <p:nvPicPr>
            <p:cNvPr id="41" name="object 41"/>
            <p:cNvPicPr/>
            <p:nvPr/>
          </p:nvPicPr>
          <p:blipFill>
            <a:blip r:embed="rId9" cstate="print"/>
            <a:stretch>
              <a:fillRect/>
            </a:stretch>
          </p:blipFill>
          <p:spPr>
            <a:xfrm>
              <a:off x="5867285" y="4114457"/>
              <a:ext cx="1523504" cy="364667"/>
            </a:xfrm>
            <a:prstGeom prst="rect">
              <a:avLst/>
            </a:prstGeom>
          </p:spPr>
        </p:pic>
        <p:sp>
          <p:nvSpPr>
            <p:cNvPr id="42" name="object 42"/>
            <p:cNvSpPr/>
            <p:nvPr/>
          </p:nvSpPr>
          <p:spPr>
            <a:xfrm>
              <a:off x="5867285" y="4114444"/>
              <a:ext cx="1524000" cy="365125"/>
            </a:xfrm>
            <a:custGeom>
              <a:avLst/>
              <a:gdLst/>
              <a:ahLst/>
              <a:cxnLst/>
              <a:rect l="l" t="t" r="r" b="b"/>
              <a:pathLst>
                <a:path w="1524000" h="365125">
                  <a:moveTo>
                    <a:pt x="761758" y="364680"/>
                  </a:moveTo>
                  <a:lnTo>
                    <a:pt x="0" y="364680"/>
                  </a:lnTo>
                  <a:lnTo>
                    <a:pt x="0" y="0"/>
                  </a:lnTo>
                  <a:lnTo>
                    <a:pt x="1523517" y="0"/>
                  </a:lnTo>
                  <a:lnTo>
                    <a:pt x="1523517" y="364680"/>
                  </a:lnTo>
                  <a:lnTo>
                    <a:pt x="761758" y="364680"/>
                  </a:lnTo>
                  <a:close/>
                </a:path>
              </a:pathLst>
            </a:custGeom>
            <a:ln w="9359">
              <a:solidFill>
                <a:srgbClr val="97B754"/>
              </a:solidFill>
            </a:ln>
          </p:spPr>
          <p:txBody>
            <a:bodyPr wrap="square" lIns="0" tIns="0" rIns="0" bIns="0" rtlCol="0"/>
            <a:lstStyle/>
            <a:p>
              <a:endParaRPr/>
            </a:p>
          </p:txBody>
        </p:sp>
      </p:grpSp>
      <p:sp>
        <p:nvSpPr>
          <p:cNvPr id="43" name="object 43"/>
          <p:cNvSpPr txBox="1"/>
          <p:nvPr/>
        </p:nvSpPr>
        <p:spPr>
          <a:xfrm>
            <a:off x="5871965" y="4146384"/>
            <a:ext cx="1514475" cy="299720"/>
          </a:xfrm>
          <a:prstGeom prst="rect">
            <a:avLst/>
          </a:prstGeom>
        </p:spPr>
        <p:txBody>
          <a:bodyPr vert="horz" wrap="square" lIns="0" tIns="12700" rIns="0" bIns="0" rtlCol="0">
            <a:spAutoFit/>
          </a:bodyPr>
          <a:lstStyle/>
          <a:p>
            <a:pPr marL="161290">
              <a:lnSpc>
                <a:spcPct val="100000"/>
              </a:lnSpc>
              <a:spcBef>
                <a:spcPts val="100"/>
              </a:spcBef>
            </a:pPr>
            <a:r>
              <a:rPr sz="1800" b="1" spc="-30" dirty="0">
                <a:latin typeface="Calibri"/>
                <a:cs typeface="Calibri"/>
              </a:rPr>
              <a:t>Environment</a:t>
            </a:r>
            <a:endParaRPr sz="1800">
              <a:latin typeface="Calibri"/>
              <a:cs typeface="Calibri"/>
            </a:endParaRPr>
          </a:p>
        </p:txBody>
      </p:sp>
      <p:sp>
        <p:nvSpPr>
          <p:cNvPr id="44" name="object 44"/>
          <p:cNvSpPr txBox="1"/>
          <p:nvPr/>
        </p:nvSpPr>
        <p:spPr>
          <a:xfrm>
            <a:off x="471246" y="3748938"/>
            <a:ext cx="94615" cy="1753235"/>
          </a:xfrm>
          <a:prstGeom prst="rect">
            <a:avLst/>
          </a:prstGeom>
        </p:spPr>
        <p:txBody>
          <a:bodyPr vert="horz" wrap="square" lIns="0" tIns="12700" rIns="0" bIns="0" rtlCol="0">
            <a:spAutoFit/>
          </a:bodyPr>
          <a:lstStyle/>
          <a:p>
            <a:pPr>
              <a:lnSpc>
                <a:spcPct val="100000"/>
              </a:lnSpc>
              <a:spcBef>
                <a:spcPts val="100"/>
              </a:spcBef>
            </a:pPr>
            <a:r>
              <a:rPr sz="1800" b="1" spc="10" dirty="0">
                <a:latin typeface="Arial"/>
                <a:cs typeface="Arial"/>
              </a:rPr>
              <a:t>•</a:t>
            </a:r>
            <a:endParaRPr sz="1800">
              <a:latin typeface="Arial"/>
              <a:cs typeface="Arial"/>
            </a:endParaRPr>
          </a:p>
          <a:p>
            <a:pPr>
              <a:lnSpc>
                <a:spcPct val="100000"/>
              </a:lnSpc>
              <a:spcBef>
                <a:spcPts val="35"/>
              </a:spcBef>
            </a:pPr>
            <a:endParaRPr sz="1400">
              <a:latin typeface="Arial"/>
              <a:cs typeface="Arial"/>
            </a:endParaRPr>
          </a:p>
          <a:p>
            <a:pPr>
              <a:lnSpc>
                <a:spcPts val="2125"/>
              </a:lnSpc>
              <a:spcBef>
                <a:spcPts val="5"/>
              </a:spcBef>
            </a:pPr>
            <a:r>
              <a:rPr sz="1800" spc="-500" dirty="0">
                <a:latin typeface="Lucida Sans Unicode"/>
                <a:cs typeface="Lucida Sans Unicode"/>
              </a:rPr>
              <a:t>•</a:t>
            </a:r>
            <a:endParaRPr sz="1800">
              <a:latin typeface="Lucida Sans Unicode"/>
              <a:cs typeface="Lucida Sans Unicode"/>
            </a:endParaRPr>
          </a:p>
          <a:p>
            <a:pPr>
              <a:lnSpc>
                <a:spcPts val="2125"/>
              </a:lnSpc>
            </a:pPr>
            <a:r>
              <a:rPr sz="1800" b="1" spc="10" dirty="0">
                <a:latin typeface="Arial"/>
                <a:cs typeface="Arial"/>
              </a:rPr>
              <a:t>•</a:t>
            </a:r>
            <a:endParaRPr sz="1800">
              <a:latin typeface="Arial"/>
              <a:cs typeface="Arial"/>
            </a:endParaRPr>
          </a:p>
          <a:p>
            <a:pPr>
              <a:lnSpc>
                <a:spcPct val="100000"/>
              </a:lnSpc>
            </a:pPr>
            <a:endParaRPr sz="1800">
              <a:latin typeface="Arial"/>
              <a:cs typeface="Arial"/>
            </a:endParaRPr>
          </a:p>
          <a:p>
            <a:pPr>
              <a:lnSpc>
                <a:spcPct val="100000"/>
              </a:lnSpc>
              <a:spcBef>
                <a:spcPts val="1310"/>
              </a:spcBef>
            </a:pPr>
            <a:r>
              <a:rPr sz="1800" b="1" spc="10" dirty="0">
                <a:latin typeface="Arial"/>
                <a:cs typeface="Arial"/>
              </a:rPr>
              <a:t>•</a:t>
            </a:r>
            <a:endParaRPr sz="1800">
              <a:latin typeface="Arial"/>
              <a:cs typeface="Arial"/>
            </a:endParaRPr>
          </a:p>
        </p:txBody>
      </p:sp>
      <p:sp>
        <p:nvSpPr>
          <p:cNvPr id="45" name="object 45"/>
          <p:cNvSpPr txBox="1"/>
          <p:nvPr/>
        </p:nvSpPr>
        <p:spPr>
          <a:xfrm>
            <a:off x="813955" y="3788536"/>
            <a:ext cx="3539490" cy="2629535"/>
          </a:xfrm>
          <a:prstGeom prst="rect">
            <a:avLst/>
          </a:prstGeom>
        </p:spPr>
        <p:txBody>
          <a:bodyPr vert="horz" wrap="square" lIns="0" tIns="65405" rIns="0" bIns="0" rtlCol="0">
            <a:spAutoFit/>
          </a:bodyPr>
          <a:lstStyle/>
          <a:p>
            <a:pPr marR="989330">
              <a:lnSpc>
                <a:spcPts val="1730"/>
              </a:lnSpc>
              <a:spcBef>
                <a:spcPts val="515"/>
              </a:spcBef>
            </a:pPr>
            <a:r>
              <a:rPr sz="1800" b="1" spc="-30" dirty="0">
                <a:latin typeface="Calibri"/>
                <a:cs typeface="Calibri"/>
              </a:rPr>
              <a:t>Pergese</a:t>
            </a:r>
            <a:r>
              <a:rPr sz="1800" b="1" spc="-25" dirty="0">
                <a:latin typeface="Calibri"/>
                <a:cs typeface="Calibri"/>
              </a:rPr>
              <a:t> </a:t>
            </a:r>
            <a:r>
              <a:rPr sz="1800" b="1" spc="-40" dirty="0">
                <a:latin typeface="Calibri"/>
                <a:cs typeface="Calibri"/>
              </a:rPr>
              <a:t>kulaitas</a:t>
            </a:r>
            <a:r>
              <a:rPr sz="1800" b="1" spc="-25" dirty="0">
                <a:latin typeface="Calibri"/>
                <a:cs typeface="Calibri"/>
              </a:rPr>
              <a:t> </a:t>
            </a:r>
            <a:r>
              <a:rPr sz="1800" b="1" spc="-30" dirty="0">
                <a:latin typeface="Calibri"/>
                <a:cs typeface="Calibri"/>
              </a:rPr>
              <a:t>lingkungan </a:t>
            </a:r>
            <a:r>
              <a:rPr sz="1800" b="1" spc="-395" dirty="0">
                <a:latin typeface="Calibri"/>
                <a:cs typeface="Calibri"/>
              </a:rPr>
              <a:t> </a:t>
            </a:r>
            <a:r>
              <a:rPr sz="1800" b="1" spc="-35" dirty="0">
                <a:latin typeface="Calibri"/>
                <a:cs typeface="Calibri"/>
              </a:rPr>
              <a:t>memberatkan</a:t>
            </a:r>
            <a:r>
              <a:rPr sz="1800" b="1" spc="-10" dirty="0">
                <a:latin typeface="Calibri"/>
                <a:cs typeface="Calibri"/>
              </a:rPr>
              <a:t> </a:t>
            </a:r>
            <a:r>
              <a:rPr sz="1800" b="1" spc="-50" dirty="0">
                <a:latin typeface="Calibri"/>
                <a:cs typeface="Calibri"/>
              </a:rPr>
              <a:t>A</a:t>
            </a:r>
            <a:endParaRPr sz="1800">
              <a:latin typeface="Calibri"/>
              <a:cs typeface="Calibri"/>
            </a:endParaRPr>
          </a:p>
          <a:p>
            <a:pPr marR="5080">
              <a:lnSpc>
                <a:spcPct val="88400"/>
              </a:lnSpc>
              <a:spcBef>
                <a:spcPts val="185"/>
              </a:spcBef>
            </a:pPr>
            <a:r>
              <a:rPr sz="1800" b="1" spc="-50" dirty="0">
                <a:latin typeface="Calibri"/>
                <a:cs typeface="Calibri"/>
              </a:rPr>
              <a:t>Terjadi</a:t>
            </a:r>
            <a:r>
              <a:rPr sz="1800" b="1" spc="-5" dirty="0">
                <a:latin typeface="Calibri"/>
                <a:cs typeface="Calibri"/>
              </a:rPr>
              <a:t> </a:t>
            </a:r>
            <a:r>
              <a:rPr sz="1800" b="1" spc="-25" dirty="0">
                <a:latin typeface="Calibri"/>
                <a:cs typeface="Calibri"/>
              </a:rPr>
              <a:t>pergeseran</a:t>
            </a:r>
            <a:r>
              <a:rPr sz="1800" b="1" dirty="0">
                <a:latin typeface="Calibri"/>
                <a:cs typeface="Calibri"/>
              </a:rPr>
              <a:t> </a:t>
            </a:r>
            <a:r>
              <a:rPr sz="1800" b="1" spc="-40" dirty="0">
                <a:latin typeface="Calibri"/>
                <a:cs typeface="Calibri"/>
              </a:rPr>
              <a:t>kualitas</a:t>
            </a:r>
            <a:r>
              <a:rPr sz="1800" b="1" spc="10" dirty="0">
                <a:latin typeface="Calibri"/>
                <a:cs typeface="Calibri"/>
              </a:rPr>
              <a:t> </a:t>
            </a:r>
            <a:r>
              <a:rPr sz="1800" b="1" spc="-35" dirty="0">
                <a:latin typeface="Calibri"/>
                <a:cs typeface="Calibri"/>
              </a:rPr>
              <a:t>lingkungan </a:t>
            </a:r>
            <a:r>
              <a:rPr sz="1800" b="1" spc="-390" dirty="0">
                <a:latin typeface="Calibri"/>
                <a:cs typeface="Calibri"/>
              </a:rPr>
              <a:t> </a:t>
            </a:r>
            <a:r>
              <a:rPr sz="1800" b="1" spc="-30" dirty="0">
                <a:latin typeface="Calibri"/>
                <a:cs typeface="Calibri"/>
              </a:rPr>
              <a:t>Perubahan</a:t>
            </a:r>
            <a:r>
              <a:rPr sz="1800" b="1" spc="-5" dirty="0">
                <a:latin typeface="Calibri"/>
                <a:cs typeface="Calibri"/>
              </a:rPr>
              <a:t> </a:t>
            </a:r>
            <a:r>
              <a:rPr sz="1800" b="1" spc="-40" dirty="0">
                <a:latin typeface="Calibri"/>
                <a:cs typeface="Calibri"/>
              </a:rPr>
              <a:t>kualitas</a:t>
            </a:r>
            <a:r>
              <a:rPr sz="1800" b="1" spc="-5" dirty="0">
                <a:latin typeface="Calibri"/>
                <a:cs typeface="Calibri"/>
              </a:rPr>
              <a:t> </a:t>
            </a:r>
            <a:r>
              <a:rPr sz="1800" b="1" spc="-30" dirty="0">
                <a:latin typeface="Calibri"/>
                <a:cs typeface="Calibri"/>
              </a:rPr>
              <a:t>lingkungan </a:t>
            </a:r>
            <a:r>
              <a:rPr sz="1800" b="1" spc="-25" dirty="0">
                <a:latin typeface="Calibri"/>
                <a:cs typeface="Calibri"/>
              </a:rPr>
              <a:t> </a:t>
            </a:r>
            <a:r>
              <a:rPr sz="1800" b="1" spc="-30" dirty="0">
                <a:latin typeface="Calibri"/>
                <a:cs typeface="Calibri"/>
              </a:rPr>
              <a:t>mempermudah/menguntungkan</a:t>
            </a:r>
            <a:endParaRPr sz="1800">
              <a:latin typeface="Calibri"/>
              <a:cs typeface="Calibri"/>
            </a:endParaRPr>
          </a:p>
          <a:p>
            <a:pPr>
              <a:lnSpc>
                <a:spcPts val="1685"/>
              </a:lnSpc>
            </a:pPr>
            <a:r>
              <a:rPr sz="1800" b="1" spc="-35" dirty="0">
                <a:latin typeface="Calibri"/>
                <a:cs typeface="Calibri"/>
              </a:rPr>
              <a:t>penyebaran</a:t>
            </a:r>
            <a:r>
              <a:rPr sz="1800" b="1" spc="-25" dirty="0">
                <a:latin typeface="Calibri"/>
                <a:cs typeface="Calibri"/>
              </a:rPr>
              <a:t> </a:t>
            </a:r>
            <a:r>
              <a:rPr sz="1800" b="1" spc="-35" dirty="0">
                <a:latin typeface="Calibri"/>
                <a:cs typeface="Calibri"/>
              </a:rPr>
              <a:t>Agent</a:t>
            </a:r>
            <a:endParaRPr sz="1800">
              <a:latin typeface="Calibri"/>
              <a:cs typeface="Calibri"/>
            </a:endParaRPr>
          </a:p>
          <a:p>
            <a:pPr marR="201930">
              <a:lnSpc>
                <a:spcPct val="79900"/>
              </a:lnSpc>
              <a:spcBef>
                <a:spcPts val="400"/>
              </a:spcBef>
            </a:pPr>
            <a:r>
              <a:rPr sz="1800" b="1" spc="-25" dirty="0">
                <a:latin typeface="Calibri"/>
                <a:cs typeface="Calibri"/>
              </a:rPr>
              <a:t>Contoh:</a:t>
            </a:r>
            <a:r>
              <a:rPr sz="1800" b="1" spc="-10" dirty="0">
                <a:latin typeface="Calibri"/>
                <a:cs typeface="Calibri"/>
              </a:rPr>
              <a:t> </a:t>
            </a:r>
            <a:r>
              <a:rPr sz="1800" b="1" spc="-35" dirty="0">
                <a:latin typeface="Calibri"/>
                <a:cs typeface="Calibri"/>
              </a:rPr>
              <a:t>terjadinya</a:t>
            </a:r>
            <a:r>
              <a:rPr sz="1800" b="1" spc="-5" dirty="0">
                <a:latin typeface="Calibri"/>
                <a:cs typeface="Calibri"/>
              </a:rPr>
              <a:t> </a:t>
            </a:r>
            <a:r>
              <a:rPr sz="1800" b="1" spc="-30" dirty="0">
                <a:latin typeface="Calibri"/>
                <a:cs typeface="Calibri"/>
              </a:rPr>
              <a:t>banjir </a:t>
            </a:r>
            <a:r>
              <a:rPr sz="1800" b="1" spc="-25" dirty="0">
                <a:latin typeface="Calibri"/>
                <a:cs typeface="Calibri"/>
              </a:rPr>
              <a:t> </a:t>
            </a:r>
            <a:r>
              <a:rPr sz="1800" b="1" spc="-35" dirty="0">
                <a:latin typeface="Calibri"/>
                <a:cs typeface="Calibri"/>
              </a:rPr>
              <a:t>menyebabkan</a:t>
            </a:r>
            <a:r>
              <a:rPr sz="1800" b="1" spc="-10" dirty="0">
                <a:latin typeface="Calibri"/>
                <a:cs typeface="Calibri"/>
              </a:rPr>
              <a:t> </a:t>
            </a:r>
            <a:r>
              <a:rPr sz="1800" b="1" spc="-30" dirty="0">
                <a:latin typeface="Calibri"/>
                <a:cs typeface="Calibri"/>
              </a:rPr>
              <a:t>air</a:t>
            </a:r>
            <a:r>
              <a:rPr sz="1800" b="1" dirty="0">
                <a:latin typeface="Calibri"/>
                <a:cs typeface="Calibri"/>
              </a:rPr>
              <a:t> </a:t>
            </a:r>
            <a:r>
              <a:rPr sz="1800" b="1" spc="-45" dirty="0">
                <a:latin typeface="Calibri"/>
                <a:cs typeface="Calibri"/>
              </a:rPr>
              <a:t>kotor</a:t>
            </a:r>
            <a:r>
              <a:rPr sz="1800" b="1" spc="-15" dirty="0">
                <a:latin typeface="Calibri"/>
                <a:cs typeface="Calibri"/>
              </a:rPr>
              <a:t> ug </a:t>
            </a:r>
            <a:r>
              <a:rPr sz="1800" b="1" spc="-10" dirty="0">
                <a:latin typeface="Calibri"/>
                <a:cs typeface="Calibri"/>
              </a:rPr>
              <a:t> </a:t>
            </a:r>
            <a:r>
              <a:rPr sz="1800" b="1" spc="-25" dirty="0">
                <a:latin typeface="Calibri"/>
                <a:cs typeface="Calibri"/>
              </a:rPr>
              <a:t>mengandung</a:t>
            </a:r>
            <a:r>
              <a:rPr sz="1800" b="1" spc="-5" dirty="0">
                <a:latin typeface="Calibri"/>
                <a:cs typeface="Calibri"/>
              </a:rPr>
              <a:t> </a:t>
            </a:r>
            <a:r>
              <a:rPr sz="1800" b="1" spc="-35" dirty="0">
                <a:latin typeface="Calibri"/>
                <a:cs typeface="Calibri"/>
              </a:rPr>
              <a:t>kuman</a:t>
            </a:r>
            <a:r>
              <a:rPr sz="1800" b="1" spc="-5" dirty="0">
                <a:latin typeface="Calibri"/>
                <a:cs typeface="Calibri"/>
              </a:rPr>
              <a:t> </a:t>
            </a:r>
            <a:r>
              <a:rPr sz="1800" b="1" spc="-55" dirty="0">
                <a:latin typeface="Calibri"/>
                <a:cs typeface="Calibri"/>
              </a:rPr>
              <a:t>konta</a:t>
            </a:r>
            <a:r>
              <a:rPr sz="1800" b="1" spc="-10" dirty="0">
                <a:latin typeface="Calibri"/>
                <a:cs typeface="Calibri"/>
              </a:rPr>
              <a:t> </a:t>
            </a:r>
            <a:r>
              <a:rPr sz="1800" b="1" spc="-20" dirty="0">
                <a:latin typeface="Calibri"/>
                <a:cs typeface="Calibri"/>
              </a:rPr>
              <a:t>dgn </a:t>
            </a:r>
            <a:r>
              <a:rPr sz="1800" b="1" spc="-15" dirty="0">
                <a:latin typeface="Calibri"/>
                <a:cs typeface="Calibri"/>
              </a:rPr>
              <a:t> </a:t>
            </a:r>
            <a:r>
              <a:rPr sz="1800" b="1" spc="-45" dirty="0">
                <a:latin typeface="Calibri"/>
                <a:cs typeface="Calibri"/>
              </a:rPr>
              <a:t>masyarakat</a:t>
            </a:r>
            <a:r>
              <a:rPr sz="1800" b="1" spc="-15" dirty="0">
                <a:latin typeface="Calibri"/>
                <a:cs typeface="Calibri"/>
              </a:rPr>
              <a:t> </a:t>
            </a:r>
            <a:r>
              <a:rPr sz="1800" b="1" spc="-25" dirty="0">
                <a:latin typeface="Calibri"/>
                <a:cs typeface="Calibri"/>
              </a:rPr>
              <a:t>dan</a:t>
            </a:r>
            <a:r>
              <a:rPr sz="1800" b="1" spc="-5" dirty="0">
                <a:latin typeface="Calibri"/>
                <a:cs typeface="Calibri"/>
              </a:rPr>
              <a:t> </a:t>
            </a:r>
            <a:r>
              <a:rPr sz="1800" b="1" spc="-30" dirty="0">
                <a:latin typeface="Calibri"/>
                <a:cs typeface="Calibri"/>
              </a:rPr>
              <a:t>lebih</a:t>
            </a:r>
            <a:r>
              <a:rPr sz="1800" b="1" spc="-10" dirty="0">
                <a:latin typeface="Calibri"/>
                <a:cs typeface="Calibri"/>
              </a:rPr>
              <a:t> </a:t>
            </a:r>
            <a:r>
              <a:rPr sz="1800" b="1" spc="-25" dirty="0">
                <a:latin typeface="Calibri"/>
                <a:cs typeface="Calibri"/>
              </a:rPr>
              <a:t>mudah</a:t>
            </a:r>
            <a:r>
              <a:rPr sz="1800" b="1" spc="-10" dirty="0">
                <a:latin typeface="Calibri"/>
                <a:cs typeface="Calibri"/>
              </a:rPr>
              <a:t> </a:t>
            </a:r>
            <a:r>
              <a:rPr sz="1800" b="1" spc="-30" dirty="0">
                <a:latin typeface="Calibri"/>
                <a:cs typeface="Calibri"/>
              </a:rPr>
              <a:t>masuk </a:t>
            </a:r>
            <a:r>
              <a:rPr sz="1800" b="1" spc="-395" dirty="0">
                <a:latin typeface="Calibri"/>
                <a:cs typeface="Calibri"/>
              </a:rPr>
              <a:t> </a:t>
            </a:r>
            <a:r>
              <a:rPr sz="1800" b="1" spc="-40" dirty="0">
                <a:latin typeface="Calibri"/>
                <a:cs typeface="Calibri"/>
              </a:rPr>
              <a:t>ketubuh</a:t>
            </a:r>
            <a:r>
              <a:rPr sz="1800" b="1" spc="-5" dirty="0">
                <a:latin typeface="Calibri"/>
                <a:cs typeface="Calibri"/>
              </a:rPr>
              <a:t> </a:t>
            </a:r>
            <a:r>
              <a:rPr sz="1800" b="1" spc="-40" dirty="0">
                <a:latin typeface="Calibri"/>
                <a:cs typeface="Calibri"/>
              </a:rPr>
              <a:t>masyarat</a:t>
            </a:r>
            <a:endParaRPr sz="1800">
              <a:latin typeface="Calibri"/>
              <a:cs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7098" y="393888"/>
            <a:ext cx="8375015" cy="6033770"/>
          </a:xfrm>
          <a:prstGeom prst="rect">
            <a:avLst/>
          </a:prstGeom>
        </p:spPr>
        <p:txBody>
          <a:bodyPr vert="horz" wrap="square" lIns="0" tIns="71120" rIns="0" bIns="0" rtlCol="0">
            <a:spAutoFit/>
          </a:bodyPr>
          <a:lstStyle/>
          <a:p>
            <a:pPr marL="313690" indent="-299720">
              <a:lnSpc>
                <a:spcPct val="100000"/>
              </a:lnSpc>
              <a:spcBef>
                <a:spcPts val="560"/>
              </a:spcBef>
              <a:buFont typeface="Calibri"/>
              <a:buAutoNum type="arabicPeriod"/>
              <a:tabLst>
                <a:tab pos="314325" algn="l"/>
              </a:tabLst>
            </a:pPr>
            <a:r>
              <a:rPr sz="2400" spc="-20" dirty="0">
                <a:latin typeface="Calibri"/>
                <a:cs typeface="Calibri"/>
              </a:rPr>
              <a:t>Faktor</a:t>
            </a:r>
            <a:r>
              <a:rPr sz="2400" spc="-75" dirty="0">
                <a:latin typeface="Calibri"/>
                <a:cs typeface="Calibri"/>
              </a:rPr>
              <a:t> </a:t>
            </a:r>
            <a:r>
              <a:rPr sz="2400" spc="-10" dirty="0">
                <a:latin typeface="Calibri"/>
                <a:cs typeface="Calibri"/>
              </a:rPr>
              <a:t>Pejamu(HOST)</a:t>
            </a:r>
            <a:endParaRPr sz="2400" dirty="0">
              <a:latin typeface="Calibri"/>
              <a:cs typeface="Calibri"/>
            </a:endParaRPr>
          </a:p>
          <a:p>
            <a:pPr marL="662940" marR="5080" indent="-343535">
              <a:lnSpc>
                <a:spcPct val="79900"/>
              </a:lnSpc>
              <a:spcBef>
                <a:spcPts val="1035"/>
              </a:spcBef>
            </a:pPr>
            <a:r>
              <a:rPr sz="2400" spc="-10" dirty="0">
                <a:latin typeface="Calibri"/>
                <a:cs typeface="Calibri"/>
              </a:rPr>
              <a:t>Pejamu</a:t>
            </a:r>
            <a:r>
              <a:rPr sz="2400" spc="20" dirty="0">
                <a:latin typeface="Calibri"/>
                <a:cs typeface="Calibri"/>
              </a:rPr>
              <a:t> </a:t>
            </a:r>
            <a:r>
              <a:rPr sz="2400" dirty="0">
                <a:latin typeface="Calibri"/>
                <a:cs typeface="Calibri"/>
              </a:rPr>
              <a:t>a/</a:t>
            </a:r>
            <a:r>
              <a:rPr sz="2400" spc="15" dirty="0">
                <a:latin typeface="Calibri"/>
                <a:cs typeface="Calibri"/>
              </a:rPr>
              <a:t> </a:t>
            </a:r>
            <a:r>
              <a:rPr sz="2400" dirty="0">
                <a:latin typeface="Calibri"/>
                <a:cs typeface="Calibri"/>
              </a:rPr>
              <a:t>manusia</a:t>
            </a:r>
            <a:r>
              <a:rPr sz="2400" spc="20" dirty="0">
                <a:latin typeface="Calibri"/>
                <a:cs typeface="Calibri"/>
              </a:rPr>
              <a:t> </a:t>
            </a:r>
            <a:r>
              <a:rPr sz="2400" spc="-15" dirty="0">
                <a:latin typeface="Calibri"/>
                <a:cs typeface="Calibri"/>
              </a:rPr>
              <a:t>atau</a:t>
            </a:r>
            <a:r>
              <a:rPr sz="2400" spc="20" dirty="0">
                <a:latin typeface="Calibri"/>
                <a:cs typeface="Calibri"/>
              </a:rPr>
              <a:t> </a:t>
            </a:r>
            <a:r>
              <a:rPr sz="2400" dirty="0">
                <a:latin typeface="Calibri"/>
                <a:cs typeface="Calibri"/>
              </a:rPr>
              <a:t>makhluk</a:t>
            </a:r>
            <a:r>
              <a:rPr sz="2400" spc="25" dirty="0">
                <a:latin typeface="Calibri"/>
                <a:cs typeface="Calibri"/>
              </a:rPr>
              <a:t> </a:t>
            </a:r>
            <a:r>
              <a:rPr sz="2400" spc="-5" dirty="0">
                <a:latin typeface="Calibri"/>
                <a:cs typeface="Calibri"/>
              </a:rPr>
              <a:t>hidup</a:t>
            </a:r>
            <a:r>
              <a:rPr sz="2400" spc="25" dirty="0">
                <a:latin typeface="Calibri"/>
                <a:cs typeface="Calibri"/>
              </a:rPr>
              <a:t> </a:t>
            </a:r>
            <a:r>
              <a:rPr sz="2400" spc="-15" dirty="0">
                <a:latin typeface="Calibri"/>
                <a:cs typeface="Calibri"/>
              </a:rPr>
              <a:t>lainnya,</a:t>
            </a:r>
            <a:r>
              <a:rPr sz="2400" spc="20" dirty="0">
                <a:latin typeface="Calibri"/>
                <a:cs typeface="Calibri"/>
              </a:rPr>
              <a:t> </a:t>
            </a:r>
            <a:r>
              <a:rPr sz="2400" spc="-5" dirty="0">
                <a:latin typeface="Calibri"/>
                <a:cs typeface="Calibri"/>
              </a:rPr>
              <a:t>termasuk </a:t>
            </a:r>
            <a:r>
              <a:rPr sz="2400" dirty="0">
                <a:latin typeface="Calibri"/>
                <a:cs typeface="Calibri"/>
              </a:rPr>
              <a:t> </a:t>
            </a:r>
            <a:r>
              <a:rPr sz="2400" spc="-5" dirty="0">
                <a:latin typeface="Calibri"/>
                <a:cs typeface="Calibri"/>
              </a:rPr>
              <a:t>burung dan</a:t>
            </a:r>
            <a:r>
              <a:rPr sz="2400" dirty="0">
                <a:latin typeface="Calibri"/>
                <a:cs typeface="Calibri"/>
              </a:rPr>
              <a:t> </a:t>
            </a:r>
            <a:r>
              <a:rPr sz="2400" spc="-10" dirty="0">
                <a:latin typeface="Calibri"/>
                <a:cs typeface="Calibri"/>
              </a:rPr>
              <a:t>artropoda,</a:t>
            </a:r>
            <a:r>
              <a:rPr sz="2400" spc="-5" dirty="0">
                <a:latin typeface="Calibri"/>
                <a:cs typeface="Calibri"/>
              </a:rPr>
              <a:t> </a:t>
            </a:r>
            <a:r>
              <a:rPr sz="2400" spc="-10" dirty="0">
                <a:latin typeface="Calibri"/>
                <a:cs typeface="Calibri"/>
              </a:rPr>
              <a:t>yang</a:t>
            </a:r>
            <a:r>
              <a:rPr sz="2400" dirty="0">
                <a:latin typeface="Calibri"/>
                <a:cs typeface="Calibri"/>
              </a:rPr>
              <a:t> </a:t>
            </a:r>
            <a:r>
              <a:rPr sz="2400" spc="-5" dirty="0">
                <a:latin typeface="Calibri"/>
                <a:cs typeface="Calibri"/>
              </a:rPr>
              <a:t>menjadi </a:t>
            </a:r>
            <a:r>
              <a:rPr sz="2400" spc="-10" dirty="0">
                <a:latin typeface="Calibri"/>
                <a:cs typeface="Calibri"/>
              </a:rPr>
              <a:t>tempat</a:t>
            </a:r>
            <a:r>
              <a:rPr sz="2400" spc="-5" dirty="0">
                <a:latin typeface="Calibri"/>
                <a:cs typeface="Calibri"/>
              </a:rPr>
              <a:t> </a:t>
            </a:r>
            <a:r>
              <a:rPr sz="2400" spc="-15" dirty="0">
                <a:latin typeface="Calibri"/>
                <a:cs typeface="Calibri"/>
              </a:rPr>
              <a:t>terjadinya</a:t>
            </a:r>
            <a:r>
              <a:rPr sz="2400" spc="-5" dirty="0">
                <a:latin typeface="Calibri"/>
                <a:cs typeface="Calibri"/>
              </a:rPr>
              <a:t> </a:t>
            </a:r>
            <a:r>
              <a:rPr sz="2400" spc="-10" dirty="0">
                <a:latin typeface="Calibri"/>
                <a:cs typeface="Calibri"/>
              </a:rPr>
              <a:t>proses </a:t>
            </a:r>
            <a:r>
              <a:rPr sz="2400" spc="-525" dirty="0">
                <a:latin typeface="Calibri"/>
                <a:cs typeface="Calibri"/>
              </a:rPr>
              <a:t> </a:t>
            </a:r>
            <a:r>
              <a:rPr sz="2400" spc="-5" dirty="0">
                <a:latin typeface="Calibri"/>
                <a:cs typeface="Calibri"/>
              </a:rPr>
              <a:t>alamiah</a:t>
            </a:r>
            <a:r>
              <a:rPr sz="2400" spc="-10" dirty="0">
                <a:latin typeface="Calibri"/>
                <a:cs typeface="Calibri"/>
              </a:rPr>
              <a:t> </a:t>
            </a:r>
            <a:r>
              <a:rPr sz="2400" spc="-15" dirty="0">
                <a:latin typeface="Calibri"/>
                <a:cs typeface="Calibri"/>
              </a:rPr>
              <a:t>perkembangan</a:t>
            </a:r>
            <a:r>
              <a:rPr sz="2400" spc="-5" dirty="0">
                <a:latin typeface="Calibri"/>
                <a:cs typeface="Calibri"/>
              </a:rPr>
              <a:t> </a:t>
            </a:r>
            <a:r>
              <a:rPr sz="2400" spc="-15" dirty="0">
                <a:latin typeface="Calibri"/>
                <a:cs typeface="Calibri"/>
              </a:rPr>
              <a:t>penyakit.</a:t>
            </a:r>
            <a:endParaRPr sz="2400" dirty="0">
              <a:latin typeface="Calibri"/>
              <a:cs typeface="Calibri"/>
            </a:endParaRPr>
          </a:p>
          <a:p>
            <a:pPr marL="1143000" marR="435609" indent="-480059">
              <a:lnSpc>
                <a:spcPts val="2780"/>
              </a:lnSpc>
              <a:spcBef>
                <a:spcPts val="75"/>
              </a:spcBef>
            </a:pPr>
            <a:r>
              <a:rPr sz="2400" spc="-5" dirty="0">
                <a:latin typeface="Calibri"/>
                <a:cs typeface="Calibri"/>
              </a:rPr>
              <a:t>----</a:t>
            </a:r>
            <a:r>
              <a:rPr sz="2400" spc="-10" dirty="0">
                <a:latin typeface="Calibri"/>
                <a:cs typeface="Calibri"/>
              </a:rPr>
              <a:t> </a:t>
            </a:r>
            <a:r>
              <a:rPr sz="2400" spc="-45" dirty="0">
                <a:latin typeface="Calibri"/>
                <a:cs typeface="Calibri"/>
              </a:rPr>
              <a:t>umur,</a:t>
            </a:r>
            <a:r>
              <a:rPr sz="2400" spc="-15" dirty="0">
                <a:latin typeface="Calibri"/>
                <a:cs typeface="Calibri"/>
              </a:rPr>
              <a:t> </a:t>
            </a:r>
            <a:r>
              <a:rPr sz="2400" spc="-5" dirty="0">
                <a:latin typeface="Calibri"/>
                <a:cs typeface="Calibri"/>
              </a:rPr>
              <a:t>jenis</a:t>
            </a:r>
            <a:r>
              <a:rPr sz="2400" dirty="0">
                <a:latin typeface="Calibri"/>
                <a:cs typeface="Calibri"/>
              </a:rPr>
              <a:t> </a:t>
            </a:r>
            <a:r>
              <a:rPr sz="2400" spc="-15" dirty="0">
                <a:latin typeface="Calibri"/>
                <a:cs typeface="Calibri"/>
              </a:rPr>
              <a:t>kelamin,</a:t>
            </a:r>
            <a:r>
              <a:rPr sz="2400" spc="-5" dirty="0">
                <a:latin typeface="Calibri"/>
                <a:cs typeface="Calibri"/>
              </a:rPr>
              <a:t> </a:t>
            </a:r>
            <a:r>
              <a:rPr sz="2400" spc="-15" dirty="0">
                <a:latin typeface="Calibri"/>
                <a:cs typeface="Calibri"/>
              </a:rPr>
              <a:t>ras,</a:t>
            </a:r>
            <a:r>
              <a:rPr sz="2400" dirty="0">
                <a:latin typeface="Calibri"/>
                <a:cs typeface="Calibri"/>
              </a:rPr>
              <a:t> </a:t>
            </a:r>
            <a:r>
              <a:rPr sz="2400" spc="-15" dirty="0">
                <a:latin typeface="Calibri"/>
                <a:cs typeface="Calibri"/>
              </a:rPr>
              <a:t>genetik,</a:t>
            </a:r>
            <a:r>
              <a:rPr sz="2400" spc="-5" dirty="0">
                <a:latin typeface="Calibri"/>
                <a:cs typeface="Calibri"/>
              </a:rPr>
              <a:t> </a:t>
            </a:r>
            <a:r>
              <a:rPr sz="2400" spc="-10" dirty="0">
                <a:latin typeface="Calibri"/>
                <a:cs typeface="Calibri"/>
              </a:rPr>
              <a:t>anatomi</a:t>
            </a:r>
            <a:r>
              <a:rPr sz="2400" spc="-5" dirty="0">
                <a:latin typeface="Calibri"/>
                <a:cs typeface="Calibri"/>
              </a:rPr>
              <a:t> tubuh,</a:t>
            </a:r>
            <a:r>
              <a:rPr sz="2400" dirty="0">
                <a:latin typeface="Calibri"/>
                <a:cs typeface="Calibri"/>
              </a:rPr>
              <a:t> </a:t>
            </a:r>
            <a:r>
              <a:rPr sz="2400" spc="-15" dirty="0">
                <a:latin typeface="Calibri"/>
                <a:cs typeface="Calibri"/>
              </a:rPr>
              <a:t>status </a:t>
            </a:r>
            <a:r>
              <a:rPr sz="2400" spc="-530" dirty="0">
                <a:latin typeface="Calibri"/>
                <a:cs typeface="Calibri"/>
              </a:rPr>
              <a:t> </a:t>
            </a:r>
            <a:r>
              <a:rPr sz="2400" spc="-5" dirty="0">
                <a:latin typeface="Calibri"/>
                <a:cs typeface="Calibri"/>
              </a:rPr>
              <a:t>gizi.</a:t>
            </a:r>
            <a:endParaRPr sz="2400" dirty="0">
              <a:latin typeface="Calibri"/>
              <a:cs typeface="Calibri"/>
            </a:endParaRPr>
          </a:p>
          <a:p>
            <a:pPr marL="311785" indent="-299720">
              <a:lnSpc>
                <a:spcPct val="100000"/>
              </a:lnSpc>
              <a:spcBef>
                <a:spcPts val="1545"/>
              </a:spcBef>
              <a:buAutoNum type="arabicPeriod" startAt="2"/>
              <a:tabLst>
                <a:tab pos="312420" algn="l"/>
              </a:tabLst>
            </a:pPr>
            <a:r>
              <a:rPr sz="2400" spc="-20" dirty="0">
                <a:latin typeface="Calibri"/>
                <a:cs typeface="Calibri"/>
              </a:rPr>
              <a:t>Faktor </a:t>
            </a:r>
            <a:r>
              <a:rPr sz="2400" spc="-10" dirty="0">
                <a:latin typeface="Calibri"/>
                <a:cs typeface="Calibri"/>
              </a:rPr>
              <a:t>Agen</a:t>
            </a:r>
            <a:r>
              <a:rPr sz="2400" spc="-15" dirty="0">
                <a:latin typeface="Calibri"/>
                <a:cs typeface="Calibri"/>
              </a:rPr>
              <a:t> (penyebab)</a:t>
            </a:r>
            <a:endParaRPr sz="2400" dirty="0">
              <a:latin typeface="Calibri"/>
              <a:cs typeface="Calibri"/>
            </a:endParaRPr>
          </a:p>
          <a:p>
            <a:pPr marL="584835" marR="172720" indent="-342900">
              <a:lnSpc>
                <a:spcPct val="100000"/>
              </a:lnSpc>
              <a:spcBef>
                <a:spcPts val="1620"/>
              </a:spcBef>
            </a:pPr>
            <a:r>
              <a:rPr sz="2400" dirty="0">
                <a:latin typeface="Calibri"/>
                <a:cs typeface="Calibri"/>
              </a:rPr>
              <a:t>a/</a:t>
            </a:r>
            <a:r>
              <a:rPr sz="2400" spc="-10" dirty="0">
                <a:latin typeface="Calibri"/>
                <a:cs typeface="Calibri"/>
              </a:rPr>
              <a:t> suatu</a:t>
            </a:r>
            <a:r>
              <a:rPr sz="2400" spc="-5" dirty="0">
                <a:latin typeface="Calibri"/>
                <a:cs typeface="Calibri"/>
              </a:rPr>
              <a:t> </a:t>
            </a:r>
            <a:r>
              <a:rPr sz="2400" spc="-40" dirty="0">
                <a:latin typeface="Calibri"/>
                <a:cs typeface="Calibri"/>
              </a:rPr>
              <a:t>unsur,</a:t>
            </a:r>
            <a:r>
              <a:rPr sz="2400" spc="-5" dirty="0">
                <a:latin typeface="Calibri"/>
                <a:cs typeface="Calibri"/>
              </a:rPr>
              <a:t> </a:t>
            </a:r>
            <a:r>
              <a:rPr sz="2400" spc="-10" dirty="0">
                <a:latin typeface="Calibri"/>
                <a:cs typeface="Calibri"/>
              </a:rPr>
              <a:t>organisme</a:t>
            </a:r>
            <a:r>
              <a:rPr sz="2400" dirty="0">
                <a:latin typeface="Calibri"/>
                <a:cs typeface="Calibri"/>
              </a:rPr>
              <a:t> </a:t>
            </a:r>
            <a:r>
              <a:rPr sz="2400" spc="-5" dirty="0">
                <a:latin typeface="Calibri"/>
                <a:cs typeface="Calibri"/>
              </a:rPr>
              <a:t>hidup, </a:t>
            </a:r>
            <a:r>
              <a:rPr sz="2400" spc="-15" dirty="0">
                <a:latin typeface="Calibri"/>
                <a:cs typeface="Calibri"/>
              </a:rPr>
              <a:t>atau</a:t>
            </a:r>
            <a:r>
              <a:rPr sz="2400" spc="-5" dirty="0">
                <a:latin typeface="Calibri"/>
                <a:cs typeface="Calibri"/>
              </a:rPr>
              <a:t> </a:t>
            </a:r>
            <a:r>
              <a:rPr sz="2400" spc="-10" dirty="0">
                <a:latin typeface="Calibri"/>
                <a:cs typeface="Calibri"/>
              </a:rPr>
              <a:t>kuman</a:t>
            </a:r>
            <a:r>
              <a:rPr sz="2400" dirty="0">
                <a:latin typeface="Calibri"/>
                <a:cs typeface="Calibri"/>
              </a:rPr>
              <a:t> </a:t>
            </a:r>
            <a:r>
              <a:rPr sz="2400" spc="-20" dirty="0">
                <a:latin typeface="Calibri"/>
                <a:cs typeface="Calibri"/>
              </a:rPr>
              <a:t>infektif</a:t>
            </a:r>
            <a:r>
              <a:rPr sz="2400" spc="-10" dirty="0">
                <a:latin typeface="Calibri"/>
                <a:cs typeface="Calibri"/>
              </a:rPr>
              <a:t> yang</a:t>
            </a:r>
            <a:r>
              <a:rPr sz="2400" spc="-5" dirty="0">
                <a:latin typeface="Calibri"/>
                <a:cs typeface="Calibri"/>
              </a:rPr>
              <a:t> </a:t>
            </a:r>
            <a:r>
              <a:rPr sz="2400" spc="-10" dirty="0">
                <a:latin typeface="Calibri"/>
                <a:cs typeface="Calibri"/>
              </a:rPr>
              <a:t>dapat </a:t>
            </a:r>
            <a:r>
              <a:rPr sz="2400" spc="-530" dirty="0">
                <a:latin typeface="Calibri"/>
                <a:cs typeface="Calibri"/>
              </a:rPr>
              <a:t> </a:t>
            </a:r>
            <a:r>
              <a:rPr sz="2400" spc="-15" dirty="0">
                <a:latin typeface="Calibri"/>
                <a:cs typeface="Calibri"/>
              </a:rPr>
              <a:t>menyebabkan</a:t>
            </a:r>
            <a:r>
              <a:rPr sz="2400" spc="-10" dirty="0">
                <a:latin typeface="Calibri"/>
                <a:cs typeface="Calibri"/>
              </a:rPr>
              <a:t> </a:t>
            </a:r>
            <a:r>
              <a:rPr sz="2400" spc="-15" dirty="0">
                <a:latin typeface="Calibri"/>
                <a:cs typeface="Calibri"/>
              </a:rPr>
              <a:t>terjadinya</a:t>
            </a:r>
            <a:r>
              <a:rPr sz="2400" spc="-5" dirty="0">
                <a:latin typeface="Calibri"/>
                <a:cs typeface="Calibri"/>
              </a:rPr>
              <a:t> </a:t>
            </a:r>
            <a:r>
              <a:rPr sz="2400" spc="-10" dirty="0">
                <a:latin typeface="Calibri"/>
                <a:cs typeface="Calibri"/>
              </a:rPr>
              <a:t>suatu</a:t>
            </a:r>
            <a:r>
              <a:rPr sz="2400" spc="-5" dirty="0">
                <a:latin typeface="Calibri"/>
                <a:cs typeface="Calibri"/>
              </a:rPr>
              <a:t> </a:t>
            </a:r>
            <a:r>
              <a:rPr sz="2400" spc="-10" dirty="0">
                <a:latin typeface="Calibri"/>
                <a:cs typeface="Calibri"/>
              </a:rPr>
              <a:t>penyakit.</a:t>
            </a:r>
            <a:endParaRPr sz="2400" dirty="0">
              <a:latin typeface="Calibri"/>
              <a:cs typeface="Calibri"/>
            </a:endParaRPr>
          </a:p>
          <a:p>
            <a:pPr marL="584835">
              <a:lnSpc>
                <a:spcPct val="100000"/>
              </a:lnSpc>
              <a:spcBef>
                <a:spcPts val="480"/>
              </a:spcBef>
            </a:pPr>
            <a:r>
              <a:rPr sz="2400" spc="-10" dirty="0">
                <a:latin typeface="Calibri"/>
                <a:cs typeface="Calibri"/>
              </a:rPr>
              <a:t>-----</a:t>
            </a:r>
            <a:r>
              <a:rPr sz="2400" spc="-5" dirty="0">
                <a:latin typeface="Calibri"/>
                <a:cs typeface="Calibri"/>
              </a:rPr>
              <a:t> </a:t>
            </a:r>
            <a:r>
              <a:rPr sz="2400" spc="-10" dirty="0">
                <a:latin typeface="Calibri"/>
                <a:cs typeface="Calibri"/>
              </a:rPr>
              <a:t>unsur</a:t>
            </a:r>
            <a:r>
              <a:rPr sz="2400" spc="-5" dirty="0">
                <a:latin typeface="Calibri"/>
                <a:cs typeface="Calibri"/>
              </a:rPr>
              <a:t> biologis, nutrisi, kimia,</a:t>
            </a:r>
            <a:r>
              <a:rPr sz="2400" dirty="0">
                <a:latin typeface="Calibri"/>
                <a:cs typeface="Calibri"/>
              </a:rPr>
              <a:t> </a:t>
            </a:r>
            <a:r>
              <a:rPr sz="2400" spc="-5" dirty="0">
                <a:latin typeface="Calibri"/>
                <a:cs typeface="Calibri"/>
              </a:rPr>
              <a:t>dan </a:t>
            </a:r>
            <a:r>
              <a:rPr sz="2400" spc="-15" dirty="0">
                <a:latin typeface="Calibri"/>
                <a:cs typeface="Calibri"/>
              </a:rPr>
              <a:t>fisika.</a:t>
            </a:r>
            <a:endParaRPr sz="2400" dirty="0">
              <a:latin typeface="Calibri"/>
              <a:cs typeface="Calibri"/>
            </a:endParaRPr>
          </a:p>
          <a:p>
            <a:pPr marL="584835">
              <a:lnSpc>
                <a:spcPct val="100000"/>
              </a:lnSpc>
              <a:spcBef>
                <a:spcPts val="470"/>
              </a:spcBef>
            </a:pPr>
            <a:r>
              <a:rPr sz="2400" spc="-10" dirty="0">
                <a:latin typeface="Calibri"/>
                <a:cs typeface="Calibri"/>
              </a:rPr>
              <a:t>-----</a:t>
            </a:r>
            <a:r>
              <a:rPr sz="2400" spc="-20" dirty="0">
                <a:latin typeface="Calibri"/>
                <a:cs typeface="Calibri"/>
              </a:rPr>
              <a:t> faktor</a:t>
            </a:r>
            <a:r>
              <a:rPr sz="2400" spc="-15" dirty="0">
                <a:latin typeface="Calibri"/>
                <a:cs typeface="Calibri"/>
              </a:rPr>
              <a:t> </a:t>
            </a:r>
            <a:r>
              <a:rPr sz="2400" spc="-35" dirty="0">
                <a:latin typeface="Calibri"/>
                <a:cs typeface="Calibri"/>
              </a:rPr>
              <a:t>gaya</a:t>
            </a:r>
            <a:r>
              <a:rPr sz="2400" spc="-15" dirty="0">
                <a:latin typeface="Calibri"/>
                <a:cs typeface="Calibri"/>
              </a:rPr>
              <a:t> </a:t>
            </a:r>
            <a:r>
              <a:rPr sz="2400" spc="-5" dirty="0">
                <a:latin typeface="Calibri"/>
                <a:cs typeface="Calibri"/>
              </a:rPr>
              <a:t>hidup</a:t>
            </a:r>
            <a:endParaRPr sz="2400" dirty="0">
              <a:latin typeface="Calibri"/>
              <a:cs typeface="Calibri"/>
            </a:endParaRPr>
          </a:p>
          <a:p>
            <a:pPr>
              <a:lnSpc>
                <a:spcPct val="100000"/>
              </a:lnSpc>
              <a:spcBef>
                <a:spcPts val="25"/>
              </a:spcBef>
            </a:pPr>
            <a:endParaRPr sz="2050" dirty="0">
              <a:latin typeface="Calibri"/>
              <a:cs typeface="Calibri"/>
            </a:endParaRPr>
          </a:p>
          <a:p>
            <a:pPr marL="388620" indent="-299085">
              <a:lnSpc>
                <a:spcPct val="100000"/>
              </a:lnSpc>
              <a:spcBef>
                <a:spcPts val="5"/>
              </a:spcBef>
              <a:buAutoNum type="arabicPeriod" startAt="3"/>
              <a:tabLst>
                <a:tab pos="388620" algn="l"/>
              </a:tabLst>
            </a:pPr>
            <a:r>
              <a:rPr sz="2400" spc="-20" dirty="0">
                <a:latin typeface="Calibri"/>
                <a:cs typeface="Calibri"/>
              </a:rPr>
              <a:t>Faktor</a:t>
            </a:r>
            <a:r>
              <a:rPr sz="2400" spc="-30" dirty="0">
                <a:latin typeface="Calibri"/>
                <a:cs typeface="Calibri"/>
              </a:rPr>
              <a:t> </a:t>
            </a:r>
            <a:r>
              <a:rPr sz="2400" spc="-15" dirty="0">
                <a:latin typeface="Calibri"/>
                <a:cs typeface="Calibri"/>
              </a:rPr>
              <a:t>Lingkungan</a:t>
            </a:r>
            <a:endParaRPr sz="2400" dirty="0">
              <a:latin typeface="Calibri"/>
              <a:cs typeface="Calibri"/>
            </a:endParaRPr>
          </a:p>
          <a:p>
            <a:pPr marL="661670" marR="794385" indent="-343535">
              <a:lnSpc>
                <a:spcPct val="100000"/>
              </a:lnSpc>
              <a:spcBef>
                <a:spcPts val="705"/>
              </a:spcBef>
            </a:pPr>
            <a:r>
              <a:rPr sz="2400" dirty="0">
                <a:latin typeface="Calibri"/>
                <a:cs typeface="Calibri"/>
              </a:rPr>
              <a:t>a/ </a:t>
            </a:r>
            <a:r>
              <a:rPr sz="2400" spc="-5" dirty="0">
                <a:latin typeface="Calibri"/>
                <a:cs typeface="Calibri"/>
              </a:rPr>
              <a:t>semua </a:t>
            </a:r>
            <a:r>
              <a:rPr sz="2400" spc="-15" dirty="0">
                <a:latin typeface="Calibri"/>
                <a:cs typeface="Calibri"/>
              </a:rPr>
              <a:t>faktor </a:t>
            </a:r>
            <a:r>
              <a:rPr sz="2400" spc="-5" dirty="0">
                <a:latin typeface="Calibri"/>
                <a:cs typeface="Calibri"/>
              </a:rPr>
              <a:t>luar dari </a:t>
            </a:r>
            <a:r>
              <a:rPr sz="2400" spc="-10" dirty="0">
                <a:latin typeface="Calibri"/>
                <a:cs typeface="Calibri"/>
              </a:rPr>
              <a:t>suatu </a:t>
            </a:r>
            <a:r>
              <a:rPr sz="2400" spc="-5" dirty="0">
                <a:latin typeface="Calibri"/>
                <a:cs typeface="Calibri"/>
              </a:rPr>
              <a:t>individu </a:t>
            </a:r>
            <a:r>
              <a:rPr sz="2400" spc="-10" dirty="0">
                <a:latin typeface="Calibri"/>
                <a:cs typeface="Calibri"/>
              </a:rPr>
              <a:t>yang dapat </a:t>
            </a:r>
            <a:r>
              <a:rPr sz="2400" spc="-5" dirty="0">
                <a:latin typeface="Calibri"/>
                <a:cs typeface="Calibri"/>
              </a:rPr>
              <a:t>berupa </a:t>
            </a:r>
            <a:r>
              <a:rPr sz="2400" spc="-530" dirty="0">
                <a:latin typeface="Calibri"/>
                <a:cs typeface="Calibri"/>
              </a:rPr>
              <a:t> </a:t>
            </a:r>
            <a:r>
              <a:rPr sz="2400" spc="-15" dirty="0">
                <a:latin typeface="Calibri"/>
                <a:cs typeface="Calibri"/>
              </a:rPr>
              <a:t>lingkungan</a:t>
            </a:r>
            <a:r>
              <a:rPr sz="2400" spc="-5" dirty="0">
                <a:latin typeface="Calibri"/>
                <a:cs typeface="Calibri"/>
              </a:rPr>
              <a:t> </a:t>
            </a:r>
            <a:r>
              <a:rPr sz="2400" spc="-10" dirty="0">
                <a:latin typeface="Calibri"/>
                <a:cs typeface="Calibri"/>
              </a:rPr>
              <a:t>fisik,</a:t>
            </a:r>
            <a:r>
              <a:rPr sz="2400" spc="-5" dirty="0">
                <a:latin typeface="Calibri"/>
                <a:cs typeface="Calibri"/>
              </a:rPr>
              <a:t> </a:t>
            </a:r>
            <a:r>
              <a:rPr sz="2400" spc="-10" dirty="0">
                <a:latin typeface="Calibri"/>
                <a:cs typeface="Calibri"/>
              </a:rPr>
              <a:t>biologis, </a:t>
            </a:r>
            <a:r>
              <a:rPr sz="2400" spc="-5" dirty="0">
                <a:latin typeface="Calibri"/>
                <a:cs typeface="Calibri"/>
              </a:rPr>
              <a:t>dan sosial.</a:t>
            </a:r>
            <a:endParaRPr sz="2400" dirty="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0019" y="398780"/>
            <a:ext cx="3442335" cy="513715"/>
          </a:xfrm>
          <a:prstGeom prst="rect">
            <a:avLst/>
          </a:prstGeom>
        </p:spPr>
        <p:txBody>
          <a:bodyPr vert="horz" wrap="square" lIns="0" tIns="12700" rIns="0" bIns="0" rtlCol="0">
            <a:spAutoFit/>
          </a:bodyPr>
          <a:lstStyle/>
          <a:p>
            <a:pPr marL="12700">
              <a:lnSpc>
                <a:spcPct val="100000"/>
              </a:lnSpc>
              <a:spcBef>
                <a:spcPts val="100"/>
              </a:spcBef>
            </a:pPr>
            <a:r>
              <a:rPr sz="3200" spc="-45" dirty="0"/>
              <a:t>Trias</a:t>
            </a:r>
            <a:r>
              <a:rPr sz="3200" spc="-20" dirty="0"/>
              <a:t> </a:t>
            </a:r>
            <a:r>
              <a:rPr sz="3200" dirty="0"/>
              <a:t>1</a:t>
            </a:r>
            <a:r>
              <a:rPr sz="3200" spc="-20" dirty="0"/>
              <a:t> </a:t>
            </a:r>
            <a:r>
              <a:rPr sz="3200" dirty="0"/>
              <a:t>–</a:t>
            </a:r>
            <a:r>
              <a:rPr sz="3200" spc="-20" dirty="0"/>
              <a:t> </a:t>
            </a:r>
            <a:r>
              <a:rPr sz="3200" spc="-25" dirty="0"/>
              <a:t>Faktor</a:t>
            </a:r>
            <a:r>
              <a:rPr sz="3200" spc="-15" dirty="0"/>
              <a:t> Agen</a:t>
            </a:r>
            <a:endParaRPr sz="3200"/>
          </a:p>
        </p:txBody>
      </p:sp>
      <p:sp>
        <p:nvSpPr>
          <p:cNvPr id="3" name="object 3"/>
          <p:cNvSpPr txBox="1"/>
          <p:nvPr/>
        </p:nvSpPr>
        <p:spPr>
          <a:xfrm>
            <a:off x="612254" y="1099710"/>
            <a:ext cx="8139430" cy="5396230"/>
          </a:xfrm>
          <a:prstGeom prst="rect">
            <a:avLst/>
          </a:prstGeom>
        </p:spPr>
        <p:txBody>
          <a:bodyPr vert="horz" wrap="square" lIns="0" tIns="12700" rIns="0" bIns="0" rtlCol="0">
            <a:spAutoFit/>
          </a:bodyPr>
          <a:lstStyle/>
          <a:p>
            <a:pPr marL="462280" marR="5080" indent="-450215">
              <a:lnSpc>
                <a:spcPct val="119700"/>
              </a:lnSpc>
              <a:spcBef>
                <a:spcPts val="100"/>
              </a:spcBef>
            </a:pPr>
            <a:r>
              <a:rPr sz="1900" spc="-10" dirty="0">
                <a:latin typeface="Calibri"/>
                <a:cs typeface="Calibri"/>
              </a:rPr>
              <a:t>Agen</a:t>
            </a:r>
            <a:r>
              <a:rPr sz="1900" spc="-5" dirty="0">
                <a:latin typeface="Calibri"/>
                <a:cs typeface="Calibri"/>
              </a:rPr>
              <a:t> </a:t>
            </a:r>
            <a:r>
              <a:rPr sz="1900" spc="-10" dirty="0">
                <a:latin typeface="Calibri"/>
                <a:cs typeface="Calibri"/>
              </a:rPr>
              <a:t>sebagai</a:t>
            </a:r>
            <a:r>
              <a:rPr sz="1900" dirty="0">
                <a:latin typeface="Calibri"/>
                <a:cs typeface="Calibri"/>
              </a:rPr>
              <a:t> </a:t>
            </a:r>
            <a:r>
              <a:rPr sz="1900" spc="-10" dirty="0">
                <a:latin typeface="Calibri"/>
                <a:cs typeface="Calibri"/>
              </a:rPr>
              <a:t>penyebab</a:t>
            </a:r>
            <a:r>
              <a:rPr sz="1900" spc="-5" dirty="0">
                <a:latin typeface="Calibri"/>
                <a:cs typeface="Calibri"/>
              </a:rPr>
              <a:t> </a:t>
            </a:r>
            <a:r>
              <a:rPr sz="1900" spc="-15" dirty="0">
                <a:latin typeface="Calibri"/>
                <a:cs typeface="Calibri"/>
              </a:rPr>
              <a:t>penyakit</a:t>
            </a:r>
            <a:r>
              <a:rPr sz="1900" dirty="0">
                <a:latin typeface="Calibri"/>
                <a:cs typeface="Calibri"/>
              </a:rPr>
              <a:t> </a:t>
            </a:r>
            <a:r>
              <a:rPr sz="1900" spc="-10" dirty="0">
                <a:latin typeface="Calibri"/>
                <a:cs typeface="Calibri"/>
              </a:rPr>
              <a:t>dapat</a:t>
            </a:r>
            <a:r>
              <a:rPr sz="1900" spc="5" dirty="0">
                <a:latin typeface="Calibri"/>
                <a:cs typeface="Calibri"/>
              </a:rPr>
              <a:t> </a:t>
            </a:r>
            <a:r>
              <a:rPr sz="1900" spc="-5" dirty="0">
                <a:latin typeface="Calibri"/>
                <a:cs typeface="Calibri"/>
              </a:rPr>
              <a:t>berupa unsur hidup </a:t>
            </a:r>
            <a:r>
              <a:rPr sz="1900" spc="-15" dirty="0">
                <a:latin typeface="Calibri"/>
                <a:cs typeface="Calibri"/>
              </a:rPr>
              <a:t>atau</a:t>
            </a:r>
            <a:r>
              <a:rPr sz="1900" spc="-10" dirty="0">
                <a:latin typeface="Calibri"/>
                <a:cs typeface="Calibri"/>
              </a:rPr>
              <a:t> </a:t>
            </a:r>
            <a:r>
              <a:rPr sz="1900" spc="-15" dirty="0">
                <a:latin typeface="Calibri"/>
                <a:cs typeface="Calibri"/>
              </a:rPr>
              <a:t>mati,</a:t>
            </a:r>
            <a:r>
              <a:rPr sz="1900" dirty="0">
                <a:latin typeface="Calibri"/>
                <a:cs typeface="Calibri"/>
              </a:rPr>
              <a:t> </a:t>
            </a:r>
            <a:r>
              <a:rPr sz="1900" spc="-15" dirty="0">
                <a:latin typeface="Calibri"/>
                <a:cs typeface="Calibri"/>
              </a:rPr>
              <a:t>terdiri</a:t>
            </a:r>
            <a:r>
              <a:rPr sz="1900" dirty="0">
                <a:latin typeface="Calibri"/>
                <a:cs typeface="Calibri"/>
              </a:rPr>
              <a:t> </a:t>
            </a:r>
            <a:r>
              <a:rPr sz="1900" spc="-15" dirty="0">
                <a:latin typeface="Calibri"/>
                <a:cs typeface="Calibri"/>
              </a:rPr>
              <a:t>atas</a:t>
            </a:r>
            <a:r>
              <a:rPr sz="1900" spc="10" dirty="0">
                <a:latin typeface="Calibri"/>
                <a:cs typeface="Calibri"/>
              </a:rPr>
              <a:t> </a:t>
            </a:r>
            <a:r>
              <a:rPr sz="1900" dirty="0">
                <a:latin typeface="Calibri"/>
                <a:cs typeface="Calibri"/>
              </a:rPr>
              <a:t>5 </a:t>
            </a:r>
            <a:r>
              <a:rPr sz="1900" spc="-415" dirty="0">
                <a:latin typeface="Calibri"/>
                <a:cs typeface="Calibri"/>
              </a:rPr>
              <a:t> </a:t>
            </a:r>
            <a:r>
              <a:rPr sz="1900" spc="-15" dirty="0">
                <a:latin typeface="Calibri"/>
                <a:cs typeface="Calibri"/>
              </a:rPr>
              <a:t>kelompok</a:t>
            </a:r>
            <a:r>
              <a:rPr sz="1900" spc="-10" dirty="0">
                <a:latin typeface="Calibri"/>
                <a:cs typeface="Calibri"/>
              </a:rPr>
              <a:t> </a:t>
            </a:r>
            <a:r>
              <a:rPr sz="1900" dirty="0">
                <a:latin typeface="Calibri"/>
                <a:cs typeface="Calibri"/>
              </a:rPr>
              <a:t>:</a:t>
            </a:r>
            <a:endParaRPr sz="1900">
              <a:latin typeface="Calibri"/>
              <a:cs typeface="Calibri"/>
            </a:endParaRPr>
          </a:p>
          <a:p>
            <a:pPr>
              <a:lnSpc>
                <a:spcPct val="100000"/>
              </a:lnSpc>
              <a:spcBef>
                <a:spcPts val="40"/>
              </a:spcBef>
            </a:pPr>
            <a:endParaRPr sz="1900">
              <a:latin typeface="Calibri"/>
              <a:cs typeface="Calibri"/>
            </a:endParaRPr>
          </a:p>
          <a:p>
            <a:pPr marL="462280" indent="-450215">
              <a:lnSpc>
                <a:spcPct val="100000"/>
              </a:lnSpc>
              <a:buAutoNum type="arabicPeriod"/>
              <a:tabLst>
                <a:tab pos="462280" algn="l"/>
                <a:tab pos="462915" algn="l"/>
              </a:tabLst>
            </a:pPr>
            <a:r>
              <a:rPr sz="1900" u="heavy" spc="-10" dirty="0">
                <a:uFill>
                  <a:solidFill>
                    <a:srgbClr val="000000"/>
                  </a:solidFill>
                </a:uFill>
                <a:latin typeface="Calibri"/>
                <a:cs typeface="Calibri"/>
              </a:rPr>
              <a:t>Agen</a:t>
            </a:r>
            <a:r>
              <a:rPr sz="1900" u="heavy" spc="-35" dirty="0">
                <a:uFill>
                  <a:solidFill>
                    <a:srgbClr val="000000"/>
                  </a:solidFill>
                </a:uFill>
                <a:latin typeface="Calibri"/>
                <a:cs typeface="Calibri"/>
              </a:rPr>
              <a:t> </a:t>
            </a:r>
            <a:r>
              <a:rPr sz="1900" u="heavy" spc="-10" dirty="0">
                <a:uFill>
                  <a:solidFill>
                    <a:srgbClr val="000000"/>
                  </a:solidFill>
                </a:uFill>
                <a:latin typeface="Calibri"/>
                <a:cs typeface="Calibri"/>
              </a:rPr>
              <a:t>biologis</a:t>
            </a:r>
            <a:endParaRPr sz="1900">
              <a:latin typeface="Calibri"/>
              <a:cs typeface="Calibri"/>
            </a:endParaRPr>
          </a:p>
          <a:p>
            <a:pPr marL="462280">
              <a:lnSpc>
                <a:spcPct val="100000"/>
              </a:lnSpc>
              <a:spcBef>
                <a:spcPts val="50"/>
              </a:spcBef>
            </a:pPr>
            <a:r>
              <a:rPr sz="1900" spc="-5" dirty="0">
                <a:latin typeface="Calibri"/>
                <a:cs typeface="Calibri"/>
              </a:rPr>
              <a:t>virus,</a:t>
            </a:r>
            <a:r>
              <a:rPr sz="1900" spc="-15" dirty="0">
                <a:latin typeface="Calibri"/>
                <a:cs typeface="Calibri"/>
              </a:rPr>
              <a:t> </a:t>
            </a:r>
            <a:r>
              <a:rPr sz="1900" spc="-10" dirty="0">
                <a:latin typeface="Calibri"/>
                <a:cs typeface="Calibri"/>
              </a:rPr>
              <a:t>bakteri,</a:t>
            </a:r>
            <a:r>
              <a:rPr sz="1900" spc="-15" dirty="0">
                <a:latin typeface="Calibri"/>
                <a:cs typeface="Calibri"/>
              </a:rPr>
              <a:t> </a:t>
            </a:r>
            <a:r>
              <a:rPr sz="1900" spc="-20" dirty="0">
                <a:latin typeface="Calibri"/>
                <a:cs typeface="Calibri"/>
              </a:rPr>
              <a:t>protozoa,</a:t>
            </a:r>
            <a:r>
              <a:rPr sz="1900" spc="-5" dirty="0">
                <a:latin typeface="Calibri"/>
                <a:cs typeface="Calibri"/>
              </a:rPr>
              <a:t> </a:t>
            </a:r>
            <a:r>
              <a:rPr sz="1900" spc="-30" dirty="0">
                <a:latin typeface="Calibri"/>
                <a:cs typeface="Calibri"/>
              </a:rPr>
              <a:t>jamur,</a:t>
            </a:r>
            <a:r>
              <a:rPr sz="1900" spc="-15" dirty="0">
                <a:latin typeface="Calibri"/>
                <a:cs typeface="Calibri"/>
              </a:rPr>
              <a:t> </a:t>
            </a:r>
            <a:r>
              <a:rPr sz="1900" spc="-5" dirty="0">
                <a:latin typeface="Calibri"/>
                <a:cs typeface="Calibri"/>
              </a:rPr>
              <a:t>cacing,</a:t>
            </a:r>
            <a:r>
              <a:rPr sz="1900" spc="-15" dirty="0">
                <a:latin typeface="Calibri"/>
                <a:cs typeface="Calibri"/>
              </a:rPr>
              <a:t> </a:t>
            </a:r>
            <a:r>
              <a:rPr sz="1900" spc="-5" dirty="0">
                <a:latin typeface="Calibri"/>
                <a:cs typeface="Calibri"/>
              </a:rPr>
              <a:t>dan </a:t>
            </a:r>
            <a:r>
              <a:rPr sz="1900" spc="-10" dirty="0">
                <a:latin typeface="Calibri"/>
                <a:cs typeface="Calibri"/>
              </a:rPr>
              <a:t>insekta.</a:t>
            </a:r>
            <a:endParaRPr sz="1900">
              <a:latin typeface="Calibri"/>
              <a:cs typeface="Calibri"/>
            </a:endParaRPr>
          </a:p>
          <a:p>
            <a:pPr marL="462280" indent="-450215">
              <a:lnSpc>
                <a:spcPct val="100000"/>
              </a:lnSpc>
              <a:spcBef>
                <a:spcPts val="860"/>
              </a:spcBef>
              <a:buAutoNum type="arabicPeriod" startAt="2"/>
              <a:tabLst>
                <a:tab pos="462280" algn="l"/>
                <a:tab pos="462915" algn="l"/>
              </a:tabLst>
            </a:pPr>
            <a:r>
              <a:rPr sz="1900" u="heavy" spc="-10" dirty="0">
                <a:uFill>
                  <a:solidFill>
                    <a:srgbClr val="000000"/>
                  </a:solidFill>
                </a:uFill>
                <a:latin typeface="Calibri"/>
                <a:cs typeface="Calibri"/>
              </a:rPr>
              <a:t>Agen</a:t>
            </a:r>
            <a:r>
              <a:rPr sz="1900" u="heavy" spc="-35" dirty="0">
                <a:uFill>
                  <a:solidFill>
                    <a:srgbClr val="000000"/>
                  </a:solidFill>
                </a:uFill>
                <a:latin typeface="Calibri"/>
                <a:cs typeface="Calibri"/>
              </a:rPr>
              <a:t> </a:t>
            </a:r>
            <a:r>
              <a:rPr sz="1900" u="heavy" spc="-10" dirty="0">
                <a:uFill>
                  <a:solidFill>
                    <a:srgbClr val="000000"/>
                  </a:solidFill>
                </a:uFill>
                <a:latin typeface="Calibri"/>
                <a:cs typeface="Calibri"/>
              </a:rPr>
              <a:t>kimiawi</a:t>
            </a:r>
            <a:endParaRPr sz="1900">
              <a:latin typeface="Calibri"/>
              <a:cs typeface="Calibri"/>
            </a:endParaRPr>
          </a:p>
          <a:p>
            <a:pPr marL="462280" marR="34925">
              <a:lnSpc>
                <a:spcPts val="1950"/>
              </a:lnSpc>
              <a:spcBef>
                <a:spcPts val="390"/>
              </a:spcBef>
            </a:pPr>
            <a:r>
              <a:rPr sz="1900" spc="-5" dirty="0">
                <a:latin typeface="Calibri"/>
                <a:cs typeface="Calibri"/>
              </a:rPr>
              <a:t>dari</a:t>
            </a:r>
            <a:r>
              <a:rPr sz="1900" dirty="0">
                <a:latin typeface="Calibri"/>
                <a:cs typeface="Calibri"/>
              </a:rPr>
              <a:t> </a:t>
            </a:r>
            <a:r>
              <a:rPr sz="1900" spc="-5" dirty="0">
                <a:latin typeface="Calibri"/>
                <a:cs typeface="Calibri"/>
              </a:rPr>
              <a:t>luar </a:t>
            </a:r>
            <a:r>
              <a:rPr sz="1900" spc="-10" dirty="0">
                <a:latin typeface="Calibri"/>
                <a:cs typeface="Calibri"/>
              </a:rPr>
              <a:t>tubuh</a:t>
            </a:r>
            <a:r>
              <a:rPr sz="1900" dirty="0">
                <a:latin typeface="Calibri"/>
                <a:cs typeface="Calibri"/>
              </a:rPr>
              <a:t> </a:t>
            </a:r>
            <a:r>
              <a:rPr sz="1900" spc="-20" dirty="0">
                <a:latin typeface="Calibri"/>
                <a:cs typeface="Calibri"/>
              </a:rPr>
              <a:t>(zat</a:t>
            </a:r>
            <a:r>
              <a:rPr sz="1900" dirty="0">
                <a:latin typeface="Calibri"/>
                <a:cs typeface="Calibri"/>
              </a:rPr>
              <a:t> </a:t>
            </a:r>
            <a:r>
              <a:rPr sz="1900" spc="-10" dirty="0">
                <a:latin typeface="Calibri"/>
                <a:cs typeface="Calibri"/>
              </a:rPr>
              <a:t>racun,</a:t>
            </a:r>
            <a:r>
              <a:rPr sz="1900" spc="5" dirty="0">
                <a:latin typeface="Calibri"/>
                <a:cs typeface="Calibri"/>
              </a:rPr>
              <a:t> </a:t>
            </a:r>
            <a:r>
              <a:rPr sz="1900" spc="-15" dirty="0">
                <a:latin typeface="Calibri"/>
                <a:cs typeface="Calibri"/>
              </a:rPr>
              <a:t>obat,</a:t>
            </a:r>
            <a:r>
              <a:rPr sz="1900" spc="-10" dirty="0">
                <a:latin typeface="Calibri"/>
                <a:cs typeface="Calibri"/>
              </a:rPr>
              <a:t> </a:t>
            </a:r>
            <a:r>
              <a:rPr sz="1900" spc="-20" dirty="0">
                <a:latin typeface="Calibri"/>
                <a:cs typeface="Calibri"/>
              </a:rPr>
              <a:t>senyawa</a:t>
            </a:r>
            <a:r>
              <a:rPr sz="1900" spc="5" dirty="0">
                <a:latin typeface="Calibri"/>
                <a:cs typeface="Calibri"/>
              </a:rPr>
              <a:t> </a:t>
            </a:r>
            <a:r>
              <a:rPr sz="1900" spc="-5" dirty="0">
                <a:latin typeface="Calibri"/>
                <a:cs typeface="Calibri"/>
              </a:rPr>
              <a:t>kimia)</a:t>
            </a:r>
            <a:r>
              <a:rPr sz="1900" spc="5" dirty="0">
                <a:latin typeface="Calibri"/>
                <a:cs typeface="Calibri"/>
              </a:rPr>
              <a:t> </a:t>
            </a:r>
            <a:r>
              <a:rPr sz="1900" spc="-5" dirty="0">
                <a:latin typeface="Calibri"/>
                <a:cs typeface="Calibri"/>
              </a:rPr>
              <a:t>dan dari</a:t>
            </a:r>
            <a:r>
              <a:rPr sz="1900" spc="5" dirty="0">
                <a:latin typeface="Calibri"/>
                <a:cs typeface="Calibri"/>
              </a:rPr>
              <a:t> </a:t>
            </a:r>
            <a:r>
              <a:rPr sz="1900" spc="-5" dirty="0">
                <a:latin typeface="Calibri"/>
                <a:cs typeface="Calibri"/>
              </a:rPr>
              <a:t>dalam</a:t>
            </a:r>
            <a:r>
              <a:rPr sz="1900" spc="-10" dirty="0">
                <a:latin typeface="Calibri"/>
                <a:cs typeface="Calibri"/>
              </a:rPr>
              <a:t> </a:t>
            </a:r>
            <a:r>
              <a:rPr sz="1900" spc="-5" dirty="0">
                <a:latin typeface="Calibri"/>
                <a:cs typeface="Calibri"/>
              </a:rPr>
              <a:t>tubuh </a:t>
            </a:r>
            <a:r>
              <a:rPr sz="1900" spc="-10" dirty="0">
                <a:latin typeface="Calibri"/>
                <a:cs typeface="Calibri"/>
              </a:rPr>
              <a:t>(ureum, </a:t>
            </a:r>
            <a:r>
              <a:rPr sz="1900" spc="-415" dirty="0">
                <a:latin typeface="Calibri"/>
                <a:cs typeface="Calibri"/>
              </a:rPr>
              <a:t> </a:t>
            </a:r>
            <a:r>
              <a:rPr sz="1900" spc="-15" dirty="0">
                <a:latin typeface="Calibri"/>
                <a:cs typeface="Calibri"/>
              </a:rPr>
              <a:t>kolesterol)</a:t>
            </a:r>
            <a:endParaRPr sz="1900">
              <a:latin typeface="Calibri"/>
              <a:cs typeface="Calibri"/>
            </a:endParaRPr>
          </a:p>
          <a:p>
            <a:pPr marL="462280" indent="-450215">
              <a:lnSpc>
                <a:spcPct val="100000"/>
              </a:lnSpc>
              <a:spcBef>
                <a:spcPts val="760"/>
              </a:spcBef>
              <a:buAutoNum type="arabicPeriod" startAt="3"/>
              <a:tabLst>
                <a:tab pos="462280" algn="l"/>
                <a:tab pos="462915" algn="l"/>
              </a:tabLst>
            </a:pPr>
            <a:r>
              <a:rPr sz="1900" u="heavy" spc="-10" dirty="0">
                <a:uFill>
                  <a:solidFill>
                    <a:srgbClr val="000000"/>
                  </a:solidFill>
                </a:uFill>
                <a:latin typeface="Calibri"/>
                <a:cs typeface="Calibri"/>
              </a:rPr>
              <a:t>Agen</a:t>
            </a:r>
            <a:r>
              <a:rPr sz="1900" u="heavy" spc="-45" dirty="0">
                <a:uFill>
                  <a:solidFill>
                    <a:srgbClr val="000000"/>
                  </a:solidFill>
                </a:uFill>
                <a:latin typeface="Calibri"/>
                <a:cs typeface="Calibri"/>
              </a:rPr>
              <a:t> </a:t>
            </a:r>
            <a:r>
              <a:rPr sz="1900" u="heavy" spc="-10" dirty="0">
                <a:uFill>
                  <a:solidFill>
                    <a:srgbClr val="000000"/>
                  </a:solidFill>
                </a:uFill>
                <a:latin typeface="Calibri"/>
                <a:cs typeface="Calibri"/>
              </a:rPr>
              <a:t>Fisika</a:t>
            </a:r>
            <a:endParaRPr sz="1900">
              <a:latin typeface="Calibri"/>
              <a:cs typeface="Calibri"/>
            </a:endParaRPr>
          </a:p>
          <a:p>
            <a:pPr marL="462280">
              <a:lnSpc>
                <a:spcPct val="100000"/>
              </a:lnSpc>
              <a:spcBef>
                <a:spcPts val="110"/>
              </a:spcBef>
            </a:pPr>
            <a:r>
              <a:rPr sz="1900" spc="-5" dirty="0">
                <a:latin typeface="Calibri"/>
                <a:cs typeface="Calibri"/>
              </a:rPr>
              <a:t>panas </a:t>
            </a:r>
            <a:r>
              <a:rPr sz="1900" spc="-15" dirty="0">
                <a:latin typeface="Calibri"/>
                <a:cs typeface="Calibri"/>
              </a:rPr>
              <a:t>(luka</a:t>
            </a:r>
            <a:r>
              <a:rPr sz="1900" spc="-10" dirty="0">
                <a:latin typeface="Calibri"/>
                <a:cs typeface="Calibri"/>
              </a:rPr>
              <a:t> bakar), </a:t>
            </a:r>
            <a:r>
              <a:rPr sz="1900" spc="-5" dirty="0">
                <a:latin typeface="Calibri"/>
                <a:cs typeface="Calibri"/>
              </a:rPr>
              <a:t>irisan,</a:t>
            </a:r>
            <a:r>
              <a:rPr sz="1900" spc="-15" dirty="0">
                <a:latin typeface="Calibri"/>
                <a:cs typeface="Calibri"/>
              </a:rPr>
              <a:t> </a:t>
            </a:r>
            <a:r>
              <a:rPr sz="1900" spc="-10" dirty="0">
                <a:latin typeface="Calibri"/>
                <a:cs typeface="Calibri"/>
              </a:rPr>
              <a:t>tikaman,</a:t>
            </a:r>
            <a:r>
              <a:rPr sz="1900" spc="-5" dirty="0">
                <a:latin typeface="Calibri"/>
                <a:cs typeface="Calibri"/>
              </a:rPr>
              <a:t> </a:t>
            </a:r>
            <a:r>
              <a:rPr sz="1900" spc="-10" dirty="0">
                <a:latin typeface="Calibri"/>
                <a:cs typeface="Calibri"/>
              </a:rPr>
              <a:t>pukulan,</a:t>
            </a:r>
            <a:endParaRPr sz="1900">
              <a:latin typeface="Calibri"/>
              <a:cs typeface="Calibri"/>
            </a:endParaRPr>
          </a:p>
          <a:p>
            <a:pPr marL="462280">
              <a:lnSpc>
                <a:spcPct val="100000"/>
              </a:lnSpc>
              <a:spcBef>
                <a:spcPts val="360"/>
              </a:spcBef>
            </a:pPr>
            <a:r>
              <a:rPr sz="1900" spc="-10" dirty="0">
                <a:latin typeface="Calibri"/>
                <a:cs typeface="Calibri"/>
              </a:rPr>
              <a:t>radiasi,</a:t>
            </a:r>
            <a:r>
              <a:rPr sz="1900" spc="-40" dirty="0">
                <a:latin typeface="Calibri"/>
                <a:cs typeface="Calibri"/>
              </a:rPr>
              <a:t> </a:t>
            </a:r>
            <a:r>
              <a:rPr sz="1900" spc="-5" dirty="0">
                <a:latin typeface="Calibri"/>
                <a:cs typeface="Calibri"/>
              </a:rPr>
              <a:t>dll</a:t>
            </a:r>
            <a:endParaRPr sz="1900">
              <a:latin typeface="Calibri"/>
              <a:cs typeface="Calibri"/>
            </a:endParaRPr>
          </a:p>
          <a:p>
            <a:pPr marL="462280" indent="-450215">
              <a:lnSpc>
                <a:spcPct val="100000"/>
              </a:lnSpc>
              <a:spcBef>
                <a:spcPts val="1310"/>
              </a:spcBef>
              <a:buAutoNum type="arabicPeriod" startAt="4"/>
              <a:tabLst>
                <a:tab pos="462280" algn="l"/>
                <a:tab pos="462915" algn="l"/>
              </a:tabLst>
            </a:pPr>
            <a:r>
              <a:rPr sz="1900" u="heavy" spc="-10" dirty="0">
                <a:uFill>
                  <a:solidFill>
                    <a:srgbClr val="000000"/>
                  </a:solidFill>
                </a:uFill>
                <a:latin typeface="Calibri"/>
                <a:cs typeface="Calibri"/>
              </a:rPr>
              <a:t>Agen</a:t>
            </a:r>
            <a:r>
              <a:rPr sz="1900" u="heavy" spc="-40" dirty="0">
                <a:uFill>
                  <a:solidFill>
                    <a:srgbClr val="000000"/>
                  </a:solidFill>
                </a:uFill>
                <a:latin typeface="Calibri"/>
                <a:cs typeface="Calibri"/>
              </a:rPr>
              <a:t> </a:t>
            </a:r>
            <a:r>
              <a:rPr sz="1900" u="heavy" spc="-5" dirty="0">
                <a:uFill>
                  <a:solidFill>
                    <a:srgbClr val="000000"/>
                  </a:solidFill>
                </a:uFill>
                <a:latin typeface="Calibri"/>
                <a:cs typeface="Calibri"/>
              </a:rPr>
              <a:t>Nutrisi</a:t>
            </a:r>
            <a:endParaRPr sz="1900">
              <a:latin typeface="Calibri"/>
              <a:cs typeface="Calibri"/>
            </a:endParaRPr>
          </a:p>
          <a:p>
            <a:pPr marL="462280" marR="725170">
              <a:lnSpc>
                <a:spcPct val="105700"/>
              </a:lnSpc>
              <a:spcBef>
                <a:spcPts val="380"/>
              </a:spcBef>
            </a:pPr>
            <a:r>
              <a:rPr sz="1900" spc="-20" dirty="0">
                <a:latin typeface="Calibri"/>
                <a:cs typeface="Calibri"/>
              </a:rPr>
              <a:t>Kekurangan</a:t>
            </a:r>
            <a:r>
              <a:rPr sz="1900" spc="-5" dirty="0">
                <a:latin typeface="Calibri"/>
                <a:cs typeface="Calibri"/>
              </a:rPr>
              <a:t> </a:t>
            </a:r>
            <a:r>
              <a:rPr sz="1900" spc="-15" dirty="0">
                <a:latin typeface="Calibri"/>
                <a:cs typeface="Calibri"/>
              </a:rPr>
              <a:t>atau</a:t>
            </a:r>
            <a:r>
              <a:rPr sz="1900" dirty="0">
                <a:latin typeface="Calibri"/>
                <a:cs typeface="Calibri"/>
              </a:rPr>
              <a:t> </a:t>
            </a:r>
            <a:r>
              <a:rPr sz="1900" spc="-15" dirty="0">
                <a:latin typeface="Calibri"/>
                <a:cs typeface="Calibri"/>
              </a:rPr>
              <a:t>kelebihan</a:t>
            </a:r>
            <a:r>
              <a:rPr sz="1900" dirty="0">
                <a:latin typeface="Calibri"/>
                <a:cs typeface="Calibri"/>
              </a:rPr>
              <a:t> </a:t>
            </a:r>
            <a:r>
              <a:rPr sz="1900" spc="-5" dirty="0">
                <a:latin typeface="Calibri"/>
                <a:cs typeface="Calibri"/>
              </a:rPr>
              <a:t>nutrisi</a:t>
            </a:r>
            <a:r>
              <a:rPr sz="1900" spc="5" dirty="0">
                <a:latin typeface="Calibri"/>
                <a:cs typeface="Calibri"/>
              </a:rPr>
              <a:t> </a:t>
            </a:r>
            <a:r>
              <a:rPr sz="1900" spc="-5" dirty="0">
                <a:latin typeface="Calibri"/>
                <a:cs typeface="Calibri"/>
              </a:rPr>
              <a:t>seperti </a:t>
            </a:r>
            <a:r>
              <a:rPr sz="1900" dirty="0">
                <a:latin typeface="Calibri"/>
                <a:cs typeface="Calibri"/>
              </a:rPr>
              <a:t>:</a:t>
            </a:r>
            <a:r>
              <a:rPr sz="1900" spc="-5" dirty="0">
                <a:latin typeface="Calibri"/>
                <a:cs typeface="Calibri"/>
              </a:rPr>
              <a:t> </a:t>
            </a:r>
            <a:r>
              <a:rPr sz="1900" spc="-10" dirty="0">
                <a:latin typeface="Calibri"/>
                <a:cs typeface="Calibri"/>
              </a:rPr>
              <a:t>Protein,</a:t>
            </a:r>
            <a:r>
              <a:rPr sz="1900" dirty="0">
                <a:latin typeface="Calibri"/>
                <a:cs typeface="Calibri"/>
              </a:rPr>
              <a:t> </a:t>
            </a:r>
            <a:r>
              <a:rPr sz="1900" spc="-5" dirty="0">
                <a:latin typeface="Calibri"/>
                <a:cs typeface="Calibri"/>
              </a:rPr>
              <a:t>lemak,</a:t>
            </a:r>
            <a:r>
              <a:rPr sz="1900" spc="-10" dirty="0">
                <a:latin typeface="Calibri"/>
                <a:cs typeface="Calibri"/>
              </a:rPr>
              <a:t> </a:t>
            </a:r>
            <a:r>
              <a:rPr sz="1900" spc="-15" dirty="0">
                <a:latin typeface="Calibri"/>
                <a:cs typeface="Calibri"/>
              </a:rPr>
              <a:t>karbohidrat, </a:t>
            </a:r>
            <a:r>
              <a:rPr sz="1900" spc="-409" dirty="0">
                <a:latin typeface="Calibri"/>
                <a:cs typeface="Calibri"/>
              </a:rPr>
              <a:t> </a:t>
            </a:r>
            <a:r>
              <a:rPr sz="1900" spc="-10" dirty="0">
                <a:latin typeface="Calibri"/>
                <a:cs typeface="Calibri"/>
              </a:rPr>
              <a:t>vitamin,</a:t>
            </a:r>
            <a:r>
              <a:rPr sz="1900" spc="-15" dirty="0">
                <a:latin typeface="Calibri"/>
                <a:cs typeface="Calibri"/>
              </a:rPr>
              <a:t> </a:t>
            </a:r>
            <a:r>
              <a:rPr sz="1900" spc="-10" dirty="0">
                <a:latin typeface="Calibri"/>
                <a:cs typeface="Calibri"/>
              </a:rPr>
              <a:t>mineral, </a:t>
            </a:r>
            <a:r>
              <a:rPr sz="1900" spc="-5" dirty="0">
                <a:latin typeface="Calibri"/>
                <a:cs typeface="Calibri"/>
              </a:rPr>
              <a:t>dan</a:t>
            </a:r>
            <a:r>
              <a:rPr sz="1900" dirty="0">
                <a:latin typeface="Calibri"/>
                <a:cs typeface="Calibri"/>
              </a:rPr>
              <a:t> </a:t>
            </a:r>
            <a:r>
              <a:rPr sz="1900" spc="-55" dirty="0">
                <a:latin typeface="Calibri"/>
                <a:cs typeface="Calibri"/>
              </a:rPr>
              <a:t>air.</a:t>
            </a:r>
            <a:endParaRPr sz="1900">
              <a:latin typeface="Calibri"/>
              <a:cs typeface="Calibri"/>
            </a:endParaRPr>
          </a:p>
          <a:p>
            <a:pPr marL="462280" indent="-450215">
              <a:lnSpc>
                <a:spcPct val="100000"/>
              </a:lnSpc>
              <a:spcBef>
                <a:spcPts val="500"/>
              </a:spcBef>
              <a:buAutoNum type="arabicPeriod" startAt="5"/>
              <a:tabLst>
                <a:tab pos="462280" algn="l"/>
                <a:tab pos="462915" algn="l"/>
              </a:tabLst>
            </a:pPr>
            <a:r>
              <a:rPr sz="1900" u="heavy" spc="-10" dirty="0">
                <a:uFill>
                  <a:solidFill>
                    <a:srgbClr val="000000"/>
                  </a:solidFill>
                </a:uFill>
                <a:latin typeface="Calibri"/>
                <a:cs typeface="Calibri"/>
              </a:rPr>
              <a:t>Agen</a:t>
            </a:r>
            <a:r>
              <a:rPr sz="1900" u="heavy" spc="-45" dirty="0">
                <a:uFill>
                  <a:solidFill>
                    <a:srgbClr val="000000"/>
                  </a:solidFill>
                </a:uFill>
                <a:latin typeface="Calibri"/>
                <a:cs typeface="Calibri"/>
              </a:rPr>
              <a:t> </a:t>
            </a:r>
            <a:r>
              <a:rPr sz="1900" u="heavy" spc="-10" dirty="0">
                <a:uFill>
                  <a:solidFill>
                    <a:srgbClr val="000000"/>
                  </a:solidFill>
                </a:uFill>
                <a:latin typeface="Calibri"/>
                <a:cs typeface="Calibri"/>
              </a:rPr>
              <a:t>Psikis</a:t>
            </a:r>
            <a:endParaRPr sz="1900">
              <a:latin typeface="Calibri"/>
              <a:cs typeface="Calibri"/>
            </a:endParaRPr>
          </a:p>
          <a:p>
            <a:pPr marL="462280">
              <a:lnSpc>
                <a:spcPct val="100000"/>
              </a:lnSpc>
              <a:spcBef>
                <a:spcPts val="509"/>
              </a:spcBef>
            </a:pPr>
            <a:r>
              <a:rPr sz="1900" spc="-15" dirty="0">
                <a:latin typeface="Calibri"/>
                <a:cs typeface="Calibri"/>
              </a:rPr>
              <a:t>Penyebab</a:t>
            </a:r>
            <a:r>
              <a:rPr sz="1900" spc="-10" dirty="0">
                <a:latin typeface="Calibri"/>
                <a:cs typeface="Calibri"/>
              </a:rPr>
              <a:t> </a:t>
            </a:r>
            <a:r>
              <a:rPr sz="1900" spc="-15" dirty="0">
                <a:latin typeface="Calibri"/>
                <a:cs typeface="Calibri"/>
              </a:rPr>
              <a:t>penyakit</a:t>
            </a:r>
            <a:r>
              <a:rPr sz="1900" spc="-5" dirty="0">
                <a:latin typeface="Calibri"/>
                <a:cs typeface="Calibri"/>
              </a:rPr>
              <a:t> </a:t>
            </a:r>
            <a:r>
              <a:rPr sz="1900" spc="-10" dirty="0">
                <a:latin typeface="Calibri"/>
                <a:cs typeface="Calibri"/>
              </a:rPr>
              <a:t>jiwa</a:t>
            </a:r>
            <a:r>
              <a:rPr sz="1900" dirty="0">
                <a:latin typeface="Calibri"/>
                <a:cs typeface="Calibri"/>
              </a:rPr>
              <a:t> </a:t>
            </a:r>
            <a:r>
              <a:rPr sz="1900" spc="-5" dirty="0">
                <a:latin typeface="Calibri"/>
                <a:cs typeface="Calibri"/>
              </a:rPr>
              <a:t>dan</a:t>
            </a:r>
            <a:r>
              <a:rPr sz="1900" spc="-10" dirty="0">
                <a:latin typeface="Calibri"/>
                <a:cs typeface="Calibri"/>
              </a:rPr>
              <a:t> </a:t>
            </a:r>
            <a:r>
              <a:rPr sz="1900" dirty="0">
                <a:latin typeface="Calibri"/>
                <a:cs typeface="Calibri"/>
              </a:rPr>
              <a:t>ggn</a:t>
            </a:r>
            <a:r>
              <a:rPr sz="1900" spc="-10" dirty="0">
                <a:latin typeface="Calibri"/>
                <a:cs typeface="Calibri"/>
              </a:rPr>
              <a:t> </a:t>
            </a:r>
            <a:r>
              <a:rPr sz="1900" spc="-15" dirty="0">
                <a:latin typeface="Calibri"/>
                <a:cs typeface="Calibri"/>
              </a:rPr>
              <a:t>tingkah</a:t>
            </a:r>
            <a:r>
              <a:rPr sz="1900" spc="-10" dirty="0">
                <a:latin typeface="Calibri"/>
                <a:cs typeface="Calibri"/>
              </a:rPr>
              <a:t> laku</a:t>
            </a:r>
            <a:endParaRPr sz="1900">
              <a:latin typeface="Calibri"/>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52422" y="555015"/>
            <a:ext cx="6433185" cy="635000"/>
          </a:xfrm>
          <a:prstGeom prst="rect">
            <a:avLst/>
          </a:prstGeom>
        </p:spPr>
        <p:txBody>
          <a:bodyPr vert="horz" wrap="square" lIns="0" tIns="12700" rIns="0" bIns="0" rtlCol="0">
            <a:spAutoFit/>
          </a:bodyPr>
          <a:lstStyle/>
          <a:p>
            <a:pPr marL="12700">
              <a:lnSpc>
                <a:spcPct val="100000"/>
              </a:lnSpc>
              <a:spcBef>
                <a:spcPts val="100"/>
              </a:spcBef>
            </a:pPr>
            <a:r>
              <a:rPr sz="4000" spc="-55" dirty="0"/>
              <a:t>Trias</a:t>
            </a:r>
            <a:r>
              <a:rPr sz="4000" spc="-25" dirty="0"/>
              <a:t> </a:t>
            </a:r>
            <a:r>
              <a:rPr sz="4000" dirty="0"/>
              <a:t>2</a:t>
            </a:r>
            <a:r>
              <a:rPr sz="4000" spc="-15" dirty="0"/>
              <a:t> </a:t>
            </a:r>
            <a:r>
              <a:rPr sz="4000" dirty="0"/>
              <a:t>–</a:t>
            </a:r>
            <a:r>
              <a:rPr sz="4000" spc="-20" dirty="0"/>
              <a:t> </a:t>
            </a:r>
            <a:r>
              <a:rPr sz="4000" spc="-30" dirty="0"/>
              <a:t>Faktor</a:t>
            </a:r>
            <a:r>
              <a:rPr sz="4000" spc="-20" dirty="0"/>
              <a:t> </a:t>
            </a:r>
            <a:r>
              <a:rPr sz="4000" spc="-15" dirty="0"/>
              <a:t>Host</a:t>
            </a:r>
            <a:r>
              <a:rPr sz="4000" spc="-10" dirty="0"/>
              <a:t> (penjamu)</a:t>
            </a:r>
            <a:endParaRPr sz="4000"/>
          </a:p>
        </p:txBody>
      </p:sp>
      <p:sp>
        <p:nvSpPr>
          <p:cNvPr id="3" name="object 3"/>
          <p:cNvSpPr txBox="1"/>
          <p:nvPr/>
        </p:nvSpPr>
        <p:spPr>
          <a:xfrm>
            <a:off x="645020" y="2715031"/>
            <a:ext cx="13271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Arial MT"/>
                <a:cs typeface="Arial MT"/>
              </a:rPr>
              <a:t>•</a:t>
            </a:r>
            <a:endParaRPr sz="2400">
              <a:latin typeface="Arial MT"/>
              <a:cs typeface="Arial MT"/>
            </a:endParaRPr>
          </a:p>
        </p:txBody>
      </p:sp>
      <p:sp>
        <p:nvSpPr>
          <p:cNvPr id="4" name="object 4"/>
          <p:cNvSpPr txBox="1"/>
          <p:nvPr/>
        </p:nvSpPr>
        <p:spPr>
          <a:xfrm>
            <a:off x="645020" y="3828859"/>
            <a:ext cx="13271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Arial MT"/>
                <a:cs typeface="Arial MT"/>
              </a:rPr>
              <a:t>•</a:t>
            </a:r>
            <a:endParaRPr sz="2400">
              <a:latin typeface="Arial MT"/>
              <a:cs typeface="Arial MT"/>
            </a:endParaRPr>
          </a:p>
        </p:txBody>
      </p:sp>
      <p:sp>
        <p:nvSpPr>
          <p:cNvPr id="5" name="object 5"/>
          <p:cNvSpPr txBox="1"/>
          <p:nvPr/>
        </p:nvSpPr>
        <p:spPr>
          <a:xfrm>
            <a:off x="645020" y="1609102"/>
            <a:ext cx="7722234" cy="3321050"/>
          </a:xfrm>
          <a:prstGeom prst="rect">
            <a:avLst/>
          </a:prstGeom>
        </p:spPr>
        <p:txBody>
          <a:bodyPr vert="horz" wrap="square" lIns="0" tIns="27305" rIns="0" bIns="0" rtlCol="0">
            <a:spAutoFit/>
          </a:bodyPr>
          <a:lstStyle/>
          <a:p>
            <a:pPr marL="355600" marR="5080" indent="-343535">
              <a:lnSpc>
                <a:spcPct val="96000"/>
              </a:lnSpc>
              <a:spcBef>
                <a:spcPts val="215"/>
              </a:spcBef>
              <a:buFont typeface="Arial MT"/>
              <a:buChar char="•"/>
              <a:tabLst>
                <a:tab pos="355600" algn="l"/>
                <a:tab pos="356235" algn="l"/>
              </a:tabLst>
            </a:pPr>
            <a:r>
              <a:rPr sz="2400" i="1" spc="-5" dirty="0">
                <a:latin typeface="Calibri"/>
                <a:cs typeface="Calibri"/>
              </a:rPr>
              <a:t>intrinsic</a:t>
            </a:r>
            <a:r>
              <a:rPr sz="2400" i="1" spc="-10" dirty="0">
                <a:latin typeface="Calibri"/>
                <a:cs typeface="Calibri"/>
              </a:rPr>
              <a:t> factors</a:t>
            </a:r>
            <a:r>
              <a:rPr sz="2400" i="1" spc="5" dirty="0">
                <a:latin typeface="Calibri"/>
                <a:cs typeface="Calibri"/>
              </a:rPr>
              <a:t> </a:t>
            </a:r>
            <a:r>
              <a:rPr sz="2400" spc="-10" dirty="0">
                <a:latin typeface="Calibri"/>
                <a:cs typeface="Calibri"/>
              </a:rPr>
              <a:t>yang</a:t>
            </a:r>
            <a:r>
              <a:rPr sz="2400" spc="-5" dirty="0">
                <a:latin typeface="Calibri"/>
                <a:cs typeface="Calibri"/>
              </a:rPr>
              <a:t> </a:t>
            </a:r>
            <a:r>
              <a:rPr sz="2400" spc="-10" dirty="0">
                <a:latin typeface="Calibri"/>
                <a:cs typeface="Calibri"/>
              </a:rPr>
              <a:t>mempengaruhi</a:t>
            </a:r>
            <a:r>
              <a:rPr sz="2400" spc="-5" dirty="0">
                <a:latin typeface="Calibri"/>
                <a:cs typeface="Calibri"/>
              </a:rPr>
              <a:t> individu </a:t>
            </a:r>
            <a:r>
              <a:rPr sz="2400" spc="-10" dirty="0">
                <a:latin typeface="Calibri"/>
                <a:cs typeface="Calibri"/>
              </a:rPr>
              <a:t>untuk </a:t>
            </a:r>
            <a:r>
              <a:rPr sz="2400" spc="-5" dirty="0">
                <a:latin typeface="Calibri"/>
                <a:cs typeface="Calibri"/>
              </a:rPr>
              <a:t> </a:t>
            </a:r>
            <a:r>
              <a:rPr sz="2400" spc="-30" dirty="0">
                <a:latin typeface="Calibri"/>
                <a:cs typeface="Calibri"/>
              </a:rPr>
              <a:t>terpapar,</a:t>
            </a:r>
            <a:r>
              <a:rPr sz="2400" spc="-5" dirty="0">
                <a:latin typeface="Calibri"/>
                <a:cs typeface="Calibri"/>
              </a:rPr>
              <a:t> </a:t>
            </a:r>
            <a:r>
              <a:rPr sz="2400" spc="-20" dirty="0">
                <a:latin typeface="Calibri"/>
                <a:cs typeface="Calibri"/>
              </a:rPr>
              <a:t>kepekaan</a:t>
            </a:r>
            <a:r>
              <a:rPr sz="2400" spc="-5" dirty="0">
                <a:latin typeface="Calibri"/>
                <a:cs typeface="Calibri"/>
              </a:rPr>
              <a:t> (</a:t>
            </a:r>
            <a:r>
              <a:rPr sz="2400" i="1" spc="-5" dirty="0">
                <a:latin typeface="Calibri"/>
                <a:cs typeface="Calibri"/>
              </a:rPr>
              <a:t>susceptibility</a:t>
            </a:r>
            <a:r>
              <a:rPr sz="2400" spc="-5" dirty="0">
                <a:latin typeface="Calibri"/>
                <a:cs typeface="Calibri"/>
              </a:rPr>
              <a:t>), </a:t>
            </a:r>
            <a:r>
              <a:rPr sz="2400" spc="-15" dirty="0">
                <a:latin typeface="Calibri"/>
                <a:cs typeface="Calibri"/>
              </a:rPr>
              <a:t>atau</a:t>
            </a:r>
            <a:r>
              <a:rPr sz="2400" dirty="0">
                <a:latin typeface="Calibri"/>
                <a:cs typeface="Calibri"/>
              </a:rPr>
              <a:t> </a:t>
            </a:r>
            <a:r>
              <a:rPr sz="2400" spc="-10" dirty="0">
                <a:latin typeface="Calibri"/>
                <a:cs typeface="Calibri"/>
              </a:rPr>
              <a:t>berespon</a:t>
            </a:r>
            <a:r>
              <a:rPr sz="2400" spc="-5" dirty="0">
                <a:latin typeface="Calibri"/>
                <a:cs typeface="Calibri"/>
              </a:rPr>
              <a:t> terhadap </a:t>
            </a:r>
            <a:r>
              <a:rPr sz="2400" spc="-530" dirty="0">
                <a:latin typeface="Calibri"/>
                <a:cs typeface="Calibri"/>
              </a:rPr>
              <a:t> </a:t>
            </a:r>
            <a:r>
              <a:rPr sz="2400" spc="-5" dirty="0">
                <a:latin typeface="Calibri"/>
                <a:cs typeface="Calibri"/>
              </a:rPr>
              <a:t>agen</a:t>
            </a:r>
            <a:r>
              <a:rPr sz="2400" spc="-10" dirty="0">
                <a:latin typeface="Calibri"/>
                <a:cs typeface="Calibri"/>
              </a:rPr>
              <a:t> </a:t>
            </a:r>
            <a:r>
              <a:rPr sz="2400" spc="-15" dirty="0">
                <a:latin typeface="Calibri"/>
                <a:cs typeface="Calibri"/>
              </a:rPr>
              <a:t>penyebab</a:t>
            </a:r>
            <a:r>
              <a:rPr sz="2400" spc="-5" dirty="0">
                <a:latin typeface="Calibri"/>
                <a:cs typeface="Calibri"/>
              </a:rPr>
              <a:t> </a:t>
            </a:r>
            <a:r>
              <a:rPr sz="2400" spc="-15" dirty="0">
                <a:latin typeface="Calibri"/>
                <a:cs typeface="Calibri"/>
              </a:rPr>
              <a:t>penyakit</a:t>
            </a:r>
            <a:endParaRPr sz="2400">
              <a:latin typeface="Calibri"/>
              <a:cs typeface="Calibri"/>
            </a:endParaRPr>
          </a:p>
          <a:p>
            <a:pPr marL="355600" marR="46355">
              <a:lnSpc>
                <a:spcPct val="96000"/>
              </a:lnSpc>
              <a:spcBef>
                <a:spcPts val="475"/>
              </a:spcBef>
            </a:pPr>
            <a:r>
              <a:rPr sz="2400" dirty="0">
                <a:latin typeface="Calibri"/>
                <a:cs typeface="Calibri"/>
              </a:rPr>
              <a:t>Cth</a:t>
            </a:r>
            <a:r>
              <a:rPr sz="2400" spc="-5" dirty="0">
                <a:latin typeface="Calibri"/>
                <a:cs typeface="Calibri"/>
              </a:rPr>
              <a:t> </a:t>
            </a:r>
            <a:r>
              <a:rPr sz="2400" dirty="0">
                <a:latin typeface="Calibri"/>
                <a:cs typeface="Calibri"/>
              </a:rPr>
              <a:t>: </a:t>
            </a:r>
            <a:r>
              <a:rPr sz="2400" spc="-45" dirty="0">
                <a:latin typeface="Calibri"/>
                <a:cs typeface="Calibri"/>
              </a:rPr>
              <a:t>umur,</a:t>
            </a:r>
            <a:r>
              <a:rPr sz="2400" dirty="0">
                <a:latin typeface="Calibri"/>
                <a:cs typeface="Calibri"/>
              </a:rPr>
              <a:t> </a:t>
            </a:r>
            <a:r>
              <a:rPr sz="2400" spc="-15" dirty="0">
                <a:latin typeface="Calibri"/>
                <a:cs typeface="Calibri"/>
              </a:rPr>
              <a:t>sex,</a:t>
            </a:r>
            <a:r>
              <a:rPr sz="2400" dirty="0">
                <a:latin typeface="Calibri"/>
                <a:cs typeface="Calibri"/>
              </a:rPr>
              <a:t> </a:t>
            </a:r>
            <a:r>
              <a:rPr sz="2400" spc="-15" dirty="0">
                <a:latin typeface="Calibri"/>
                <a:cs typeface="Calibri"/>
              </a:rPr>
              <a:t>suku</a:t>
            </a:r>
            <a:r>
              <a:rPr sz="2400" spc="-5" dirty="0">
                <a:latin typeface="Calibri"/>
                <a:cs typeface="Calibri"/>
              </a:rPr>
              <a:t> bangsa, dan</a:t>
            </a:r>
            <a:r>
              <a:rPr sz="2400" dirty="0">
                <a:latin typeface="Calibri"/>
                <a:cs typeface="Calibri"/>
              </a:rPr>
              <a:t> </a:t>
            </a:r>
            <a:r>
              <a:rPr sz="2400" spc="-10" dirty="0">
                <a:latin typeface="Calibri"/>
                <a:cs typeface="Calibri"/>
              </a:rPr>
              <a:t>perilaku</a:t>
            </a:r>
            <a:r>
              <a:rPr sz="2400" spc="-5" dirty="0">
                <a:latin typeface="Calibri"/>
                <a:cs typeface="Calibri"/>
              </a:rPr>
              <a:t> adalah </a:t>
            </a:r>
            <a:r>
              <a:rPr sz="2400" spc="-10" dirty="0">
                <a:latin typeface="Calibri"/>
                <a:cs typeface="Calibri"/>
              </a:rPr>
              <a:t>beberapa </a:t>
            </a:r>
            <a:r>
              <a:rPr sz="2400" spc="-525" dirty="0">
                <a:latin typeface="Calibri"/>
                <a:cs typeface="Calibri"/>
              </a:rPr>
              <a:t> </a:t>
            </a:r>
            <a:r>
              <a:rPr sz="2400" spc="-15" dirty="0">
                <a:latin typeface="Calibri"/>
                <a:cs typeface="Calibri"/>
              </a:rPr>
              <a:t>faktor</a:t>
            </a:r>
            <a:r>
              <a:rPr sz="2400" spc="-5" dirty="0">
                <a:latin typeface="Calibri"/>
                <a:cs typeface="Calibri"/>
              </a:rPr>
              <a:t> </a:t>
            </a:r>
            <a:r>
              <a:rPr sz="2400" spc="-10" dirty="0">
                <a:latin typeface="Calibri"/>
                <a:cs typeface="Calibri"/>
              </a:rPr>
              <a:t>yang menentukan</a:t>
            </a:r>
            <a:r>
              <a:rPr sz="2400" spc="-5" dirty="0">
                <a:latin typeface="Calibri"/>
                <a:cs typeface="Calibri"/>
              </a:rPr>
              <a:t> </a:t>
            </a:r>
            <a:r>
              <a:rPr sz="2400" spc="-20" dirty="0">
                <a:latin typeface="Calibri"/>
                <a:cs typeface="Calibri"/>
              </a:rPr>
              <a:t>risiko</a:t>
            </a:r>
            <a:r>
              <a:rPr sz="2400" spc="-5" dirty="0">
                <a:latin typeface="Calibri"/>
                <a:cs typeface="Calibri"/>
              </a:rPr>
              <a:t> </a:t>
            </a:r>
            <a:r>
              <a:rPr sz="2400" spc="-10" dirty="0">
                <a:latin typeface="Calibri"/>
                <a:cs typeface="Calibri"/>
              </a:rPr>
              <a:t>seseorang</a:t>
            </a:r>
            <a:r>
              <a:rPr sz="2400" spc="-5" dirty="0">
                <a:latin typeface="Calibri"/>
                <a:cs typeface="Calibri"/>
              </a:rPr>
              <a:t> </a:t>
            </a:r>
            <a:r>
              <a:rPr sz="2400" spc="-15" dirty="0">
                <a:latin typeface="Calibri"/>
                <a:cs typeface="Calibri"/>
              </a:rPr>
              <a:t>untuk</a:t>
            </a:r>
            <a:r>
              <a:rPr sz="2400" spc="5" dirty="0">
                <a:latin typeface="Calibri"/>
                <a:cs typeface="Calibri"/>
              </a:rPr>
              <a:t> </a:t>
            </a:r>
            <a:r>
              <a:rPr sz="2400" spc="-10" dirty="0">
                <a:latin typeface="Calibri"/>
                <a:cs typeface="Calibri"/>
              </a:rPr>
              <a:t>terpapar </a:t>
            </a:r>
            <a:r>
              <a:rPr sz="2400" spc="-5" dirty="0">
                <a:latin typeface="Calibri"/>
                <a:cs typeface="Calibri"/>
              </a:rPr>
              <a:t> terhadap</a:t>
            </a:r>
            <a:r>
              <a:rPr sz="2400" spc="-10" dirty="0">
                <a:latin typeface="Calibri"/>
                <a:cs typeface="Calibri"/>
              </a:rPr>
              <a:t> agen.</a:t>
            </a:r>
            <a:endParaRPr sz="2400">
              <a:latin typeface="Calibri"/>
              <a:cs typeface="Calibri"/>
            </a:endParaRPr>
          </a:p>
          <a:p>
            <a:pPr marL="355600" marR="94615">
              <a:lnSpc>
                <a:spcPct val="96000"/>
              </a:lnSpc>
              <a:spcBef>
                <a:spcPts val="475"/>
              </a:spcBef>
            </a:pPr>
            <a:r>
              <a:rPr sz="2400" spc="-45" dirty="0">
                <a:latin typeface="Calibri"/>
                <a:cs typeface="Calibri"/>
              </a:rPr>
              <a:t>Umur,</a:t>
            </a:r>
            <a:r>
              <a:rPr sz="2400" spc="-10" dirty="0">
                <a:latin typeface="Calibri"/>
                <a:cs typeface="Calibri"/>
              </a:rPr>
              <a:t> </a:t>
            </a:r>
            <a:r>
              <a:rPr sz="2400" spc="-15" dirty="0">
                <a:latin typeface="Calibri"/>
                <a:cs typeface="Calibri"/>
              </a:rPr>
              <a:t>komposisi</a:t>
            </a:r>
            <a:r>
              <a:rPr sz="2400" spc="-5" dirty="0">
                <a:latin typeface="Calibri"/>
                <a:cs typeface="Calibri"/>
              </a:rPr>
              <a:t> </a:t>
            </a:r>
            <a:r>
              <a:rPr sz="2400" spc="-10" dirty="0">
                <a:latin typeface="Calibri"/>
                <a:cs typeface="Calibri"/>
              </a:rPr>
              <a:t>gen,</a:t>
            </a:r>
            <a:r>
              <a:rPr sz="2400" spc="-5" dirty="0">
                <a:latin typeface="Calibri"/>
                <a:cs typeface="Calibri"/>
              </a:rPr>
              <a:t> nutrisi,</a:t>
            </a:r>
            <a:r>
              <a:rPr sz="2400" spc="-10" dirty="0">
                <a:latin typeface="Calibri"/>
                <a:cs typeface="Calibri"/>
              </a:rPr>
              <a:t> </a:t>
            </a:r>
            <a:r>
              <a:rPr sz="2400" spc="-5" dirty="0">
                <a:latin typeface="Calibri"/>
                <a:cs typeface="Calibri"/>
              </a:rPr>
              <a:t>dan </a:t>
            </a:r>
            <a:r>
              <a:rPr sz="2400" spc="-15" dirty="0">
                <a:latin typeface="Calibri"/>
                <a:cs typeface="Calibri"/>
              </a:rPr>
              <a:t>status</a:t>
            </a:r>
            <a:r>
              <a:rPr sz="2400" spc="-5" dirty="0">
                <a:latin typeface="Calibri"/>
                <a:cs typeface="Calibri"/>
              </a:rPr>
              <a:t> imun adalah </a:t>
            </a:r>
            <a:r>
              <a:rPr sz="2400" dirty="0">
                <a:latin typeface="Calibri"/>
                <a:cs typeface="Calibri"/>
              </a:rPr>
              <a:t> </a:t>
            </a:r>
            <a:r>
              <a:rPr sz="2400" spc="-15" dirty="0">
                <a:latin typeface="Calibri"/>
                <a:cs typeface="Calibri"/>
              </a:rPr>
              <a:t>faktor2</a:t>
            </a:r>
            <a:r>
              <a:rPr sz="2400" spc="-10" dirty="0">
                <a:latin typeface="Calibri"/>
                <a:cs typeface="Calibri"/>
              </a:rPr>
              <a:t> yang</a:t>
            </a:r>
            <a:r>
              <a:rPr sz="2400" dirty="0">
                <a:latin typeface="Calibri"/>
                <a:cs typeface="Calibri"/>
              </a:rPr>
              <a:t> </a:t>
            </a:r>
            <a:r>
              <a:rPr sz="2400" spc="-10" dirty="0">
                <a:latin typeface="Calibri"/>
                <a:cs typeface="Calibri"/>
              </a:rPr>
              <a:t>mempengaruhi</a:t>
            </a:r>
            <a:r>
              <a:rPr sz="2400" dirty="0">
                <a:latin typeface="Calibri"/>
                <a:cs typeface="Calibri"/>
              </a:rPr>
              <a:t> </a:t>
            </a:r>
            <a:r>
              <a:rPr sz="2400" spc="-20" dirty="0">
                <a:latin typeface="Calibri"/>
                <a:cs typeface="Calibri"/>
              </a:rPr>
              <a:t>kepekaan</a:t>
            </a:r>
            <a:r>
              <a:rPr sz="2400" dirty="0">
                <a:latin typeface="Calibri"/>
                <a:cs typeface="Calibri"/>
              </a:rPr>
              <a:t> </a:t>
            </a:r>
            <a:r>
              <a:rPr sz="2400" spc="-5" dirty="0">
                <a:latin typeface="Calibri"/>
                <a:cs typeface="Calibri"/>
              </a:rPr>
              <a:t>dan</a:t>
            </a:r>
            <a:r>
              <a:rPr sz="2400" dirty="0">
                <a:latin typeface="Calibri"/>
                <a:cs typeface="Calibri"/>
              </a:rPr>
              <a:t> </a:t>
            </a:r>
            <a:r>
              <a:rPr sz="2400" spc="-10" dirty="0">
                <a:latin typeface="Calibri"/>
                <a:cs typeface="Calibri"/>
              </a:rPr>
              <a:t>respon</a:t>
            </a:r>
            <a:r>
              <a:rPr sz="2400" dirty="0">
                <a:latin typeface="Calibri"/>
                <a:cs typeface="Calibri"/>
              </a:rPr>
              <a:t> </a:t>
            </a:r>
            <a:r>
              <a:rPr sz="2400" spc="-5" dirty="0">
                <a:latin typeface="Calibri"/>
                <a:cs typeface="Calibri"/>
              </a:rPr>
              <a:t>individu </a:t>
            </a:r>
            <a:r>
              <a:rPr sz="2400" spc="-525" dirty="0">
                <a:latin typeface="Calibri"/>
                <a:cs typeface="Calibri"/>
              </a:rPr>
              <a:t> </a:t>
            </a:r>
            <a:r>
              <a:rPr sz="2400" spc="-5" dirty="0">
                <a:latin typeface="Calibri"/>
                <a:cs typeface="Calibri"/>
              </a:rPr>
              <a:t>terhadap</a:t>
            </a:r>
            <a:r>
              <a:rPr sz="2400" spc="-10" dirty="0">
                <a:latin typeface="Calibri"/>
                <a:cs typeface="Calibri"/>
              </a:rPr>
              <a:t> agen.</a:t>
            </a:r>
            <a:endParaRPr sz="2400">
              <a:latin typeface="Calibri"/>
              <a:cs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1701" y="450621"/>
            <a:ext cx="5891530" cy="668655"/>
          </a:xfrm>
          <a:prstGeom prst="rect">
            <a:avLst/>
          </a:prstGeom>
        </p:spPr>
        <p:txBody>
          <a:bodyPr vert="horz" wrap="square" lIns="0" tIns="15240" rIns="0" bIns="0" rtlCol="0">
            <a:spAutoFit/>
          </a:bodyPr>
          <a:lstStyle/>
          <a:p>
            <a:pPr marL="12700">
              <a:lnSpc>
                <a:spcPct val="100000"/>
              </a:lnSpc>
              <a:spcBef>
                <a:spcPts val="120"/>
              </a:spcBef>
            </a:pPr>
            <a:r>
              <a:rPr sz="4200" spc="-45" dirty="0"/>
              <a:t>Trias</a:t>
            </a:r>
            <a:r>
              <a:rPr sz="4200" spc="-15" dirty="0"/>
              <a:t> </a:t>
            </a:r>
            <a:r>
              <a:rPr sz="4200" spc="10" dirty="0"/>
              <a:t>3</a:t>
            </a:r>
            <a:r>
              <a:rPr sz="4200" spc="-20" dirty="0"/>
              <a:t> </a:t>
            </a:r>
            <a:r>
              <a:rPr sz="4200" spc="10" dirty="0"/>
              <a:t>–</a:t>
            </a:r>
            <a:r>
              <a:rPr sz="4200" spc="-15" dirty="0"/>
              <a:t> </a:t>
            </a:r>
            <a:r>
              <a:rPr sz="4200" spc="-30" dirty="0"/>
              <a:t>Faktor</a:t>
            </a:r>
            <a:r>
              <a:rPr sz="4200" spc="-5" dirty="0"/>
              <a:t> Lingkungan</a:t>
            </a:r>
            <a:endParaRPr sz="4200"/>
          </a:p>
        </p:txBody>
      </p:sp>
      <p:sp>
        <p:nvSpPr>
          <p:cNvPr id="3" name="object 3"/>
          <p:cNvSpPr txBox="1"/>
          <p:nvPr/>
        </p:nvSpPr>
        <p:spPr>
          <a:xfrm>
            <a:off x="698665" y="1685061"/>
            <a:ext cx="5784215" cy="768985"/>
          </a:xfrm>
          <a:prstGeom prst="rect">
            <a:avLst/>
          </a:prstGeom>
        </p:spPr>
        <p:txBody>
          <a:bodyPr vert="horz" wrap="square" lIns="0" tIns="1270" rIns="0" bIns="0" rtlCol="0">
            <a:spAutoFit/>
          </a:bodyPr>
          <a:lstStyle/>
          <a:p>
            <a:pPr marL="12700" marR="5080">
              <a:lnSpc>
                <a:spcPct val="103099"/>
              </a:lnSpc>
              <a:spcBef>
                <a:spcPts val="10"/>
              </a:spcBef>
            </a:pPr>
            <a:r>
              <a:rPr sz="2400" i="1" spc="-10" dirty="0">
                <a:latin typeface="Calibri"/>
                <a:cs typeface="Calibri"/>
              </a:rPr>
              <a:t>extrinsic factors </a:t>
            </a:r>
            <a:r>
              <a:rPr sz="2400" spc="-10" dirty="0">
                <a:latin typeface="Calibri"/>
                <a:cs typeface="Calibri"/>
              </a:rPr>
              <a:t>yang </a:t>
            </a:r>
            <a:r>
              <a:rPr sz="2400" spc="-5" dirty="0">
                <a:latin typeface="Calibri"/>
                <a:cs typeface="Calibri"/>
              </a:rPr>
              <a:t>mempengaruhi agen dan </a:t>
            </a:r>
            <a:r>
              <a:rPr sz="2400" spc="-530" dirty="0">
                <a:latin typeface="Calibri"/>
                <a:cs typeface="Calibri"/>
              </a:rPr>
              <a:t> </a:t>
            </a:r>
            <a:r>
              <a:rPr sz="2400" spc="-5" dirty="0">
                <a:latin typeface="Calibri"/>
                <a:cs typeface="Calibri"/>
              </a:rPr>
              <a:t>peluang</a:t>
            </a:r>
            <a:r>
              <a:rPr sz="2400" spc="-10" dirty="0">
                <a:latin typeface="Calibri"/>
                <a:cs typeface="Calibri"/>
              </a:rPr>
              <a:t> untuk</a:t>
            </a:r>
            <a:r>
              <a:rPr sz="2400" spc="-5" dirty="0">
                <a:latin typeface="Calibri"/>
                <a:cs typeface="Calibri"/>
              </a:rPr>
              <a:t> </a:t>
            </a:r>
            <a:r>
              <a:rPr sz="2400" spc="-35" dirty="0">
                <a:latin typeface="Calibri"/>
                <a:cs typeface="Calibri"/>
              </a:rPr>
              <a:t>terpapar.</a:t>
            </a:r>
            <a:endParaRPr sz="2400">
              <a:latin typeface="Calibri"/>
              <a:cs typeface="Calibri"/>
            </a:endParaRPr>
          </a:p>
        </p:txBody>
      </p:sp>
      <p:sp>
        <p:nvSpPr>
          <p:cNvPr id="4" name="object 4"/>
          <p:cNvSpPr txBox="1"/>
          <p:nvPr/>
        </p:nvSpPr>
        <p:spPr>
          <a:xfrm>
            <a:off x="698665" y="3640950"/>
            <a:ext cx="13271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Arial MT"/>
                <a:cs typeface="Arial MT"/>
              </a:rPr>
              <a:t>•</a:t>
            </a:r>
            <a:endParaRPr sz="2400">
              <a:latin typeface="Arial MT"/>
              <a:cs typeface="Arial MT"/>
            </a:endParaRPr>
          </a:p>
        </p:txBody>
      </p:sp>
      <p:sp>
        <p:nvSpPr>
          <p:cNvPr id="5" name="object 5"/>
          <p:cNvSpPr txBox="1"/>
          <p:nvPr/>
        </p:nvSpPr>
        <p:spPr>
          <a:xfrm>
            <a:off x="698665" y="2428237"/>
            <a:ext cx="7786370" cy="1962785"/>
          </a:xfrm>
          <a:prstGeom prst="rect">
            <a:avLst/>
          </a:prstGeom>
        </p:spPr>
        <p:txBody>
          <a:bodyPr vert="horz" wrap="square" lIns="0" tIns="58419" rIns="0" bIns="0" rtlCol="0">
            <a:spAutoFit/>
          </a:bodyPr>
          <a:lstStyle/>
          <a:p>
            <a:pPr marL="354965" indent="-342900">
              <a:lnSpc>
                <a:spcPct val="100000"/>
              </a:lnSpc>
              <a:spcBef>
                <a:spcPts val="459"/>
              </a:spcBef>
              <a:buFont typeface="Arial MT"/>
              <a:buChar char="•"/>
              <a:tabLst>
                <a:tab pos="354965" algn="l"/>
                <a:tab pos="355600" algn="l"/>
              </a:tabLst>
            </a:pPr>
            <a:r>
              <a:rPr sz="2400" spc="-10" dirty="0">
                <a:latin typeface="Calibri"/>
                <a:cs typeface="Calibri"/>
              </a:rPr>
              <a:t>Meliputi</a:t>
            </a:r>
            <a:r>
              <a:rPr sz="2400" spc="-15" dirty="0">
                <a:latin typeface="Calibri"/>
                <a:cs typeface="Calibri"/>
              </a:rPr>
              <a:t> faktor</a:t>
            </a:r>
            <a:r>
              <a:rPr sz="2400" dirty="0">
                <a:latin typeface="Calibri"/>
                <a:cs typeface="Calibri"/>
              </a:rPr>
              <a:t> </a:t>
            </a:r>
            <a:r>
              <a:rPr sz="2400" spc="-15" dirty="0">
                <a:latin typeface="Calibri"/>
                <a:cs typeface="Calibri"/>
              </a:rPr>
              <a:t>fisika</a:t>
            </a:r>
            <a:r>
              <a:rPr sz="2400" dirty="0">
                <a:latin typeface="Calibri"/>
                <a:cs typeface="Calibri"/>
              </a:rPr>
              <a:t> (e.g.</a:t>
            </a:r>
            <a:r>
              <a:rPr sz="2400" spc="-10" dirty="0">
                <a:latin typeface="Calibri"/>
                <a:cs typeface="Calibri"/>
              </a:rPr>
              <a:t> </a:t>
            </a:r>
            <a:r>
              <a:rPr sz="2400" spc="-5" dirty="0">
                <a:latin typeface="Calibri"/>
                <a:cs typeface="Calibri"/>
              </a:rPr>
              <a:t>iklim,</a:t>
            </a:r>
            <a:r>
              <a:rPr sz="2400" dirty="0">
                <a:latin typeface="Calibri"/>
                <a:cs typeface="Calibri"/>
              </a:rPr>
              <a:t> </a:t>
            </a:r>
            <a:r>
              <a:rPr sz="2400" spc="-15" dirty="0">
                <a:latin typeface="Calibri"/>
                <a:cs typeface="Calibri"/>
              </a:rPr>
              <a:t>karakteristik</a:t>
            </a:r>
            <a:r>
              <a:rPr sz="2400" spc="-5" dirty="0">
                <a:latin typeface="Calibri"/>
                <a:cs typeface="Calibri"/>
              </a:rPr>
              <a:t> </a:t>
            </a:r>
            <a:r>
              <a:rPr sz="2400" spc="-10" dirty="0">
                <a:latin typeface="Calibri"/>
                <a:cs typeface="Calibri"/>
              </a:rPr>
              <a:t>geologis)</a:t>
            </a:r>
            <a:endParaRPr sz="2400">
              <a:latin typeface="Calibri"/>
              <a:cs typeface="Calibri"/>
            </a:endParaRPr>
          </a:p>
          <a:p>
            <a:pPr marL="354965" marR="238125" indent="-342900">
              <a:lnSpc>
                <a:spcPts val="2770"/>
              </a:lnSpc>
              <a:spcBef>
                <a:spcPts val="540"/>
              </a:spcBef>
              <a:buFont typeface="Arial MT"/>
              <a:buChar char="•"/>
              <a:tabLst>
                <a:tab pos="354965" algn="l"/>
                <a:tab pos="355600" algn="l"/>
              </a:tabLst>
            </a:pPr>
            <a:r>
              <a:rPr sz="2400" spc="-20" dirty="0">
                <a:latin typeface="Calibri"/>
                <a:cs typeface="Calibri"/>
              </a:rPr>
              <a:t>Faktor</a:t>
            </a:r>
            <a:r>
              <a:rPr sz="2400" spc="-5" dirty="0">
                <a:latin typeface="Calibri"/>
                <a:cs typeface="Calibri"/>
              </a:rPr>
              <a:t> biologis</a:t>
            </a:r>
            <a:r>
              <a:rPr sz="2400" spc="-10" dirty="0">
                <a:latin typeface="Calibri"/>
                <a:cs typeface="Calibri"/>
              </a:rPr>
              <a:t> </a:t>
            </a:r>
            <a:r>
              <a:rPr sz="2400" spc="5" dirty="0">
                <a:latin typeface="Calibri"/>
                <a:cs typeface="Calibri"/>
              </a:rPr>
              <a:t>(e.g.</a:t>
            </a:r>
            <a:r>
              <a:rPr sz="2400" spc="-5" dirty="0">
                <a:latin typeface="Calibri"/>
                <a:cs typeface="Calibri"/>
              </a:rPr>
              <a:t> </a:t>
            </a:r>
            <a:r>
              <a:rPr sz="2400" spc="-20" dirty="0">
                <a:latin typeface="Calibri"/>
                <a:cs typeface="Calibri"/>
              </a:rPr>
              <a:t>vectors</a:t>
            </a:r>
            <a:r>
              <a:rPr sz="2400" spc="-15" dirty="0">
                <a:latin typeface="Calibri"/>
                <a:cs typeface="Calibri"/>
              </a:rPr>
              <a:t> </a:t>
            </a:r>
            <a:r>
              <a:rPr sz="2400" dirty="0">
                <a:latin typeface="Calibri"/>
                <a:cs typeface="Calibri"/>
              </a:rPr>
              <a:t>– </a:t>
            </a:r>
            <a:r>
              <a:rPr sz="2400" spc="-15" dirty="0">
                <a:latin typeface="Calibri"/>
                <a:cs typeface="Calibri"/>
              </a:rPr>
              <a:t>serangga</a:t>
            </a:r>
            <a:r>
              <a:rPr sz="2400" spc="5" dirty="0">
                <a:latin typeface="Calibri"/>
                <a:cs typeface="Calibri"/>
              </a:rPr>
              <a:t> </a:t>
            </a:r>
            <a:r>
              <a:rPr sz="2400" spc="-15" dirty="0">
                <a:latin typeface="Calibri"/>
                <a:cs typeface="Calibri"/>
              </a:rPr>
              <a:t>yang</a:t>
            </a:r>
            <a:r>
              <a:rPr sz="2400" spc="-10" dirty="0">
                <a:latin typeface="Calibri"/>
                <a:cs typeface="Calibri"/>
              </a:rPr>
              <a:t> </a:t>
            </a:r>
            <a:r>
              <a:rPr sz="2400" spc="-15" dirty="0">
                <a:latin typeface="Calibri"/>
                <a:cs typeface="Calibri"/>
              </a:rPr>
              <a:t>menyebarkan </a:t>
            </a:r>
            <a:r>
              <a:rPr sz="2400" spc="-525" dirty="0">
                <a:latin typeface="Calibri"/>
                <a:cs typeface="Calibri"/>
              </a:rPr>
              <a:t> </a:t>
            </a:r>
            <a:r>
              <a:rPr sz="2400" spc="-5" dirty="0">
                <a:latin typeface="Calibri"/>
                <a:cs typeface="Calibri"/>
              </a:rPr>
              <a:t>agen);</a:t>
            </a:r>
            <a:r>
              <a:rPr sz="2400" spc="-15" dirty="0">
                <a:latin typeface="Calibri"/>
                <a:cs typeface="Calibri"/>
              </a:rPr>
              <a:t> </a:t>
            </a:r>
            <a:r>
              <a:rPr sz="2400" dirty="0">
                <a:latin typeface="Calibri"/>
                <a:cs typeface="Calibri"/>
              </a:rPr>
              <a:t>dan</a:t>
            </a:r>
            <a:endParaRPr sz="2400">
              <a:latin typeface="Calibri"/>
              <a:cs typeface="Calibri"/>
            </a:endParaRPr>
          </a:p>
          <a:p>
            <a:pPr marL="354965" marR="5080">
              <a:lnSpc>
                <a:spcPts val="2760"/>
              </a:lnSpc>
              <a:spcBef>
                <a:spcPts val="480"/>
              </a:spcBef>
            </a:pPr>
            <a:r>
              <a:rPr sz="2400" spc="-20" dirty="0">
                <a:latin typeface="Calibri"/>
                <a:cs typeface="Calibri"/>
              </a:rPr>
              <a:t>faktor</a:t>
            </a:r>
            <a:r>
              <a:rPr sz="2400" spc="-5" dirty="0">
                <a:latin typeface="Calibri"/>
                <a:cs typeface="Calibri"/>
              </a:rPr>
              <a:t> </a:t>
            </a:r>
            <a:r>
              <a:rPr sz="2400" spc="-10" dirty="0">
                <a:latin typeface="Calibri"/>
                <a:cs typeface="Calibri"/>
              </a:rPr>
              <a:t>struktural</a:t>
            </a:r>
            <a:r>
              <a:rPr sz="2400" spc="-5" dirty="0">
                <a:latin typeface="Calibri"/>
                <a:cs typeface="Calibri"/>
              </a:rPr>
              <a:t> </a:t>
            </a:r>
            <a:r>
              <a:rPr sz="2400" dirty="0">
                <a:latin typeface="Calibri"/>
                <a:cs typeface="Calibri"/>
              </a:rPr>
              <a:t>(e.g.</a:t>
            </a:r>
            <a:r>
              <a:rPr sz="2400" spc="-5" dirty="0">
                <a:latin typeface="Calibri"/>
                <a:cs typeface="Calibri"/>
              </a:rPr>
              <a:t> </a:t>
            </a:r>
            <a:r>
              <a:rPr sz="2400" spc="-20" dirty="0">
                <a:latin typeface="Calibri"/>
                <a:cs typeface="Calibri"/>
              </a:rPr>
              <a:t>kepadatan</a:t>
            </a:r>
            <a:r>
              <a:rPr sz="2400" spc="-5" dirty="0">
                <a:latin typeface="Calibri"/>
                <a:cs typeface="Calibri"/>
              </a:rPr>
              <a:t> </a:t>
            </a:r>
            <a:r>
              <a:rPr sz="2400" dirty="0">
                <a:latin typeface="Calibri"/>
                <a:cs typeface="Calibri"/>
              </a:rPr>
              <a:t>rumah,</a:t>
            </a:r>
            <a:r>
              <a:rPr sz="2400" spc="-5" dirty="0">
                <a:latin typeface="Calibri"/>
                <a:cs typeface="Calibri"/>
              </a:rPr>
              <a:t> dan </a:t>
            </a:r>
            <a:r>
              <a:rPr sz="2400" spc="-10" dirty="0">
                <a:latin typeface="Calibri"/>
                <a:cs typeface="Calibri"/>
              </a:rPr>
              <a:t>akses</a:t>
            </a:r>
            <a:r>
              <a:rPr sz="2400" spc="-5" dirty="0">
                <a:latin typeface="Calibri"/>
                <a:cs typeface="Calibri"/>
              </a:rPr>
              <a:t> terhadap </a:t>
            </a:r>
            <a:r>
              <a:rPr sz="2400" spc="-530" dirty="0">
                <a:latin typeface="Calibri"/>
                <a:cs typeface="Calibri"/>
              </a:rPr>
              <a:t> </a:t>
            </a:r>
            <a:r>
              <a:rPr sz="2400" spc="-15" dirty="0">
                <a:latin typeface="Calibri"/>
                <a:cs typeface="Calibri"/>
              </a:rPr>
              <a:t>pelayanan</a:t>
            </a:r>
            <a:r>
              <a:rPr sz="2400" spc="-10" dirty="0">
                <a:latin typeface="Calibri"/>
                <a:cs typeface="Calibri"/>
              </a:rPr>
              <a:t> </a:t>
            </a:r>
            <a:r>
              <a:rPr sz="2400" spc="-20" dirty="0">
                <a:latin typeface="Calibri"/>
                <a:cs typeface="Calibri"/>
              </a:rPr>
              <a:t>kesehatan</a:t>
            </a:r>
            <a:r>
              <a:rPr sz="2400" spc="-5" dirty="0">
                <a:latin typeface="Calibri"/>
                <a:cs typeface="Calibri"/>
              </a:rPr>
              <a:t> dan sanitasi)</a:t>
            </a:r>
            <a:endParaRPr sz="24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0902" y="943457"/>
            <a:ext cx="4397375" cy="549910"/>
          </a:xfrm>
          <a:prstGeom prst="rect">
            <a:avLst/>
          </a:prstGeom>
        </p:spPr>
        <p:txBody>
          <a:bodyPr vert="horz" wrap="square" lIns="0" tIns="11430" rIns="0" bIns="0" rtlCol="0">
            <a:spAutoFit/>
          </a:bodyPr>
          <a:lstStyle/>
          <a:p>
            <a:pPr marL="12700">
              <a:lnSpc>
                <a:spcPct val="100000"/>
              </a:lnSpc>
              <a:spcBef>
                <a:spcPts val="90"/>
              </a:spcBef>
            </a:pPr>
            <a:r>
              <a:rPr spc="-20" dirty="0">
                <a:latin typeface="Arial MT"/>
                <a:cs typeface="Arial MT"/>
              </a:rPr>
              <a:t>PENGERTIAN</a:t>
            </a:r>
            <a:r>
              <a:rPr spc="-105" dirty="0">
                <a:latin typeface="Arial MT"/>
                <a:cs typeface="Arial MT"/>
              </a:rPr>
              <a:t> </a:t>
            </a:r>
            <a:r>
              <a:rPr spc="-60" dirty="0">
                <a:latin typeface="Arial MT"/>
                <a:cs typeface="Arial MT"/>
              </a:rPr>
              <a:t>SEHAT</a:t>
            </a:r>
          </a:p>
        </p:txBody>
      </p:sp>
      <p:sp>
        <p:nvSpPr>
          <p:cNvPr id="3" name="object 3"/>
          <p:cNvSpPr txBox="1"/>
          <p:nvPr/>
        </p:nvSpPr>
        <p:spPr>
          <a:xfrm>
            <a:off x="534504" y="2092934"/>
            <a:ext cx="8011159" cy="3452495"/>
          </a:xfrm>
          <a:prstGeom prst="rect">
            <a:avLst/>
          </a:prstGeom>
        </p:spPr>
        <p:txBody>
          <a:bodyPr vert="horz" wrap="square" lIns="0" tIns="12700" rIns="0" bIns="0" rtlCol="0">
            <a:spAutoFit/>
          </a:bodyPr>
          <a:lstStyle/>
          <a:p>
            <a:pPr marL="13970">
              <a:lnSpc>
                <a:spcPts val="2945"/>
              </a:lnSpc>
              <a:spcBef>
                <a:spcPts val="100"/>
              </a:spcBef>
            </a:pPr>
            <a:r>
              <a:rPr sz="2500" spc="-5" dirty="0">
                <a:latin typeface="Arial MT"/>
                <a:cs typeface="Arial MT"/>
              </a:rPr>
              <a:t>DEFINISI:</a:t>
            </a:r>
            <a:r>
              <a:rPr sz="2500" spc="-35" dirty="0">
                <a:latin typeface="Arial MT"/>
                <a:cs typeface="Arial MT"/>
              </a:rPr>
              <a:t> </a:t>
            </a:r>
            <a:r>
              <a:rPr sz="2500" spc="-40" dirty="0">
                <a:latin typeface="Arial MT"/>
                <a:cs typeface="Arial MT"/>
              </a:rPr>
              <a:t>SEHAT</a:t>
            </a:r>
            <a:r>
              <a:rPr sz="2500" spc="-85" dirty="0">
                <a:latin typeface="Arial MT"/>
                <a:cs typeface="Arial MT"/>
              </a:rPr>
              <a:t> </a:t>
            </a:r>
            <a:r>
              <a:rPr sz="2500" dirty="0">
                <a:latin typeface="Arial MT"/>
                <a:cs typeface="Arial MT"/>
              </a:rPr>
              <a:t>=</a:t>
            </a:r>
            <a:endParaRPr sz="2500">
              <a:latin typeface="Arial MT"/>
              <a:cs typeface="Arial MT"/>
            </a:endParaRPr>
          </a:p>
          <a:p>
            <a:pPr marL="356870" marR="5080">
              <a:lnSpc>
                <a:spcPct val="80000"/>
              </a:lnSpc>
              <a:spcBef>
                <a:spcPts val="545"/>
              </a:spcBef>
            </a:pPr>
            <a:r>
              <a:rPr sz="2500" spc="-10" dirty="0">
                <a:latin typeface="Arial MT"/>
                <a:cs typeface="Arial MT"/>
              </a:rPr>
              <a:t>---UU</a:t>
            </a:r>
            <a:r>
              <a:rPr sz="2500" spc="-5" dirty="0">
                <a:latin typeface="Arial MT"/>
                <a:cs typeface="Arial MT"/>
              </a:rPr>
              <a:t> </a:t>
            </a:r>
            <a:r>
              <a:rPr sz="2500" dirty="0">
                <a:latin typeface="Arial MT"/>
                <a:cs typeface="Arial MT"/>
              </a:rPr>
              <a:t>no. </a:t>
            </a:r>
            <a:r>
              <a:rPr sz="2500" spc="-5" dirty="0">
                <a:latin typeface="Arial MT"/>
                <a:cs typeface="Arial MT"/>
              </a:rPr>
              <a:t>23/1992:</a:t>
            </a:r>
            <a:r>
              <a:rPr sz="2500" spc="10" dirty="0">
                <a:latin typeface="Arial MT"/>
                <a:cs typeface="Arial MT"/>
              </a:rPr>
              <a:t> </a:t>
            </a:r>
            <a:r>
              <a:rPr sz="2500" i="1" spc="-5" dirty="0">
                <a:latin typeface="Arial"/>
                <a:cs typeface="Arial"/>
              </a:rPr>
              <a:t>keadaan</a:t>
            </a:r>
            <a:r>
              <a:rPr sz="2500" i="1" spc="-10" dirty="0">
                <a:latin typeface="Arial"/>
                <a:cs typeface="Arial"/>
              </a:rPr>
              <a:t> </a:t>
            </a:r>
            <a:r>
              <a:rPr sz="2500" i="1" spc="-5" dirty="0">
                <a:latin typeface="Arial"/>
                <a:cs typeface="Arial"/>
              </a:rPr>
              <a:t>sejahtera dari badan,</a:t>
            </a:r>
            <a:r>
              <a:rPr sz="2500" i="1" spc="5" dirty="0">
                <a:latin typeface="Arial"/>
                <a:cs typeface="Arial"/>
              </a:rPr>
              <a:t> </a:t>
            </a:r>
            <a:r>
              <a:rPr sz="2500" i="1" spc="-10" dirty="0">
                <a:latin typeface="Arial"/>
                <a:cs typeface="Arial"/>
              </a:rPr>
              <a:t>jiwa </a:t>
            </a:r>
            <a:r>
              <a:rPr sz="2500" i="1" spc="-680" dirty="0">
                <a:latin typeface="Arial"/>
                <a:cs typeface="Arial"/>
              </a:rPr>
              <a:t> </a:t>
            </a:r>
            <a:r>
              <a:rPr sz="2500" i="1" dirty="0">
                <a:latin typeface="Arial"/>
                <a:cs typeface="Arial"/>
              </a:rPr>
              <a:t>dan sosial yang </a:t>
            </a:r>
            <a:r>
              <a:rPr sz="2500" i="1" spc="-5" dirty="0">
                <a:latin typeface="Arial"/>
                <a:cs typeface="Arial"/>
              </a:rPr>
              <a:t>memungkinkan setiap orang hidup </a:t>
            </a:r>
            <a:r>
              <a:rPr sz="2500" i="1" dirty="0">
                <a:latin typeface="Arial"/>
                <a:cs typeface="Arial"/>
              </a:rPr>
              <a:t> </a:t>
            </a:r>
            <a:r>
              <a:rPr sz="2500" i="1" spc="-5" dirty="0">
                <a:latin typeface="Arial"/>
                <a:cs typeface="Arial"/>
              </a:rPr>
              <a:t>produktif</a:t>
            </a:r>
            <a:r>
              <a:rPr sz="2500" i="1" dirty="0">
                <a:latin typeface="Arial"/>
                <a:cs typeface="Arial"/>
              </a:rPr>
              <a:t> </a:t>
            </a:r>
            <a:r>
              <a:rPr sz="2500" i="1" spc="-5" dirty="0">
                <a:latin typeface="Arial"/>
                <a:cs typeface="Arial"/>
              </a:rPr>
              <a:t>secara</a:t>
            </a:r>
            <a:r>
              <a:rPr sz="2500" i="1" dirty="0">
                <a:latin typeface="Arial"/>
                <a:cs typeface="Arial"/>
              </a:rPr>
              <a:t> </a:t>
            </a:r>
            <a:r>
              <a:rPr sz="2500" i="1" spc="-5" dirty="0">
                <a:latin typeface="Arial"/>
                <a:cs typeface="Arial"/>
              </a:rPr>
              <a:t>sosial ekonomi</a:t>
            </a:r>
            <a:endParaRPr sz="2500">
              <a:latin typeface="Arial"/>
              <a:cs typeface="Arial"/>
            </a:endParaRPr>
          </a:p>
          <a:p>
            <a:pPr>
              <a:lnSpc>
                <a:spcPct val="100000"/>
              </a:lnSpc>
              <a:spcBef>
                <a:spcPts val="30"/>
              </a:spcBef>
            </a:pPr>
            <a:endParaRPr sz="3700">
              <a:latin typeface="Arial"/>
              <a:cs typeface="Arial"/>
            </a:endParaRPr>
          </a:p>
          <a:p>
            <a:pPr marL="12700">
              <a:lnSpc>
                <a:spcPct val="100000"/>
              </a:lnSpc>
              <a:spcBef>
                <a:spcPts val="5"/>
              </a:spcBef>
            </a:pPr>
            <a:r>
              <a:rPr sz="2400" spc="-5" dirty="0">
                <a:latin typeface="Calibri"/>
                <a:cs typeface="Calibri"/>
              </a:rPr>
              <a:t>DEFINISI:</a:t>
            </a:r>
            <a:r>
              <a:rPr sz="2400" spc="-25" dirty="0">
                <a:latin typeface="Calibri"/>
                <a:cs typeface="Calibri"/>
              </a:rPr>
              <a:t> </a:t>
            </a:r>
            <a:r>
              <a:rPr sz="2400" spc="-40" dirty="0">
                <a:latin typeface="Calibri"/>
                <a:cs typeface="Calibri"/>
              </a:rPr>
              <a:t>SEHAT</a:t>
            </a:r>
            <a:r>
              <a:rPr sz="2400" spc="-35" dirty="0">
                <a:latin typeface="Calibri"/>
                <a:cs typeface="Calibri"/>
              </a:rPr>
              <a:t> </a:t>
            </a:r>
            <a:r>
              <a:rPr sz="2400" dirty="0">
                <a:latin typeface="Calibri"/>
                <a:cs typeface="Calibri"/>
              </a:rPr>
              <a:t>=</a:t>
            </a:r>
            <a:endParaRPr sz="2400">
              <a:latin typeface="Calibri"/>
              <a:cs typeface="Calibri"/>
            </a:endParaRPr>
          </a:p>
          <a:p>
            <a:pPr marL="355600" marR="100330">
              <a:lnSpc>
                <a:spcPct val="100000"/>
              </a:lnSpc>
              <a:spcBef>
                <a:spcPts val="480"/>
              </a:spcBef>
            </a:pPr>
            <a:r>
              <a:rPr sz="2400" spc="-10" dirty="0">
                <a:latin typeface="Calibri"/>
                <a:cs typeface="Calibri"/>
              </a:rPr>
              <a:t>---WHO:</a:t>
            </a:r>
            <a:r>
              <a:rPr sz="2400" spc="5" dirty="0">
                <a:latin typeface="Calibri"/>
                <a:cs typeface="Calibri"/>
              </a:rPr>
              <a:t> </a:t>
            </a:r>
            <a:r>
              <a:rPr sz="2400" i="1" spc="-5" dirty="0">
                <a:latin typeface="Calibri"/>
                <a:cs typeface="Calibri"/>
              </a:rPr>
              <a:t>suatu</a:t>
            </a:r>
            <a:r>
              <a:rPr sz="2400" i="1" dirty="0">
                <a:latin typeface="Calibri"/>
                <a:cs typeface="Calibri"/>
              </a:rPr>
              <a:t> </a:t>
            </a:r>
            <a:r>
              <a:rPr sz="2400" i="1" spc="-15" dirty="0">
                <a:latin typeface="Calibri"/>
                <a:cs typeface="Calibri"/>
              </a:rPr>
              <a:t>keadaan</a:t>
            </a:r>
            <a:r>
              <a:rPr sz="2400" i="1" spc="5" dirty="0">
                <a:latin typeface="Calibri"/>
                <a:cs typeface="Calibri"/>
              </a:rPr>
              <a:t> </a:t>
            </a:r>
            <a:r>
              <a:rPr sz="2400" i="1" spc="-10" dirty="0">
                <a:latin typeface="Calibri"/>
                <a:cs typeface="Calibri"/>
              </a:rPr>
              <a:t>sejahtera</a:t>
            </a:r>
            <a:r>
              <a:rPr sz="2400" i="1" dirty="0">
                <a:latin typeface="Calibri"/>
                <a:cs typeface="Calibri"/>
              </a:rPr>
              <a:t> </a:t>
            </a:r>
            <a:r>
              <a:rPr sz="2400" i="1" spc="-5" dirty="0">
                <a:latin typeface="Calibri"/>
                <a:cs typeface="Calibri"/>
              </a:rPr>
              <a:t>sempurna</a:t>
            </a:r>
            <a:r>
              <a:rPr sz="2400" i="1" spc="-10" dirty="0">
                <a:latin typeface="Calibri"/>
                <a:cs typeface="Calibri"/>
              </a:rPr>
              <a:t> </a:t>
            </a:r>
            <a:r>
              <a:rPr sz="2400" i="1" spc="-5" dirty="0">
                <a:latin typeface="Calibri"/>
                <a:cs typeface="Calibri"/>
              </a:rPr>
              <a:t>fisik, </a:t>
            </a:r>
            <a:r>
              <a:rPr sz="2400" i="1" spc="-10" dirty="0">
                <a:latin typeface="Calibri"/>
                <a:cs typeface="Calibri"/>
              </a:rPr>
              <a:t>mental</a:t>
            </a:r>
            <a:r>
              <a:rPr sz="2400" i="1" dirty="0">
                <a:latin typeface="Calibri"/>
                <a:cs typeface="Calibri"/>
              </a:rPr>
              <a:t> </a:t>
            </a:r>
            <a:r>
              <a:rPr sz="2400" i="1" spc="-5" dirty="0">
                <a:latin typeface="Calibri"/>
                <a:cs typeface="Calibri"/>
              </a:rPr>
              <a:t>dan </a:t>
            </a:r>
            <a:r>
              <a:rPr sz="2400" i="1" spc="-530" dirty="0">
                <a:latin typeface="Calibri"/>
                <a:cs typeface="Calibri"/>
              </a:rPr>
              <a:t> </a:t>
            </a:r>
            <a:r>
              <a:rPr sz="2400" i="1" spc="-5" dirty="0">
                <a:latin typeface="Calibri"/>
                <a:cs typeface="Calibri"/>
              </a:rPr>
              <a:t>sosial;</a:t>
            </a:r>
            <a:r>
              <a:rPr sz="2400" i="1" spc="-15" dirty="0">
                <a:latin typeface="Calibri"/>
                <a:cs typeface="Calibri"/>
              </a:rPr>
              <a:t> </a:t>
            </a:r>
            <a:r>
              <a:rPr sz="2400" i="1" spc="-10" dirty="0">
                <a:latin typeface="Calibri"/>
                <a:cs typeface="Calibri"/>
              </a:rPr>
              <a:t>tidak terbatas</a:t>
            </a:r>
            <a:r>
              <a:rPr sz="2400" i="1" dirty="0">
                <a:latin typeface="Calibri"/>
                <a:cs typeface="Calibri"/>
              </a:rPr>
              <a:t> </a:t>
            </a:r>
            <a:r>
              <a:rPr sz="2400" i="1" spc="-5" dirty="0">
                <a:latin typeface="Calibri"/>
                <a:cs typeface="Calibri"/>
              </a:rPr>
              <a:t>pada bebas</a:t>
            </a:r>
            <a:r>
              <a:rPr sz="2400" i="1" dirty="0">
                <a:latin typeface="Calibri"/>
                <a:cs typeface="Calibri"/>
              </a:rPr>
              <a:t> </a:t>
            </a:r>
            <a:r>
              <a:rPr sz="2400" i="1" spc="-10" dirty="0">
                <a:latin typeface="Calibri"/>
                <a:cs typeface="Calibri"/>
              </a:rPr>
              <a:t>penyakit</a:t>
            </a:r>
            <a:r>
              <a:rPr sz="2400" i="1" dirty="0">
                <a:latin typeface="Calibri"/>
                <a:cs typeface="Calibri"/>
              </a:rPr>
              <a:t> </a:t>
            </a:r>
            <a:r>
              <a:rPr sz="2400" i="1" spc="-5" dirty="0">
                <a:latin typeface="Calibri"/>
                <a:cs typeface="Calibri"/>
              </a:rPr>
              <a:t>dan</a:t>
            </a:r>
            <a:r>
              <a:rPr sz="2400" i="1" dirty="0">
                <a:latin typeface="Calibri"/>
                <a:cs typeface="Calibri"/>
              </a:rPr>
              <a:t> </a:t>
            </a:r>
            <a:r>
              <a:rPr sz="2400" i="1" spc="-15" dirty="0">
                <a:latin typeface="Calibri"/>
                <a:cs typeface="Calibri"/>
              </a:rPr>
              <a:t>kelemahan </a:t>
            </a:r>
            <a:r>
              <a:rPr sz="2400" i="1" spc="-10" dirty="0">
                <a:latin typeface="Calibri"/>
                <a:cs typeface="Calibri"/>
              </a:rPr>
              <a:t> </a:t>
            </a:r>
            <a:r>
              <a:rPr sz="2400" i="1" spc="-5" dirty="0">
                <a:latin typeface="Calibri"/>
                <a:cs typeface="Calibri"/>
              </a:rPr>
              <a:t>saja.</a:t>
            </a:r>
            <a:endParaRPr sz="2400">
              <a:latin typeface="Calibri"/>
              <a:cs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9859" y="429386"/>
            <a:ext cx="5845175" cy="513715"/>
          </a:xfrm>
          <a:prstGeom prst="rect">
            <a:avLst/>
          </a:prstGeom>
        </p:spPr>
        <p:txBody>
          <a:bodyPr vert="horz" wrap="square" lIns="0" tIns="12700" rIns="0" bIns="0" rtlCol="0">
            <a:spAutoFit/>
          </a:bodyPr>
          <a:lstStyle/>
          <a:p>
            <a:pPr marL="12700">
              <a:lnSpc>
                <a:spcPct val="100000"/>
              </a:lnSpc>
              <a:spcBef>
                <a:spcPts val="100"/>
              </a:spcBef>
            </a:pPr>
            <a:r>
              <a:rPr sz="3200" b="1" u="heavy" spc="-20" dirty="0">
                <a:uFill>
                  <a:solidFill>
                    <a:srgbClr val="000000"/>
                  </a:solidFill>
                </a:uFill>
                <a:latin typeface="Calibri"/>
                <a:cs typeface="Calibri"/>
              </a:rPr>
              <a:t>Karakteristik</a:t>
            </a:r>
            <a:r>
              <a:rPr sz="3200" b="1" u="heavy" spc="-15" dirty="0">
                <a:uFill>
                  <a:solidFill>
                    <a:srgbClr val="000000"/>
                  </a:solidFill>
                </a:uFill>
                <a:latin typeface="Calibri"/>
                <a:cs typeface="Calibri"/>
              </a:rPr>
              <a:t> Segitiga </a:t>
            </a:r>
            <a:r>
              <a:rPr sz="3200" b="1" u="heavy" spc="-5" dirty="0">
                <a:uFill>
                  <a:solidFill>
                    <a:srgbClr val="000000"/>
                  </a:solidFill>
                </a:uFill>
                <a:latin typeface="Calibri"/>
                <a:cs typeface="Calibri"/>
              </a:rPr>
              <a:t>Epidemiologi</a:t>
            </a:r>
            <a:endParaRPr sz="3200">
              <a:latin typeface="Calibri"/>
              <a:cs typeface="Calibri"/>
            </a:endParaRPr>
          </a:p>
        </p:txBody>
      </p:sp>
      <p:sp>
        <p:nvSpPr>
          <p:cNvPr id="3" name="object 3"/>
          <p:cNvSpPr txBox="1"/>
          <p:nvPr/>
        </p:nvSpPr>
        <p:spPr>
          <a:xfrm>
            <a:off x="534504" y="1190939"/>
            <a:ext cx="8041640" cy="3880485"/>
          </a:xfrm>
          <a:prstGeom prst="rect">
            <a:avLst/>
          </a:prstGeom>
        </p:spPr>
        <p:txBody>
          <a:bodyPr vert="horz" wrap="square" lIns="0" tIns="73660" rIns="0" bIns="0" rtlCol="0">
            <a:spAutoFit/>
          </a:bodyPr>
          <a:lstStyle/>
          <a:p>
            <a:pPr marL="13970">
              <a:lnSpc>
                <a:spcPct val="100000"/>
              </a:lnSpc>
              <a:spcBef>
                <a:spcPts val="580"/>
              </a:spcBef>
            </a:pPr>
            <a:r>
              <a:rPr sz="2400" b="1" dirty="0">
                <a:latin typeface="Calibri"/>
                <a:cs typeface="Calibri"/>
              </a:rPr>
              <a:t>1.</a:t>
            </a:r>
            <a:r>
              <a:rPr sz="2400" b="1" spc="-40" dirty="0">
                <a:latin typeface="Calibri"/>
                <a:cs typeface="Calibri"/>
              </a:rPr>
              <a:t> </a:t>
            </a:r>
            <a:r>
              <a:rPr sz="2400" b="1" spc="-10" dirty="0">
                <a:latin typeface="Calibri"/>
                <a:cs typeface="Calibri"/>
              </a:rPr>
              <a:t>Pejamu</a:t>
            </a:r>
            <a:r>
              <a:rPr sz="2400" b="1" spc="-30" dirty="0">
                <a:latin typeface="Calibri"/>
                <a:cs typeface="Calibri"/>
              </a:rPr>
              <a:t> </a:t>
            </a:r>
            <a:r>
              <a:rPr sz="2400" b="1" spc="-10" dirty="0">
                <a:latin typeface="Calibri"/>
                <a:cs typeface="Calibri"/>
              </a:rPr>
              <a:t>(host)</a:t>
            </a:r>
            <a:endParaRPr sz="2400">
              <a:latin typeface="Calibri"/>
              <a:cs typeface="Calibri"/>
            </a:endParaRPr>
          </a:p>
          <a:p>
            <a:pPr marL="356870" marR="5080" indent="-343535">
              <a:lnSpc>
                <a:spcPct val="100000"/>
              </a:lnSpc>
              <a:spcBef>
                <a:spcPts val="480"/>
              </a:spcBef>
              <a:buFont typeface="Wingdings"/>
              <a:buChar char=""/>
              <a:tabLst>
                <a:tab pos="357505" algn="l"/>
              </a:tabLst>
            </a:pPr>
            <a:r>
              <a:rPr sz="2400" spc="-15" dirty="0">
                <a:latin typeface="Calibri"/>
                <a:cs typeface="Calibri"/>
              </a:rPr>
              <a:t>Resistensi:</a:t>
            </a:r>
            <a:r>
              <a:rPr sz="2400" spc="5" dirty="0">
                <a:latin typeface="Calibri"/>
                <a:cs typeface="Calibri"/>
              </a:rPr>
              <a:t> </a:t>
            </a:r>
            <a:r>
              <a:rPr sz="2400" spc="-10" dirty="0">
                <a:latin typeface="Calibri"/>
                <a:cs typeface="Calibri"/>
              </a:rPr>
              <a:t>Kemampuan</a:t>
            </a:r>
            <a:r>
              <a:rPr sz="2400" spc="5" dirty="0">
                <a:latin typeface="Calibri"/>
                <a:cs typeface="Calibri"/>
              </a:rPr>
              <a:t> </a:t>
            </a:r>
            <a:r>
              <a:rPr sz="2400" spc="-5" dirty="0">
                <a:latin typeface="Calibri"/>
                <a:cs typeface="Calibri"/>
              </a:rPr>
              <a:t>dari</a:t>
            </a:r>
            <a:r>
              <a:rPr sz="2400" spc="10" dirty="0">
                <a:latin typeface="Calibri"/>
                <a:cs typeface="Calibri"/>
              </a:rPr>
              <a:t> </a:t>
            </a:r>
            <a:r>
              <a:rPr sz="2400" spc="-5" dirty="0">
                <a:latin typeface="Calibri"/>
                <a:cs typeface="Calibri"/>
              </a:rPr>
              <a:t>pejamu</a:t>
            </a:r>
            <a:r>
              <a:rPr sz="2400" dirty="0">
                <a:latin typeface="Calibri"/>
                <a:cs typeface="Calibri"/>
              </a:rPr>
              <a:t> </a:t>
            </a:r>
            <a:r>
              <a:rPr sz="2400" spc="-10" dirty="0">
                <a:latin typeface="Calibri"/>
                <a:cs typeface="Calibri"/>
              </a:rPr>
              <a:t>untuk</a:t>
            </a:r>
            <a:r>
              <a:rPr sz="2400" dirty="0">
                <a:latin typeface="Calibri"/>
                <a:cs typeface="Calibri"/>
              </a:rPr>
              <a:t> </a:t>
            </a:r>
            <a:r>
              <a:rPr sz="2400" spc="-5" dirty="0">
                <a:latin typeface="Calibri"/>
                <a:cs typeface="Calibri"/>
              </a:rPr>
              <a:t>bertahan</a:t>
            </a:r>
            <a:r>
              <a:rPr sz="2400" spc="5" dirty="0">
                <a:latin typeface="Calibri"/>
                <a:cs typeface="Calibri"/>
              </a:rPr>
              <a:t> </a:t>
            </a:r>
            <a:r>
              <a:rPr sz="2400" spc="-10" dirty="0">
                <a:latin typeface="Calibri"/>
                <a:cs typeface="Calibri"/>
              </a:rPr>
              <a:t>terhadap </a:t>
            </a:r>
            <a:r>
              <a:rPr sz="2400" spc="-530" dirty="0">
                <a:latin typeface="Calibri"/>
                <a:cs typeface="Calibri"/>
              </a:rPr>
              <a:t> </a:t>
            </a:r>
            <a:r>
              <a:rPr sz="2400" spc="-10" dirty="0">
                <a:latin typeface="Calibri"/>
                <a:cs typeface="Calibri"/>
              </a:rPr>
              <a:t>suatu </a:t>
            </a:r>
            <a:r>
              <a:rPr sz="2400" spc="-20" dirty="0">
                <a:latin typeface="Calibri"/>
                <a:cs typeface="Calibri"/>
              </a:rPr>
              <a:t>infeksi</a:t>
            </a:r>
            <a:endParaRPr sz="2400">
              <a:latin typeface="Calibri"/>
              <a:cs typeface="Calibri"/>
            </a:endParaRPr>
          </a:p>
          <a:p>
            <a:pPr marL="356870" marR="379095" indent="-343535">
              <a:lnSpc>
                <a:spcPct val="100000"/>
              </a:lnSpc>
              <a:spcBef>
                <a:spcPts val="480"/>
              </a:spcBef>
              <a:buFont typeface="Wingdings"/>
              <a:buChar char=""/>
              <a:tabLst>
                <a:tab pos="357505" algn="l"/>
              </a:tabLst>
            </a:pPr>
            <a:r>
              <a:rPr sz="2400" spc="-5" dirty="0">
                <a:latin typeface="Calibri"/>
                <a:cs typeface="Calibri"/>
              </a:rPr>
              <a:t>Imunitas: </a:t>
            </a:r>
            <a:r>
              <a:rPr sz="2400" spc="-10" dirty="0">
                <a:latin typeface="Calibri"/>
                <a:cs typeface="Calibri"/>
              </a:rPr>
              <a:t>kesanggupan</a:t>
            </a:r>
            <a:r>
              <a:rPr sz="2400" spc="-5" dirty="0">
                <a:latin typeface="Calibri"/>
                <a:cs typeface="Calibri"/>
              </a:rPr>
              <a:t> </a:t>
            </a:r>
            <a:r>
              <a:rPr sz="2400" spc="-15" dirty="0">
                <a:latin typeface="Calibri"/>
                <a:cs typeface="Calibri"/>
              </a:rPr>
              <a:t>host</a:t>
            </a:r>
            <a:r>
              <a:rPr sz="2400" spc="-10" dirty="0">
                <a:latin typeface="Calibri"/>
                <a:cs typeface="Calibri"/>
              </a:rPr>
              <a:t> untuk</a:t>
            </a:r>
            <a:r>
              <a:rPr sz="2400" spc="-5" dirty="0">
                <a:latin typeface="Calibri"/>
                <a:cs typeface="Calibri"/>
              </a:rPr>
              <a:t> </a:t>
            </a:r>
            <a:r>
              <a:rPr sz="2400" spc="-10" dirty="0">
                <a:latin typeface="Calibri"/>
                <a:cs typeface="Calibri"/>
              </a:rPr>
              <a:t>mengembangkan</a:t>
            </a:r>
            <a:r>
              <a:rPr sz="2400" spc="-5" dirty="0">
                <a:latin typeface="Calibri"/>
                <a:cs typeface="Calibri"/>
              </a:rPr>
              <a:t> </a:t>
            </a:r>
            <a:r>
              <a:rPr sz="2400" spc="-10" dirty="0">
                <a:latin typeface="Calibri"/>
                <a:cs typeface="Calibri"/>
              </a:rPr>
              <a:t>suatu </a:t>
            </a:r>
            <a:r>
              <a:rPr sz="2400" spc="-5" dirty="0">
                <a:latin typeface="Calibri"/>
                <a:cs typeface="Calibri"/>
              </a:rPr>
              <a:t> </a:t>
            </a:r>
            <a:r>
              <a:rPr sz="2400" spc="-10" dirty="0">
                <a:latin typeface="Calibri"/>
                <a:cs typeface="Calibri"/>
              </a:rPr>
              <a:t>respon</a:t>
            </a:r>
            <a:r>
              <a:rPr sz="2400" spc="-5" dirty="0">
                <a:latin typeface="Calibri"/>
                <a:cs typeface="Calibri"/>
              </a:rPr>
              <a:t> imunologis</a:t>
            </a:r>
            <a:r>
              <a:rPr sz="2400" spc="-10" dirty="0">
                <a:latin typeface="Calibri"/>
                <a:cs typeface="Calibri"/>
              </a:rPr>
              <a:t> sehingga</a:t>
            </a:r>
            <a:r>
              <a:rPr sz="2400" dirty="0">
                <a:latin typeface="Calibri"/>
                <a:cs typeface="Calibri"/>
              </a:rPr>
              <a:t> </a:t>
            </a:r>
            <a:r>
              <a:rPr sz="2400" spc="-5" dirty="0">
                <a:latin typeface="Calibri"/>
                <a:cs typeface="Calibri"/>
              </a:rPr>
              <a:t>tubuh</a:t>
            </a:r>
            <a:r>
              <a:rPr sz="2400" dirty="0">
                <a:latin typeface="Calibri"/>
                <a:cs typeface="Calibri"/>
              </a:rPr>
              <a:t> </a:t>
            </a:r>
            <a:r>
              <a:rPr sz="2400" spc="-20" dirty="0">
                <a:latin typeface="Calibri"/>
                <a:cs typeface="Calibri"/>
              </a:rPr>
              <a:t>kebal</a:t>
            </a:r>
            <a:r>
              <a:rPr sz="2400" dirty="0">
                <a:latin typeface="Calibri"/>
                <a:cs typeface="Calibri"/>
              </a:rPr>
              <a:t> </a:t>
            </a:r>
            <a:r>
              <a:rPr sz="2400" spc="-10" dirty="0">
                <a:latin typeface="Calibri"/>
                <a:cs typeface="Calibri"/>
              </a:rPr>
              <a:t>terhadap</a:t>
            </a:r>
            <a:r>
              <a:rPr sz="2400" dirty="0">
                <a:latin typeface="Calibri"/>
                <a:cs typeface="Calibri"/>
              </a:rPr>
              <a:t> </a:t>
            </a:r>
            <a:r>
              <a:rPr sz="2400" spc="-15" dirty="0">
                <a:latin typeface="Calibri"/>
                <a:cs typeface="Calibri"/>
              </a:rPr>
              <a:t>penyakit </a:t>
            </a:r>
            <a:r>
              <a:rPr sz="2400" spc="-525" dirty="0">
                <a:latin typeface="Calibri"/>
                <a:cs typeface="Calibri"/>
              </a:rPr>
              <a:t> </a:t>
            </a:r>
            <a:r>
              <a:rPr sz="2400" spc="-10" dirty="0">
                <a:latin typeface="Calibri"/>
                <a:cs typeface="Calibri"/>
              </a:rPr>
              <a:t>tertentu</a:t>
            </a:r>
            <a:endParaRPr sz="2400">
              <a:latin typeface="Calibri"/>
              <a:cs typeface="Calibri"/>
            </a:endParaRPr>
          </a:p>
          <a:p>
            <a:pPr marL="356870" marR="94615" indent="-343535">
              <a:lnSpc>
                <a:spcPct val="100000"/>
              </a:lnSpc>
              <a:spcBef>
                <a:spcPts val="480"/>
              </a:spcBef>
              <a:buFont typeface="Wingdings"/>
              <a:buChar char=""/>
              <a:tabLst>
                <a:tab pos="357505" algn="l"/>
              </a:tabLst>
            </a:pPr>
            <a:r>
              <a:rPr sz="2400" spc="-15" dirty="0">
                <a:latin typeface="Calibri"/>
                <a:cs typeface="Calibri"/>
              </a:rPr>
              <a:t>Infektifnes:</a:t>
            </a:r>
            <a:r>
              <a:rPr sz="2400" spc="-5" dirty="0">
                <a:latin typeface="Calibri"/>
                <a:cs typeface="Calibri"/>
              </a:rPr>
              <a:t> </a:t>
            </a:r>
            <a:r>
              <a:rPr sz="2400" spc="-10" dirty="0">
                <a:latin typeface="Calibri"/>
                <a:cs typeface="Calibri"/>
              </a:rPr>
              <a:t>potensi </a:t>
            </a:r>
            <a:r>
              <a:rPr sz="2400" dirty="0">
                <a:latin typeface="Calibri"/>
                <a:cs typeface="Calibri"/>
              </a:rPr>
              <a:t>pejamu</a:t>
            </a:r>
            <a:r>
              <a:rPr sz="2400" spc="-10" dirty="0">
                <a:latin typeface="Calibri"/>
                <a:cs typeface="Calibri"/>
              </a:rPr>
              <a:t> yang </a:t>
            </a:r>
            <a:r>
              <a:rPr sz="2400" spc="-15" dirty="0">
                <a:latin typeface="Calibri"/>
                <a:cs typeface="Calibri"/>
              </a:rPr>
              <a:t>terinfeksi</a:t>
            </a:r>
            <a:r>
              <a:rPr sz="2400" spc="-5" dirty="0">
                <a:latin typeface="Calibri"/>
                <a:cs typeface="Calibri"/>
              </a:rPr>
              <a:t> </a:t>
            </a:r>
            <a:r>
              <a:rPr sz="2400" spc="-10" dirty="0">
                <a:latin typeface="Calibri"/>
                <a:cs typeface="Calibri"/>
              </a:rPr>
              <a:t>untuk </a:t>
            </a:r>
            <a:r>
              <a:rPr sz="2400" spc="-5" dirty="0">
                <a:latin typeface="Calibri"/>
                <a:cs typeface="Calibri"/>
              </a:rPr>
              <a:t>menularkan </a:t>
            </a:r>
            <a:r>
              <a:rPr sz="2400" spc="-525" dirty="0">
                <a:latin typeface="Calibri"/>
                <a:cs typeface="Calibri"/>
              </a:rPr>
              <a:t> </a:t>
            </a:r>
            <a:r>
              <a:rPr sz="2400" spc="-15" dirty="0">
                <a:latin typeface="Calibri"/>
                <a:cs typeface="Calibri"/>
              </a:rPr>
              <a:t>penyakit</a:t>
            </a:r>
            <a:r>
              <a:rPr sz="2400" spc="-5" dirty="0">
                <a:latin typeface="Calibri"/>
                <a:cs typeface="Calibri"/>
              </a:rPr>
              <a:t> </a:t>
            </a:r>
            <a:r>
              <a:rPr sz="2400" spc="-20" dirty="0">
                <a:latin typeface="Calibri"/>
                <a:cs typeface="Calibri"/>
              </a:rPr>
              <a:t>kepada</a:t>
            </a:r>
            <a:r>
              <a:rPr sz="2400" spc="-5" dirty="0">
                <a:latin typeface="Calibri"/>
                <a:cs typeface="Calibri"/>
              </a:rPr>
              <a:t> </a:t>
            </a:r>
            <a:r>
              <a:rPr sz="2400" spc="-15" dirty="0">
                <a:latin typeface="Calibri"/>
                <a:cs typeface="Calibri"/>
              </a:rPr>
              <a:t>orang</a:t>
            </a:r>
            <a:r>
              <a:rPr sz="2400" spc="-10" dirty="0">
                <a:latin typeface="Calibri"/>
                <a:cs typeface="Calibri"/>
              </a:rPr>
              <a:t> </a:t>
            </a:r>
            <a:r>
              <a:rPr sz="2400" dirty="0">
                <a:latin typeface="Calibri"/>
                <a:cs typeface="Calibri"/>
              </a:rPr>
              <a:t>lain</a:t>
            </a:r>
            <a:endParaRPr sz="2400">
              <a:latin typeface="Calibri"/>
              <a:cs typeface="Calibri"/>
            </a:endParaRPr>
          </a:p>
          <a:p>
            <a:pPr>
              <a:lnSpc>
                <a:spcPct val="100000"/>
              </a:lnSpc>
              <a:spcBef>
                <a:spcPts val="10"/>
              </a:spcBef>
            </a:pPr>
            <a:endParaRPr sz="2050">
              <a:latin typeface="Calibri"/>
              <a:cs typeface="Calibri"/>
            </a:endParaRPr>
          </a:p>
          <a:p>
            <a:pPr marL="12700">
              <a:lnSpc>
                <a:spcPct val="100000"/>
              </a:lnSpc>
            </a:pPr>
            <a:r>
              <a:rPr sz="2400" b="1" spc="-5" dirty="0">
                <a:latin typeface="Calibri"/>
                <a:cs typeface="Calibri"/>
              </a:rPr>
              <a:t>2.</a:t>
            </a:r>
            <a:r>
              <a:rPr sz="2400" b="1" spc="-30" dirty="0">
                <a:latin typeface="Calibri"/>
                <a:cs typeface="Calibri"/>
              </a:rPr>
              <a:t> </a:t>
            </a:r>
            <a:r>
              <a:rPr sz="2400" b="1" spc="-15" dirty="0">
                <a:latin typeface="Calibri"/>
                <a:cs typeface="Calibri"/>
              </a:rPr>
              <a:t>Lingkungan</a:t>
            </a:r>
            <a:endParaRPr sz="2400">
              <a:latin typeface="Calibri"/>
              <a:cs typeface="Calibri"/>
            </a:endParaRPr>
          </a:p>
        </p:txBody>
      </p:sp>
      <p:sp>
        <p:nvSpPr>
          <p:cNvPr id="4" name="object 4"/>
          <p:cNvSpPr txBox="1"/>
          <p:nvPr/>
        </p:nvSpPr>
        <p:spPr>
          <a:xfrm>
            <a:off x="534504" y="5028156"/>
            <a:ext cx="165100" cy="878840"/>
          </a:xfrm>
          <a:prstGeom prst="rect">
            <a:avLst/>
          </a:prstGeom>
        </p:spPr>
        <p:txBody>
          <a:bodyPr vert="horz" wrap="square" lIns="0" tIns="73025" rIns="0" bIns="0" rtlCol="0">
            <a:spAutoFit/>
          </a:bodyPr>
          <a:lstStyle/>
          <a:p>
            <a:pPr marL="12700">
              <a:lnSpc>
                <a:spcPct val="100000"/>
              </a:lnSpc>
              <a:spcBef>
                <a:spcPts val="575"/>
              </a:spcBef>
            </a:pPr>
            <a:r>
              <a:rPr sz="2400" dirty="0">
                <a:latin typeface="Wingdings"/>
                <a:cs typeface="Wingdings"/>
              </a:rPr>
              <a:t></a:t>
            </a:r>
            <a:endParaRPr sz="2400">
              <a:latin typeface="Wingdings"/>
              <a:cs typeface="Wingdings"/>
            </a:endParaRPr>
          </a:p>
          <a:p>
            <a:pPr marL="12700">
              <a:lnSpc>
                <a:spcPct val="100000"/>
              </a:lnSpc>
              <a:spcBef>
                <a:spcPts val="480"/>
              </a:spcBef>
            </a:pPr>
            <a:r>
              <a:rPr sz="2400" dirty="0">
                <a:latin typeface="Wingdings"/>
                <a:cs typeface="Wingdings"/>
              </a:rPr>
              <a:t></a:t>
            </a:r>
            <a:endParaRPr sz="2400">
              <a:latin typeface="Wingdings"/>
              <a:cs typeface="Wingdings"/>
            </a:endParaRPr>
          </a:p>
        </p:txBody>
      </p:sp>
      <p:sp>
        <p:nvSpPr>
          <p:cNvPr id="5" name="object 5"/>
          <p:cNvSpPr txBox="1"/>
          <p:nvPr/>
        </p:nvSpPr>
        <p:spPr>
          <a:xfrm>
            <a:off x="877582" y="5045796"/>
            <a:ext cx="1177925" cy="878840"/>
          </a:xfrm>
          <a:prstGeom prst="rect">
            <a:avLst/>
          </a:prstGeom>
        </p:spPr>
        <p:txBody>
          <a:bodyPr vert="horz" wrap="square" lIns="0" tIns="12700" rIns="0" bIns="0" rtlCol="0">
            <a:spAutoFit/>
          </a:bodyPr>
          <a:lstStyle/>
          <a:p>
            <a:pPr marL="12700" marR="5080">
              <a:lnSpc>
                <a:spcPct val="116599"/>
              </a:lnSpc>
              <a:spcBef>
                <a:spcPts val="100"/>
              </a:spcBef>
            </a:pPr>
            <a:r>
              <a:rPr sz="2400" spc="-210" dirty="0">
                <a:latin typeface="Calibri"/>
                <a:cs typeface="Calibri"/>
              </a:rPr>
              <a:t>T</a:t>
            </a:r>
            <a:r>
              <a:rPr sz="2400" spc="-10" dirty="0">
                <a:latin typeface="Calibri"/>
                <a:cs typeface="Calibri"/>
              </a:rPr>
              <a:t>o</a:t>
            </a:r>
            <a:r>
              <a:rPr sz="2400" spc="-5" dirty="0">
                <a:latin typeface="Calibri"/>
                <a:cs typeface="Calibri"/>
              </a:rPr>
              <a:t>p</a:t>
            </a:r>
            <a:r>
              <a:rPr sz="2400" spc="-10" dirty="0">
                <a:latin typeface="Calibri"/>
                <a:cs typeface="Calibri"/>
              </a:rPr>
              <a:t>og</a:t>
            </a:r>
            <a:r>
              <a:rPr sz="2400" spc="-40" dirty="0">
                <a:latin typeface="Calibri"/>
                <a:cs typeface="Calibri"/>
              </a:rPr>
              <a:t>r</a:t>
            </a:r>
            <a:r>
              <a:rPr sz="2400" spc="-10" dirty="0">
                <a:latin typeface="Calibri"/>
                <a:cs typeface="Calibri"/>
              </a:rPr>
              <a:t>afi  </a:t>
            </a:r>
            <a:r>
              <a:rPr sz="2400" spc="-15" dirty="0">
                <a:latin typeface="Calibri"/>
                <a:cs typeface="Calibri"/>
              </a:rPr>
              <a:t>Geografi</a:t>
            </a:r>
            <a:endParaRPr sz="2400">
              <a:latin typeface="Calibri"/>
              <a:cs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279260"/>
            <a:ext cx="8061959" cy="6153150"/>
          </a:xfrm>
          <a:prstGeom prst="rect">
            <a:avLst/>
          </a:prstGeom>
        </p:spPr>
        <p:txBody>
          <a:bodyPr vert="horz" wrap="square" lIns="0" tIns="15240" rIns="0" bIns="0" rtlCol="0">
            <a:spAutoFit/>
          </a:bodyPr>
          <a:lstStyle/>
          <a:p>
            <a:pPr marL="12700">
              <a:lnSpc>
                <a:spcPct val="100000"/>
              </a:lnSpc>
              <a:spcBef>
                <a:spcPts val="120"/>
              </a:spcBef>
            </a:pPr>
            <a:r>
              <a:rPr sz="1950" b="1" spc="5" dirty="0">
                <a:latin typeface="Calibri"/>
                <a:cs typeface="Calibri"/>
              </a:rPr>
              <a:t>3.</a:t>
            </a:r>
            <a:r>
              <a:rPr sz="1950" b="1" spc="-80" dirty="0">
                <a:latin typeface="Calibri"/>
                <a:cs typeface="Calibri"/>
              </a:rPr>
              <a:t> </a:t>
            </a:r>
            <a:r>
              <a:rPr sz="1950" b="1" dirty="0">
                <a:latin typeface="Calibri"/>
                <a:cs typeface="Calibri"/>
              </a:rPr>
              <a:t>Agen</a:t>
            </a:r>
            <a:endParaRPr sz="1950">
              <a:latin typeface="Calibri"/>
              <a:cs typeface="Calibri"/>
            </a:endParaRPr>
          </a:p>
          <a:p>
            <a:pPr>
              <a:lnSpc>
                <a:spcPct val="100000"/>
              </a:lnSpc>
              <a:spcBef>
                <a:spcPts val="30"/>
              </a:spcBef>
            </a:pPr>
            <a:endParaRPr sz="2150">
              <a:latin typeface="Calibri"/>
              <a:cs typeface="Calibri"/>
            </a:endParaRPr>
          </a:p>
          <a:p>
            <a:pPr marL="293370" marR="417195" indent="-281305">
              <a:lnSpc>
                <a:spcPct val="110700"/>
              </a:lnSpc>
              <a:spcBef>
                <a:spcPts val="5"/>
              </a:spcBef>
              <a:buFont typeface="Wingdings"/>
              <a:buChar char=""/>
              <a:tabLst>
                <a:tab pos="294005" algn="l"/>
              </a:tabLst>
            </a:pPr>
            <a:r>
              <a:rPr sz="1950" b="1" i="1" dirty="0">
                <a:latin typeface="Calibri"/>
                <a:cs typeface="Calibri"/>
              </a:rPr>
              <a:t>Infektivitas: </a:t>
            </a:r>
            <a:r>
              <a:rPr sz="1950" dirty="0">
                <a:latin typeface="Calibri"/>
                <a:cs typeface="Calibri"/>
              </a:rPr>
              <a:t>kesanggupan </a:t>
            </a:r>
            <a:r>
              <a:rPr sz="1950" spc="5" dirty="0">
                <a:latin typeface="Calibri"/>
                <a:cs typeface="Calibri"/>
              </a:rPr>
              <a:t>dari </a:t>
            </a:r>
            <a:r>
              <a:rPr sz="1950" spc="-5" dirty="0">
                <a:latin typeface="Calibri"/>
                <a:cs typeface="Calibri"/>
              </a:rPr>
              <a:t>organisme </a:t>
            </a:r>
            <a:r>
              <a:rPr sz="1950" dirty="0">
                <a:latin typeface="Calibri"/>
                <a:cs typeface="Calibri"/>
              </a:rPr>
              <a:t>untuk beradaptasi </a:t>
            </a:r>
            <a:r>
              <a:rPr sz="1950" spc="5" dirty="0">
                <a:latin typeface="Calibri"/>
                <a:cs typeface="Calibri"/>
              </a:rPr>
              <a:t>sendiri </a:t>
            </a:r>
            <a:r>
              <a:rPr sz="1950" spc="10" dirty="0">
                <a:latin typeface="Calibri"/>
                <a:cs typeface="Calibri"/>
              </a:rPr>
              <a:t> </a:t>
            </a:r>
            <a:r>
              <a:rPr sz="1950" spc="5" dirty="0">
                <a:latin typeface="Calibri"/>
                <a:cs typeface="Calibri"/>
              </a:rPr>
              <a:t>terhadap </a:t>
            </a:r>
            <a:r>
              <a:rPr sz="1950" spc="-5" dirty="0">
                <a:latin typeface="Calibri"/>
                <a:cs typeface="Calibri"/>
              </a:rPr>
              <a:t>lingkungan </a:t>
            </a:r>
            <a:r>
              <a:rPr sz="1950" dirty="0">
                <a:latin typeface="Calibri"/>
                <a:cs typeface="Calibri"/>
              </a:rPr>
              <a:t>dari </a:t>
            </a:r>
            <a:r>
              <a:rPr sz="1950" spc="5" dirty="0">
                <a:latin typeface="Calibri"/>
                <a:cs typeface="Calibri"/>
              </a:rPr>
              <a:t>pejamu </a:t>
            </a:r>
            <a:r>
              <a:rPr sz="1950" dirty="0">
                <a:latin typeface="Calibri"/>
                <a:cs typeface="Calibri"/>
              </a:rPr>
              <a:t>untuk </a:t>
            </a:r>
            <a:r>
              <a:rPr sz="1950" spc="10" dirty="0">
                <a:latin typeface="Calibri"/>
                <a:cs typeface="Calibri"/>
              </a:rPr>
              <a:t>mampu </a:t>
            </a:r>
            <a:r>
              <a:rPr sz="1950" dirty="0">
                <a:latin typeface="Calibri"/>
                <a:cs typeface="Calibri"/>
              </a:rPr>
              <a:t>tinggal </a:t>
            </a:r>
            <a:r>
              <a:rPr sz="1950" spc="5" dirty="0">
                <a:latin typeface="Calibri"/>
                <a:cs typeface="Calibri"/>
              </a:rPr>
              <a:t>dan </a:t>
            </a:r>
            <a:r>
              <a:rPr sz="1950" dirty="0">
                <a:latin typeface="Calibri"/>
                <a:cs typeface="Calibri"/>
              </a:rPr>
              <a:t>berkembang </a:t>
            </a:r>
            <a:r>
              <a:rPr sz="1950" spc="-430" dirty="0">
                <a:latin typeface="Calibri"/>
                <a:cs typeface="Calibri"/>
              </a:rPr>
              <a:t> </a:t>
            </a:r>
            <a:r>
              <a:rPr sz="1950" spc="5" dirty="0">
                <a:latin typeface="Calibri"/>
                <a:cs typeface="Calibri"/>
              </a:rPr>
              <a:t>biak</a:t>
            </a:r>
            <a:r>
              <a:rPr sz="1950" dirty="0">
                <a:latin typeface="Calibri"/>
                <a:cs typeface="Calibri"/>
              </a:rPr>
              <a:t> </a:t>
            </a:r>
            <a:r>
              <a:rPr sz="1950" spc="5" dirty="0">
                <a:latin typeface="Calibri"/>
                <a:cs typeface="Calibri"/>
              </a:rPr>
              <a:t>dalam</a:t>
            </a:r>
            <a:r>
              <a:rPr sz="1950" dirty="0">
                <a:latin typeface="Calibri"/>
                <a:cs typeface="Calibri"/>
              </a:rPr>
              <a:t> jaringan</a:t>
            </a:r>
            <a:r>
              <a:rPr sz="1950" spc="-10" dirty="0">
                <a:latin typeface="Calibri"/>
                <a:cs typeface="Calibri"/>
              </a:rPr>
              <a:t> </a:t>
            </a:r>
            <a:r>
              <a:rPr sz="1950" spc="5" dirty="0">
                <a:latin typeface="Calibri"/>
                <a:cs typeface="Calibri"/>
              </a:rPr>
              <a:t>pejamu</a:t>
            </a:r>
            <a:endParaRPr sz="1950">
              <a:latin typeface="Calibri"/>
              <a:cs typeface="Calibri"/>
            </a:endParaRPr>
          </a:p>
          <a:p>
            <a:pPr marL="293370" marR="363855" indent="-281305">
              <a:lnSpc>
                <a:spcPct val="110900"/>
              </a:lnSpc>
              <a:spcBef>
                <a:spcPts val="1385"/>
              </a:spcBef>
              <a:buFont typeface="Wingdings"/>
              <a:buChar char=""/>
              <a:tabLst>
                <a:tab pos="294005" algn="l"/>
              </a:tabLst>
            </a:pPr>
            <a:r>
              <a:rPr sz="1950" b="1" i="1" dirty="0">
                <a:latin typeface="Calibri"/>
                <a:cs typeface="Calibri"/>
              </a:rPr>
              <a:t>Patogenesitas:</a:t>
            </a:r>
            <a:r>
              <a:rPr sz="1950" b="1" i="1" spc="25" dirty="0">
                <a:latin typeface="Calibri"/>
                <a:cs typeface="Calibri"/>
              </a:rPr>
              <a:t> </a:t>
            </a:r>
            <a:r>
              <a:rPr sz="1950" dirty="0">
                <a:latin typeface="Calibri"/>
                <a:cs typeface="Calibri"/>
              </a:rPr>
              <a:t>kesanggupan </a:t>
            </a:r>
            <a:r>
              <a:rPr sz="1950" spc="-5" dirty="0">
                <a:latin typeface="Calibri"/>
                <a:cs typeface="Calibri"/>
              </a:rPr>
              <a:t>organisme</a:t>
            </a:r>
            <a:r>
              <a:rPr sz="1950" spc="10" dirty="0">
                <a:latin typeface="Calibri"/>
                <a:cs typeface="Calibri"/>
              </a:rPr>
              <a:t> </a:t>
            </a:r>
            <a:r>
              <a:rPr sz="1950" dirty="0">
                <a:latin typeface="Calibri"/>
                <a:cs typeface="Calibri"/>
              </a:rPr>
              <a:t>untuk</a:t>
            </a:r>
            <a:r>
              <a:rPr sz="1950" spc="5" dirty="0">
                <a:latin typeface="Calibri"/>
                <a:cs typeface="Calibri"/>
              </a:rPr>
              <a:t> menimbulkan</a:t>
            </a:r>
            <a:r>
              <a:rPr sz="1950" spc="-5" dirty="0">
                <a:latin typeface="Calibri"/>
                <a:cs typeface="Calibri"/>
              </a:rPr>
              <a:t> </a:t>
            </a:r>
            <a:r>
              <a:rPr sz="1950" dirty="0">
                <a:latin typeface="Calibri"/>
                <a:cs typeface="Calibri"/>
              </a:rPr>
              <a:t>suatu</a:t>
            </a:r>
            <a:r>
              <a:rPr sz="1950" spc="-5" dirty="0">
                <a:latin typeface="Calibri"/>
                <a:cs typeface="Calibri"/>
              </a:rPr>
              <a:t> reaksi </a:t>
            </a:r>
            <a:r>
              <a:rPr sz="1950" spc="-425" dirty="0">
                <a:latin typeface="Calibri"/>
                <a:cs typeface="Calibri"/>
              </a:rPr>
              <a:t> </a:t>
            </a:r>
            <a:r>
              <a:rPr sz="1950" spc="5" dirty="0">
                <a:latin typeface="Calibri"/>
                <a:cs typeface="Calibri"/>
              </a:rPr>
              <a:t>klinik khusus</a:t>
            </a:r>
            <a:r>
              <a:rPr sz="1950" spc="10" dirty="0">
                <a:latin typeface="Calibri"/>
                <a:cs typeface="Calibri"/>
              </a:rPr>
              <a:t> </a:t>
            </a:r>
            <a:r>
              <a:rPr sz="1950" spc="-5" dirty="0">
                <a:latin typeface="Calibri"/>
                <a:cs typeface="Calibri"/>
              </a:rPr>
              <a:t>yang </a:t>
            </a:r>
            <a:r>
              <a:rPr sz="1950" dirty="0">
                <a:latin typeface="Calibri"/>
                <a:cs typeface="Calibri"/>
              </a:rPr>
              <a:t>patologis</a:t>
            </a:r>
            <a:r>
              <a:rPr sz="1950" spc="-5" dirty="0">
                <a:latin typeface="Calibri"/>
                <a:cs typeface="Calibri"/>
              </a:rPr>
              <a:t> </a:t>
            </a:r>
            <a:r>
              <a:rPr sz="1950" dirty="0">
                <a:latin typeface="Calibri"/>
                <a:cs typeface="Calibri"/>
              </a:rPr>
              <a:t>setelah</a:t>
            </a:r>
            <a:r>
              <a:rPr sz="1950" spc="5" dirty="0">
                <a:latin typeface="Calibri"/>
                <a:cs typeface="Calibri"/>
              </a:rPr>
              <a:t> </a:t>
            </a:r>
            <a:r>
              <a:rPr sz="1950" spc="-5" dirty="0">
                <a:latin typeface="Calibri"/>
                <a:cs typeface="Calibri"/>
              </a:rPr>
              <a:t>terjadinya</a:t>
            </a:r>
            <a:r>
              <a:rPr sz="1950" spc="5" dirty="0">
                <a:latin typeface="Calibri"/>
                <a:cs typeface="Calibri"/>
              </a:rPr>
              <a:t> </a:t>
            </a:r>
            <a:r>
              <a:rPr sz="1950" spc="-10" dirty="0">
                <a:latin typeface="Calibri"/>
                <a:cs typeface="Calibri"/>
              </a:rPr>
              <a:t>infeksi</a:t>
            </a:r>
            <a:r>
              <a:rPr sz="1950" dirty="0">
                <a:latin typeface="Calibri"/>
                <a:cs typeface="Calibri"/>
              </a:rPr>
              <a:t> </a:t>
            </a:r>
            <a:r>
              <a:rPr sz="1950" spc="5" dirty="0">
                <a:latin typeface="Calibri"/>
                <a:cs typeface="Calibri"/>
              </a:rPr>
              <a:t>pada pejamu </a:t>
            </a:r>
            <a:r>
              <a:rPr sz="1950" dirty="0">
                <a:latin typeface="Calibri"/>
                <a:cs typeface="Calibri"/>
              </a:rPr>
              <a:t>yang </a:t>
            </a:r>
            <a:r>
              <a:rPr sz="1950" spc="5" dirty="0">
                <a:latin typeface="Calibri"/>
                <a:cs typeface="Calibri"/>
              </a:rPr>
              <a:t> </a:t>
            </a:r>
            <a:r>
              <a:rPr sz="1950" dirty="0">
                <a:latin typeface="Calibri"/>
                <a:cs typeface="Calibri"/>
              </a:rPr>
              <a:t>diserang</a:t>
            </a:r>
            <a:endParaRPr sz="1950">
              <a:latin typeface="Calibri"/>
              <a:cs typeface="Calibri"/>
            </a:endParaRPr>
          </a:p>
          <a:p>
            <a:pPr marL="293370" marR="539750" indent="-281305">
              <a:lnSpc>
                <a:spcPct val="111200"/>
              </a:lnSpc>
              <a:spcBef>
                <a:spcPts val="1365"/>
              </a:spcBef>
              <a:buFont typeface="Wingdings"/>
              <a:buChar char=""/>
              <a:tabLst>
                <a:tab pos="294005" algn="l"/>
              </a:tabLst>
            </a:pPr>
            <a:r>
              <a:rPr sz="1950" b="1" i="1" dirty="0">
                <a:latin typeface="Calibri"/>
                <a:cs typeface="Calibri"/>
              </a:rPr>
              <a:t>Virulensi:</a:t>
            </a:r>
            <a:r>
              <a:rPr sz="1950" b="1" i="1" spc="20" dirty="0">
                <a:latin typeface="Calibri"/>
                <a:cs typeface="Calibri"/>
              </a:rPr>
              <a:t> </a:t>
            </a:r>
            <a:r>
              <a:rPr sz="1950" dirty="0">
                <a:latin typeface="Calibri"/>
                <a:cs typeface="Calibri"/>
              </a:rPr>
              <a:t>kesanggupan </a:t>
            </a:r>
            <a:r>
              <a:rPr sz="1950" spc="-5" dirty="0">
                <a:latin typeface="Calibri"/>
                <a:cs typeface="Calibri"/>
              </a:rPr>
              <a:t>organisme</a:t>
            </a:r>
            <a:r>
              <a:rPr sz="1950" spc="15" dirty="0">
                <a:latin typeface="Calibri"/>
                <a:cs typeface="Calibri"/>
              </a:rPr>
              <a:t> </a:t>
            </a:r>
            <a:r>
              <a:rPr sz="1950" spc="-5" dirty="0">
                <a:latin typeface="Calibri"/>
                <a:cs typeface="Calibri"/>
              </a:rPr>
              <a:t>tertentu</a:t>
            </a:r>
            <a:r>
              <a:rPr sz="1950" spc="15" dirty="0">
                <a:latin typeface="Calibri"/>
                <a:cs typeface="Calibri"/>
              </a:rPr>
              <a:t> </a:t>
            </a:r>
            <a:r>
              <a:rPr sz="1950" dirty="0">
                <a:latin typeface="Calibri"/>
                <a:cs typeface="Calibri"/>
              </a:rPr>
              <a:t>untuk</a:t>
            </a:r>
            <a:r>
              <a:rPr sz="1950" spc="15" dirty="0">
                <a:latin typeface="Calibri"/>
                <a:cs typeface="Calibri"/>
              </a:rPr>
              <a:t> </a:t>
            </a:r>
            <a:r>
              <a:rPr sz="1950" dirty="0">
                <a:latin typeface="Calibri"/>
                <a:cs typeface="Calibri"/>
              </a:rPr>
              <a:t>menghasilkan</a:t>
            </a:r>
            <a:r>
              <a:rPr sz="1950" spc="10" dirty="0">
                <a:latin typeface="Calibri"/>
                <a:cs typeface="Calibri"/>
              </a:rPr>
              <a:t> </a:t>
            </a:r>
            <a:r>
              <a:rPr sz="1950" spc="-5" dirty="0">
                <a:latin typeface="Calibri"/>
                <a:cs typeface="Calibri"/>
              </a:rPr>
              <a:t>reaksi </a:t>
            </a:r>
            <a:r>
              <a:rPr sz="1950" dirty="0">
                <a:latin typeface="Calibri"/>
                <a:cs typeface="Calibri"/>
              </a:rPr>
              <a:t> patologis</a:t>
            </a:r>
            <a:r>
              <a:rPr sz="1950" spc="5" dirty="0">
                <a:latin typeface="Calibri"/>
                <a:cs typeface="Calibri"/>
              </a:rPr>
              <a:t> </a:t>
            </a:r>
            <a:r>
              <a:rPr sz="1950" spc="-5" dirty="0">
                <a:latin typeface="Calibri"/>
                <a:cs typeface="Calibri"/>
              </a:rPr>
              <a:t>yang</a:t>
            </a:r>
            <a:r>
              <a:rPr sz="1950" spc="5" dirty="0">
                <a:latin typeface="Calibri"/>
                <a:cs typeface="Calibri"/>
              </a:rPr>
              <a:t> </a:t>
            </a:r>
            <a:r>
              <a:rPr sz="1950" spc="-5" dirty="0">
                <a:latin typeface="Calibri"/>
                <a:cs typeface="Calibri"/>
              </a:rPr>
              <a:t>berat</a:t>
            </a:r>
            <a:r>
              <a:rPr sz="1950" dirty="0">
                <a:latin typeface="Calibri"/>
                <a:cs typeface="Calibri"/>
              </a:rPr>
              <a:t> yang</a:t>
            </a:r>
            <a:r>
              <a:rPr sz="1950" spc="5" dirty="0">
                <a:latin typeface="Calibri"/>
                <a:cs typeface="Calibri"/>
              </a:rPr>
              <a:t> </a:t>
            </a:r>
            <a:r>
              <a:rPr sz="1950" spc="-5" dirty="0">
                <a:latin typeface="Calibri"/>
                <a:cs typeface="Calibri"/>
              </a:rPr>
              <a:t>selanjutnya</a:t>
            </a:r>
            <a:r>
              <a:rPr sz="1950" spc="20" dirty="0">
                <a:latin typeface="Calibri"/>
                <a:cs typeface="Calibri"/>
              </a:rPr>
              <a:t> </a:t>
            </a:r>
            <a:r>
              <a:rPr sz="1950" spc="5" dirty="0">
                <a:latin typeface="Calibri"/>
                <a:cs typeface="Calibri"/>
              </a:rPr>
              <a:t>mungkin</a:t>
            </a:r>
            <a:r>
              <a:rPr sz="1950" spc="10" dirty="0">
                <a:latin typeface="Calibri"/>
                <a:cs typeface="Calibri"/>
              </a:rPr>
              <a:t> </a:t>
            </a:r>
            <a:r>
              <a:rPr sz="1950" spc="-5" dirty="0">
                <a:latin typeface="Calibri"/>
                <a:cs typeface="Calibri"/>
              </a:rPr>
              <a:t>menyebabkan</a:t>
            </a:r>
            <a:r>
              <a:rPr sz="1950" spc="15" dirty="0">
                <a:latin typeface="Calibri"/>
                <a:cs typeface="Calibri"/>
              </a:rPr>
              <a:t> </a:t>
            </a:r>
            <a:r>
              <a:rPr sz="1950" spc="-10" dirty="0">
                <a:latin typeface="Calibri"/>
                <a:cs typeface="Calibri"/>
              </a:rPr>
              <a:t>kematian</a:t>
            </a:r>
            <a:endParaRPr sz="1950">
              <a:latin typeface="Calibri"/>
              <a:cs typeface="Calibri"/>
            </a:endParaRPr>
          </a:p>
          <a:p>
            <a:pPr marL="293370" marR="307975" indent="-281305">
              <a:lnSpc>
                <a:spcPct val="110600"/>
              </a:lnSpc>
              <a:spcBef>
                <a:spcPts val="1390"/>
              </a:spcBef>
              <a:buFont typeface="Wingdings"/>
              <a:buChar char=""/>
              <a:tabLst>
                <a:tab pos="294005" algn="l"/>
              </a:tabLst>
            </a:pPr>
            <a:r>
              <a:rPr sz="1950" b="1" i="1" spc="-15" dirty="0">
                <a:latin typeface="Calibri"/>
                <a:cs typeface="Calibri"/>
              </a:rPr>
              <a:t>Toksisitas:</a:t>
            </a:r>
            <a:r>
              <a:rPr sz="1950" b="1" i="1" spc="15" dirty="0">
                <a:latin typeface="Calibri"/>
                <a:cs typeface="Calibri"/>
              </a:rPr>
              <a:t> </a:t>
            </a:r>
            <a:r>
              <a:rPr sz="1950" dirty="0">
                <a:latin typeface="Calibri"/>
                <a:cs typeface="Calibri"/>
              </a:rPr>
              <a:t>kesanggupan</a:t>
            </a:r>
            <a:r>
              <a:rPr sz="1950" spc="10" dirty="0">
                <a:latin typeface="Calibri"/>
                <a:cs typeface="Calibri"/>
              </a:rPr>
              <a:t> </a:t>
            </a:r>
            <a:r>
              <a:rPr sz="1950" spc="-5" dirty="0">
                <a:latin typeface="Calibri"/>
                <a:cs typeface="Calibri"/>
              </a:rPr>
              <a:t>organisme</a:t>
            </a:r>
            <a:r>
              <a:rPr sz="1950" spc="15" dirty="0">
                <a:latin typeface="Calibri"/>
                <a:cs typeface="Calibri"/>
              </a:rPr>
              <a:t> </a:t>
            </a:r>
            <a:r>
              <a:rPr sz="1950" dirty="0">
                <a:latin typeface="Calibri"/>
                <a:cs typeface="Calibri"/>
              </a:rPr>
              <a:t>untuk</a:t>
            </a:r>
            <a:r>
              <a:rPr sz="1950" spc="10" dirty="0">
                <a:latin typeface="Calibri"/>
                <a:cs typeface="Calibri"/>
              </a:rPr>
              <a:t> </a:t>
            </a:r>
            <a:r>
              <a:rPr sz="1950" dirty="0">
                <a:latin typeface="Calibri"/>
                <a:cs typeface="Calibri"/>
              </a:rPr>
              <a:t>memproduksi</a:t>
            </a:r>
            <a:r>
              <a:rPr sz="1950" spc="10" dirty="0">
                <a:latin typeface="Calibri"/>
                <a:cs typeface="Calibri"/>
              </a:rPr>
              <a:t> </a:t>
            </a:r>
            <a:r>
              <a:rPr sz="1950" spc="-5" dirty="0">
                <a:latin typeface="Calibri"/>
                <a:cs typeface="Calibri"/>
              </a:rPr>
              <a:t>reaksi</a:t>
            </a:r>
            <a:r>
              <a:rPr sz="1950" spc="20" dirty="0">
                <a:latin typeface="Calibri"/>
                <a:cs typeface="Calibri"/>
              </a:rPr>
              <a:t> </a:t>
            </a:r>
            <a:r>
              <a:rPr sz="1950" spc="5" dirty="0">
                <a:latin typeface="Calibri"/>
                <a:cs typeface="Calibri"/>
              </a:rPr>
              <a:t>kimia</a:t>
            </a:r>
            <a:r>
              <a:rPr sz="1950" spc="10" dirty="0">
                <a:latin typeface="Calibri"/>
                <a:cs typeface="Calibri"/>
              </a:rPr>
              <a:t> </a:t>
            </a:r>
            <a:r>
              <a:rPr sz="1950" dirty="0">
                <a:latin typeface="Calibri"/>
                <a:cs typeface="Calibri"/>
              </a:rPr>
              <a:t>yang </a:t>
            </a:r>
            <a:r>
              <a:rPr sz="1950" spc="-425" dirty="0">
                <a:latin typeface="Calibri"/>
                <a:cs typeface="Calibri"/>
              </a:rPr>
              <a:t> </a:t>
            </a:r>
            <a:r>
              <a:rPr sz="1950" spc="-5" dirty="0">
                <a:latin typeface="Calibri"/>
                <a:cs typeface="Calibri"/>
              </a:rPr>
              <a:t>toksis</a:t>
            </a:r>
            <a:r>
              <a:rPr sz="1950" spc="-10" dirty="0">
                <a:latin typeface="Calibri"/>
                <a:cs typeface="Calibri"/>
              </a:rPr>
              <a:t> </a:t>
            </a:r>
            <a:r>
              <a:rPr sz="1950" spc="5" dirty="0">
                <a:latin typeface="Calibri"/>
                <a:cs typeface="Calibri"/>
              </a:rPr>
              <a:t>dari </a:t>
            </a:r>
            <a:r>
              <a:rPr sz="1950" spc="-5" dirty="0">
                <a:latin typeface="Calibri"/>
                <a:cs typeface="Calibri"/>
              </a:rPr>
              <a:t>substansi</a:t>
            </a:r>
            <a:r>
              <a:rPr sz="1950" dirty="0">
                <a:latin typeface="Calibri"/>
                <a:cs typeface="Calibri"/>
              </a:rPr>
              <a:t> </a:t>
            </a:r>
            <a:r>
              <a:rPr sz="1950" spc="5" dirty="0">
                <a:latin typeface="Calibri"/>
                <a:cs typeface="Calibri"/>
              </a:rPr>
              <a:t>kimia</a:t>
            </a:r>
            <a:r>
              <a:rPr sz="1950" dirty="0">
                <a:latin typeface="Calibri"/>
                <a:cs typeface="Calibri"/>
              </a:rPr>
              <a:t> yang</a:t>
            </a:r>
            <a:r>
              <a:rPr sz="1950" spc="-5" dirty="0">
                <a:latin typeface="Calibri"/>
                <a:cs typeface="Calibri"/>
              </a:rPr>
              <a:t> dibuatnya</a:t>
            </a:r>
            <a:endParaRPr sz="1950">
              <a:latin typeface="Calibri"/>
              <a:cs typeface="Calibri"/>
            </a:endParaRPr>
          </a:p>
          <a:p>
            <a:pPr marL="293370" marR="5080" indent="-281305">
              <a:lnSpc>
                <a:spcPct val="110700"/>
              </a:lnSpc>
              <a:spcBef>
                <a:spcPts val="1390"/>
              </a:spcBef>
              <a:buFont typeface="Wingdings"/>
              <a:buChar char=""/>
              <a:tabLst>
                <a:tab pos="294005" algn="l"/>
              </a:tabLst>
            </a:pPr>
            <a:r>
              <a:rPr sz="1950" b="1" i="1" dirty="0">
                <a:latin typeface="Calibri"/>
                <a:cs typeface="Calibri"/>
              </a:rPr>
              <a:t>Invasitas:</a:t>
            </a:r>
            <a:r>
              <a:rPr sz="1950" b="1" i="1" spc="20" dirty="0">
                <a:latin typeface="Calibri"/>
                <a:cs typeface="Calibri"/>
              </a:rPr>
              <a:t> </a:t>
            </a:r>
            <a:r>
              <a:rPr sz="1950" dirty="0">
                <a:latin typeface="Calibri"/>
                <a:cs typeface="Calibri"/>
              </a:rPr>
              <a:t>kemampuan</a:t>
            </a:r>
            <a:r>
              <a:rPr sz="1950" spc="5" dirty="0">
                <a:latin typeface="Calibri"/>
                <a:cs typeface="Calibri"/>
              </a:rPr>
              <a:t> </a:t>
            </a:r>
            <a:r>
              <a:rPr sz="1950" spc="-5" dirty="0">
                <a:latin typeface="Calibri"/>
                <a:cs typeface="Calibri"/>
              </a:rPr>
              <a:t>organisme</a:t>
            </a:r>
            <a:r>
              <a:rPr sz="1950" spc="10" dirty="0">
                <a:latin typeface="Calibri"/>
                <a:cs typeface="Calibri"/>
              </a:rPr>
              <a:t> </a:t>
            </a:r>
            <a:r>
              <a:rPr sz="1950" dirty="0">
                <a:latin typeface="Calibri"/>
                <a:cs typeface="Calibri"/>
              </a:rPr>
              <a:t>untuk</a:t>
            </a:r>
            <a:r>
              <a:rPr sz="1950" spc="5" dirty="0">
                <a:latin typeface="Calibri"/>
                <a:cs typeface="Calibri"/>
              </a:rPr>
              <a:t> </a:t>
            </a:r>
            <a:r>
              <a:rPr sz="1950" dirty="0">
                <a:latin typeface="Calibri"/>
                <a:cs typeface="Calibri"/>
              </a:rPr>
              <a:t>melakukan</a:t>
            </a:r>
            <a:r>
              <a:rPr sz="1950" spc="-5" dirty="0">
                <a:latin typeface="Calibri"/>
                <a:cs typeface="Calibri"/>
              </a:rPr>
              <a:t> </a:t>
            </a:r>
            <a:r>
              <a:rPr sz="1950" dirty="0">
                <a:latin typeface="Calibri"/>
                <a:cs typeface="Calibri"/>
              </a:rPr>
              <a:t>penetrasi</a:t>
            </a:r>
            <a:r>
              <a:rPr sz="1950" spc="5" dirty="0">
                <a:latin typeface="Calibri"/>
                <a:cs typeface="Calibri"/>
              </a:rPr>
              <a:t> dan</a:t>
            </a:r>
            <a:r>
              <a:rPr sz="1950" spc="-5" dirty="0">
                <a:latin typeface="Calibri"/>
                <a:cs typeface="Calibri"/>
              </a:rPr>
              <a:t> menyebar </a:t>
            </a:r>
            <a:r>
              <a:rPr sz="1950" spc="-425" dirty="0">
                <a:latin typeface="Calibri"/>
                <a:cs typeface="Calibri"/>
              </a:rPr>
              <a:t> </a:t>
            </a:r>
            <a:r>
              <a:rPr sz="1950" dirty="0">
                <a:latin typeface="Calibri"/>
                <a:cs typeface="Calibri"/>
              </a:rPr>
              <a:t>setelah</a:t>
            </a:r>
            <a:r>
              <a:rPr sz="1950" spc="-15" dirty="0">
                <a:latin typeface="Calibri"/>
                <a:cs typeface="Calibri"/>
              </a:rPr>
              <a:t> </a:t>
            </a:r>
            <a:r>
              <a:rPr sz="1950" spc="5" dirty="0">
                <a:latin typeface="Calibri"/>
                <a:cs typeface="Calibri"/>
              </a:rPr>
              <a:t>memasuki</a:t>
            </a:r>
            <a:r>
              <a:rPr sz="1950" dirty="0">
                <a:latin typeface="Calibri"/>
                <a:cs typeface="Calibri"/>
              </a:rPr>
              <a:t> jaringan</a:t>
            </a:r>
            <a:endParaRPr sz="1950">
              <a:latin typeface="Calibri"/>
              <a:cs typeface="Calibri"/>
            </a:endParaRPr>
          </a:p>
          <a:p>
            <a:pPr marL="293370" marR="78105" indent="-281305">
              <a:lnSpc>
                <a:spcPct val="110700"/>
              </a:lnSpc>
              <a:spcBef>
                <a:spcPts val="1390"/>
              </a:spcBef>
              <a:buFont typeface="Wingdings"/>
              <a:buChar char=""/>
              <a:tabLst>
                <a:tab pos="294005" algn="l"/>
              </a:tabLst>
            </a:pPr>
            <a:r>
              <a:rPr sz="1950" b="1" i="1" dirty="0">
                <a:latin typeface="Calibri"/>
                <a:cs typeface="Calibri"/>
              </a:rPr>
              <a:t>Antigenisitas:</a:t>
            </a:r>
            <a:r>
              <a:rPr sz="1950" b="1" i="1" spc="5" dirty="0">
                <a:latin typeface="Calibri"/>
                <a:cs typeface="Calibri"/>
              </a:rPr>
              <a:t> </a:t>
            </a:r>
            <a:r>
              <a:rPr sz="1950" dirty="0">
                <a:latin typeface="Calibri"/>
                <a:cs typeface="Calibri"/>
              </a:rPr>
              <a:t>kesanggupan </a:t>
            </a:r>
            <a:r>
              <a:rPr sz="1950" spc="-5" dirty="0">
                <a:latin typeface="Calibri"/>
                <a:cs typeface="Calibri"/>
              </a:rPr>
              <a:t>organisme</a:t>
            </a:r>
            <a:r>
              <a:rPr sz="1950" spc="5" dirty="0">
                <a:latin typeface="Calibri"/>
                <a:cs typeface="Calibri"/>
              </a:rPr>
              <a:t> </a:t>
            </a:r>
            <a:r>
              <a:rPr sz="1950" dirty="0">
                <a:latin typeface="Calibri"/>
                <a:cs typeface="Calibri"/>
              </a:rPr>
              <a:t>untuk</a:t>
            </a:r>
            <a:r>
              <a:rPr sz="1950" spc="10" dirty="0">
                <a:latin typeface="Calibri"/>
                <a:cs typeface="Calibri"/>
              </a:rPr>
              <a:t> </a:t>
            </a:r>
            <a:r>
              <a:rPr sz="1950" dirty="0">
                <a:latin typeface="Calibri"/>
                <a:cs typeface="Calibri"/>
              </a:rPr>
              <a:t>merangsang</a:t>
            </a:r>
            <a:r>
              <a:rPr sz="1950" spc="5" dirty="0">
                <a:latin typeface="Calibri"/>
                <a:cs typeface="Calibri"/>
              </a:rPr>
              <a:t> </a:t>
            </a:r>
            <a:r>
              <a:rPr sz="1950" spc="-5" dirty="0">
                <a:latin typeface="Calibri"/>
                <a:cs typeface="Calibri"/>
              </a:rPr>
              <a:t>reaksi</a:t>
            </a:r>
            <a:r>
              <a:rPr sz="1950" spc="15" dirty="0">
                <a:latin typeface="Calibri"/>
                <a:cs typeface="Calibri"/>
              </a:rPr>
              <a:t> </a:t>
            </a:r>
            <a:r>
              <a:rPr sz="1950" spc="5" dirty="0">
                <a:latin typeface="Calibri"/>
                <a:cs typeface="Calibri"/>
              </a:rPr>
              <a:t>imunologis </a:t>
            </a:r>
            <a:r>
              <a:rPr sz="1950" spc="-425" dirty="0">
                <a:latin typeface="Calibri"/>
                <a:cs typeface="Calibri"/>
              </a:rPr>
              <a:t> </a:t>
            </a:r>
            <a:r>
              <a:rPr sz="1950" spc="5" dirty="0">
                <a:latin typeface="Calibri"/>
                <a:cs typeface="Calibri"/>
              </a:rPr>
              <a:t>dari</a:t>
            </a:r>
            <a:r>
              <a:rPr sz="1950" spc="-5" dirty="0">
                <a:latin typeface="Calibri"/>
                <a:cs typeface="Calibri"/>
              </a:rPr>
              <a:t> </a:t>
            </a:r>
            <a:r>
              <a:rPr sz="1950" spc="5" dirty="0">
                <a:latin typeface="Calibri"/>
                <a:cs typeface="Calibri"/>
              </a:rPr>
              <a:t>pejamu.</a:t>
            </a:r>
            <a:endParaRPr sz="1950">
              <a:latin typeface="Calibri"/>
              <a:cs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57200"/>
            <a:ext cx="6248400" cy="609600"/>
          </a:xfrm>
          <a:custGeom>
            <a:avLst/>
            <a:gdLst/>
            <a:ahLst/>
            <a:cxnLst/>
            <a:rect l="l" t="t" r="r" b="b"/>
            <a:pathLst>
              <a:path w="6248400" h="609600">
                <a:moveTo>
                  <a:pt x="6248158" y="0"/>
                </a:moveTo>
                <a:lnTo>
                  <a:pt x="0" y="0"/>
                </a:lnTo>
                <a:lnTo>
                  <a:pt x="0" y="609117"/>
                </a:lnTo>
                <a:lnTo>
                  <a:pt x="3124085" y="609117"/>
                </a:lnTo>
                <a:lnTo>
                  <a:pt x="6248158" y="609117"/>
                </a:lnTo>
                <a:lnTo>
                  <a:pt x="6248158" y="0"/>
                </a:lnTo>
                <a:close/>
              </a:path>
            </a:pathLst>
          </a:custGeom>
          <a:solidFill>
            <a:srgbClr val="4E80BC"/>
          </a:solidFill>
        </p:spPr>
        <p:txBody>
          <a:bodyPr wrap="square" lIns="0" tIns="0" rIns="0" bIns="0" rtlCol="0"/>
          <a:lstStyle/>
          <a:p>
            <a:endParaRPr/>
          </a:p>
        </p:txBody>
      </p:sp>
      <p:sp>
        <p:nvSpPr>
          <p:cNvPr id="3" name="object 3"/>
          <p:cNvSpPr txBox="1">
            <a:spLocks noGrp="1"/>
          </p:cNvSpPr>
          <p:nvPr>
            <p:ph type="title"/>
          </p:nvPr>
        </p:nvSpPr>
        <p:spPr>
          <a:xfrm>
            <a:off x="1577416" y="491655"/>
            <a:ext cx="4003675" cy="540385"/>
          </a:xfrm>
          <a:prstGeom prst="rect">
            <a:avLst/>
          </a:prstGeom>
        </p:spPr>
        <p:txBody>
          <a:bodyPr vert="horz" wrap="square" lIns="0" tIns="15875" rIns="0" bIns="0" rtlCol="0">
            <a:spAutoFit/>
          </a:bodyPr>
          <a:lstStyle/>
          <a:p>
            <a:pPr marL="12700">
              <a:lnSpc>
                <a:spcPct val="100000"/>
              </a:lnSpc>
              <a:spcBef>
                <a:spcPts val="125"/>
              </a:spcBef>
            </a:pPr>
            <a:r>
              <a:rPr sz="3350" dirty="0"/>
              <a:t>Beberapa</a:t>
            </a:r>
            <a:r>
              <a:rPr sz="3350" spc="-25" dirty="0"/>
              <a:t> </a:t>
            </a:r>
            <a:r>
              <a:rPr sz="3350" dirty="0"/>
              <a:t>istilah</a:t>
            </a:r>
            <a:r>
              <a:rPr sz="3350" spc="-15" dirty="0"/>
              <a:t> </a:t>
            </a:r>
            <a:r>
              <a:rPr sz="3350" spc="-5" dirty="0"/>
              <a:t>kausal</a:t>
            </a:r>
            <a:endParaRPr sz="3350"/>
          </a:p>
        </p:txBody>
      </p:sp>
      <p:sp>
        <p:nvSpPr>
          <p:cNvPr id="4" name="object 4"/>
          <p:cNvSpPr txBox="1"/>
          <p:nvPr/>
        </p:nvSpPr>
        <p:spPr>
          <a:xfrm>
            <a:off x="535940" y="1962251"/>
            <a:ext cx="8014970" cy="3101340"/>
          </a:xfrm>
          <a:prstGeom prst="rect">
            <a:avLst/>
          </a:prstGeom>
        </p:spPr>
        <p:txBody>
          <a:bodyPr vert="horz" wrap="square" lIns="0" tIns="65405" rIns="0" bIns="0" rtlCol="0">
            <a:spAutoFit/>
          </a:bodyPr>
          <a:lstStyle/>
          <a:p>
            <a:pPr marL="355600" marR="478155" indent="-343535">
              <a:lnSpc>
                <a:spcPts val="3229"/>
              </a:lnSpc>
              <a:spcBef>
                <a:spcPts val="515"/>
              </a:spcBef>
              <a:buClr>
                <a:srgbClr val="FF66FF"/>
              </a:buClr>
              <a:buFont typeface="Arial MT"/>
              <a:buChar char="•"/>
              <a:tabLst>
                <a:tab pos="355600" algn="l"/>
                <a:tab pos="356235" algn="l"/>
              </a:tabLst>
            </a:pPr>
            <a:r>
              <a:rPr sz="3000" spc="-15" dirty="0">
                <a:latin typeface="Calibri"/>
                <a:cs typeface="Calibri"/>
              </a:rPr>
              <a:t>Kausa</a:t>
            </a:r>
            <a:r>
              <a:rPr sz="3000" dirty="0">
                <a:latin typeface="Calibri"/>
                <a:cs typeface="Calibri"/>
              </a:rPr>
              <a:t> </a:t>
            </a:r>
            <a:r>
              <a:rPr sz="3000" spc="-5" dirty="0">
                <a:latin typeface="Calibri"/>
                <a:cs typeface="Calibri"/>
              </a:rPr>
              <a:t>mutlak:</a:t>
            </a:r>
            <a:r>
              <a:rPr sz="3000" spc="5" dirty="0">
                <a:latin typeface="Calibri"/>
                <a:cs typeface="Calibri"/>
              </a:rPr>
              <a:t> </a:t>
            </a:r>
            <a:r>
              <a:rPr sz="3000" spc="-10" dirty="0">
                <a:latin typeface="Calibri"/>
                <a:cs typeface="Calibri"/>
              </a:rPr>
              <a:t>suatu</a:t>
            </a:r>
            <a:r>
              <a:rPr sz="3000" spc="-15" dirty="0">
                <a:latin typeface="Calibri"/>
                <a:cs typeface="Calibri"/>
              </a:rPr>
              <a:t> </a:t>
            </a:r>
            <a:r>
              <a:rPr sz="3000" spc="-20" dirty="0">
                <a:latin typeface="Calibri"/>
                <a:cs typeface="Calibri"/>
              </a:rPr>
              <a:t>penyebab</a:t>
            </a:r>
            <a:r>
              <a:rPr sz="3000" dirty="0">
                <a:latin typeface="Calibri"/>
                <a:cs typeface="Calibri"/>
              </a:rPr>
              <a:t> </a:t>
            </a:r>
            <a:r>
              <a:rPr sz="3000" spc="-15" dirty="0">
                <a:latin typeface="Calibri"/>
                <a:cs typeface="Calibri"/>
              </a:rPr>
              <a:t>yang</a:t>
            </a:r>
            <a:r>
              <a:rPr sz="3000" dirty="0">
                <a:latin typeface="Calibri"/>
                <a:cs typeface="Calibri"/>
              </a:rPr>
              <a:t> </a:t>
            </a:r>
            <a:r>
              <a:rPr sz="3000" spc="-15" dirty="0">
                <a:latin typeface="Calibri"/>
                <a:cs typeface="Calibri"/>
              </a:rPr>
              <a:t>pasti</a:t>
            </a:r>
            <a:r>
              <a:rPr sz="3000" spc="-10" dirty="0">
                <a:latin typeface="Calibri"/>
                <a:cs typeface="Calibri"/>
              </a:rPr>
              <a:t> </a:t>
            </a:r>
            <a:r>
              <a:rPr sz="3000" spc="-15" dirty="0">
                <a:latin typeface="Calibri"/>
                <a:cs typeface="Calibri"/>
              </a:rPr>
              <a:t>akan </a:t>
            </a:r>
            <a:r>
              <a:rPr sz="3000" spc="-660" dirty="0">
                <a:latin typeface="Calibri"/>
                <a:cs typeface="Calibri"/>
              </a:rPr>
              <a:t> </a:t>
            </a:r>
            <a:r>
              <a:rPr sz="3000" spc="-10" dirty="0">
                <a:latin typeface="Calibri"/>
                <a:cs typeface="Calibri"/>
              </a:rPr>
              <a:t>menimbulkan</a:t>
            </a:r>
            <a:r>
              <a:rPr sz="3000" spc="-5" dirty="0">
                <a:latin typeface="Calibri"/>
                <a:cs typeface="Calibri"/>
              </a:rPr>
              <a:t> </a:t>
            </a:r>
            <a:r>
              <a:rPr sz="3000" spc="-20" dirty="0">
                <a:latin typeface="Calibri"/>
                <a:cs typeface="Calibri"/>
              </a:rPr>
              <a:t>penyakit</a:t>
            </a:r>
            <a:r>
              <a:rPr sz="3000" dirty="0">
                <a:latin typeface="Calibri"/>
                <a:cs typeface="Calibri"/>
              </a:rPr>
              <a:t> </a:t>
            </a:r>
            <a:r>
              <a:rPr sz="3000" spc="-20" dirty="0">
                <a:latin typeface="Calibri"/>
                <a:cs typeface="Calibri"/>
              </a:rPr>
              <a:t>tertentu</a:t>
            </a:r>
            <a:endParaRPr sz="3000">
              <a:latin typeface="Calibri"/>
              <a:cs typeface="Calibri"/>
            </a:endParaRPr>
          </a:p>
          <a:p>
            <a:pPr marL="355600" marR="962025" indent="-343535">
              <a:lnSpc>
                <a:spcPts val="3240"/>
              </a:lnSpc>
              <a:spcBef>
                <a:spcPts val="600"/>
              </a:spcBef>
              <a:buClr>
                <a:srgbClr val="FF66FF"/>
              </a:buClr>
              <a:buFont typeface="Arial MT"/>
              <a:buChar char="•"/>
              <a:tabLst>
                <a:tab pos="355600" algn="l"/>
                <a:tab pos="356235" algn="l"/>
              </a:tabLst>
            </a:pPr>
            <a:r>
              <a:rPr sz="3000" spc="-15" dirty="0">
                <a:latin typeface="Calibri"/>
                <a:cs typeface="Calibri"/>
              </a:rPr>
              <a:t>Kausa</a:t>
            </a:r>
            <a:r>
              <a:rPr sz="3000" dirty="0">
                <a:latin typeface="Calibri"/>
                <a:cs typeface="Calibri"/>
              </a:rPr>
              <a:t> </a:t>
            </a:r>
            <a:r>
              <a:rPr sz="3000" spc="-10" dirty="0">
                <a:latin typeface="Calibri"/>
                <a:cs typeface="Calibri"/>
              </a:rPr>
              <a:t>esensial:</a:t>
            </a:r>
            <a:r>
              <a:rPr sz="3000" dirty="0">
                <a:latin typeface="Calibri"/>
                <a:cs typeface="Calibri"/>
              </a:rPr>
              <a:t> </a:t>
            </a:r>
            <a:r>
              <a:rPr sz="3000" spc="-15" dirty="0">
                <a:latin typeface="Calibri"/>
                <a:cs typeface="Calibri"/>
              </a:rPr>
              <a:t>kausa</a:t>
            </a:r>
            <a:r>
              <a:rPr sz="3000" spc="-10" dirty="0">
                <a:latin typeface="Calibri"/>
                <a:cs typeface="Calibri"/>
              </a:rPr>
              <a:t> </a:t>
            </a:r>
            <a:r>
              <a:rPr sz="3000" spc="-15" dirty="0">
                <a:latin typeface="Calibri"/>
                <a:cs typeface="Calibri"/>
              </a:rPr>
              <a:t>yang</a:t>
            </a:r>
            <a:r>
              <a:rPr sz="3000" dirty="0">
                <a:latin typeface="Calibri"/>
                <a:cs typeface="Calibri"/>
              </a:rPr>
              <a:t> </a:t>
            </a:r>
            <a:r>
              <a:rPr sz="3000" spc="-5" dirty="0">
                <a:latin typeface="Calibri"/>
                <a:cs typeface="Calibri"/>
              </a:rPr>
              <a:t>harus ada </a:t>
            </a:r>
            <a:r>
              <a:rPr sz="3000" spc="-10" dirty="0">
                <a:latin typeface="Calibri"/>
                <a:cs typeface="Calibri"/>
              </a:rPr>
              <a:t>untuk </a:t>
            </a:r>
            <a:r>
              <a:rPr sz="3000" spc="-665" dirty="0">
                <a:latin typeface="Calibri"/>
                <a:cs typeface="Calibri"/>
              </a:rPr>
              <a:t> </a:t>
            </a:r>
            <a:r>
              <a:rPr sz="3000" spc="-10" dirty="0">
                <a:latin typeface="Calibri"/>
                <a:cs typeface="Calibri"/>
              </a:rPr>
              <a:t>memungkinkan</a:t>
            </a:r>
            <a:r>
              <a:rPr sz="3000" spc="-5" dirty="0">
                <a:latin typeface="Calibri"/>
                <a:cs typeface="Calibri"/>
              </a:rPr>
              <a:t> </a:t>
            </a:r>
            <a:r>
              <a:rPr sz="3000" spc="-10" dirty="0">
                <a:latin typeface="Calibri"/>
                <a:cs typeface="Calibri"/>
              </a:rPr>
              <a:t>suatu </a:t>
            </a:r>
            <a:r>
              <a:rPr sz="3000" spc="-20" dirty="0">
                <a:latin typeface="Calibri"/>
                <a:cs typeface="Calibri"/>
              </a:rPr>
              <a:t>penyakit</a:t>
            </a:r>
            <a:endParaRPr sz="3000">
              <a:latin typeface="Calibri"/>
              <a:cs typeface="Calibri"/>
            </a:endParaRPr>
          </a:p>
          <a:p>
            <a:pPr marL="355600" marR="5080" indent="-343535">
              <a:lnSpc>
                <a:spcPct val="89800"/>
              </a:lnSpc>
              <a:spcBef>
                <a:spcPts val="560"/>
              </a:spcBef>
              <a:buClr>
                <a:srgbClr val="FF66FF"/>
              </a:buClr>
              <a:buFont typeface="Arial MT"/>
              <a:buChar char="•"/>
              <a:tabLst>
                <a:tab pos="355600" algn="l"/>
                <a:tab pos="356235" algn="l"/>
              </a:tabLst>
            </a:pPr>
            <a:r>
              <a:rPr sz="3000" spc="-15" dirty="0">
                <a:latin typeface="Calibri"/>
                <a:cs typeface="Calibri"/>
              </a:rPr>
              <a:t>Kausa</a:t>
            </a:r>
            <a:r>
              <a:rPr sz="3000" dirty="0">
                <a:latin typeface="Calibri"/>
                <a:cs typeface="Calibri"/>
              </a:rPr>
              <a:t> </a:t>
            </a:r>
            <a:r>
              <a:rPr sz="3000" spc="-10" dirty="0">
                <a:latin typeface="Calibri"/>
                <a:cs typeface="Calibri"/>
              </a:rPr>
              <a:t>sufisien:</a:t>
            </a:r>
            <a:r>
              <a:rPr sz="3000" spc="5" dirty="0">
                <a:latin typeface="Calibri"/>
                <a:cs typeface="Calibri"/>
              </a:rPr>
              <a:t> </a:t>
            </a:r>
            <a:r>
              <a:rPr sz="3000" spc="-15" dirty="0">
                <a:latin typeface="Calibri"/>
                <a:cs typeface="Calibri"/>
              </a:rPr>
              <a:t>kausa</a:t>
            </a:r>
            <a:r>
              <a:rPr sz="3000" spc="5" dirty="0">
                <a:latin typeface="Calibri"/>
                <a:cs typeface="Calibri"/>
              </a:rPr>
              <a:t> </a:t>
            </a:r>
            <a:r>
              <a:rPr sz="3000" spc="-15" dirty="0">
                <a:latin typeface="Calibri"/>
                <a:cs typeface="Calibri"/>
              </a:rPr>
              <a:t>yang</a:t>
            </a:r>
            <a:r>
              <a:rPr sz="3000" dirty="0">
                <a:latin typeface="Calibri"/>
                <a:cs typeface="Calibri"/>
              </a:rPr>
              <a:t> </a:t>
            </a:r>
            <a:r>
              <a:rPr sz="3000" spc="-20" dirty="0">
                <a:latin typeface="Calibri"/>
                <a:cs typeface="Calibri"/>
              </a:rPr>
              <a:t>umumnya</a:t>
            </a:r>
            <a:r>
              <a:rPr sz="3000" spc="5" dirty="0">
                <a:latin typeface="Calibri"/>
                <a:cs typeface="Calibri"/>
              </a:rPr>
              <a:t> </a:t>
            </a:r>
            <a:r>
              <a:rPr sz="3000" spc="-20" dirty="0">
                <a:latin typeface="Calibri"/>
                <a:cs typeface="Calibri"/>
              </a:rPr>
              <a:t>terdiri</a:t>
            </a:r>
            <a:r>
              <a:rPr sz="3000" spc="-5" dirty="0">
                <a:latin typeface="Calibri"/>
                <a:cs typeface="Calibri"/>
              </a:rPr>
              <a:t> dari </a:t>
            </a:r>
            <a:r>
              <a:rPr sz="3000" dirty="0">
                <a:latin typeface="Calibri"/>
                <a:cs typeface="Calibri"/>
              </a:rPr>
              <a:t> </a:t>
            </a:r>
            <a:r>
              <a:rPr sz="3000" spc="-15" dirty="0">
                <a:latin typeface="Calibri"/>
                <a:cs typeface="Calibri"/>
              </a:rPr>
              <a:t>beberapa</a:t>
            </a:r>
            <a:r>
              <a:rPr sz="3000" spc="-10" dirty="0">
                <a:latin typeface="Calibri"/>
                <a:cs typeface="Calibri"/>
              </a:rPr>
              <a:t> </a:t>
            </a:r>
            <a:r>
              <a:rPr sz="3000" spc="-15" dirty="0">
                <a:latin typeface="Calibri"/>
                <a:cs typeface="Calibri"/>
              </a:rPr>
              <a:t>kausa</a:t>
            </a:r>
            <a:r>
              <a:rPr sz="3000" spc="-10" dirty="0">
                <a:latin typeface="Calibri"/>
                <a:cs typeface="Calibri"/>
              </a:rPr>
              <a:t> </a:t>
            </a:r>
            <a:r>
              <a:rPr sz="3000" spc="-15" dirty="0">
                <a:latin typeface="Calibri"/>
                <a:cs typeface="Calibri"/>
              </a:rPr>
              <a:t>yang</a:t>
            </a:r>
            <a:r>
              <a:rPr sz="3000" dirty="0">
                <a:latin typeface="Calibri"/>
                <a:cs typeface="Calibri"/>
              </a:rPr>
              <a:t> </a:t>
            </a:r>
            <a:r>
              <a:rPr sz="3000" spc="-15" dirty="0">
                <a:latin typeface="Calibri"/>
                <a:cs typeface="Calibri"/>
              </a:rPr>
              <a:t>secara</a:t>
            </a:r>
            <a:r>
              <a:rPr sz="3000" spc="-10" dirty="0">
                <a:latin typeface="Calibri"/>
                <a:cs typeface="Calibri"/>
              </a:rPr>
              <a:t> bersama-sama</a:t>
            </a:r>
            <a:r>
              <a:rPr sz="3000" spc="5" dirty="0">
                <a:latin typeface="Calibri"/>
                <a:cs typeface="Calibri"/>
              </a:rPr>
              <a:t> </a:t>
            </a:r>
            <a:r>
              <a:rPr sz="3000" spc="-5" dirty="0">
                <a:latin typeface="Calibri"/>
                <a:cs typeface="Calibri"/>
              </a:rPr>
              <a:t>saling </a:t>
            </a:r>
            <a:r>
              <a:rPr sz="3000" spc="-665" dirty="0">
                <a:latin typeface="Calibri"/>
                <a:cs typeface="Calibri"/>
              </a:rPr>
              <a:t> </a:t>
            </a:r>
            <a:r>
              <a:rPr sz="3000" spc="-10" dirty="0">
                <a:latin typeface="Calibri"/>
                <a:cs typeface="Calibri"/>
              </a:rPr>
              <a:t>mencukupi</a:t>
            </a:r>
            <a:r>
              <a:rPr sz="3000" spc="-5" dirty="0">
                <a:latin typeface="Calibri"/>
                <a:cs typeface="Calibri"/>
              </a:rPr>
              <a:t> </a:t>
            </a:r>
            <a:r>
              <a:rPr sz="3000" spc="-10" dirty="0">
                <a:latin typeface="Calibri"/>
                <a:cs typeface="Calibri"/>
              </a:rPr>
              <a:t>untuk</a:t>
            </a:r>
            <a:r>
              <a:rPr sz="3000" spc="-5" dirty="0">
                <a:latin typeface="Calibri"/>
                <a:cs typeface="Calibri"/>
              </a:rPr>
              <a:t> </a:t>
            </a:r>
            <a:r>
              <a:rPr sz="3000" spc="-20" dirty="0">
                <a:latin typeface="Calibri"/>
                <a:cs typeface="Calibri"/>
              </a:rPr>
              <a:t>menyebabkan</a:t>
            </a:r>
            <a:r>
              <a:rPr sz="3000" dirty="0">
                <a:latin typeface="Calibri"/>
                <a:cs typeface="Calibri"/>
              </a:rPr>
              <a:t> </a:t>
            </a:r>
            <a:r>
              <a:rPr sz="3000" spc="-15" dirty="0">
                <a:latin typeface="Calibri"/>
                <a:cs typeface="Calibri"/>
              </a:rPr>
              <a:t>penyakit.</a:t>
            </a:r>
            <a:endParaRPr sz="3000">
              <a:latin typeface="Calibri"/>
              <a:cs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5257800" cy="609600"/>
            <a:chOff x="0" y="0"/>
            <a:chExt cx="5257800" cy="609600"/>
          </a:xfrm>
        </p:grpSpPr>
        <p:sp>
          <p:nvSpPr>
            <p:cNvPr id="3" name="object 3"/>
            <p:cNvSpPr/>
            <p:nvPr/>
          </p:nvSpPr>
          <p:spPr>
            <a:xfrm>
              <a:off x="0" y="0"/>
              <a:ext cx="5257800" cy="609600"/>
            </a:xfrm>
            <a:custGeom>
              <a:avLst/>
              <a:gdLst/>
              <a:ahLst/>
              <a:cxnLst/>
              <a:rect l="l" t="t" r="r" b="b"/>
              <a:pathLst>
                <a:path w="5257800" h="609600">
                  <a:moveTo>
                    <a:pt x="5257444" y="0"/>
                  </a:moveTo>
                  <a:lnTo>
                    <a:pt x="0" y="0"/>
                  </a:lnTo>
                  <a:lnTo>
                    <a:pt x="0" y="609117"/>
                  </a:lnTo>
                  <a:lnTo>
                    <a:pt x="2628722" y="609117"/>
                  </a:lnTo>
                  <a:lnTo>
                    <a:pt x="5257444" y="609117"/>
                  </a:lnTo>
                  <a:lnTo>
                    <a:pt x="5257444" y="0"/>
                  </a:lnTo>
                  <a:close/>
                </a:path>
              </a:pathLst>
            </a:custGeom>
            <a:solidFill>
              <a:srgbClr val="4E80BC"/>
            </a:solidFill>
          </p:spPr>
          <p:txBody>
            <a:bodyPr wrap="square" lIns="0" tIns="0" rIns="0" bIns="0" rtlCol="0"/>
            <a:lstStyle/>
            <a:p>
              <a:endParaRPr/>
            </a:p>
          </p:txBody>
        </p:sp>
        <p:sp>
          <p:nvSpPr>
            <p:cNvPr id="4" name="object 4"/>
            <p:cNvSpPr/>
            <p:nvPr/>
          </p:nvSpPr>
          <p:spPr>
            <a:xfrm>
              <a:off x="0" y="0"/>
              <a:ext cx="5257800" cy="609600"/>
            </a:xfrm>
            <a:custGeom>
              <a:avLst/>
              <a:gdLst/>
              <a:ahLst/>
              <a:cxnLst/>
              <a:rect l="l" t="t" r="r" b="b"/>
              <a:pathLst>
                <a:path w="5257800" h="609600">
                  <a:moveTo>
                    <a:pt x="2628722" y="609117"/>
                  </a:moveTo>
                  <a:lnTo>
                    <a:pt x="0" y="609117"/>
                  </a:lnTo>
                  <a:lnTo>
                    <a:pt x="0" y="0"/>
                  </a:lnTo>
                  <a:lnTo>
                    <a:pt x="5257444" y="0"/>
                  </a:lnTo>
                  <a:lnTo>
                    <a:pt x="5257444" y="609117"/>
                  </a:lnTo>
                  <a:lnTo>
                    <a:pt x="2628722" y="609117"/>
                  </a:lnTo>
                  <a:close/>
                </a:path>
              </a:pathLst>
            </a:custGeom>
            <a:ln w="3175">
              <a:solidFill>
                <a:srgbClr val="000000"/>
              </a:solidFill>
            </a:ln>
          </p:spPr>
          <p:txBody>
            <a:bodyPr wrap="square" lIns="0" tIns="0" rIns="0" bIns="0" rtlCol="0"/>
            <a:lstStyle/>
            <a:p>
              <a:endParaRPr/>
            </a:p>
          </p:txBody>
        </p:sp>
      </p:grpSp>
      <p:sp>
        <p:nvSpPr>
          <p:cNvPr id="5" name="object 5"/>
          <p:cNvSpPr txBox="1">
            <a:spLocks noGrp="1"/>
          </p:cNvSpPr>
          <p:nvPr>
            <p:ph type="title"/>
          </p:nvPr>
        </p:nvSpPr>
        <p:spPr>
          <a:xfrm>
            <a:off x="1014742" y="34455"/>
            <a:ext cx="3223895" cy="540385"/>
          </a:xfrm>
          <a:prstGeom prst="rect">
            <a:avLst/>
          </a:prstGeom>
        </p:spPr>
        <p:txBody>
          <a:bodyPr vert="horz" wrap="square" lIns="0" tIns="15875" rIns="0" bIns="0" rtlCol="0">
            <a:spAutoFit/>
          </a:bodyPr>
          <a:lstStyle/>
          <a:p>
            <a:pPr marL="12700">
              <a:lnSpc>
                <a:spcPct val="100000"/>
              </a:lnSpc>
              <a:spcBef>
                <a:spcPts val="125"/>
              </a:spcBef>
            </a:pPr>
            <a:r>
              <a:rPr sz="3350" spc="10" dirty="0"/>
              <a:t>Model</a:t>
            </a:r>
            <a:r>
              <a:rPr sz="3350" spc="-25" dirty="0"/>
              <a:t> </a:t>
            </a:r>
            <a:r>
              <a:rPr sz="3350" spc="10" dirty="0"/>
              <a:t>hub.</a:t>
            </a:r>
            <a:r>
              <a:rPr sz="3350" spc="-30" dirty="0"/>
              <a:t> </a:t>
            </a:r>
            <a:r>
              <a:rPr sz="3350" spc="-5" dirty="0"/>
              <a:t>kausal</a:t>
            </a:r>
            <a:endParaRPr sz="3350"/>
          </a:p>
        </p:txBody>
      </p:sp>
      <p:sp>
        <p:nvSpPr>
          <p:cNvPr id="6" name="object 6"/>
          <p:cNvSpPr txBox="1"/>
          <p:nvPr/>
        </p:nvSpPr>
        <p:spPr>
          <a:xfrm>
            <a:off x="533425" y="871105"/>
            <a:ext cx="6287770" cy="513715"/>
          </a:xfrm>
          <a:prstGeom prst="rect">
            <a:avLst/>
          </a:prstGeom>
        </p:spPr>
        <p:txBody>
          <a:bodyPr vert="horz" wrap="square" lIns="0" tIns="12700" rIns="0" bIns="0" rtlCol="0">
            <a:spAutoFit/>
          </a:bodyPr>
          <a:lstStyle/>
          <a:p>
            <a:pPr marL="12700">
              <a:lnSpc>
                <a:spcPct val="100000"/>
              </a:lnSpc>
              <a:spcBef>
                <a:spcPts val="100"/>
              </a:spcBef>
            </a:pPr>
            <a:r>
              <a:rPr sz="3200" spc="-5" dirty="0">
                <a:latin typeface="Arial MT"/>
                <a:cs typeface="Arial MT"/>
              </a:rPr>
              <a:t>a.</a:t>
            </a:r>
            <a:r>
              <a:rPr sz="3200" spc="-30" dirty="0">
                <a:latin typeface="Arial MT"/>
                <a:cs typeface="Arial MT"/>
              </a:rPr>
              <a:t> </a:t>
            </a:r>
            <a:r>
              <a:rPr sz="3200" spc="-5" dirty="0">
                <a:latin typeface="Arial MT"/>
                <a:cs typeface="Arial MT"/>
              </a:rPr>
              <a:t>Single</a:t>
            </a:r>
            <a:r>
              <a:rPr sz="3200" spc="-35" dirty="0">
                <a:latin typeface="Arial MT"/>
                <a:cs typeface="Arial MT"/>
              </a:rPr>
              <a:t> </a:t>
            </a:r>
            <a:r>
              <a:rPr sz="3200" spc="-5" dirty="0">
                <a:latin typeface="Arial MT"/>
                <a:cs typeface="Arial MT"/>
              </a:rPr>
              <a:t>cause/single</a:t>
            </a:r>
            <a:r>
              <a:rPr sz="3200" spc="-30" dirty="0">
                <a:latin typeface="Arial MT"/>
                <a:cs typeface="Arial MT"/>
              </a:rPr>
              <a:t> </a:t>
            </a:r>
            <a:r>
              <a:rPr sz="3200" spc="-15" dirty="0">
                <a:latin typeface="Arial MT"/>
                <a:cs typeface="Arial MT"/>
              </a:rPr>
              <a:t>effect</a:t>
            </a:r>
            <a:r>
              <a:rPr sz="3200" spc="-35" dirty="0">
                <a:latin typeface="Arial MT"/>
                <a:cs typeface="Arial MT"/>
              </a:rPr>
              <a:t> </a:t>
            </a:r>
            <a:r>
              <a:rPr sz="3200" spc="-5" dirty="0">
                <a:latin typeface="Arial MT"/>
                <a:cs typeface="Arial MT"/>
              </a:rPr>
              <a:t>model</a:t>
            </a:r>
            <a:endParaRPr sz="3200">
              <a:latin typeface="Arial MT"/>
              <a:cs typeface="Arial MT"/>
            </a:endParaRPr>
          </a:p>
        </p:txBody>
      </p:sp>
      <p:grpSp>
        <p:nvGrpSpPr>
          <p:cNvPr id="7" name="object 7"/>
          <p:cNvGrpSpPr/>
          <p:nvPr/>
        </p:nvGrpSpPr>
        <p:grpSpPr>
          <a:xfrm>
            <a:off x="832681" y="1671834"/>
            <a:ext cx="4429125" cy="695325"/>
            <a:chOff x="832681" y="1671834"/>
            <a:chExt cx="4429125" cy="695325"/>
          </a:xfrm>
        </p:grpSpPr>
        <p:sp>
          <p:nvSpPr>
            <p:cNvPr id="8" name="object 8"/>
            <p:cNvSpPr/>
            <p:nvPr/>
          </p:nvSpPr>
          <p:spPr>
            <a:xfrm>
              <a:off x="3962158" y="1676514"/>
              <a:ext cx="1295400" cy="685800"/>
            </a:xfrm>
            <a:custGeom>
              <a:avLst/>
              <a:gdLst/>
              <a:ahLst/>
              <a:cxnLst/>
              <a:rect l="l" t="t" r="r" b="b"/>
              <a:pathLst>
                <a:path w="1295400" h="685800">
                  <a:moveTo>
                    <a:pt x="1294917" y="0"/>
                  </a:moveTo>
                  <a:lnTo>
                    <a:pt x="0" y="0"/>
                  </a:lnTo>
                  <a:lnTo>
                    <a:pt x="0" y="685444"/>
                  </a:lnTo>
                  <a:lnTo>
                    <a:pt x="647636" y="685444"/>
                  </a:lnTo>
                  <a:lnTo>
                    <a:pt x="1294917" y="685444"/>
                  </a:lnTo>
                  <a:lnTo>
                    <a:pt x="1294917" y="0"/>
                  </a:lnTo>
                  <a:close/>
                </a:path>
              </a:pathLst>
            </a:custGeom>
            <a:solidFill>
              <a:srgbClr val="4E80BC"/>
            </a:solidFill>
          </p:spPr>
          <p:txBody>
            <a:bodyPr wrap="square" lIns="0" tIns="0" rIns="0" bIns="0" rtlCol="0"/>
            <a:lstStyle/>
            <a:p>
              <a:endParaRPr/>
            </a:p>
          </p:txBody>
        </p:sp>
        <p:sp>
          <p:nvSpPr>
            <p:cNvPr id="9" name="object 9"/>
            <p:cNvSpPr/>
            <p:nvPr/>
          </p:nvSpPr>
          <p:spPr>
            <a:xfrm>
              <a:off x="3962158" y="1676514"/>
              <a:ext cx="1295400" cy="685800"/>
            </a:xfrm>
            <a:custGeom>
              <a:avLst/>
              <a:gdLst/>
              <a:ahLst/>
              <a:cxnLst/>
              <a:rect l="l" t="t" r="r" b="b"/>
              <a:pathLst>
                <a:path w="1295400" h="685800">
                  <a:moveTo>
                    <a:pt x="647636" y="685444"/>
                  </a:moveTo>
                  <a:lnTo>
                    <a:pt x="0" y="685444"/>
                  </a:lnTo>
                  <a:lnTo>
                    <a:pt x="0" y="0"/>
                  </a:lnTo>
                  <a:lnTo>
                    <a:pt x="1294917" y="0"/>
                  </a:lnTo>
                  <a:lnTo>
                    <a:pt x="1294917" y="685444"/>
                  </a:lnTo>
                  <a:lnTo>
                    <a:pt x="647636" y="685444"/>
                  </a:lnTo>
                  <a:close/>
                </a:path>
              </a:pathLst>
            </a:custGeom>
            <a:ln w="9359">
              <a:solidFill>
                <a:srgbClr val="000000"/>
              </a:solidFill>
            </a:ln>
          </p:spPr>
          <p:txBody>
            <a:bodyPr wrap="square" lIns="0" tIns="0" rIns="0" bIns="0" rtlCol="0"/>
            <a:lstStyle/>
            <a:p>
              <a:endParaRPr/>
            </a:p>
          </p:txBody>
        </p:sp>
        <p:sp>
          <p:nvSpPr>
            <p:cNvPr id="10" name="object 10"/>
            <p:cNvSpPr/>
            <p:nvPr/>
          </p:nvSpPr>
          <p:spPr>
            <a:xfrm>
              <a:off x="837361" y="1676514"/>
              <a:ext cx="1371600" cy="685800"/>
            </a:xfrm>
            <a:custGeom>
              <a:avLst/>
              <a:gdLst/>
              <a:ahLst/>
              <a:cxnLst/>
              <a:rect l="l" t="t" r="r" b="b"/>
              <a:pathLst>
                <a:path w="1371600" h="685800">
                  <a:moveTo>
                    <a:pt x="685800" y="0"/>
                  </a:moveTo>
                  <a:lnTo>
                    <a:pt x="614159" y="1803"/>
                  </a:lnTo>
                  <a:lnTo>
                    <a:pt x="543242" y="7569"/>
                  </a:lnTo>
                  <a:lnTo>
                    <a:pt x="474116" y="16929"/>
                  </a:lnTo>
                  <a:lnTo>
                    <a:pt x="406793" y="29527"/>
                  </a:lnTo>
                  <a:lnTo>
                    <a:pt x="343077" y="46088"/>
                  </a:lnTo>
                  <a:lnTo>
                    <a:pt x="282956" y="65531"/>
                  </a:lnTo>
                  <a:lnTo>
                    <a:pt x="227152" y="88201"/>
                  </a:lnTo>
                  <a:lnTo>
                    <a:pt x="176403" y="113411"/>
                  </a:lnTo>
                  <a:lnTo>
                    <a:pt x="131394" y="141490"/>
                  </a:lnTo>
                  <a:lnTo>
                    <a:pt x="92163" y="171361"/>
                  </a:lnTo>
                  <a:lnTo>
                    <a:pt x="59753" y="203403"/>
                  </a:lnTo>
                  <a:lnTo>
                    <a:pt x="33832" y="236880"/>
                  </a:lnTo>
                  <a:lnTo>
                    <a:pt x="15481" y="271449"/>
                  </a:lnTo>
                  <a:lnTo>
                    <a:pt x="1435" y="324726"/>
                  </a:lnTo>
                  <a:lnTo>
                    <a:pt x="355" y="342722"/>
                  </a:lnTo>
                  <a:lnTo>
                    <a:pt x="0" y="342722"/>
                  </a:lnTo>
                  <a:lnTo>
                    <a:pt x="8636" y="396366"/>
                  </a:lnTo>
                  <a:lnTo>
                    <a:pt x="33832" y="448563"/>
                  </a:lnTo>
                  <a:lnTo>
                    <a:pt x="59397" y="482041"/>
                  </a:lnTo>
                  <a:lnTo>
                    <a:pt x="92163" y="514083"/>
                  </a:lnTo>
                  <a:lnTo>
                    <a:pt x="131394" y="543966"/>
                  </a:lnTo>
                  <a:lnTo>
                    <a:pt x="176403" y="572046"/>
                  </a:lnTo>
                  <a:lnTo>
                    <a:pt x="227152" y="597242"/>
                  </a:lnTo>
                  <a:lnTo>
                    <a:pt x="282956" y="619925"/>
                  </a:lnTo>
                  <a:lnTo>
                    <a:pt x="343077" y="639368"/>
                  </a:lnTo>
                  <a:lnTo>
                    <a:pt x="407162" y="655561"/>
                  </a:lnTo>
                  <a:lnTo>
                    <a:pt x="474116" y="668527"/>
                  </a:lnTo>
                  <a:lnTo>
                    <a:pt x="543242" y="677519"/>
                  </a:lnTo>
                  <a:lnTo>
                    <a:pt x="614159" y="683285"/>
                  </a:lnTo>
                  <a:lnTo>
                    <a:pt x="685800" y="685088"/>
                  </a:lnTo>
                  <a:lnTo>
                    <a:pt x="685800" y="685444"/>
                  </a:lnTo>
                  <a:lnTo>
                    <a:pt x="757440" y="683640"/>
                  </a:lnTo>
                  <a:lnTo>
                    <a:pt x="828357" y="677887"/>
                  </a:lnTo>
                  <a:lnTo>
                    <a:pt x="897483" y="668527"/>
                  </a:lnTo>
                  <a:lnTo>
                    <a:pt x="964793" y="655929"/>
                  </a:lnTo>
                  <a:lnTo>
                    <a:pt x="1028522" y="639368"/>
                  </a:lnTo>
                  <a:lnTo>
                    <a:pt x="1088644" y="619925"/>
                  </a:lnTo>
                  <a:lnTo>
                    <a:pt x="1144435" y="597242"/>
                  </a:lnTo>
                  <a:lnTo>
                    <a:pt x="1195197" y="572046"/>
                  </a:lnTo>
                  <a:lnTo>
                    <a:pt x="1240193" y="543966"/>
                  </a:lnTo>
                  <a:lnTo>
                    <a:pt x="1279436" y="514083"/>
                  </a:lnTo>
                  <a:lnTo>
                    <a:pt x="1311833" y="482041"/>
                  </a:lnTo>
                  <a:lnTo>
                    <a:pt x="1337754" y="448563"/>
                  </a:lnTo>
                  <a:lnTo>
                    <a:pt x="1356118" y="414007"/>
                  </a:lnTo>
                  <a:lnTo>
                    <a:pt x="1370152" y="360730"/>
                  </a:lnTo>
                  <a:lnTo>
                    <a:pt x="1371244" y="342722"/>
                  </a:lnTo>
                  <a:lnTo>
                    <a:pt x="1370152" y="324726"/>
                  </a:lnTo>
                  <a:lnTo>
                    <a:pt x="1356118" y="271449"/>
                  </a:lnTo>
                  <a:lnTo>
                    <a:pt x="1337754" y="236880"/>
                  </a:lnTo>
                  <a:lnTo>
                    <a:pt x="1311833" y="203403"/>
                  </a:lnTo>
                  <a:lnTo>
                    <a:pt x="1279436" y="171361"/>
                  </a:lnTo>
                  <a:lnTo>
                    <a:pt x="1240193" y="141122"/>
                  </a:lnTo>
                  <a:lnTo>
                    <a:pt x="1195197" y="113411"/>
                  </a:lnTo>
                  <a:lnTo>
                    <a:pt x="1144435" y="88201"/>
                  </a:lnTo>
                  <a:lnTo>
                    <a:pt x="1088644" y="65531"/>
                  </a:lnTo>
                  <a:lnTo>
                    <a:pt x="1028522" y="46088"/>
                  </a:lnTo>
                  <a:lnTo>
                    <a:pt x="964438" y="29527"/>
                  </a:lnTo>
                  <a:lnTo>
                    <a:pt x="897483" y="16929"/>
                  </a:lnTo>
                  <a:lnTo>
                    <a:pt x="828357" y="7569"/>
                  </a:lnTo>
                  <a:lnTo>
                    <a:pt x="757440" y="1803"/>
                  </a:lnTo>
                  <a:lnTo>
                    <a:pt x="721804" y="368"/>
                  </a:lnTo>
                  <a:lnTo>
                    <a:pt x="685800" y="0"/>
                  </a:lnTo>
                  <a:close/>
                </a:path>
              </a:pathLst>
            </a:custGeom>
            <a:solidFill>
              <a:srgbClr val="CC3300"/>
            </a:solidFill>
          </p:spPr>
          <p:txBody>
            <a:bodyPr wrap="square" lIns="0" tIns="0" rIns="0" bIns="0" rtlCol="0"/>
            <a:lstStyle/>
            <a:p>
              <a:endParaRPr/>
            </a:p>
          </p:txBody>
        </p:sp>
        <p:sp>
          <p:nvSpPr>
            <p:cNvPr id="11" name="object 11"/>
            <p:cNvSpPr/>
            <p:nvPr/>
          </p:nvSpPr>
          <p:spPr>
            <a:xfrm>
              <a:off x="837361" y="1676514"/>
              <a:ext cx="1371600" cy="685800"/>
            </a:xfrm>
            <a:custGeom>
              <a:avLst/>
              <a:gdLst/>
              <a:ahLst/>
              <a:cxnLst/>
              <a:rect l="l" t="t" r="r" b="b"/>
              <a:pathLst>
                <a:path w="1371600" h="685800">
                  <a:moveTo>
                    <a:pt x="355" y="342722"/>
                  </a:moveTo>
                  <a:lnTo>
                    <a:pt x="1435" y="324726"/>
                  </a:lnTo>
                  <a:lnTo>
                    <a:pt x="3962" y="307086"/>
                  </a:lnTo>
                  <a:lnTo>
                    <a:pt x="23761" y="254165"/>
                  </a:lnTo>
                  <a:lnTo>
                    <a:pt x="45720" y="219963"/>
                  </a:lnTo>
                  <a:lnTo>
                    <a:pt x="74879" y="187210"/>
                  </a:lnTo>
                  <a:lnTo>
                    <a:pt x="110883" y="156248"/>
                  </a:lnTo>
                  <a:lnTo>
                    <a:pt x="152996" y="127088"/>
                  </a:lnTo>
                  <a:lnTo>
                    <a:pt x="201244" y="100444"/>
                  </a:lnTo>
                  <a:lnTo>
                    <a:pt x="254520" y="76326"/>
                  </a:lnTo>
                  <a:lnTo>
                    <a:pt x="312483" y="55448"/>
                  </a:lnTo>
                  <a:lnTo>
                    <a:pt x="374764" y="37439"/>
                  </a:lnTo>
                  <a:lnTo>
                    <a:pt x="440283" y="22682"/>
                  </a:lnTo>
                  <a:lnTo>
                    <a:pt x="508317" y="11887"/>
                  </a:lnTo>
                  <a:lnTo>
                    <a:pt x="578523" y="4330"/>
                  </a:lnTo>
                  <a:lnTo>
                    <a:pt x="649795" y="368"/>
                  </a:lnTo>
                  <a:lnTo>
                    <a:pt x="685800" y="0"/>
                  </a:lnTo>
                  <a:lnTo>
                    <a:pt x="757440" y="1803"/>
                  </a:lnTo>
                  <a:lnTo>
                    <a:pt x="828357" y="7569"/>
                  </a:lnTo>
                  <a:lnTo>
                    <a:pt x="897483" y="16929"/>
                  </a:lnTo>
                  <a:lnTo>
                    <a:pt x="964438" y="29527"/>
                  </a:lnTo>
                  <a:lnTo>
                    <a:pt x="1028522" y="46088"/>
                  </a:lnTo>
                  <a:lnTo>
                    <a:pt x="1088644" y="65531"/>
                  </a:lnTo>
                  <a:lnTo>
                    <a:pt x="1144435" y="88201"/>
                  </a:lnTo>
                  <a:lnTo>
                    <a:pt x="1195197" y="113411"/>
                  </a:lnTo>
                  <a:lnTo>
                    <a:pt x="1240193" y="141122"/>
                  </a:lnTo>
                  <a:lnTo>
                    <a:pt x="1279436" y="171361"/>
                  </a:lnTo>
                  <a:lnTo>
                    <a:pt x="1311833" y="203403"/>
                  </a:lnTo>
                  <a:lnTo>
                    <a:pt x="1337754" y="236880"/>
                  </a:lnTo>
                  <a:lnTo>
                    <a:pt x="1356118" y="271449"/>
                  </a:lnTo>
                  <a:lnTo>
                    <a:pt x="1370152" y="324726"/>
                  </a:lnTo>
                  <a:lnTo>
                    <a:pt x="1371244" y="342722"/>
                  </a:lnTo>
                  <a:lnTo>
                    <a:pt x="1362964" y="396366"/>
                  </a:lnTo>
                  <a:lnTo>
                    <a:pt x="1337754" y="448563"/>
                  </a:lnTo>
                  <a:lnTo>
                    <a:pt x="1311833" y="482041"/>
                  </a:lnTo>
                  <a:lnTo>
                    <a:pt x="1279436" y="514083"/>
                  </a:lnTo>
                  <a:lnTo>
                    <a:pt x="1240193" y="543966"/>
                  </a:lnTo>
                  <a:lnTo>
                    <a:pt x="1195197" y="572046"/>
                  </a:lnTo>
                  <a:lnTo>
                    <a:pt x="1144435" y="597242"/>
                  </a:lnTo>
                  <a:lnTo>
                    <a:pt x="1088644" y="619925"/>
                  </a:lnTo>
                  <a:lnTo>
                    <a:pt x="1028522" y="639368"/>
                  </a:lnTo>
                  <a:lnTo>
                    <a:pt x="964793" y="655929"/>
                  </a:lnTo>
                  <a:lnTo>
                    <a:pt x="897483" y="668527"/>
                  </a:lnTo>
                  <a:lnTo>
                    <a:pt x="828357" y="677887"/>
                  </a:lnTo>
                  <a:lnTo>
                    <a:pt x="757440" y="683640"/>
                  </a:lnTo>
                  <a:lnTo>
                    <a:pt x="685800" y="685444"/>
                  </a:lnTo>
                  <a:lnTo>
                    <a:pt x="685800" y="685088"/>
                  </a:lnTo>
                  <a:lnTo>
                    <a:pt x="649795" y="684720"/>
                  </a:lnTo>
                  <a:lnTo>
                    <a:pt x="578523" y="680770"/>
                  </a:lnTo>
                  <a:lnTo>
                    <a:pt x="508317" y="673569"/>
                  </a:lnTo>
                  <a:lnTo>
                    <a:pt x="440283" y="662406"/>
                  </a:lnTo>
                  <a:lnTo>
                    <a:pt x="374764" y="648004"/>
                  </a:lnTo>
                  <a:lnTo>
                    <a:pt x="312483" y="630008"/>
                  </a:lnTo>
                  <a:lnTo>
                    <a:pt x="254520" y="608761"/>
                  </a:lnTo>
                  <a:lnTo>
                    <a:pt x="201244" y="585000"/>
                  </a:lnTo>
                  <a:lnTo>
                    <a:pt x="152996" y="558368"/>
                  </a:lnTo>
                  <a:lnTo>
                    <a:pt x="110883" y="529208"/>
                  </a:lnTo>
                  <a:lnTo>
                    <a:pt x="74879" y="498246"/>
                  </a:lnTo>
                  <a:lnTo>
                    <a:pt x="45720" y="465480"/>
                  </a:lnTo>
                  <a:lnTo>
                    <a:pt x="23393" y="431291"/>
                  </a:lnTo>
                  <a:lnTo>
                    <a:pt x="3962" y="378371"/>
                  </a:lnTo>
                  <a:lnTo>
                    <a:pt x="0" y="342722"/>
                  </a:lnTo>
                  <a:lnTo>
                    <a:pt x="355" y="342722"/>
                  </a:lnTo>
                  <a:close/>
                </a:path>
              </a:pathLst>
            </a:custGeom>
            <a:ln w="9359">
              <a:solidFill>
                <a:srgbClr val="000000"/>
              </a:solidFill>
            </a:ln>
          </p:spPr>
          <p:txBody>
            <a:bodyPr wrap="square" lIns="0" tIns="0" rIns="0" bIns="0" rtlCol="0"/>
            <a:lstStyle/>
            <a:p>
              <a:endParaRPr/>
            </a:p>
          </p:txBody>
        </p:sp>
        <p:sp>
          <p:nvSpPr>
            <p:cNvPr id="12" name="object 12"/>
            <p:cNvSpPr/>
            <p:nvPr/>
          </p:nvSpPr>
          <p:spPr>
            <a:xfrm>
              <a:off x="2209685" y="1981085"/>
              <a:ext cx="1592580" cy="0"/>
            </a:xfrm>
            <a:custGeom>
              <a:avLst/>
              <a:gdLst/>
              <a:ahLst/>
              <a:cxnLst/>
              <a:rect l="l" t="t" r="r" b="b"/>
              <a:pathLst>
                <a:path w="1592579">
                  <a:moveTo>
                    <a:pt x="0" y="0"/>
                  </a:moveTo>
                  <a:lnTo>
                    <a:pt x="1592275" y="0"/>
                  </a:lnTo>
                </a:path>
              </a:pathLst>
            </a:custGeom>
            <a:ln w="57239">
              <a:solidFill>
                <a:srgbClr val="FFFF00"/>
              </a:solidFill>
            </a:ln>
          </p:spPr>
          <p:txBody>
            <a:bodyPr wrap="square" lIns="0" tIns="0" rIns="0" bIns="0" rtlCol="0"/>
            <a:lstStyle/>
            <a:p>
              <a:endParaRPr/>
            </a:p>
          </p:txBody>
        </p:sp>
        <p:sp>
          <p:nvSpPr>
            <p:cNvPr id="13" name="object 13"/>
            <p:cNvSpPr/>
            <p:nvPr/>
          </p:nvSpPr>
          <p:spPr>
            <a:xfrm>
              <a:off x="3790442" y="1895398"/>
              <a:ext cx="172085" cy="172085"/>
            </a:xfrm>
            <a:custGeom>
              <a:avLst/>
              <a:gdLst/>
              <a:ahLst/>
              <a:cxnLst/>
              <a:rect l="l" t="t" r="r" b="b"/>
              <a:pathLst>
                <a:path w="172085" h="172085">
                  <a:moveTo>
                    <a:pt x="0" y="0"/>
                  </a:moveTo>
                  <a:lnTo>
                    <a:pt x="0" y="171716"/>
                  </a:lnTo>
                  <a:lnTo>
                    <a:pt x="171716" y="85686"/>
                  </a:lnTo>
                  <a:lnTo>
                    <a:pt x="0" y="0"/>
                  </a:lnTo>
                  <a:close/>
                </a:path>
              </a:pathLst>
            </a:custGeom>
            <a:solidFill>
              <a:srgbClr val="FFFF00"/>
            </a:solidFill>
          </p:spPr>
          <p:txBody>
            <a:bodyPr wrap="square" lIns="0" tIns="0" rIns="0" bIns="0" rtlCol="0"/>
            <a:lstStyle/>
            <a:p>
              <a:endParaRPr/>
            </a:p>
          </p:txBody>
        </p:sp>
      </p:grpSp>
      <p:sp>
        <p:nvSpPr>
          <p:cNvPr id="14" name="object 14"/>
          <p:cNvSpPr txBox="1"/>
          <p:nvPr/>
        </p:nvSpPr>
        <p:spPr>
          <a:xfrm>
            <a:off x="534504" y="3460584"/>
            <a:ext cx="3859529" cy="1001394"/>
          </a:xfrm>
          <a:prstGeom prst="rect">
            <a:avLst/>
          </a:prstGeom>
        </p:spPr>
        <p:txBody>
          <a:bodyPr vert="horz" wrap="square" lIns="0" tIns="12700" rIns="0" bIns="0" rtlCol="0">
            <a:spAutoFit/>
          </a:bodyPr>
          <a:lstStyle/>
          <a:p>
            <a:pPr marL="355600" marR="5080" indent="-343535">
              <a:lnSpc>
                <a:spcPct val="100000"/>
              </a:lnSpc>
              <a:spcBef>
                <a:spcPts val="100"/>
              </a:spcBef>
            </a:pPr>
            <a:r>
              <a:rPr sz="3200" spc="-10" dirty="0">
                <a:latin typeface="Calibri"/>
                <a:cs typeface="Calibri"/>
              </a:rPr>
              <a:t>b.Multiple</a:t>
            </a:r>
            <a:r>
              <a:rPr sz="3200" spc="-5" dirty="0">
                <a:latin typeface="Calibri"/>
                <a:cs typeface="Calibri"/>
              </a:rPr>
              <a:t> </a:t>
            </a:r>
            <a:r>
              <a:rPr sz="3200" spc="-15" dirty="0">
                <a:latin typeface="Calibri"/>
                <a:cs typeface="Calibri"/>
              </a:rPr>
              <a:t>cause/single </a:t>
            </a:r>
            <a:r>
              <a:rPr sz="3200" spc="-710" dirty="0">
                <a:latin typeface="Calibri"/>
                <a:cs typeface="Calibri"/>
              </a:rPr>
              <a:t> </a:t>
            </a:r>
            <a:r>
              <a:rPr sz="3200" spc="-35" dirty="0">
                <a:latin typeface="Calibri"/>
                <a:cs typeface="Calibri"/>
              </a:rPr>
              <a:t>effect</a:t>
            </a:r>
            <a:r>
              <a:rPr sz="3200" spc="-15" dirty="0">
                <a:latin typeface="Calibri"/>
                <a:cs typeface="Calibri"/>
              </a:rPr>
              <a:t> </a:t>
            </a:r>
            <a:r>
              <a:rPr sz="3200" spc="-5" dirty="0">
                <a:latin typeface="Calibri"/>
                <a:cs typeface="Calibri"/>
              </a:rPr>
              <a:t>model</a:t>
            </a:r>
            <a:endParaRPr sz="3200">
              <a:latin typeface="Calibri"/>
              <a:cs typeface="Calibri"/>
            </a:endParaRPr>
          </a:p>
        </p:txBody>
      </p:sp>
      <p:sp>
        <p:nvSpPr>
          <p:cNvPr id="15" name="object 15"/>
          <p:cNvSpPr/>
          <p:nvPr/>
        </p:nvSpPr>
        <p:spPr>
          <a:xfrm>
            <a:off x="6019914" y="4266717"/>
            <a:ext cx="1143000" cy="914400"/>
          </a:xfrm>
          <a:custGeom>
            <a:avLst/>
            <a:gdLst/>
            <a:ahLst/>
            <a:cxnLst/>
            <a:rect l="l" t="t" r="r" b="b"/>
            <a:pathLst>
              <a:path w="1143000" h="914400">
                <a:moveTo>
                  <a:pt x="1142644" y="0"/>
                </a:moveTo>
                <a:lnTo>
                  <a:pt x="0" y="0"/>
                </a:lnTo>
                <a:lnTo>
                  <a:pt x="0" y="914044"/>
                </a:lnTo>
                <a:lnTo>
                  <a:pt x="571322" y="914044"/>
                </a:lnTo>
                <a:lnTo>
                  <a:pt x="1142644" y="914044"/>
                </a:lnTo>
                <a:lnTo>
                  <a:pt x="1142644" y="0"/>
                </a:lnTo>
                <a:close/>
              </a:path>
            </a:pathLst>
          </a:custGeom>
          <a:solidFill>
            <a:srgbClr val="4E80BC"/>
          </a:solidFill>
        </p:spPr>
        <p:txBody>
          <a:bodyPr wrap="square" lIns="0" tIns="0" rIns="0" bIns="0" rtlCol="0"/>
          <a:lstStyle/>
          <a:p>
            <a:endParaRPr/>
          </a:p>
        </p:txBody>
      </p:sp>
      <p:sp>
        <p:nvSpPr>
          <p:cNvPr id="16" name="object 16"/>
          <p:cNvSpPr txBox="1"/>
          <p:nvPr/>
        </p:nvSpPr>
        <p:spPr>
          <a:xfrm>
            <a:off x="6019914" y="4266717"/>
            <a:ext cx="1143000" cy="914400"/>
          </a:xfrm>
          <a:prstGeom prst="rect">
            <a:avLst/>
          </a:prstGeom>
          <a:ln w="9359">
            <a:solidFill>
              <a:srgbClr val="000000"/>
            </a:solidFill>
          </a:ln>
        </p:spPr>
        <p:txBody>
          <a:bodyPr vert="horz" wrap="square" lIns="0" tIns="6985" rIns="0" bIns="0" rtlCol="0">
            <a:spAutoFit/>
          </a:bodyPr>
          <a:lstStyle/>
          <a:p>
            <a:pPr>
              <a:lnSpc>
                <a:spcPct val="100000"/>
              </a:lnSpc>
              <a:spcBef>
                <a:spcPts val="55"/>
              </a:spcBef>
            </a:pPr>
            <a:endParaRPr sz="2250">
              <a:latin typeface="Times New Roman"/>
              <a:cs typeface="Times New Roman"/>
            </a:endParaRPr>
          </a:p>
          <a:p>
            <a:pPr marL="161925">
              <a:lnSpc>
                <a:spcPct val="100000"/>
              </a:lnSpc>
            </a:pPr>
            <a:r>
              <a:rPr sz="1600" b="1" spc="-25" dirty="0">
                <a:latin typeface="Calibri"/>
                <a:cs typeface="Calibri"/>
              </a:rPr>
              <a:t>PENYAKIT</a:t>
            </a:r>
            <a:endParaRPr sz="1600">
              <a:latin typeface="Calibri"/>
              <a:cs typeface="Calibri"/>
            </a:endParaRPr>
          </a:p>
        </p:txBody>
      </p:sp>
      <p:grpSp>
        <p:nvGrpSpPr>
          <p:cNvPr id="17" name="object 17"/>
          <p:cNvGrpSpPr/>
          <p:nvPr/>
        </p:nvGrpSpPr>
        <p:grpSpPr>
          <a:xfrm>
            <a:off x="8071840" y="4261954"/>
            <a:ext cx="923925" cy="923925"/>
            <a:chOff x="8071840" y="4261954"/>
            <a:chExt cx="923925" cy="923925"/>
          </a:xfrm>
        </p:grpSpPr>
        <p:sp>
          <p:nvSpPr>
            <p:cNvPr id="18" name="object 18"/>
            <p:cNvSpPr/>
            <p:nvPr/>
          </p:nvSpPr>
          <p:spPr>
            <a:xfrm>
              <a:off x="8076603" y="4266717"/>
              <a:ext cx="914400" cy="914400"/>
            </a:xfrm>
            <a:custGeom>
              <a:avLst/>
              <a:gdLst/>
              <a:ahLst/>
              <a:cxnLst/>
              <a:rect l="l" t="t" r="r" b="b"/>
              <a:pathLst>
                <a:path w="914400" h="914400">
                  <a:moveTo>
                    <a:pt x="457200" y="0"/>
                  </a:moveTo>
                  <a:lnTo>
                    <a:pt x="411111" y="2527"/>
                  </a:lnTo>
                  <a:lnTo>
                    <a:pt x="365036" y="9359"/>
                  </a:lnTo>
                  <a:lnTo>
                    <a:pt x="320395" y="20878"/>
                  </a:lnTo>
                  <a:lnTo>
                    <a:pt x="276834" y="37084"/>
                  </a:lnTo>
                  <a:lnTo>
                    <a:pt x="235432" y="57607"/>
                  </a:lnTo>
                  <a:lnTo>
                    <a:pt x="196202" y="82080"/>
                  </a:lnTo>
                  <a:lnTo>
                    <a:pt x="159473" y="110528"/>
                  </a:lnTo>
                  <a:lnTo>
                    <a:pt x="125996" y="142201"/>
                  </a:lnTo>
                  <a:lnTo>
                    <a:pt x="95758" y="177482"/>
                  </a:lnTo>
                  <a:lnTo>
                    <a:pt x="69481" y="215646"/>
                  </a:lnTo>
                  <a:lnTo>
                    <a:pt x="46799" y="255968"/>
                  </a:lnTo>
                  <a:lnTo>
                    <a:pt x="28790" y="298437"/>
                  </a:lnTo>
                  <a:lnTo>
                    <a:pt x="14757" y="342722"/>
                  </a:lnTo>
                  <a:lnTo>
                    <a:pt x="5397" y="388086"/>
                  </a:lnTo>
                  <a:lnTo>
                    <a:pt x="1079" y="434162"/>
                  </a:lnTo>
                  <a:lnTo>
                    <a:pt x="355" y="457200"/>
                  </a:lnTo>
                  <a:lnTo>
                    <a:pt x="0" y="457200"/>
                  </a:lnTo>
                  <a:lnTo>
                    <a:pt x="2514" y="505079"/>
                  </a:lnTo>
                  <a:lnTo>
                    <a:pt x="10071" y="552246"/>
                  </a:lnTo>
                  <a:lnTo>
                    <a:pt x="22313" y="598322"/>
                  </a:lnTo>
                  <a:lnTo>
                    <a:pt x="39598" y="642962"/>
                  </a:lnTo>
                  <a:lnTo>
                    <a:pt x="61201" y="685800"/>
                  </a:lnTo>
                  <a:lnTo>
                    <a:pt x="87477" y="725766"/>
                  </a:lnTo>
                  <a:lnTo>
                    <a:pt x="117716" y="762838"/>
                  </a:lnTo>
                  <a:lnTo>
                    <a:pt x="151561" y="796683"/>
                  </a:lnTo>
                  <a:lnTo>
                    <a:pt x="188633" y="826922"/>
                  </a:lnTo>
                  <a:lnTo>
                    <a:pt x="228600" y="852843"/>
                  </a:lnTo>
                  <a:lnTo>
                    <a:pt x="271437" y="874445"/>
                  </a:lnTo>
                  <a:lnTo>
                    <a:pt x="316077" y="891717"/>
                  </a:lnTo>
                  <a:lnTo>
                    <a:pt x="362153" y="903960"/>
                  </a:lnTo>
                  <a:lnTo>
                    <a:pt x="409321" y="911517"/>
                  </a:lnTo>
                  <a:lnTo>
                    <a:pt x="457200" y="914044"/>
                  </a:lnTo>
                  <a:lnTo>
                    <a:pt x="480961" y="913320"/>
                  </a:lnTo>
                  <a:lnTo>
                    <a:pt x="528840" y="908278"/>
                  </a:lnTo>
                  <a:lnTo>
                    <a:pt x="575640" y="898563"/>
                  </a:lnTo>
                  <a:lnTo>
                    <a:pt x="620991" y="883437"/>
                  </a:lnTo>
                  <a:lnTo>
                    <a:pt x="664552" y="864006"/>
                  </a:lnTo>
                  <a:lnTo>
                    <a:pt x="705954" y="840244"/>
                  </a:lnTo>
                  <a:lnTo>
                    <a:pt x="744842" y="812165"/>
                  </a:lnTo>
                  <a:lnTo>
                    <a:pt x="780122" y="780122"/>
                  </a:lnTo>
                  <a:lnTo>
                    <a:pt x="812152" y="744486"/>
                  </a:lnTo>
                  <a:lnTo>
                    <a:pt x="840232" y="705599"/>
                  </a:lnTo>
                  <a:lnTo>
                    <a:pt x="864362" y="664197"/>
                  </a:lnTo>
                  <a:lnTo>
                    <a:pt x="883793" y="620636"/>
                  </a:lnTo>
                  <a:lnTo>
                    <a:pt x="898563" y="575284"/>
                  </a:lnTo>
                  <a:lnTo>
                    <a:pt x="908278" y="528485"/>
                  </a:lnTo>
                  <a:lnTo>
                    <a:pt x="913320" y="480606"/>
                  </a:lnTo>
                  <a:lnTo>
                    <a:pt x="914031" y="456844"/>
                  </a:lnTo>
                  <a:lnTo>
                    <a:pt x="913320" y="433082"/>
                  </a:lnTo>
                  <a:lnTo>
                    <a:pt x="908278" y="385203"/>
                  </a:lnTo>
                  <a:lnTo>
                    <a:pt x="898563" y="338404"/>
                  </a:lnTo>
                  <a:lnTo>
                    <a:pt x="883437" y="293039"/>
                  </a:lnTo>
                  <a:lnTo>
                    <a:pt x="863993" y="249478"/>
                  </a:lnTo>
                  <a:lnTo>
                    <a:pt x="840232" y="208076"/>
                  </a:lnTo>
                  <a:lnTo>
                    <a:pt x="812152" y="169202"/>
                  </a:lnTo>
                  <a:lnTo>
                    <a:pt x="780122" y="133921"/>
                  </a:lnTo>
                  <a:lnTo>
                    <a:pt x="744474" y="101879"/>
                  </a:lnTo>
                  <a:lnTo>
                    <a:pt x="705954" y="73799"/>
                  </a:lnTo>
                  <a:lnTo>
                    <a:pt x="664552" y="49682"/>
                  </a:lnTo>
                  <a:lnTo>
                    <a:pt x="620991" y="30238"/>
                  </a:lnTo>
                  <a:lnTo>
                    <a:pt x="575271" y="15481"/>
                  </a:lnTo>
                  <a:lnTo>
                    <a:pt x="528472" y="5765"/>
                  </a:lnTo>
                  <a:lnTo>
                    <a:pt x="480961" y="723"/>
                  </a:lnTo>
                  <a:lnTo>
                    <a:pt x="457200" y="0"/>
                  </a:lnTo>
                  <a:close/>
                </a:path>
              </a:pathLst>
            </a:custGeom>
            <a:solidFill>
              <a:srgbClr val="4E80BC"/>
            </a:solidFill>
          </p:spPr>
          <p:txBody>
            <a:bodyPr wrap="square" lIns="0" tIns="0" rIns="0" bIns="0" rtlCol="0"/>
            <a:lstStyle/>
            <a:p>
              <a:endParaRPr/>
            </a:p>
          </p:txBody>
        </p:sp>
        <p:sp>
          <p:nvSpPr>
            <p:cNvPr id="19" name="object 19"/>
            <p:cNvSpPr/>
            <p:nvPr/>
          </p:nvSpPr>
          <p:spPr>
            <a:xfrm>
              <a:off x="8076603" y="4266717"/>
              <a:ext cx="914400" cy="914400"/>
            </a:xfrm>
            <a:custGeom>
              <a:avLst/>
              <a:gdLst/>
              <a:ahLst/>
              <a:cxnLst/>
              <a:rect l="l" t="t" r="r" b="b"/>
              <a:pathLst>
                <a:path w="914400" h="914400">
                  <a:moveTo>
                    <a:pt x="355" y="457200"/>
                  </a:moveTo>
                  <a:lnTo>
                    <a:pt x="1079" y="434162"/>
                  </a:lnTo>
                  <a:lnTo>
                    <a:pt x="2514" y="411124"/>
                  </a:lnTo>
                  <a:lnTo>
                    <a:pt x="9715" y="365404"/>
                  </a:lnTo>
                  <a:lnTo>
                    <a:pt x="21234" y="320408"/>
                  </a:lnTo>
                  <a:lnTo>
                    <a:pt x="37439" y="276847"/>
                  </a:lnTo>
                  <a:lnTo>
                    <a:pt x="57594" y="235445"/>
                  </a:lnTo>
                  <a:lnTo>
                    <a:pt x="82080" y="196202"/>
                  </a:lnTo>
                  <a:lnTo>
                    <a:pt x="110515" y="159486"/>
                  </a:lnTo>
                  <a:lnTo>
                    <a:pt x="142201" y="125996"/>
                  </a:lnTo>
                  <a:lnTo>
                    <a:pt x="177482" y="95758"/>
                  </a:lnTo>
                  <a:lnTo>
                    <a:pt x="215277" y="69481"/>
                  </a:lnTo>
                  <a:lnTo>
                    <a:pt x="255955" y="46799"/>
                  </a:lnTo>
                  <a:lnTo>
                    <a:pt x="298437" y="28448"/>
                  </a:lnTo>
                  <a:lnTo>
                    <a:pt x="342722" y="14757"/>
                  </a:lnTo>
                  <a:lnTo>
                    <a:pt x="388073" y="5397"/>
                  </a:lnTo>
                  <a:lnTo>
                    <a:pt x="434162" y="723"/>
                  </a:lnTo>
                  <a:lnTo>
                    <a:pt x="457200" y="0"/>
                  </a:lnTo>
                  <a:lnTo>
                    <a:pt x="505078" y="2527"/>
                  </a:lnTo>
                  <a:lnTo>
                    <a:pt x="552234" y="10083"/>
                  </a:lnTo>
                  <a:lnTo>
                    <a:pt x="598322" y="22326"/>
                  </a:lnTo>
                  <a:lnTo>
                    <a:pt x="642962" y="39598"/>
                  </a:lnTo>
                  <a:lnTo>
                    <a:pt x="685431" y="61201"/>
                  </a:lnTo>
                  <a:lnTo>
                    <a:pt x="725754" y="87122"/>
                  </a:lnTo>
                  <a:lnTo>
                    <a:pt x="762838" y="117360"/>
                  </a:lnTo>
                  <a:lnTo>
                    <a:pt x="796671" y="151206"/>
                  </a:lnTo>
                  <a:lnTo>
                    <a:pt x="826554" y="188277"/>
                  </a:lnTo>
                  <a:lnTo>
                    <a:pt x="852843" y="228244"/>
                  </a:lnTo>
                  <a:lnTo>
                    <a:pt x="874433" y="271081"/>
                  </a:lnTo>
                  <a:lnTo>
                    <a:pt x="891717" y="315722"/>
                  </a:lnTo>
                  <a:lnTo>
                    <a:pt x="903960" y="361797"/>
                  </a:lnTo>
                  <a:lnTo>
                    <a:pt x="911517" y="408965"/>
                  </a:lnTo>
                  <a:lnTo>
                    <a:pt x="914031" y="456844"/>
                  </a:lnTo>
                  <a:lnTo>
                    <a:pt x="911517" y="504723"/>
                  </a:lnTo>
                  <a:lnTo>
                    <a:pt x="903960" y="551878"/>
                  </a:lnTo>
                  <a:lnTo>
                    <a:pt x="891717" y="597966"/>
                  </a:lnTo>
                  <a:lnTo>
                    <a:pt x="874433" y="642607"/>
                  </a:lnTo>
                  <a:lnTo>
                    <a:pt x="852843" y="685444"/>
                  </a:lnTo>
                  <a:lnTo>
                    <a:pt x="826922" y="725398"/>
                  </a:lnTo>
                  <a:lnTo>
                    <a:pt x="796671" y="762482"/>
                  </a:lnTo>
                  <a:lnTo>
                    <a:pt x="762838" y="796328"/>
                  </a:lnTo>
                  <a:lnTo>
                    <a:pt x="725754" y="826566"/>
                  </a:lnTo>
                  <a:lnTo>
                    <a:pt x="685800" y="852843"/>
                  </a:lnTo>
                  <a:lnTo>
                    <a:pt x="642962" y="874445"/>
                  </a:lnTo>
                  <a:lnTo>
                    <a:pt x="598322" y="891717"/>
                  </a:lnTo>
                  <a:lnTo>
                    <a:pt x="552234" y="903960"/>
                  </a:lnTo>
                  <a:lnTo>
                    <a:pt x="505078" y="911517"/>
                  </a:lnTo>
                  <a:lnTo>
                    <a:pt x="457200" y="914044"/>
                  </a:lnTo>
                  <a:lnTo>
                    <a:pt x="409321" y="911517"/>
                  </a:lnTo>
                  <a:lnTo>
                    <a:pt x="362153" y="903960"/>
                  </a:lnTo>
                  <a:lnTo>
                    <a:pt x="316077" y="891717"/>
                  </a:lnTo>
                  <a:lnTo>
                    <a:pt x="271437" y="874445"/>
                  </a:lnTo>
                  <a:lnTo>
                    <a:pt x="228600" y="852843"/>
                  </a:lnTo>
                  <a:lnTo>
                    <a:pt x="188633" y="826922"/>
                  </a:lnTo>
                  <a:lnTo>
                    <a:pt x="151561" y="796683"/>
                  </a:lnTo>
                  <a:lnTo>
                    <a:pt x="117716" y="762838"/>
                  </a:lnTo>
                  <a:lnTo>
                    <a:pt x="87477" y="725766"/>
                  </a:lnTo>
                  <a:lnTo>
                    <a:pt x="61201" y="685800"/>
                  </a:lnTo>
                  <a:lnTo>
                    <a:pt x="39598" y="642962"/>
                  </a:lnTo>
                  <a:lnTo>
                    <a:pt x="22313" y="598322"/>
                  </a:lnTo>
                  <a:lnTo>
                    <a:pt x="10071" y="552246"/>
                  </a:lnTo>
                  <a:lnTo>
                    <a:pt x="2514" y="505079"/>
                  </a:lnTo>
                  <a:lnTo>
                    <a:pt x="0" y="457200"/>
                  </a:lnTo>
                  <a:lnTo>
                    <a:pt x="355" y="457200"/>
                  </a:lnTo>
                  <a:close/>
                </a:path>
              </a:pathLst>
            </a:custGeom>
            <a:ln w="9359">
              <a:solidFill>
                <a:srgbClr val="000000"/>
              </a:solidFill>
            </a:ln>
          </p:spPr>
          <p:txBody>
            <a:bodyPr wrap="square" lIns="0" tIns="0" rIns="0" bIns="0" rtlCol="0"/>
            <a:lstStyle/>
            <a:p>
              <a:endParaRPr/>
            </a:p>
          </p:txBody>
        </p:sp>
      </p:grpSp>
      <p:sp>
        <p:nvSpPr>
          <p:cNvPr id="20" name="object 20"/>
          <p:cNvSpPr txBox="1"/>
          <p:nvPr/>
        </p:nvSpPr>
        <p:spPr>
          <a:xfrm>
            <a:off x="8288184" y="4574425"/>
            <a:ext cx="6388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C</a:t>
            </a:r>
            <a:r>
              <a:rPr sz="1800" spc="-35" dirty="0">
                <a:latin typeface="Calibri"/>
                <a:cs typeface="Calibri"/>
              </a:rPr>
              <a:t>A</a:t>
            </a:r>
            <a:r>
              <a:rPr sz="1800" spc="-5" dirty="0">
                <a:latin typeface="Calibri"/>
                <a:cs typeface="Calibri"/>
              </a:rPr>
              <a:t>U</a:t>
            </a:r>
            <a:r>
              <a:rPr sz="1800" dirty="0">
                <a:latin typeface="Calibri"/>
                <a:cs typeface="Calibri"/>
              </a:rPr>
              <a:t>SE</a:t>
            </a:r>
            <a:endParaRPr sz="1800">
              <a:latin typeface="Calibri"/>
              <a:cs typeface="Calibri"/>
            </a:endParaRPr>
          </a:p>
        </p:txBody>
      </p:sp>
      <p:grpSp>
        <p:nvGrpSpPr>
          <p:cNvPr id="21" name="object 21"/>
          <p:cNvGrpSpPr/>
          <p:nvPr/>
        </p:nvGrpSpPr>
        <p:grpSpPr>
          <a:xfrm>
            <a:off x="4185640" y="4185996"/>
            <a:ext cx="923925" cy="923925"/>
            <a:chOff x="4185640" y="4185996"/>
            <a:chExt cx="923925" cy="923925"/>
          </a:xfrm>
        </p:grpSpPr>
        <p:sp>
          <p:nvSpPr>
            <p:cNvPr id="22" name="object 22"/>
            <p:cNvSpPr/>
            <p:nvPr/>
          </p:nvSpPr>
          <p:spPr>
            <a:xfrm>
              <a:off x="4190403" y="4190758"/>
              <a:ext cx="914400" cy="914400"/>
            </a:xfrm>
            <a:custGeom>
              <a:avLst/>
              <a:gdLst/>
              <a:ahLst/>
              <a:cxnLst/>
              <a:rect l="l" t="t" r="r" b="b"/>
              <a:pathLst>
                <a:path w="914400" h="914400">
                  <a:moveTo>
                    <a:pt x="457200" y="0"/>
                  </a:moveTo>
                  <a:lnTo>
                    <a:pt x="411111" y="2527"/>
                  </a:lnTo>
                  <a:lnTo>
                    <a:pt x="365036" y="9359"/>
                  </a:lnTo>
                  <a:lnTo>
                    <a:pt x="320395" y="20878"/>
                  </a:lnTo>
                  <a:lnTo>
                    <a:pt x="276834" y="37084"/>
                  </a:lnTo>
                  <a:lnTo>
                    <a:pt x="235432" y="57607"/>
                  </a:lnTo>
                  <a:lnTo>
                    <a:pt x="196202" y="82080"/>
                  </a:lnTo>
                  <a:lnTo>
                    <a:pt x="159473" y="110515"/>
                  </a:lnTo>
                  <a:lnTo>
                    <a:pt x="125996" y="142201"/>
                  </a:lnTo>
                  <a:lnTo>
                    <a:pt x="95758" y="177482"/>
                  </a:lnTo>
                  <a:lnTo>
                    <a:pt x="69481" y="215646"/>
                  </a:lnTo>
                  <a:lnTo>
                    <a:pt x="46799" y="255955"/>
                  </a:lnTo>
                  <a:lnTo>
                    <a:pt x="28790" y="298437"/>
                  </a:lnTo>
                  <a:lnTo>
                    <a:pt x="14757" y="342722"/>
                  </a:lnTo>
                  <a:lnTo>
                    <a:pt x="5397" y="388086"/>
                  </a:lnTo>
                  <a:lnTo>
                    <a:pt x="1079" y="434162"/>
                  </a:lnTo>
                  <a:lnTo>
                    <a:pt x="355" y="457200"/>
                  </a:lnTo>
                  <a:lnTo>
                    <a:pt x="0" y="457200"/>
                  </a:lnTo>
                  <a:lnTo>
                    <a:pt x="2514" y="505079"/>
                  </a:lnTo>
                  <a:lnTo>
                    <a:pt x="10071" y="552246"/>
                  </a:lnTo>
                  <a:lnTo>
                    <a:pt x="22313" y="598322"/>
                  </a:lnTo>
                  <a:lnTo>
                    <a:pt x="39598" y="642962"/>
                  </a:lnTo>
                  <a:lnTo>
                    <a:pt x="61201" y="685800"/>
                  </a:lnTo>
                  <a:lnTo>
                    <a:pt x="87477" y="725766"/>
                  </a:lnTo>
                  <a:lnTo>
                    <a:pt x="117716" y="762838"/>
                  </a:lnTo>
                  <a:lnTo>
                    <a:pt x="151561" y="796683"/>
                  </a:lnTo>
                  <a:lnTo>
                    <a:pt x="188633" y="826922"/>
                  </a:lnTo>
                  <a:lnTo>
                    <a:pt x="228600" y="852843"/>
                  </a:lnTo>
                  <a:lnTo>
                    <a:pt x="271437" y="874445"/>
                  </a:lnTo>
                  <a:lnTo>
                    <a:pt x="316077" y="891717"/>
                  </a:lnTo>
                  <a:lnTo>
                    <a:pt x="362153" y="903960"/>
                  </a:lnTo>
                  <a:lnTo>
                    <a:pt x="409321" y="911517"/>
                  </a:lnTo>
                  <a:lnTo>
                    <a:pt x="457200" y="914044"/>
                  </a:lnTo>
                  <a:lnTo>
                    <a:pt x="480961" y="913320"/>
                  </a:lnTo>
                  <a:lnTo>
                    <a:pt x="528840" y="908278"/>
                  </a:lnTo>
                  <a:lnTo>
                    <a:pt x="575640" y="898563"/>
                  </a:lnTo>
                  <a:lnTo>
                    <a:pt x="620991" y="883437"/>
                  </a:lnTo>
                  <a:lnTo>
                    <a:pt x="664552" y="864006"/>
                  </a:lnTo>
                  <a:lnTo>
                    <a:pt x="705954" y="840244"/>
                  </a:lnTo>
                  <a:lnTo>
                    <a:pt x="744842" y="812165"/>
                  </a:lnTo>
                  <a:lnTo>
                    <a:pt x="780122" y="780122"/>
                  </a:lnTo>
                  <a:lnTo>
                    <a:pt x="812152" y="744486"/>
                  </a:lnTo>
                  <a:lnTo>
                    <a:pt x="840232" y="705599"/>
                  </a:lnTo>
                  <a:lnTo>
                    <a:pt x="864362" y="664197"/>
                  </a:lnTo>
                  <a:lnTo>
                    <a:pt x="883793" y="620636"/>
                  </a:lnTo>
                  <a:lnTo>
                    <a:pt x="898563" y="575284"/>
                  </a:lnTo>
                  <a:lnTo>
                    <a:pt x="908278" y="528485"/>
                  </a:lnTo>
                  <a:lnTo>
                    <a:pt x="913320" y="480606"/>
                  </a:lnTo>
                  <a:lnTo>
                    <a:pt x="914031" y="456844"/>
                  </a:lnTo>
                  <a:lnTo>
                    <a:pt x="913320" y="433082"/>
                  </a:lnTo>
                  <a:lnTo>
                    <a:pt x="908278" y="385203"/>
                  </a:lnTo>
                  <a:lnTo>
                    <a:pt x="898563" y="338404"/>
                  </a:lnTo>
                  <a:lnTo>
                    <a:pt x="883437" y="293039"/>
                  </a:lnTo>
                  <a:lnTo>
                    <a:pt x="863993" y="249478"/>
                  </a:lnTo>
                  <a:lnTo>
                    <a:pt x="840232" y="208076"/>
                  </a:lnTo>
                  <a:lnTo>
                    <a:pt x="812152" y="169202"/>
                  </a:lnTo>
                  <a:lnTo>
                    <a:pt x="780122" y="133921"/>
                  </a:lnTo>
                  <a:lnTo>
                    <a:pt x="744474" y="101879"/>
                  </a:lnTo>
                  <a:lnTo>
                    <a:pt x="705954" y="73799"/>
                  </a:lnTo>
                  <a:lnTo>
                    <a:pt x="664552" y="49682"/>
                  </a:lnTo>
                  <a:lnTo>
                    <a:pt x="620991" y="30238"/>
                  </a:lnTo>
                  <a:lnTo>
                    <a:pt x="575271" y="15481"/>
                  </a:lnTo>
                  <a:lnTo>
                    <a:pt x="528472" y="5765"/>
                  </a:lnTo>
                  <a:lnTo>
                    <a:pt x="480961" y="723"/>
                  </a:lnTo>
                  <a:lnTo>
                    <a:pt x="457200" y="0"/>
                  </a:lnTo>
                  <a:close/>
                </a:path>
              </a:pathLst>
            </a:custGeom>
            <a:solidFill>
              <a:srgbClr val="4E80BC"/>
            </a:solidFill>
          </p:spPr>
          <p:txBody>
            <a:bodyPr wrap="square" lIns="0" tIns="0" rIns="0" bIns="0" rtlCol="0"/>
            <a:lstStyle/>
            <a:p>
              <a:endParaRPr/>
            </a:p>
          </p:txBody>
        </p:sp>
        <p:sp>
          <p:nvSpPr>
            <p:cNvPr id="23" name="object 23"/>
            <p:cNvSpPr/>
            <p:nvPr/>
          </p:nvSpPr>
          <p:spPr>
            <a:xfrm>
              <a:off x="4190403" y="4190758"/>
              <a:ext cx="914400" cy="914400"/>
            </a:xfrm>
            <a:custGeom>
              <a:avLst/>
              <a:gdLst/>
              <a:ahLst/>
              <a:cxnLst/>
              <a:rect l="l" t="t" r="r" b="b"/>
              <a:pathLst>
                <a:path w="914400" h="914400">
                  <a:moveTo>
                    <a:pt x="355" y="457200"/>
                  </a:moveTo>
                  <a:lnTo>
                    <a:pt x="1079" y="434162"/>
                  </a:lnTo>
                  <a:lnTo>
                    <a:pt x="2514" y="411124"/>
                  </a:lnTo>
                  <a:lnTo>
                    <a:pt x="9715" y="365404"/>
                  </a:lnTo>
                  <a:lnTo>
                    <a:pt x="21234" y="320395"/>
                  </a:lnTo>
                  <a:lnTo>
                    <a:pt x="37439" y="276847"/>
                  </a:lnTo>
                  <a:lnTo>
                    <a:pt x="57594" y="235445"/>
                  </a:lnTo>
                  <a:lnTo>
                    <a:pt x="82080" y="196202"/>
                  </a:lnTo>
                  <a:lnTo>
                    <a:pt x="110515" y="159486"/>
                  </a:lnTo>
                  <a:lnTo>
                    <a:pt x="142201" y="125996"/>
                  </a:lnTo>
                  <a:lnTo>
                    <a:pt x="177482" y="95757"/>
                  </a:lnTo>
                  <a:lnTo>
                    <a:pt x="215277" y="69481"/>
                  </a:lnTo>
                  <a:lnTo>
                    <a:pt x="255955" y="46799"/>
                  </a:lnTo>
                  <a:lnTo>
                    <a:pt x="298437" y="28435"/>
                  </a:lnTo>
                  <a:lnTo>
                    <a:pt x="342722" y="14757"/>
                  </a:lnTo>
                  <a:lnTo>
                    <a:pt x="388073" y="5397"/>
                  </a:lnTo>
                  <a:lnTo>
                    <a:pt x="434162" y="723"/>
                  </a:lnTo>
                  <a:lnTo>
                    <a:pt x="457200" y="0"/>
                  </a:lnTo>
                  <a:lnTo>
                    <a:pt x="505079" y="2527"/>
                  </a:lnTo>
                  <a:lnTo>
                    <a:pt x="552234" y="10083"/>
                  </a:lnTo>
                  <a:lnTo>
                    <a:pt x="598322" y="22326"/>
                  </a:lnTo>
                  <a:lnTo>
                    <a:pt x="642962" y="39598"/>
                  </a:lnTo>
                  <a:lnTo>
                    <a:pt x="685431" y="61201"/>
                  </a:lnTo>
                  <a:lnTo>
                    <a:pt x="725754" y="87122"/>
                  </a:lnTo>
                  <a:lnTo>
                    <a:pt x="762838" y="117360"/>
                  </a:lnTo>
                  <a:lnTo>
                    <a:pt x="796671" y="151206"/>
                  </a:lnTo>
                  <a:lnTo>
                    <a:pt x="826554" y="188277"/>
                  </a:lnTo>
                  <a:lnTo>
                    <a:pt x="852843" y="228244"/>
                  </a:lnTo>
                  <a:lnTo>
                    <a:pt x="874433" y="271081"/>
                  </a:lnTo>
                  <a:lnTo>
                    <a:pt x="891717" y="315722"/>
                  </a:lnTo>
                  <a:lnTo>
                    <a:pt x="903960" y="361797"/>
                  </a:lnTo>
                  <a:lnTo>
                    <a:pt x="911517" y="408965"/>
                  </a:lnTo>
                  <a:lnTo>
                    <a:pt x="914031" y="456844"/>
                  </a:lnTo>
                  <a:lnTo>
                    <a:pt x="911517" y="504723"/>
                  </a:lnTo>
                  <a:lnTo>
                    <a:pt x="903960" y="551878"/>
                  </a:lnTo>
                  <a:lnTo>
                    <a:pt x="891717" y="597966"/>
                  </a:lnTo>
                  <a:lnTo>
                    <a:pt x="874433" y="642607"/>
                  </a:lnTo>
                  <a:lnTo>
                    <a:pt x="852843" y="685444"/>
                  </a:lnTo>
                  <a:lnTo>
                    <a:pt x="826922" y="725398"/>
                  </a:lnTo>
                  <a:lnTo>
                    <a:pt x="796671" y="762482"/>
                  </a:lnTo>
                  <a:lnTo>
                    <a:pt x="762838" y="796315"/>
                  </a:lnTo>
                  <a:lnTo>
                    <a:pt x="725754" y="826566"/>
                  </a:lnTo>
                  <a:lnTo>
                    <a:pt x="685800" y="852843"/>
                  </a:lnTo>
                  <a:lnTo>
                    <a:pt x="642962" y="874445"/>
                  </a:lnTo>
                  <a:lnTo>
                    <a:pt x="598322" y="891717"/>
                  </a:lnTo>
                  <a:lnTo>
                    <a:pt x="552234" y="903960"/>
                  </a:lnTo>
                  <a:lnTo>
                    <a:pt x="505079" y="911517"/>
                  </a:lnTo>
                  <a:lnTo>
                    <a:pt x="457200" y="914044"/>
                  </a:lnTo>
                  <a:lnTo>
                    <a:pt x="409321" y="911517"/>
                  </a:lnTo>
                  <a:lnTo>
                    <a:pt x="362153" y="903960"/>
                  </a:lnTo>
                  <a:lnTo>
                    <a:pt x="316077" y="891717"/>
                  </a:lnTo>
                  <a:lnTo>
                    <a:pt x="271437" y="874445"/>
                  </a:lnTo>
                  <a:lnTo>
                    <a:pt x="228600" y="852843"/>
                  </a:lnTo>
                  <a:lnTo>
                    <a:pt x="188633" y="826922"/>
                  </a:lnTo>
                  <a:lnTo>
                    <a:pt x="151561" y="796683"/>
                  </a:lnTo>
                  <a:lnTo>
                    <a:pt x="117716" y="762838"/>
                  </a:lnTo>
                  <a:lnTo>
                    <a:pt x="87477" y="725766"/>
                  </a:lnTo>
                  <a:lnTo>
                    <a:pt x="61201" y="685800"/>
                  </a:lnTo>
                  <a:lnTo>
                    <a:pt x="39598" y="642962"/>
                  </a:lnTo>
                  <a:lnTo>
                    <a:pt x="22313" y="598322"/>
                  </a:lnTo>
                  <a:lnTo>
                    <a:pt x="10071" y="552246"/>
                  </a:lnTo>
                  <a:lnTo>
                    <a:pt x="2514" y="505079"/>
                  </a:lnTo>
                  <a:lnTo>
                    <a:pt x="0" y="457200"/>
                  </a:lnTo>
                  <a:lnTo>
                    <a:pt x="355" y="457200"/>
                  </a:lnTo>
                  <a:close/>
                </a:path>
              </a:pathLst>
            </a:custGeom>
            <a:ln w="9359">
              <a:solidFill>
                <a:srgbClr val="000000"/>
              </a:solidFill>
            </a:ln>
          </p:spPr>
          <p:txBody>
            <a:bodyPr wrap="square" lIns="0" tIns="0" rIns="0" bIns="0" rtlCol="0"/>
            <a:lstStyle/>
            <a:p>
              <a:endParaRPr/>
            </a:p>
          </p:txBody>
        </p:sp>
      </p:grpSp>
      <p:sp>
        <p:nvSpPr>
          <p:cNvPr id="24" name="object 24"/>
          <p:cNvSpPr txBox="1"/>
          <p:nvPr/>
        </p:nvSpPr>
        <p:spPr>
          <a:xfrm>
            <a:off x="4401985" y="4498454"/>
            <a:ext cx="6388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C</a:t>
            </a:r>
            <a:r>
              <a:rPr sz="1800" spc="-35" dirty="0">
                <a:latin typeface="Calibri"/>
                <a:cs typeface="Calibri"/>
              </a:rPr>
              <a:t>A</a:t>
            </a:r>
            <a:r>
              <a:rPr sz="1800" spc="-5" dirty="0">
                <a:latin typeface="Calibri"/>
                <a:cs typeface="Calibri"/>
              </a:rPr>
              <a:t>U</a:t>
            </a:r>
            <a:r>
              <a:rPr sz="1800" dirty="0">
                <a:latin typeface="Calibri"/>
                <a:cs typeface="Calibri"/>
              </a:rPr>
              <a:t>SE</a:t>
            </a:r>
            <a:endParaRPr sz="1800">
              <a:latin typeface="Calibri"/>
              <a:cs typeface="Calibri"/>
            </a:endParaRPr>
          </a:p>
        </p:txBody>
      </p:sp>
      <p:grpSp>
        <p:nvGrpSpPr>
          <p:cNvPr id="25" name="object 25"/>
          <p:cNvGrpSpPr/>
          <p:nvPr/>
        </p:nvGrpSpPr>
        <p:grpSpPr>
          <a:xfrm>
            <a:off x="6928840" y="5786196"/>
            <a:ext cx="923925" cy="923925"/>
            <a:chOff x="6928840" y="5786196"/>
            <a:chExt cx="923925" cy="923925"/>
          </a:xfrm>
        </p:grpSpPr>
        <p:sp>
          <p:nvSpPr>
            <p:cNvPr id="26" name="object 26"/>
            <p:cNvSpPr/>
            <p:nvPr/>
          </p:nvSpPr>
          <p:spPr>
            <a:xfrm>
              <a:off x="6933603" y="5790958"/>
              <a:ext cx="914400" cy="914400"/>
            </a:xfrm>
            <a:custGeom>
              <a:avLst/>
              <a:gdLst/>
              <a:ahLst/>
              <a:cxnLst/>
              <a:rect l="l" t="t" r="r" b="b"/>
              <a:pathLst>
                <a:path w="914400" h="914400">
                  <a:moveTo>
                    <a:pt x="457200" y="0"/>
                  </a:moveTo>
                  <a:lnTo>
                    <a:pt x="411111" y="2527"/>
                  </a:lnTo>
                  <a:lnTo>
                    <a:pt x="365036" y="9359"/>
                  </a:lnTo>
                  <a:lnTo>
                    <a:pt x="320395" y="20878"/>
                  </a:lnTo>
                  <a:lnTo>
                    <a:pt x="276834" y="37084"/>
                  </a:lnTo>
                  <a:lnTo>
                    <a:pt x="235432" y="57607"/>
                  </a:lnTo>
                  <a:lnTo>
                    <a:pt x="196202" y="82080"/>
                  </a:lnTo>
                  <a:lnTo>
                    <a:pt x="159473" y="110515"/>
                  </a:lnTo>
                  <a:lnTo>
                    <a:pt x="125996" y="142201"/>
                  </a:lnTo>
                  <a:lnTo>
                    <a:pt x="95758" y="177482"/>
                  </a:lnTo>
                  <a:lnTo>
                    <a:pt x="69481" y="215646"/>
                  </a:lnTo>
                  <a:lnTo>
                    <a:pt x="46799" y="255955"/>
                  </a:lnTo>
                  <a:lnTo>
                    <a:pt x="28790" y="298437"/>
                  </a:lnTo>
                  <a:lnTo>
                    <a:pt x="14757" y="342722"/>
                  </a:lnTo>
                  <a:lnTo>
                    <a:pt x="5397" y="388086"/>
                  </a:lnTo>
                  <a:lnTo>
                    <a:pt x="1079" y="434162"/>
                  </a:lnTo>
                  <a:lnTo>
                    <a:pt x="355" y="457200"/>
                  </a:lnTo>
                  <a:lnTo>
                    <a:pt x="0" y="457200"/>
                  </a:lnTo>
                  <a:lnTo>
                    <a:pt x="2514" y="505079"/>
                  </a:lnTo>
                  <a:lnTo>
                    <a:pt x="10071" y="552246"/>
                  </a:lnTo>
                  <a:lnTo>
                    <a:pt x="22313" y="598322"/>
                  </a:lnTo>
                  <a:lnTo>
                    <a:pt x="39598" y="642962"/>
                  </a:lnTo>
                  <a:lnTo>
                    <a:pt x="61201" y="685800"/>
                  </a:lnTo>
                  <a:lnTo>
                    <a:pt x="87477" y="725766"/>
                  </a:lnTo>
                  <a:lnTo>
                    <a:pt x="117716" y="762838"/>
                  </a:lnTo>
                  <a:lnTo>
                    <a:pt x="151561" y="796683"/>
                  </a:lnTo>
                  <a:lnTo>
                    <a:pt x="188633" y="826922"/>
                  </a:lnTo>
                  <a:lnTo>
                    <a:pt x="228600" y="852843"/>
                  </a:lnTo>
                  <a:lnTo>
                    <a:pt x="271437" y="874445"/>
                  </a:lnTo>
                  <a:lnTo>
                    <a:pt x="316077" y="891717"/>
                  </a:lnTo>
                  <a:lnTo>
                    <a:pt x="362153" y="903960"/>
                  </a:lnTo>
                  <a:lnTo>
                    <a:pt x="409321" y="911517"/>
                  </a:lnTo>
                  <a:lnTo>
                    <a:pt x="457200" y="914044"/>
                  </a:lnTo>
                  <a:lnTo>
                    <a:pt x="480961" y="913320"/>
                  </a:lnTo>
                  <a:lnTo>
                    <a:pt x="528840" y="908278"/>
                  </a:lnTo>
                  <a:lnTo>
                    <a:pt x="575640" y="898563"/>
                  </a:lnTo>
                  <a:lnTo>
                    <a:pt x="620991" y="883437"/>
                  </a:lnTo>
                  <a:lnTo>
                    <a:pt x="664552" y="864006"/>
                  </a:lnTo>
                  <a:lnTo>
                    <a:pt x="705954" y="840244"/>
                  </a:lnTo>
                  <a:lnTo>
                    <a:pt x="744842" y="812165"/>
                  </a:lnTo>
                  <a:lnTo>
                    <a:pt x="780122" y="780122"/>
                  </a:lnTo>
                  <a:lnTo>
                    <a:pt x="812152" y="744486"/>
                  </a:lnTo>
                  <a:lnTo>
                    <a:pt x="840232" y="705599"/>
                  </a:lnTo>
                  <a:lnTo>
                    <a:pt x="864362" y="664197"/>
                  </a:lnTo>
                  <a:lnTo>
                    <a:pt x="883793" y="620636"/>
                  </a:lnTo>
                  <a:lnTo>
                    <a:pt x="898563" y="575284"/>
                  </a:lnTo>
                  <a:lnTo>
                    <a:pt x="908278" y="528485"/>
                  </a:lnTo>
                  <a:lnTo>
                    <a:pt x="913320" y="480606"/>
                  </a:lnTo>
                  <a:lnTo>
                    <a:pt x="914031" y="456844"/>
                  </a:lnTo>
                  <a:lnTo>
                    <a:pt x="913320" y="433082"/>
                  </a:lnTo>
                  <a:lnTo>
                    <a:pt x="908278" y="385203"/>
                  </a:lnTo>
                  <a:lnTo>
                    <a:pt x="898563" y="338404"/>
                  </a:lnTo>
                  <a:lnTo>
                    <a:pt x="883437" y="293039"/>
                  </a:lnTo>
                  <a:lnTo>
                    <a:pt x="863993" y="249478"/>
                  </a:lnTo>
                  <a:lnTo>
                    <a:pt x="840232" y="208076"/>
                  </a:lnTo>
                  <a:lnTo>
                    <a:pt x="812152" y="169202"/>
                  </a:lnTo>
                  <a:lnTo>
                    <a:pt x="780122" y="133921"/>
                  </a:lnTo>
                  <a:lnTo>
                    <a:pt x="744474" y="101879"/>
                  </a:lnTo>
                  <a:lnTo>
                    <a:pt x="705954" y="73799"/>
                  </a:lnTo>
                  <a:lnTo>
                    <a:pt x="664552" y="49682"/>
                  </a:lnTo>
                  <a:lnTo>
                    <a:pt x="620991" y="30238"/>
                  </a:lnTo>
                  <a:lnTo>
                    <a:pt x="575271" y="15481"/>
                  </a:lnTo>
                  <a:lnTo>
                    <a:pt x="528472" y="5765"/>
                  </a:lnTo>
                  <a:lnTo>
                    <a:pt x="480961" y="723"/>
                  </a:lnTo>
                  <a:lnTo>
                    <a:pt x="457200" y="0"/>
                  </a:lnTo>
                  <a:close/>
                </a:path>
              </a:pathLst>
            </a:custGeom>
            <a:solidFill>
              <a:srgbClr val="4E80BC"/>
            </a:solidFill>
          </p:spPr>
          <p:txBody>
            <a:bodyPr wrap="square" lIns="0" tIns="0" rIns="0" bIns="0" rtlCol="0"/>
            <a:lstStyle/>
            <a:p>
              <a:endParaRPr/>
            </a:p>
          </p:txBody>
        </p:sp>
        <p:sp>
          <p:nvSpPr>
            <p:cNvPr id="27" name="object 27"/>
            <p:cNvSpPr/>
            <p:nvPr/>
          </p:nvSpPr>
          <p:spPr>
            <a:xfrm>
              <a:off x="6933603" y="5790958"/>
              <a:ext cx="914400" cy="914400"/>
            </a:xfrm>
            <a:custGeom>
              <a:avLst/>
              <a:gdLst/>
              <a:ahLst/>
              <a:cxnLst/>
              <a:rect l="l" t="t" r="r" b="b"/>
              <a:pathLst>
                <a:path w="914400" h="914400">
                  <a:moveTo>
                    <a:pt x="355" y="457200"/>
                  </a:moveTo>
                  <a:lnTo>
                    <a:pt x="1079" y="434162"/>
                  </a:lnTo>
                  <a:lnTo>
                    <a:pt x="2514" y="411124"/>
                  </a:lnTo>
                  <a:lnTo>
                    <a:pt x="9715" y="365404"/>
                  </a:lnTo>
                  <a:lnTo>
                    <a:pt x="21234" y="320395"/>
                  </a:lnTo>
                  <a:lnTo>
                    <a:pt x="37439" y="276847"/>
                  </a:lnTo>
                  <a:lnTo>
                    <a:pt x="57594" y="235445"/>
                  </a:lnTo>
                  <a:lnTo>
                    <a:pt x="82080" y="196202"/>
                  </a:lnTo>
                  <a:lnTo>
                    <a:pt x="110515" y="159486"/>
                  </a:lnTo>
                  <a:lnTo>
                    <a:pt x="142201" y="125996"/>
                  </a:lnTo>
                  <a:lnTo>
                    <a:pt x="177482" y="95758"/>
                  </a:lnTo>
                  <a:lnTo>
                    <a:pt x="215277" y="69481"/>
                  </a:lnTo>
                  <a:lnTo>
                    <a:pt x="255955" y="46799"/>
                  </a:lnTo>
                  <a:lnTo>
                    <a:pt x="298437" y="28435"/>
                  </a:lnTo>
                  <a:lnTo>
                    <a:pt x="342722" y="14757"/>
                  </a:lnTo>
                  <a:lnTo>
                    <a:pt x="388073" y="5397"/>
                  </a:lnTo>
                  <a:lnTo>
                    <a:pt x="434162" y="723"/>
                  </a:lnTo>
                  <a:lnTo>
                    <a:pt x="457200" y="0"/>
                  </a:lnTo>
                  <a:lnTo>
                    <a:pt x="505078" y="2527"/>
                  </a:lnTo>
                  <a:lnTo>
                    <a:pt x="552234" y="10083"/>
                  </a:lnTo>
                  <a:lnTo>
                    <a:pt x="598322" y="22326"/>
                  </a:lnTo>
                  <a:lnTo>
                    <a:pt x="642962" y="39598"/>
                  </a:lnTo>
                  <a:lnTo>
                    <a:pt x="685431" y="61201"/>
                  </a:lnTo>
                  <a:lnTo>
                    <a:pt x="725754" y="87122"/>
                  </a:lnTo>
                  <a:lnTo>
                    <a:pt x="762838" y="117360"/>
                  </a:lnTo>
                  <a:lnTo>
                    <a:pt x="796671" y="151206"/>
                  </a:lnTo>
                  <a:lnTo>
                    <a:pt x="826554" y="188277"/>
                  </a:lnTo>
                  <a:lnTo>
                    <a:pt x="852843" y="228244"/>
                  </a:lnTo>
                  <a:lnTo>
                    <a:pt x="874433" y="271081"/>
                  </a:lnTo>
                  <a:lnTo>
                    <a:pt x="891717" y="315722"/>
                  </a:lnTo>
                  <a:lnTo>
                    <a:pt x="903960" y="361797"/>
                  </a:lnTo>
                  <a:lnTo>
                    <a:pt x="911517" y="408965"/>
                  </a:lnTo>
                  <a:lnTo>
                    <a:pt x="914031" y="456844"/>
                  </a:lnTo>
                  <a:lnTo>
                    <a:pt x="911517" y="504723"/>
                  </a:lnTo>
                  <a:lnTo>
                    <a:pt x="903960" y="551878"/>
                  </a:lnTo>
                  <a:lnTo>
                    <a:pt x="891717" y="597966"/>
                  </a:lnTo>
                  <a:lnTo>
                    <a:pt x="874433" y="642607"/>
                  </a:lnTo>
                  <a:lnTo>
                    <a:pt x="852843" y="685444"/>
                  </a:lnTo>
                  <a:lnTo>
                    <a:pt x="826922" y="725398"/>
                  </a:lnTo>
                  <a:lnTo>
                    <a:pt x="796671" y="762482"/>
                  </a:lnTo>
                  <a:lnTo>
                    <a:pt x="762838" y="796315"/>
                  </a:lnTo>
                  <a:lnTo>
                    <a:pt x="725754" y="826566"/>
                  </a:lnTo>
                  <a:lnTo>
                    <a:pt x="685800" y="852843"/>
                  </a:lnTo>
                  <a:lnTo>
                    <a:pt x="642962" y="874445"/>
                  </a:lnTo>
                  <a:lnTo>
                    <a:pt x="598322" y="891717"/>
                  </a:lnTo>
                  <a:lnTo>
                    <a:pt x="552234" y="903960"/>
                  </a:lnTo>
                  <a:lnTo>
                    <a:pt x="505078" y="911517"/>
                  </a:lnTo>
                  <a:lnTo>
                    <a:pt x="457200" y="914044"/>
                  </a:lnTo>
                  <a:lnTo>
                    <a:pt x="409321" y="911517"/>
                  </a:lnTo>
                  <a:lnTo>
                    <a:pt x="362153" y="903960"/>
                  </a:lnTo>
                  <a:lnTo>
                    <a:pt x="316077" y="891717"/>
                  </a:lnTo>
                  <a:lnTo>
                    <a:pt x="271437" y="874445"/>
                  </a:lnTo>
                  <a:lnTo>
                    <a:pt x="228600" y="852843"/>
                  </a:lnTo>
                  <a:lnTo>
                    <a:pt x="188633" y="826922"/>
                  </a:lnTo>
                  <a:lnTo>
                    <a:pt x="151561" y="796683"/>
                  </a:lnTo>
                  <a:lnTo>
                    <a:pt x="117716" y="762838"/>
                  </a:lnTo>
                  <a:lnTo>
                    <a:pt x="87477" y="725766"/>
                  </a:lnTo>
                  <a:lnTo>
                    <a:pt x="61201" y="685800"/>
                  </a:lnTo>
                  <a:lnTo>
                    <a:pt x="39598" y="642962"/>
                  </a:lnTo>
                  <a:lnTo>
                    <a:pt x="22313" y="598322"/>
                  </a:lnTo>
                  <a:lnTo>
                    <a:pt x="10071" y="552246"/>
                  </a:lnTo>
                  <a:lnTo>
                    <a:pt x="2514" y="505079"/>
                  </a:lnTo>
                  <a:lnTo>
                    <a:pt x="0" y="457200"/>
                  </a:lnTo>
                  <a:lnTo>
                    <a:pt x="355" y="457200"/>
                  </a:lnTo>
                  <a:close/>
                </a:path>
              </a:pathLst>
            </a:custGeom>
            <a:ln w="9359">
              <a:solidFill>
                <a:srgbClr val="000000"/>
              </a:solidFill>
            </a:ln>
          </p:spPr>
          <p:txBody>
            <a:bodyPr wrap="square" lIns="0" tIns="0" rIns="0" bIns="0" rtlCol="0"/>
            <a:lstStyle/>
            <a:p>
              <a:endParaRPr/>
            </a:p>
          </p:txBody>
        </p:sp>
      </p:grpSp>
      <p:sp>
        <p:nvSpPr>
          <p:cNvPr id="28" name="object 28"/>
          <p:cNvSpPr txBox="1"/>
          <p:nvPr/>
        </p:nvSpPr>
        <p:spPr>
          <a:xfrm>
            <a:off x="7145184" y="6098654"/>
            <a:ext cx="6388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C</a:t>
            </a:r>
            <a:r>
              <a:rPr sz="1800" spc="-35" dirty="0">
                <a:latin typeface="Calibri"/>
                <a:cs typeface="Calibri"/>
              </a:rPr>
              <a:t>A</a:t>
            </a:r>
            <a:r>
              <a:rPr sz="1800" spc="-5" dirty="0">
                <a:latin typeface="Calibri"/>
                <a:cs typeface="Calibri"/>
              </a:rPr>
              <a:t>U</a:t>
            </a:r>
            <a:r>
              <a:rPr sz="1800" dirty="0">
                <a:latin typeface="Calibri"/>
                <a:cs typeface="Calibri"/>
              </a:rPr>
              <a:t>SE</a:t>
            </a:r>
            <a:endParaRPr sz="1800">
              <a:latin typeface="Calibri"/>
              <a:cs typeface="Calibri"/>
            </a:endParaRPr>
          </a:p>
        </p:txBody>
      </p:sp>
      <p:grpSp>
        <p:nvGrpSpPr>
          <p:cNvPr id="29" name="object 29"/>
          <p:cNvGrpSpPr/>
          <p:nvPr/>
        </p:nvGrpSpPr>
        <p:grpSpPr>
          <a:xfrm>
            <a:off x="6852513" y="2738081"/>
            <a:ext cx="923925" cy="923925"/>
            <a:chOff x="6852513" y="2738081"/>
            <a:chExt cx="923925" cy="923925"/>
          </a:xfrm>
        </p:grpSpPr>
        <p:sp>
          <p:nvSpPr>
            <p:cNvPr id="30" name="object 30"/>
            <p:cNvSpPr/>
            <p:nvPr/>
          </p:nvSpPr>
          <p:spPr>
            <a:xfrm>
              <a:off x="6857276" y="2742844"/>
              <a:ext cx="914400" cy="914400"/>
            </a:xfrm>
            <a:custGeom>
              <a:avLst/>
              <a:gdLst/>
              <a:ahLst/>
              <a:cxnLst/>
              <a:rect l="l" t="t" r="r" b="b"/>
              <a:pathLst>
                <a:path w="914400" h="914400">
                  <a:moveTo>
                    <a:pt x="457200" y="0"/>
                  </a:moveTo>
                  <a:lnTo>
                    <a:pt x="411124" y="2514"/>
                  </a:lnTo>
                  <a:lnTo>
                    <a:pt x="365048" y="9359"/>
                  </a:lnTo>
                  <a:lnTo>
                    <a:pt x="320408" y="20878"/>
                  </a:lnTo>
                  <a:lnTo>
                    <a:pt x="276847" y="37071"/>
                  </a:lnTo>
                  <a:lnTo>
                    <a:pt x="235445" y="57594"/>
                  </a:lnTo>
                  <a:lnTo>
                    <a:pt x="196202" y="82080"/>
                  </a:lnTo>
                  <a:lnTo>
                    <a:pt x="159486" y="110515"/>
                  </a:lnTo>
                  <a:lnTo>
                    <a:pt x="126009" y="142201"/>
                  </a:lnTo>
                  <a:lnTo>
                    <a:pt x="95757" y="177469"/>
                  </a:lnTo>
                  <a:lnTo>
                    <a:pt x="69481" y="215633"/>
                  </a:lnTo>
                  <a:lnTo>
                    <a:pt x="46799" y="255955"/>
                  </a:lnTo>
                  <a:lnTo>
                    <a:pt x="28803" y="298437"/>
                  </a:lnTo>
                  <a:lnTo>
                    <a:pt x="14770" y="342709"/>
                  </a:lnTo>
                  <a:lnTo>
                    <a:pt x="5410" y="388073"/>
                  </a:lnTo>
                  <a:lnTo>
                    <a:pt x="1079" y="434149"/>
                  </a:lnTo>
                  <a:lnTo>
                    <a:pt x="368" y="457200"/>
                  </a:lnTo>
                  <a:lnTo>
                    <a:pt x="0" y="457200"/>
                  </a:lnTo>
                  <a:lnTo>
                    <a:pt x="2527" y="505079"/>
                  </a:lnTo>
                  <a:lnTo>
                    <a:pt x="10083" y="552234"/>
                  </a:lnTo>
                  <a:lnTo>
                    <a:pt x="22326" y="598309"/>
                  </a:lnTo>
                  <a:lnTo>
                    <a:pt x="39598" y="642950"/>
                  </a:lnTo>
                  <a:lnTo>
                    <a:pt x="61201" y="685800"/>
                  </a:lnTo>
                  <a:lnTo>
                    <a:pt x="87477" y="725754"/>
                  </a:lnTo>
                  <a:lnTo>
                    <a:pt x="117728" y="762838"/>
                  </a:lnTo>
                  <a:lnTo>
                    <a:pt x="151561" y="796671"/>
                  </a:lnTo>
                  <a:lnTo>
                    <a:pt x="188645" y="826909"/>
                  </a:lnTo>
                  <a:lnTo>
                    <a:pt x="228600" y="852830"/>
                  </a:lnTo>
                  <a:lnTo>
                    <a:pt x="271449" y="874433"/>
                  </a:lnTo>
                  <a:lnTo>
                    <a:pt x="316077" y="891717"/>
                  </a:lnTo>
                  <a:lnTo>
                    <a:pt x="362165" y="903960"/>
                  </a:lnTo>
                  <a:lnTo>
                    <a:pt x="409321" y="911517"/>
                  </a:lnTo>
                  <a:lnTo>
                    <a:pt x="457200" y="914031"/>
                  </a:lnTo>
                  <a:lnTo>
                    <a:pt x="480961" y="913320"/>
                  </a:lnTo>
                  <a:lnTo>
                    <a:pt x="528840" y="908278"/>
                  </a:lnTo>
                  <a:lnTo>
                    <a:pt x="575640" y="898550"/>
                  </a:lnTo>
                  <a:lnTo>
                    <a:pt x="621004" y="883437"/>
                  </a:lnTo>
                  <a:lnTo>
                    <a:pt x="664565" y="863993"/>
                  </a:lnTo>
                  <a:lnTo>
                    <a:pt x="705967" y="840232"/>
                  </a:lnTo>
                  <a:lnTo>
                    <a:pt x="744842" y="812152"/>
                  </a:lnTo>
                  <a:lnTo>
                    <a:pt x="780122" y="780110"/>
                  </a:lnTo>
                  <a:lnTo>
                    <a:pt x="812165" y="744474"/>
                  </a:lnTo>
                  <a:lnTo>
                    <a:pt x="840244" y="705599"/>
                  </a:lnTo>
                  <a:lnTo>
                    <a:pt x="864362" y="664197"/>
                  </a:lnTo>
                  <a:lnTo>
                    <a:pt x="883805" y="620636"/>
                  </a:lnTo>
                  <a:lnTo>
                    <a:pt x="898563" y="575271"/>
                  </a:lnTo>
                  <a:lnTo>
                    <a:pt x="908278" y="528472"/>
                  </a:lnTo>
                  <a:lnTo>
                    <a:pt x="913320" y="480593"/>
                  </a:lnTo>
                  <a:lnTo>
                    <a:pt x="914044" y="456831"/>
                  </a:lnTo>
                  <a:lnTo>
                    <a:pt x="913320" y="433070"/>
                  </a:lnTo>
                  <a:lnTo>
                    <a:pt x="908278" y="385191"/>
                  </a:lnTo>
                  <a:lnTo>
                    <a:pt x="898563" y="338391"/>
                  </a:lnTo>
                  <a:lnTo>
                    <a:pt x="883450" y="293039"/>
                  </a:lnTo>
                  <a:lnTo>
                    <a:pt x="864006" y="249478"/>
                  </a:lnTo>
                  <a:lnTo>
                    <a:pt x="840244" y="208076"/>
                  </a:lnTo>
                  <a:lnTo>
                    <a:pt x="812165" y="169189"/>
                  </a:lnTo>
                  <a:lnTo>
                    <a:pt x="780122" y="133921"/>
                  </a:lnTo>
                  <a:lnTo>
                    <a:pt x="744486" y="101879"/>
                  </a:lnTo>
                  <a:lnTo>
                    <a:pt x="705967" y="73799"/>
                  </a:lnTo>
                  <a:lnTo>
                    <a:pt x="664565" y="49669"/>
                  </a:lnTo>
                  <a:lnTo>
                    <a:pt x="621004" y="30238"/>
                  </a:lnTo>
                  <a:lnTo>
                    <a:pt x="575284" y="15481"/>
                  </a:lnTo>
                  <a:lnTo>
                    <a:pt x="528485" y="5753"/>
                  </a:lnTo>
                  <a:lnTo>
                    <a:pt x="480961" y="711"/>
                  </a:lnTo>
                  <a:lnTo>
                    <a:pt x="457200" y="0"/>
                  </a:lnTo>
                  <a:close/>
                </a:path>
              </a:pathLst>
            </a:custGeom>
            <a:solidFill>
              <a:srgbClr val="4E80BC"/>
            </a:solidFill>
          </p:spPr>
          <p:txBody>
            <a:bodyPr wrap="square" lIns="0" tIns="0" rIns="0" bIns="0" rtlCol="0"/>
            <a:lstStyle/>
            <a:p>
              <a:endParaRPr/>
            </a:p>
          </p:txBody>
        </p:sp>
        <p:sp>
          <p:nvSpPr>
            <p:cNvPr id="31" name="object 31"/>
            <p:cNvSpPr/>
            <p:nvPr/>
          </p:nvSpPr>
          <p:spPr>
            <a:xfrm>
              <a:off x="6857276" y="2742844"/>
              <a:ext cx="914400" cy="914400"/>
            </a:xfrm>
            <a:custGeom>
              <a:avLst/>
              <a:gdLst/>
              <a:ahLst/>
              <a:cxnLst/>
              <a:rect l="l" t="t" r="r" b="b"/>
              <a:pathLst>
                <a:path w="914400" h="914400">
                  <a:moveTo>
                    <a:pt x="368" y="457200"/>
                  </a:moveTo>
                  <a:lnTo>
                    <a:pt x="1079" y="434149"/>
                  </a:lnTo>
                  <a:lnTo>
                    <a:pt x="2527" y="411111"/>
                  </a:lnTo>
                  <a:lnTo>
                    <a:pt x="9728" y="365391"/>
                  </a:lnTo>
                  <a:lnTo>
                    <a:pt x="21247" y="320395"/>
                  </a:lnTo>
                  <a:lnTo>
                    <a:pt x="37439" y="276834"/>
                  </a:lnTo>
                  <a:lnTo>
                    <a:pt x="57607" y="235432"/>
                  </a:lnTo>
                  <a:lnTo>
                    <a:pt x="82080" y="196189"/>
                  </a:lnTo>
                  <a:lnTo>
                    <a:pt x="110528" y="159473"/>
                  </a:lnTo>
                  <a:lnTo>
                    <a:pt x="142201" y="125996"/>
                  </a:lnTo>
                  <a:lnTo>
                    <a:pt x="177482" y="95758"/>
                  </a:lnTo>
                  <a:lnTo>
                    <a:pt x="215277" y="69481"/>
                  </a:lnTo>
                  <a:lnTo>
                    <a:pt x="255968" y="46799"/>
                  </a:lnTo>
                  <a:lnTo>
                    <a:pt x="298450" y="28435"/>
                  </a:lnTo>
                  <a:lnTo>
                    <a:pt x="342722" y="14757"/>
                  </a:lnTo>
                  <a:lnTo>
                    <a:pt x="388086" y="5397"/>
                  </a:lnTo>
                  <a:lnTo>
                    <a:pt x="434162" y="711"/>
                  </a:lnTo>
                  <a:lnTo>
                    <a:pt x="457200" y="0"/>
                  </a:lnTo>
                  <a:lnTo>
                    <a:pt x="505078" y="2514"/>
                  </a:lnTo>
                  <a:lnTo>
                    <a:pt x="552246" y="10071"/>
                  </a:lnTo>
                  <a:lnTo>
                    <a:pt x="598322" y="22313"/>
                  </a:lnTo>
                  <a:lnTo>
                    <a:pt x="642962" y="39598"/>
                  </a:lnTo>
                  <a:lnTo>
                    <a:pt x="685444" y="61201"/>
                  </a:lnTo>
                  <a:lnTo>
                    <a:pt x="725766" y="87109"/>
                  </a:lnTo>
                  <a:lnTo>
                    <a:pt x="762838" y="117360"/>
                  </a:lnTo>
                  <a:lnTo>
                    <a:pt x="796683" y="151193"/>
                  </a:lnTo>
                  <a:lnTo>
                    <a:pt x="826566" y="188277"/>
                  </a:lnTo>
                  <a:lnTo>
                    <a:pt x="852843" y="228231"/>
                  </a:lnTo>
                  <a:lnTo>
                    <a:pt x="874445" y="271081"/>
                  </a:lnTo>
                  <a:lnTo>
                    <a:pt x="891717" y="315709"/>
                  </a:lnTo>
                  <a:lnTo>
                    <a:pt x="903960" y="361797"/>
                  </a:lnTo>
                  <a:lnTo>
                    <a:pt x="911529" y="408952"/>
                  </a:lnTo>
                  <a:lnTo>
                    <a:pt x="914044" y="456831"/>
                  </a:lnTo>
                  <a:lnTo>
                    <a:pt x="911529" y="504710"/>
                  </a:lnTo>
                  <a:lnTo>
                    <a:pt x="903960" y="551878"/>
                  </a:lnTo>
                  <a:lnTo>
                    <a:pt x="891717" y="597954"/>
                  </a:lnTo>
                  <a:lnTo>
                    <a:pt x="874445" y="642594"/>
                  </a:lnTo>
                  <a:lnTo>
                    <a:pt x="852843" y="685431"/>
                  </a:lnTo>
                  <a:lnTo>
                    <a:pt x="826922" y="725398"/>
                  </a:lnTo>
                  <a:lnTo>
                    <a:pt x="796683" y="762469"/>
                  </a:lnTo>
                  <a:lnTo>
                    <a:pt x="762838" y="796315"/>
                  </a:lnTo>
                  <a:lnTo>
                    <a:pt x="725766" y="826554"/>
                  </a:lnTo>
                  <a:lnTo>
                    <a:pt x="685800" y="852830"/>
                  </a:lnTo>
                  <a:lnTo>
                    <a:pt x="642962" y="874433"/>
                  </a:lnTo>
                  <a:lnTo>
                    <a:pt x="598322" y="891717"/>
                  </a:lnTo>
                  <a:lnTo>
                    <a:pt x="552246" y="903960"/>
                  </a:lnTo>
                  <a:lnTo>
                    <a:pt x="505078" y="911517"/>
                  </a:lnTo>
                  <a:lnTo>
                    <a:pt x="457200" y="914031"/>
                  </a:lnTo>
                  <a:lnTo>
                    <a:pt x="409321" y="911517"/>
                  </a:lnTo>
                  <a:lnTo>
                    <a:pt x="362165" y="903960"/>
                  </a:lnTo>
                  <a:lnTo>
                    <a:pt x="316077" y="891717"/>
                  </a:lnTo>
                  <a:lnTo>
                    <a:pt x="271449" y="874433"/>
                  </a:lnTo>
                  <a:lnTo>
                    <a:pt x="228600" y="852830"/>
                  </a:lnTo>
                  <a:lnTo>
                    <a:pt x="188645" y="826909"/>
                  </a:lnTo>
                  <a:lnTo>
                    <a:pt x="151561" y="796671"/>
                  </a:lnTo>
                  <a:lnTo>
                    <a:pt x="117728" y="762838"/>
                  </a:lnTo>
                  <a:lnTo>
                    <a:pt x="87477" y="725754"/>
                  </a:lnTo>
                  <a:lnTo>
                    <a:pt x="61201" y="685800"/>
                  </a:lnTo>
                  <a:lnTo>
                    <a:pt x="39598" y="642950"/>
                  </a:lnTo>
                  <a:lnTo>
                    <a:pt x="22326" y="598309"/>
                  </a:lnTo>
                  <a:lnTo>
                    <a:pt x="10083" y="552234"/>
                  </a:lnTo>
                  <a:lnTo>
                    <a:pt x="2527" y="505079"/>
                  </a:lnTo>
                  <a:lnTo>
                    <a:pt x="0" y="457200"/>
                  </a:lnTo>
                  <a:lnTo>
                    <a:pt x="368" y="457200"/>
                  </a:lnTo>
                  <a:close/>
                </a:path>
              </a:pathLst>
            </a:custGeom>
            <a:ln w="9359">
              <a:solidFill>
                <a:srgbClr val="000000"/>
              </a:solidFill>
            </a:ln>
          </p:spPr>
          <p:txBody>
            <a:bodyPr wrap="square" lIns="0" tIns="0" rIns="0" bIns="0" rtlCol="0"/>
            <a:lstStyle/>
            <a:p>
              <a:endParaRPr/>
            </a:p>
          </p:txBody>
        </p:sp>
      </p:grpSp>
      <p:sp>
        <p:nvSpPr>
          <p:cNvPr id="32" name="object 32"/>
          <p:cNvSpPr txBox="1"/>
          <p:nvPr/>
        </p:nvSpPr>
        <p:spPr>
          <a:xfrm>
            <a:off x="7068858" y="3050540"/>
            <a:ext cx="6388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C</a:t>
            </a:r>
            <a:r>
              <a:rPr sz="1800" spc="-40" dirty="0">
                <a:latin typeface="Calibri"/>
                <a:cs typeface="Calibri"/>
              </a:rPr>
              <a:t>A</a:t>
            </a:r>
            <a:r>
              <a:rPr sz="1800" dirty="0">
                <a:latin typeface="Calibri"/>
                <a:cs typeface="Calibri"/>
              </a:rPr>
              <a:t>USE</a:t>
            </a:r>
            <a:endParaRPr sz="1800">
              <a:latin typeface="Calibri"/>
              <a:cs typeface="Calibri"/>
            </a:endParaRPr>
          </a:p>
        </p:txBody>
      </p:sp>
      <p:grpSp>
        <p:nvGrpSpPr>
          <p:cNvPr id="33" name="object 33"/>
          <p:cNvGrpSpPr/>
          <p:nvPr/>
        </p:nvGrpSpPr>
        <p:grpSpPr>
          <a:xfrm>
            <a:off x="5328640" y="2738081"/>
            <a:ext cx="923925" cy="923925"/>
            <a:chOff x="5328640" y="2738081"/>
            <a:chExt cx="923925" cy="923925"/>
          </a:xfrm>
        </p:grpSpPr>
        <p:sp>
          <p:nvSpPr>
            <p:cNvPr id="34" name="object 34"/>
            <p:cNvSpPr/>
            <p:nvPr/>
          </p:nvSpPr>
          <p:spPr>
            <a:xfrm>
              <a:off x="5333403" y="2742844"/>
              <a:ext cx="914400" cy="914400"/>
            </a:xfrm>
            <a:custGeom>
              <a:avLst/>
              <a:gdLst/>
              <a:ahLst/>
              <a:cxnLst/>
              <a:rect l="l" t="t" r="r" b="b"/>
              <a:pathLst>
                <a:path w="914400" h="914400">
                  <a:moveTo>
                    <a:pt x="457200" y="0"/>
                  </a:moveTo>
                  <a:lnTo>
                    <a:pt x="411111" y="2514"/>
                  </a:lnTo>
                  <a:lnTo>
                    <a:pt x="365036" y="9359"/>
                  </a:lnTo>
                  <a:lnTo>
                    <a:pt x="320395" y="20878"/>
                  </a:lnTo>
                  <a:lnTo>
                    <a:pt x="276834" y="37071"/>
                  </a:lnTo>
                  <a:lnTo>
                    <a:pt x="235432" y="57594"/>
                  </a:lnTo>
                  <a:lnTo>
                    <a:pt x="196202" y="82080"/>
                  </a:lnTo>
                  <a:lnTo>
                    <a:pt x="159473" y="110515"/>
                  </a:lnTo>
                  <a:lnTo>
                    <a:pt x="125996" y="142201"/>
                  </a:lnTo>
                  <a:lnTo>
                    <a:pt x="95758" y="177469"/>
                  </a:lnTo>
                  <a:lnTo>
                    <a:pt x="69481" y="215633"/>
                  </a:lnTo>
                  <a:lnTo>
                    <a:pt x="46799" y="255955"/>
                  </a:lnTo>
                  <a:lnTo>
                    <a:pt x="28790" y="298437"/>
                  </a:lnTo>
                  <a:lnTo>
                    <a:pt x="14757" y="342709"/>
                  </a:lnTo>
                  <a:lnTo>
                    <a:pt x="5397" y="388073"/>
                  </a:lnTo>
                  <a:lnTo>
                    <a:pt x="1079" y="434149"/>
                  </a:lnTo>
                  <a:lnTo>
                    <a:pt x="355" y="457200"/>
                  </a:lnTo>
                  <a:lnTo>
                    <a:pt x="0" y="457200"/>
                  </a:lnTo>
                  <a:lnTo>
                    <a:pt x="2514" y="505079"/>
                  </a:lnTo>
                  <a:lnTo>
                    <a:pt x="10071" y="552234"/>
                  </a:lnTo>
                  <a:lnTo>
                    <a:pt x="22313" y="598309"/>
                  </a:lnTo>
                  <a:lnTo>
                    <a:pt x="39598" y="642950"/>
                  </a:lnTo>
                  <a:lnTo>
                    <a:pt x="61201" y="685800"/>
                  </a:lnTo>
                  <a:lnTo>
                    <a:pt x="87477" y="725754"/>
                  </a:lnTo>
                  <a:lnTo>
                    <a:pt x="117716" y="762838"/>
                  </a:lnTo>
                  <a:lnTo>
                    <a:pt x="151561" y="796671"/>
                  </a:lnTo>
                  <a:lnTo>
                    <a:pt x="188633" y="826909"/>
                  </a:lnTo>
                  <a:lnTo>
                    <a:pt x="228600" y="852830"/>
                  </a:lnTo>
                  <a:lnTo>
                    <a:pt x="271437" y="874433"/>
                  </a:lnTo>
                  <a:lnTo>
                    <a:pt x="316077" y="891717"/>
                  </a:lnTo>
                  <a:lnTo>
                    <a:pt x="362153" y="903960"/>
                  </a:lnTo>
                  <a:lnTo>
                    <a:pt x="409321" y="911517"/>
                  </a:lnTo>
                  <a:lnTo>
                    <a:pt x="457200" y="914031"/>
                  </a:lnTo>
                  <a:lnTo>
                    <a:pt x="480961" y="913320"/>
                  </a:lnTo>
                  <a:lnTo>
                    <a:pt x="528840" y="908278"/>
                  </a:lnTo>
                  <a:lnTo>
                    <a:pt x="575640" y="898550"/>
                  </a:lnTo>
                  <a:lnTo>
                    <a:pt x="620991" y="883437"/>
                  </a:lnTo>
                  <a:lnTo>
                    <a:pt x="664552" y="863993"/>
                  </a:lnTo>
                  <a:lnTo>
                    <a:pt x="705954" y="840232"/>
                  </a:lnTo>
                  <a:lnTo>
                    <a:pt x="744842" y="812152"/>
                  </a:lnTo>
                  <a:lnTo>
                    <a:pt x="780122" y="780110"/>
                  </a:lnTo>
                  <a:lnTo>
                    <a:pt x="812152" y="744474"/>
                  </a:lnTo>
                  <a:lnTo>
                    <a:pt x="840232" y="705599"/>
                  </a:lnTo>
                  <a:lnTo>
                    <a:pt x="864362" y="664197"/>
                  </a:lnTo>
                  <a:lnTo>
                    <a:pt x="883793" y="620636"/>
                  </a:lnTo>
                  <a:lnTo>
                    <a:pt x="898563" y="575271"/>
                  </a:lnTo>
                  <a:lnTo>
                    <a:pt x="908278" y="528472"/>
                  </a:lnTo>
                  <a:lnTo>
                    <a:pt x="913320" y="480593"/>
                  </a:lnTo>
                  <a:lnTo>
                    <a:pt x="914031" y="456831"/>
                  </a:lnTo>
                  <a:lnTo>
                    <a:pt x="913320" y="433070"/>
                  </a:lnTo>
                  <a:lnTo>
                    <a:pt x="908278" y="385191"/>
                  </a:lnTo>
                  <a:lnTo>
                    <a:pt x="898563" y="338391"/>
                  </a:lnTo>
                  <a:lnTo>
                    <a:pt x="883437" y="293039"/>
                  </a:lnTo>
                  <a:lnTo>
                    <a:pt x="863993" y="249478"/>
                  </a:lnTo>
                  <a:lnTo>
                    <a:pt x="840232" y="208076"/>
                  </a:lnTo>
                  <a:lnTo>
                    <a:pt x="812152" y="169189"/>
                  </a:lnTo>
                  <a:lnTo>
                    <a:pt x="780122" y="133921"/>
                  </a:lnTo>
                  <a:lnTo>
                    <a:pt x="744474" y="101879"/>
                  </a:lnTo>
                  <a:lnTo>
                    <a:pt x="705954" y="73799"/>
                  </a:lnTo>
                  <a:lnTo>
                    <a:pt x="664552" y="49669"/>
                  </a:lnTo>
                  <a:lnTo>
                    <a:pt x="620991" y="30238"/>
                  </a:lnTo>
                  <a:lnTo>
                    <a:pt x="575271" y="15481"/>
                  </a:lnTo>
                  <a:lnTo>
                    <a:pt x="528472" y="5753"/>
                  </a:lnTo>
                  <a:lnTo>
                    <a:pt x="480961" y="711"/>
                  </a:lnTo>
                  <a:lnTo>
                    <a:pt x="457200" y="0"/>
                  </a:lnTo>
                  <a:close/>
                </a:path>
              </a:pathLst>
            </a:custGeom>
            <a:solidFill>
              <a:srgbClr val="4E80BC"/>
            </a:solidFill>
          </p:spPr>
          <p:txBody>
            <a:bodyPr wrap="square" lIns="0" tIns="0" rIns="0" bIns="0" rtlCol="0"/>
            <a:lstStyle/>
            <a:p>
              <a:endParaRPr/>
            </a:p>
          </p:txBody>
        </p:sp>
        <p:sp>
          <p:nvSpPr>
            <p:cNvPr id="35" name="object 35"/>
            <p:cNvSpPr/>
            <p:nvPr/>
          </p:nvSpPr>
          <p:spPr>
            <a:xfrm>
              <a:off x="5333403" y="2742844"/>
              <a:ext cx="914400" cy="914400"/>
            </a:xfrm>
            <a:custGeom>
              <a:avLst/>
              <a:gdLst/>
              <a:ahLst/>
              <a:cxnLst/>
              <a:rect l="l" t="t" r="r" b="b"/>
              <a:pathLst>
                <a:path w="914400" h="914400">
                  <a:moveTo>
                    <a:pt x="355" y="457200"/>
                  </a:moveTo>
                  <a:lnTo>
                    <a:pt x="1079" y="434149"/>
                  </a:lnTo>
                  <a:lnTo>
                    <a:pt x="2514" y="411111"/>
                  </a:lnTo>
                  <a:lnTo>
                    <a:pt x="9715" y="365391"/>
                  </a:lnTo>
                  <a:lnTo>
                    <a:pt x="21234" y="320395"/>
                  </a:lnTo>
                  <a:lnTo>
                    <a:pt x="37439" y="276834"/>
                  </a:lnTo>
                  <a:lnTo>
                    <a:pt x="57594" y="235432"/>
                  </a:lnTo>
                  <a:lnTo>
                    <a:pt x="82080" y="196189"/>
                  </a:lnTo>
                  <a:lnTo>
                    <a:pt x="110515" y="159473"/>
                  </a:lnTo>
                  <a:lnTo>
                    <a:pt x="142201" y="125996"/>
                  </a:lnTo>
                  <a:lnTo>
                    <a:pt x="177482" y="95758"/>
                  </a:lnTo>
                  <a:lnTo>
                    <a:pt x="215277" y="69481"/>
                  </a:lnTo>
                  <a:lnTo>
                    <a:pt x="255955" y="46799"/>
                  </a:lnTo>
                  <a:lnTo>
                    <a:pt x="298437" y="28435"/>
                  </a:lnTo>
                  <a:lnTo>
                    <a:pt x="342722" y="14757"/>
                  </a:lnTo>
                  <a:lnTo>
                    <a:pt x="388073" y="5397"/>
                  </a:lnTo>
                  <a:lnTo>
                    <a:pt x="434162" y="711"/>
                  </a:lnTo>
                  <a:lnTo>
                    <a:pt x="457200" y="0"/>
                  </a:lnTo>
                  <a:lnTo>
                    <a:pt x="505079" y="2514"/>
                  </a:lnTo>
                  <a:lnTo>
                    <a:pt x="552234" y="10071"/>
                  </a:lnTo>
                  <a:lnTo>
                    <a:pt x="598322" y="22313"/>
                  </a:lnTo>
                  <a:lnTo>
                    <a:pt x="642962" y="39598"/>
                  </a:lnTo>
                  <a:lnTo>
                    <a:pt x="685431" y="61201"/>
                  </a:lnTo>
                  <a:lnTo>
                    <a:pt x="725754" y="87109"/>
                  </a:lnTo>
                  <a:lnTo>
                    <a:pt x="762838" y="117360"/>
                  </a:lnTo>
                  <a:lnTo>
                    <a:pt x="796671" y="151193"/>
                  </a:lnTo>
                  <a:lnTo>
                    <a:pt x="826554" y="188277"/>
                  </a:lnTo>
                  <a:lnTo>
                    <a:pt x="852843" y="228231"/>
                  </a:lnTo>
                  <a:lnTo>
                    <a:pt x="874433" y="271081"/>
                  </a:lnTo>
                  <a:lnTo>
                    <a:pt x="891717" y="315709"/>
                  </a:lnTo>
                  <a:lnTo>
                    <a:pt x="903960" y="361797"/>
                  </a:lnTo>
                  <a:lnTo>
                    <a:pt x="911517" y="408952"/>
                  </a:lnTo>
                  <a:lnTo>
                    <a:pt x="914031" y="456831"/>
                  </a:lnTo>
                  <a:lnTo>
                    <a:pt x="911517" y="504710"/>
                  </a:lnTo>
                  <a:lnTo>
                    <a:pt x="903960" y="551878"/>
                  </a:lnTo>
                  <a:lnTo>
                    <a:pt x="891717" y="597954"/>
                  </a:lnTo>
                  <a:lnTo>
                    <a:pt x="874433" y="642594"/>
                  </a:lnTo>
                  <a:lnTo>
                    <a:pt x="852843" y="685431"/>
                  </a:lnTo>
                  <a:lnTo>
                    <a:pt x="826922" y="725398"/>
                  </a:lnTo>
                  <a:lnTo>
                    <a:pt x="796671" y="762469"/>
                  </a:lnTo>
                  <a:lnTo>
                    <a:pt x="762838" y="796315"/>
                  </a:lnTo>
                  <a:lnTo>
                    <a:pt x="725754" y="826554"/>
                  </a:lnTo>
                  <a:lnTo>
                    <a:pt x="685800" y="852830"/>
                  </a:lnTo>
                  <a:lnTo>
                    <a:pt x="642962" y="874433"/>
                  </a:lnTo>
                  <a:lnTo>
                    <a:pt x="598322" y="891717"/>
                  </a:lnTo>
                  <a:lnTo>
                    <a:pt x="552234" y="903960"/>
                  </a:lnTo>
                  <a:lnTo>
                    <a:pt x="505079" y="911517"/>
                  </a:lnTo>
                  <a:lnTo>
                    <a:pt x="457200" y="914031"/>
                  </a:lnTo>
                  <a:lnTo>
                    <a:pt x="409321" y="911517"/>
                  </a:lnTo>
                  <a:lnTo>
                    <a:pt x="362153" y="903960"/>
                  </a:lnTo>
                  <a:lnTo>
                    <a:pt x="316077" y="891717"/>
                  </a:lnTo>
                  <a:lnTo>
                    <a:pt x="271437" y="874433"/>
                  </a:lnTo>
                  <a:lnTo>
                    <a:pt x="228600" y="852830"/>
                  </a:lnTo>
                  <a:lnTo>
                    <a:pt x="188633" y="826909"/>
                  </a:lnTo>
                  <a:lnTo>
                    <a:pt x="151561" y="796671"/>
                  </a:lnTo>
                  <a:lnTo>
                    <a:pt x="117716" y="762838"/>
                  </a:lnTo>
                  <a:lnTo>
                    <a:pt x="87477" y="725754"/>
                  </a:lnTo>
                  <a:lnTo>
                    <a:pt x="61201" y="685800"/>
                  </a:lnTo>
                  <a:lnTo>
                    <a:pt x="39598" y="642950"/>
                  </a:lnTo>
                  <a:lnTo>
                    <a:pt x="22313" y="598309"/>
                  </a:lnTo>
                  <a:lnTo>
                    <a:pt x="10071" y="552234"/>
                  </a:lnTo>
                  <a:lnTo>
                    <a:pt x="2514" y="505079"/>
                  </a:lnTo>
                  <a:lnTo>
                    <a:pt x="0" y="457200"/>
                  </a:lnTo>
                  <a:lnTo>
                    <a:pt x="355" y="457200"/>
                  </a:lnTo>
                  <a:close/>
                </a:path>
              </a:pathLst>
            </a:custGeom>
            <a:ln w="9359">
              <a:solidFill>
                <a:srgbClr val="000000"/>
              </a:solidFill>
            </a:ln>
          </p:spPr>
          <p:txBody>
            <a:bodyPr wrap="square" lIns="0" tIns="0" rIns="0" bIns="0" rtlCol="0"/>
            <a:lstStyle/>
            <a:p>
              <a:endParaRPr/>
            </a:p>
          </p:txBody>
        </p:sp>
      </p:grpSp>
      <p:sp>
        <p:nvSpPr>
          <p:cNvPr id="36" name="object 36"/>
          <p:cNvSpPr txBox="1"/>
          <p:nvPr/>
        </p:nvSpPr>
        <p:spPr>
          <a:xfrm>
            <a:off x="5544985" y="3066021"/>
            <a:ext cx="578485" cy="269240"/>
          </a:xfrm>
          <a:prstGeom prst="rect">
            <a:avLst/>
          </a:prstGeom>
        </p:spPr>
        <p:txBody>
          <a:bodyPr vert="horz" wrap="square" lIns="0" tIns="12065" rIns="0" bIns="0" rtlCol="0">
            <a:spAutoFit/>
          </a:bodyPr>
          <a:lstStyle/>
          <a:p>
            <a:pPr marL="12700">
              <a:lnSpc>
                <a:spcPct val="100000"/>
              </a:lnSpc>
              <a:spcBef>
                <a:spcPts val="95"/>
              </a:spcBef>
            </a:pPr>
            <a:r>
              <a:rPr sz="1600" b="1" spc="-15" dirty="0">
                <a:latin typeface="Calibri"/>
                <a:cs typeface="Calibri"/>
              </a:rPr>
              <a:t>C</a:t>
            </a:r>
            <a:r>
              <a:rPr sz="1600" b="1" spc="-40" dirty="0">
                <a:latin typeface="Calibri"/>
                <a:cs typeface="Calibri"/>
              </a:rPr>
              <a:t>A</a:t>
            </a:r>
            <a:r>
              <a:rPr sz="1600" b="1" spc="-10" dirty="0">
                <a:latin typeface="Calibri"/>
                <a:cs typeface="Calibri"/>
              </a:rPr>
              <a:t>U</a:t>
            </a:r>
            <a:r>
              <a:rPr sz="1600" b="1" spc="-5" dirty="0">
                <a:latin typeface="Calibri"/>
                <a:cs typeface="Calibri"/>
              </a:rPr>
              <a:t>SE</a:t>
            </a:r>
            <a:endParaRPr sz="1600">
              <a:latin typeface="Calibri"/>
              <a:cs typeface="Calibri"/>
            </a:endParaRPr>
          </a:p>
        </p:txBody>
      </p:sp>
      <p:grpSp>
        <p:nvGrpSpPr>
          <p:cNvPr id="37" name="object 37"/>
          <p:cNvGrpSpPr/>
          <p:nvPr/>
        </p:nvGrpSpPr>
        <p:grpSpPr>
          <a:xfrm>
            <a:off x="5252313" y="5786196"/>
            <a:ext cx="923925" cy="923925"/>
            <a:chOff x="5252313" y="5786196"/>
            <a:chExt cx="923925" cy="923925"/>
          </a:xfrm>
        </p:grpSpPr>
        <p:sp>
          <p:nvSpPr>
            <p:cNvPr id="38" name="object 38"/>
            <p:cNvSpPr/>
            <p:nvPr/>
          </p:nvSpPr>
          <p:spPr>
            <a:xfrm>
              <a:off x="5257076" y="5790958"/>
              <a:ext cx="914400" cy="914400"/>
            </a:xfrm>
            <a:custGeom>
              <a:avLst/>
              <a:gdLst/>
              <a:ahLst/>
              <a:cxnLst/>
              <a:rect l="l" t="t" r="r" b="b"/>
              <a:pathLst>
                <a:path w="914400" h="914400">
                  <a:moveTo>
                    <a:pt x="457200" y="0"/>
                  </a:moveTo>
                  <a:lnTo>
                    <a:pt x="411124" y="2527"/>
                  </a:lnTo>
                  <a:lnTo>
                    <a:pt x="365048" y="9359"/>
                  </a:lnTo>
                  <a:lnTo>
                    <a:pt x="320408" y="20878"/>
                  </a:lnTo>
                  <a:lnTo>
                    <a:pt x="276847" y="37084"/>
                  </a:lnTo>
                  <a:lnTo>
                    <a:pt x="235445" y="57607"/>
                  </a:lnTo>
                  <a:lnTo>
                    <a:pt x="196202" y="82080"/>
                  </a:lnTo>
                  <a:lnTo>
                    <a:pt x="159486" y="110515"/>
                  </a:lnTo>
                  <a:lnTo>
                    <a:pt x="126009" y="142201"/>
                  </a:lnTo>
                  <a:lnTo>
                    <a:pt x="95758" y="177482"/>
                  </a:lnTo>
                  <a:lnTo>
                    <a:pt x="69481" y="215646"/>
                  </a:lnTo>
                  <a:lnTo>
                    <a:pt x="46799" y="255955"/>
                  </a:lnTo>
                  <a:lnTo>
                    <a:pt x="28803" y="298437"/>
                  </a:lnTo>
                  <a:lnTo>
                    <a:pt x="14770" y="342722"/>
                  </a:lnTo>
                  <a:lnTo>
                    <a:pt x="5410" y="388086"/>
                  </a:lnTo>
                  <a:lnTo>
                    <a:pt x="1079" y="434162"/>
                  </a:lnTo>
                  <a:lnTo>
                    <a:pt x="368" y="457200"/>
                  </a:lnTo>
                  <a:lnTo>
                    <a:pt x="0" y="457200"/>
                  </a:lnTo>
                  <a:lnTo>
                    <a:pt x="2527" y="505079"/>
                  </a:lnTo>
                  <a:lnTo>
                    <a:pt x="10083" y="552246"/>
                  </a:lnTo>
                  <a:lnTo>
                    <a:pt x="22326" y="598322"/>
                  </a:lnTo>
                  <a:lnTo>
                    <a:pt x="39598" y="642962"/>
                  </a:lnTo>
                  <a:lnTo>
                    <a:pt x="61201" y="685800"/>
                  </a:lnTo>
                  <a:lnTo>
                    <a:pt x="87477" y="725766"/>
                  </a:lnTo>
                  <a:lnTo>
                    <a:pt x="117729" y="762838"/>
                  </a:lnTo>
                  <a:lnTo>
                    <a:pt x="151561" y="796683"/>
                  </a:lnTo>
                  <a:lnTo>
                    <a:pt x="188645" y="826922"/>
                  </a:lnTo>
                  <a:lnTo>
                    <a:pt x="228600" y="852843"/>
                  </a:lnTo>
                  <a:lnTo>
                    <a:pt x="271449" y="874445"/>
                  </a:lnTo>
                  <a:lnTo>
                    <a:pt x="316077" y="891717"/>
                  </a:lnTo>
                  <a:lnTo>
                    <a:pt x="362165" y="903960"/>
                  </a:lnTo>
                  <a:lnTo>
                    <a:pt x="409321" y="911517"/>
                  </a:lnTo>
                  <a:lnTo>
                    <a:pt x="457200" y="914044"/>
                  </a:lnTo>
                  <a:lnTo>
                    <a:pt x="480961" y="913320"/>
                  </a:lnTo>
                  <a:lnTo>
                    <a:pt x="528840" y="908278"/>
                  </a:lnTo>
                  <a:lnTo>
                    <a:pt x="575640" y="898563"/>
                  </a:lnTo>
                  <a:lnTo>
                    <a:pt x="621004" y="883437"/>
                  </a:lnTo>
                  <a:lnTo>
                    <a:pt x="664565" y="864006"/>
                  </a:lnTo>
                  <a:lnTo>
                    <a:pt x="705967" y="840244"/>
                  </a:lnTo>
                  <a:lnTo>
                    <a:pt x="744842" y="812165"/>
                  </a:lnTo>
                  <a:lnTo>
                    <a:pt x="780122" y="780122"/>
                  </a:lnTo>
                  <a:lnTo>
                    <a:pt x="812164" y="744486"/>
                  </a:lnTo>
                  <a:lnTo>
                    <a:pt x="840244" y="705599"/>
                  </a:lnTo>
                  <a:lnTo>
                    <a:pt x="864362" y="664197"/>
                  </a:lnTo>
                  <a:lnTo>
                    <a:pt x="883805" y="620636"/>
                  </a:lnTo>
                  <a:lnTo>
                    <a:pt x="898563" y="575284"/>
                  </a:lnTo>
                  <a:lnTo>
                    <a:pt x="908278" y="528485"/>
                  </a:lnTo>
                  <a:lnTo>
                    <a:pt x="913320" y="480606"/>
                  </a:lnTo>
                  <a:lnTo>
                    <a:pt x="914044" y="456844"/>
                  </a:lnTo>
                  <a:lnTo>
                    <a:pt x="913320" y="433082"/>
                  </a:lnTo>
                  <a:lnTo>
                    <a:pt x="908278" y="385203"/>
                  </a:lnTo>
                  <a:lnTo>
                    <a:pt x="898563" y="338404"/>
                  </a:lnTo>
                  <a:lnTo>
                    <a:pt x="883450" y="293039"/>
                  </a:lnTo>
                  <a:lnTo>
                    <a:pt x="864006" y="249478"/>
                  </a:lnTo>
                  <a:lnTo>
                    <a:pt x="840244" y="208076"/>
                  </a:lnTo>
                  <a:lnTo>
                    <a:pt x="812164" y="169202"/>
                  </a:lnTo>
                  <a:lnTo>
                    <a:pt x="780122" y="133921"/>
                  </a:lnTo>
                  <a:lnTo>
                    <a:pt x="744486" y="101879"/>
                  </a:lnTo>
                  <a:lnTo>
                    <a:pt x="705967" y="73799"/>
                  </a:lnTo>
                  <a:lnTo>
                    <a:pt x="664565" y="49682"/>
                  </a:lnTo>
                  <a:lnTo>
                    <a:pt x="621004" y="30238"/>
                  </a:lnTo>
                  <a:lnTo>
                    <a:pt x="575284" y="15481"/>
                  </a:lnTo>
                  <a:lnTo>
                    <a:pt x="528485" y="5765"/>
                  </a:lnTo>
                  <a:lnTo>
                    <a:pt x="480961" y="723"/>
                  </a:lnTo>
                  <a:lnTo>
                    <a:pt x="457200" y="0"/>
                  </a:lnTo>
                  <a:close/>
                </a:path>
              </a:pathLst>
            </a:custGeom>
            <a:solidFill>
              <a:srgbClr val="4E80BC"/>
            </a:solidFill>
          </p:spPr>
          <p:txBody>
            <a:bodyPr wrap="square" lIns="0" tIns="0" rIns="0" bIns="0" rtlCol="0"/>
            <a:lstStyle/>
            <a:p>
              <a:endParaRPr/>
            </a:p>
          </p:txBody>
        </p:sp>
        <p:sp>
          <p:nvSpPr>
            <p:cNvPr id="39" name="object 39"/>
            <p:cNvSpPr/>
            <p:nvPr/>
          </p:nvSpPr>
          <p:spPr>
            <a:xfrm>
              <a:off x="5257076" y="5790958"/>
              <a:ext cx="914400" cy="914400"/>
            </a:xfrm>
            <a:custGeom>
              <a:avLst/>
              <a:gdLst/>
              <a:ahLst/>
              <a:cxnLst/>
              <a:rect l="l" t="t" r="r" b="b"/>
              <a:pathLst>
                <a:path w="914400" h="914400">
                  <a:moveTo>
                    <a:pt x="368" y="457200"/>
                  </a:moveTo>
                  <a:lnTo>
                    <a:pt x="1079" y="434162"/>
                  </a:lnTo>
                  <a:lnTo>
                    <a:pt x="2527" y="411124"/>
                  </a:lnTo>
                  <a:lnTo>
                    <a:pt x="9728" y="365404"/>
                  </a:lnTo>
                  <a:lnTo>
                    <a:pt x="21247" y="320395"/>
                  </a:lnTo>
                  <a:lnTo>
                    <a:pt x="37439" y="276847"/>
                  </a:lnTo>
                  <a:lnTo>
                    <a:pt x="57607" y="235445"/>
                  </a:lnTo>
                  <a:lnTo>
                    <a:pt x="82080" y="196202"/>
                  </a:lnTo>
                  <a:lnTo>
                    <a:pt x="110528" y="159486"/>
                  </a:lnTo>
                  <a:lnTo>
                    <a:pt x="142201" y="125996"/>
                  </a:lnTo>
                  <a:lnTo>
                    <a:pt x="177482" y="95758"/>
                  </a:lnTo>
                  <a:lnTo>
                    <a:pt x="215277" y="69481"/>
                  </a:lnTo>
                  <a:lnTo>
                    <a:pt x="255968" y="46799"/>
                  </a:lnTo>
                  <a:lnTo>
                    <a:pt x="298450" y="28435"/>
                  </a:lnTo>
                  <a:lnTo>
                    <a:pt x="342722" y="14757"/>
                  </a:lnTo>
                  <a:lnTo>
                    <a:pt x="388086" y="5397"/>
                  </a:lnTo>
                  <a:lnTo>
                    <a:pt x="434162" y="723"/>
                  </a:lnTo>
                  <a:lnTo>
                    <a:pt x="457200" y="0"/>
                  </a:lnTo>
                  <a:lnTo>
                    <a:pt x="505079" y="2527"/>
                  </a:lnTo>
                  <a:lnTo>
                    <a:pt x="552246" y="10083"/>
                  </a:lnTo>
                  <a:lnTo>
                    <a:pt x="598322" y="22326"/>
                  </a:lnTo>
                  <a:lnTo>
                    <a:pt x="642962" y="39598"/>
                  </a:lnTo>
                  <a:lnTo>
                    <a:pt x="685444" y="61201"/>
                  </a:lnTo>
                  <a:lnTo>
                    <a:pt x="725766" y="87122"/>
                  </a:lnTo>
                  <a:lnTo>
                    <a:pt x="762838" y="117360"/>
                  </a:lnTo>
                  <a:lnTo>
                    <a:pt x="796683" y="151206"/>
                  </a:lnTo>
                  <a:lnTo>
                    <a:pt x="826566" y="188277"/>
                  </a:lnTo>
                  <a:lnTo>
                    <a:pt x="852843" y="228244"/>
                  </a:lnTo>
                  <a:lnTo>
                    <a:pt x="874445" y="271081"/>
                  </a:lnTo>
                  <a:lnTo>
                    <a:pt x="891717" y="315722"/>
                  </a:lnTo>
                  <a:lnTo>
                    <a:pt x="903960" y="361797"/>
                  </a:lnTo>
                  <a:lnTo>
                    <a:pt x="911529" y="408965"/>
                  </a:lnTo>
                  <a:lnTo>
                    <a:pt x="914044" y="456844"/>
                  </a:lnTo>
                  <a:lnTo>
                    <a:pt x="911529" y="504723"/>
                  </a:lnTo>
                  <a:lnTo>
                    <a:pt x="903960" y="551878"/>
                  </a:lnTo>
                  <a:lnTo>
                    <a:pt x="891717" y="597966"/>
                  </a:lnTo>
                  <a:lnTo>
                    <a:pt x="874445" y="642607"/>
                  </a:lnTo>
                  <a:lnTo>
                    <a:pt x="852843" y="685444"/>
                  </a:lnTo>
                  <a:lnTo>
                    <a:pt x="826922" y="725398"/>
                  </a:lnTo>
                  <a:lnTo>
                    <a:pt x="796683" y="762482"/>
                  </a:lnTo>
                  <a:lnTo>
                    <a:pt x="762838" y="796315"/>
                  </a:lnTo>
                  <a:lnTo>
                    <a:pt x="725766" y="826566"/>
                  </a:lnTo>
                  <a:lnTo>
                    <a:pt x="685800" y="852843"/>
                  </a:lnTo>
                  <a:lnTo>
                    <a:pt x="642962" y="874445"/>
                  </a:lnTo>
                  <a:lnTo>
                    <a:pt x="598322" y="891717"/>
                  </a:lnTo>
                  <a:lnTo>
                    <a:pt x="552246" y="903960"/>
                  </a:lnTo>
                  <a:lnTo>
                    <a:pt x="505079" y="911517"/>
                  </a:lnTo>
                  <a:lnTo>
                    <a:pt x="457200" y="914044"/>
                  </a:lnTo>
                  <a:lnTo>
                    <a:pt x="409321" y="911517"/>
                  </a:lnTo>
                  <a:lnTo>
                    <a:pt x="362165" y="903960"/>
                  </a:lnTo>
                  <a:lnTo>
                    <a:pt x="316077" y="891717"/>
                  </a:lnTo>
                  <a:lnTo>
                    <a:pt x="271449" y="874445"/>
                  </a:lnTo>
                  <a:lnTo>
                    <a:pt x="228600" y="852843"/>
                  </a:lnTo>
                  <a:lnTo>
                    <a:pt x="188645" y="826922"/>
                  </a:lnTo>
                  <a:lnTo>
                    <a:pt x="151561" y="796683"/>
                  </a:lnTo>
                  <a:lnTo>
                    <a:pt x="117729" y="762838"/>
                  </a:lnTo>
                  <a:lnTo>
                    <a:pt x="87477" y="725766"/>
                  </a:lnTo>
                  <a:lnTo>
                    <a:pt x="61201" y="685800"/>
                  </a:lnTo>
                  <a:lnTo>
                    <a:pt x="39598" y="642962"/>
                  </a:lnTo>
                  <a:lnTo>
                    <a:pt x="22326" y="598322"/>
                  </a:lnTo>
                  <a:lnTo>
                    <a:pt x="10083" y="552246"/>
                  </a:lnTo>
                  <a:lnTo>
                    <a:pt x="2527" y="505079"/>
                  </a:lnTo>
                  <a:lnTo>
                    <a:pt x="0" y="457200"/>
                  </a:lnTo>
                  <a:lnTo>
                    <a:pt x="368" y="457200"/>
                  </a:lnTo>
                  <a:close/>
                </a:path>
              </a:pathLst>
            </a:custGeom>
            <a:ln w="9359">
              <a:solidFill>
                <a:srgbClr val="000000"/>
              </a:solidFill>
            </a:ln>
          </p:spPr>
          <p:txBody>
            <a:bodyPr wrap="square" lIns="0" tIns="0" rIns="0" bIns="0" rtlCol="0"/>
            <a:lstStyle/>
            <a:p>
              <a:endParaRPr/>
            </a:p>
          </p:txBody>
        </p:sp>
      </p:grpSp>
      <p:sp>
        <p:nvSpPr>
          <p:cNvPr id="40" name="object 40"/>
          <p:cNvSpPr txBox="1"/>
          <p:nvPr/>
        </p:nvSpPr>
        <p:spPr>
          <a:xfrm>
            <a:off x="5468658" y="6098654"/>
            <a:ext cx="6388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C</a:t>
            </a:r>
            <a:r>
              <a:rPr sz="1800" spc="-40" dirty="0">
                <a:latin typeface="Calibri"/>
                <a:cs typeface="Calibri"/>
              </a:rPr>
              <a:t>A</a:t>
            </a:r>
            <a:r>
              <a:rPr sz="1800" dirty="0">
                <a:latin typeface="Calibri"/>
                <a:cs typeface="Calibri"/>
              </a:rPr>
              <a:t>USE</a:t>
            </a:r>
            <a:endParaRPr sz="1800">
              <a:latin typeface="Calibri"/>
              <a:cs typeface="Calibri"/>
            </a:endParaRPr>
          </a:p>
        </p:txBody>
      </p:sp>
      <p:grpSp>
        <p:nvGrpSpPr>
          <p:cNvPr id="41" name="object 41"/>
          <p:cNvGrpSpPr/>
          <p:nvPr/>
        </p:nvGrpSpPr>
        <p:grpSpPr>
          <a:xfrm>
            <a:off x="5105158" y="3704939"/>
            <a:ext cx="2971800" cy="1105535"/>
            <a:chOff x="5105158" y="3704939"/>
            <a:chExt cx="2971800" cy="1105535"/>
          </a:xfrm>
        </p:grpSpPr>
        <p:sp>
          <p:nvSpPr>
            <p:cNvPr id="42" name="object 42"/>
            <p:cNvSpPr/>
            <p:nvPr/>
          </p:nvSpPr>
          <p:spPr>
            <a:xfrm>
              <a:off x="7322756" y="4724285"/>
              <a:ext cx="754380" cy="0"/>
            </a:xfrm>
            <a:custGeom>
              <a:avLst/>
              <a:gdLst/>
              <a:ahLst/>
              <a:cxnLst/>
              <a:rect l="l" t="t" r="r" b="b"/>
              <a:pathLst>
                <a:path w="754379">
                  <a:moveTo>
                    <a:pt x="0" y="0"/>
                  </a:moveTo>
                  <a:lnTo>
                    <a:pt x="754202" y="0"/>
                  </a:lnTo>
                </a:path>
              </a:pathLst>
            </a:custGeom>
            <a:ln w="57239">
              <a:solidFill>
                <a:srgbClr val="CC3300"/>
              </a:solidFill>
            </a:ln>
          </p:spPr>
          <p:txBody>
            <a:bodyPr wrap="square" lIns="0" tIns="0" rIns="0" bIns="0" rtlCol="0"/>
            <a:lstStyle/>
            <a:p>
              <a:endParaRPr/>
            </a:p>
          </p:txBody>
        </p:sp>
        <p:sp>
          <p:nvSpPr>
            <p:cNvPr id="43" name="object 43"/>
            <p:cNvSpPr/>
            <p:nvPr/>
          </p:nvSpPr>
          <p:spPr>
            <a:xfrm>
              <a:off x="7162558" y="4638598"/>
              <a:ext cx="172085" cy="172085"/>
            </a:xfrm>
            <a:custGeom>
              <a:avLst/>
              <a:gdLst/>
              <a:ahLst/>
              <a:cxnLst/>
              <a:rect l="l" t="t" r="r" b="b"/>
              <a:pathLst>
                <a:path w="172084" h="172085">
                  <a:moveTo>
                    <a:pt x="171716" y="0"/>
                  </a:moveTo>
                  <a:lnTo>
                    <a:pt x="0" y="85686"/>
                  </a:lnTo>
                  <a:lnTo>
                    <a:pt x="171716" y="171716"/>
                  </a:lnTo>
                  <a:lnTo>
                    <a:pt x="171716" y="0"/>
                  </a:lnTo>
                  <a:close/>
                </a:path>
              </a:pathLst>
            </a:custGeom>
            <a:solidFill>
              <a:srgbClr val="CC3300"/>
            </a:solidFill>
          </p:spPr>
          <p:txBody>
            <a:bodyPr wrap="square" lIns="0" tIns="0" rIns="0" bIns="0" rtlCol="0"/>
            <a:lstStyle/>
            <a:p>
              <a:endParaRPr/>
            </a:p>
          </p:txBody>
        </p:sp>
        <p:sp>
          <p:nvSpPr>
            <p:cNvPr id="44" name="object 44"/>
            <p:cNvSpPr/>
            <p:nvPr/>
          </p:nvSpPr>
          <p:spPr>
            <a:xfrm>
              <a:off x="6996963" y="3733558"/>
              <a:ext cx="165735" cy="386715"/>
            </a:xfrm>
            <a:custGeom>
              <a:avLst/>
              <a:gdLst/>
              <a:ahLst/>
              <a:cxnLst/>
              <a:rect l="l" t="t" r="r" b="b"/>
              <a:pathLst>
                <a:path w="165734" h="386714">
                  <a:moveTo>
                    <a:pt x="0" y="386283"/>
                  </a:moveTo>
                  <a:lnTo>
                    <a:pt x="165595" y="0"/>
                  </a:lnTo>
                </a:path>
              </a:pathLst>
            </a:custGeom>
            <a:ln w="57239">
              <a:solidFill>
                <a:srgbClr val="CC3300"/>
              </a:solidFill>
            </a:ln>
          </p:spPr>
          <p:txBody>
            <a:bodyPr wrap="square" lIns="0" tIns="0" rIns="0" bIns="0" rtlCol="0"/>
            <a:lstStyle/>
            <a:p>
              <a:endParaRPr/>
            </a:p>
          </p:txBody>
        </p:sp>
        <p:sp>
          <p:nvSpPr>
            <p:cNvPr id="45" name="object 45"/>
            <p:cNvSpPr/>
            <p:nvPr/>
          </p:nvSpPr>
          <p:spPr>
            <a:xfrm>
              <a:off x="6922795" y="4075557"/>
              <a:ext cx="158115" cy="191770"/>
            </a:xfrm>
            <a:custGeom>
              <a:avLst/>
              <a:gdLst/>
              <a:ahLst/>
              <a:cxnLst/>
              <a:rect l="l" t="t" r="r" b="b"/>
              <a:pathLst>
                <a:path w="158115" h="191770">
                  <a:moveTo>
                    <a:pt x="0" y="0"/>
                  </a:moveTo>
                  <a:lnTo>
                    <a:pt x="11163" y="191528"/>
                  </a:lnTo>
                  <a:lnTo>
                    <a:pt x="157683" y="67322"/>
                  </a:lnTo>
                  <a:lnTo>
                    <a:pt x="0" y="0"/>
                  </a:lnTo>
                  <a:close/>
                </a:path>
              </a:pathLst>
            </a:custGeom>
            <a:solidFill>
              <a:srgbClr val="CC3300"/>
            </a:solidFill>
          </p:spPr>
          <p:txBody>
            <a:bodyPr wrap="square" lIns="0" tIns="0" rIns="0" bIns="0" rtlCol="0"/>
            <a:lstStyle/>
            <a:p>
              <a:endParaRPr/>
            </a:p>
          </p:txBody>
        </p:sp>
        <p:sp>
          <p:nvSpPr>
            <p:cNvPr id="46" name="object 46"/>
            <p:cNvSpPr/>
            <p:nvPr/>
          </p:nvSpPr>
          <p:spPr>
            <a:xfrm>
              <a:off x="6019558" y="3733558"/>
              <a:ext cx="225425" cy="394335"/>
            </a:xfrm>
            <a:custGeom>
              <a:avLst/>
              <a:gdLst/>
              <a:ahLst/>
              <a:cxnLst/>
              <a:rect l="l" t="t" r="r" b="b"/>
              <a:pathLst>
                <a:path w="225425" h="394335">
                  <a:moveTo>
                    <a:pt x="225361" y="394195"/>
                  </a:moveTo>
                  <a:lnTo>
                    <a:pt x="0" y="0"/>
                  </a:lnTo>
                </a:path>
              </a:pathLst>
            </a:custGeom>
            <a:ln w="57239">
              <a:solidFill>
                <a:srgbClr val="CC3300"/>
              </a:solidFill>
            </a:ln>
          </p:spPr>
          <p:txBody>
            <a:bodyPr wrap="square" lIns="0" tIns="0" rIns="0" bIns="0" rtlCol="0"/>
            <a:lstStyle/>
            <a:p>
              <a:endParaRPr/>
            </a:p>
          </p:txBody>
        </p:sp>
        <p:sp>
          <p:nvSpPr>
            <p:cNvPr id="47" name="object 47"/>
            <p:cNvSpPr/>
            <p:nvPr/>
          </p:nvSpPr>
          <p:spPr>
            <a:xfrm>
              <a:off x="6164643" y="4075557"/>
              <a:ext cx="160020" cy="191770"/>
            </a:xfrm>
            <a:custGeom>
              <a:avLst/>
              <a:gdLst/>
              <a:ahLst/>
              <a:cxnLst/>
              <a:rect l="l" t="t" r="r" b="b"/>
              <a:pathLst>
                <a:path w="160020" h="191770">
                  <a:moveTo>
                    <a:pt x="149034" y="0"/>
                  </a:moveTo>
                  <a:lnTo>
                    <a:pt x="0" y="84963"/>
                  </a:lnTo>
                  <a:lnTo>
                    <a:pt x="159842" y="191528"/>
                  </a:lnTo>
                  <a:lnTo>
                    <a:pt x="149034" y="0"/>
                  </a:lnTo>
                  <a:close/>
                </a:path>
              </a:pathLst>
            </a:custGeom>
            <a:solidFill>
              <a:srgbClr val="CC3300"/>
            </a:solidFill>
          </p:spPr>
          <p:txBody>
            <a:bodyPr wrap="square" lIns="0" tIns="0" rIns="0" bIns="0" rtlCol="0"/>
            <a:lstStyle/>
            <a:p>
              <a:endParaRPr/>
            </a:p>
          </p:txBody>
        </p:sp>
        <p:sp>
          <p:nvSpPr>
            <p:cNvPr id="48" name="object 48"/>
            <p:cNvSpPr/>
            <p:nvPr/>
          </p:nvSpPr>
          <p:spPr>
            <a:xfrm>
              <a:off x="5105158" y="4724285"/>
              <a:ext cx="754380" cy="0"/>
            </a:xfrm>
            <a:custGeom>
              <a:avLst/>
              <a:gdLst/>
              <a:ahLst/>
              <a:cxnLst/>
              <a:rect l="l" t="t" r="r" b="b"/>
              <a:pathLst>
                <a:path w="754379">
                  <a:moveTo>
                    <a:pt x="754202" y="0"/>
                  </a:moveTo>
                  <a:lnTo>
                    <a:pt x="0" y="0"/>
                  </a:lnTo>
                </a:path>
              </a:pathLst>
            </a:custGeom>
            <a:ln w="57239">
              <a:solidFill>
                <a:srgbClr val="CC3300"/>
              </a:solidFill>
            </a:ln>
          </p:spPr>
          <p:txBody>
            <a:bodyPr wrap="square" lIns="0" tIns="0" rIns="0" bIns="0" rtlCol="0"/>
            <a:lstStyle/>
            <a:p>
              <a:endParaRPr/>
            </a:p>
          </p:txBody>
        </p:sp>
        <p:sp>
          <p:nvSpPr>
            <p:cNvPr id="49" name="object 49"/>
            <p:cNvSpPr/>
            <p:nvPr/>
          </p:nvSpPr>
          <p:spPr>
            <a:xfrm>
              <a:off x="5847841" y="4638598"/>
              <a:ext cx="172085" cy="172085"/>
            </a:xfrm>
            <a:custGeom>
              <a:avLst/>
              <a:gdLst/>
              <a:ahLst/>
              <a:cxnLst/>
              <a:rect l="l" t="t" r="r" b="b"/>
              <a:pathLst>
                <a:path w="172085" h="172085">
                  <a:moveTo>
                    <a:pt x="0" y="0"/>
                  </a:moveTo>
                  <a:lnTo>
                    <a:pt x="0" y="171716"/>
                  </a:lnTo>
                  <a:lnTo>
                    <a:pt x="171716" y="85686"/>
                  </a:lnTo>
                  <a:lnTo>
                    <a:pt x="0" y="0"/>
                  </a:lnTo>
                  <a:close/>
                </a:path>
              </a:pathLst>
            </a:custGeom>
            <a:solidFill>
              <a:srgbClr val="CC3300"/>
            </a:solidFill>
          </p:spPr>
          <p:txBody>
            <a:bodyPr wrap="square" lIns="0" tIns="0" rIns="0" bIns="0" rtlCol="0"/>
            <a:lstStyle/>
            <a:p>
              <a:endParaRPr/>
            </a:p>
          </p:txBody>
        </p:sp>
      </p:grpSp>
      <p:grpSp>
        <p:nvGrpSpPr>
          <p:cNvPr id="50" name="object 50"/>
          <p:cNvGrpSpPr/>
          <p:nvPr/>
        </p:nvGrpSpPr>
        <p:grpSpPr>
          <a:xfrm>
            <a:off x="6781686" y="5257800"/>
            <a:ext cx="409575" cy="638175"/>
            <a:chOff x="6781686" y="5257800"/>
            <a:chExt cx="409575" cy="638175"/>
          </a:xfrm>
        </p:grpSpPr>
        <p:sp>
          <p:nvSpPr>
            <p:cNvPr id="51" name="object 51"/>
            <p:cNvSpPr/>
            <p:nvPr/>
          </p:nvSpPr>
          <p:spPr>
            <a:xfrm>
              <a:off x="6866636" y="5393880"/>
              <a:ext cx="296545" cy="473709"/>
            </a:xfrm>
            <a:custGeom>
              <a:avLst/>
              <a:gdLst/>
              <a:ahLst/>
              <a:cxnLst/>
              <a:rect l="l" t="t" r="r" b="b"/>
              <a:pathLst>
                <a:path w="296545" h="473710">
                  <a:moveTo>
                    <a:pt x="0" y="0"/>
                  </a:moveTo>
                  <a:lnTo>
                    <a:pt x="295922" y="473405"/>
                  </a:lnTo>
                </a:path>
              </a:pathLst>
            </a:custGeom>
            <a:ln w="57239">
              <a:solidFill>
                <a:srgbClr val="CC3300"/>
              </a:solidFill>
            </a:ln>
          </p:spPr>
          <p:txBody>
            <a:bodyPr wrap="square" lIns="0" tIns="0" rIns="0" bIns="0" rtlCol="0"/>
            <a:lstStyle/>
            <a:p>
              <a:endParaRPr/>
            </a:p>
          </p:txBody>
        </p:sp>
        <p:sp>
          <p:nvSpPr>
            <p:cNvPr id="52" name="object 52"/>
            <p:cNvSpPr/>
            <p:nvPr/>
          </p:nvSpPr>
          <p:spPr>
            <a:xfrm>
              <a:off x="6781686" y="5257800"/>
              <a:ext cx="163830" cy="191770"/>
            </a:xfrm>
            <a:custGeom>
              <a:avLst/>
              <a:gdLst/>
              <a:ahLst/>
              <a:cxnLst/>
              <a:rect l="l" t="t" r="r" b="b"/>
              <a:pathLst>
                <a:path w="163829" h="191770">
                  <a:moveTo>
                    <a:pt x="0" y="0"/>
                  </a:moveTo>
                  <a:lnTo>
                    <a:pt x="18351" y="191160"/>
                  </a:lnTo>
                  <a:lnTo>
                    <a:pt x="163791" y="100075"/>
                  </a:lnTo>
                  <a:lnTo>
                    <a:pt x="0" y="0"/>
                  </a:lnTo>
                  <a:close/>
                </a:path>
              </a:pathLst>
            </a:custGeom>
            <a:solidFill>
              <a:srgbClr val="CC3300"/>
            </a:solidFill>
          </p:spPr>
          <p:txBody>
            <a:bodyPr wrap="square" lIns="0" tIns="0" rIns="0" bIns="0" rtlCol="0"/>
            <a:lstStyle/>
            <a:p>
              <a:endParaRPr/>
            </a:p>
          </p:txBody>
        </p:sp>
      </p:grpSp>
      <p:grpSp>
        <p:nvGrpSpPr>
          <p:cNvPr id="53" name="object 53"/>
          <p:cNvGrpSpPr/>
          <p:nvPr/>
        </p:nvGrpSpPr>
        <p:grpSpPr>
          <a:xfrm>
            <a:off x="5990939" y="5257800"/>
            <a:ext cx="410209" cy="561975"/>
            <a:chOff x="5990939" y="5257800"/>
            <a:chExt cx="410209" cy="561975"/>
          </a:xfrm>
        </p:grpSpPr>
        <p:sp>
          <p:nvSpPr>
            <p:cNvPr id="54" name="object 54"/>
            <p:cNvSpPr/>
            <p:nvPr/>
          </p:nvSpPr>
          <p:spPr>
            <a:xfrm>
              <a:off x="6019558" y="5388114"/>
              <a:ext cx="288290" cy="403225"/>
            </a:xfrm>
            <a:custGeom>
              <a:avLst/>
              <a:gdLst/>
              <a:ahLst/>
              <a:cxnLst/>
              <a:rect l="l" t="t" r="r" b="b"/>
              <a:pathLst>
                <a:path w="288289" h="403225">
                  <a:moveTo>
                    <a:pt x="287997" y="0"/>
                  </a:moveTo>
                  <a:lnTo>
                    <a:pt x="0" y="402844"/>
                  </a:lnTo>
                </a:path>
              </a:pathLst>
            </a:custGeom>
            <a:ln w="57239">
              <a:solidFill>
                <a:srgbClr val="CC3300"/>
              </a:solidFill>
            </a:ln>
          </p:spPr>
          <p:txBody>
            <a:bodyPr wrap="square" lIns="0" tIns="0" rIns="0" bIns="0" rtlCol="0"/>
            <a:lstStyle/>
            <a:p>
              <a:endParaRPr/>
            </a:p>
          </p:txBody>
        </p:sp>
        <p:sp>
          <p:nvSpPr>
            <p:cNvPr id="55" name="object 55"/>
            <p:cNvSpPr/>
            <p:nvPr/>
          </p:nvSpPr>
          <p:spPr>
            <a:xfrm>
              <a:off x="6231242" y="5257800"/>
              <a:ext cx="170180" cy="189865"/>
            </a:xfrm>
            <a:custGeom>
              <a:avLst/>
              <a:gdLst/>
              <a:ahLst/>
              <a:cxnLst/>
              <a:rect l="l" t="t" r="r" b="b"/>
              <a:pathLst>
                <a:path w="170179" h="189864">
                  <a:moveTo>
                    <a:pt x="169557" y="0"/>
                  </a:moveTo>
                  <a:lnTo>
                    <a:pt x="0" y="89636"/>
                  </a:lnTo>
                  <a:lnTo>
                    <a:pt x="139674" y="189725"/>
                  </a:lnTo>
                  <a:lnTo>
                    <a:pt x="169557" y="0"/>
                  </a:lnTo>
                  <a:close/>
                </a:path>
              </a:pathLst>
            </a:custGeom>
            <a:solidFill>
              <a:srgbClr val="CC3300"/>
            </a:solidFill>
          </p:spPr>
          <p:txBody>
            <a:bodyPr wrap="square" lIns="0" tIns="0" rIns="0" bIns="0" rtlCol="0"/>
            <a:lstStyle/>
            <a:p>
              <a:endParaRPr/>
            </a:p>
          </p:txBody>
        </p:sp>
      </p:grpSp>
      <p:sp>
        <p:nvSpPr>
          <p:cNvPr id="56" name="object 56"/>
          <p:cNvSpPr txBox="1"/>
          <p:nvPr/>
        </p:nvSpPr>
        <p:spPr>
          <a:xfrm>
            <a:off x="458546" y="5595746"/>
            <a:ext cx="4262755" cy="999490"/>
          </a:xfrm>
          <a:prstGeom prst="rect">
            <a:avLst/>
          </a:prstGeom>
        </p:spPr>
        <p:txBody>
          <a:bodyPr vert="horz" wrap="square" lIns="0" tIns="26669" rIns="0" bIns="0" rtlCol="0">
            <a:spAutoFit/>
          </a:bodyPr>
          <a:lstStyle/>
          <a:p>
            <a:pPr marL="354965" marR="5080" indent="-342900">
              <a:lnSpc>
                <a:spcPts val="3829"/>
              </a:lnSpc>
              <a:spcBef>
                <a:spcPts val="209"/>
              </a:spcBef>
            </a:pPr>
            <a:r>
              <a:rPr sz="3200" spc="-10" dirty="0">
                <a:latin typeface="Calibri"/>
                <a:cs typeface="Calibri"/>
              </a:rPr>
              <a:t>c.Multiple cause/Multiple </a:t>
            </a:r>
            <a:r>
              <a:rPr sz="3200" spc="-710" dirty="0">
                <a:latin typeface="Calibri"/>
                <a:cs typeface="Calibri"/>
              </a:rPr>
              <a:t> </a:t>
            </a:r>
            <a:r>
              <a:rPr sz="3200" spc="-35" dirty="0">
                <a:latin typeface="Calibri"/>
                <a:cs typeface="Calibri"/>
              </a:rPr>
              <a:t>effect</a:t>
            </a:r>
            <a:r>
              <a:rPr sz="3200" spc="-15" dirty="0">
                <a:latin typeface="Calibri"/>
                <a:cs typeface="Calibri"/>
              </a:rPr>
              <a:t> </a:t>
            </a:r>
            <a:r>
              <a:rPr sz="3200" spc="-5" dirty="0">
                <a:latin typeface="Calibri"/>
                <a:cs typeface="Calibri"/>
              </a:rPr>
              <a:t>model</a:t>
            </a:r>
            <a:endParaRPr sz="3200">
              <a:latin typeface="Calibri"/>
              <a:cs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12376" y="497776"/>
            <a:ext cx="3117215" cy="695960"/>
          </a:xfrm>
          <a:prstGeom prst="rect">
            <a:avLst/>
          </a:prstGeom>
        </p:spPr>
        <p:txBody>
          <a:bodyPr vert="horz" wrap="square" lIns="0" tIns="12700" rIns="0" bIns="0" rtlCol="0">
            <a:spAutoFit/>
          </a:bodyPr>
          <a:lstStyle/>
          <a:p>
            <a:pPr marL="12700">
              <a:lnSpc>
                <a:spcPct val="100000"/>
              </a:lnSpc>
              <a:spcBef>
                <a:spcPts val="100"/>
              </a:spcBef>
            </a:pPr>
            <a:r>
              <a:rPr sz="4400" dirty="0">
                <a:latin typeface="Times New Roman"/>
                <a:cs typeface="Times New Roman"/>
              </a:rPr>
              <a:t>Roda</a:t>
            </a:r>
            <a:r>
              <a:rPr sz="4400" spc="-50" dirty="0">
                <a:latin typeface="Times New Roman"/>
                <a:cs typeface="Times New Roman"/>
              </a:rPr>
              <a:t> </a:t>
            </a:r>
            <a:r>
              <a:rPr sz="4400" i="1" spc="-5" dirty="0">
                <a:latin typeface="Times New Roman"/>
                <a:cs typeface="Times New Roman"/>
              </a:rPr>
              <a:t>(Wheel)</a:t>
            </a:r>
            <a:endParaRPr sz="4400">
              <a:latin typeface="Times New Roman"/>
              <a:cs typeface="Times New Roman"/>
            </a:endParaRPr>
          </a:p>
        </p:txBody>
      </p:sp>
      <p:sp>
        <p:nvSpPr>
          <p:cNvPr id="3" name="object 3"/>
          <p:cNvSpPr txBox="1"/>
          <p:nvPr/>
        </p:nvSpPr>
        <p:spPr>
          <a:xfrm>
            <a:off x="764540" y="1806016"/>
            <a:ext cx="7287259" cy="3225800"/>
          </a:xfrm>
          <a:prstGeom prst="rect">
            <a:avLst/>
          </a:prstGeom>
        </p:spPr>
        <p:txBody>
          <a:bodyPr vert="horz" wrap="square" lIns="0" tIns="61594" rIns="0" bIns="0" rtlCol="0">
            <a:spAutoFit/>
          </a:bodyPr>
          <a:lstStyle/>
          <a:p>
            <a:pPr marL="355600" marR="674370" indent="-343535">
              <a:lnSpc>
                <a:spcPct val="89900"/>
              </a:lnSpc>
              <a:spcBef>
                <a:spcPts val="484"/>
              </a:spcBef>
              <a:buFont typeface="Arial MT"/>
              <a:buChar char="•"/>
              <a:tabLst>
                <a:tab pos="355600" algn="l"/>
                <a:tab pos="356235" algn="l"/>
              </a:tabLst>
            </a:pPr>
            <a:r>
              <a:rPr sz="3200" dirty="0">
                <a:latin typeface="Times New Roman"/>
                <a:cs typeface="Times New Roman"/>
              </a:rPr>
              <a:t>Memerlukan </a:t>
            </a:r>
            <a:r>
              <a:rPr sz="3200" spc="-5" dirty="0">
                <a:latin typeface="Times New Roman"/>
                <a:cs typeface="Times New Roman"/>
              </a:rPr>
              <a:t>identifikasi </a:t>
            </a:r>
            <a:r>
              <a:rPr sz="3200" dirty="0">
                <a:latin typeface="Times New Roman"/>
                <a:cs typeface="Times New Roman"/>
              </a:rPr>
              <a:t>dari berbagai </a:t>
            </a:r>
            <a:r>
              <a:rPr sz="3200" spc="-785" dirty="0">
                <a:latin typeface="Times New Roman"/>
                <a:cs typeface="Times New Roman"/>
              </a:rPr>
              <a:t> </a:t>
            </a:r>
            <a:r>
              <a:rPr sz="3200" dirty="0">
                <a:latin typeface="Times New Roman"/>
                <a:cs typeface="Times New Roman"/>
              </a:rPr>
              <a:t>faktor yang berperan dalam </a:t>
            </a:r>
            <a:r>
              <a:rPr sz="3200" spc="-5" dirty="0">
                <a:latin typeface="Times New Roman"/>
                <a:cs typeface="Times New Roman"/>
              </a:rPr>
              <a:t>timbulnya </a:t>
            </a:r>
            <a:r>
              <a:rPr sz="3200" spc="-785" dirty="0">
                <a:latin typeface="Times New Roman"/>
                <a:cs typeface="Times New Roman"/>
              </a:rPr>
              <a:t> </a:t>
            </a:r>
            <a:r>
              <a:rPr sz="3200" dirty="0">
                <a:latin typeface="Times New Roman"/>
                <a:cs typeface="Times New Roman"/>
              </a:rPr>
              <a:t>penyakit dengan </a:t>
            </a:r>
            <a:r>
              <a:rPr sz="3200" spc="-5" dirty="0">
                <a:latin typeface="Times New Roman"/>
                <a:cs typeface="Times New Roman"/>
              </a:rPr>
              <a:t>tidak </a:t>
            </a:r>
            <a:r>
              <a:rPr sz="3200" dirty="0">
                <a:latin typeface="Times New Roman"/>
                <a:cs typeface="Times New Roman"/>
              </a:rPr>
              <a:t>mementingkan </a:t>
            </a:r>
            <a:r>
              <a:rPr sz="3200" spc="5" dirty="0">
                <a:latin typeface="Times New Roman"/>
                <a:cs typeface="Times New Roman"/>
              </a:rPr>
              <a:t> </a:t>
            </a:r>
            <a:r>
              <a:rPr sz="3200" dirty="0">
                <a:latin typeface="Times New Roman"/>
                <a:cs typeface="Times New Roman"/>
              </a:rPr>
              <a:t>pentingnya</a:t>
            </a:r>
            <a:r>
              <a:rPr sz="3200" spc="15" dirty="0">
                <a:latin typeface="Times New Roman"/>
                <a:cs typeface="Times New Roman"/>
              </a:rPr>
              <a:t> </a:t>
            </a:r>
            <a:r>
              <a:rPr sz="3200" i="1" dirty="0">
                <a:latin typeface="Times New Roman"/>
                <a:cs typeface="Times New Roman"/>
              </a:rPr>
              <a:t>agent.</a:t>
            </a:r>
            <a:endParaRPr sz="3200">
              <a:latin typeface="Times New Roman"/>
              <a:cs typeface="Times New Roman"/>
            </a:endParaRPr>
          </a:p>
          <a:p>
            <a:pPr marL="355600" marR="5080" indent="-343535">
              <a:lnSpc>
                <a:spcPct val="90000"/>
              </a:lnSpc>
              <a:spcBef>
                <a:spcPts val="635"/>
              </a:spcBef>
              <a:buFont typeface="Arial MT"/>
              <a:buChar char="•"/>
              <a:tabLst>
                <a:tab pos="355600" algn="l"/>
                <a:tab pos="356235" algn="l"/>
              </a:tabLst>
            </a:pPr>
            <a:r>
              <a:rPr sz="3200" dirty="0">
                <a:latin typeface="Times New Roman"/>
                <a:cs typeface="Times New Roman"/>
              </a:rPr>
              <a:t>Besarnya peran dari </a:t>
            </a:r>
            <a:r>
              <a:rPr sz="3200" spc="-5" dirty="0">
                <a:latin typeface="Times New Roman"/>
                <a:cs typeface="Times New Roman"/>
              </a:rPr>
              <a:t>masing-masing </a:t>
            </a:r>
            <a:r>
              <a:rPr sz="3200" dirty="0">
                <a:latin typeface="Times New Roman"/>
                <a:cs typeface="Times New Roman"/>
              </a:rPr>
              <a:t>faktor </a:t>
            </a:r>
            <a:r>
              <a:rPr sz="3200" spc="-785" dirty="0">
                <a:latin typeface="Times New Roman"/>
                <a:cs typeface="Times New Roman"/>
              </a:rPr>
              <a:t> </a:t>
            </a:r>
            <a:r>
              <a:rPr sz="3200" spc="-5" dirty="0">
                <a:latin typeface="Times New Roman"/>
                <a:cs typeface="Times New Roman"/>
              </a:rPr>
              <a:t>bergantung</a:t>
            </a:r>
            <a:r>
              <a:rPr sz="3200" spc="5" dirty="0">
                <a:latin typeface="Times New Roman"/>
                <a:cs typeface="Times New Roman"/>
              </a:rPr>
              <a:t> </a:t>
            </a:r>
            <a:r>
              <a:rPr sz="3200" dirty="0">
                <a:latin typeface="Times New Roman"/>
                <a:cs typeface="Times New Roman"/>
              </a:rPr>
              <a:t>pada penyakit</a:t>
            </a:r>
            <a:r>
              <a:rPr sz="3200" spc="-5" dirty="0">
                <a:latin typeface="Times New Roman"/>
                <a:cs typeface="Times New Roman"/>
              </a:rPr>
              <a:t> </a:t>
            </a:r>
            <a:r>
              <a:rPr sz="3200" dirty="0">
                <a:latin typeface="Times New Roman"/>
                <a:cs typeface="Times New Roman"/>
              </a:rPr>
              <a:t>yang </a:t>
            </a:r>
            <a:r>
              <a:rPr sz="3200" spc="5" dirty="0">
                <a:latin typeface="Times New Roman"/>
                <a:cs typeface="Times New Roman"/>
              </a:rPr>
              <a:t> </a:t>
            </a:r>
            <a:r>
              <a:rPr sz="3200" dirty="0">
                <a:latin typeface="Times New Roman"/>
                <a:cs typeface="Times New Roman"/>
              </a:rPr>
              <a:t>bersangkutan</a:t>
            </a:r>
            <a:endParaRPr sz="3200">
              <a:latin typeface="Times New Roman"/>
              <a:cs typeface="Times New Roman"/>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2437" y="300151"/>
            <a:ext cx="8239125" cy="5850890"/>
            <a:chOff x="452437" y="300151"/>
            <a:chExt cx="8239125" cy="5850890"/>
          </a:xfrm>
        </p:grpSpPr>
        <p:pic>
          <p:nvPicPr>
            <p:cNvPr id="3" name="object 3"/>
            <p:cNvPicPr/>
            <p:nvPr/>
          </p:nvPicPr>
          <p:blipFill>
            <a:blip r:embed="rId2" cstate="print"/>
            <a:stretch>
              <a:fillRect/>
            </a:stretch>
          </p:blipFill>
          <p:spPr>
            <a:xfrm>
              <a:off x="457200" y="325094"/>
              <a:ext cx="8229231" cy="5820829"/>
            </a:xfrm>
            <a:prstGeom prst="rect">
              <a:avLst/>
            </a:prstGeom>
          </p:spPr>
        </p:pic>
        <p:sp>
          <p:nvSpPr>
            <p:cNvPr id="4" name="object 4"/>
            <p:cNvSpPr/>
            <p:nvPr/>
          </p:nvSpPr>
          <p:spPr>
            <a:xfrm>
              <a:off x="457200" y="325081"/>
              <a:ext cx="8229600" cy="5821680"/>
            </a:xfrm>
            <a:custGeom>
              <a:avLst/>
              <a:gdLst/>
              <a:ahLst/>
              <a:cxnLst/>
              <a:rect l="l" t="t" r="r" b="b"/>
              <a:pathLst>
                <a:path w="8229600" h="5821680">
                  <a:moveTo>
                    <a:pt x="0" y="5821197"/>
                  </a:moveTo>
                  <a:lnTo>
                    <a:pt x="8229600" y="5821197"/>
                  </a:lnTo>
                  <a:lnTo>
                    <a:pt x="8229600" y="0"/>
                  </a:lnTo>
                  <a:lnTo>
                    <a:pt x="0" y="0"/>
                  </a:lnTo>
                  <a:lnTo>
                    <a:pt x="0" y="5821197"/>
                  </a:lnTo>
                  <a:close/>
                </a:path>
              </a:pathLst>
            </a:custGeom>
            <a:ln w="3175">
              <a:solidFill>
                <a:srgbClr val="000000"/>
              </a:solidFill>
            </a:ln>
          </p:spPr>
          <p:txBody>
            <a:bodyPr wrap="square" lIns="0" tIns="0" rIns="0" bIns="0" rtlCol="0"/>
            <a:lstStyle/>
            <a:p>
              <a:endParaRPr/>
            </a:p>
          </p:txBody>
        </p:sp>
        <p:sp>
          <p:nvSpPr>
            <p:cNvPr id="5" name="object 5"/>
            <p:cNvSpPr/>
            <p:nvPr/>
          </p:nvSpPr>
          <p:spPr>
            <a:xfrm>
              <a:off x="457200" y="325081"/>
              <a:ext cx="8229600" cy="5821045"/>
            </a:xfrm>
            <a:custGeom>
              <a:avLst/>
              <a:gdLst/>
              <a:ahLst/>
              <a:cxnLst/>
              <a:rect l="l" t="t" r="r" b="b"/>
              <a:pathLst>
                <a:path w="8229600" h="5821045">
                  <a:moveTo>
                    <a:pt x="4114800" y="5820841"/>
                  </a:moveTo>
                  <a:lnTo>
                    <a:pt x="0" y="5820841"/>
                  </a:lnTo>
                  <a:lnTo>
                    <a:pt x="0" y="0"/>
                  </a:lnTo>
                  <a:lnTo>
                    <a:pt x="8229244" y="0"/>
                  </a:lnTo>
                  <a:lnTo>
                    <a:pt x="8229244" y="5820841"/>
                  </a:lnTo>
                  <a:lnTo>
                    <a:pt x="4114800" y="5820841"/>
                  </a:lnTo>
                  <a:close/>
                </a:path>
              </a:pathLst>
            </a:custGeom>
            <a:ln w="9359">
              <a:solidFill>
                <a:srgbClr val="0000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457200" y="304939"/>
              <a:ext cx="8229231" cy="5820829"/>
            </a:xfrm>
            <a:prstGeom prst="rect">
              <a:avLst/>
            </a:prstGeom>
          </p:spPr>
        </p:pic>
        <p:sp>
          <p:nvSpPr>
            <p:cNvPr id="7" name="object 7"/>
            <p:cNvSpPr/>
            <p:nvPr/>
          </p:nvSpPr>
          <p:spPr>
            <a:xfrm>
              <a:off x="457200" y="304914"/>
              <a:ext cx="8229600" cy="5821045"/>
            </a:xfrm>
            <a:custGeom>
              <a:avLst/>
              <a:gdLst/>
              <a:ahLst/>
              <a:cxnLst/>
              <a:rect l="l" t="t" r="r" b="b"/>
              <a:pathLst>
                <a:path w="8229600" h="5821045">
                  <a:moveTo>
                    <a:pt x="4114800" y="5820841"/>
                  </a:moveTo>
                  <a:lnTo>
                    <a:pt x="0" y="5820841"/>
                  </a:lnTo>
                  <a:lnTo>
                    <a:pt x="0" y="0"/>
                  </a:lnTo>
                  <a:lnTo>
                    <a:pt x="8229244" y="0"/>
                  </a:lnTo>
                  <a:lnTo>
                    <a:pt x="8229244" y="5820841"/>
                  </a:lnTo>
                  <a:lnTo>
                    <a:pt x="4114800" y="5820841"/>
                  </a:lnTo>
                  <a:close/>
                </a:path>
              </a:pathLst>
            </a:custGeom>
            <a:ln w="9359">
              <a:solidFill>
                <a:srgbClr val="97B754"/>
              </a:solidFill>
            </a:ln>
          </p:spPr>
          <p:txBody>
            <a:bodyPr wrap="square" lIns="0" tIns="0" rIns="0" bIns="0" rtlCol="0"/>
            <a:lstStyle/>
            <a:p>
              <a:endParaRPr/>
            </a:p>
          </p:txBody>
        </p:sp>
      </p:grpSp>
      <p:sp>
        <p:nvSpPr>
          <p:cNvPr id="8" name="object 8"/>
          <p:cNvSpPr txBox="1">
            <a:spLocks noGrp="1"/>
          </p:cNvSpPr>
          <p:nvPr>
            <p:ph type="title"/>
          </p:nvPr>
        </p:nvSpPr>
        <p:spPr>
          <a:xfrm>
            <a:off x="1907539" y="236341"/>
            <a:ext cx="4603750" cy="1305560"/>
          </a:xfrm>
          <a:prstGeom prst="rect">
            <a:avLst/>
          </a:prstGeom>
        </p:spPr>
        <p:txBody>
          <a:bodyPr vert="horz" wrap="square" lIns="0" tIns="114300" rIns="0" bIns="0" rtlCol="0">
            <a:spAutoFit/>
          </a:bodyPr>
          <a:lstStyle/>
          <a:p>
            <a:pPr marL="721995" algn="ctr">
              <a:lnSpc>
                <a:spcPct val="100000"/>
              </a:lnSpc>
              <a:spcBef>
                <a:spcPts val="900"/>
              </a:spcBef>
            </a:pPr>
            <a:r>
              <a:rPr sz="4000" b="1" spc="-40" dirty="0">
                <a:latin typeface="Calibri"/>
                <a:cs typeface="Calibri"/>
              </a:rPr>
              <a:t>RODA</a:t>
            </a:r>
            <a:r>
              <a:rPr sz="4000" b="1" spc="-50" dirty="0">
                <a:latin typeface="Calibri"/>
                <a:cs typeface="Calibri"/>
              </a:rPr>
              <a:t> </a:t>
            </a:r>
            <a:r>
              <a:rPr sz="4000" b="1" spc="-5" dirty="0">
                <a:latin typeface="Calibri"/>
                <a:cs typeface="Calibri"/>
              </a:rPr>
              <a:t>(the</a:t>
            </a:r>
            <a:r>
              <a:rPr sz="4000" b="1" spc="-40" dirty="0">
                <a:latin typeface="Calibri"/>
                <a:cs typeface="Calibri"/>
              </a:rPr>
              <a:t> </a:t>
            </a:r>
            <a:r>
              <a:rPr sz="4000" b="1" spc="-5" dirty="0">
                <a:latin typeface="Calibri"/>
                <a:cs typeface="Calibri"/>
              </a:rPr>
              <a:t>Wheel)</a:t>
            </a:r>
            <a:endParaRPr sz="4000">
              <a:latin typeface="Calibri"/>
              <a:cs typeface="Calibri"/>
            </a:endParaRPr>
          </a:p>
          <a:p>
            <a:pPr marL="12700">
              <a:lnSpc>
                <a:spcPct val="100000"/>
              </a:lnSpc>
              <a:spcBef>
                <a:spcPts val="640"/>
              </a:spcBef>
            </a:pPr>
            <a:r>
              <a:rPr sz="3200" b="1" spc="-40" dirty="0">
                <a:latin typeface="Calibri"/>
                <a:cs typeface="Calibri"/>
              </a:rPr>
              <a:t>Lingk</a:t>
            </a:r>
            <a:r>
              <a:rPr sz="3200" b="1" spc="-45" dirty="0">
                <a:latin typeface="Calibri"/>
                <a:cs typeface="Calibri"/>
              </a:rPr>
              <a:t> sosial</a:t>
            </a:r>
            <a:endParaRPr sz="3200">
              <a:latin typeface="Calibri"/>
              <a:cs typeface="Calibri"/>
            </a:endParaRPr>
          </a:p>
        </p:txBody>
      </p:sp>
      <p:sp>
        <p:nvSpPr>
          <p:cNvPr id="9" name="object 9"/>
          <p:cNvSpPr txBox="1"/>
          <p:nvPr/>
        </p:nvSpPr>
        <p:spPr>
          <a:xfrm>
            <a:off x="535940" y="3517823"/>
            <a:ext cx="1619885" cy="513715"/>
          </a:xfrm>
          <a:prstGeom prst="rect">
            <a:avLst/>
          </a:prstGeom>
        </p:spPr>
        <p:txBody>
          <a:bodyPr vert="horz" wrap="square" lIns="0" tIns="12700" rIns="0" bIns="0" rtlCol="0">
            <a:spAutoFit/>
          </a:bodyPr>
          <a:lstStyle/>
          <a:p>
            <a:pPr marL="12700">
              <a:lnSpc>
                <a:spcPct val="100000"/>
              </a:lnSpc>
              <a:spcBef>
                <a:spcPts val="100"/>
              </a:spcBef>
            </a:pPr>
            <a:r>
              <a:rPr sz="3200" b="1" spc="-40" dirty="0">
                <a:latin typeface="Calibri"/>
                <a:cs typeface="Calibri"/>
              </a:rPr>
              <a:t>Lingk</a:t>
            </a:r>
            <a:r>
              <a:rPr sz="3200" b="1" spc="-80" dirty="0">
                <a:latin typeface="Calibri"/>
                <a:cs typeface="Calibri"/>
              </a:rPr>
              <a:t> </a:t>
            </a:r>
            <a:r>
              <a:rPr sz="3200" b="1" spc="-60" dirty="0">
                <a:latin typeface="Calibri"/>
                <a:cs typeface="Calibri"/>
              </a:rPr>
              <a:t>fisik</a:t>
            </a:r>
            <a:endParaRPr sz="3200">
              <a:latin typeface="Calibri"/>
              <a:cs typeface="Calibri"/>
            </a:endParaRPr>
          </a:p>
        </p:txBody>
      </p:sp>
      <p:sp>
        <p:nvSpPr>
          <p:cNvPr id="10" name="object 10"/>
          <p:cNvSpPr txBox="1"/>
          <p:nvPr/>
        </p:nvSpPr>
        <p:spPr>
          <a:xfrm>
            <a:off x="2401455" y="2087772"/>
            <a:ext cx="4024629" cy="1943735"/>
          </a:xfrm>
          <a:prstGeom prst="rect">
            <a:avLst/>
          </a:prstGeom>
        </p:spPr>
        <p:txBody>
          <a:bodyPr vert="horz" wrap="square" lIns="0" tIns="172720" rIns="0" bIns="0" rtlCol="0">
            <a:spAutoFit/>
          </a:bodyPr>
          <a:lstStyle/>
          <a:p>
            <a:pPr marL="12700">
              <a:lnSpc>
                <a:spcPct val="100000"/>
              </a:lnSpc>
              <a:spcBef>
                <a:spcPts val="1360"/>
              </a:spcBef>
            </a:pPr>
            <a:r>
              <a:rPr sz="3600" b="1" spc="-50" dirty="0">
                <a:latin typeface="Calibri"/>
                <a:cs typeface="Calibri"/>
              </a:rPr>
              <a:t>host</a:t>
            </a:r>
            <a:endParaRPr sz="3600">
              <a:latin typeface="Calibri"/>
              <a:cs typeface="Calibri"/>
            </a:endParaRPr>
          </a:p>
          <a:p>
            <a:pPr marL="533400">
              <a:lnSpc>
                <a:spcPct val="100000"/>
              </a:lnSpc>
              <a:spcBef>
                <a:spcPts val="1120"/>
              </a:spcBef>
            </a:pPr>
            <a:r>
              <a:rPr sz="3200" b="1" spc="-60" dirty="0">
                <a:latin typeface="Calibri"/>
                <a:cs typeface="Calibri"/>
              </a:rPr>
              <a:t>Inti</a:t>
            </a:r>
            <a:r>
              <a:rPr sz="3200" b="1" spc="-40" dirty="0">
                <a:latin typeface="Calibri"/>
                <a:cs typeface="Calibri"/>
              </a:rPr>
              <a:t> </a:t>
            </a:r>
            <a:r>
              <a:rPr sz="3200" b="1" spc="-50" dirty="0">
                <a:latin typeface="Calibri"/>
                <a:cs typeface="Calibri"/>
              </a:rPr>
              <a:t>genetik</a:t>
            </a:r>
            <a:endParaRPr sz="3200">
              <a:latin typeface="Calibri"/>
              <a:cs typeface="Calibri"/>
            </a:endParaRPr>
          </a:p>
          <a:p>
            <a:pPr marL="1873250">
              <a:lnSpc>
                <a:spcPct val="100000"/>
              </a:lnSpc>
              <a:spcBef>
                <a:spcPts val="720"/>
              </a:spcBef>
            </a:pPr>
            <a:r>
              <a:rPr sz="3200" b="1" spc="-50" dirty="0">
                <a:latin typeface="Calibri"/>
                <a:cs typeface="Calibri"/>
              </a:rPr>
              <a:t>lingk</a:t>
            </a:r>
            <a:r>
              <a:rPr sz="3200" b="1" spc="-85" dirty="0">
                <a:latin typeface="Calibri"/>
                <a:cs typeface="Calibri"/>
              </a:rPr>
              <a:t> </a:t>
            </a:r>
            <a:r>
              <a:rPr sz="3200" b="1" spc="-40" dirty="0">
                <a:latin typeface="Calibri"/>
                <a:cs typeface="Calibri"/>
              </a:rPr>
              <a:t>biologis</a:t>
            </a:r>
            <a:endParaRPr sz="3200">
              <a:latin typeface="Calibri"/>
              <a:cs typeface="Calibri"/>
            </a:endParaRPr>
          </a:p>
        </p:txBody>
      </p:sp>
      <p:sp>
        <p:nvSpPr>
          <p:cNvPr id="11" name="object 11"/>
          <p:cNvSpPr/>
          <p:nvPr/>
        </p:nvSpPr>
        <p:spPr>
          <a:xfrm>
            <a:off x="1828076" y="1295285"/>
            <a:ext cx="4648200" cy="4420235"/>
          </a:xfrm>
          <a:custGeom>
            <a:avLst/>
            <a:gdLst/>
            <a:ahLst/>
            <a:cxnLst/>
            <a:rect l="l" t="t" r="r" b="b"/>
            <a:pathLst>
              <a:path w="4648200" h="4420235">
                <a:moveTo>
                  <a:pt x="368" y="2209673"/>
                </a:moveTo>
                <a:lnTo>
                  <a:pt x="1079" y="2153869"/>
                </a:lnTo>
                <a:lnTo>
                  <a:pt x="3238" y="2097709"/>
                </a:lnTo>
                <a:lnTo>
                  <a:pt x="7200" y="2041918"/>
                </a:lnTo>
                <a:lnTo>
                  <a:pt x="12242" y="1986114"/>
                </a:lnTo>
                <a:lnTo>
                  <a:pt x="19088" y="1930679"/>
                </a:lnTo>
                <a:lnTo>
                  <a:pt x="27000" y="1875231"/>
                </a:lnTo>
                <a:lnTo>
                  <a:pt x="36728" y="1819795"/>
                </a:lnTo>
                <a:lnTo>
                  <a:pt x="47878" y="1765071"/>
                </a:lnTo>
                <a:lnTo>
                  <a:pt x="60490" y="1710359"/>
                </a:lnTo>
                <a:lnTo>
                  <a:pt x="74523" y="1655991"/>
                </a:lnTo>
                <a:lnTo>
                  <a:pt x="90004" y="1601990"/>
                </a:lnTo>
                <a:lnTo>
                  <a:pt x="106921" y="1548358"/>
                </a:lnTo>
                <a:lnTo>
                  <a:pt x="125285" y="1495069"/>
                </a:lnTo>
                <a:lnTo>
                  <a:pt x="145084" y="1442148"/>
                </a:lnTo>
                <a:lnTo>
                  <a:pt x="166319" y="1389951"/>
                </a:lnTo>
                <a:lnTo>
                  <a:pt x="188645" y="1338478"/>
                </a:lnTo>
                <a:lnTo>
                  <a:pt x="212407" y="1287348"/>
                </a:lnTo>
                <a:lnTo>
                  <a:pt x="237959" y="1236599"/>
                </a:lnTo>
                <a:lnTo>
                  <a:pt x="264604" y="1186548"/>
                </a:lnTo>
                <a:lnTo>
                  <a:pt x="292328" y="1137234"/>
                </a:lnTo>
                <a:lnTo>
                  <a:pt x="321487" y="1088631"/>
                </a:lnTo>
                <a:lnTo>
                  <a:pt x="352082" y="1041120"/>
                </a:lnTo>
                <a:lnTo>
                  <a:pt x="383768" y="993952"/>
                </a:lnTo>
                <a:lnTo>
                  <a:pt x="416890" y="947508"/>
                </a:lnTo>
                <a:lnTo>
                  <a:pt x="451078" y="901788"/>
                </a:lnTo>
                <a:lnTo>
                  <a:pt x="486359" y="857148"/>
                </a:lnTo>
                <a:lnTo>
                  <a:pt x="523087" y="813231"/>
                </a:lnTo>
                <a:lnTo>
                  <a:pt x="560882" y="770394"/>
                </a:lnTo>
                <a:lnTo>
                  <a:pt x="599770" y="728637"/>
                </a:lnTo>
                <a:lnTo>
                  <a:pt x="639724" y="687235"/>
                </a:lnTo>
                <a:lnTo>
                  <a:pt x="681126" y="647268"/>
                </a:lnTo>
                <a:lnTo>
                  <a:pt x="723239" y="608393"/>
                </a:lnTo>
                <a:lnTo>
                  <a:pt x="766444" y="570230"/>
                </a:lnTo>
                <a:lnTo>
                  <a:pt x="810361" y="533158"/>
                </a:lnTo>
                <a:lnTo>
                  <a:pt x="855726" y="497154"/>
                </a:lnTo>
                <a:lnTo>
                  <a:pt x="901801" y="462597"/>
                </a:lnTo>
                <a:lnTo>
                  <a:pt x="948601" y="428751"/>
                </a:lnTo>
                <a:lnTo>
                  <a:pt x="996480" y="395998"/>
                </a:lnTo>
                <a:lnTo>
                  <a:pt x="1045438" y="364680"/>
                </a:lnTo>
                <a:lnTo>
                  <a:pt x="1094765" y="334429"/>
                </a:lnTo>
                <a:lnTo>
                  <a:pt x="1145158" y="305638"/>
                </a:lnTo>
                <a:lnTo>
                  <a:pt x="1196289" y="277914"/>
                </a:lnTo>
                <a:lnTo>
                  <a:pt x="1248117" y="251269"/>
                </a:lnTo>
                <a:lnTo>
                  <a:pt x="1300683" y="226072"/>
                </a:lnTo>
                <a:lnTo>
                  <a:pt x="1353959" y="201955"/>
                </a:lnTo>
                <a:lnTo>
                  <a:pt x="1407604" y="179273"/>
                </a:lnTo>
                <a:lnTo>
                  <a:pt x="1461960" y="157670"/>
                </a:lnTo>
                <a:lnTo>
                  <a:pt x="1517040" y="137515"/>
                </a:lnTo>
                <a:lnTo>
                  <a:pt x="1572488" y="118795"/>
                </a:lnTo>
                <a:lnTo>
                  <a:pt x="1628647" y="101511"/>
                </a:lnTo>
                <a:lnTo>
                  <a:pt x="1684807" y="85318"/>
                </a:lnTo>
                <a:lnTo>
                  <a:pt x="1741678" y="70548"/>
                </a:lnTo>
                <a:lnTo>
                  <a:pt x="1798929" y="57238"/>
                </a:lnTo>
                <a:lnTo>
                  <a:pt x="1856524" y="45351"/>
                </a:lnTo>
                <a:lnTo>
                  <a:pt x="1914118" y="34556"/>
                </a:lnTo>
                <a:lnTo>
                  <a:pt x="1972081" y="25552"/>
                </a:lnTo>
                <a:lnTo>
                  <a:pt x="2030399" y="17640"/>
                </a:lnTo>
                <a:lnTo>
                  <a:pt x="2089086" y="11518"/>
                </a:lnTo>
                <a:lnTo>
                  <a:pt x="2147760" y="6476"/>
                </a:lnTo>
                <a:lnTo>
                  <a:pt x="2206447" y="2870"/>
                </a:lnTo>
                <a:lnTo>
                  <a:pt x="2265121" y="711"/>
                </a:lnTo>
                <a:lnTo>
                  <a:pt x="2324163" y="0"/>
                </a:lnTo>
                <a:lnTo>
                  <a:pt x="2383205" y="711"/>
                </a:lnTo>
                <a:lnTo>
                  <a:pt x="2441879" y="2870"/>
                </a:lnTo>
                <a:lnTo>
                  <a:pt x="2500566" y="6476"/>
                </a:lnTo>
                <a:lnTo>
                  <a:pt x="2559240" y="11150"/>
                </a:lnTo>
                <a:lnTo>
                  <a:pt x="2617927" y="17640"/>
                </a:lnTo>
                <a:lnTo>
                  <a:pt x="2675889" y="25552"/>
                </a:lnTo>
                <a:lnTo>
                  <a:pt x="2734208" y="34556"/>
                </a:lnTo>
                <a:lnTo>
                  <a:pt x="2791802" y="45351"/>
                </a:lnTo>
                <a:lnTo>
                  <a:pt x="2849410" y="57238"/>
                </a:lnTo>
                <a:lnTo>
                  <a:pt x="2906648" y="70548"/>
                </a:lnTo>
                <a:lnTo>
                  <a:pt x="2963519" y="85318"/>
                </a:lnTo>
                <a:lnTo>
                  <a:pt x="3019679" y="101155"/>
                </a:lnTo>
                <a:lnTo>
                  <a:pt x="3075838" y="118795"/>
                </a:lnTo>
                <a:lnTo>
                  <a:pt x="3131286" y="137515"/>
                </a:lnTo>
                <a:lnTo>
                  <a:pt x="3185998" y="157670"/>
                </a:lnTo>
                <a:lnTo>
                  <a:pt x="3240722" y="178917"/>
                </a:lnTo>
                <a:lnTo>
                  <a:pt x="3294367" y="201955"/>
                </a:lnTo>
                <a:lnTo>
                  <a:pt x="3347643" y="225717"/>
                </a:lnTo>
                <a:lnTo>
                  <a:pt x="3400209" y="251269"/>
                </a:lnTo>
                <a:lnTo>
                  <a:pt x="3452037" y="277558"/>
                </a:lnTo>
                <a:lnTo>
                  <a:pt x="3503168" y="305269"/>
                </a:lnTo>
                <a:lnTo>
                  <a:pt x="3553205" y="334429"/>
                </a:lnTo>
                <a:lnTo>
                  <a:pt x="3602888" y="364680"/>
                </a:lnTo>
                <a:lnTo>
                  <a:pt x="3651846" y="395998"/>
                </a:lnTo>
                <a:lnTo>
                  <a:pt x="3699725" y="428751"/>
                </a:lnTo>
                <a:lnTo>
                  <a:pt x="3746525" y="462229"/>
                </a:lnTo>
                <a:lnTo>
                  <a:pt x="3792601" y="497154"/>
                </a:lnTo>
                <a:lnTo>
                  <a:pt x="3837965" y="533158"/>
                </a:lnTo>
                <a:lnTo>
                  <a:pt x="3881881" y="570230"/>
                </a:lnTo>
                <a:lnTo>
                  <a:pt x="3925087" y="608037"/>
                </a:lnTo>
                <a:lnTo>
                  <a:pt x="3967200" y="647268"/>
                </a:lnTo>
                <a:lnTo>
                  <a:pt x="4008602" y="687235"/>
                </a:lnTo>
                <a:lnTo>
                  <a:pt x="4048569" y="728268"/>
                </a:lnTo>
                <a:lnTo>
                  <a:pt x="4087444" y="770394"/>
                </a:lnTo>
                <a:lnTo>
                  <a:pt x="4125239" y="813231"/>
                </a:lnTo>
                <a:lnTo>
                  <a:pt x="4161599" y="857148"/>
                </a:lnTo>
                <a:lnTo>
                  <a:pt x="4197248" y="901788"/>
                </a:lnTo>
                <a:lnTo>
                  <a:pt x="4231449" y="947508"/>
                </a:lnTo>
                <a:lnTo>
                  <a:pt x="4264558" y="993597"/>
                </a:lnTo>
                <a:lnTo>
                  <a:pt x="4296244" y="1040752"/>
                </a:lnTo>
                <a:lnTo>
                  <a:pt x="4326839" y="1088631"/>
                </a:lnTo>
                <a:lnTo>
                  <a:pt x="4355998" y="1137234"/>
                </a:lnTo>
                <a:lnTo>
                  <a:pt x="4383722" y="1186548"/>
                </a:lnTo>
                <a:lnTo>
                  <a:pt x="4410367" y="1236599"/>
                </a:lnTo>
                <a:lnTo>
                  <a:pt x="4435563" y="1286992"/>
                </a:lnTo>
                <a:lnTo>
                  <a:pt x="4459681" y="1338110"/>
                </a:lnTo>
                <a:lnTo>
                  <a:pt x="4482007" y="1389951"/>
                </a:lnTo>
                <a:lnTo>
                  <a:pt x="4503242" y="1442148"/>
                </a:lnTo>
                <a:lnTo>
                  <a:pt x="4523041" y="1495069"/>
                </a:lnTo>
                <a:lnTo>
                  <a:pt x="4541405" y="1548358"/>
                </a:lnTo>
                <a:lnTo>
                  <a:pt x="4558322" y="1601635"/>
                </a:lnTo>
                <a:lnTo>
                  <a:pt x="4573803" y="1655635"/>
                </a:lnTo>
                <a:lnTo>
                  <a:pt x="4587849" y="1710359"/>
                </a:lnTo>
                <a:lnTo>
                  <a:pt x="4600448" y="1764715"/>
                </a:lnTo>
                <a:lnTo>
                  <a:pt x="4611598" y="1819795"/>
                </a:lnTo>
                <a:lnTo>
                  <a:pt x="4621326" y="1875231"/>
                </a:lnTo>
                <a:lnTo>
                  <a:pt x="4629238" y="1930679"/>
                </a:lnTo>
                <a:lnTo>
                  <a:pt x="4636084" y="1986114"/>
                </a:lnTo>
                <a:lnTo>
                  <a:pt x="4641126" y="2041918"/>
                </a:lnTo>
                <a:lnTo>
                  <a:pt x="4645088" y="2097709"/>
                </a:lnTo>
                <a:lnTo>
                  <a:pt x="4647247" y="2153869"/>
                </a:lnTo>
                <a:lnTo>
                  <a:pt x="4647958" y="2209673"/>
                </a:lnTo>
                <a:lnTo>
                  <a:pt x="4647247" y="2265476"/>
                </a:lnTo>
                <a:lnTo>
                  <a:pt x="4645088" y="2321636"/>
                </a:lnTo>
                <a:lnTo>
                  <a:pt x="4641126" y="2377440"/>
                </a:lnTo>
                <a:lnTo>
                  <a:pt x="4636084" y="2433231"/>
                </a:lnTo>
                <a:lnTo>
                  <a:pt x="4629238" y="2488679"/>
                </a:lnTo>
                <a:lnTo>
                  <a:pt x="4621326" y="2544114"/>
                </a:lnTo>
                <a:lnTo>
                  <a:pt x="4611598" y="2599550"/>
                </a:lnTo>
                <a:lnTo>
                  <a:pt x="4600448" y="2654274"/>
                </a:lnTo>
                <a:lnTo>
                  <a:pt x="4587849" y="2708998"/>
                </a:lnTo>
                <a:lnTo>
                  <a:pt x="4573803" y="2763354"/>
                </a:lnTo>
                <a:lnTo>
                  <a:pt x="4558322" y="2817355"/>
                </a:lnTo>
                <a:lnTo>
                  <a:pt x="4541405" y="2871000"/>
                </a:lnTo>
                <a:lnTo>
                  <a:pt x="4523041" y="2924276"/>
                </a:lnTo>
                <a:lnTo>
                  <a:pt x="4503242" y="2977197"/>
                </a:lnTo>
                <a:lnTo>
                  <a:pt x="4482007" y="3029394"/>
                </a:lnTo>
                <a:lnTo>
                  <a:pt x="4459681" y="3080880"/>
                </a:lnTo>
                <a:lnTo>
                  <a:pt x="4435919" y="3131997"/>
                </a:lnTo>
                <a:lnTo>
                  <a:pt x="4410367" y="3182759"/>
                </a:lnTo>
                <a:lnTo>
                  <a:pt x="4383722" y="3232797"/>
                </a:lnTo>
                <a:lnTo>
                  <a:pt x="4355998" y="3282111"/>
                </a:lnTo>
                <a:lnTo>
                  <a:pt x="4326839" y="3330714"/>
                </a:lnTo>
                <a:lnTo>
                  <a:pt x="4296244" y="3378238"/>
                </a:lnTo>
                <a:lnTo>
                  <a:pt x="4264558" y="3425393"/>
                </a:lnTo>
                <a:lnTo>
                  <a:pt x="4231449" y="3471837"/>
                </a:lnTo>
                <a:lnTo>
                  <a:pt x="4197248" y="3517557"/>
                </a:lnTo>
                <a:lnTo>
                  <a:pt x="4161967" y="3562197"/>
                </a:lnTo>
                <a:lnTo>
                  <a:pt x="4125239" y="3606114"/>
                </a:lnTo>
                <a:lnTo>
                  <a:pt x="4087444" y="3648951"/>
                </a:lnTo>
                <a:lnTo>
                  <a:pt x="4048569" y="3690708"/>
                </a:lnTo>
                <a:lnTo>
                  <a:pt x="4008602" y="3732110"/>
                </a:lnTo>
                <a:lnTo>
                  <a:pt x="3967200" y="3772077"/>
                </a:lnTo>
                <a:lnTo>
                  <a:pt x="3925087" y="3810952"/>
                </a:lnTo>
                <a:lnTo>
                  <a:pt x="3881881" y="3849116"/>
                </a:lnTo>
                <a:lnTo>
                  <a:pt x="3837965" y="3886200"/>
                </a:lnTo>
                <a:lnTo>
                  <a:pt x="3792601" y="3922191"/>
                </a:lnTo>
                <a:lnTo>
                  <a:pt x="3746525" y="3956748"/>
                </a:lnTo>
                <a:lnTo>
                  <a:pt x="3699725" y="3990594"/>
                </a:lnTo>
                <a:lnTo>
                  <a:pt x="3651846" y="4023360"/>
                </a:lnTo>
                <a:lnTo>
                  <a:pt x="3602888" y="4054678"/>
                </a:lnTo>
                <a:lnTo>
                  <a:pt x="3553561" y="4084916"/>
                </a:lnTo>
                <a:lnTo>
                  <a:pt x="3503168" y="4113720"/>
                </a:lnTo>
                <a:lnTo>
                  <a:pt x="3452037" y="4141431"/>
                </a:lnTo>
                <a:lnTo>
                  <a:pt x="3400209" y="4168076"/>
                </a:lnTo>
                <a:lnTo>
                  <a:pt x="3347643" y="4193273"/>
                </a:lnTo>
                <a:lnTo>
                  <a:pt x="3294367" y="4217390"/>
                </a:lnTo>
                <a:lnTo>
                  <a:pt x="3240722" y="4240072"/>
                </a:lnTo>
                <a:lnTo>
                  <a:pt x="3186366" y="4261675"/>
                </a:lnTo>
                <a:lnTo>
                  <a:pt x="3131286" y="4281830"/>
                </a:lnTo>
                <a:lnTo>
                  <a:pt x="3075838" y="4300550"/>
                </a:lnTo>
                <a:lnTo>
                  <a:pt x="3019679" y="4317834"/>
                </a:lnTo>
                <a:lnTo>
                  <a:pt x="2963519" y="4334040"/>
                </a:lnTo>
                <a:lnTo>
                  <a:pt x="2906648" y="4348797"/>
                </a:lnTo>
                <a:lnTo>
                  <a:pt x="2849410" y="4362119"/>
                </a:lnTo>
                <a:lnTo>
                  <a:pt x="2791802" y="4373994"/>
                </a:lnTo>
                <a:lnTo>
                  <a:pt x="2734208" y="4384789"/>
                </a:lnTo>
                <a:lnTo>
                  <a:pt x="2676245" y="4393793"/>
                </a:lnTo>
                <a:lnTo>
                  <a:pt x="2617927" y="4401718"/>
                </a:lnTo>
                <a:lnTo>
                  <a:pt x="2559240" y="4407839"/>
                </a:lnTo>
                <a:lnTo>
                  <a:pt x="2500566" y="4412869"/>
                </a:lnTo>
                <a:lnTo>
                  <a:pt x="2441879" y="4416475"/>
                </a:lnTo>
                <a:lnTo>
                  <a:pt x="2383205" y="4418634"/>
                </a:lnTo>
                <a:lnTo>
                  <a:pt x="2324163" y="4419358"/>
                </a:lnTo>
                <a:lnTo>
                  <a:pt x="2324163" y="4418990"/>
                </a:lnTo>
                <a:lnTo>
                  <a:pt x="2265121" y="4418279"/>
                </a:lnTo>
                <a:lnTo>
                  <a:pt x="2206447" y="4416120"/>
                </a:lnTo>
                <a:lnTo>
                  <a:pt x="2147760" y="4412513"/>
                </a:lnTo>
                <a:lnTo>
                  <a:pt x="2089086" y="4407839"/>
                </a:lnTo>
                <a:lnTo>
                  <a:pt x="2030399" y="4401350"/>
                </a:lnTo>
                <a:lnTo>
                  <a:pt x="1972081" y="4393438"/>
                </a:lnTo>
                <a:lnTo>
                  <a:pt x="1914118" y="4384433"/>
                </a:lnTo>
                <a:lnTo>
                  <a:pt x="1856524" y="4373638"/>
                </a:lnTo>
                <a:lnTo>
                  <a:pt x="1798929" y="4361751"/>
                </a:lnTo>
                <a:lnTo>
                  <a:pt x="1741678" y="4348429"/>
                </a:lnTo>
                <a:lnTo>
                  <a:pt x="1684807" y="4333671"/>
                </a:lnTo>
                <a:lnTo>
                  <a:pt x="1628647" y="4317834"/>
                </a:lnTo>
                <a:lnTo>
                  <a:pt x="1572488" y="4300194"/>
                </a:lnTo>
                <a:lnTo>
                  <a:pt x="1517040" y="4281474"/>
                </a:lnTo>
                <a:lnTo>
                  <a:pt x="1461960" y="4261319"/>
                </a:lnTo>
                <a:lnTo>
                  <a:pt x="1407604" y="4240072"/>
                </a:lnTo>
                <a:lnTo>
                  <a:pt x="1353959" y="4217390"/>
                </a:lnTo>
                <a:lnTo>
                  <a:pt x="1300683" y="4193273"/>
                </a:lnTo>
                <a:lnTo>
                  <a:pt x="1248117" y="4168076"/>
                </a:lnTo>
                <a:lnTo>
                  <a:pt x="1196289" y="4141431"/>
                </a:lnTo>
                <a:lnTo>
                  <a:pt x="1145158" y="4113720"/>
                </a:lnTo>
                <a:lnTo>
                  <a:pt x="1094765" y="4084548"/>
                </a:lnTo>
                <a:lnTo>
                  <a:pt x="1045438" y="4054309"/>
                </a:lnTo>
                <a:lnTo>
                  <a:pt x="996480" y="4022991"/>
                </a:lnTo>
                <a:lnTo>
                  <a:pt x="948601" y="3990594"/>
                </a:lnTo>
                <a:lnTo>
                  <a:pt x="901801" y="3956748"/>
                </a:lnTo>
                <a:lnTo>
                  <a:pt x="855726" y="3921836"/>
                </a:lnTo>
                <a:lnTo>
                  <a:pt x="810361" y="3886200"/>
                </a:lnTo>
                <a:lnTo>
                  <a:pt x="766089" y="3849116"/>
                </a:lnTo>
                <a:lnTo>
                  <a:pt x="722883" y="3810952"/>
                </a:lnTo>
                <a:lnTo>
                  <a:pt x="680758" y="3772077"/>
                </a:lnTo>
                <a:lnTo>
                  <a:pt x="639724" y="3731755"/>
                </a:lnTo>
                <a:lnTo>
                  <a:pt x="599770" y="3690708"/>
                </a:lnTo>
                <a:lnTo>
                  <a:pt x="560882" y="3648951"/>
                </a:lnTo>
                <a:lnTo>
                  <a:pt x="523087" y="3605758"/>
                </a:lnTo>
                <a:lnTo>
                  <a:pt x="486359" y="3562197"/>
                </a:lnTo>
                <a:lnTo>
                  <a:pt x="451078" y="3517188"/>
                </a:lnTo>
                <a:lnTo>
                  <a:pt x="416890" y="3471837"/>
                </a:lnTo>
                <a:lnTo>
                  <a:pt x="383768" y="3425393"/>
                </a:lnTo>
                <a:lnTo>
                  <a:pt x="352082" y="3378238"/>
                </a:lnTo>
                <a:lnTo>
                  <a:pt x="321487" y="3330359"/>
                </a:lnTo>
                <a:lnTo>
                  <a:pt x="292328" y="3281756"/>
                </a:lnTo>
                <a:lnTo>
                  <a:pt x="264248" y="3232429"/>
                </a:lnTo>
                <a:lnTo>
                  <a:pt x="237604" y="3182759"/>
                </a:lnTo>
                <a:lnTo>
                  <a:pt x="212407" y="3131997"/>
                </a:lnTo>
                <a:lnTo>
                  <a:pt x="188645" y="3080880"/>
                </a:lnTo>
                <a:lnTo>
                  <a:pt x="165963" y="3029394"/>
                </a:lnTo>
                <a:lnTo>
                  <a:pt x="144729" y="2976829"/>
                </a:lnTo>
                <a:lnTo>
                  <a:pt x="124929" y="2924276"/>
                </a:lnTo>
                <a:lnTo>
                  <a:pt x="106565" y="2871000"/>
                </a:lnTo>
                <a:lnTo>
                  <a:pt x="89649" y="2817355"/>
                </a:lnTo>
                <a:lnTo>
                  <a:pt x="74167" y="2763354"/>
                </a:lnTo>
                <a:lnTo>
                  <a:pt x="60121" y="2708998"/>
                </a:lnTo>
                <a:lnTo>
                  <a:pt x="47523" y="2654274"/>
                </a:lnTo>
                <a:lnTo>
                  <a:pt x="36360" y="2599550"/>
                </a:lnTo>
                <a:lnTo>
                  <a:pt x="27000" y="2544114"/>
                </a:lnTo>
                <a:lnTo>
                  <a:pt x="18719" y="2488679"/>
                </a:lnTo>
                <a:lnTo>
                  <a:pt x="11887" y="2433231"/>
                </a:lnTo>
                <a:lnTo>
                  <a:pt x="6845" y="2377440"/>
                </a:lnTo>
                <a:lnTo>
                  <a:pt x="2882" y="2321636"/>
                </a:lnTo>
                <a:lnTo>
                  <a:pt x="723" y="2265476"/>
                </a:lnTo>
                <a:lnTo>
                  <a:pt x="0" y="2209673"/>
                </a:lnTo>
                <a:lnTo>
                  <a:pt x="368" y="2209673"/>
                </a:lnTo>
                <a:close/>
              </a:path>
              <a:path w="4648200" h="4420235">
                <a:moveTo>
                  <a:pt x="534238" y="2133714"/>
                </a:moveTo>
                <a:lnTo>
                  <a:pt x="534962" y="2095195"/>
                </a:lnTo>
                <a:lnTo>
                  <a:pt x="536409" y="2056676"/>
                </a:lnTo>
                <a:lnTo>
                  <a:pt x="539280" y="2018157"/>
                </a:lnTo>
                <a:lnTo>
                  <a:pt x="542886" y="1979637"/>
                </a:lnTo>
                <a:lnTo>
                  <a:pt x="547928" y="1941118"/>
                </a:lnTo>
                <a:lnTo>
                  <a:pt x="554050" y="1902955"/>
                </a:lnTo>
                <a:lnTo>
                  <a:pt x="561238" y="1864791"/>
                </a:lnTo>
                <a:lnTo>
                  <a:pt x="569163" y="1826996"/>
                </a:lnTo>
                <a:lnTo>
                  <a:pt x="578523" y="1789188"/>
                </a:lnTo>
                <a:lnTo>
                  <a:pt x="588962" y="1751749"/>
                </a:lnTo>
                <a:lnTo>
                  <a:pt x="600481" y="1714677"/>
                </a:lnTo>
                <a:lnTo>
                  <a:pt x="612724" y="1677593"/>
                </a:lnTo>
                <a:lnTo>
                  <a:pt x="626402" y="1640878"/>
                </a:lnTo>
                <a:lnTo>
                  <a:pt x="640803" y="1604518"/>
                </a:lnTo>
                <a:lnTo>
                  <a:pt x="656640" y="1568513"/>
                </a:lnTo>
                <a:lnTo>
                  <a:pt x="673201" y="1532877"/>
                </a:lnTo>
                <a:lnTo>
                  <a:pt x="690841" y="1497596"/>
                </a:lnTo>
                <a:lnTo>
                  <a:pt x="709561" y="1462671"/>
                </a:lnTo>
                <a:lnTo>
                  <a:pt x="729005" y="1428114"/>
                </a:lnTo>
                <a:lnTo>
                  <a:pt x="749528" y="1394269"/>
                </a:lnTo>
                <a:lnTo>
                  <a:pt x="771118" y="1360792"/>
                </a:lnTo>
                <a:lnTo>
                  <a:pt x="793800" y="1327670"/>
                </a:lnTo>
                <a:lnTo>
                  <a:pt x="817206" y="1295273"/>
                </a:lnTo>
                <a:lnTo>
                  <a:pt x="841679" y="1263230"/>
                </a:lnTo>
                <a:lnTo>
                  <a:pt x="866889" y="1231912"/>
                </a:lnTo>
                <a:lnTo>
                  <a:pt x="892809" y="1200950"/>
                </a:lnTo>
                <a:lnTo>
                  <a:pt x="919810" y="1170711"/>
                </a:lnTo>
                <a:lnTo>
                  <a:pt x="947889" y="1141196"/>
                </a:lnTo>
                <a:lnTo>
                  <a:pt x="976680" y="1112037"/>
                </a:lnTo>
                <a:lnTo>
                  <a:pt x="1006208" y="1083957"/>
                </a:lnTo>
                <a:lnTo>
                  <a:pt x="1036446" y="1056233"/>
                </a:lnTo>
                <a:lnTo>
                  <a:pt x="1067409" y="1029233"/>
                </a:lnTo>
                <a:lnTo>
                  <a:pt x="1099439" y="1002957"/>
                </a:lnTo>
                <a:lnTo>
                  <a:pt x="1131849" y="977392"/>
                </a:lnTo>
                <a:lnTo>
                  <a:pt x="1165326" y="952550"/>
                </a:lnTo>
                <a:lnTo>
                  <a:pt x="1199159" y="928789"/>
                </a:lnTo>
                <a:lnTo>
                  <a:pt x="1233728" y="905395"/>
                </a:lnTo>
                <a:lnTo>
                  <a:pt x="1269364" y="883069"/>
                </a:lnTo>
                <a:lnTo>
                  <a:pt x="1305369" y="861479"/>
                </a:lnTo>
                <a:lnTo>
                  <a:pt x="1341729" y="840600"/>
                </a:lnTo>
                <a:lnTo>
                  <a:pt x="1378800" y="820432"/>
                </a:lnTo>
                <a:lnTo>
                  <a:pt x="1416608" y="801357"/>
                </a:lnTo>
                <a:lnTo>
                  <a:pt x="1454759" y="782993"/>
                </a:lnTo>
                <a:lnTo>
                  <a:pt x="1493646" y="765708"/>
                </a:lnTo>
                <a:lnTo>
                  <a:pt x="1532889" y="749160"/>
                </a:lnTo>
                <a:lnTo>
                  <a:pt x="1572488" y="733310"/>
                </a:lnTo>
                <a:lnTo>
                  <a:pt x="1612798" y="718553"/>
                </a:lnTo>
                <a:lnTo>
                  <a:pt x="1653120" y="704519"/>
                </a:lnTo>
                <a:lnTo>
                  <a:pt x="1694167" y="691908"/>
                </a:lnTo>
                <a:lnTo>
                  <a:pt x="1735200" y="679678"/>
                </a:lnTo>
                <a:lnTo>
                  <a:pt x="1776958" y="668515"/>
                </a:lnTo>
                <a:lnTo>
                  <a:pt x="1818728" y="658431"/>
                </a:lnTo>
                <a:lnTo>
                  <a:pt x="1861197" y="649439"/>
                </a:lnTo>
                <a:lnTo>
                  <a:pt x="1903323" y="641159"/>
                </a:lnTo>
                <a:lnTo>
                  <a:pt x="1946160" y="633590"/>
                </a:lnTo>
                <a:lnTo>
                  <a:pt x="1988997" y="627468"/>
                </a:lnTo>
                <a:lnTo>
                  <a:pt x="2031847" y="622071"/>
                </a:lnTo>
                <a:lnTo>
                  <a:pt x="2075040" y="617753"/>
                </a:lnTo>
                <a:lnTo>
                  <a:pt x="2118245" y="614159"/>
                </a:lnTo>
                <a:lnTo>
                  <a:pt x="2161806" y="611632"/>
                </a:lnTo>
                <a:lnTo>
                  <a:pt x="2204999" y="610196"/>
                </a:lnTo>
                <a:lnTo>
                  <a:pt x="2248560" y="609828"/>
                </a:lnTo>
                <a:lnTo>
                  <a:pt x="2292121" y="610196"/>
                </a:lnTo>
                <a:lnTo>
                  <a:pt x="2335326" y="611632"/>
                </a:lnTo>
                <a:lnTo>
                  <a:pt x="2378887" y="614159"/>
                </a:lnTo>
                <a:lnTo>
                  <a:pt x="2422080" y="617753"/>
                </a:lnTo>
                <a:lnTo>
                  <a:pt x="2465285" y="622071"/>
                </a:lnTo>
                <a:lnTo>
                  <a:pt x="2508122" y="627468"/>
                </a:lnTo>
                <a:lnTo>
                  <a:pt x="2550960" y="633590"/>
                </a:lnTo>
                <a:lnTo>
                  <a:pt x="2593809" y="641159"/>
                </a:lnTo>
                <a:lnTo>
                  <a:pt x="2635923" y="649439"/>
                </a:lnTo>
                <a:lnTo>
                  <a:pt x="2678404" y="658431"/>
                </a:lnTo>
                <a:lnTo>
                  <a:pt x="2720162" y="668515"/>
                </a:lnTo>
                <a:lnTo>
                  <a:pt x="2761919" y="679678"/>
                </a:lnTo>
                <a:lnTo>
                  <a:pt x="2802966" y="691908"/>
                </a:lnTo>
                <a:lnTo>
                  <a:pt x="2843999" y="704519"/>
                </a:lnTo>
                <a:lnTo>
                  <a:pt x="2884322" y="718553"/>
                </a:lnTo>
                <a:lnTo>
                  <a:pt x="2924644" y="733310"/>
                </a:lnTo>
                <a:lnTo>
                  <a:pt x="2964243" y="749160"/>
                </a:lnTo>
                <a:lnTo>
                  <a:pt x="3003486" y="765708"/>
                </a:lnTo>
                <a:lnTo>
                  <a:pt x="3042361" y="782993"/>
                </a:lnTo>
                <a:lnTo>
                  <a:pt x="3080524" y="801357"/>
                </a:lnTo>
                <a:lnTo>
                  <a:pt x="3118319" y="820432"/>
                </a:lnTo>
                <a:lnTo>
                  <a:pt x="3155403" y="840600"/>
                </a:lnTo>
                <a:lnTo>
                  <a:pt x="3191763" y="861479"/>
                </a:lnTo>
                <a:lnTo>
                  <a:pt x="3227768" y="883069"/>
                </a:lnTo>
                <a:lnTo>
                  <a:pt x="3263404" y="905395"/>
                </a:lnTo>
                <a:lnTo>
                  <a:pt x="3297961" y="928789"/>
                </a:lnTo>
                <a:lnTo>
                  <a:pt x="3331806" y="952550"/>
                </a:lnTo>
                <a:lnTo>
                  <a:pt x="3365284" y="977392"/>
                </a:lnTo>
                <a:lnTo>
                  <a:pt x="3397681" y="1002957"/>
                </a:lnTo>
                <a:lnTo>
                  <a:pt x="3429723" y="1029233"/>
                </a:lnTo>
                <a:lnTo>
                  <a:pt x="3460686" y="1056233"/>
                </a:lnTo>
                <a:lnTo>
                  <a:pt x="3490925" y="1083957"/>
                </a:lnTo>
                <a:lnTo>
                  <a:pt x="3520439" y="1112037"/>
                </a:lnTo>
                <a:lnTo>
                  <a:pt x="3549243" y="1141196"/>
                </a:lnTo>
                <a:lnTo>
                  <a:pt x="3577323" y="1170711"/>
                </a:lnTo>
                <a:lnTo>
                  <a:pt x="3604323" y="1200950"/>
                </a:lnTo>
                <a:lnTo>
                  <a:pt x="3630244" y="1231912"/>
                </a:lnTo>
                <a:lnTo>
                  <a:pt x="3655441" y="1263230"/>
                </a:lnTo>
                <a:lnTo>
                  <a:pt x="3679926" y="1295273"/>
                </a:lnTo>
                <a:lnTo>
                  <a:pt x="3703320" y="1327670"/>
                </a:lnTo>
                <a:lnTo>
                  <a:pt x="3726002" y="1360792"/>
                </a:lnTo>
                <a:lnTo>
                  <a:pt x="3747604" y="1394269"/>
                </a:lnTo>
                <a:lnTo>
                  <a:pt x="3768128" y="1428114"/>
                </a:lnTo>
                <a:lnTo>
                  <a:pt x="3787559" y="1462671"/>
                </a:lnTo>
                <a:lnTo>
                  <a:pt x="3806278" y="1497596"/>
                </a:lnTo>
                <a:lnTo>
                  <a:pt x="3823919" y="1532877"/>
                </a:lnTo>
                <a:lnTo>
                  <a:pt x="3840479" y="1568513"/>
                </a:lnTo>
                <a:lnTo>
                  <a:pt x="3856329" y="1604518"/>
                </a:lnTo>
                <a:lnTo>
                  <a:pt x="3870718" y="1640878"/>
                </a:lnTo>
                <a:lnTo>
                  <a:pt x="3884409" y="1677593"/>
                </a:lnTo>
                <a:lnTo>
                  <a:pt x="3896639" y="1714677"/>
                </a:lnTo>
                <a:lnTo>
                  <a:pt x="3908158" y="1751749"/>
                </a:lnTo>
                <a:lnTo>
                  <a:pt x="3918597" y="1789188"/>
                </a:lnTo>
                <a:lnTo>
                  <a:pt x="3927957" y="1826996"/>
                </a:lnTo>
                <a:lnTo>
                  <a:pt x="3935882" y="1864791"/>
                </a:lnTo>
                <a:lnTo>
                  <a:pt x="3943083" y="1902955"/>
                </a:lnTo>
                <a:lnTo>
                  <a:pt x="3949204" y="1941118"/>
                </a:lnTo>
                <a:lnTo>
                  <a:pt x="3954246" y="1979637"/>
                </a:lnTo>
                <a:lnTo>
                  <a:pt x="3957840" y="2018157"/>
                </a:lnTo>
                <a:lnTo>
                  <a:pt x="3960723" y="2056676"/>
                </a:lnTo>
                <a:lnTo>
                  <a:pt x="3962158" y="2095195"/>
                </a:lnTo>
                <a:lnTo>
                  <a:pt x="3962882" y="2133714"/>
                </a:lnTo>
                <a:lnTo>
                  <a:pt x="3962527" y="2133714"/>
                </a:lnTo>
                <a:lnTo>
                  <a:pt x="3961803" y="2172233"/>
                </a:lnTo>
                <a:lnTo>
                  <a:pt x="3960368" y="2210752"/>
                </a:lnTo>
                <a:lnTo>
                  <a:pt x="3957485" y="2249271"/>
                </a:lnTo>
                <a:lnTo>
                  <a:pt x="3953878" y="2287790"/>
                </a:lnTo>
                <a:lnTo>
                  <a:pt x="3948849" y="2326309"/>
                </a:lnTo>
                <a:lnTo>
                  <a:pt x="3942727" y="2364473"/>
                </a:lnTo>
                <a:lnTo>
                  <a:pt x="3935526" y="2402636"/>
                </a:lnTo>
                <a:lnTo>
                  <a:pt x="3927602" y="2440432"/>
                </a:lnTo>
                <a:lnTo>
                  <a:pt x="3918242" y="2478239"/>
                </a:lnTo>
                <a:lnTo>
                  <a:pt x="3907802" y="2515679"/>
                </a:lnTo>
                <a:lnTo>
                  <a:pt x="3896283" y="2552750"/>
                </a:lnTo>
                <a:lnTo>
                  <a:pt x="3884041" y="2589834"/>
                </a:lnTo>
                <a:lnTo>
                  <a:pt x="3870363" y="2626550"/>
                </a:lnTo>
                <a:lnTo>
                  <a:pt x="3855961" y="2662910"/>
                </a:lnTo>
                <a:lnTo>
                  <a:pt x="3840124" y="2698915"/>
                </a:lnTo>
                <a:lnTo>
                  <a:pt x="3823563" y="2734551"/>
                </a:lnTo>
                <a:lnTo>
                  <a:pt x="3805923" y="2769831"/>
                </a:lnTo>
                <a:lnTo>
                  <a:pt x="3787203" y="2804756"/>
                </a:lnTo>
                <a:lnTo>
                  <a:pt x="3767759" y="2839313"/>
                </a:lnTo>
                <a:lnTo>
                  <a:pt x="3747249" y="2873159"/>
                </a:lnTo>
                <a:lnTo>
                  <a:pt x="3725646" y="2906636"/>
                </a:lnTo>
                <a:lnTo>
                  <a:pt x="3702964" y="2939757"/>
                </a:lnTo>
                <a:lnTo>
                  <a:pt x="3679558" y="2972155"/>
                </a:lnTo>
                <a:lnTo>
                  <a:pt x="3655441" y="3004197"/>
                </a:lnTo>
                <a:lnTo>
                  <a:pt x="3630244" y="3035515"/>
                </a:lnTo>
                <a:lnTo>
                  <a:pt x="3603967" y="3066478"/>
                </a:lnTo>
                <a:lnTo>
                  <a:pt x="3576967" y="3096717"/>
                </a:lnTo>
                <a:lnTo>
                  <a:pt x="3549243" y="3126232"/>
                </a:lnTo>
                <a:lnTo>
                  <a:pt x="3520439" y="3155035"/>
                </a:lnTo>
                <a:lnTo>
                  <a:pt x="3490925" y="3183470"/>
                </a:lnTo>
                <a:lnTo>
                  <a:pt x="3460686" y="3211195"/>
                </a:lnTo>
                <a:lnTo>
                  <a:pt x="3429368" y="3238195"/>
                </a:lnTo>
                <a:lnTo>
                  <a:pt x="3397681" y="3264471"/>
                </a:lnTo>
                <a:lnTo>
                  <a:pt x="3364928" y="3290036"/>
                </a:lnTo>
                <a:lnTo>
                  <a:pt x="3331806" y="3314509"/>
                </a:lnTo>
                <a:lnTo>
                  <a:pt x="3297605" y="3338639"/>
                </a:lnTo>
                <a:lnTo>
                  <a:pt x="3263049" y="3362032"/>
                </a:lnTo>
                <a:lnTo>
                  <a:pt x="3227768" y="3384359"/>
                </a:lnTo>
                <a:lnTo>
                  <a:pt x="3191763" y="3405949"/>
                </a:lnTo>
                <a:lnTo>
                  <a:pt x="3155048" y="3426828"/>
                </a:lnTo>
                <a:lnTo>
                  <a:pt x="3117964" y="3446995"/>
                </a:lnTo>
                <a:lnTo>
                  <a:pt x="3080524" y="3466071"/>
                </a:lnTo>
                <a:lnTo>
                  <a:pt x="3042005" y="3484435"/>
                </a:lnTo>
                <a:lnTo>
                  <a:pt x="3003486" y="3501720"/>
                </a:lnTo>
                <a:lnTo>
                  <a:pt x="2964243" y="3518268"/>
                </a:lnTo>
                <a:lnTo>
                  <a:pt x="2924644" y="3534117"/>
                </a:lnTo>
                <a:lnTo>
                  <a:pt x="2884322" y="3548875"/>
                </a:lnTo>
                <a:lnTo>
                  <a:pt x="2843999" y="3562553"/>
                </a:lnTo>
                <a:lnTo>
                  <a:pt x="2802966" y="3575519"/>
                </a:lnTo>
                <a:lnTo>
                  <a:pt x="2761564" y="3587750"/>
                </a:lnTo>
                <a:lnTo>
                  <a:pt x="2720162" y="3598557"/>
                </a:lnTo>
                <a:lnTo>
                  <a:pt x="2678048" y="3608997"/>
                </a:lnTo>
                <a:lnTo>
                  <a:pt x="2635923" y="3617988"/>
                </a:lnTo>
                <a:lnTo>
                  <a:pt x="2593441" y="3626269"/>
                </a:lnTo>
                <a:lnTo>
                  <a:pt x="2550960" y="3633470"/>
                </a:lnTo>
                <a:lnTo>
                  <a:pt x="2508122" y="3639959"/>
                </a:lnTo>
                <a:lnTo>
                  <a:pt x="2465285" y="3645357"/>
                </a:lnTo>
                <a:lnTo>
                  <a:pt x="2422080" y="3649675"/>
                </a:lnTo>
                <a:lnTo>
                  <a:pt x="2378887" y="3653269"/>
                </a:lnTo>
                <a:lnTo>
                  <a:pt x="2335326" y="3655796"/>
                </a:lnTo>
                <a:lnTo>
                  <a:pt x="2292121" y="3657231"/>
                </a:lnTo>
                <a:lnTo>
                  <a:pt x="2248560" y="3657600"/>
                </a:lnTo>
                <a:lnTo>
                  <a:pt x="2248560" y="3657231"/>
                </a:lnTo>
                <a:lnTo>
                  <a:pt x="2204999" y="3656876"/>
                </a:lnTo>
                <a:lnTo>
                  <a:pt x="2161806" y="3655428"/>
                </a:lnTo>
                <a:lnTo>
                  <a:pt x="2118245" y="3652913"/>
                </a:lnTo>
                <a:lnTo>
                  <a:pt x="2075040" y="3649319"/>
                </a:lnTo>
                <a:lnTo>
                  <a:pt x="2031847" y="3644988"/>
                </a:lnTo>
                <a:lnTo>
                  <a:pt x="1988997" y="3639591"/>
                </a:lnTo>
                <a:lnTo>
                  <a:pt x="1946160" y="3633470"/>
                </a:lnTo>
                <a:lnTo>
                  <a:pt x="1903679" y="3625913"/>
                </a:lnTo>
                <a:lnTo>
                  <a:pt x="1861197" y="3617633"/>
                </a:lnTo>
                <a:lnTo>
                  <a:pt x="1819084" y="3608628"/>
                </a:lnTo>
                <a:lnTo>
                  <a:pt x="1776958" y="3598557"/>
                </a:lnTo>
                <a:lnTo>
                  <a:pt x="1735569" y="3587394"/>
                </a:lnTo>
                <a:lnTo>
                  <a:pt x="1694167" y="3575519"/>
                </a:lnTo>
                <a:lnTo>
                  <a:pt x="1653120" y="3562553"/>
                </a:lnTo>
                <a:lnTo>
                  <a:pt x="1612798" y="3548519"/>
                </a:lnTo>
                <a:lnTo>
                  <a:pt x="1572488" y="3533749"/>
                </a:lnTo>
                <a:lnTo>
                  <a:pt x="1532889" y="3518268"/>
                </a:lnTo>
                <a:lnTo>
                  <a:pt x="1493646" y="3501720"/>
                </a:lnTo>
                <a:lnTo>
                  <a:pt x="1455127" y="3484079"/>
                </a:lnTo>
                <a:lnTo>
                  <a:pt x="1416608" y="3465715"/>
                </a:lnTo>
                <a:lnTo>
                  <a:pt x="1379169" y="3446640"/>
                </a:lnTo>
                <a:lnTo>
                  <a:pt x="1341729" y="3426472"/>
                </a:lnTo>
                <a:lnTo>
                  <a:pt x="1305369" y="3405949"/>
                </a:lnTo>
                <a:lnTo>
                  <a:pt x="1269364" y="3384359"/>
                </a:lnTo>
                <a:lnTo>
                  <a:pt x="1234084" y="3361677"/>
                </a:lnTo>
                <a:lnTo>
                  <a:pt x="1199527" y="3338639"/>
                </a:lnTo>
                <a:lnTo>
                  <a:pt x="1165326" y="3314509"/>
                </a:lnTo>
                <a:lnTo>
                  <a:pt x="1132204" y="3289668"/>
                </a:lnTo>
                <a:lnTo>
                  <a:pt x="1099439" y="3264115"/>
                </a:lnTo>
                <a:lnTo>
                  <a:pt x="1067765" y="3237839"/>
                </a:lnTo>
                <a:lnTo>
                  <a:pt x="1036446" y="3211195"/>
                </a:lnTo>
                <a:lnTo>
                  <a:pt x="1006208" y="3183470"/>
                </a:lnTo>
                <a:lnTo>
                  <a:pt x="976680" y="3155035"/>
                </a:lnTo>
                <a:lnTo>
                  <a:pt x="947889" y="3126232"/>
                </a:lnTo>
                <a:lnTo>
                  <a:pt x="920165" y="3096348"/>
                </a:lnTo>
                <a:lnTo>
                  <a:pt x="893165" y="3066478"/>
                </a:lnTo>
                <a:lnTo>
                  <a:pt x="866889" y="3035515"/>
                </a:lnTo>
                <a:lnTo>
                  <a:pt x="841679" y="3004197"/>
                </a:lnTo>
                <a:lnTo>
                  <a:pt x="817206" y="2972155"/>
                </a:lnTo>
                <a:lnTo>
                  <a:pt x="793800" y="2939757"/>
                </a:lnTo>
                <a:lnTo>
                  <a:pt x="771486" y="2906636"/>
                </a:lnTo>
                <a:lnTo>
                  <a:pt x="749884" y="2873159"/>
                </a:lnTo>
                <a:lnTo>
                  <a:pt x="729360" y="2838958"/>
                </a:lnTo>
                <a:lnTo>
                  <a:pt x="709561" y="2804756"/>
                </a:lnTo>
                <a:lnTo>
                  <a:pt x="690841" y="2769831"/>
                </a:lnTo>
                <a:lnTo>
                  <a:pt x="673201" y="2734551"/>
                </a:lnTo>
                <a:lnTo>
                  <a:pt x="656640" y="2698915"/>
                </a:lnTo>
                <a:lnTo>
                  <a:pt x="641159" y="2662910"/>
                </a:lnTo>
                <a:lnTo>
                  <a:pt x="626402" y="2626550"/>
                </a:lnTo>
                <a:lnTo>
                  <a:pt x="613079" y="2589834"/>
                </a:lnTo>
                <a:lnTo>
                  <a:pt x="600481" y="2552750"/>
                </a:lnTo>
                <a:lnTo>
                  <a:pt x="588962" y="2515679"/>
                </a:lnTo>
                <a:lnTo>
                  <a:pt x="578523" y="2478239"/>
                </a:lnTo>
                <a:lnTo>
                  <a:pt x="569518" y="2440432"/>
                </a:lnTo>
                <a:lnTo>
                  <a:pt x="561238" y="2402636"/>
                </a:lnTo>
                <a:lnTo>
                  <a:pt x="554050" y="2364473"/>
                </a:lnTo>
                <a:lnTo>
                  <a:pt x="547928" y="2326309"/>
                </a:lnTo>
                <a:lnTo>
                  <a:pt x="543242" y="2287790"/>
                </a:lnTo>
                <a:lnTo>
                  <a:pt x="539280" y="2249271"/>
                </a:lnTo>
                <a:lnTo>
                  <a:pt x="536409" y="2210752"/>
                </a:lnTo>
                <a:lnTo>
                  <a:pt x="534962" y="2172233"/>
                </a:lnTo>
                <a:lnTo>
                  <a:pt x="534238" y="2133714"/>
                </a:lnTo>
                <a:close/>
              </a:path>
              <a:path w="4648200" h="4420235">
                <a:moveTo>
                  <a:pt x="1219682" y="2079358"/>
                </a:moveTo>
                <a:lnTo>
                  <a:pt x="1221117" y="2030399"/>
                </a:lnTo>
                <a:lnTo>
                  <a:pt x="1224724" y="1981428"/>
                </a:lnTo>
                <a:lnTo>
                  <a:pt x="1231569" y="1932838"/>
                </a:lnTo>
                <a:lnTo>
                  <a:pt x="1240561" y="1884591"/>
                </a:lnTo>
                <a:lnTo>
                  <a:pt x="1252080" y="1837080"/>
                </a:lnTo>
                <a:lnTo>
                  <a:pt x="1266126" y="1789912"/>
                </a:lnTo>
                <a:lnTo>
                  <a:pt x="1283042" y="1743837"/>
                </a:lnTo>
                <a:lnTo>
                  <a:pt x="1302118" y="1698472"/>
                </a:lnTo>
                <a:lnTo>
                  <a:pt x="1323365" y="1654200"/>
                </a:lnTo>
                <a:lnTo>
                  <a:pt x="1347127" y="1611350"/>
                </a:lnTo>
                <a:lnTo>
                  <a:pt x="1373403" y="1569593"/>
                </a:lnTo>
                <a:lnTo>
                  <a:pt x="1401483" y="1528914"/>
                </a:lnTo>
                <a:lnTo>
                  <a:pt x="1431721" y="1490040"/>
                </a:lnTo>
                <a:lnTo>
                  <a:pt x="1464119" y="1452956"/>
                </a:lnTo>
                <a:lnTo>
                  <a:pt x="1498688" y="1417320"/>
                </a:lnTo>
                <a:lnTo>
                  <a:pt x="1534680" y="1383474"/>
                </a:lnTo>
                <a:lnTo>
                  <a:pt x="1572488" y="1351788"/>
                </a:lnTo>
                <a:lnTo>
                  <a:pt x="1612087" y="1321917"/>
                </a:lnTo>
                <a:lnTo>
                  <a:pt x="1653120" y="1294193"/>
                </a:lnTo>
                <a:lnTo>
                  <a:pt x="1695602" y="1268628"/>
                </a:lnTo>
                <a:lnTo>
                  <a:pt x="1739519" y="1245235"/>
                </a:lnTo>
                <a:lnTo>
                  <a:pt x="1784527" y="1224000"/>
                </a:lnTo>
                <a:lnTo>
                  <a:pt x="1830603" y="1205268"/>
                </a:lnTo>
                <a:lnTo>
                  <a:pt x="1877758" y="1189075"/>
                </a:lnTo>
                <a:lnTo>
                  <a:pt x="1925281" y="1175029"/>
                </a:lnTo>
                <a:lnTo>
                  <a:pt x="1973884" y="1163510"/>
                </a:lnTo>
                <a:lnTo>
                  <a:pt x="2022843" y="1154518"/>
                </a:lnTo>
                <a:lnTo>
                  <a:pt x="2072170" y="1148029"/>
                </a:lnTo>
                <a:lnTo>
                  <a:pt x="2122208" y="1144435"/>
                </a:lnTo>
                <a:lnTo>
                  <a:pt x="2171877" y="1143000"/>
                </a:lnTo>
                <a:lnTo>
                  <a:pt x="2221560" y="1144435"/>
                </a:lnTo>
                <a:lnTo>
                  <a:pt x="2271242" y="1148029"/>
                </a:lnTo>
                <a:lnTo>
                  <a:pt x="2320924" y="1154518"/>
                </a:lnTo>
                <a:lnTo>
                  <a:pt x="2369883" y="1163510"/>
                </a:lnTo>
                <a:lnTo>
                  <a:pt x="2418486" y="1175029"/>
                </a:lnTo>
                <a:lnTo>
                  <a:pt x="2466009" y="1188720"/>
                </a:lnTo>
                <a:lnTo>
                  <a:pt x="2513164" y="1205268"/>
                </a:lnTo>
                <a:lnTo>
                  <a:pt x="2559240" y="1224000"/>
                </a:lnTo>
                <a:lnTo>
                  <a:pt x="2604249" y="1244879"/>
                </a:lnTo>
                <a:lnTo>
                  <a:pt x="2648165" y="1268272"/>
                </a:lnTo>
                <a:lnTo>
                  <a:pt x="2690647" y="1294193"/>
                </a:lnTo>
                <a:lnTo>
                  <a:pt x="2731681" y="1321917"/>
                </a:lnTo>
                <a:lnTo>
                  <a:pt x="2771279" y="1351788"/>
                </a:lnTo>
                <a:lnTo>
                  <a:pt x="2809087" y="1383474"/>
                </a:lnTo>
                <a:lnTo>
                  <a:pt x="2845079" y="1417320"/>
                </a:lnTo>
                <a:lnTo>
                  <a:pt x="2879648" y="1452956"/>
                </a:lnTo>
                <a:lnTo>
                  <a:pt x="2912046" y="1490040"/>
                </a:lnTo>
                <a:lnTo>
                  <a:pt x="2942285" y="1528914"/>
                </a:lnTo>
                <a:lnTo>
                  <a:pt x="2970364" y="1569237"/>
                </a:lnTo>
                <a:lnTo>
                  <a:pt x="2996641" y="1611350"/>
                </a:lnTo>
                <a:lnTo>
                  <a:pt x="3020402" y="1654200"/>
                </a:lnTo>
                <a:lnTo>
                  <a:pt x="3041649" y="1698472"/>
                </a:lnTo>
                <a:lnTo>
                  <a:pt x="3060725" y="1743837"/>
                </a:lnTo>
                <a:lnTo>
                  <a:pt x="3077641" y="1789912"/>
                </a:lnTo>
                <a:lnTo>
                  <a:pt x="3091687" y="1837080"/>
                </a:lnTo>
                <a:lnTo>
                  <a:pt x="3103206" y="1884591"/>
                </a:lnTo>
                <a:lnTo>
                  <a:pt x="3112198" y="1932838"/>
                </a:lnTo>
                <a:lnTo>
                  <a:pt x="3119043" y="1981428"/>
                </a:lnTo>
                <a:lnTo>
                  <a:pt x="3122637" y="2030399"/>
                </a:lnTo>
                <a:lnTo>
                  <a:pt x="3124085" y="2079358"/>
                </a:lnTo>
                <a:lnTo>
                  <a:pt x="3122637" y="2128316"/>
                </a:lnTo>
                <a:lnTo>
                  <a:pt x="3119043" y="2177275"/>
                </a:lnTo>
                <a:lnTo>
                  <a:pt x="3112198" y="2225878"/>
                </a:lnTo>
                <a:lnTo>
                  <a:pt x="3103206" y="2274112"/>
                </a:lnTo>
                <a:lnTo>
                  <a:pt x="3091687" y="2321636"/>
                </a:lnTo>
                <a:lnTo>
                  <a:pt x="3077641" y="2368791"/>
                </a:lnTo>
                <a:lnTo>
                  <a:pt x="3060725" y="2414879"/>
                </a:lnTo>
                <a:lnTo>
                  <a:pt x="3041649" y="2460231"/>
                </a:lnTo>
                <a:lnTo>
                  <a:pt x="3020402" y="2504516"/>
                </a:lnTo>
                <a:lnTo>
                  <a:pt x="2996641" y="2547353"/>
                </a:lnTo>
                <a:lnTo>
                  <a:pt x="2970364" y="2589110"/>
                </a:lnTo>
                <a:lnTo>
                  <a:pt x="2942285" y="2629789"/>
                </a:lnTo>
                <a:lnTo>
                  <a:pt x="2912046" y="2668676"/>
                </a:lnTo>
                <a:lnTo>
                  <a:pt x="2879648" y="2705760"/>
                </a:lnTo>
                <a:lnTo>
                  <a:pt x="2845079" y="2741396"/>
                </a:lnTo>
                <a:lnTo>
                  <a:pt x="2809087" y="2775229"/>
                </a:lnTo>
                <a:lnTo>
                  <a:pt x="2771279" y="2806915"/>
                </a:lnTo>
                <a:lnTo>
                  <a:pt x="2731681" y="2836799"/>
                </a:lnTo>
                <a:lnTo>
                  <a:pt x="2690647" y="2864510"/>
                </a:lnTo>
                <a:lnTo>
                  <a:pt x="2648165" y="2890075"/>
                </a:lnTo>
                <a:lnTo>
                  <a:pt x="2604249" y="2913468"/>
                </a:lnTo>
                <a:lnTo>
                  <a:pt x="2559240" y="2934716"/>
                </a:lnTo>
                <a:lnTo>
                  <a:pt x="2513164" y="2953435"/>
                </a:lnTo>
                <a:lnTo>
                  <a:pt x="2466009" y="2969628"/>
                </a:lnTo>
                <a:lnTo>
                  <a:pt x="2418486" y="2983674"/>
                </a:lnTo>
                <a:lnTo>
                  <a:pt x="2369883" y="2995193"/>
                </a:lnTo>
                <a:lnTo>
                  <a:pt x="2320924" y="3004197"/>
                </a:lnTo>
                <a:lnTo>
                  <a:pt x="2271598" y="3010674"/>
                </a:lnTo>
                <a:lnTo>
                  <a:pt x="2221560" y="3014268"/>
                </a:lnTo>
                <a:lnTo>
                  <a:pt x="2171877" y="3015716"/>
                </a:lnTo>
                <a:lnTo>
                  <a:pt x="2171877" y="3015348"/>
                </a:lnTo>
                <a:lnTo>
                  <a:pt x="2122208" y="3013913"/>
                </a:lnTo>
                <a:lnTo>
                  <a:pt x="2072170" y="3010319"/>
                </a:lnTo>
                <a:lnTo>
                  <a:pt x="2022843" y="3003829"/>
                </a:lnTo>
                <a:lnTo>
                  <a:pt x="1973884" y="2994837"/>
                </a:lnTo>
                <a:lnTo>
                  <a:pt x="1925281" y="2983318"/>
                </a:lnTo>
                <a:lnTo>
                  <a:pt x="1877758" y="2969628"/>
                </a:lnTo>
                <a:lnTo>
                  <a:pt x="1830603" y="2953080"/>
                </a:lnTo>
                <a:lnTo>
                  <a:pt x="1784527" y="2934360"/>
                </a:lnTo>
                <a:lnTo>
                  <a:pt x="1739519" y="2913468"/>
                </a:lnTo>
                <a:lnTo>
                  <a:pt x="1695602" y="2890075"/>
                </a:lnTo>
                <a:lnTo>
                  <a:pt x="1653120" y="2864510"/>
                </a:lnTo>
                <a:lnTo>
                  <a:pt x="1612087" y="2836430"/>
                </a:lnTo>
                <a:lnTo>
                  <a:pt x="1572488" y="2806915"/>
                </a:lnTo>
                <a:lnTo>
                  <a:pt x="1534680" y="2774873"/>
                </a:lnTo>
                <a:lnTo>
                  <a:pt x="1498320" y="2741396"/>
                </a:lnTo>
                <a:lnTo>
                  <a:pt x="1464119" y="2705760"/>
                </a:lnTo>
                <a:lnTo>
                  <a:pt x="1431721" y="2668308"/>
                </a:lnTo>
                <a:lnTo>
                  <a:pt x="1401483" y="2629433"/>
                </a:lnTo>
                <a:lnTo>
                  <a:pt x="1373047" y="2589110"/>
                </a:lnTo>
                <a:lnTo>
                  <a:pt x="1347127" y="2547353"/>
                </a:lnTo>
                <a:lnTo>
                  <a:pt x="1323365" y="2504160"/>
                </a:lnTo>
                <a:lnTo>
                  <a:pt x="1301762" y="2460231"/>
                </a:lnTo>
                <a:lnTo>
                  <a:pt x="1282687" y="2414879"/>
                </a:lnTo>
                <a:lnTo>
                  <a:pt x="1266126" y="2368791"/>
                </a:lnTo>
                <a:lnTo>
                  <a:pt x="1251724" y="2321636"/>
                </a:lnTo>
                <a:lnTo>
                  <a:pt x="1240205" y="2274112"/>
                </a:lnTo>
                <a:lnTo>
                  <a:pt x="1231201" y="2225878"/>
                </a:lnTo>
                <a:lnTo>
                  <a:pt x="1224724" y="2177275"/>
                </a:lnTo>
                <a:lnTo>
                  <a:pt x="1220762" y="2128316"/>
                </a:lnTo>
                <a:lnTo>
                  <a:pt x="1219327" y="2079358"/>
                </a:lnTo>
                <a:lnTo>
                  <a:pt x="1219682" y="2079358"/>
                </a:lnTo>
                <a:close/>
              </a:path>
              <a:path w="4648200" h="4420235">
                <a:moveTo>
                  <a:pt x="381609" y="990714"/>
                </a:moveTo>
                <a:lnTo>
                  <a:pt x="838809" y="1295273"/>
                </a:lnTo>
              </a:path>
              <a:path w="4648200" h="4420235">
                <a:moveTo>
                  <a:pt x="2591282" y="3657600"/>
                </a:moveTo>
                <a:lnTo>
                  <a:pt x="2819882" y="4419714"/>
                </a:lnTo>
              </a:path>
              <a:path w="4648200" h="4420235">
                <a:moveTo>
                  <a:pt x="3505682" y="1143000"/>
                </a:moveTo>
                <a:lnTo>
                  <a:pt x="4191482" y="838073"/>
                </a:lnTo>
              </a:path>
            </a:pathLst>
          </a:custGeom>
          <a:ln w="9359">
            <a:solidFill>
              <a:srgbClr val="000000"/>
            </a:solidFill>
          </a:ln>
        </p:spPr>
        <p:txBody>
          <a:bodyPr wrap="square" lIns="0" tIns="0" rIns="0" bIns="0" rtlCol="0"/>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8977"/>
            <a:ext cx="3051175" cy="574040"/>
          </a:xfrm>
          <a:prstGeom prst="rect">
            <a:avLst/>
          </a:prstGeom>
        </p:spPr>
        <p:txBody>
          <a:bodyPr vert="horz" wrap="square" lIns="0" tIns="12700" rIns="0" bIns="0" rtlCol="0">
            <a:spAutoFit/>
          </a:bodyPr>
          <a:lstStyle/>
          <a:p>
            <a:pPr marL="12700">
              <a:lnSpc>
                <a:spcPct val="100000"/>
              </a:lnSpc>
              <a:spcBef>
                <a:spcPts val="100"/>
              </a:spcBef>
            </a:pPr>
            <a:r>
              <a:rPr sz="3600" b="1" spc="-10" dirty="0">
                <a:latin typeface="Calibri"/>
                <a:cs typeface="Calibri"/>
              </a:rPr>
              <a:t>Penjelasan</a:t>
            </a:r>
            <a:r>
              <a:rPr sz="3600" b="1" spc="-85" dirty="0">
                <a:latin typeface="Calibri"/>
                <a:cs typeface="Calibri"/>
              </a:rPr>
              <a:t> </a:t>
            </a:r>
            <a:r>
              <a:rPr sz="3600" b="1" spc="-15" dirty="0">
                <a:latin typeface="Calibri"/>
                <a:cs typeface="Calibri"/>
              </a:rPr>
              <a:t>roda</a:t>
            </a:r>
            <a:endParaRPr sz="3600">
              <a:latin typeface="Calibri"/>
              <a:cs typeface="Calibri"/>
            </a:endParaRPr>
          </a:p>
        </p:txBody>
      </p:sp>
      <p:sp>
        <p:nvSpPr>
          <p:cNvPr id="3" name="object 3"/>
          <p:cNvSpPr txBox="1"/>
          <p:nvPr/>
        </p:nvSpPr>
        <p:spPr>
          <a:xfrm>
            <a:off x="535940" y="1633220"/>
            <a:ext cx="8034655" cy="3963670"/>
          </a:xfrm>
          <a:prstGeom prst="rect">
            <a:avLst/>
          </a:prstGeom>
        </p:spPr>
        <p:txBody>
          <a:bodyPr vert="horz" wrap="square" lIns="0" tIns="10795" rIns="0" bIns="0" rtlCol="0">
            <a:spAutoFit/>
          </a:bodyPr>
          <a:lstStyle/>
          <a:p>
            <a:pPr marL="339090" marR="344170" indent="-327025">
              <a:lnSpc>
                <a:spcPct val="101400"/>
              </a:lnSpc>
              <a:spcBef>
                <a:spcPts val="85"/>
              </a:spcBef>
              <a:buFont typeface="Arial MT"/>
              <a:buChar char="-"/>
              <a:tabLst>
                <a:tab pos="339090" algn="l"/>
                <a:tab pos="339725" algn="l"/>
              </a:tabLst>
            </a:pPr>
            <a:r>
              <a:rPr sz="3000" spc="-5" dirty="0">
                <a:latin typeface="Calibri"/>
                <a:cs typeface="Calibri"/>
              </a:rPr>
              <a:t>Peranan </a:t>
            </a:r>
            <a:r>
              <a:rPr sz="3000" dirty="0">
                <a:latin typeface="Calibri"/>
                <a:cs typeface="Calibri"/>
              </a:rPr>
              <a:t>lingkungan </a:t>
            </a:r>
            <a:r>
              <a:rPr sz="3000" spc="5" dirty="0">
                <a:latin typeface="Calibri"/>
                <a:cs typeface="Calibri"/>
              </a:rPr>
              <a:t>sosial </a:t>
            </a:r>
            <a:r>
              <a:rPr sz="3000" spc="10" dirty="0">
                <a:latin typeface="Calibri"/>
                <a:cs typeface="Calibri"/>
              </a:rPr>
              <a:t>lebih besar </a:t>
            </a:r>
            <a:r>
              <a:rPr sz="3000" spc="5" dirty="0">
                <a:latin typeface="Calibri"/>
                <a:cs typeface="Calibri"/>
              </a:rPr>
              <a:t>dari </a:t>
            </a:r>
            <a:r>
              <a:rPr sz="3000" dirty="0">
                <a:latin typeface="Calibri"/>
                <a:cs typeface="Calibri"/>
              </a:rPr>
              <a:t>yang </a:t>
            </a:r>
            <a:r>
              <a:rPr sz="3000" spc="-665" dirty="0">
                <a:latin typeface="Calibri"/>
                <a:cs typeface="Calibri"/>
              </a:rPr>
              <a:t> </a:t>
            </a:r>
            <a:r>
              <a:rPr sz="3000" spc="-5" dirty="0">
                <a:latin typeface="Calibri"/>
                <a:cs typeface="Calibri"/>
              </a:rPr>
              <a:t>lainnya </a:t>
            </a:r>
            <a:r>
              <a:rPr sz="3000" spc="10" dirty="0">
                <a:latin typeface="Calibri"/>
                <a:cs typeface="Calibri"/>
              </a:rPr>
              <a:t>pada</a:t>
            </a:r>
            <a:r>
              <a:rPr sz="3000" dirty="0">
                <a:latin typeface="Calibri"/>
                <a:cs typeface="Calibri"/>
              </a:rPr>
              <a:t> stress</a:t>
            </a:r>
            <a:r>
              <a:rPr sz="3000" spc="-10" dirty="0">
                <a:latin typeface="Calibri"/>
                <a:cs typeface="Calibri"/>
              </a:rPr>
              <a:t> </a:t>
            </a:r>
            <a:r>
              <a:rPr sz="3000" spc="5" dirty="0">
                <a:latin typeface="Calibri"/>
                <a:cs typeface="Calibri"/>
              </a:rPr>
              <a:t>mental</a:t>
            </a:r>
            <a:endParaRPr sz="3000">
              <a:latin typeface="Calibri"/>
              <a:cs typeface="Calibri"/>
            </a:endParaRPr>
          </a:p>
          <a:p>
            <a:pPr marL="339090" marR="589280" indent="-327025">
              <a:lnSpc>
                <a:spcPct val="101400"/>
              </a:lnSpc>
              <a:spcBef>
                <a:spcPts val="600"/>
              </a:spcBef>
              <a:buFont typeface="Arial MT"/>
              <a:buChar char="-"/>
              <a:tabLst>
                <a:tab pos="339090" algn="l"/>
                <a:tab pos="339725" algn="l"/>
              </a:tabLst>
            </a:pPr>
            <a:r>
              <a:rPr sz="3000" spc="-5" dirty="0">
                <a:latin typeface="Calibri"/>
                <a:cs typeface="Calibri"/>
              </a:rPr>
              <a:t>Peranan </a:t>
            </a:r>
            <a:r>
              <a:rPr sz="3000" dirty="0">
                <a:latin typeface="Calibri"/>
                <a:cs typeface="Calibri"/>
              </a:rPr>
              <a:t>lingkungan fisik </a:t>
            </a:r>
            <a:r>
              <a:rPr sz="3000" spc="10" dirty="0">
                <a:latin typeface="Calibri"/>
                <a:cs typeface="Calibri"/>
              </a:rPr>
              <a:t>lebih besar dari </a:t>
            </a:r>
            <a:r>
              <a:rPr sz="3000" dirty="0">
                <a:latin typeface="Calibri"/>
                <a:cs typeface="Calibri"/>
              </a:rPr>
              <a:t>yang </a:t>
            </a:r>
            <a:r>
              <a:rPr sz="3000" spc="-665" dirty="0">
                <a:latin typeface="Calibri"/>
                <a:cs typeface="Calibri"/>
              </a:rPr>
              <a:t> </a:t>
            </a:r>
            <a:r>
              <a:rPr sz="3000" spc="-5" dirty="0">
                <a:latin typeface="Calibri"/>
                <a:cs typeface="Calibri"/>
              </a:rPr>
              <a:t>lainnya </a:t>
            </a:r>
            <a:r>
              <a:rPr sz="3000" spc="10" dirty="0">
                <a:latin typeface="Calibri"/>
                <a:cs typeface="Calibri"/>
              </a:rPr>
              <a:t>pada</a:t>
            </a:r>
            <a:r>
              <a:rPr sz="3000" dirty="0">
                <a:latin typeface="Calibri"/>
                <a:cs typeface="Calibri"/>
              </a:rPr>
              <a:t> </a:t>
            </a:r>
            <a:r>
              <a:rPr sz="3000" spc="10" dirty="0">
                <a:latin typeface="Calibri"/>
                <a:cs typeface="Calibri"/>
              </a:rPr>
              <a:t>sunburn</a:t>
            </a:r>
            <a:endParaRPr sz="3000">
              <a:latin typeface="Calibri"/>
              <a:cs typeface="Calibri"/>
            </a:endParaRPr>
          </a:p>
          <a:p>
            <a:pPr marL="339090" marR="5080" indent="-327025">
              <a:lnSpc>
                <a:spcPct val="101400"/>
              </a:lnSpc>
              <a:spcBef>
                <a:spcPts val="610"/>
              </a:spcBef>
              <a:buFont typeface="Arial MT"/>
              <a:buChar char="-"/>
              <a:tabLst>
                <a:tab pos="339090" algn="l"/>
                <a:tab pos="339725" algn="l"/>
              </a:tabLst>
            </a:pPr>
            <a:r>
              <a:rPr sz="3000" spc="-5" dirty="0">
                <a:latin typeface="Calibri"/>
                <a:cs typeface="Calibri"/>
              </a:rPr>
              <a:t>Peranan </a:t>
            </a:r>
            <a:r>
              <a:rPr sz="3000" dirty="0">
                <a:latin typeface="Calibri"/>
                <a:cs typeface="Calibri"/>
              </a:rPr>
              <a:t>lingkungan </a:t>
            </a:r>
            <a:r>
              <a:rPr sz="3000" spc="5" dirty="0">
                <a:latin typeface="Calibri"/>
                <a:cs typeface="Calibri"/>
              </a:rPr>
              <a:t>biologis </a:t>
            </a:r>
            <a:r>
              <a:rPr sz="3000" spc="10" dirty="0">
                <a:latin typeface="Calibri"/>
                <a:cs typeface="Calibri"/>
              </a:rPr>
              <a:t>lebih besar </a:t>
            </a:r>
            <a:r>
              <a:rPr sz="3000" spc="5" dirty="0">
                <a:latin typeface="Calibri"/>
                <a:cs typeface="Calibri"/>
              </a:rPr>
              <a:t>dari </a:t>
            </a:r>
            <a:r>
              <a:rPr sz="3000" dirty="0">
                <a:latin typeface="Calibri"/>
                <a:cs typeface="Calibri"/>
              </a:rPr>
              <a:t>yang </a:t>
            </a:r>
            <a:r>
              <a:rPr sz="3000" spc="-665" dirty="0">
                <a:latin typeface="Calibri"/>
                <a:cs typeface="Calibri"/>
              </a:rPr>
              <a:t> </a:t>
            </a:r>
            <a:r>
              <a:rPr sz="3000" spc="-5" dirty="0">
                <a:latin typeface="Calibri"/>
                <a:cs typeface="Calibri"/>
              </a:rPr>
              <a:t>lainnya</a:t>
            </a:r>
            <a:r>
              <a:rPr sz="3000" dirty="0">
                <a:latin typeface="Calibri"/>
                <a:cs typeface="Calibri"/>
              </a:rPr>
              <a:t> </a:t>
            </a:r>
            <a:r>
              <a:rPr sz="3000" spc="10" dirty="0">
                <a:latin typeface="Calibri"/>
                <a:cs typeface="Calibri"/>
              </a:rPr>
              <a:t>pada</a:t>
            </a:r>
            <a:r>
              <a:rPr sz="3000" dirty="0">
                <a:latin typeface="Calibri"/>
                <a:cs typeface="Calibri"/>
              </a:rPr>
              <a:t> </a:t>
            </a:r>
            <a:r>
              <a:rPr sz="3000" spc="-5" dirty="0">
                <a:latin typeface="Calibri"/>
                <a:cs typeface="Calibri"/>
              </a:rPr>
              <a:t>penyakit</a:t>
            </a:r>
            <a:r>
              <a:rPr sz="3000" spc="5" dirty="0">
                <a:latin typeface="Calibri"/>
                <a:cs typeface="Calibri"/>
              </a:rPr>
              <a:t> </a:t>
            </a:r>
            <a:r>
              <a:rPr sz="3000" spc="-5" dirty="0">
                <a:latin typeface="Calibri"/>
                <a:cs typeface="Calibri"/>
              </a:rPr>
              <a:t>lewat</a:t>
            </a:r>
            <a:r>
              <a:rPr sz="3000" spc="5" dirty="0">
                <a:latin typeface="Calibri"/>
                <a:cs typeface="Calibri"/>
              </a:rPr>
              <a:t> </a:t>
            </a:r>
            <a:r>
              <a:rPr sz="3000" dirty="0">
                <a:latin typeface="Calibri"/>
                <a:cs typeface="Calibri"/>
              </a:rPr>
              <a:t>vektor</a:t>
            </a:r>
            <a:r>
              <a:rPr sz="3000" spc="-5" dirty="0">
                <a:latin typeface="Calibri"/>
                <a:cs typeface="Calibri"/>
              </a:rPr>
              <a:t> </a:t>
            </a:r>
            <a:r>
              <a:rPr sz="3000" spc="5" dirty="0">
                <a:latin typeface="Calibri"/>
                <a:cs typeface="Calibri"/>
              </a:rPr>
              <a:t>(malaria)</a:t>
            </a:r>
            <a:endParaRPr sz="3000">
              <a:latin typeface="Calibri"/>
              <a:cs typeface="Calibri"/>
            </a:endParaRPr>
          </a:p>
          <a:p>
            <a:pPr marL="339090" marR="51435" indent="-327025">
              <a:lnSpc>
                <a:spcPct val="101299"/>
              </a:lnSpc>
              <a:spcBef>
                <a:spcPts val="605"/>
              </a:spcBef>
              <a:buFont typeface="Arial MT"/>
              <a:buChar char="-"/>
              <a:tabLst>
                <a:tab pos="339090" algn="l"/>
                <a:tab pos="339725" algn="l"/>
              </a:tabLst>
            </a:pPr>
            <a:r>
              <a:rPr sz="3000" spc="-5" dirty="0">
                <a:latin typeface="Calibri"/>
                <a:cs typeface="Calibri"/>
              </a:rPr>
              <a:t>Peranan inti </a:t>
            </a:r>
            <a:r>
              <a:rPr sz="3000" dirty="0">
                <a:latin typeface="Calibri"/>
                <a:cs typeface="Calibri"/>
              </a:rPr>
              <a:t>genetik </a:t>
            </a:r>
            <a:r>
              <a:rPr sz="3000" spc="10" dirty="0">
                <a:latin typeface="Calibri"/>
                <a:cs typeface="Calibri"/>
              </a:rPr>
              <a:t>lebih besar </a:t>
            </a:r>
            <a:r>
              <a:rPr sz="3000" spc="5" dirty="0">
                <a:latin typeface="Calibri"/>
                <a:cs typeface="Calibri"/>
              </a:rPr>
              <a:t>dari </a:t>
            </a:r>
            <a:r>
              <a:rPr sz="3000" dirty="0">
                <a:latin typeface="Calibri"/>
                <a:cs typeface="Calibri"/>
              </a:rPr>
              <a:t>yang </a:t>
            </a:r>
            <a:r>
              <a:rPr sz="3000" spc="-5" dirty="0">
                <a:latin typeface="Calibri"/>
                <a:cs typeface="Calibri"/>
              </a:rPr>
              <a:t>lainnya </a:t>
            </a:r>
            <a:r>
              <a:rPr sz="3000" spc="-665" dirty="0">
                <a:latin typeface="Calibri"/>
                <a:cs typeface="Calibri"/>
              </a:rPr>
              <a:t> </a:t>
            </a:r>
            <a:r>
              <a:rPr sz="3000" spc="10" dirty="0">
                <a:latin typeface="Calibri"/>
                <a:cs typeface="Calibri"/>
              </a:rPr>
              <a:t>pada</a:t>
            </a:r>
            <a:r>
              <a:rPr sz="3000" spc="-5" dirty="0">
                <a:latin typeface="Calibri"/>
                <a:cs typeface="Calibri"/>
              </a:rPr>
              <a:t> penyakit</a:t>
            </a:r>
            <a:r>
              <a:rPr sz="3000" dirty="0">
                <a:latin typeface="Calibri"/>
                <a:cs typeface="Calibri"/>
              </a:rPr>
              <a:t> keturunan</a:t>
            </a:r>
            <a:endParaRPr sz="3000">
              <a:latin typeface="Calibri"/>
              <a:cs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885" y="380885"/>
            <a:ext cx="4876800" cy="533400"/>
          </a:xfrm>
          <a:custGeom>
            <a:avLst/>
            <a:gdLst/>
            <a:ahLst/>
            <a:cxnLst/>
            <a:rect l="l" t="t" r="r" b="b"/>
            <a:pathLst>
              <a:path w="4876800" h="533400">
                <a:moveTo>
                  <a:pt x="4876558" y="0"/>
                </a:moveTo>
                <a:lnTo>
                  <a:pt x="0" y="0"/>
                </a:lnTo>
                <a:lnTo>
                  <a:pt x="0" y="533158"/>
                </a:lnTo>
                <a:lnTo>
                  <a:pt x="2438273" y="533158"/>
                </a:lnTo>
                <a:lnTo>
                  <a:pt x="4876558" y="533158"/>
                </a:lnTo>
                <a:lnTo>
                  <a:pt x="4876558" y="0"/>
                </a:lnTo>
                <a:close/>
              </a:path>
            </a:pathLst>
          </a:custGeom>
          <a:solidFill>
            <a:srgbClr val="0000FF"/>
          </a:solidFill>
        </p:spPr>
        <p:txBody>
          <a:bodyPr wrap="square" lIns="0" tIns="0" rIns="0" bIns="0" rtlCol="0"/>
          <a:lstStyle/>
          <a:p>
            <a:endParaRPr/>
          </a:p>
        </p:txBody>
      </p:sp>
      <p:sp>
        <p:nvSpPr>
          <p:cNvPr id="3" name="object 3"/>
          <p:cNvSpPr txBox="1">
            <a:spLocks noGrp="1"/>
          </p:cNvSpPr>
          <p:nvPr>
            <p:ph type="title"/>
          </p:nvPr>
        </p:nvSpPr>
        <p:spPr>
          <a:xfrm>
            <a:off x="1517662" y="415340"/>
            <a:ext cx="2602230" cy="464820"/>
          </a:xfrm>
          <a:prstGeom prst="rect">
            <a:avLst/>
          </a:prstGeom>
        </p:spPr>
        <p:txBody>
          <a:bodyPr vert="horz" wrap="square" lIns="0" tIns="16510" rIns="0" bIns="0" rtlCol="0">
            <a:spAutoFit/>
          </a:bodyPr>
          <a:lstStyle/>
          <a:p>
            <a:pPr marL="12700">
              <a:lnSpc>
                <a:spcPct val="100000"/>
              </a:lnSpc>
              <a:spcBef>
                <a:spcPts val="130"/>
              </a:spcBef>
            </a:pPr>
            <a:r>
              <a:rPr sz="2850" spc="-20" dirty="0">
                <a:solidFill>
                  <a:srgbClr val="FFFFFF"/>
                </a:solidFill>
              </a:rPr>
              <a:t>Web</a:t>
            </a:r>
            <a:r>
              <a:rPr sz="2850" spc="-40" dirty="0">
                <a:solidFill>
                  <a:srgbClr val="FFFFFF"/>
                </a:solidFill>
              </a:rPr>
              <a:t> </a:t>
            </a:r>
            <a:r>
              <a:rPr sz="2850" spc="10" dirty="0">
                <a:solidFill>
                  <a:srgbClr val="FFFFFF"/>
                </a:solidFill>
              </a:rPr>
              <a:t>of</a:t>
            </a:r>
            <a:r>
              <a:rPr sz="2850" spc="-40" dirty="0">
                <a:solidFill>
                  <a:srgbClr val="FFFFFF"/>
                </a:solidFill>
              </a:rPr>
              <a:t> </a:t>
            </a:r>
            <a:r>
              <a:rPr sz="2850" dirty="0">
                <a:solidFill>
                  <a:srgbClr val="FFFFFF"/>
                </a:solidFill>
              </a:rPr>
              <a:t>causation</a:t>
            </a:r>
            <a:endParaRPr sz="2850"/>
          </a:p>
        </p:txBody>
      </p:sp>
      <p:grpSp>
        <p:nvGrpSpPr>
          <p:cNvPr id="4" name="object 4"/>
          <p:cNvGrpSpPr/>
          <p:nvPr/>
        </p:nvGrpSpPr>
        <p:grpSpPr>
          <a:xfrm>
            <a:off x="2586151" y="1214551"/>
            <a:ext cx="1609725" cy="695325"/>
            <a:chOff x="2586151" y="1214551"/>
            <a:chExt cx="1609725" cy="695325"/>
          </a:xfrm>
        </p:grpSpPr>
        <p:sp>
          <p:nvSpPr>
            <p:cNvPr id="5" name="object 5"/>
            <p:cNvSpPr/>
            <p:nvPr/>
          </p:nvSpPr>
          <p:spPr>
            <a:xfrm>
              <a:off x="2590914" y="1219314"/>
              <a:ext cx="1600200" cy="685800"/>
            </a:xfrm>
            <a:custGeom>
              <a:avLst/>
              <a:gdLst/>
              <a:ahLst/>
              <a:cxnLst/>
              <a:rect l="l" t="t" r="r" b="b"/>
              <a:pathLst>
                <a:path w="1600200" h="685800">
                  <a:moveTo>
                    <a:pt x="1600200" y="0"/>
                  </a:moveTo>
                  <a:lnTo>
                    <a:pt x="0" y="0"/>
                  </a:lnTo>
                  <a:lnTo>
                    <a:pt x="0" y="685800"/>
                  </a:lnTo>
                  <a:lnTo>
                    <a:pt x="1600200" y="685800"/>
                  </a:lnTo>
                  <a:lnTo>
                    <a:pt x="1600200" y="0"/>
                  </a:lnTo>
                  <a:close/>
                </a:path>
              </a:pathLst>
            </a:custGeom>
            <a:solidFill>
              <a:srgbClr val="4E80BC"/>
            </a:solidFill>
          </p:spPr>
          <p:txBody>
            <a:bodyPr wrap="square" lIns="0" tIns="0" rIns="0" bIns="0" rtlCol="0"/>
            <a:lstStyle/>
            <a:p>
              <a:endParaRPr/>
            </a:p>
          </p:txBody>
        </p:sp>
        <p:sp>
          <p:nvSpPr>
            <p:cNvPr id="6" name="object 6"/>
            <p:cNvSpPr/>
            <p:nvPr/>
          </p:nvSpPr>
          <p:spPr>
            <a:xfrm>
              <a:off x="2590914" y="1219314"/>
              <a:ext cx="1600200" cy="685800"/>
            </a:xfrm>
            <a:custGeom>
              <a:avLst/>
              <a:gdLst/>
              <a:ahLst/>
              <a:cxnLst/>
              <a:rect l="l" t="t" r="r" b="b"/>
              <a:pathLst>
                <a:path w="1600200" h="685800">
                  <a:moveTo>
                    <a:pt x="0" y="0"/>
                  </a:moveTo>
                  <a:lnTo>
                    <a:pt x="1600200" y="0"/>
                  </a:lnTo>
                  <a:lnTo>
                    <a:pt x="1600200" y="685800"/>
                  </a:lnTo>
                  <a:lnTo>
                    <a:pt x="0" y="685800"/>
                  </a:lnTo>
                  <a:lnTo>
                    <a:pt x="0" y="0"/>
                  </a:lnTo>
                  <a:close/>
                </a:path>
              </a:pathLst>
            </a:custGeom>
            <a:ln w="9359">
              <a:solidFill>
                <a:srgbClr val="000000"/>
              </a:solidFill>
            </a:ln>
          </p:spPr>
          <p:txBody>
            <a:bodyPr wrap="square" lIns="0" tIns="0" rIns="0" bIns="0" rtlCol="0"/>
            <a:lstStyle/>
            <a:p>
              <a:endParaRPr/>
            </a:p>
          </p:txBody>
        </p:sp>
      </p:grpSp>
      <p:sp>
        <p:nvSpPr>
          <p:cNvPr id="7" name="object 7"/>
          <p:cNvSpPr txBox="1"/>
          <p:nvPr/>
        </p:nvSpPr>
        <p:spPr>
          <a:xfrm>
            <a:off x="2841015" y="1275016"/>
            <a:ext cx="1046480" cy="574040"/>
          </a:xfrm>
          <a:prstGeom prst="rect">
            <a:avLst/>
          </a:prstGeom>
        </p:spPr>
        <p:txBody>
          <a:bodyPr vert="horz" wrap="square" lIns="0" tIns="12700" rIns="0" bIns="0" rtlCol="0">
            <a:spAutoFit/>
          </a:bodyPr>
          <a:lstStyle/>
          <a:p>
            <a:pPr marL="196215" marR="5080" indent="-184150">
              <a:lnSpc>
                <a:spcPct val="100000"/>
              </a:lnSpc>
              <a:spcBef>
                <a:spcPts val="100"/>
              </a:spcBef>
            </a:pPr>
            <a:r>
              <a:rPr sz="1800" spc="-45" dirty="0">
                <a:solidFill>
                  <a:srgbClr val="FFFFFF"/>
                </a:solidFill>
                <a:latin typeface="Calibri"/>
                <a:cs typeface="Calibri"/>
              </a:rPr>
              <a:t>P</a:t>
            </a:r>
            <a:r>
              <a:rPr sz="1800" dirty="0">
                <a:solidFill>
                  <a:srgbClr val="FFFFFF"/>
                </a:solidFill>
                <a:latin typeface="Calibri"/>
                <a:cs typeface="Calibri"/>
              </a:rPr>
              <a:t>end</a:t>
            </a:r>
            <a:r>
              <a:rPr sz="1800" spc="-15" dirty="0">
                <a:solidFill>
                  <a:srgbClr val="FFFFFF"/>
                </a:solidFill>
                <a:latin typeface="Calibri"/>
                <a:cs typeface="Calibri"/>
              </a:rPr>
              <a:t>i</a:t>
            </a:r>
            <a:r>
              <a:rPr sz="1800" dirty="0">
                <a:solidFill>
                  <a:srgbClr val="FFFFFF"/>
                </a:solidFill>
                <a:latin typeface="Calibri"/>
                <a:cs typeface="Calibri"/>
              </a:rPr>
              <a:t>d</a:t>
            </a:r>
            <a:r>
              <a:rPr sz="1800" spc="-5" dirty="0">
                <a:solidFill>
                  <a:srgbClr val="FFFFFF"/>
                </a:solidFill>
                <a:latin typeface="Calibri"/>
                <a:cs typeface="Calibri"/>
              </a:rPr>
              <a:t>i</a:t>
            </a:r>
            <a:r>
              <a:rPr sz="1800" spc="-30" dirty="0">
                <a:solidFill>
                  <a:srgbClr val="FFFFFF"/>
                </a:solidFill>
                <a:latin typeface="Calibri"/>
                <a:cs typeface="Calibri"/>
              </a:rPr>
              <a:t>k</a:t>
            </a:r>
            <a:r>
              <a:rPr sz="1800" spc="-5" dirty="0">
                <a:solidFill>
                  <a:srgbClr val="FFFFFF"/>
                </a:solidFill>
                <a:latin typeface="Calibri"/>
                <a:cs typeface="Calibri"/>
              </a:rPr>
              <a:t>a</a:t>
            </a:r>
            <a:r>
              <a:rPr sz="1800" dirty="0">
                <a:solidFill>
                  <a:srgbClr val="FFFFFF"/>
                </a:solidFill>
                <a:latin typeface="Calibri"/>
                <a:cs typeface="Calibri"/>
              </a:rPr>
              <a:t>n  </a:t>
            </a:r>
            <a:r>
              <a:rPr sz="1800" spc="-10" dirty="0">
                <a:solidFill>
                  <a:srgbClr val="FFFFFF"/>
                </a:solidFill>
                <a:latin typeface="Calibri"/>
                <a:cs typeface="Calibri"/>
              </a:rPr>
              <a:t>Rendah</a:t>
            </a:r>
            <a:endParaRPr sz="1800">
              <a:latin typeface="Calibri"/>
              <a:cs typeface="Calibri"/>
            </a:endParaRPr>
          </a:p>
        </p:txBody>
      </p:sp>
      <p:grpSp>
        <p:nvGrpSpPr>
          <p:cNvPr id="8" name="object 8"/>
          <p:cNvGrpSpPr/>
          <p:nvPr/>
        </p:nvGrpSpPr>
        <p:grpSpPr>
          <a:xfrm>
            <a:off x="604723" y="3423881"/>
            <a:ext cx="1609725" cy="543560"/>
            <a:chOff x="604723" y="3423881"/>
            <a:chExt cx="1609725" cy="543560"/>
          </a:xfrm>
        </p:grpSpPr>
        <p:sp>
          <p:nvSpPr>
            <p:cNvPr id="9" name="object 9"/>
            <p:cNvSpPr/>
            <p:nvPr/>
          </p:nvSpPr>
          <p:spPr>
            <a:xfrm>
              <a:off x="609485" y="3428644"/>
              <a:ext cx="1600200" cy="534035"/>
            </a:xfrm>
            <a:custGeom>
              <a:avLst/>
              <a:gdLst/>
              <a:ahLst/>
              <a:cxnLst/>
              <a:rect l="l" t="t" r="r" b="b"/>
              <a:pathLst>
                <a:path w="1600200" h="534035">
                  <a:moveTo>
                    <a:pt x="1600200" y="0"/>
                  </a:moveTo>
                  <a:lnTo>
                    <a:pt x="0" y="0"/>
                  </a:lnTo>
                  <a:lnTo>
                    <a:pt x="0" y="533514"/>
                  </a:lnTo>
                  <a:lnTo>
                    <a:pt x="1600200" y="533514"/>
                  </a:lnTo>
                  <a:lnTo>
                    <a:pt x="1600200" y="0"/>
                  </a:lnTo>
                  <a:close/>
                </a:path>
              </a:pathLst>
            </a:custGeom>
            <a:solidFill>
              <a:srgbClr val="4E80BC"/>
            </a:solidFill>
          </p:spPr>
          <p:txBody>
            <a:bodyPr wrap="square" lIns="0" tIns="0" rIns="0" bIns="0" rtlCol="0"/>
            <a:lstStyle/>
            <a:p>
              <a:endParaRPr/>
            </a:p>
          </p:txBody>
        </p:sp>
        <p:sp>
          <p:nvSpPr>
            <p:cNvPr id="10" name="object 10"/>
            <p:cNvSpPr/>
            <p:nvPr/>
          </p:nvSpPr>
          <p:spPr>
            <a:xfrm>
              <a:off x="609485" y="3428644"/>
              <a:ext cx="1600200" cy="534035"/>
            </a:xfrm>
            <a:custGeom>
              <a:avLst/>
              <a:gdLst/>
              <a:ahLst/>
              <a:cxnLst/>
              <a:rect l="l" t="t" r="r" b="b"/>
              <a:pathLst>
                <a:path w="1600200" h="534035">
                  <a:moveTo>
                    <a:pt x="0" y="0"/>
                  </a:moveTo>
                  <a:lnTo>
                    <a:pt x="1600200" y="0"/>
                  </a:lnTo>
                  <a:lnTo>
                    <a:pt x="1600200" y="533514"/>
                  </a:lnTo>
                  <a:lnTo>
                    <a:pt x="0" y="533514"/>
                  </a:lnTo>
                  <a:lnTo>
                    <a:pt x="0" y="0"/>
                  </a:lnTo>
                  <a:close/>
                </a:path>
              </a:pathLst>
            </a:custGeom>
            <a:ln w="9359">
              <a:solidFill>
                <a:srgbClr val="000000"/>
              </a:solidFill>
            </a:ln>
          </p:spPr>
          <p:txBody>
            <a:bodyPr wrap="square" lIns="0" tIns="0" rIns="0" bIns="0" rtlCol="0"/>
            <a:lstStyle/>
            <a:p>
              <a:endParaRPr/>
            </a:p>
          </p:txBody>
        </p:sp>
      </p:grpSp>
      <p:sp>
        <p:nvSpPr>
          <p:cNvPr id="11" name="object 11"/>
          <p:cNvSpPr txBox="1"/>
          <p:nvPr/>
        </p:nvSpPr>
        <p:spPr>
          <a:xfrm>
            <a:off x="800176" y="3545903"/>
            <a:ext cx="121729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KEMISKINAN</a:t>
            </a:r>
            <a:endParaRPr sz="1800">
              <a:latin typeface="Calibri"/>
              <a:cs typeface="Calibri"/>
            </a:endParaRPr>
          </a:p>
        </p:txBody>
      </p:sp>
      <p:grpSp>
        <p:nvGrpSpPr>
          <p:cNvPr id="12" name="object 12"/>
          <p:cNvGrpSpPr/>
          <p:nvPr/>
        </p:nvGrpSpPr>
        <p:grpSpPr>
          <a:xfrm>
            <a:off x="2661754" y="2890723"/>
            <a:ext cx="1915160" cy="695325"/>
            <a:chOff x="2661754" y="2890723"/>
            <a:chExt cx="1915160" cy="695325"/>
          </a:xfrm>
        </p:grpSpPr>
        <p:sp>
          <p:nvSpPr>
            <p:cNvPr id="13" name="object 13"/>
            <p:cNvSpPr/>
            <p:nvPr/>
          </p:nvSpPr>
          <p:spPr>
            <a:xfrm>
              <a:off x="2666517" y="2895485"/>
              <a:ext cx="1905635" cy="685800"/>
            </a:xfrm>
            <a:custGeom>
              <a:avLst/>
              <a:gdLst/>
              <a:ahLst/>
              <a:cxnLst/>
              <a:rect l="l" t="t" r="r" b="b"/>
              <a:pathLst>
                <a:path w="1905635" h="685800">
                  <a:moveTo>
                    <a:pt x="1905127" y="0"/>
                  </a:moveTo>
                  <a:lnTo>
                    <a:pt x="0" y="0"/>
                  </a:lnTo>
                  <a:lnTo>
                    <a:pt x="0" y="685800"/>
                  </a:lnTo>
                  <a:lnTo>
                    <a:pt x="1905127" y="685800"/>
                  </a:lnTo>
                  <a:lnTo>
                    <a:pt x="1905127" y="0"/>
                  </a:lnTo>
                  <a:close/>
                </a:path>
              </a:pathLst>
            </a:custGeom>
            <a:solidFill>
              <a:srgbClr val="4E80BC"/>
            </a:solidFill>
          </p:spPr>
          <p:txBody>
            <a:bodyPr wrap="square" lIns="0" tIns="0" rIns="0" bIns="0" rtlCol="0"/>
            <a:lstStyle/>
            <a:p>
              <a:endParaRPr/>
            </a:p>
          </p:txBody>
        </p:sp>
        <p:sp>
          <p:nvSpPr>
            <p:cNvPr id="14" name="object 14"/>
            <p:cNvSpPr/>
            <p:nvPr/>
          </p:nvSpPr>
          <p:spPr>
            <a:xfrm>
              <a:off x="2666517" y="2895485"/>
              <a:ext cx="1905635" cy="685800"/>
            </a:xfrm>
            <a:custGeom>
              <a:avLst/>
              <a:gdLst/>
              <a:ahLst/>
              <a:cxnLst/>
              <a:rect l="l" t="t" r="r" b="b"/>
              <a:pathLst>
                <a:path w="1905635" h="685800">
                  <a:moveTo>
                    <a:pt x="0" y="0"/>
                  </a:moveTo>
                  <a:lnTo>
                    <a:pt x="1905127" y="0"/>
                  </a:lnTo>
                  <a:lnTo>
                    <a:pt x="1905127" y="685800"/>
                  </a:lnTo>
                  <a:lnTo>
                    <a:pt x="0" y="685800"/>
                  </a:lnTo>
                  <a:lnTo>
                    <a:pt x="0" y="0"/>
                  </a:lnTo>
                  <a:close/>
                </a:path>
              </a:pathLst>
            </a:custGeom>
            <a:ln w="9359">
              <a:solidFill>
                <a:srgbClr val="000000"/>
              </a:solidFill>
            </a:ln>
          </p:spPr>
          <p:txBody>
            <a:bodyPr wrap="square" lIns="0" tIns="0" rIns="0" bIns="0" rtlCol="0"/>
            <a:lstStyle/>
            <a:p>
              <a:endParaRPr/>
            </a:p>
          </p:txBody>
        </p:sp>
      </p:grpSp>
      <p:sp>
        <p:nvSpPr>
          <p:cNvPr id="15" name="object 15"/>
          <p:cNvSpPr txBox="1"/>
          <p:nvPr/>
        </p:nvSpPr>
        <p:spPr>
          <a:xfrm>
            <a:off x="2823375" y="2951543"/>
            <a:ext cx="1590675" cy="574040"/>
          </a:xfrm>
          <a:prstGeom prst="rect">
            <a:avLst/>
          </a:prstGeom>
        </p:spPr>
        <p:txBody>
          <a:bodyPr vert="horz" wrap="square" lIns="0" tIns="12700" rIns="0" bIns="0" rtlCol="0">
            <a:spAutoFit/>
          </a:bodyPr>
          <a:lstStyle/>
          <a:p>
            <a:pPr marL="12700" marR="5080" indent="41275">
              <a:lnSpc>
                <a:spcPct val="100000"/>
              </a:lnSpc>
              <a:spcBef>
                <a:spcPts val="100"/>
              </a:spcBef>
            </a:pPr>
            <a:r>
              <a:rPr sz="1800" spc="-10" dirty="0">
                <a:solidFill>
                  <a:srgbClr val="FFFFFF"/>
                </a:solidFill>
                <a:latin typeface="Calibri"/>
                <a:cs typeface="Calibri"/>
              </a:rPr>
              <a:t>Produksi </a:t>
            </a:r>
            <a:r>
              <a:rPr sz="1800" spc="-5" dirty="0">
                <a:solidFill>
                  <a:srgbClr val="FFFFFF"/>
                </a:solidFill>
                <a:latin typeface="Calibri"/>
                <a:cs typeface="Calibri"/>
              </a:rPr>
              <a:t>bahan </a:t>
            </a:r>
            <a:r>
              <a:rPr sz="1800" dirty="0">
                <a:solidFill>
                  <a:srgbClr val="FFFFFF"/>
                </a:solidFill>
                <a:latin typeface="Calibri"/>
                <a:cs typeface="Calibri"/>
              </a:rPr>
              <a:t> </a:t>
            </a:r>
            <a:r>
              <a:rPr sz="1800" spc="-5" dirty="0">
                <a:solidFill>
                  <a:srgbClr val="FFFFFF"/>
                </a:solidFill>
                <a:latin typeface="Calibri"/>
                <a:cs typeface="Calibri"/>
              </a:rPr>
              <a:t>makanan</a:t>
            </a:r>
            <a:r>
              <a:rPr sz="1800" spc="-70" dirty="0">
                <a:solidFill>
                  <a:srgbClr val="FFFFFF"/>
                </a:solidFill>
                <a:latin typeface="Calibri"/>
                <a:cs typeface="Calibri"/>
              </a:rPr>
              <a:t> </a:t>
            </a:r>
            <a:r>
              <a:rPr sz="1800" spc="-10" dirty="0">
                <a:solidFill>
                  <a:srgbClr val="FFFFFF"/>
                </a:solidFill>
                <a:latin typeface="Calibri"/>
                <a:cs typeface="Calibri"/>
              </a:rPr>
              <a:t>rendah</a:t>
            </a:r>
            <a:endParaRPr sz="1800">
              <a:latin typeface="Calibri"/>
              <a:cs typeface="Calibri"/>
            </a:endParaRPr>
          </a:p>
        </p:txBody>
      </p:sp>
      <p:grpSp>
        <p:nvGrpSpPr>
          <p:cNvPr id="16" name="object 16"/>
          <p:cNvGrpSpPr/>
          <p:nvPr/>
        </p:nvGrpSpPr>
        <p:grpSpPr>
          <a:xfrm>
            <a:off x="2586151" y="5024081"/>
            <a:ext cx="1609725" cy="923925"/>
            <a:chOff x="2586151" y="5024081"/>
            <a:chExt cx="1609725" cy="923925"/>
          </a:xfrm>
        </p:grpSpPr>
        <p:sp>
          <p:nvSpPr>
            <p:cNvPr id="17" name="object 17"/>
            <p:cNvSpPr/>
            <p:nvPr/>
          </p:nvSpPr>
          <p:spPr>
            <a:xfrm>
              <a:off x="2590914" y="5028844"/>
              <a:ext cx="1600200" cy="914400"/>
            </a:xfrm>
            <a:custGeom>
              <a:avLst/>
              <a:gdLst/>
              <a:ahLst/>
              <a:cxnLst/>
              <a:rect l="l" t="t" r="r" b="b"/>
              <a:pathLst>
                <a:path w="1600200" h="914400">
                  <a:moveTo>
                    <a:pt x="1600200" y="0"/>
                  </a:moveTo>
                  <a:lnTo>
                    <a:pt x="0" y="0"/>
                  </a:lnTo>
                  <a:lnTo>
                    <a:pt x="0" y="914400"/>
                  </a:lnTo>
                  <a:lnTo>
                    <a:pt x="1600200" y="914400"/>
                  </a:lnTo>
                  <a:lnTo>
                    <a:pt x="1600200" y="0"/>
                  </a:lnTo>
                  <a:close/>
                </a:path>
              </a:pathLst>
            </a:custGeom>
            <a:solidFill>
              <a:srgbClr val="4E80BC"/>
            </a:solidFill>
          </p:spPr>
          <p:txBody>
            <a:bodyPr wrap="square" lIns="0" tIns="0" rIns="0" bIns="0" rtlCol="0"/>
            <a:lstStyle/>
            <a:p>
              <a:endParaRPr/>
            </a:p>
          </p:txBody>
        </p:sp>
        <p:sp>
          <p:nvSpPr>
            <p:cNvPr id="18" name="object 18"/>
            <p:cNvSpPr/>
            <p:nvPr/>
          </p:nvSpPr>
          <p:spPr>
            <a:xfrm>
              <a:off x="2590914" y="5028844"/>
              <a:ext cx="1600200" cy="914400"/>
            </a:xfrm>
            <a:custGeom>
              <a:avLst/>
              <a:gdLst/>
              <a:ahLst/>
              <a:cxnLst/>
              <a:rect l="l" t="t" r="r" b="b"/>
              <a:pathLst>
                <a:path w="1600200" h="914400">
                  <a:moveTo>
                    <a:pt x="0" y="0"/>
                  </a:moveTo>
                  <a:lnTo>
                    <a:pt x="1600200" y="0"/>
                  </a:lnTo>
                  <a:lnTo>
                    <a:pt x="1600200" y="914400"/>
                  </a:lnTo>
                  <a:lnTo>
                    <a:pt x="0" y="914400"/>
                  </a:lnTo>
                  <a:lnTo>
                    <a:pt x="0" y="0"/>
                  </a:lnTo>
                  <a:close/>
                </a:path>
              </a:pathLst>
            </a:custGeom>
            <a:ln w="9359">
              <a:solidFill>
                <a:srgbClr val="000000"/>
              </a:solidFill>
            </a:ln>
          </p:spPr>
          <p:txBody>
            <a:bodyPr wrap="square" lIns="0" tIns="0" rIns="0" bIns="0" rtlCol="0"/>
            <a:lstStyle/>
            <a:p>
              <a:endParaRPr/>
            </a:p>
          </p:txBody>
        </p:sp>
      </p:grpSp>
      <p:sp>
        <p:nvSpPr>
          <p:cNvPr id="19" name="object 19"/>
          <p:cNvSpPr txBox="1"/>
          <p:nvPr/>
        </p:nvSpPr>
        <p:spPr>
          <a:xfrm>
            <a:off x="2880258" y="5062220"/>
            <a:ext cx="969010" cy="848360"/>
          </a:xfrm>
          <a:prstGeom prst="rect">
            <a:avLst/>
          </a:prstGeom>
        </p:spPr>
        <p:txBody>
          <a:bodyPr vert="horz" wrap="square" lIns="0" tIns="12700" rIns="0" bIns="0" rtlCol="0">
            <a:spAutoFit/>
          </a:bodyPr>
          <a:lstStyle/>
          <a:p>
            <a:pPr marL="12065" marR="5080" indent="635" algn="ctr">
              <a:lnSpc>
                <a:spcPct val="100000"/>
              </a:lnSpc>
              <a:spcBef>
                <a:spcPts val="100"/>
              </a:spcBef>
            </a:pPr>
            <a:r>
              <a:rPr sz="1800" spc="-15" dirty="0">
                <a:solidFill>
                  <a:srgbClr val="FFFFFF"/>
                </a:solidFill>
                <a:latin typeface="Calibri"/>
                <a:cs typeface="Calibri"/>
              </a:rPr>
              <a:t>Fasilitas </a:t>
            </a:r>
            <a:r>
              <a:rPr sz="1800" spc="-10" dirty="0">
                <a:solidFill>
                  <a:srgbClr val="FFFFFF"/>
                </a:solidFill>
                <a:latin typeface="Calibri"/>
                <a:cs typeface="Calibri"/>
              </a:rPr>
              <a:t> </a:t>
            </a:r>
            <a:r>
              <a:rPr sz="1800" spc="-70" dirty="0">
                <a:solidFill>
                  <a:srgbClr val="FFFFFF"/>
                </a:solidFill>
                <a:latin typeface="Calibri"/>
                <a:cs typeface="Calibri"/>
              </a:rPr>
              <a:t>k</a:t>
            </a:r>
            <a:r>
              <a:rPr sz="1800" dirty="0">
                <a:solidFill>
                  <a:srgbClr val="FFFFFF"/>
                </a:solidFill>
                <a:latin typeface="Calibri"/>
                <a:cs typeface="Calibri"/>
              </a:rPr>
              <a:t>eseh</a:t>
            </a:r>
            <a:r>
              <a:rPr sz="1800" spc="-25" dirty="0">
                <a:solidFill>
                  <a:srgbClr val="FFFFFF"/>
                </a:solidFill>
                <a:latin typeface="Calibri"/>
                <a:cs typeface="Calibri"/>
              </a:rPr>
              <a:t>a</a:t>
            </a:r>
            <a:r>
              <a:rPr sz="1800" spc="-35" dirty="0">
                <a:solidFill>
                  <a:srgbClr val="FFFFFF"/>
                </a:solidFill>
                <a:latin typeface="Calibri"/>
                <a:cs typeface="Calibri"/>
              </a:rPr>
              <a:t>t</a:t>
            </a:r>
            <a:r>
              <a:rPr sz="1800" spc="5" dirty="0">
                <a:solidFill>
                  <a:srgbClr val="FFFFFF"/>
                </a:solidFill>
                <a:latin typeface="Calibri"/>
                <a:cs typeface="Calibri"/>
              </a:rPr>
              <a:t>a</a:t>
            </a:r>
            <a:r>
              <a:rPr sz="1800" dirty="0">
                <a:solidFill>
                  <a:srgbClr val="FFFFFF"/>
                </a:solidFill>
                <a:latin typeface="Calibri"/>
                <a:cs typeface="Calibri"/>
              </a:rPr>
              <a:t>n  </a:t>
            </a:r>
            <a:r>
              <a:rPr sz="1800" spc="-15" dirty="0">
                <a:solidFill>
                  <a:srgbClr val="FFFFFF"/>
                </a:solidFill>
                <a:latin typeface="Calibri"/>
                <a:cs typeface="Calibri"/>
              </a:rPr>
              <a:t>kurang</a:t>
            </a:r>
            <a:endParaRPr sz="1800">
              <a:latin typeface="Calibri"/>
              <a:cs typeface="Calibri"/>
            </a:endParaRPr>
          </a:p>
        </p:txBody>
      </p:sp>
      <p:grpSp>
        <p:nvGrpSpPr>
          <p:cNvPr id="20" name="object 20"/>
          <p:cNvGrpSpPr/>
          <p:nvPr/>
        </p:nvGrpSpPr>
        <p:grpSpPr>
          <a:xfrm>
            <a:off x="2661754" y="3881081"/>
            <a:ext cx="1838325" cy="543560"/>
            <a:chOff x="2661754" y="3881081"/>
            <a:chExt cx="1838325" cy="543560"/>
          </a:xfrm>
        </p:grpSpPr>
        <p:sp>
          <p:nvSpPr>
            <p:cNvPr id="21" name="object 21"/>
            <p:cNvSpPr/>
            <p:nvPr/>
          </p:nvSpPr>
          <p:spPr>
            <a:xfrm>
              <a:off x="2666517" y="3885844"/>
              <a:ext cx="1828800" cy="534035"/>
            </a:xfrm>
            <a:custGeom>
              <a:avLst/>
              <a:gdLst/>
              <a:ahLst/>
              <a:cxnLst/>
              <a:rect l="l" t="t" r="r" b="b"/>
              <a:pathLst>
                <a:path w="1828800" h="534035">
                  <a:moveTo>
                    <a:pt x="1828800" y="0"/>
                  </a:moveTo>
                  <a:lnTo>
                    <a:pt x="0" y="0"/>
                  </a:lnTo>
                  <a:lnTo>
                    <a:pt x="0" y="533514"/>
                  </a:lnTo>
                  <a:lnTo>
                    <a:pt x="1828800" y="533514"/>
                  </a:lnTo>
                  <a:lnTo>
                    <a:pt x="1828800" y="0"/>
                  </a:lnTo>
                  <a:close/>
                </a:path>
              </a:pathLst>
            </a:custGeom>
            <a:solidFill>
              <a:srgbClr val="4E80BC"/>
            </a:solidFill>
          </p:spPr>
          <p:txBody>
            <a:bodyPr wrap="square" lIns="0" tIns="0" rIns="0" bIns="0" rtlCol="0"/>
            <a:lstStyle/>
            <a:p>
              <a:endParaRPr/>
            </a:p>
          </p:txBody>
        </p:sp>
        <p:sp>
          <p:nvSpPr>
            <p:cNvPr id="22" name="object 22"/>
            <p:cNvSpPr/>
            <p:nvPr/>
          </p:nvSpPr>
          <p:spPr>
            <a:xfrm>
              <a:off x="2666517" y="3885844"/>
              <a:ext cx="1828800" cy="534035"/>
            </a:xfrm>
            <a:custGeom>
              <a:avLst/>
              <a:gdLst/>
              <a:ahLst/>
              <a:cxnLst/>
              <a:rect l="l" t="t" r="r" b="b"/>
              <a:pathLst>
                <a:path w="1828800" h="534035">
                  <a:moveTo>
                    <a:pt x="0" y="0"/>
                  </a:moveTo>
                  <a:lnTo>
                    <a:pt x="1828800" y="0"/>
                  </a:lnTo>
                  <a:lnTo>
                    <a:pt x="1828800" y="533514"/>
                  </a:lnTo>
                  <a:lnTo>
                    <a:pt x="0" y="533514"/>
                  </a:lnTo>
                  <a:lnTo>
                    <a:pt x="0" y="0"/>
                  </a:lnTo>
                  <a:close/>
                </a:path>
              </a:pathLst>
            </a:custGeom>
            <a:ln w="9359">
              <a:solidFill>
                <a:srgbClr val="000000"/>
              </a:solidFill>
            </a:ln>
          </p:spPr>
          <p:txBody>
            <a:bodyPr wrap="square" lIns="0" tIns="0" rIns="0" bIns="0" rtlCol="0"/>
            <a:lstStyle/>
            <a:p>
              <a:endParaRPr/>
            </a:p>
          </p:txBody>
        </p:sp>
      </p:grpSp>
      <p:sp>
        <p:nvSpPr>
          <p:cNvPr id="23" name="object 23"/>
          <p:cNvSpPr txBox="1"/>
          <p:nvPr/>
        </p:nvSpPr>
        <p:spPr>
          <a:xfrm>
            <a:off x="2788818" y="4003103"/>
            <a:ext cx="1583055" cy="299720"/>
          </a:xfrm>
          <a:prstGeom prst="rect">
            <a:avLst/>
          </a:prstGeom>
        </p:spPr>
        <p:txBody>
          <a:bodyPr vert="horz" wrap="square" lIns="0" tIns="12700" rIns="0" bIns="0" rtlCol="0">
            <a:spAutoFit/>
          </a:bodyPr>
          <a:lstStyle/>
          <a:p>
            <a:pPr marL="12700">
              <a:lnSpc>
                <a:spcPct val="100000"/>
              </a:lnSpc>
              <a:spcBef>
                <a:spcPts val="100"/>
              </a:spcBef>
            </a:pPr>
            <a:r>
              <a:rPr sz="1800" spc="-20" dirty="0">
                <a:solidFill>
                  <a:srgbClr val="FFFFFF"/>
                </a:solidFill>
                <a:latin typeface="Calibri"/>
                <a:cs typeface="Calibri"/>
              </a:rPr>
              <a:t>Daya</a:t>
            </a:r>
            <a:r>
              <a:rPr sz="1800" spc="-25" dirty="0">
                <a:solidFill>
                  <a:srgbClr val="FFFFFF"/>
                </a:solidFill>
                <a:latin typeface="Calibri"/>
                <a:cs typeface="Calibri"/>
              </a:rPr>
              <a:t> </a:t>
            </a:r>
            <a:r>
              <a:rPr sz="1800" spc="-5" dirty="0">
                <a:solidFill>
                  <a:srgbClr val="FFFFFF"/>
                </a:solidFill>
                <a:latin typeface="Calibri"/>
                <a:cs typeface="Calibri"/>
              </a:rPr>
              <a:t>beli</a:t>
            </a:r>
            <a:r>
              <a:rPr sz="1800" spc="-30" dirty="0">
                <a:solidFill>
                  <a:srgbClr val="FFFFFF"/>
                </a:solidFill>
                <a:latin typeface="Calibri"/>
                <a:cs typeface="Calibri"/>
              </a:rPr>
              <a:t> </a:t>
            </a:r>
            <a:r>
              <a:rPr sz="1800" spc="-10" dirty="0">
                <a:solidFill>
                  <a:srgbClr val="FFFFFF"/>
                </a:solidFill>
                <a:latin typeface="Calibri"/>
                <a:cs typeface="Calibri"/>
              </a:rPr>
              <a:t>rendah</a:t>
            </a:r>
            <a:endParaRPr sz="1800">
              <a:latin typeface="Calibri"/>
              <a:cs typeface="Calibri"/>
            </a:endParaRPr>
          </a:p>
        </p:txBody>
      </p:sp>
      <p:sp>
        <p:nvSpPr>
          <p:cNvPr id="24" name="object 24"/>
          <p:cNvSpPr txBox="1"/>
          <p:nvPr/>
        </p:nvSpPr>
        <p:spPr>
          <a:xfrm>
            <a:off x="5105514" y="1066685"/>
            <a:ext cx="1600200" cy="609600"/>
          </a:xfrm>
          <a:prstGeom prst="rect">
            <a:avLst/>
          </a:prstGeom>
          <a:solidFill>
            <a:srgbClr val="4E80BC"/>
          </a:solidFill>
          <a:ln w="9359">
            <a:solidFill>
              <a:srgbClr val="000000"/>
            </a:solidFill>
          </a:ln>
        </p:spPr>
        <p:txBody>
          <a:bodyPr vert="horz" wrap="square" lIns="0" tIns="30480" rIns="0" bIns="0" rtlCol="0">
            <a:spAutoFit/>
          </a:bodyPr>
          <a:lstStyle/>
          <a:p>
            <a:pPr marL="293370" marR="209550" indent="-128905">
              <a:lnSpc>
                <a:spcPct val="100000"/>
              </a:lnSpc>
              <a:spcBef>
                <a:spcPts val="240"/>
              </a:spcBef>
            </a:pPr>
            <a:r>
              <a:rPr sz="1800" spc="-50" dirty="0">
                <a:solidFill>
                  <a:srgbClr val="FFFFFF"/>
                </a:solidFill>
                <a:latin typeface="Calibri"/>
                <a:cs typeface="Calibri"/>
              </a:rPr>
              <a:t>P</a:t>
            </a:r>
            <a:r>
              <a:rPr sz="1800" spc="10" dirty="0">
                <a:solidFill>
                  <a:srgbClr val="FFFFFF"/>
                </a:solidFill>
                <a:latin typeface="Calibri"/>
                <a:cs typeface="Calibri"/>
              </a:rPr>
              <a:t>e</a:t>
            </a:r>
            <a:r>
              <a:rPr sz="1800" spc="-10" dirty="0">
                <a:solidFill>
                  <a:srgbClr val="FFFFFF"/>
                </a:solidFill>
                <a:latin typeface="Calibri"/>
                <a:cs typeface="Calibri"/>
              </a:rPr>
              <a:t>n</a:t>
            </a:r>
            <a:r>
              <a:rPr sz="1800" spc="-20" dirty="0">
                <a:solidFill>
                  <a:srgbClr val="FFFFFF"/>
                </a:solidFill>
                <a:latin typeface="Calibri"/>
                <a:cs typeface="Calibri"/>
              </a:rPr>
              <a:t>g</a:t>
            </a:r>
            <a:r>
              <a:rPr sz="1800" spc="-10" dirty="0">
                <a:solidFill>
                  <a:srgbClr val="FFFFFF"/>
                </a:solidFill>
                <a:latin typeface="Calibri"/>
                <a:cs typeface="Calibri"/>
              </a:rPr>
              <a:t>e</a:t>
            </a:r>
            <a:r>
              <a:rPr sz="1800" spc="-25" dirty="0">
                <a:solidFill>
                  <a:srgbClr val="FFFFFF"/>
                </a:solidFill>
                <a:latin typeface="Calibri"/>
                <a:cs typeface="Calibri"/>
              </a:rPr>
              <a:t>t</a:t>
            </a:r>
            <a:r>
              <a:rPr sz="1800" spc="-5" dirty="0">
                <a:solidFill>
                  <a:srgbClr val="FFFFFF"/>
                </a:solidFill>
                <a:latin typeface="Calibri"/>
                <a:cs typeface="Calibri"/>
              </a:rPr>
              <a:t>a</a:t>
            </a:r>
            <a:r>
              <a:rPr sz="1800" dirty="0">
                <a:solidFill>
                  <a:srgbClr val="FFFFFF"/>
                </a:solidFill>
                <a:latin typeface="Calibri"/>
                <a:cs typeface="Calibri"/>
              </a:rPr>
              <a:t>h</a:t>
            </a:r>
            <a:r>
              <a:rPr sz="1800" spc="-10" dirty="0">
                <a:solidFill>
                  <a:srgbClr val="FFFFFF"/>
                </a:solidFill>
                <a:latin typeface="Calibri"/>
                <a:cs typeface="Calibri"/>
              </a:rPr>
              <a:t>u</a:t>
            </a:r>
            <a:r>
              <a:rPr sz="1800" spc="5" dirty="0">
                <a:solidFill>
                  <a:srgbClr val="FFFFFF"/>
                </a:solidFill>
                <a:latin typeface="Calibri"/>
                <a:cs typeface="Calibri"/>
              </a:rPr>
              <a:t>a</a:t>
            </a:r>
            <a:r>
              <a:rPr sz="1800" dirty="0">
                <a:solidFill>
                  <a:srgbClr val="FFFFFF"/>
                </a:solidFill>
                <a:latin typeface="Calibri"/>
                <a:cs typeface="Calibri"/>
              </a:rPr>
              <a:t>n  </a:t>
            </a:r>
            <a:r>
              <a:rPr sz="1800" spc="-5" dirty="0">
                <a:solidFill>
                  <a:srgbClr val="FFFFFF"/>
                </a:solidFill>
                <a:latin typeface="Calibri"/>
                <a:cs typeface="Calibri"/>
              </a:rPr>
              <a:t>gizi</a:t>
            </a:r>
            <a:r>
              <a:rPr sz="1800" spc="-35" dirty="0">
                <a:solidFill>
                  <a:srgbClr val="FFFFFF"/>
                </a:solidFill>
                <a:latin typeface="Calibri"/>
                <a:cs typeface="Calibri"/>
              </a:rPr>
              <a:t> </a:t>
            </a:r>
            <a:r>
              <a:rPr sz="1800" spc="-10" dirty="0">
                <a:solidFill>
                  <a:srgbClr val="FFFFFF"/>
                </a:solidFill>
                <a:latin typeface="Calibri"/>
                <a:cs typeface="Calibri"/>
              </a:rPr>
              <a:t>rendah</a:t>
            </a:r>
            <a:endParaRPr sz="1800">
              <a:latin typeface="Calibri"/>
              <a:cs typeface="Calibri"/>
            </a:endParaRPr>
          </a:p>
        </p:txBody>
      </p:sp>
      <p:grpSp>
        <p:nvGrpSpPr>
          <p:cNvPr id="25" name="object 25"/>
          <p:cNvGrpSpPr/>
          <p:nvPr/>
        </p:nvGrpSpPr>
        <p:grpSpPr>
          <a:xfrm>
            <a:off x="4948123" y="2281237"/>
            <a:ext cx="2143760" cy="772160"/>
            <a:chOff x="4948123" y="2281237"/>
            <a:chExt cx="2143760" cy="772160"/>
          </a:xfrm>
        </p:grpSpPr>
        <p:sp>
          <p:nvSpPr>
            <p:cNvPr id="26" name="object 26"/>
            <p:cNvSpPr/>
            <p:nvPr/>
          </p:nvSpPr>
          <p:spPr>
            <a:xfrm>
              <a:off x="4952885" y="2286000"/>
              <a:ext cx="2134235" cy="762635"/>
            </a:xfrm>
            <a:custGeom>
              <a:avLst/>
              <a:gdLst/>
              <a:ahLst/>
              <a:cxnLst/>
              <a:rect l="l" t="t" r="r" b="b"/>
              <a:pathLst>
                <a:path w="2134234" h="762635">
                  <a:moveTo>
                    <a:pt x="2133714" y="0"/>
                  </a:moveTo>
                  <a:lnTo>
                    <a:pt x="0" y="0"/>
                  </a:lnTo>
                  <a:lnTo>
                    <a:pt x="0" y="762114"/>
                  </a:lnTo>
                  <a:lnTo>
                    <a:pt x="2133714" y="762114"/>
                  </a:lnTo>
                  <a:lnTo>
                    <a:pt x="2133714" y="0"/>
                  </a:lnTo>
                  <a:close/>
                </a:path>
              </a:pathLst>
            </a:custGeom>
            <a:solidFill>
              <a:srgbClr val="4E80BC"/>
            </a:solidFill>
          </p:spPr>
          <p:txBody>
            <a:bodyPr wrap="square" lIns="0" tIns="0" rIns="0" bIns="0" rtlCol="0"/>
            <a:lstStyle/>
            <a:p>
              <a:endParaRPr/>
            </a:p>
          </p:txBody>
        </p:sp>
        <p:sp>
          <p:nvSpPr>
            <p:cNvPr id="27" name="object 27"/>
            <p:cNvSpPr/>
            <p:nvPr/>
          </p:nvSpPr>
          <p:spPr>
            <a:xfrm>
              <a:off x="4952885" y="2286000"/>
              <a:ext cx="2134235" cy="762635"/>
            </a:xfrm>
            <a:custGeom>
              <a:avLst/>
              <a:gdLst/>
              <a:ahLst/>
              <a:cxnLst/>
              <a:rect l="l" t="t" r="r" b="b"/>
              <a:pathLst>
                <a:path w="2134234" h="762635">
                  <a:moveTo>
                    <a:pt x="0" y="0"/>
                  </a:moveTo>
                  <a:lnTo>
                    <a:pt x="2133714" y="0"/>
                  </a:lnTo>
                  <a:lnTo>
                    <a:pt x="2133714" y="762114"/>
                  </a:lnTo>
                  <a:lnTo>
                    <a:pt x="0" y="762114"/>
                  </a:lnTo>
                  <a:lnTo>
                    <a:pt x="0" y="0"/>
                  </a:lnTo>
                  <a:close/>
                </a:path>
              </a:pathLst>
            </a:custGeom>
            <a:ln w="9359">
              <a:solidFill>
                <a:srgbClr val="000000"/>
              </a:solidFill>
            </a:ln>
          </p:spPr>
          <p:txBody>
            <a:bodyPr wrap="square" lIns="0" tIns="0" rIns="0" bIns="0" rtlCol="0"/>
            <a:lstStyle/>
            <a:p>
              <a:endParaRPr/>
            </a:p>
          </p:txBody>
        </p:sp>
      </p:grpSp>
      <p:sp>
        <p:nvSpPr>
          <p:cNvPr id="28" name="object 28"/>
          <p:cNvSpPr txBox="1"/>
          <p:nvPr/>
        </p:nvSpPr>
        <p:spPr>
          <a:xfrm>
            <a:off x="5083822" y="2379865"/>
            <a:ext cx="1817370" cy="574040"/>
          </a:xfrm>
          <a:prstGeom prst="rect">
            <a:avLst/>
          </a:prstGeom>
        </p:spPr>
        <p:txBody>
          <a:bodyPr vert="horz" wrap="square" lIns="0" tIns="12700" rIns="0" bIns="0" rtlCol="0">
            <a:spAutoFit/>
          </a:bodyPr>
          <a:lstStyle/>
          <a:p>
            <a:pPr marL="243204" marR="5080" indent="-231140">
              <a:lnSpc>
                <a:spcPct val="100000"/>
              </a:lnSpc>
              <a:spcBef>
                <a:spcPts val="100"/>
              </a:spcBef>
            </a:pPr>
            <a:r>
              <a:rPr sz="1800" spc="-10" dirty="0">
                <a:solidFill>
                  <a:srgbClr val="FFFFFF"/>
                </a:solidFill>
                <a:latin typeface="Calibri"/>
                <a:cs typeface="Calibri"/>
              </a:rPr>
              <a:t>Konsumsi</a:t>
            </a:r>
            <a:r>
              <a:rPr sz="1800" spc="-85" dirty="0">
                <a:solidFill>
                  <a:srgbClr val="FFFFFF"/>
                </a:solidFill>
                <a:latin typeface="Calibri"/>
                <a:cs typeface="Calibri"/>
              </a:rPr>
              <a:t> </a:t>
            </a:r>
            <a:r>
              <a:rPr sz="1800" spc="-5" dirty="0">
                <a:solidFill>
                  <a:srgbClr val="FFFFFF"/>
                </a:solidFill>
                <a:latin typeface="Calibri"/>
                <a:cs typeface="Calibri"/>
              </a:rPr>
              <a:t>makanan </a:t>
            </a:r>
            <a:r>
              <a:rPr sz="1800" spc="-390" dirty="0">
                <a:solidFill>
                  <a:srgbClr val="FFFFFF"/>
                </a:solidFill>
                <a:latin typeface="Calibri"/>
                <a:cs typeface="Calibri"/>
              </a:rPr>
              <a:t> </a:t>
            </a:r>
            <a:r>
              <a:rPr sz="1800" spc="-5" dirty="0">
                <a:solidFill>
                  <a:srgbClr val="FFFFFF"/>
                </a:solidFill>
                <a:latin typeface="Calibri"/>
                <a:cs typeface="Calibri"/>
              </a:rPr>
              <a:t>tidak</a:t>
            </a:r>
            <a:r>
              <a:rPr sz="1800" spc="-30" dirty="0">
                <a:solidFill>
                  <a:srgbClr val="FFFFFF"/>
                </a:solidFill>
                <a:latin typeface="Calibri"/>
                <a:cs typeface="Calibri"/>
              </a:rPr>
              <a:t> </a:t>
            </a:r>
            <a:r>
              <a:rPr sz="1800" dirty="0">
                <a:solidFill>
                  <a:srgbClr val="FFFFFF"/>
                </a:solidFill>
                <a:latin typeface="Calibri"/>
                <a:cs typeface="Calibri"/>
              </a:rPr>
              <a:t>memadai</a:t>
            </a:r>
            <a:endParaRPr sz="1800">
              <a:latin typeface="Calibri"/>
              <a:cs typeface="Calibri"/>
            </a:endParaRPr>
          </a:p>
        </p:txBody>
      </p:sp>
      <p:sp>
        <p:nvSpPr>
          <p:cNvPr id="29" name="object 29"/>
          <p:cNvSpPr txBox="1"/>
          <p:nvPr/>
        </p:nvSpPr>
        <p:spPr>
          <a:xfrm>
            <a:off x="4800244" y="5105158"/>
            <a:ext cx="1905635" cy="534035"/>
          </a:xfrm>
          <a:prstGeom prst="rect">
            <a:avLst/>
          </a:prstGeom>
          <a:solidFill>
            <a:srgbClr val="4E80BC"/>
          </a:solidFill>
          <a:ln w="9359">
            <a:solidFill>
              <a:srgbClr val="000000"/>
            </a:solidFill>
          </a:ln>
        </p:spPr>
        <p:txBody>
          <a:bodyPr vert="horz" wrap="square" lIns="0" tIns="129539" rIns="0" bIns="0" rtlCol="0">
            <a:spAutoFit/>
          </a:bodyPr>
          <a:lstStyle/>
          <a:p>
            <a:pPr marL="128270">
              <a:lnSpc>
                <a:spcPct val="100000"/>
              </a:lnSpc>
              <a:spcBef>
                <a:spcPts val="1019"/>
              </a:spcBef>
            </a:pPr>
            <a:r>
              <a:rPr sz="1800" spc="-15" dirty="0">
                <a:solidFill>
                  <a:srgbClr val="FFFFFF"/>
                </a:solidFill>
                <a:latin typeface="Calibri"/>
                <a:cs typeface="Calibri"/>
              </a:rPr>
              <a:t>Kesehatan</a:t>
            </a:r>
            <a:r>
              <a:rPr sz="1800" spc="-25" dirty="0">
                <a:solidFill>
                  <a:srgbClr val="FFFFFF"/>
                </a:solidFill>
                <a:latin typeface="Calibri"/>
                <a:cs typeface="Calibri"/>
              </a:rPr>
              <a:t> </a:t>
            </a:r>
            <a:r>
              <a:rPr sz="1800" spc="-15" dirty="0">
                <a:solidFill>
                  <a:srgbClr val="FFFFFF"/>
                </a:solidFill>
                <a:latin typeface="Calibri"/>
                <a:cs typeface="Calibri"/>
              </a:rPr>
              <a:t>kurang</a:t>
            </a:r>
            <a:endParaRPr sz="1800">
              <a:latin typeface="Calibri"/>
              <a:cs typeface="Calibri"/>
            </a:endParaRPr>
          </a:p>
        </p:txBody>
      </p:sp>
      <p:sp>
        <p:nvSpPr>
          <p:cNvPr id="30" name="object 30"/>
          <p:cNvSpPr txBox="1"/>
          <p:nvPr/>
        </p:nvSpPr>
        <p:spPr>
          <a:xfrm>
            <a:off x="7467486" y="3047758"/>
            <a:ext cx="1600200" cy="991235"/>
          </a:xfrm>
          <a:prstGeom prst="rect">
            <a:avLst/>
          </a:prstGeom>
          <a:solidFill>
            <a:srgbClr val="CC3300"/>
          </a:solidFill>
          <a:ln w="9359">
            <a:solidFill>
              <a:srgbClr val="000000"/>
            </a:solidFill>
          </a:ln>
        </p:spPr>
        <p:txBody>
          <a:bodyPr vert="horz" wrap="square" lIns="0" tIns="38100" rIns="0" bIns="0" rtlCol="0">
            <a:spAutoFit/>
          </a:bodyPr>
          <a:lstStyle/>
          <a:p>
            <a:pPr marL="259079" marR="309880" algn="ctr">
              <a:lnSpc>
                <a:spcPct val="100000"/>
              </a:lnSpc>
              <a:spcBef>
                <a:spcPts val="300"/>
              </a:spcBef>
            </a:pPr>
            <a:r>
              <a:rPr sz="2000" b="1" dirty="0">
                <a:solidFill>
                  <a:srgbClr val="FFFFFF"/>
                </a:solidFill>
                <a:latin typeface="Calibri"/>
                <a:cs typeface="Calibri"/>
              </a:rPr>
              <a:t>P</a:t>
            </a:r>
            <a:r>
              <a:rPr sz="2000" b="1" spc="-10" dirty="0">
                <a:solidFill>
                  <a:srgbClr val="FFFFFF"/>
                </a:solidFill>
                <a:latin typeface="Calibri"/>
                <a:cs typeface="Calibri"/>
              </a:rPr>
              <a:t>E</a:t>
            </a:r>
            <a:r>
              <a:rPr sz="2000" b="1" dirty="0">
                <a:solidFill>
                  <a:srgbClr val="FFFFFF"/>
                </a:solidFill>
                <a:latin typeface="Calibri"/>
                <a:cs typeface="Calibri"/>
              </a:rPr>
              <a:t>N</a:t>
            </a:r>
            <a:r>
              <a:rPr sz="2000" b="1" spc="-180" dirty="0">
                <a:solidFill>
                  <a:srgbClr val="FFFFFF"/>
                </a:solidFill>
                <a:latin typeface="Calibri"/>
                <a:cs typeface="Calibri"/>
              </a:rPr>
              <a:t>Y</a:t>
            </a:r>
            <a:r>
              <a:rPr sz="2000" b="1" spc="5" dirty="0">
                <a:solidFill>
                  <a:srgbClr val="FFFFFF"/>
                </a:solidFill>
                <a:latin typeface="Calibri"/>
                <a:cs typeface="Calibri"/>
              </a:rPr>
              <a:t>A</a:t>
            </a:r>
            <a:r>
              <a:rPr sz="2000" b="1" spc="-5" dirty="0">
                <a:solidFill>
                  <a:srgbClr val="FFFFFF"/>
                </a:solidFill>
                <a:latin typeface="Calibri"/>
                <a:cs typeface="Calibri"/>
              </a:rPr>
              <a:t>K</a:t>
            </a:r>
            <a:r>
              <a:rPr sz="2000" b="1" dirty="0">
                <a:solidFill>
                  <a:srgbClr val="FFFFFF"/>
                </a:solidFill>
                <a:latin typeface="Calibri"/>
                <a:cs typeface="Calibri"/>
              </a:rPr>
              <a:t>IT  </a:t>
            </a:r>
            <a:r>
              <a:rPr sz="2000" b="1" spc="-10" dirty="0">
                <a:solidFill>
                  <a:srgbClr val="FFFFFF"/>
                </a:solidFill>
                <a:latin typeface="Calibri"/>
                <a:cs typeface="Calibri"/>
              </a:rPr>
              <a:t>KURANG </a:t>
            </a:r>
            <a:r>
              <a:rPr sz="2000" b="1" spc="-5" dirty="0">
                <a:solidFill>
                  <a:srgbClr val="FFFFFF"/>
                </a:solidFill>
                <a:latin typeface="Calibri"/>
                <a:cs typeface="Calibri"/>
              </a:rPr>
              <a:t> GIZI</a:t>
            </a:r>
            <a:endParaRPr sz="2000">
              <a:latin typeface="Calibri"/>
              <a:cs typeface="Calibri"/>
            </a:endParaRPr>
          </a:p>
        </p:txBody>
      </p:sp>
      <p:sp>
        <p:nvSpPr>
          <p:cNvPr id="31" name="object 31"/>
          <p:cNvSpPr txBox="1"/>
          <p:nvPr/>
        </p:nvSpPr>
        <p:spPr>
          <a:xfrm>
            <a:off x="7467486" y="4724285"/>
            <a:ext cx="1600200" cy="1600200"/>
          </a:xfrm>
          <a:prstGeom prst="rect">
            <a:avLst/>
          </a:prstGeom>
          <a:solidFill>
            <a:srgbClr val="4E80BC"/>
          </a:solidFill>
          <a:ln w="9359">
            <a:solidFill>
              <a:srgbClr val="000000"/>
            </a:solidFill>
          </a:ln>
        </p:spPr>
        <p:txBody>
          <a:bodyPr vert="horz" wrap="square" lIns="0" tIns="114300" rIns="0" bIns="0" rtlCol="0">
            <a:spAutoFit/>
          </a:bodyPr>
          <a:lstStyle/>
          <a:p>
            <a:pPr marL="254000" marR="246379" indent="-1270" algn="ctr">
              <a:lnSpc>
                <a:spcPct val="100000"/>
              </a:lnSpc>
              <a:spcBef>
                <a:spcPts val="900"/>
              </a:spcBef>
            </a:pPr>
            <a:r>
              <a:rPr sz="1800" spc="-20" dirty="0">
                <a:solidFill>
                  <a:srgbClr val="FFFFFF"/>
                </a:solidFill>
                <a:latin typeface="Calibri"/>
                <a:cs typeface="Calibri"/>
              </a:rPr>
              <a:t>Daya </a:t>
            </a:r>
            <a:r>
              <a:rPr sz="1800" spc="-10" dirty="0">
                <a:solidFill>
                  <a:srgbClr val="FFFFFF"/>
                </a:solidFill>
                <a:latin typeface="Calibri"/>
                <a:cs typeface="Calibri"/>
              </a:rPr>
              <a:t>tahan </a:t>
            </a:r>
            <a:r>
              <a:rPr sz="1800" spc="-5" dirty="0">
                <a:solidFill>
                  <a:srgbClr val="FFFFFF"/>
                </a:solidFill>
                <a:latin typeface="Calibri"/>
                <a:cs typeface="Calibri"/>
              </a:rPr>
              <a:t> </a:t>
            </a:r>
            <a:r>
              <a:rPr sz="1800" spc="-25" dirty="0">
                <a:solidFill>
                  <a:srgbClr val="FFFFFF"/>
                </a:solidFill>
                <a:latin typeface="Calibri"/>
                <a:cs typeface="Calibri"/>
              </a:rPr>
              <a:t>Tubuh </a:t>
            </a:r>
            <a:r>
              <a:rPr sz="1800" spc="-5" dirty="0">
                <a:solidFill>
                  <a:srgbClr val="FFFFFF"/>
                </a:solidFill>
                <a:latin typeface="Calibri"/>
                <a:cs typeface="Calibri"/>
              </a:rPr>
              <a:t>dan </a:t>
            </a:r>
            <a:r>
              <a:rPr sz="1800" dirty="0">
                <a:solidFill>
                  <a:srgbClr val="FFFFFF"/>
                </a:solidFill>
                <a:latin typeface="Calibri"/>
                <a:cs typeface="Calibri"/>
              </a:rPr>
              <a:t> </a:t>
            </a:r>
            <a:r>
              <a:rPr sz="1800" spc="-50" dirty="0">
                <a:solidFill>
                  <a:srgbClr val="FFFFFF"/>
                </a:solidFill>
                <a:latin typeface="Calibri"/>
                <a:cs typeface="Calibri"/>
              </a:rPr>
              <a:t>P</a:t>
            </a:r>
            <a:r>
              <a:rPr sz="1800" spc="10" dirty="0">
                <a:solidFill>
                  <a:srgbClr val="FFFFFF"/>
                </a:solidFill>
                <a:latin typeface="Calibri"/>
                <a:cs typeface="Calibri"/>
              </a:rPr>
              <a:t>e</a:t>
            </a:r>
            <a:r>
              <a:rPr sz="1800" spc="-35" dirty="0">
                <a:solidFill>
                  <a:srgbClr val="FFFFFF"/>
                </a:solidFill>
                <a:latin typeface="Calibri"/>
                <a:cs typeface="Calibri"/>
              </a:rPr>
              <a:t>n</a:t>
            </a:r>
            <a:r>
              <a:rPr sz="1800" spc="-25" dirty="0">
                <a:solidFill>
                  <a:srgbClr val="FFFFFF"/>
                </a:solidFill>
                <a:latin typeface="Calibri"/>
                <a:cs typeface="Calibri"/>
              </a:rPr>
              <a:t>y</a:t>
            </a:r>
            <a:r>
              <a:rPr sz="1800" dirty="0">
                <a:solidFill>
                  <a:srgbClr val="FFFFFF"/>
                </a:solidFill>
                <a:latin typeface="Calibri"/>
                <a:cs typeface="Calibri"/>
              </a:rPr>
              <a:t>e</a:t>
            </a:r>
            <a:r>
              <a:rPr sz="1800" spc="-40" dirty="0">
                <a:solidFill>
                  <a:srgbClr val="FFFFFF"/>
                </a:solidFill>
                <a:latin typeface="Calibri"/>
                <a:cs typeface="Calibri"/>
              </a:rPr>
              <a:t>r</a:t>
            </a:r>
            <a:r>
              <a:rPr sz="1800" spc="-5" dirty="0">
                <a:solidFill>
                  <a:srgbClr val="FFFFFF"/>
                </a:solidFill>
                <a:latin typeface="Calibri"/>
                <a:cs typeface="Calibri"/>
              </a:rPr>
              <a:t>a</a:t>
            </a:r>
            <a:r>
              <a:rPr sz="1800" dirty="0">
                <a:solidFill>
                  <a:srgbClr val="FFFFFF"/>
                </a:solidFill>
                <a:latin typeface="Calibri"/>
                <a:cs typeface="Calibri"/>
              </a:rPr>
              <a:t>p</a:t>
            </a:r>
            <a:r>
              <a:rPr sz="1800" spc="-5" dirty="0">
                <a:solidFill>
                  <a:srgbClr val="FFFFFF"/>
                </a:solidFill>
                <a:latin typeface="Calibri"/>
                <a:cs typeface="Calibri"/>
              </a:rPr>
              <a:t>a</a:t>
            </a:r>
            <a:r>
              <a:rPr sz="1800" dirty="0">
                <a:solidFill>
                  <a:srgbClr val="FFFFFF"/>
                </a:solidFill>
                <a:latin typeface="Calibri"/>
                <a:cs typeface="Calibri"/>
              </a:rPr>
              <a:t>n  </a:t>
            </a:r>
            <a:r>
              <a:rPr sz="1800" spc="-10" dirty="0">
                <a:solidFill>
                  <a:srgbClr val="FFFFFF"/>
                </a:solidFill>
                <a:latin typeface="Calibri"/>
                <a:cs typeface="Calibri"/>
              </a:rPr>
              <a:t>Zat </a:t>
            </a:r>
            <a:r>
              <a:rPr sz="1800" spc="-5" dirty="0">
                <a:solidFill>
                  <a:srgbClr val="FFFFFF"/>
                </a:solidFill>
                <a:latin typeface="Calibri"/>
                <a:cs typeface="Calibri"/>
              </a:rPr>
              <a:t>gizi </a:t>
            </a:r>
            <a:r>
              <a:rPr sz="1800" dirty="0">
                <a:solidFill>
                  <a:srgbClr val="FFFFFF"/>
                </a:solidFill>
                <a:latin typeface="Calibri"/>
                <a:cs typeface="Calibri"/>
              </a:rPr>
              <a:t> </a:t>
            </a:r>
            <a:r>
              <a:rPr sz="1800" spc="-10" dirty="0">
                <a:solidFill>
                  <a:srgbClr val="FFFFFF"/>
                </a:solidFill>
                <a:latin typeface="Calibri"/>
                <a:cs typeface="Calibri"/>
              </a:rPr>
              <a:t>terganggu</a:t>
            </a:r>
            <a:endParaRPr sz="1800">
              <a:latin typeface="Calibri"/>
              <a:cs typeface="Calibri"/>
            </a:endParaRPr>
          </a:p>
        </p:txBody>
      </p:sp>
      <p:grpSp>
        <p:nvGrpSpPr>
          <p:cNvPr id="32" name="object 32"/>
          <p:cNvGrpSpPr/>
          <p:nvPr/>
        </p:nvGrpSpPr>
        <p:grpSpPr>
          <a:xfrm>
            <a:off x="8143926" y="4114800"/>
            <a:ext cx="172085" cy="609600"/>
            <a:chOff x="8143926" y="4114800"/>
            <a:chExt cx="172085" cy="609600"/>
          </a:xfrm>
        </p:grpSpPr>
        <p:sp>
          <p:nvSpPr>
            <p:cNvPr id="33" name="object 33"/>
            <p:cNvSpPr/>
            <p:nvPr/>
          </p:nvSpPr>
          <p:spPr>
            <a:xfrm>
              <a:off x="8229600" y="4274997"/>
              <a:ext cx="0" cy="449580"/>
            </a:xfrm>
            <a:custGeom>
              <a:avLst/>
              <a:gdLst/>
              <a:ahLst/>
              <a:cxnLst/>
              <a:rect l="l" t="t" r="r" b="b"/>
              <a:pathLst>
                <a:path h="449579">
                  <a:moveTo>
                    <a:pt x="0" y="449287"/>
                  </a:moveTo>
                  <a:lnTo>
                    <a:pt x="0" y="0"/>
                  </a:lnTo>
                </a:path>
              </a:pathLst>
            </a:custGeom>
            <a:ln w="57239">
              <a:solidFill>
                <a:srgbClr val="CC3300"/>
              </a:solidFill>
            </a:ln>
          </p:spPr>
          <p:txBody>
            <a:bodyPr wrap="square" lIns="0" tIns="0" rIns="0" bIns="0" rtlCol="0"/>
            <a:lstStyle/>
            <a:p>
              <a:endParaRPr/>
            </a:p>
          </p:txBody>
        </p:sp>
        <p:sp>
          <p:nvSpPr>
            <p:cNvPr id="34" name="object 34"/>
            <p:cNvSpPr/>
            <p:nvPr/>
          </p:nvSpPr>
          <p:spPr>
            <a:xfrm>
              <a:off x="8143926" y="4114800"/>
              <a:ext cx="172085" cy="172085"/>
            </a:xfrm>
            <a:custGeom>
              <a:avLst/>
              <a:gdLst/>
              <a:ahLst/>
              <a:cxnLst/>
              <a:rect l="l" t="t" r="r" b="b"/>
              <a:pathLst>
                <a:path w="172084" h="172085">
                  <a:moveTo>
                    <a:pt x="85674" y="0"/>
                  </a:moveTo>
                  <a:lnTo>
                    <a:pt x="0" y="171716"/>
                  </a:lnTo>
                  <a:lnTo>
                    <a:pt x="171716" y="171716"/>
                  </a:lnTo>
                  <a:lnTo>
                    <a:pt x="85674" y="0"/>
                  </a:lnTo>
                  <a:close/>
                </a:path>
              </a:pathLst>
            </a:custGeom>
            <a:solidFill>
              <a:srgbClr val="CC3300"/>
            </a:solidFill>
          </p:spPr>
          <p:txBody>
            <a:bodyPr wrap="square" lIns="0" tIns="0" rIns="0" bIns="0" rtlCol="0"/>
            <a:lstStyle/>
            <a:p>
              <a:endParaRPr/>
            </a:p>
          </p:txBody>
        </p:sp>
      </p:grpSp>
      <p:grpSp>
        <p:nvGrpSpPr>
          <p:cNvPr id="35" name="object 35"/>
          <p:cNvGrpSpPr/>
          <p:nvPr/>
        </p:nvGrpSpPr>
        <p:grpSpPr>
          <a:xfrm>
            <a:off x="223920" y="1361884"/>
            <a:ext cx="8091805" cy="4894580"/>
            <a:chOff x="223920" y="1361884"/>
            <a:chExt cx="8091805" cy="4894580"/>
          </a:xfrm>
        </p:grpSpPr>
        <p:sp>
          <p:nvSpPr>
            <p:cNvPr id="36" name="object 36"/>
            <p:cNvSpPr/>
            <p:nvPr/>
          </p:nvSpPr>
          <p:spPr>
            <a:xfrm>
              <a:off x="2209685" y="1447558"/>
              <a:ext cx="2735580" cy="4114800"/>
            </a:xfrm>
            <a:custGeom>
              <a:avLst/>
              <a:gdLst/>
              <a:ahLst/>
              <a:cxnLst/>
              <a:rect l="l" t="t" r="r" b="b"/>
              <a:pathLst>
                <a:path w="2735579" h="4114800">
                  <a:moveTo>
                    <a:pt x="380872" y="75958"/>
                  </a:moveTo>
                  <a:lnTo>
                    <a:pt x="228600" y="75958"/>
                  </a:lnTo>
                  <a:lnTo>
                    <a:pt x="228600" y="4114444"/>
                  </a:lnTo>
                  <a:lnTo>
                    <a:pt x="380872" y="4114444"/>
                  </a:lnTo>
                </a:path>
                <a:path w="2735579" h="4114800">
                  <a:moveTo>
                    <a:pt x="0" y="2286000"/>
                  </a:moveTo>
                  <a:lnTo>
                    <a:pt x="228600" y="2286000"/>
                  </a:lnTo>
                </a:path>
                <a:path w="2735579" h="4114800">
                  <a:moveTo>
                    <a:pt x="228600" y="1828800"/>
                  </a:moveTo>
                  <a:lnTo>
                    <a:pt x="457200" y="1828800"/>
                  </a:lnTo>
                </a:path>
                <a:path w="2735579" h="4114800">
                  <a:moveTo>
                    <a:pt x="228600" y="2667241"/>
                  </a:moveTo>
                  <a:lnTo>
                    <a:pt x="457200" y="2667241"/>
                  </a:lnTo>
                </a:path>
                <a:path w="2735579" h="4114800">
                  <a:moveTo>
                    <a:pt x="1981072" y="0"/>
                  </a:moveTo>
                  <a:lnTo>
                    <a:pt x="2735275" y="0"/>
                  </a:lnTo>
                </a:path>
              </a:pathLst>
            </a:custGeom>
            <a:ln w="57239">
              <a:solidFill>
                <a:srgbClr val="CC3300"/>
              </a:solidFill>
            </a:ln>
          </p:spPr>
          <p:txBody>
            <a:bodyPr wrap="square" lIns="0" tIns="0" rIns="0" bIns="0" rtlCol="0"/>
            <a:lstStyle/>
            <a:p>
              <a:endParaRPr/>
            </a:p>
          </p:txBody>
        </p:sp>
        <p:sp>
          <p:nvSpPr>
            <p:cNvPr id="37" name="object 37"/>
            <p:cNvSpPr/>
            <p:nvPr/>
          </p:nvSpPr>
          <p:spPr>
            <a:xfrm>
              <a:off x="4933441" y="1361884"/>
              <a:ext cx="172085" cy="172085"/>
            </a:xfrm>
            <a:custGeom>
              <a:avLst/>
              <a:gdLst/>
              <a:ahLst/>
              <a:cxnLst/>
              <a:rect l="l" t="t" r="r" b="b"/>
              <a:pathLst>
                <a:path w="172085" h="172084">
                  <a:moveTo>
                    <a:pt x="0" y="0"/>
                  </a:moveTo>
                  <a:lnTo>
                    <a:pt x="0" y="171716"/>
                  </a:lnTo>
                  <a:lnTo>
                    <a:pt x="171716" y="85674"/>
                  </a:lnTo>
                  <a:lnTo>
                    <a:pt x="0" y="0"/>
                  </a:lnTo>
                  <a:close/>
                </a:path>
              </a:pathLst>
            </a:custGeom>
            <a:solidFill>
              <a:srgbClr val="CC3300"/>
            </a:solidFill>
          </p:spPr>
          <p:txBody>
            <a:bodyPr wrap="square" lIns="0" tIns="0" rIns="0" bIns="0" rtlCol="0"/>
            <a:lstStyle/>
            <a:p>
              <a:endParaRPr/>
            </a:p>
          </p:txBody>
        </p:sp>
        <p:sp>
          <p:nvSpPr>
            <p:cNvPr id="38" name="object 38"/>
            <p:cNvSpPr/>
            <p:nvPr/>
          </p:nvSpPr>
          <p:spPr>
            <a:xfrm>
              <a:off x="4495685" y="3208324"/>
              <a:ext cx="1371600" cy="906144"/>
            </a:xfrm>
            <a:custGeom>
              <a:avLst/>
              <a:gdLst/>
              <a:ahLst/>
              <a:cxnLst/>
              <a:rect l="l" t="t" r="r" b="b"/>
              <a:pathLst>
                <a:path w="1371600" h="906145">
                  <a:moveTo>
                    <a:pt x="75958" y="68033"/>
                  </a:moveTo>
                  <a:lnTo>
                    <a:pt x="304914" y="68033"/>
                  </a:lnTo>
                  <a:lnTo>
                    <a:pt x="304914" y="906119"/>
                  </a:lnTo>
                  <a:lnTo>
                    <a:pt x="0" y="906119"/>
                  </a:lnTo>
                </a:path>
                <a:path w="1371600" h="906145">
                  <a:moveTo>
                    <a:pt x="380873" y="525589"/>
                  </a:moveTo>
                  <a:lnTo>
                    <a:pt x="1371600" y="525589"/>
                  </a:lnTo>
                  <a:lnTo>
                    <a:pt x="1371600" y="0"/>
                  </a:lnTo>
                </a:path>
              </a:pathLst>
            </a:custGeom>
            <a:ln w="57239">
              <a:solidFill>
                <a:srgbClr val="CC3300"/>
              </a:solidFill>
            </a:ln>
          </p:spPr>
          <p:txBody>
            <a:bodyPr wrap="square" lIns="0" tIns="0" rIns="0" bIns="0" rtlCol="0"/>
            <a:lstStyle/>
            <a:p>
              <a:endParaRPr/>
            </a:p>
          </p:txBody>
        </p:sp>
        <p:sp>
          <p:nvSpPr>
            <p:cNvPr id="39" name="object 39"/>
            <p:cNvSpPr/>
            <p:nvPr/>
          </p:nvSpPr>
          <p:spPr>
            <a:xfrm>
              <a:off x="5781598" y="3048114"/>
              <a:ext cx="172085" cy="172085"/>
            </a:xfrm>
            <a:custGeom>
              <a:avLst/>
              <a:gdLst/>
              <a:ahLst/>
              <a:cxnLst/>
              <a:rect l="l" t="t" r="r" b="b"/>
              <a:pathLst>
                <a:path w="172085" h="172085">
                  <a:moveTo>
                    <a:pt x="85686" y="0"/>
                  </a:moveTo>
                  <a:lnTo>
                    <a:pt x="0" y="171729"/>
                  </a:lnTo>
                  <a:lnTo>
                    <a:pt x="171716" y="171729"/>
                  </a:lnTo>
                  <a:lnTo>
                    <a:pt x="85686" y="0"/>
                  </a:lnTo>
                  <a:close/>
                </a:path>
              </a:pathLst>
            </a:custGeom>
            <a:solidFill>
              <a:srgbClr val="CC3300"/>
            </a:solidFill>
          </p:spPr>
          <p:txBody>
            <a:bodyPr wrap="square" lIns="0" tIns="0" rIns="0" bIns="0" rtlCol="0"/>
            <a:lstStyle/>
            <a:p>
              <a:endParaRPr/>
            </a:p>
          </p:txBody>
        </p:sp>
        <p:sp>
          <p:nvSpPr>
            <p:cNvPr id="40" name="object 40"/>
            <p:cNvSpPr/>
            <p:nvPr/>
          </p:nvSpPr>
          <p:spPr>
            <a:xfrm>
              <a:off x="5867285" y="1676158"/>
              <a:ext cx="0" cy="373380"/>
            </a:xfrm>
            <a:custGeom>
              <a:avLst/>
              <a:gdLst/>
              <a:ahLst/>
              <a:cxnLst/>
              <a:rect l="l" t="t" r="r" b="b"/>
              <a:pathLst>
                <a:path h="373380">
                  <a:moveTo>
                    <a:pt x="0" y="0"/>
                  </a:moveTo>
                  <a:lnTo>
                    <a:pt x="0" y="373316"/>
                  </a:lnTo>
                </a:path>
              </a:pathLst>
            </a:custGeom>
            <a:ln w="57239">
              <a:solidFill>
                <a:srgbClr val="CC3300"/>
              </a:solidFill>
            </a:ln>
          </p:spPr>
          <p:txBody>
            <a:bodyPr wrap="square" lIns="0" tIns="0" rIns="0" bIns="0" rtlCol="0"/>
            <a:lstStyle/>
            <a:p>
              <a:endParaRPr/>
            </a:p>
          </p:txBody>
        </p:sp>
        <p:sp>
          <p:nvSpPr>
            <p:cNvPr id="41" name="object 41"/>
            <p:cNvSpPr/>
            <p:nvPr/>
          </p:nvSpPr>
          <p:spPr>
            <a:xfrm>
              <a:off x="5781598" y="2037956"/>
              <a:ext cx="172085" cy="172085"/>
            </a:xfrm>
            <a:custGeom>
              <a:avLst/>
              <a:gdLst/>
              <a:ahLst/>
              <a:cxnLst/>
              <a:rect l="l" t="t" r="r" b="b"/>
              <a:pathLst>
                <a:path w="172085" h="172085">
                  <a:moveTo>
                    <a:pt x="171716" y="0"/>
                  </a:moveTo>
                  <a:lnTo>
                    <a:pt x="0" y="0"/>
                  </a:lnTo>
                  <a:lnTo>
                    <a:pt x="85686" y="171729"/>
                  </a:lnTo>
                  <a:lnTo>
                    <a:pt x="171716" y="0"/>
                  </a:lnTo>
                  <a:close/>
                </a:path>
              </a:pathLst>
            </a:custGeom>
            <a:solidFill>
              <a:srgbClr val="CC3300"/>
            </a:solidFill>
          </p:spPr>
          <p:txBody>
            <a:bodyPr wrap="square" lIns="0" tIns="0" rIns="0" bIns="0" rtlCol="0"/>
            <a:lstStyle/>
            <a:p>
              <a:endParaRPr/>
            </a:p>
          </p:txBody>
        </p:sp>
        <p:sp>
          <p:nvSpPr>
            <p:cNvPr id="42" name="object 42"/>
            <p:cNvSpPr/>
            <p:nvPr/>
          </p:nvSpPr>
          <p:spPr>
            <a:xfrm>
              <a:off x="4190758" y="5410085"/>
              <a:ext cx="450215" cy="0"/>
            </a:xfrm>
            <a:custGeom>
              <a:avLst/>
              <a:gdLst/>
              <a:ahLst/>
              <a:cxnLst/>
              <a:rect l="l" t="t" r="r" b="b"/>
              <a:pathLst>
                <a:path w="450214">
                  <a:moveTo>
                    <a:pt x="0" y="0"/>
                  </a:moveTo>
                  <a:lnTo>
                    <a:pt x="449643" y="0"/>
                  </a:lnTo>
                </a:path>
              </a:pathLst>
            </a:custGeom>
            <a:ln w="57239">
              <a:solidFill>
                <a:srgbClr val="CC3300"/>
              </a:solidFill>
            </a:ln>
          </p:spPr>
          <p:txBody>
            <a:bodyPr wrap="square" lIns="0" tIns="0" rIns="0" bIns="0" rtlCol="0"/>
            <a:lstStyle/>
            <a:p>
              <a:endParaRPr/>
            </a:p>
          </p:txBody>
        </p:sp>
        <p:sp>
          <p:nvSpPr>
            <p:cNvPr id="43" name="object 43"/>
            <p:cNvSpPr/>
            <p:nvPr/>
          </p:nvSpPr>
          <p:spPr>
            <a:xfrm>
              <a:off x="4628883" y="5324398"/>
              <a:ext cx="172085" cy="172085"/>
            </a:xfrm>
            <a:custGeom>
              <a:avLst/>
              <a:gdLst/>
              <a:ahLst/>
              <a:cxnLst/>
              <a:rect l="l" t="t" r="r" b="b"/>
              <a:pathLst>
                <a:path w="172085" h="172085">
                  <a:moveTo>
                    <a:pt x="0" y="0"/>
                  </a:moveTo>
                  <a:lnTo>
                    <a:pt x="0" y="171716"/>
                  </a:lnTo>
                  <a:lnTo>
                    <a:pt x="171716" y="85686"/>
                  </a:lnTo>
                  <a:lnTo>
                    <a:pt x="0" y="0"/>
                  </a:lnTo>
                  <a:close/>
                </a:path>
              </a:pathLst>
            </a:custGeom>
            <a:solidFill>
              <a:srgbClr val="CC3300"/>
            </a:solidFill>
          </p:spPr>
          <p:txBody>
            <a:bodyPr wrap="square" lIns="0" tIns="0" rIns="0" bIns="0" rtlCol="0"/>
            <a:lstStyle/>
            <a:p>
              <a:endParaRPr/>
            </a:p>
          </p:txBody>
        </p:sp>
        <p:sp>
          <p:nvSpPr>
            <p:cNvPr id="44" name="object 44"/>
            <p:cNvSpPr/>
            <p:nvPr/>
          </p:nvSpPr>
          <p:spPr>
            <a:xfrm>
              <a:off x="6781685" y="5410085"/>
              <a:ext cx="449580" cy="0"/>
            </a:xfrm>
            <a:custGeom>
              <a:avLst/>
              <a:gdLst/>
              <a:ahLst/>
              <a:cxnLst/>
              <a:rect l="l" t="t" r="r" b="b"/>
              <a:pathLst>
                <a:path w="449579">
                  <a:moveTo>
                    <a:pt x="0" y="0"/>
                  </a:moveTo>
                  <a:lnTo>
                    <a:pt x="449275" y="0"/>
                  </a:lnTo>
                </a:path>
              </a:pathLst>
            </a:custGeom>
            <a:ln w="57239">
              <a:solidFill>
                <a:srgbClr val="CC3300"/>
              </a:solidFill>
            </a:ln>
          </p:spPr>
          <p:txBody>
            <a:bodyPr wrap="square" lIns="0" tIns="0" rIns="0" bIns="0" rtlCol="0"/>
            <a:lstStyle/>
            <a:p>
              <a:endParaRPr/>
            </a:p>
          </p:txBody>
        </p:sp>
        <p:sp>
          <p:nvSpPr>
            <p:cNvPr id="45" name="object 45"/>
            <p:cNvSpPr/>
            <p:nvPr/>
          </p:nvSpPr>
          <p:spPr>
            <a:xfrm>
              <a:off x="7219441" y="5324398"/>
              <a:ext cx="172085" cy="172085"/>
            </a:xfrm>
            <a:custGeom>
              <a:avLst/>
              <a:gdLst/>
              <a:ahLst/>
              <a:cxnLst/>
              <a:rect l="l" t="t" r="r" b="b"/>
              <a:pathLst>
                <a:path w="172084" h="172085">
                  <a:moveTo>
                    <a:pt x="0" y="0"/>
                  </a:moveTo>
                  <a:lnTo>
                    <a:pt x="0" y="171716"/>
                  </a:lnTo>
                  <a:lnTo>
                    <a:pt x="171716" y="85686"/>
                  </a:lnTo>
                  <a:lnTo>
                    <a:pt x="0" y="0"/>
                  </a:lnTo>
                  <a:close/>
                </a:path>
              </a:pathLst>
            </a:custGeom>
            <a:solidFill>
              <a:srgbClr val="CC3300"/>
            </a:solidFill>
          </p:spPr>
          <p:txBody>
            <a:bodyPr wrap="square" lIns="0" tIns="0" rIns="0" bIns="0" rtlCol="0"/>
            <a:lstStyle/>
            <a:p>
              <a:endParaRPr/>
            </a:p>
          </p:txBody>
        </p:sp>
        <p:sp>
          <p:nvSpPr>
            <p:cNvPr id="46" name="object 46"/>
            <p:cNvSpPr/>
            <p:nvPr/>
          </p:nvSpPr>
          <p:spPr>
            <a:xfrm>
              <a:off x="7086599" y="2514244"/>
              <a:ext cx="1143000" cy="297180"/>
            </a:xfrm>
            <a:custGeom>
              <a:avLst/>
              <a:gdLst/>
              <a:ahLst/>
              <a:cxnLst/>
              <a:rect l="l" t="t" r="r" b="b"/>
              <a:pathLst>
                <a:path w="1143000" h="297180">
                  <a:moveTo>
                    <a:pt x="0" y="0"/>
                  </a:moveTo>
                  <a:lnTo>
                    <a:pt x="1143000" y="0"/>
                  </a:lnTo>
                  <a:lnTo>
                    <a:pt x="1143000" y="296989"/>
                  </a:lnTo>
                </a:path>
              </a:pathLst>
            </a:custGeom>
            <a:ln w="57239">
              <a:solidFill>
                <a:srgbClr val="CC3300"/>
              </a:solidFill>
            </a:ln>
          </p:spPr>
          <p:txBody>
            <a:bodyPr wrap="square" lIns="0" tIns="0" rIns="0" bIns="0" rtlCol="0"/>
            <a:lstStyle/>
            <a:p>
              <a:endParaRPr/>
            </a:p>
          </p:txBody>
        </p:sp>
        <p:sp>
          <p:nvSpPr>
            <p:cNvPr id="47" name="object 47"/>
            <p:cNvSpPr/>
            <p:nvPr/>
          </p:nvSpPr>
          <p:spPr>
            <a:xfrm>
              <a:off x="8143557" y="2799714"/>
              <a:ext cx="172085" cy="172085"/>
            </a:xfrm>
            <a:custGeom>
              <a:avLst/>
              <a:gdLst/>
              <a:ahLst/>
              <a:cxnLst/>
              <a:rect l="l" t="t" r="r" b="b"/>
              <a:pathLst>
                <a:path w="172084" h="172085">
                  <a:moveTo>
                    <a:pt x="171716" y="0"/>
                  </a:moveTo>
                  <a:lnTo>
                    <a:pt x="0" y="0"/>
                  </a:lnTo>
                  <a:lnTo>
                    <a:pt x="86042" y="171729"/>
                  </a:lnTo>
                  <a:lnTo>
                    <a:pt x="171716" y="0"/>
                  </a:lnTo>
                  <a:close/>
                </a:path>
              </a:pathLst>
            </a:custGeom>
            <a:solidFill>
              <a:srgbClr val="CC3300"/>
            </a:solidFill>
          </p:spPr>
          <p:txBody>
            <a:bodyPr wrap="square" lIns="0" tIns="0" rIns="0" bIns="0" rtlCol="0"/>
            <a:lstStyle/>
            <a:p>
              <a:endParaRPr/>
            </a:p>
          </p:txBody>
        </p:sp>
        <p:sp>
          <p:nvSpPr>
            <p:cNvPr id="48" name="object 48"/>
            <p:cNvSpPr/>
            <p:nvPr/>
          </p:nvSpPr>
          <p:spPr>
            <a:xfrm>
              <a:off x="7162914" y="2514600"/>
              <a:ext cx="198120" cy="2438400"/>
            </a:xfrm>
            <a:custGeom>
              <a:avLst/>
              <a:gdLst/>
              <a:ahLst/>
              <a:cxnLst/>
              <a:rect l="l" t="t" r="r" b="b"/>
              <a:pathLst>
                <a:path w="198120" h="2438400">
                  <a:moveTo>
                    <a:pt x="0" y="0"/>
                  </a:moveTo>
                  <a:lnTo>
                    <a:pt x="0" y="2438285"/>
                  </a:lnTo>
                  <a:lnTo>
                    <a:pt x="198005" y="2438285"/>
                  </a:lnTo>
                </a:path>
              </a:pathLst>
            </a:custGeom>
            <a:ln w="38159">
              <a:solidFill>
                <a:srgbClr val="CC0000"/>
              </a:solidFill>
            </a:ln>
          </p:spPr>
          <p:txBody>
            <a:bodyPr wrap="square" lIns="0" tIns="0" rIns="0" bIns="0" rtlCol="0"/>
            <a:lstStyle/>
            <a:p>
              <a:endParaRPr/>
            </a:p>
          </p:txBody>
        </p:sp>
        <p:sp>
          <p:nvSpPr>
            <p:cNvPr id="49" name="object 49"/>
            <p:cNvSpPr/>
            <p:nvPr/>
          </p:nvSpPr>
          <p:spPr>
            <a:xfrm>
              <a:off x="7353363" y="4895633"/>
              <a:ext cx="114935" cy="114935"/>
            </a:xfrm>
            <a:custGeom>
              <a:avLst/>
              <a:gdLst/>
              <a:ahLst/>
              <a:cxnLst/>
              <a:rect l="l" t="t" r="r" b="b"/>
              <a:pathLst>
                <a:path w="114934" h="114935">
                  <a:moveTo>
                    <a:pt x="0" y="0"/>
                  </a:moveTo>
                  <a:lnTo>
                    <a:pt x="0" y="114490"/>
                  </a:lnTo>
                  <a:lnTo>
                    <a:pt x="114477" y="57251"/>
                  </a:lnTo>
                  <a:lnTo>
                    <a:pt x="0" y="0"/>
                  </a:lnTo>
                  <a:close/>
                </a:path>
              </a:pathLst>
            </a:custGeom>
            <a:solidFill>
              <a:srgbClr val="CC0000"/>
            </a:solidFill>
          </p:spPr>
          <p:txBody>
            <a:bodyPr wrap="square" lIns="0" tIns="0" rIns="0" bIns="0" rtlCol="0"/>
            <a:lstStyle/>
            <a:p>
              <a:endParaRPr/>
            </a:p>
          </p:txBody>
        </p:sp>
        <p:sp>
          <p:nvSpPr>
            <p:cNvPr id="50" name="object 50"/>
            <p:cNvSpPr/>
            <p:nvPr/>
          </p:nvSpPr>
          <p:spPr>
            <a:xfrm>
              <a:off x="6324117" y="3733558"/>
              <a:ext cx="838200" cy="1264920"/>
            </a:xfrm>
            <a:custGeom>
              <a:avLst/>
              <a:gdLst/>
              <a:ahLst/>
              <a:cxnLst/>
              <a:rect l="l" t="t" r="r" b="b"/>
              <a:pathLst>
                <a:path w="838200" h="1264920">
                  <a:moveTo>
                    <a:pt x="838085" y="0"/>
                  </a:moveTo>
                  <a:lnTo>
                    <a:pt x="0" y="0"/>
                  </a:lnTo>
                  <a:lnTo>
                    <a:pt x="0" y="1264678"/>
                  </a:lnTo>
                </a:path>
              </a:pathLst>
            </a:custGeom>
            <a:ln w="38159">
              <a:solidFill>
                <a:srgbClr val="CC0000"/>
              </a:solidFill>
            </a:ln>
          </p:spPr>
          <p:txBody>
            <a:bodyPr wrap="square" lIns="0" tIns="0" rIns="0" bIns="0" rtlCol="0"/>
            <a:lstStyle/>
            <a:p>
              <a:endParaRPr/>
            </a:p>
          </p:txBody>
        </p:sp>
        <p:sp>
          <p:nvSpPr>
            <p:cNvPr id="51" name="object 51"/>
            <p:cNvSpPr/>
            <p:nvPr/>
          </p:nvSpPr>
          <p:spPr>
            <a:xfrm>
              <a:off x="6266878" y="4990680"/>
              <a:ext cx="114935" cy="114935"/>
            </a:xfrm>
            <a:custGeom>
              <a:avLst/>
              <a:gdLst/>
              <a:ahLst/>
              <a:cxnLst/>
              <a:rect l="l" t="t" r="r" b="b"/>
              <a:pathLst>
                <a:path w="114935" h="114935">
                  <a:moveTo>
                    <a:pt x="114477" y="0"/>
                  </a:moveTo>
                  <a:lnTo>
                    <a:pt x="0" y="0"/>
                  </a:lnTo>
                  <a:lnTo>
                    <a:pt x="57238" y="114477"/>
                  </a:lnTo>
                  <a:lnTo>
                    <a:pt x="114477" y="0"/>
                  </a:lnTo>
                  <a:close/>
                </a:path>
              </a:pathLst>
            </a:custGeom>
            <a:solidFill>
              <a:srgbClr val="CC0000"/>
            </a:solidFill>
          </p:spPr>
          <p:txBody>
            <a:bodyPr wrap="square" lIns="0" tIns="0" rIns="0" bIns="0" rtlCol="0"/>
            <a:lstStyle/>
            <a:p>
              <a:endParaRPr/>
            </a:p>
          </p:txBody>
        </p:sp>
        <p:pic>
          <p:nvPicPr>
            <p:cNvPr id="52" name="object 52"/>
            <p:cNvPicPr/>
            <p:nvPr/>
          </p:nvPicPr>
          <p:blipFill>
            <a:blip r:embed="rId2" cstate="print"/>
            <a:stretch>
              <a:fillRect/>
            </a:stretch>
          </p:blipFill>
          <p:spPr>
            <a:xfrm>
              <a:off x="228599" y="4515497"/>
              <a:ext cx="1980717" cy="1736267"/>
            </a:xfrm>
            <a:prstGeom prst="rect">
              <a:avLst/>
            </a:prstGeom>
          </p:spPr>
        </p:pic>
        <p:sp>
          <p:nvSpPr>
            <p:cNvPr id="53" name="object 53"/>
            <p:cNvSpPr/>
            <p:nvPr/>
          </p:nvSpPr>
          <p:spPr>
            <a:xfrm>
              <a:off x="228599" y="4515485"/>
              <a:ext cx="1981200" cy="1736725"/>
            </a:xfrm>
            <a:custGeom>
              <a:avLst/>
              <a:gdLst/>
              <a:ahLst/>
              <a:cxnLst/>
              <a:rect l="l" t="t" r="r" b="b"/>
              <a:pathLst>
                <a:path w="1981200" h="1736725">
                  <a:moveTo>
                    <a:pt x="0" y="1736636"/>
                  </a:moveTo>
                  <a:lnTo>
                    <a:pt x="1981085" y="1736636"/>
                  </a:lnTo>
                  <a:lnTo>
                    <a:pt x="1981085" y="0"/>
                  </a:lnTo>
                  <a:lnTo>
                    <a:pt x="0" y="0"/>
                  </a:lnTo>
                  <a:lnTo>
                    <a:pt x="0" y="1736636"/>
                  </a:lnTo>
                  <a:close/>
                </a:path>
              </a:pathLst>
            </a:custGeom>
            <a:ln w="3175">
              <a:solidFill>
                <a:srgbClr val="CC0000"/>
              </a:solidFill>
            </a:ln>
          </p:spPr>
          <p:txBody>
            <a:bodyPr wrap="square" lIns="0" tIns="0" rIns="0" bIns="0" rtlCol="0"/>
            <a:lstStyle/>
            <a:p>
              <a:endParaRPr/>
            </a:p>
          </p:txBody>
        </p:sp>
        <p:sp>
          <p:nvSpPr>
            <p:cNvPr id="54" name="object 54"/>
            <p:cNvSpPr/>
            <p:nvPr/>
          </p:nvSpPr>
          <p:spPr>
            <a:xfrm>
              <a:off x="228599" y="4515485"/>
              <a:ext cx="1981200" cy="1736725"/>
            </a:xfrm>
            <a:custGeom>
              <a:avLst/>
              <a:gdLst/>
              <a:ahLst/>
              <a:cxnLst/>
              <a:rect l="l" t="t" r="r" b="b"/>
              <a:pathLst>
                <a:path w="1981200" h="1736725">
                  <a:moveTo>
                    <a:pt x="990358" y="1736280"/>
                  </a:moveTo>
                  <a:lnTo>
                    <a:pt x="0" y="1736280"/>
                  </a:lnTo>
                  <a:lnTo>
                    <a:pt x="0" y="0"/>
                  </a:lnTo>
                  <a:lnTo>
                    <a:pt x="1980717" y="0"/>
                  </a:lnTo>
                  <a:lnTo>
                    <a:pt x="1980717" y="1736280"/>
                  </a:lnTo>
                  <a:lnTo>
                    <a:pt x="990358" y="1736280"/>
                  </a:lnTo>
                  <a:close/>
                </a:path>
              </a:pathLst>
            </a:custGeom>
            <a:ln w="9359">
              <a:solidFill>
                <a:srgbClr val="000000"/>
              </a:solidFill>
            </a:ln>
          </p:spPr>
          <p:txBody>
            <a:bodyPr wrap="square" lIns="0" tIns="0" rIns="0" bIns="0" rtlCol="0"/>
            <a:lstStyle/>
            <a:p>
              <a:endParaRPr/>
            </a:p>
          </p:txBody>
        </p:sp>
        <p:pic>
          <p:nvPicPr>
            <p:cNvPr id="55" name="object 55"/>
            <p:cNvPicPr/>
            <p:nvPr/>
          </p:nvPicPr>
          <p:blipFill>
            <a:blip r:embed="rId3" cstate="print"/>
            <a:stretch>
              <a:fillRect/>
            </a:stretch>
          </p:blipFill>
          <p:spPr>
            <a:xfrm>
              <a:off x="228599" y="4495342"/>
              <a:ext cx="1980717" cy="1736267"/>
            </a:xfrm>
            <a:prstGeom prst="rect">
              <a:avLst/>
            </a:prstGeom>
          </p:spPr>
        </p:pic>
        <p:sp>
          <p:nvSpPr>
            <p:cNvPr id="56" name="object 56"/>
            <p:cNvSpPr/>
            <p:nvPr/>
          </p:nvSpPr>
          <p:spPr>
            <a:xfrm>
              <a:off x="228599" y="4495330"/>
              <a:ext cx="1981200" cy="1736725"/>
            </a:xfrm>
            <a:custGeom>
              <a:avLst/>
              <a:gdLst/>
              <a:ahLst/>
              <a:cxnLst/>
              <a:rect l="l" t="t" r="r" b="b"/>
              <a:pathLst>
                <a:path w="1981200" h="1736725">
                  <a:moveTo>
                    <a:pt x="0" y="1736636"/>
                  </a:moveTo>
                  <a:lnTo>
                    <a:pt x="1981085" y="1736636"/>
                  </a:lnTo>
                  <a:lnTo>
                    <a:pt x="1981085" y="0"/>
                  </a:lnTo>
                  <a:lnTo>
                    <a:pt x="0" y="0"/>
                  </a:lnTo>
                  <a:lnTo>
                    <a:pt x="0" y="1736636"/>
                  </a:lnTo>
                  <a:close/>
                </a:path>
              </a:pathLst>
            </a:custGeom>
            <a:ln w="3175">
              <a:solidFill>
                <a:srgbClr val="CC0000"/>
              </a:solidFill>
            </a:ln>
          </p:spPr>
          <p:txBody>
            <a:bodyPr wrap="square" lIns="0" tIns="0" rIns="0" bIns="0" rtlCol="0"/>
            <a:lstStyle/>
            <a:p>
              <a:endParaRPr/>
            </a:p>
          </p:txBody>
        </p:sp>
        <p:sp>
          <p:nvSpPr>
            <p:cNvPr id="57" name="object 57"/>
            <p:cNvSpPr/>
            <p:nvPr/>
          </p:nvSpPr>
          <p:spPr>
            <a:xfrm>
              <a:off x="228599" y="4495317"/>
              <a:ext cx="1981200" cy="1736725"/>
            </a:xfrm>
            <a:custGeom>
              <a:avLst/>
              <a:gdLst/>
              <a:ahLst/>
              <a:cxnLst/>
              <a:rect l="l" t="t" r="r" b="b"/>
              <a:pathLst>
                <a:path w="1981200" h="1736725">
                  <a:moveTo>
                    <a:pt x="990358" y="1736280"/>
                  </a:moveTo>
                  <a:lnTo>
                    <a:pt x="0" y="1736280"/>
                  </a:lnTo>
                  <a:lnTo>
                    <a:pt x="0" y="0"/>
                  </a:lnTo>
                  <a:lnTo>
                    <a:pt x="1980717" y="0"/>
                  </a:lnTo>
                  <a:lnTo>
                    <a:pt x="1980717" y="1736280"/>
                  </a:lnTo>
                  <a:lnTo>
                    <a:pt x="990358" y="1736280"/>
                  </a:lnTo>
                  <a:close/>
                </a:path>
              </a:pathLst>
            </a:custGeom>
            <a:ln w="9359">
              <a:solidFill>
                <a:srgbClr val="97B754"/>
              </a:solidFill>
            </a:ln>
          </p:spPr>
          <p:txBody>
            <a:bodyPr wrap="square" lIns="0" tIns="0" rIns="0" bIns="0" rtlCol="0"/>
            <a:lstStyle/>
            <a:p>
              <a:endParaRPr/>
            </a:p>
          </p:txBody>
        </p:sp>
      </p:grpSp>
      <p:sp>
        <p:nvSpPr>
          <p:cNvPr id="58" name="object 58"/>
          <p:cNvSpPr txBox="1"/>
          <p:nvPr/>
        </p:nvSpPr>
        <p:spPr>
          <a:xfrm>
            <a:off x="305904" y="4527625"/>
            <a:ext cx="1657350" cy="1122680"/>
          </a:xfrm>
          <a:prstGeom prst="rect">
            <a:avLst/>
          </a:prstGeom>
        </p:spPr>
        <p:txBody>
          <a:bodyPr vert="horz" wrap="square" lIns="0" tIns="12700" rIns="0" bIns="0" rtlCol="0">
            <a:spAutoFit/>
          </a:bodyPr>
          <a:lstStyle/>
          <a:p>
            <a:pPr marL="12700" marR="5080">
              <a:lnSpc>
                <a:spcPct val="100000"/>
              </a:lnSpc>
              <a:spcBef>
                <a:spcPts val="100"/>
              </a:spcBef>
            </a:pPr>
            <a:r>
              <a:rPr sz="1800" b="1" spc="-25" dirty="0">
                <a:latin typeface="Calibri"/>
                <a:cs typeface="Calibri"/>
              </a:rPr>
              <a:t>Su</a:t>
            </a:r>
            <a:r>
              <a:rPr sz="1800" b="1" spc="-45" dirty="0">
                <a:latin typeface="Calibri"/>
                <a:cs typeface="Calibri"/>
              </a:rPr>
              <a:t>l</a:t>
            </a:r>
            <a:r>
              <a:rPr sz="1800" b="1" spc="-35" dirty="0">
                <a:latin typeface="Calibri"/>
                <a:cs typeface="Calibri"/>
              </a:rPr>
              <a:t>i</a:t>
            </a:r>
            <a:r>
              <a:rPr sz="1800" b="1" spc="-25" dirty="0">
                <a:latin typeface="Calibri"/>
                <a:cs typeface="Calibri"/>
              </a:rPr>
              <a:t>t</a:t>
            </a:r>
            <a:r>
              <a:rPr sz="1800" b="1" spc="-5" dirty="0">
                <a:latin typeface="Calibri"/>
                <a:cs typeface="Calibri"/>
              </a:rPr>
              <a:t> </a:t>
            </a:r>
            <a:r>
              <a:rPr sz="1800" b="1" spc="-30" dirty="0">
                <a:latin typeface="Calibri"/>
                <a:cs typeface="Calibri"/>
              </a:rPr>
              <a:t>m</a:t>
            </a:r>
            <a:r>
              <a:rPr sz="1800" b="1" spc="-15" dirty="0">
                <a:latin typeface="Calibri"/>
                <a:cs typeface="Calibri"/>
              </a:rPr>
              <a:t>e</a:t>
            </a:r>
            <a:r>
              <a:rPr sz="1800" b="1" spc="-25" dirty="0">
                <a:latin typeface="Calibri"/>
                <a:cs typeface="Calibri"/>
              </a:rPr>
              <a:t>n</a:t>
            </a:r>
            <a:r>
              <a:rPr sz="1800" b="1" spc="-15" dirty="0">
                <a:latin typeface="Calibri"/>
                <a:cs typeface="Calibri"/>
              </a:rPr>
              <a:t>e</a:t>
            </a:r>
            <a:r>
              <a:rPr sz="1800" b="1" spc="-55" dirty="0">
                <a:latin typeface="Calibri"/>
                <a:cs typeface="Calibri"/>
              </a:rPr>
              <a:t>n</a:t>
            </a:r>
            <a:r>
              <a:rPr sz="1800" b="1" spc="-30" dirty="0">
                <a:latin typeface="Calibri"/>
                <a:cs typeface="Calibri"/>
              </a:rPr>
              <a:t>t</a:t>
            </a:r>
            <a:r>
              <a:rPr sz="1800" b="1" spc="-25" dirty="0">
                <a:latin typeface="Calibri"/>
                <a:cs typeface="Calibri"/>
              </a:rPr>
              <a:t>u</a:t>
            </a:r>
            <a:r>
              <a:rPr sz="1800" b="1" spc="-80" dirty="0">
                <a:latin typeface="Calibri"/>
                <a:cs typeface="Calibri"/>
              </a:rPr>
              <a:t>k</a:t>
            </a:r>
            <a:r>
              <a:rPr sz="1800" b="1" spc="-25" dirty="0">
                <a:latin typeface="Calibri"/>
                <a:cs typeface="Calibri"/>
              </a:rPr>
              <a:t>a</a:t>
            </a:r>
            <a:r>
              <a:rPr sz="1800" b="1" spc="-15" dirty="0">
                <a:latin typeface="Calibri"/>
                <a:cs typeface="Calibri"/>
              </a:rPr>
              <a:t>n  </a:t>
            </a:r>
            <a:r>
              <a:rPr sz="1800" b="1" spc="-30" dirty="0">
                <a:latin typeface="Calibri"/>
                <a:cs typeface="Calibri"/>
              </a:rPr>
              <a:t>penyebab </a:t>
            </a:r>
            <a:r>
              <a:rPr sz="1800" b="1" spc="-35" dirty="0">
                <a:latin typeface="Calibri"/>
                <a:cs typeface="Calibri"/>
              </a:rPr>
              <a:t>utama. </a:t>
            </a:r>
            <a:r>
              <a:rPr sz="1800" b="1" spc="-395" dirty="0">
                <a:latin typeface="Calibri"/>
                <a:cs typeface="Calibri"/>
              </a:rPr>
              <a:t> </a:t>
            </a:r>
            <a:r>
              <a:rPr sz="1800" b="1" spc="-25" dirty="0">
                <a:latin typeface="Calibri"/>
                <a:cs typeface="Calibri"/>
              </a:rPr>
              <a:t>Namun</a:t>
            </a:r>
            <a:r>
              <a:rPr sz="1800" b="1" spc="-20" dirty="0">
                <a:latin typeface="Calibri"/>
                <a:cs typeface="Calibri"/>
              </a:rPr>
              <a:t> </a:t>
            </a:r>
            <a:r>
              <a:rPr sz="1800" b="1" spc="-30" dirty="0">
                <a:latin typeface="Calibri"/>
                <a:cs typeface="Calibri"/>
              </a:rPr>
              <a:t>dapat </a:t>
            </a:r>
            <a:r>
              <a:rPr sz="1800" b="1" spc="-25" dirty="0">
                <a:latin typeface="Calibri"/>
                <a:cs typeface="Calibri"/>
              </a:rPr>
              <a:t> </a:t>
            </a:r>
            <a:r>
              <a:rPr sz="1800" b="1" spc="-40" dirty="0">
                <a:latin typeface="Calibri"/>
                <a:cs typeface="Calibri"/>
              </a:rPr>
              <a:t>dilakukan</a:t>
            </a:r>
            <a:endParaRPr sz="1800">
              <a:latin typeface="Calibri"/>
              <a:cs typeface="Calibri"/>
            </a:endParaRPr>
          </a:p>
        </p:txBody>
      </p:sp>
      <p:sp>
        <p:nvSpPr>
          <p:cNvPr id="59" name="object 59"/>
          <p:cNvSpPr txBox="1"/>
          <p:nvPr/>
        </p:nvSpPr>
        <p:spPr>
          <a:xfrm>
            <a:off x="305904" y="5624906"/>
            <a:ext cx="1566545" cy="299720"/>
          </a:xfrm>
          <a:prstGeom prst="rect">
            <a:avLst/>
          </a:prstGeom>
        </p:spPr>
        <p:txBody>
          <a:bodyPr vert="horz" wrap="square" lIns="0" tIns="12700" rIns="0" bIns="0" rtlCol="0">
            <a:spAutoFit/>
          </a:bodyPr>
          <a:lstStyle/>
          <a:p>
            <a:pPr marL="12700">
              <a:lnSpc>
                <a:spcPct val="100000"/>
              </a:lnSpc>
              <a:spcBef>
                <a:spcPts val="100"/>
              </a:spcBef>
            </a:pPr>
            <a:r>
              <a:rPr sz="1800" b="1" spc="-25" dirty="0">
                <a:latin typeface="Calibri"/>
                <a:cs typeface="Calibri"/>
              </a:rPr>
              <a:t>pencegahan</a:t>
            </a:r>
            <a:r>
              <a:rPr sz="1800" b="1" spc="-35" dirty="0">
                <a:latin typeface="Calibri"/>
                <a:cs typeface="Calibri"/>
              </a:rPr>
              <a:t> </a:t>
            </a:r>
            <a:r>
              <a:rPr sz="1800" b="1" spc="-30" dirty="0">
                <a:latin typeface="Calibri"/>
                <a:cs typeface="Calibri"/>
              </a:rPr>
              <a:t>dari</a:t>
            </a:r>
            <a:endParaRPr sz="1800">
              <a:latin typeface="Calibri"/>
              <a:cs typeface="Calibri"/>
            </a:endParaRPr>
          </a:p>
        </p:txBody>
      </p:sp>
      <p:sp>
        <p:nvSpPr>
          <p:cNvPr id="60" name="object 60"/>
          <p:cNvSpPr txBox="1"/>
          <p:nvPr/>
        </p:nvSpPr>
        <p:spPr>
          <a:xfrm>
            <a:off x="305904" y="5899226"/>
            <a:ext cx="1356995" cy="299720"/>
          </a:xfrm>
          <a:prstGeom prst="rect">
            <a:avLst/>
          </a:prstGeom>
        </p:spPr>
        <p:txBody>
          <a:bodyPr vert="horz" wrap="square" lIns="0" tIns="12700" rIns="0" bIns="0" rtlCol="0">
            <a:spAutoFit/>
          </a:bodyPr>
          <a:lstStyle/>
          <a:p>
            <a:pPr marL="12700">
              <a:lnSpc>
                <a:spcPct val="100000"/>
              </a:lnSpc>
              <a:spcBef>
                <a:spcPts val="100"/>
              </a:spcBef>
            </a:pPr>
            <a:r>
              <a:rPr sz="1800" b="1" spc="-30" dirty="0">
                <a:latin typeface="Calibri"/>
                <a:cs typeface="Calibri"/>
              </a:rPr>
              <a:t>berbagai</a:t>
            </a:r>
            <a:r>
              <a:rPr sz="1800" b="1" spc="-55" dirty="0">
                <a:latin typeface="Calibri"/>
                <a:cs typeface="Calibri"/>
              </a:rPr>
              <a:t> </a:t>
            </a:r>
            <a:r>
              <a:rPr sz="1800" b="1" spc="-30" dirty="0">
                <a:latin typeface="Calibri"/>
                <a:cs typeface="Calibri"/>
              </a:rPr>
              <a:t>arah,</a:t>
            </a:r>
            <a:endParaRPr sz="1800">
              <a:latin typeface="Calibri"/>
              <a:cs typeface="Calibri"/>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6654" y="802690"/>
            <a:ext cx="5878830" cy="939165"/>
          </a:xfrm>
          <a:prstGeom prst="rect">
            <a:avLst/>
          </a:prstGeom>
        </p:spPr>
        <p:txBody>
          <a:bodyPr vert="horz" wrap="square" lIns="0" tIns="12700" rIns="0" bIns="0" rtlCol="0">
            <a:spAutoFit/>
          </a:bodyPr>
          <a:lstStyle/>
          <a:p>
            <a:pPr marL="2137410" marR="5080" indent="-2125345">
              <a:lnSpc>
                <a:spcPct val="100000"/>
              </a:lnSpc>
              <a:spcBef>
                <a:spcPts val="100"/>
              </a:spcBef>
            </a:pPr>
            <a:r>
              <a:rPr sz="3000" spc="-10" dirty="0">
                <a:latin typeface="Times New Roman"/>
                <a:cs typeface="Times New Roman"/>
              </a:rPr>
              <a:t>Jaring-jaring</a:t>
            </a:r>
            <a:r>
              <a:rPr sz="3000" spc="-5" dirty="0">
                <a:latin typeface="Times New Roman"/>
                <a:cs typeface="Times New Roman"/>
              </a:rPr>
              <a:t> sebab</a:t>
            </a:r>
            <a:r>
              <a:rPr sz="3000" spc="-10" dirty="0">
                <a:latin typeface="Times New Roman"/>
                <a:cs typeface="Times New Roman"/>
              </a:rPr>
              <a:t> akibat</a:t>
            </a:r>
            <a:r>
              <a:rPr sz="3000" spc="65" dirty="0">
                <a:latin typeface="Times New Roman"/>
                <a:cs typeface="Times New Roman"/>
              </a:rPr>
              <a:t> </a:t>
            </a:r>
            <a:r>
              <a:rPr sz="3000" i="1" spc="-5" dirty="0">
                <a:latin typeface="Times New Roman"/>
                <a:cs typeface="Times New Roman"/>
              </a:rPr>
              <a:t>(The </a:t>
            </a:r>
            <a:r>
              <a:rPr sz="3000" i="1" spc="-100" dirty="0">
                <a:latin typeface="Times New Roman"/>
                <a:cs typeface="Times New Roman"/>
              </a:rPr>
              <a:t>Web</a:t>
            </a:r>
            <a:r>
              <a:rPr sz="3000" i="1" dirty="0">
                <a:latin typeface="Times New Roman"/>
                <a:cs typeface="Times New Roman"/>
              </a:rPr>
              <a:t> of </a:t>
            </a:r>
            <a:r>
              <a:rPr sz="3000" i="1" spc="-735" dirty="0">
                <a:latin typeface="Times New Roman"/>
                <a:cs typeface="Times New Roman"/>
              </a:rPr>
              <a:t> </a:t>
            </a:r>
            <a:r>
              <a:rPr sz="3000" i="1" spc="-10" dirty="0">
                <a:latin typeface="Times New Roman"/>
                <a:cs typeface="Times New Roman"/>
              </a:rPr>
              <a:t>causation)</a:t>
            </a:r>
            <a:endParaRPr sz="3000">
              <a:latin typeface="Times New Roman"/>
              <a:cs typeface="Times New Roman"/>
            </a:endParaRPr>
          </a:p>
        </p:txBody>
      </p:sp>
      <p:sp>
        <p:nvSpPr>
          <p:cNvPr id="3" name="object 3"/>
          <p:cNvSpPr txBox="1"/>
          <p:nvPr/>
        </p:nvSpPr>
        <p:spPr>
          <a:xfrm>
            <a:off x="993139" y="2090419"/>
            <a:ext cx="7180580" cy="2950845"/>
          </a:xfrm>
          <a:prstGeom prst="rect">
            <a:avLst/>
          </a:prstGeom>
        </p:spPr>
        <p:txBody>
          <a:bodyPr vert="horz" wrap="square" lIns="0" tIns="12700" rIns="0" bIns="0" rtlCol="0">
            <a:spAutoFit/>
          </a:bodyPr>
          <a:lstStyle/>
          <a:p>
            <a:pPr marL="355600" marR="5080" indent="-343535">
              <a:lnSpc>
                <a:spcPct val="100000"/>
              </a:lnSpc>
              <a:spcBef>
                <a:spcPts val="100"/>
              </a:spcBef>
              <a:buFont typeface="Arial MT"/>
              <a:buChar char="•"/>
              <a:tabLst>
                <a:tab pos="355600" algn="l"/>
                <a:tab pos="356235" algn="l"/>
              </a:tabLst>
            </a:pPr>
            <a:r>
              <a:rPr sz="3200" spc="-5" dirty="0">
                <a:latin typeface="Times New Roman"/>
                <a:cs typeface="Times New Roman"/>
              </a:rPr>
              <a:t>Suatu </a:t>
            </a:r>
            <a:r>
              <a:rPr sz="3200" dirty="0">
                <a:latin typeface="Times New Roman"/>
                <a:cs typeface="Times New Roman"/>
              </a:rPr>
              <a:t>penyakit</a:t>
            </a:r>
            <a:r>
              <a:rPr sz="3200" spc="-15" dirty="0">
                <a:latin typeface="Times New Roman"/>
                <a:cs typeface="Times New Roman"/>
              </a:rPr>
              <a:t> </a:t>
            </a:r>
            <a:r>
              <a:rPr sz="3200" spc="-5" dirty="0">
                <a:latin typeface="Times New Roman"/>
                <a:cs typeface="Times New Roman"/>
              </a:rPr>
              <a:t>tidak</a:t>
            </a:r>
            <a:r>
              <a:rPr sz="3200" spc="5" dirty="0">
                <a:latin typeface="Times New Roman"/>
                <a:cs typeface="Times New Roman"/>
              </a:rPr>
              <a:t> </a:t>
            </a:r>
            <a:r>
              <a:rPr sz="3200" spc="-5" dirty="0">
                <a:latin typeface="Times New Roman"/>
                <a:cs typeface="Times New Roman"/>
              </a:rPr>
              <a:t>tergantung</a:t>
            </a:r>
            <a:r>
              <a:rPr sz="3200" dirty="0">
                <a:latin typeface="Times New Roman"/>
                <a:cs typeface="Times New Roman"/>
              </a:rPr>
              <a:t> pada</a:t>
            </a:r>
            <a:r>
              <a:rPr sz="3200" spc="5" dirty="0">
                <a:latin typeface="Times New Roman"/>
                <a:cs typeface="Times New Roman"/>
              </a:rPr>
              <a:t> </a:t>
            </a:r>
            <a:r>
              <a:rPr sz="3200" spc="-5" dirty="0">
                <a:latin typeface="Times New Roman"/>
                <a:cs typeface="Times New Roman"/>
              </a:rPr>
              <a:t>satu </a:t>
            </a:r>
            <a:r>
              <a:rPr sz="3200" spc="-785" dirty="0">
                <a:latin typeface="Times New Roman"/>
                <a:cs typeface="Times New Roman"/>
              </a:rPr>
              <a:t> </a:t>
            </a:r>
            <a:r>
              <a:rPr sz="3200" dirty="0">
                <a:latin typeface="Times New Roman"/>
                <a:cs typeface="Times New Roman"/>
              </a:rPr>
              <a:t>sebab</a:t>
            </a:r>
            <a:r>
              <a:rPr sz="3200" spc="10" dirty="0">
                <a:latin typeface="Times New Roman"/>
                <a:cs typeface="Times New Roman"/>
              </a:rPr>
              <a:t> </a:t>
            </a:r>
            <a:r>
              <a:rPr sz="3200" dirty="0">
                <a:latin typeface="Times New Roman"/>
                <a:cs typeface="Times New Roman"/>
              </a:rPr>
              <a:t>yang</a:t>
            </a:r>
            <a:r>
              <a:rPr sz="3200" spc="5" dirty="0">
                <a:latin typeface="Times New Roman"/>
                <a:cs typeface="Times New Roman"/>
              </a:rPr>
              <a:t> </a:t>
            </a:r>
            <a:r>
              <a:rPr sz="3200" spc="-5" dirty="0">
                <a:latin typeface="Times New Roman"/>
                <a:cs typeface="Times New Roman"/>
              </a:rPr>
              <a:t>berdiri</a:t>
            </a:r>
            <a:r>
              <a:rPr sz="3200" dirty="0">
                <a:latin typeface="Times New Roman"/>
                <a:cs typeface="Times New Roman"/>
              </a:rPr>
              <a:t> </a:t>
            </a:r>
            <a:r>
              <a:rPr sz="3200" spc="-5" dirty="0">
                <a:latin typeface="Times New Roman"/>
                <a:cs typeface="Times New Roman"/>
              </a:rPr>
              <a:t>sendiri</a:t>
            </a:r>
            <a:r>
              <a:rPr sz="3200" spc="-10" dirty="0">
                <a:latin typeface="Times New Roman"/>
                <a:cs typeface="Times New Roman"/>
              </a:rPr>
              <a:t> </a:t>
            </a:r>
            <a:r>
              <a:rPr sz="3200" spc="-5" dirty="0">
                <a:latin typeface="Times New Roman"/>
                <a:cs typeface="Times New Roman"/>
              </a:rPr>
              <a:t>melainkan </a:t>
            </a:r>
            <a:r>
              <a:rPr sz="3200" dirty="0">
                <a:latin typeface="Times New Roman"/>
                <a:cs typeface="Times New Roman"/>
              </a:rPr>
              <a:t> sebagai akibat dari serangkaian proses </a:t>
            </a:r>
            <a:r>
              <a:rPr sz="3200" spc="5" dirty="0">
                <a:latin typeface="Times New Roman"/>
                <a:cs typeface="Times New Roman"/>
              </a:rPr>
              <a:t> </a:t>
            </a:r>
            <a:r>
              <a:rPr sz="3200" dirty="0">
                <a:latin typeface="Times New Roman"/>
                <a:cs typeface="Times New Roman"/>
              </a:rPr>
              <a:t>sebab-akibat </a:t>
            </a:r>
            <a:r>
              <a:rPr sz="3200" dirty="0">
                <a:latin typeface="Wingdings"/>
                <a:cs typeface="Wingdings"/>
              </a:rPr>
              <a:t></a:t>
            </a:r>
            <a:r>
              <a:rPr sz="3200" dirty="0">
                <a:latin typeface="Times New Roman"/>
                <a:cs typeface="Times New Roman"/>
              </a:rPr>
              <a:t> penyakit dapat dicegah </a:t>
            </a:r>
            <a:r>
              <a:rPr sz="3200" spc="5" dirty="0">
                <a:latin typeface="Times New Roman"/>
                <a:cs typeface="Times New Roman"/>
              </a:rPr>
              <a:t> </a:t>
            </a:r>
            <a:r>
              <a:rPr sz="3200" dirty="0">
                <a:latin typeface="Times New Roman"/>
                <a:cs typeface="Times New Roman"/>
              </a:rPr>
              <a:t>dengan memotong rantai pada berbagai </a:t>
            </a:r>
            <a:r>
              <a:rPr sz="3200" spc="5" dirty="0">
                <a:latin typeface="Times New Roman"/>
                <a:cs typeface="Times New Roman"/>
              </a:rPr>
              <a:t> </a:t>
            </a:r>
            <a:r>
              <a:rPr sz="3200" spc="-5" dirty="0">
                <a:latin typeface="Times New Roman"/>
                <a:cs typeface="Times New Roman"/>
              </a:rPr>
              <a:t>titik.</a:t>
            </a:r>
            <a:endParaRPr sz="3200">
              <a:latin typeface="Times New Roman"/>
              <a:cs typeface="Times New Roman"/>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03335" y="497776"/>
            <a:ext cx="4133850" cy="695960"/>
          </a:xfrm>
          <a:prstGeom prst="rect">
            <a:avLst/>
          </a:prstGeom>
        </p:spPr>
        <p:txBody>
          <a:bodyPr vert="horz" wrap="square" lIns="0" tIns="12700" rIns="0" bIns="0" rtlCol="0">
            <a:spAutoFit/>
          </a:bodyPr>
          <a:lstStyle/>
          <a:p>
            <a:pPr marL="12700">
              <a:lnSpc>
                <a:spcPct val="100000"/>
              </a:lnSpc>
              <a:spcBef>
                <a:spcPts val="100"/>
              </a:spcBef>
            </a:pPr>
            <a:r>
              <a:rPr sz="4400" spc="-5" dirty="0"/>
              <a:t>KRITERIA</a:t>
            </a:r>
            <a:r>
              <a:rPr sz="4400" spc="-80" dirty="0"/>
              <a:t> </a:t>
            </a:r>
            <a:r>
              <a:rPr sz="4400" spc="-20" dirty="0"/>
              <a:t>KAUSASI</a:t>
            </a:r>
            <a:endParaRPr sz="4400"/>
          </a:p>
        </p:txBody>
      </p:sp>
      <p:sp>
        <p:nvSpPr>
          <p:cNvPr id="3" name="object 3"/>
          <p:cNvSpPr txBox="1"/>
          <p:nvPr/>
        </p:nvSpPr>
        <p:spPr>
          <a:xfrm>
            <a:off x="535940" y="1577416"/>
            <a:ext cx="8068309" cy="4183379"/>
          </a:xfrm>
          <a:prstGeom prst="rect">
            <a:avLst/>
          </a:prstGeom>
        </p:spPr>
        <p:txBody>
          <a:bodyPr vert="horz" wrap="square" lIns="0" tIns="61594" rIns="0" bIns="0" rtlCol="0">
            <a:spAutoFit/>
          </a:bodyPr>
          <a:lstStyle/>
          <a:p>
            <a:pPr marL="355600" marR="5080" indent="-343535" algn="just">
              <a:lnSpc>
                <a:spcPct val="89900"/>
              </a:lnSpc>
              <a:spcBef>
                <a:spcPts val="484"/>
              </a:spcBef>
              <a:buFont typeface="Arial MT"/>
              <a:buChar char="•"/>
              <a:tabLst>
                <a:tab pos="356235" algn="l"/>
              </a:tabLst>
            </a:pPr>
            <a:r>
              <a:rPr sz="3200" spc="-25" dirty="0">
                <a:latin typeface="Calibri"/>
                <a:cs typeface="Calibri"/>
              </a:rPr>
              <a:t>Pendekatan</a:t>
            </a:r>
            <a:r>
              <a:rPr sz="3200" spc="-20" dirty="0">
                <a:latin typeface="Calibri"/>
                <a:cs typeface="Calibri"/>
              </a:rPr>
              <a:t> </a:t>
            </a:r>
            <a:r>
              <a:rPr sz="3200" spc="-5" dirty="0">
                <a:latin typeface="Calibri"/>
                <a:cs typeface="Calibri"/>
              </a:rPr>
              <a:t>model </a:t>
            </a:r>
            <a:r>
              <a:rPr sz="3200" spc="-15" dirty="0">
                <a:latin typeface="Calibri"/>
                <a:cs typeface="Calibri"/>
              </a:rPr>
              <a:t>penyebab </a:t>
            </a:r>
            <a:r>
              <a:rPr sz="3200" spc="-20" dirty="0">
                <a:latin typeface="Calibri"/>
                <a:cs typeface="Calibri"/>
              </a:rPr>
              <a:t>penyakit </a:t>
            </a:r>
            <a:r>
              <a:rPr sz="3200" spc="-5" dirty="0">
                <a:latin typeface="Calibri"/>
                <a:cs typeface="Calibri"/>
              </a:rPr>
              <a:t>masih </a:t>
            </a:r>
            <a:r>
              <a:rPr sz="3200" dirty="0">
                <a:latin typeface="Calibri"/>
                <a:cs typeface="Calibri"/>
              </a:rPr>
              <a:t> </a:t>
            </a:r>
            <a:r>
              <a:rPr sz="3200" spc="-10" dirty="0">
                <a:latin typeface="Calibri"/>
                <a:cs typeface="Calibri"/>
              </a:rPr>
              <a:t>membutuhkan</a:t>
            </a:r>
            <a:r>
              <a:rPr sz="3200" spc="-5" dirty="0">
                <a:latin typeface="Calibri"/>
                <a:cs typeface="Calibri"/>
              </a:rPr>
              <a:t> </a:t>
            </a:r>
            <a:r>
              <a:rPr sz="3200" spc="-10" dirty="0">
                <a:latin typeface="Calibri"/>
                <a:cs typeface="Calibri"/>
              </a:rPr>
              <a:t>pertimbangan</a:t>
            </a:r>
            <a:r>
              <a:rPr sz="3200" spc="-5" dirty="0">
                <a:latin typeface="Calibri"/>
                <a:cs typeface="Calibri"/>
              </a:rPr>
              <a:t> </a:t>
            </a:r>
            <a:r>
              <a:rPr sz="3200" spc="-25" dirty="0">
                <a:latin typeface="Calibri"/>
                <a:cs typeface="Calibri"/>
              </a:rPr>
              <a:t>yg</a:t>
            </a:r>
            <a:r>
              <a:rPr sz="3200" spc="-20" dirty="0">
                <a:latin typeface="Calibri"/>
                <a:cs typeface="Calibri"/>
              </a:rPr>
              <a:t> </a:t>
            </a:r>
            <a:r>
              <a:rPr sz="3200" spc="-5" dirty="0">
                <a:latin typeface="Calibri"/>
                <a:cs typeface="Calibri"/>
              </a:rPr>
              <a:t>mendalam </a:t>
            </a:r>
            <a:r>
              <a:rPr sz="3200" spc="-710" dirty="0">
                <a:latin typeface="Calibri"/>
                <a:cs typeface="Calibri"/>
              </a:rPr>
              <a:t> </a:t>
            </a:r>
            <a:r>
              <a:rPr sz="3200" spc="-5" dirty="0">
                <a:latin typeface="Calibri"/>
                <a:cs typeface="Calibri"/>
              </a:rPr>
              <a:t>dgn </a:t>
            </a:r>
            <a:r>
              <a:rPr sz="3200" spc="-15" dirty="0">
                <a:latin typeface="Calibri"/>
                <a:cs typeface="Calibri"/>
              </a:rPr>
              <a:t>studi </a:t>
            </a:r>
            <a:r>
              <a:rPr sz="3200" spc="-25" dirty="0">
                <a:latin typeface="Calibri"/>
                <a:cs typeface="Calibri"/>
              </a:rPr>
              <a:t>yg </a:t>
            </a:r>
            <a:r>
              <a:rPr sz="3200" spc="-10" dirty="0">
                <a:latin typeface="Calibri"/>
                <a:cs typeface="Calibri"/>
              </a:rPr>
              <a:t>cermat </a:t>
            </a:r>
            <a:r>
              <a:rPr sz="3200" spc="-5" dirty="0">
                <a:latin typeface="Calibri"/>
                <a:cs typeface="Calibri"/>
              </a:rPr>
              <a:t>utk sampai </a:t>
            </a:r>
            <a:r>
              <a:rPr sz="3200" dirty="0">
                <a:latin typeface="Calibri"/>
                <a:cs typeface="Calibri"/>
              </a:rPr>
              <a:t>pd </a:t>
            </a:r>
            <a:r>
              <a:rPr sz="3200" spc="-20" dirty="0">
                <a:latin typeface="Calibri"/>
                <a:cs typeface="Calibri"/>
              </a:rPr>
              <a:t>keputusan </a:t>
            </a:r>
            <a:r>
              <a:rPr sz="3200" spc="-15" dirty="0">
                <a:latin typeface="Calibri"/>
                <a:cs typeface="Calibri"/>
              </a:rPr>
              <a:t> hubungan kausal</a:t>
            </a:r>
            <a:r>
              <a:rPr sz="3200" spc="-10" dirty="0">
                <a:latin typeface="Calibri"/>
                <a:cs typeface="Calibri"/>
              </a:rPr>
              <a:t> </a:t>
            </a:r>
            <a:r>
              <a:rPr sz="3200" spc="-5" dirty="0">
                <a:latin typeface="Calibri"/>
                <a:cs typeface="Calibri"/>
              </a:rPr>
              <a:t>(sebab</a:t>
            </a:r>
            <a:r>
              <a:rPr sz="3200" spc="-10" dirty="0">
                <a:latin typeface="Calibri"/>
                <a:cs typeface="Calibri"/>
              </a:rPr>
              <a:t> akibat)</a:t>
            </a:r>
            <a:endParaRPr sz="3200">
              <a:latin typeface="Calibri"/>
              <a:cs typeface="Calibri"/>
            </a:endParaRPr>
          </a:p>
          <a:p>
            <a:pPr marL="355600" marR="5715" indent="-343535" algn="just">
              <a:lnSpc>
                <a:spcPts val="3450"/>
              </a:lnSpc>
              <a:spcBef>
                <a:spcPts val="690"/>
              </a:spcBef>
              <a:buFont typeface="Arial MT"/>
              <a:buChar char="•"/>
              <a:tabLst>
                <a:tab pos="356235" algn="l"/>
              </a:tabLst>
            </a:pPr>
            <a:r>
              <a:rPr sz="3200" spc="-15" dirty="0">
                <a:latin typeface="Calibri"/>
                <a:cs typeface="Calibri"/>
              </a:rPr>
              <a:t>Penentuan </a:t>
            </a:r>
            <a:r>
              <a:rPr sz="3200" spc="-10" dirty="0">
                <a:latin typeface="Calibri"/>
                <a:cs typeface="Calibri"/>
              </a:rPr>
              <a:t>kausasi membutuhkan bukti bukti </a:t>
            </a:r>
            <a:r>
              <a:rPr sz="3200" spc="-5" dirty="0">
                <a:latin typeface="Calibri"/>
                <a:cs typeface="Calibri"/>
              </a:rPr>
              <a:t> </a:t>
            </a:r>
            <a:r>
              <a:rPr sz="3200" spc="-25" dirty="0">
                <a:latin typeface="Calibri"/>
                <a:cs typeface="Calibri"/>
              </a:rPr>
              <a:t>yg</a:t>
            </a:r>
            <a:r>
              <a:rPr sz="3200" dirty="0">
                <a:latin typeface="Calibri"/>
                <a:cs typeface="Calibri"/>
              </a:rPr>
              <a:t> </a:t>
            </a:r>
            <a:r>
              <a:rPr sz="3200" spc="-5" dirty="0">
                <a:latin typeface="Calibri"/>
                <a:cs typeface="Calibri"/>
              </a:rPr>
              <a:t>ada</a:t>
            </a:r>
            <a:endParaRPr sz="3200">
              <a:latin typeface="Calibri"/>
              <a:cs typeface="Calibri"/>
            </a:endParaRPr>
          </a:p>
          <a:p>
            <a:pPr marL="355600" marR="5080" indent="-343535" algn="just">
              <a:lnSpc>
                <a:spcPts val="3450"/>
              </a:lnSpc>
              <a:spcBef>
                <a:spcPts val="655"/>
              </a:spcBef>
              <a:buFont typeface="Arial MT"/>
              <a:buChar char="•"/>
              <a:tabLst>
                <a:tab pos="356235" algn="l"/>
              </a:tabLst>
            </a:pPr>
            <a:r>
              <a:rPr sz="3200" spc="-15" dirty="0">
                <a:latin typeface="Calibri"/>
                <a:cs typeface="Calibri"/>
              </a:rPr>
              <a:t>Austin</a:t>
            </a:r>
            <a:r>
              <a:rPr sz="3200" spc="-10" dirty="0">
                <a:latin typeface="Calibri"/>
                <a:cs typeface="Calibri"/>
              </a:rPr>
              <a:t> </a:t>
            </a:r>
            <a:r>
              <a:rPr sz="3200" spc="-25" dirty="0">
                <a:latin typeface="Calibri"/>
                <a:cs typeface="Calibri"/>
              </a:rPr>
              <a:t>Bradford</a:t>
            </a:r>
            <a:r>
              <a:rPr sz="3200" spc="-20" dirty="0">
                <a:latin typeface="Calibri"/>
                <a:cs typeface="Calibri"/>
              </a:rPr>
              <a:t> </a:t>
            </a:r>
            <a:r>
              <a:rPr sz="3200" spc="-5" dirty="0">
                <a:latin typeface="Calibri"/>
                <a:cs typeface="Calibri"/>
              </a:rPr>
              <a:t>Hill (1965) </a:t>
            </a:r>
            <a:r>
              <a:rPr sz="3200" spc="-10" dirty="0">
                <a:latin typeface="Calibri"/>
                <a:cs typeface="Calibri"/>
              </a:rPr>
              <a:t>membuat</a:t>
            </a:r>
            <a:r>
              <a:rPr sz="3200" spc="700" dirty="0">
                <a:latin typeface="Calibri"/>
                <a:cs typeface="Calibri"/>
              </a:rPr>
              <a:t> </a:t>
            </a:r>
            <a:r>
              <a:rPr sz="3200" spc="-10" dirty="0">
                <a:latin typeface="Calibri"/>
                <a:cs typeface="Calibri"/>
              </a:rPr>
              <a:t>kriteria </a:t>
            </a:r>
            <a:r>
              <a:rPr sz="3200" spc="-5" dirty="0">
                <a:latin typeface="Calibri"/>
                <a:cs typeface="Calibri"/>
              </a:rPr>
              <a:t> </a:t>
            </a:r>
            <a:r>
              <a:rPr sz="3200" spc="-25" dirty="0">
                <a:latin typeface="Calibri"/>
                <a:cs typeface="Calibri"/>
              </a:rPr>
              <a:t>yg</a:t>
            </a:r>
            <a:r>
              <a:rPr sz="3200" spc="-20" dirty="0">
                <a:latin typeface="Calibri"/>
                <a:cs typeface="Calibri"/>
              </a:rPr>
              <a:t> </a:t>
            </a:r>
            <a:r>
              <a:rPr sz="3200" spc="-10" dirty="0">
                <a:latin typeface="Calibri"/>
                <a:cs typeface="Calibri"/>
              </a:rPr>
              <a:t>dpt</a:t>
            </a:r>
            <a:r>
              <a:rPr sz="3200" spc="-5" dirty="0">
                <a:latin typeface="Calibri"/>
                <a:cs typeface="Calibri"/>
              </a:rPr>
              <a:t> </a:t>
            </a:r>
            <a:r>
              <a:rPr sz="3200" spc="-10" dirty="0">
                <a:latin typeface="Calibri"/>
                <a:cs typeface="Calibri"/>
              </a:rPr>
              <a:t>digunakan</a:t>
            </a:r>
            <a:r>
              <a:rPr sz="3200" spc="-5" dirty="0">
                <a:latin typeface="Calibri"/>
                <a:cs typeface="Calibri"/>
              </a:rPr>
              <a:t> sbg</a:t>
            </a:r>
            <a:r>
              <a:rPr sz="3200" dirty="0">
                <a:latin typeface="Calibri"/>
                <a:cs typeface="Calibri"/>
              </a:rPr>
              <a:t> </a:t>
            </a:r>
            <a:r>
              <a:rPr sz="3200" spc="-5" dirty="0">
                <a:latin typeface="Calibri"/>
                <a:cs typeface="Calibri"/>
              </a:rPr>
              <a:t>panduan</a:t>
            </a:r>
            <a:r>
              <a:rPr sz="3200" dirty="0">
                <a:latin typeface="Calibri"/>
                <a:cs typeface="Calibri"/>
              </a:rPr>
              <a:t> </a:t>
            </a:r>
            <a:r>
              <a:rPr sz="3200" spc="-10" dirty="0">
                <a:latin typeface="Calibri"/>
                <a:cs typeface="Calibri"/>
              </a:rPr>
              <a:t>penentuan </a:t>
            </a:r>
            <a:r>
              <a:rPr sz="3200" spc="-5" dirty="0">
                <a:latin typeface="Calibri"/>
                <a:cs typeface="Calibri"/>
              </a:rPr>
              <a:t> </a:t>
            </a:r>
            <a:r>
              <a:rPr sz="3200" spc="-10" dirty="0">
                <a:latin typeface="Calibri"/>
                <a:cs typeface="Calibri"/>
              </a:rPr>
              <a:t>apakah</a:t>
            </a:r>
            <a:r>
              <a:rPr sz="3200" spc="-15" dirty="0">
                <a:latin typeface="Calibri"/>
                <a:cs typeface="Calibri"/>
              </a:rPr>
              <a:t> </a:t>
            </a:r>
            <a:r>
              <a:rPr sz="3200" spc="-10" dirty="0">
                <a:latin typeface="Calibri"/>
                <a:cs typeface="Calibri"/>
              </a:rPr>
              <a:t>sesuatu </a:t>
            </a:r>
            <a:r>
              <a:rPr sz="3200" spc="-5" dirty="0">
                <a:latin typeface="Calibri"/>
                <a:cs typeface="Calibri"/>
              </a:rPr>
              <a:t>mrp </a:t>
            </a:r>
            <a:r>
              <a:rPr sz="3200" spc="-15" dirty="0">
                <a:latin typeface="Calibri"/>
                <a:cs typeface="Calibri"/>
              </a:rPr>
              <a:t>penyebab</a:t>
            </a:r>
            <a:endParaRPr sz="32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5818" y="795134"/>
            <a:ext cx="5843905" cy="695960"/>
          </a:xfrm>
          <a:prstGeom prst="rect">
            <a:avLst/>
          </a:prstGeom>
        </p:spPr>
        <p:txBody>
          <a:bodyPr vert="horz" wrap="square" lIns="0" tIns="12700" rIns="0" bIns="0" rtlCol="0">
            <a:spAutoFit/>
          </a:bodyPr>
          <a:lstStyle/>
          <a:p>
            <a:pPr marL="12700">
              <a:lnSpc>
                <a:spcPct val="100000"/>
              </a:lnSpc>
              <a:spcBef>
                <a:spcPts val="100"/>
              </a:spcBef>
            </a:pPr>
            <a:r>
              <a:rPr sz="4400" dirty="0">
                <a:latin typeface="Arial MT"/>
                <a:cs typeface="Arial MT"/>
              </a:rPr>
              <a:t>SAKIT</a:t>
            </a:r>
            <a:r>
              <a:rPr sz="4400" spc="-105" dirty="0">
                <a:latin typeface="Arial MT"/>
                <a:cs typeface="Arial MT"/>
              </a:rPr>
              <a:t> </a:t>
            </a:r>
            <a:r>
              <a:rPr sz="4400" spc="-5" dirty="0">
                <a:latin typeface="Arial MT"/>
                <a:cs typeface="Arial MT"/>
              </a:rPr>
              <a:t>DAN</a:t>
            </a:r>
            <a:r>
              <a:rPr sz="4400" spc="-35" dirty="0">
                <a:latin typeface="Arial MT"/>
                <a:cs typeface="Arial MT"/>
              </a:rPr>
              <a:t> </a:t>
            </a:r>
            <a:r>
              <a:rPr sz="4400" spc="-45" dirty="0">
                <a:latin typeface="Arial MT"/>
                <a:cs typeface="Arial MT"/>
              </a:rPr>
              <a:t>PENYAKIT</a:t>
            </a:r>
            <a:endParaRPr sz="4400">
              <a:latin typeface="Arial MT"/>
              <a:cs typeface="Arial MT"/>
            </a:endParaRPr>
          </a:p>
        </p:txBody>
      </p:sp>
      <p:sp>
        <p:nvSpPr>
          <p:cNvPr id="3" name="object 3"/>
          <p:cNvSpPr txBox="1"/>
          <p:nvPr/>
        </p:nvSpPr>
        <p:spPr>
          <a:xfrm>
            <a:off x="535940" y="2014105"/>
            <a:ext cx="3822065" cy="3432810"/>
          </a:xfrm>
          <a:prstGeom prst="rect">
            <a:avLst/>
          </a:prstGeom>
        </p:spPr>
        <p:txBody>
          <a:bodyPr vert="horz" wrap="square" lIns="0" tIns="13335" rIns="0" bIns="0" rtlCol="0">
            <a:spAutoFit/>
          </a:bodyPr>
          <a:lstStyle/>
          <a:p>
            <a:pPr marL="347345" marR="5080" indent="-335280">
              <a:lnSpc>
                <a:spcPct val="99500"/>
              </a:lnSpc>
              <a:spcBef>
                <a:spcPts val="105"/>
              </a:spcBef>
              <a:buClr>
                <a:srgbClr val="CC0099"/>
              </a:buClr>
              <a:buChar char="•"/>
              <a:tabLst>
                <a:tab pos="347345" algn="l"/>
                <a:tab pos="347980" algn="l"/>
              </a:tabLst>
            </a:pPr>
            <a:r>
              <a:rPr sz="2750" spc="-10" dirty="0">
                <a:latin typeface="Arial MT"/>
                <a:cs typeface="Arial MT"/>
              </a:rPr>
              <a:t>P</a:t>
            </a:r>
            <a:r>
              <a:rPr sz="2750" spc="-20" dirty="0">
                <a:latin typeface="Arial MT"/>
                <a:cs typeface="Arial MT"/>
              </a:rPr>
              <a:t>E</a:t>
            </a:r>
            <a:r>
              <a:rPr sz="2750" spc="-15" dirty="0">
                <a:latin typeface="Arial MT"/>
                <a:cs typeface="Arial MT"/>
              </a:rPr>
              <a:t>N</a:t>
            </a:r>
            <a:r>
              <a:rPr sz="2750" spc="-220" dirty="0">
                <a:latin typeface="Arial MT"/>
                <a:cs typeface="Arial MT"/>
              </a:rPr>
              <a:t>Y</a:t>
            </a:r>
            <a:r>
              <a:rPr sz="2750" spc="-10" dirty="0">
                <a:latin typeface="Arial MT"/>
                <a:cs typeface="Arial MT"/>
              </a:rPr>
              <a:t>A</a:t>
            </a:r>
            <a:r>
              <a:rPr sz="2750" spc="-20" dirty="0">
                <a:latin typeface="Arial MT"/>
                <a:cs typeface="Arial MT"/>
              </a:rPr>
              <a:t>K</a:t>
            </a:r>
            <a:r>
              <a:rPr sz="2750" spc="-10" dirty="0">
                <a:latin typeface="Arial MT"/>
                <a:cs typeface="Arial MT"/>
              </a:rPr>
              <a:t>IT</a:t>
            </a:r>
            <a:r>
              <a:rPr sz="2750" spc="-210" dirty="0">
                <a:latin typeface="Arial MT"/>
                <a:cs typeface="Arial MT"/>
              </a:rPr>
              <a:t> </a:t>
            </a:r>
            <a:r>
              <a:rPr sz="2750" spc="-20" dirty="0">
                <a:latin typeface="Arial MT"/>
                <a:cs typeface="Arial MT"/>
              </a:rPr>
              <a:t>A</a:t>
            </a:r>
            <a:r>
              <a:rPr sz="2750" spc="-5" dirty="0">
                <a:latin typeface="Arial MT"/>
                <a:cs typeface="Arial MT"/>
              </a:rPr>
              <a:t>/  </a:t>
            </a:r>
            <a:r>
              <a:rPr sz="2750" spc="-10" dirty="0">
                <a:latin typeface="Arial MT"/>
                <a:cs typeface="Arial MT"/>
              </a:rPr>
              <a:t>KEADAAN </a:t>
            </a:r>
            <a:r>
              <a:rPr sz="2750" spc="-65" dirty="0">
                <a:latin typeface="Arial MT"/>
                <a:cs typeface="Arial MT"/>
              </a:rPr>
              <a:t>YANG </a:t>
            </a:r>
            <a:r>
              <a:rPr sz="2750" spc="-60" dirty="0">
                <a:latin typeface="Arial MT"/>
                <a:cs typeface="Arial MT"/>
              </a:rPr>
              <a:t> </a:t>
            </a:r>
            <a:r>
              <a:rPr sz="2750" spc="-10" dirty="0">
                <a:latin typeface="Arial MT"/>
                <a:cs typeface="Arial MT"/>
              </a:rPr>
              <a:t>B</a:t>
            </a:r>
            <a:r>
              <a:rPr sz="2750" spc="-20" dirty="0">
                <a:latin typeface="Arial MT"/>
                <a:cs typeface="Arial MT"/>
              </a:rPr>
              <a:t>E</a:t>
            </a:r>
            <a:r>
              <a:rPr sz="2750" spc="-15" dirty="0">
                <a:latin typeface="Arial MT"/>
                <a:cs typeface="Arial MT"/>
              </a:rPr>
              <a:t>R</a:t>
            </a:r>
            <a:r>
              <a:rPr sz="2750" spc="-10" dirty="0">
                <a:latin typeface="Arial MT"/>
                <a:cs typeface="Arial MT"/>
              </a:rPr>
              <a:t>S</a:t>
            </a:r>
            <a:r>
              <a:rPr sz="2750" spc="-20" dirty="0">
                <a:latin typeface="Arial MT"/>
                <a:cs typeface="Arial MT"/>
              </a:rPr>
              <a:t>I</a:t>
            </a:r>
            <a:r>
              <a:rPr sz="2750" spc="-155" dirty="0">
                <a:latin typeface="Arial MT"/>
                <a:cs typeface="Arial MT"/>
              </a:rPr>
              <a:t>F</a:t>
            </a:r>
            <a:r>
              <a:rPr sz="2750" spc="-220" dirty="0">
                <a:latin typeface="Arial MT"/>
                <a:cs typeface="Arial MT"/>
              </a:rPr>
              <a:t>A</a:t>
            </a:r>
            <a:r>
              <a:rPr sz="2750" spc="-10" dirty="0">
                <a:latin typeface="Arial MT"/>
                <a:cs typeface="Arial MT"/>
              </a:rPr>
              <a:t>T</a:t>
            </a:r>
            <a:r>
              <a:rPr sz="2750" spc="-70" dirty="0">
                <a:latin typeface="Arial MT"/>
                <a:cs typeface="Arial MT"/>
              </a:rPr>
              <a:t> </a:t>
            </a:r>
            <a:r>
              <a:rPr sz="2750" spc="-15" dirty="0">
                <a:latin typeface="Arial MT"/>
                <a:cs typeface="Arial MT"/>
              </a:rPr>
              <a:t>O</a:t>
            </a:r>
            <a:r>
              <a:rPr sz="2750" spc="-20" dirty="0">
                <a:latin typeface="Arial MT"/>
                <a:cs typeface="Arial MT"/>
              </a:rPr>
              <a:t>B</a:t>
            </a:r>
            <a:r>
              <a:rPr sz="2750" spc="-5" dirty="0">
                <a:latin typeface="Arial MT"/>
                <a:cs typeface="Arial MT"/>
              </a:rPr>
              <a:t>J</a:t>
            </a:r>
            <a:r>
              <a:rPr sz="2750" spc="-20" dirty="0">
                <a:latin typeface="Arial MT"/>
                <a:cs typeface="Arial MT"/>
              </a:rPr>
              <a:t>E</a:t>
            </a:r>
            <a:r>
              <a:rPr sz="2750" spc="-10" dirty="0">
                <a:latin typeface="Arial MT"/>
                <a:cs typeface="Arial MT"/>
              </a:rPr>
              <a:t>K</a:t>
            </a:r>
            <a:r>
              <a:rPr sz="2750" spc="-15" dirty="0">
                <a:latin typeface="Arial MT"/>
                <a:cs typeface="Arial MT"/>
              </a:rPr>
              <a:t>T</a:t>
            </a:r>
            <a:r>
              <a:rPr sz="2750" spc="-20" dirty="0">
                <a:latin typeface="Arial MT"/>
                <a:cs typeface="Arial MT"/>
              </a:rPr>
              <a:t>I</a:t>
            </a:r>
            <a:r>
              <a:rPr sz="2750" spc="-315" dirty="0">
                <a:latin typeface="Arial MT"/>
                <a:cs typeface="Arial MT"/>
              </a:rPr>
              <a:t>F</a:t>
            </a:r>
            <a:r>
              <a:rPr sz="2750" spc="-5" dirty="0">
                <a:latin typeface="Arial MT"/>
                <a:cs typeface="Arial MT"/>
              </a:rPr>
              <a:t>,  </a:t>
            </a:r>
            <a:r>
              <a:rPr sz="2750" spc="-15" dirty="0">
                <a:latin typeface="Arial MT"/>
                <a:cs typeface="Arial MT"/>
              </a:rPr>
              <a:t>SEDANGKAN</a:t>
            </a:r>
            <a:endParaRPr sz="2750">
              <a:latin typeface="Arial MT"/>
              <a:cs typeface="Arial MT"/>
            </a:endParaRPr>
          </a:p>
          <a:p>
            <a:pPr marL="347345" marR="557530" indent="-335280">
              <a:lnSpc>
                <a:spcPct val="99500"/>
              </a:lnSpc>
              <a:spcBef>
                <a:spcPts val="555"/>
              </a:spcBef>
              <a:buClr>
                <a:srgbClr val="CC0099"/>
              </a:buClr>
              <a:buChar char="•"/>
              <a:tabLst>
                <a:tab pos="347345" algn="l"/>
                <a:tab pos="347980" algn="l"/>
              </a:tabLst>
            </a:pPr>
            <a:r>
              <a:rPr sz="2750" spc="-10" dirty="0">
                <a:latin typeface="Arial MT"/>
                <a:cs typeface="Arial MT"/>
              </a:rPr>
              <a:t>S</a:t>
            </a:r>
            <a:r>
              <a:rPr sz="2750" spc="-20" dirty="0">
                <a:latin typeface="Arial MT"/>
                <a:cs typeface="Arial MT"/>
              </a:rPr>
              <a:t>A</a:t>
            </a:r>
            <a:r>
              <a:rPr sz="2750" spc="-10" dirty="0">
                <a:latin typeface="Arial MT"/>
                <a:cs typeface="Arial MT"/>
              </a:rPr>
              <a:t>K</a:t>
            </a:r>
            <a:r>
              <a:rPr sz="2750" spc="-20" dirty="0">
                <a:latin typeface="Arial MT"/>
                <a:cs typeface="Arial MT"/>
              </a:rPr>
              <a:t>I</a:t>
            </a:r>
            <a:r>
              <a:rPr sz="2750" spc="-10" dirty="0">
                <a:latin typeface="Arial MT"/>
                <a:cs typeface="Arial MT"/>
              </a:rPr>
              <a:t>T</a:t>
            </a:r>
            <a:r>
              <a:rPr sz="2750" spc="-200" dirty="0">
                <a:latin typeface="Arial MT"/>
                <a:cs typeface="Arial MT"/>
              </a:rPr>
              <a:t> </a:t>
            </a:r>
            <a:r>
              <a:rPr sz="2750" spc="-20" dirty="0">
                <a:latin typeface="Arial MT"/>
                <a:cs typeface="Arial MT"/>
              </a:rPr>
              <a:t>A</a:t>
            </a:r>
            <a:r>
              <a:rPr sz="2750" spc="-15" dirty="0">
                <a:latin typeface="Arial MT"/>
                <a:cs typeface="Arial MT"/>
              </a:rPr>
              <a:t>D</a:t>
            </a:r>
            <a:r>
              <a:rPr sz="2750" spc="-20" dirty="0">
                <a:latin typeface="Arial MT"/>
                <a:cs typeface="Arial MT"/>
              </a:rPr>
              <a:t>A</a:t>
            </a:r>
            <a:r>
              <a:rPr sz="2750" spc="-5" dirty="0">
                <a:latin typeface="Arial MT"/>
                <a:cs typeface="Arial MT"/>
              </a:rPr>
              <a:t>L</a:t>
            </a:r>
            <a:r>
              <a:rPr sz="2750" spc="-20" dirty="0">
                <a:latin typeface="Arial MT"/>
                <a:cs typeface="Arial MT"/>
              </a:rPr>
              <a:t>A</a:t>
            </a:r>
            <a:r>
              <a:rPr sz="2750" spc="-5" dirty="0">
                <a:latin typeface="Arial MT"/>
                <a:cs typeface="Arial MT"/>
              </a:rPr>
              <a:t>H  </a:t>
            </a:r>
            <a:r>
              <a:rPr sz="2750" spc="-50" dirty="0">
                <a:latin typeface="Arial MT"/>
                <a:cs typeface="Arial MT"/>
              </a:rPr>
              <a:t>SUATU</a:t>
            </a:r>
            <a:r>
              <a:rPr sz="2750" spc="-85" dirty="0">
                <a:latin typeface="Arial MT"/>
                <a:cs typeface="Arial MT"/>
              </a:rPr>
              <a:t> </a:t>
            </a:r>
            <a:r>
              <a:rPr sz="2750" spc="-15" dirty="0">
                <a:latin typeface="Arial MT"/>
                <a:cs typeface="Arial MT"/>
              </a:rPr>
              <a:t>KEADAAN </a:t>
            </a:r>
            <a:r>
              <a:rPr sz="2750" spc="-745" dirty="0">
                <a:latin typeface="Arial MT"/>
                <a:cs typeface="Arial MT"/>
              </a:rPr>
              <a:t> </a:t>
            </a:r>
            <a:r>
              <a:rPr sz="2750" spc="-65" dirty="0">
                <a:latin typeface="Arial MT"/>
                <a:cs typeface="Arial MT"/>
              </a:rPr>
              <a:t>YANG</a:t>
            </a:r>
            <a:r>
              <a:rPr sz="2750" spc="-40" dirty="0">
                <a:latin typeface="Arial MT"/>
                <a:cs typeface="Arial MT"/>
              </a:rPr>
              <a:t> </a:t>
            </a:r>
            <a:r>
              <a:rPr sz="2750" spc="-55" dirty="0">
                <a:latin typeface="Arial MT"/>
                <a:cs typeface="Arial MT"/>
              </a:rPr>
              <a:t>BERSIFAT </a:t>
            </a:r>
            <a:r>
              <a:rPr sz="2750" spc="-50" dirty="0">
                <a:latin typeface="Arial MT"/>
                <a:cs typeface="Arial MT"/>
              </a:rPr>
              <a:t> </a:t>
            </a:r>
            <a:r>
              <a:rPr sz="2750" spc="-15" dirty="0">
                <a:latin typeface="Arial MT"/>
                <a:cs typeface="Arial MT"/>
              </a:rPr>
              <a:t>SUBJEKTIF</a:t>
            </a:r>
            <a:endParaRPr sz="2750">
              <a:latin typeface="Arial MT"/>
              <a:cs typeface="Arial MT"/>
            </a:endParaRPr>
          </a:p>
        </p:txBody>
      </p:sp>
      <p:graphicFrame>
        <p:nvGraphicFramePr>
          <p:cNvPr id="4" name="object 4"/>
          <p:cNvGraphicFramePr>
            <a:graphicFrameLocks noGrp="1"/>
          </p:cNvGraphicFramePr>
          <p:nvPr/>
        </p:nvGraphicFramePr>
        <p:xfrm>
          <a:off x="4635932" y="2576741"/>
          <a:ext cx="4037965" cy="2514230"/>
        </p:xfrm>
        <a:graphic>
          <a:graphicData uri="http://schemas.openxmlformats.org/drawingml/2006/table">
            <a:tbl>
              <a:tblPr firstRow="1" bandRow="1">
                <a:tableStyleId>{2D5ABB26-0587-4C30-8999-92F81FD0307C}</a:tableStyleId>
              </a:tblPr>
              <a:tblGrid>
                <a:gridCol w="1442720">
                  <a:extLst>
                    <a:ext uri="{9D8B030D-6E8A-4147-A177-3AD203B41FA5}">
                      <a16:colId xmlns:a16="http://schemas.microsoft.com/office/drawing/2014/main" val="20000"/>
                    </a:ext>
                  </a:extLst>
                </a:gridCol>
                <a:gridCol w="1249045">
                  <a:extLst>
                    <a:ext uri="{9D8B030D-6E8A-4147-A177-3AD203B41FA5}">
                      <a16:colId xmlns:a16="http://schemas.microsoft.com/office/drawing/2014/main" val="20001"/>
                    </a:ext>
                  </a:extLst>
                </a:gridCol>
                <a:gridCol w="1346200">
                  <a:extLst>
                    <a:ext uri="{9D8B030D-6E8A-4147-A177-3AD203B41FA5}">
                      <a16:colId xmlns:a16="http://schemas.microsoft.com/office/drawing/2014/main" val="20002"/>
                    </a:ext>
                  </a:extLst>
                </a:gridCol>
              </a:tblGrid>
              <a:tr h="555472">
                <a:tc rowSpan="2">
                  <a:txBody>
                    <a:bodyPr/>
                    <a:lstStyle/>
                    <a:p>
                      <a:pPr>
                        <a:lnSpc>
                          <a:spcPct val="100000"/>
                        </a:lnSpc>
                      </a:pPr>
                      <a:endParaRPr sz="2200">
                        <a:latin typeface="Times New Roman"/>
                        <a:cs typeface="Times New Roman"/>
                      </a:endParaRPr>
                    </a:p>
                    <a:p>
                      <a:pPr>
                        <a:lnSpc>
                          <a:spcPct val="100000"/>
                        </a:lnSpc>
                        <a:spcBef>
                          <a:spcPts val="25"/>
                        </a:spcBef>
                      </a:pPr>
                      <a:endParaRPr sz="2500">
                        <a:latin typeface="Times New Roman"/>
                        <a:cs typeface="Times New Roman"/>
                      </a:endParaRPr>
                    </a:p>
                    <a:p>
                      <a:pPr marL="339725">
                        <a:lnSpc>
                          <a:spcPct val="100000"/>
                        </a:lnSpc>
                      </a:pPr>
                      <a:r>
                        <a:rPr sz="2000" b="1" spc="-5" dirty="0">
                          <a:latin typeface="Arial"/>
                          <a:cs typeface="Arial"/>
                        </a:rPr>
                        <a:t>SAKIT</a:t>
                      </a:r>
                      <a:endParaRPr sz="2000">
                        <a:latin typeface="Arial"/>
                        <a:cs typeface="Arial"/>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FFCCFF"/>
                    </a:solidFill>
                  </a:tcPr>
                </a:tc>
                <a:tc gridSpan="2">
                  <a:txBody>
                    <a:bodyPr/>
                    <a:lstStyle/>
                    <a:p>
                      <a:pPr marL="666115">
                        <a:lnSpc>
                          <a:spcPct val="100000"/>
                        </a:lnSpc>
                        <a:spcBef>
                          <a:spcPts val="175"/>
                        </a:spcBef>
                      </a:pPr>
                      <a:r>
                        <a:rPr sz="2000" b="1" spc="-25" dirty="0">
                          <a:latin typeface="Arial"/>
                          <a:cs typeface="Arial"/>
                        </a:rPr>
                        <a:t>PENYAKIT</a:t>
                      </a:r>
                      <a:endParaRPr sz="2000">
                        <a:latin typeface="Arial"/>
                        <a:cs typeface="Arial"/>
                      </a:endParaRPr>
                    </a:p>
                  </a:txBody>
                  <a:tcPr marL="0" marR="0" marT="22225" marB="0">
                    <a:lnL w="12700">
                      <a:solidFill>
                        <a:srgbClr val="000000"/>
                      </a:solidFill>
                      <a:prstDash val="solid"/>
                    </a:lnL>
                    <a:lnT w="28575">
                      <a:solidFill>
                        <a:srgbClr val="000000"/>
                      </a:solidFill>
                      <a:prstDash val="solid"/>
                    </a:lnT>
                    <a:lnB w="12700">
                      <a:solidFill>
                        <a:srgbClr val="000000"/>
                      </a:solidFill>
                      <a:prstDash val="solid"/>
                    </a:lnB>
                    <a:solidFill>
                      <a:srgbClr val="FFCCFF"/>
                    </a:solidFill>
                  </a:tcPr>
                </a:tc>
                <a:tc hMerge="1">
                  <a:txBody>
                    <a:bodyPr/>
                    <a:lstStyle/>
                    <a:p>
                      <a:endParaRPr/>
                    </a:p>
                  </a:txBody>
                  <a:tcPr marL="0" marR="0" marT="0" marB="0"/>
                </a:tc>
                <a:extLst>
                  <a:ext uri="{0D108BD9-81ED-4DB2-BD59-A6C34878D82A}">
                    <a16:rowId xmlns:a16="http://schemas.microsoft.com/office/drawing/2014/main" val="10000"/>
                  </a:ext>
                </a:extLst>
              </a:tr>
              <a:tr h="1043279">
                <a:tc vMerge="1">
                  <a:txBody>
                    <a:bodyPr/>
                    <a:lstStyle/>
                    <a:p>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FFCCFF"/>
                    </a:solidFill>
                  </a:tcPr>
                </a:tc>
                <a:tc>
                  <a:txBody>
                    <a:bodyPr/>
                    <a:lstStyle/>
                    <a:p>
                      <a:pPr marR="61594" algn="ctr">
                        <a:lnSpc>
                          <a:spcPct val="100000"/>
                        </a:lnSpc>
                        <a:spcBef>
                          <a:spcPts val="165"/>
                        </a:spcBef>
                      </a:pPr>
                      <a:r>
                        <a:rPr sz="2000" b="1" spc="-5" dirty="0">
                          <a:latin typeface="Arial"/>
                          <a:cs typeface="Arial"/>
                        </a:rPr>
                        <a:t>POSITIF</a:t>
                      </a:r>
                      <a:endParaRPr sz="2000">
                        <a:latin typeface="Arial"/>
                        <a:cs typeface="Arial"/>
                      </a:endParaRPr>
                    </a:p>
                  </a:txBody>
                  <a:tcPr marL="0" marR="0" marT="209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CFF"/>
                    </a:solidFill>
                  </a:tcPr>
                </a:tc>
                <a:tc>
                  <a:txBody>
                    <a:bodyPr/>
                    <a:lstStyle/>
                    <a:p>
                      <a:pPr algn="ctr">
                        <a:lnSpc>
                          <a:spcPct val="100000"/>
                        </a:lnSpc>
                        <a:spcBef>
                          <a:spcPts val="165"/>
                        </a:spcBef>
                      </a:pPr>
                      <a:r>
                        <a:rPr sz="2000" b="1" spc="-25" dirty="0">
                          <a:latin typeface="Arial"/>
                          <a:cs typeface="Arial"/>
                        </a:rPr>
                        <a:t>NEGATIF</a:t>
                      </a:r>
                      <a:endParaRPr sz="2000">
                        <a:latin typeface="Arial"/>
                        <a:cs typeface="Arial"/>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CCFF"/>
                    </a:solidFill>
                  </a:tcPr>
                </a:tc>
                <a:extLst>
                  <a:ext uri="{0D108BD9-81ED-4DB2-BD59-A6C34878D82A}">
                    <a16:rowId xmlns:a16="http://schemas.microsoft.com/office/drawing/2014/main" val="10001"/>
                  </a:ext>
                </a:extLst>
              </a:tr>
              <a:tr h="476288">
                <a:tc>
                  <a:txBody>
                    <a:bodyPr/>
                    <a:lstStyle/>
                    <a:p>
                      <a:pPr marL="635" algn="ctr">
                        <a:lnSpc>
                          <a:spcPct val="100000"/>
                        </a:lnSpc>
                        <a:spcBef>
                          <a:spcPts val="195"/>
                        </a:spcBef>
                      </a:pPr>
                      <a:r>
                        <a:rPr sz="1800" b="1" spc="-90" dirty="0">
                          <a:latin typeface="Arial"/>
                          <a:cs typeface="Arial"/>
                        </a:rPr>
                        <a:t>YA</a:t>
                      </a:r>
                      <a:endParaRPr sz="1800">
                        <a:latin typeface="Arial"/>
                        <a:cs typeface="Arial"/>
                      </a:endParaRPr>
                    </a:p>
                  </a:txBody>
                  <a:tcPr marL="0" marR="0" marT="2476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CFF"/>
                    </a:solidFill>
                  </a:tcPr>
                </a:tc>
                <a:tc>
                  <a:txBody>
                    <a:bodyPr/>
                    <a:lstStyle/>
                    <a:p>
                      <a:pPr algn="ctr">
                        <a:lnSpc>
                          <a:spcPct val="100000"/>
                        </a:lnSpc>
                        <a:spcBef>
                          <a:spcPts val="195"/>
                        </a:spcBef>
                      </a:pPr>
                      <a:r>
                        <a:rPr sz="1800" b="1" dirty="0">
                          <a:latin typeface="Arial"/>
                          <a:cs typeface="Arial"/>
                        </a:rPr>
                        <a:t>1</a:t>
                      </a:r>
                      <a:endParaRPr sz="1800">
                        <a:latin typeface="Arial"/>
                        <a:cs typeface="Arial"/>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CFF"/>
                    </a:solidFill>
                  </a:tcPr>
                </a:tc>
                <a:tc>
                  <a:txBody>
                    <a:bodyPr/>
                    <a:lstStyle/>
                    <a:p>
                      <a:pPr marL="635" algn="ctr">
                        <a:lnSpc>
                          <a:spcPct val="100000"/>
                        </a:lnSpc>
                        <a:spcBef>
                          <a:spcPts val="195"/>
                        </a:spcBef>
                      </a:pPr>
                      <a:r>
                        <a:rPr sz="1800" b="1" dirty="0">
                          <a:latin typeface="Arial"/>
                          <a:cs typeface="Arial"/>
                        </a:rPr>
                        <a:t>2</a:t>
                      </a:r>
                      <a:endParaRPr sz="1800">
                        <a:latin typeface="Arial"/>
                        <a:cs typeface="Arial"/>
                      </a:endParaRPr>
                    </a:p>
                  </a:txBody>
                  <a:tcPr marL="0" marR="0" marT="2476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CCFF"/>
                    </a:solidFill>
                  </a:tcPr>
                </a:tc>
                <a:extLst>
                  <a:ext uri="{0D108BD9-81ED-4DB2-BD59-A6C34878D82A}">
                    <a16:rowId xmlns:a16="http://schemas.microsoft.com/office/drawing/2014/main" val="10002"/>
                  </a:ext>
                </a:extLst>
              </a:tr>
              <a:tr h="439191">
                <a:tc>
                  <a:txBody>
                    <a:bodyPr/>
                    <a:lstStyle/>
                    <a:p>
                      <a:pPr algn="ctr">
                        <a:lnSpc>
                          <a:spcPct val="100000"/>
                        </a:lnSpc>
                        <a:spcBef>
                          <a:spcPts val="195"/>
                        </a:spcBef>
                      </a:pPr>
                      <a:r>
                        <a:rPr sz="1800" b="1" spc="-15" dirty="0">
                          <a:latin typeface="Arial"/>
                          <a:cs typeface="Arial"/>
                        </a:rPr>
                        <a:t>Tidak</a:t>
                      </a:r>
                      <a:endParaRPr sz="1800">
                        <a:latin typeface="Arial"/>
                        <a:cs typeface="Arial"/>
                      </a:endParaRPr>
                    </a:p>
                  </a:txBody>
                  <a:tcPr marL="0" marR="0" marT="24765"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FFCCFF"/>
                    </a:solidFill>
                  </a:tcPr>
                </a:tc>
                <a:tc>
                  <a:txBody>
                    <a:bodyPr/>
                    <a:lstStyle/>
                    <a:p>
                      <a:pPr algn="ctr">
                        <a:lnSpc>
                          <a:spcPct val="100000"/>
                        </a:lnSpc>
                        <a:spcBef>
                          <a:spcPts val="195"/>
                        </a:spcBef>
                      </a:pPr>
                      <a:r>
                        <a:rPr sz="1800" b="1" dirty="0">
                          <a:latin typeface="Arial"/>
                          <a:cs typeface="Arial"/>
                        </a:rPr>
                        <a:t>3</a:t>
                      </a:r>
                      <a:endParaRPr sz="1800">
                        <a:latin typeface="Arial"/>
                        <a:cs typeface="Arial"/>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FFCCFF"/>
                    </a:solidFill>
                  </a:tcPr>
                </a:tc>
                <a:tc>
                  <a:txBody>
                    <a:bodyPr/>
                    <a:lstStyle/>
                    <a:p>
                      <a:pPr marL="635" algn="ctr">
                        <a:lnSpc>
                          <a:spcPct val="100000"/>
                        </a:lnSpc>
                        <a:spcBef>
                          <a:spcPts val="195"/>
                        </a:spcBef>
                      </a:pPr>
                      <a:r>
                        <a:rPr sz="1800" b="1" dirty="0">
                          <a:latin typeface="Arial"/>
                          <a:cs typeface="Arial"/>
                        </a:rPr>
                        <a:t>4</a:t>
                      </a:r>
                      <a:endParaRPr sz="1800">
                        <a:latin typeface="Arial"/>
                        <a:cs typeface="Arial"/>
                      </a:endParaRPr>
                    </a:p>
                  </a:txBody>
                  <a:tcPr marL="0" marR="0" marT="24765"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solidFill>
                      <a:srgbClr val="FFCC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83537" y="497776"/>
            <a:ext cx="5965190" cy="695960"/>
          </a:xfrm>
          <a:prstGeom prst="rect">
            <a:avLst/>
          </a:prstGeom>
        </p:spPr>
        <p:txBody>
          <a:bodyPr vert="horz" wrap="square" lIns="0" tIns="12700" rIns="0" bIns="0" rtlCol="0">
            <a:spAutoFit/>
          </a:bodyPr>
          <a:lstStyle/>
          <a:p>
            <a:pPr marL="12700">
              <a:lnSpc>
                <a:spcPct val="100000"/>
              </a:lnSpc>
              <a:spcBef>
                <a:spcPts val="100"/>
              </a:spcBef>
            </a:pPr>
            <a:r>
              <a:rPr sz="4400" spc="-20" dirty="0"/>
              <a:t>Kriteria </a:t>
            </a:r>
            <a:r>
              <a:rPr sz="4400" dirty="0"/>
              <a:t>Sebab</a:t>
            </a:r>
            <a:r>
              <a:rPr sz="4400" spc="-10" dirty="0"/>
              <a:t> </a:t>
            </a:r>
            <a:r>
              <a:rPr sz="4400" spc="-15" dirty="0"/>
              <a:t>Akibat</a:t>
            </a:r>
            <a:r>
              <a:rPr sz="4400" spc="-10" dirty="0"/>
              <a:t> (Hill)</a:t>
            </a:r>
            <a:endParaRPr sz="4400"/>
          </a:p>
        </p:txBody>
      </p:sp>
      <p:graphicFrame>
        <p:nvGraphicFramePr>
          <p:cNvPr id="3" name="object 3"/>
          <p:cNvGraphicFramePr>
            <a:graphicFrameLocks noGrp="1"/>
          </p:cNvGraphicFramePr>
          <p:nvPr/>
        </p:nvGraphicFramePr>
        <p:xfrm>
          <a:off x="444818" y="1435532"/>
          <a:ext cx="8230234" cy="4594324"/>
        </p:xfrm>
        <a:graphic>
          <a:graphicData uri="http://schemas.openxmlformats.org/drawingml/2006/table">
            <a:tbl>
              <a:tblPr firstRow="1" bandRow="1">
                <a:tableStyleId>{2D5ABB26-0587-4C30-8999-92F81FD0307C}</a:tableStyleId>
              </a:tblPr>
              <a:tblGrid>
                <a:gridCol w="762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4420234">
                  <a:extLst>
                    <a:ext uri="{9D8B030D-6E8A-4147-A177-3AD203B41FA5}">
                      <a16:colId xmlns:a16="http://schemas.microsoft.com/office/drawing/2014/main" val="20002"/>
                    </a:ext>
                  </a:extLst>
                </a:gridCol>
              </a:tblGrid>
              <a:tr h="428764">
                <a:tc>
                  <a:txBody>
                    <a:bodyPr/>
                    <a:lstStyle/>
                    <a:p>
                      <a:pPr marL="194945">
                        <a:lnSpc>
                          <a:spcPct val="100000"/>
                        </a:lnSpc>
                        <a:spcBef>
                          <a:spcPts val="100"/>
                        </a:spcBef>
                      </a:pPr>
                      <a:r>
                        <a:rPr sz="2400" b="1" spc="-5" dirty="0">
                          <a:latin typeface="Times New Roman"/>
                          <a:cs typeface="Times New Roman"/>
                        </a:rPr>
                        <a:t>No</a:t>
                      </a:r>
                      <a:endParaRPr sz="2400">
                        <a:latin typeface="Times New Roman"/>
                        <a:cs typeface="Times New Roman"/>
                      </a:endParaRPr>
                    </a:p>
                  </a:txBody>
                  <a:tcPr marL="0" marR="0" marT="1270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EDEBE0"/>
                    </a:solidFill>
                  </a:tcPr>
                </a:tc>
                <a:tc>
                  <a:txBody>
                    <a:bodyPr/>
                    <a:lstStyle/>
                    <a:p>
                      <a:pPr marL="754380">
                        <a:lnSpc>
                          <a:spcPct val="100000"/>
                        </a:lnSpc>
                        <a:spcBef>
                          <a:spcPts val="100"/>
                        </a:spcBef>
                      </a:pPr>
                      <a:r>
                        <a:rPr sz="2400" b="1" spc="-5" dirty="0">
                          <a:latin typeface="Times New Roman"/>
                          <a:cs typeface="Times New Roman"/>
                        </a:rPr>
                        <a:t>KRITERIA</a:t>
                      </a:r>
                      <a:endParaRPr sz="2400">
                        <a:latin typeface="Times New Roman"/>
                        <a:cs typeface="Times New Roman"/>
                      </a:endParaRPr>
                    </a:p>
                  </a:txBody>
                  <a:tcPr marL="0" marR="0" marT="1270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EDEBE0"/>
                    </a:solidFill>
                  </a:tcPr>
                </a:tc>
                <a:tc>
                  <a:txBody>
                    <a:bodyPr/>
                    <a:lstStyle/>
                    <a:p>
                      <a:pPr marL="1118870">
                        <a:lnSpc>
                          <a:spcPct val="100000"/>
                        </a:lnSpc>
                        <a:spcBef>
                          <a:spcPts val="100"/>
                        </a:spcBef>
                      </a:pPr>
                      <a:r>
                        <a:rPr sz="2400" b="1" spc="-5" dirty="0">
                          <a:latin typeface="Times New Roman"/>
                          <a:cs typeface="Times New Roman"/>
                        </a:rPr>
                        <a:t>KETERANGAN</a:t>
                      </a:r>
                      <a:endParaRPr sz="2400">
                        <a:latin typeface="Times New Roman"/>
                        <a:cs typeface="Times New Roman"/>
                      </a:endParaRPr>
                    </a:p>
                  </a:txBody>
                  <a:tcPr marL="0" marR="0" marT="12700"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solidFill>
                      <a:srgbClr val="EDEBE0"/>
                    </a:solidFill>
                  </a:tcPr>
                </a:tc>
                <a:extLst>
                  <a:ext uri="{0D108BD9-81ED-4DB2-BD59-A6C34878D82A}">
                    <a16:rowId xmlns:a16="http://schemas.microsoft.com/office/drawing/2014/main" val="10000"/>
                  </a:ext>
                </a:extLst>
              </a:tr>
              <a:tr h="428764">
                <a:tc>
                  <a:txBody>
                    <a:bodyPr/>
                    <a:lstStyle/>
                    <a:p>
                      <a:pPr marL="91440">
                        <a:lnSpc>
                          <a:spcPct val="100000"/>
                        </a:lnSpc>
                        <a:spcBef>
                          <a:spcPts val="90"/>
                        </a:spcBef>
                      </a:pPr>
                      <a:r>
                        <a:rPr sz="2400" dirty="0">
                          <a:latin typeface="Times New Roman"/>
                          <a:cs typeface="Times New Roman"/>
                        </a:rPr>
                        <a:t>1</a:t>
                      </a:r>
                      <a:endParaRPr sz="2400">
                        <a:latin typeface="Times New Roman"/>
                        <a:cs typeface="Times New Roman"/>
                      </a:endParaRPr>
                    </a:p>
                  </a:txBody>
                  <a:tcPr marL="0" marR="0" marT="1143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90"/>
                        </a:spcBef>
                      </a:pPr>
                      <a:r>
                        <a:rPr sz="2400" spc="-5" dirty="0">
                          <a:latin typeface="Times New Roman"/>
                          <a:cs typeface="Times New Roman"/>
                        </a:rPr>
                        <a:t>Hubungan</a:t>
                      </a:r>
                      <a:r>
                        <a:rPr sz="2400" spc="-65" dirty="0">
                          <a:latin typeface="Times New Roman"/>
                          <a:cs typeface="Times New Roman"/>
                        </a:rPr>
                        <a:t> </a:t>
                      </a:r>
                      <a:r>
                        <a:rPr sz="2400" spc="-25" dirty="0">
                          <a:latin typeface="Times New Roman"/>
                          <a:cs typeface="Times New Roman"/>
                        </a:rPr>
                        <a:t>Temporal</a:t>
                      </a:r>
                      <a:endParaRPr sz="2400">
                        <a:latin typeface="Times New Roman"/>
                        <a:cs typeface="Times New Roman"/>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90"/>
                        </a:spcBef>
                      </a:pPr>
                      <a:r>
                        <a:rPr sz="2400" spc="-5" dirty="0">
                          <a:latin typeface="Times New Roman"/>
                          <a:cs typeface="Times New Roman"/>
                        </a:rPr>
                        <a:t>Sebab</a:t>
                      </a:r>
                      <a:r>
                        <a:rPr sz="2400" spc="-30" dirty="0">
                          <a:latin typeface="Times New Roman"/>
                          <a:cs typeface="Times New Roman"/>
                        </a:rPr>
                        <a:t> </a:t>
                      </a:r>
                      <a:r>
                        <a:rPr sz="2400" dirty="0">
                          <a:latin typeface="Times New Roman"/>
                          <a:cs typeface="Times New Roman"/>
                        </a:rPr>
                        <a:t>mendahului</a:t>
                      </a:r>
                      <a:r>
                        <a:rPr sz="2400" spc="-15" dirty="0">
                          <a:latin typeface="Times New Roman"/>
                          <a:cs typeface="Times New Roman"/>
                        </a:rPr>
                        <a:t> </a:t>
                      </a:r>
                      <a:r>
                        <a:rPr sz="2400" dirty="0">
                          <a:latin typeface="Times New Roman"/>
                          <a:cs typeface="Times New Roman"/>
                        </a:rPr>
                        <a:t>akibat</a:t>
                      </a:r>
                      <a:endParaRPr sz="2400">
                        <a:latin typeface="Times New Roman"/>
                        <a:cs typeface="Times New Roman"/>
                      </a:endParaRPr>
                    </a:p>
                  </a:txBody>
                  <a:tcPr marL="0" marR="0" marT="1143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765721">
                <a:tc>
                  <a:txBody>
                    <a:bodyPr/>
                    <a:lstStyle/>
                    <a:p>
                      <a:pPr marL="91440">
                        <a:lnSpc>
                          <a:spcPct val="100000"/>
                        </a:lnSpc>
                        <a:spcBef>
                          <a:spcPts val="95"/>
                        </a:spcBef>
                      </a:pPr>
                      <a:r>
                        <a:rPr sz="2400" dirty="0">
                          <a:latin typeface="Times New Roman"/>
                          <a:cs typeface="Times New Roman"/>
                        </a:rPr>
                        <a:t>2</a:t>
                      </a:r>
                      <a:endParaRPr sz="2400">
                        <a:latin typeface="Times New Roman"/>
                        <a:cs typeface="Times New Roman"/>
                      </a:endParaRPr>
                    </a:p>
                  </a:txBody>
                  <a:tcPr marL="0" marR="0" marT="1206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95"/>
                        </a:spcBef>
                      </a:pPr>
                      <a:r>
                        <a:rPr sz="2400" spc="-5" dirty="0">
                          <a:latin typeface="Times New Roman"/>
                          <a:cs typeface="Times New Roman"/>
                        </a:rPr>
                        <a:t>Plausabilitas</a:t>
                      </a:r>
                      <a:endParaRPr sz="2400">
                        <a:latin typeface="Times New Roman"/>
                        <a:cs typeface="Times New Roman"/>
                      </a:endParaRPr>
                    </a:p>
                  </a:txBody>
                  <a:tcPr marL="0" marR="0" marT="120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marR="811530">
                        <a:lnSpc>
                          <a:spcPts val="2650"/>
                        </a:lnSpc>
                        <a:spcBef>
                          <a:spcPts val="375"/>
                        </a:spcBef>
                      </a:pPr>
                      <a:r>
                        <a:rPr sz="2400" spc="-5" dirty="0">
                          <a:latin typeface="Times New Roman"/>
                          <a:cs typeface="Times New Roman"/>
                        </a:rPr>
                        <a:t>Ada </a:t>
                      </a:r>
                      <a:r>
                        <a:rPr sz="2400" dirty="0">
                          <a:latin typeface="Times New Roman"/>
                          <a:cs typeface="Times New Roman"/>
                        </a:rPr>
                        <a:t>mekanisme biologis yg </a:t>
                      </a:r>
                      <a:r>
                        <a:rPr sz="2400" spc="5" dirty="0">
                          <a:latin typeface="Times New Roman"/>
                          <a:cs typeface="Times New Roman"/>
                        </a:rPr>
                        <a:t> </a:t>
                      </a:r>
                      <a:r>
                        <a:rPr sz="2400" spc="-5" dirty="0">
                          <a:latin typeface="Times New Roman"/>
                          <a:cs typeface="Times New Roman"/>
                        </a:rPr>
                        <a:t>menjelaskan</a:t>
                      </a:r>
                      <a:r>
                        <a:rPr sz="2400" spc="-15" dirty="0">
                          <a:latin typeface="Times New Roman"/>
                          <a:cs typeface="Times New Roman"/>
                        </a:rPr>
                        <a:t> </a:t>
                      </a:r>
                      <a:r>
                        <a:rPr sz="2400" dirty="0">
                          <a:latin typeface="Times New Roman"/>
                          <a:cs typeface="Times New Roman"/>
                        </a:rPr>
                        <a:t>proses</a:t>
                      </a:r>
                      <a:r>
                        <a:rPr sz="2400" spc="-10" dirty="0">
                          <a:latin typeface="Times New Roman"/>
                          <a:cs typeface="Times New Roman"/>
                        </a:rPr>
                        <a:t> </a:t>
                      </a:r>
                      <a:r>
                        <a:rPr sz="2400" spc="-5" dirty="0">
                          <a:latin typeface="Times New Roman"/>
                          <a:cs typeface="Times New Roman"/>
                        </a:rPr>
                        <a:t>penyakit</a:t>
                      </a:r>
                      <a:endParaRPr sz="2400">
                        <a:latin typeface="Times New Roman"/>
                        <a:cs typeface="Times New Roman"/>
                      </a:endParaRPr>
                    </a:p>
                  </a:txBody>
                  <a:tcPr marL="0" marR="0" marT="4762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1102677">
                <a:tc>
                  <a:txBody>
                    <a:bodyPr/>
                    <a:lstStyle/>
                    <a:p>
                      <a:pPr marL="91440">
                        <a:lnSpc>
                          <a:spcPct val="100000"/>
                        </a:lnSpc>
                        <a:spcBef>
                          <a:spcPts val="95"/>
                        </a:spcBef>
                      </a:pPr>
                      <a:r>
                        <a:rPr sz="2400" dirty="0">
                          <a:latin typeface="Times New Roman"/>
                          <a:cs typeface="Times New Roman"/>
                        </a:rPr>
                        <a:t>3</a:t>
                      </a:r>
                      <a:endParaRPr sz="2400">
                        <a:latin typeface="Times New Roman"/>
                        <a:cs typeface="Times New Roman"/>
                      </a:endParaRPr>
                    </a:p>
                  </a:txBody>
                  <a:tcPr marL="0" marR="0" marT="1206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95"/>
                        </a:spcBef>
                      </a:pPr>
                      <a:r>
                        <a:rPr sz="2400" spc="-5" dirty="0">
                          <a:latin typeface="Times New Roman"/>
                          <a:cs typeface="Times New Roman"/>
                        </a:rPr>
                        <a:t>Konsistensi</a:t>
                      </a:r>
                      <a:endParaRPr sz="2400">
                        <a:latin typeface="Times New Roman"/>
                        <a:cs typeface="Times New Roman"/>
                      </a:endParaRPr>
                    </a:p>
                  </a:txBody>
                  <a:tcPr marL="0" marR="0" marT="120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marR="157480">
                        <a:lnSpc>
                          <a:spcPct val="92200"/>
                        </a:lnSpc>
                        <a:spcBef>
                          <a:spcPts val="320"/>
                        </a:spcBef>
                      </a:pPr>
                      <a:r>
                        <a:rPr sz="2400" spc="-5" dirty="0">
                          <a:latin typeface="Times New Roman"/>
                          <a:cs typeface="Times New Roman"/>
                        </a:rPr>
                        <a:t>Kejadian </a:t>
                      </a:r>
                      <a:r>
                        <a:rPr sz="2400" dirty="0">
                          <a:latin typeface="Times New Roman"/>
                          <a:cs typeface="Times New Roman"/>
                        </a:rPr>
                        <a:t>berulang </a:t>
                      </a:r>
                      <a:r>
                        <a:rPr sz="2400" spc="-5" dirty="0">
                          <a:latin typeface="Times New Roman"/>
                          <a:cs typeface="Times New Roman"/>
                        </a:rPr>
                        <a:t>pada </a:t>
                      </a:r>
                      <a:r>
                        <a:rPr sz="2400" dirty="0">
                          <a:latin typeface="Times New Roman"/>
                          <a:cs typeface="Times New Roman"/>
                        </a:rPr>
                        <a:t> </a:t>
                      </a:r>
                      <a:r>
                        <a:rPr sz="2400" spc="-5" dirty="0">
                          <a:latin typeface="Times New Roman"/>
                          <a:cs typeface="Times New Roman"/>
                        </a:rPr>
                        <a:t>pengamatan </a:t>
                      </a:r>
                      <a:r>
                        <a:rPr sz="2400" dirty="0">
                          <a:latin typeface="Times New Roman"/>
                          <a:cs typeface="Times New Roman"/>
                        </a:rPr>
                        <a:t>orang lain (penelitian </a:t>
                      </a:r>
                      <a:r>
                        <a:rPr sz="2400" spc="-585" dirty="0">
                          <a:latin typeface="Times New Roman"/>
                          <a:cs typeface="Times New Roman"/>
                        </a:rPr>
                        <a:t> </a:t>
                      </a:r>
                      <a:r>
                        <a:rPr sz="2400" dirty="0">
                          <a:latin typeface="Times New Roman"/>
                          <a:cs typeface="Times New Roman"/>
                        </a:rPr>
                        <a:t>diulang</a:t>
                      </a:r>
                      <a:r>
                        <a:rPr sz="2400" spc="-5" dirty="0">
                          <a:latin typeface="Times New Roman"/>
                          <a:cs typeface="Times New Roman"/>
                        </a:rPr>
                        <a:t> hasil</a:t>
                      </a:r>
                      <a:r>
                        <a:rPr sz="2400" spc="5" dirty="0">
                          <a:latin typeface="Times New Roman"/>
                          <a:cs typeface="Times New Roman"/>
                        </a:rPr>
                        <a:t> </a:t>
                      </a:r>
                      <a:r>
                        <a:rPr sz="2400" spc="-5" dirty="0">
                          <a:latin typeface="Times New Roman"/>
                          <a:cs typeface="Times New Roman"/>
                        </a:rPr>
                        <a:t>sama)</a:t>
                      </a:r>
                      <a:endParaRPr sz="2400">
                        <a:latin typeface="Times New Roman"/>
                        <a:cs typeface="Times New Roman"/>
                      </a:endParaRPr>
                    </a:p>
                  </a:txBody>
                  <a:tcPr marL="0" marR="0" marT="4064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765721">
                <a:tc>
                  <a:txBody>
                    <a:bodyPr/>
                    <a:lstStyle/>
                    <a:p>
                      <a:pPr marL="91440">
                        <a:lnSpc>
                          <a:spcPct val="100000"/>
                        </a:lnSpc>
                        <a:spcBef>
                          <a:spcPts val="95"/>
                        </a:spcBef>
                      </a:pPr>
                      <a:r>
                        <a:rPr sz="2400" dirty="0">
                          <a:latin typeface="Times New Roman"/>
                          <a:cs typeface="Times New Roman"/>
                        </a:rPr>
                        <a:t>4</a:t>
                      </a:r>
                      <a:endParaRPr sz="2400">
                        <a:latin typeface="Times New Roman"/>
                        <a:cs typeface="Times New Roman"/>
                      </a:endParaRPr>
                    </a:p>
                  </a:txBody>
                  <a:tcPr marL="0" marR="0" marT="1206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95"/>
                        </a:spcBef>
                      </a:pPr>
                      <a:r>
                        <a:rPr sz="2400" spc="-5" dirty="0">
                          <a:latin typeface="Times New Roman"/>
                          <a:cs typeface="Times New Roman"/>
                        </a:rPr>
                        <a:t>Kekuatan</a:t>
                      </a:r>
                      <a:r>
                        <a:rPr sz="2400" spc="-15" dirty="0">
                          <a:latin typeface="Times New Roman"/>
                          <a:cs typeface="Times New Roman"/>
                        </a:rPr>
                        <a:t> </a:t>
                      </a:r>
                      <a:r>
                        <a:rPr sz="2400" spc="-5" dirty="0">
                          <a:latin typeface="Times New Roman"/>
                          <a:cs typeface="Times New Roman"/>
                        </a:rPr>
                        <a:t>Hubungan</a:t>
                      </a:r>
                      <a:endParaRPr sz="2400">
                        <a:latin typeface="Times New Roman"/>
                        <a:cs typeface="Times New Roman"/>
                      </a:endParaRPr>
                    </a:p>
                  </a:txBody>
                  <a:tcPr marL="0" marR="0" marT="120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marR="516255">
                        <a:lnSpc>
                          <a:spcPts val="2660"/>
                        </a:lnSpc>
                        <a:spcBef>
                          <a:spcPts val="365"/>
                        </a:spcBef>
                      </a:pPr>
                      <a:r>
                        <a:rPr sz="2400" spc="-5" dirty="0">
                          <a:latin typeface="Times New Roman"/>
                          <a:cs typeface="Times New Roman"/>
                        </a:rPr>
                        <a:t>Nilai Risiko Relatif</a:t>
                      </a:r>
                      <a:r>
                        <a:rPr sz="2400" spc="5" dirty="0">
                          <a:latin typeface="Times New Roman"/>
                          <a:cs typeface="Times New Roman"/>
                        </a:rPr>
                        <a:t> </a:t>
                      </a:r>
                      <a:r>
                        <a:rPr sz="2400" dirty="0">
                          <a:latin typeface="Times New Roman"/>
                          <a:cs typeface="Times New Roman"/>
                        </a:rPr>
                        <a:t>yg</a:t>
                      </a:r>
                      <a:r>
                        <a:rPr sz="2400" spc="-5" dirty="0">
                          <a:latin typeface="Times New Roman"/>
                          <a:cs typeface="Times New Roman"/>
                        </a:rPr>
                        <a:t> besar</a:t>
                      </a:r>
                      <a:r>
                        <a:rPr sz="2400" dirty="0">
                          <a:latin typeface="Times New Roman"/>
                          <a:cs typeface="Times New Roman"/>
                        </a:rPr>
                        <a:t> &amp; </a:t>
                      </a:r>
                      <a:r>
                        <a:rPr sz="2400" spc="-585" dirty="0">
                          <a:latin typeface="Times New Roman"/>
                          <a:cs typeface="Times New Roman"/>
                        </a:rPr>
                        <a:t> </a:t>
                      </a:r>
                      <a:r>
                        <a:rPr sz="2400" spc="-5" dirty="0">
                          <a:latin typeface="Times New Roman"/>
                          <a:cs typeface="Times New Roman"/>
                        </a:rPr>
                        <a:t>signifikan secara</a:t>
                      </a:r>
                      <a:r>
                        <a:rPr sz="2400" dirty="0">
                          <a:latin typeface="Times New Roman"/>
                          <a:cs typeface="Times New Roman"/>
                        </a:rPr>
                        <a:t> statistik</a:t>
                      </a:r>
                      <a:endParaRPr sz="2400">
                        <a:latin typeface="Times New Roman"/>
                        <a:cs typeface="Times New Roman"/>
                      </a:endParaRPr>
                    </a:p>
                  </a:txBody>
                  <a:tcPr marL="0" marR="0" marT="463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1102677">
                <a:tc>
                  <a:txBody>
                    <a:bodyPr/>
                    <a:lstStyle/>
                    <a:p>
                      <a:pPr marL="91440">
                        <a:lnSpc>
                          <a:spcPct val="100000"/>
                        </a:lnSpc>
                        <a:spcBef>
                          <a:spcPts val="95"/>
                        </a:spcBef>
                      </a:pPr>
                      <a:r>
                        <a:rPr sz="2400" dirty="0">
                          <a:latin typeface="Times New Roman"/>
                          <a:cs typeface="Times New Roman"/>
                        </a:rPr>
                        <a:t>5</a:t>
                      </a:r>
                      <a:endParaRPr sz="2400">
                        <a:latin typeface="Times New Roman"/>
                        <a:cs typeface="Times New Roman"/>
                      </a:endParaRPr>
                    </a:p>
                  </a:txBody>
                  <a:tcPr marL="0" marR="0" marT="12065"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91440" marR="650875">
                        <a:lnSpc>
                          <a:spcPct val="92200"/>
                        </a:lnSpc>
                        <a:spcBef>
                          <a:spcPts val="320"/>
                        </a:spcBef>
                      </a:pPr>
                      <a:r>
                        <a:rPr sz="2400" spc="-5" dirty="0">
                          <a:latin typeface="Times New Roman"/>
                          <a:cs typeface="Times New Roman"/>
                        </a:rPr>
                        <a:t>Dose Respon </a:t>
                      </a:r>
                      <a:r>
                        <a:rPr sz="2400" dirty="0">
                          <a:latin typeface="Times New Roman"/>
                          <a:cs typeface="Times New Roman"/>
                        </a:rPr>
                        <a:t> </a:t>
                      </a:r>
                      <a:r>
                        <a:rPr sz="2400" spc="-5" dirty="0">
                          <a:latin typeface="Times New Roman"/>
                          <a:cs typeface="Times New Roman"/>
                        </a:rPr>
                        <a:t>Relationship</a:t>
                      </a:r>
                      <a:r>
                        <a:rPr sz="2400" spc="-55" dirty="0">
                          <a:latin typeface="Times New Roman"/>
                          <a:cs typeface="Times New Roman"/>
                        </a:rPr>
                        <a:t> </a:t>
                      </a:r>
                      <a:r>
                        <a:rPr sz="2400" dirty="0">
                          <a:latin typeface="Times New Roman"/>
                          <a:cs typeface="Times New Roman"/>
                        </a:rPr>
                        <a:t>(Efek </a:t>
                      </a:r>
                      <a:r>
                        <a:rPr sz="2400" spc="-585" dirty="0">
                          <a:latin typeface="Times New Roman"/>
                          <a:cs typeface="Times New Roman"/>
                        </a:rPr>
                        <a:t> </a:t>
                      </a:r>
                      <a:r>
                        <a:rPr sz="2400" dirty="0">
                          <a:latin typeface="Times New Roman"/>
                          <a:cs typeface="Times New Roman"/>
                        </a:rPr>
                        <a:t>dosis</a:t>
                      </a:r>
                      <a:r>
                        <a:rPr sz="2400" spc="-15" dirty="0">
                          <a:latin typeface="Times New Roman"/>
                          <a:cs typeface="Times New Roman"/>
                        </a:rPr>
                        <a:t> </a:t>
                      </a:r>
                      <a:r>
                        <a:rPr sz="2400" dirty="0">
                          <a:latin typeface="Times New Roman"/>
                          <a:cs typeface="Times New Roman"/>
                        </a:rPr>
                        <a:t>respon)</a:t>
                      </a:r>
                      <a:endParaRPr sz="2400">
                        <a:latin typeface="Times New Roman"/>
                        <a:cs typeface="Times New Roman"/>
                      </a:endParaRPr>
                    </a:p>
                  </a:txBody>
                  <a:tcPr marL="0" marR="0" marT="4064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91440" marR="556895">
                        <a:lnSpc>
                          <a:spcPct val="92200"/>
                        </a:lnSpc>
                        <a:spcBef>
                          <a:spcPts val="320"/>
                        </a:spcBef>
                      </a:pPr>
                      <a:r>
                        <a:rPr sz="2400" spc="-5" dirty="0">
                          <a:latin typeface="Times New Roman"/>
                          <a:cs typeface="Times New Roman"/>
                        </a:rPr>
                        <a:t>Makin besar </a:t>
                      </a:r>
                      <a:r>
                        <a:rPr sz="2400" dirty="0">
                          <a:latin typeface="Times New Roman"/>
                          <a:cs typeface="Times New Roman"/>
                        </a:rPr>
                        <a:t>paparan thd </a:t>
                      </a:r>
                      <a:r>
                        <a:rPr sz="2400" spc="-5" dirty="0">
                          <a:latin typeface="Times New Roman"/>
                          <a:cs typeface="Times New Roman"/>
                        </a:rPr>
                        <a:t>agent </a:t>
                      </a:r>
                      <a:r>
                        <a:rPr sz="2400" spc="-585" dirty="0">
                          <a:latin typeface="Times New Roman"/>
                          <a:cs typeface="Times New Roman"/>
                        </a:rPr>
                        <a:t> </a:t>
                      </a:r>
                      <a:r>
                        <a:rPr sz="2400" dirty="0">
                          <a:latin typeface="Times New Roman"/>
                          <a:cs typeface="Times New Roman"/>
                        </a:rPr>
                        <a:t>diikuti peningkatan kejadian </a:t>
                      </a:r>
                      <a:r>
                        <a:rPr sz="2400" spc="5" dirty="0">
                          <a:latin typeface="Times New Roman"/>
                          <a:cs typeface="Times New Roman"/>
                        </a:rPr>
                        <a:t> </a:t>
                      </a:r>
                      <a:r>
                        <a:rPr sz="2400" spc="-5" dirty="0">
                          <a:latin typeface="Times New Roman"/>
                          <a:cs typeface="Times New Roman"/>
                        </a:rPr>
                        <a:t>penyakit</a:t>
                      </a:r>
                      <a:endParaRPr sz="2400">
                        <a:latin typeface="Times New Roman"/>
                        <a:cs typeface="Times New Roman"/>
                      </a:endParaRPr>
                    </a:p>
                  </a:txBody>
                  <a:tcPr marL="0" marR="0" marT="4064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444818" y="1213916"/>
          <a:ext cx="8228965" cy="4502528"/>
        </p:xfrm>
        <a:graphic>
          <a:graphicData uri="http://schemas.openxmlformats.org/drawingml/2006/table">
            <a:tbl>
              <a:tblPr firstRow="1" bandRow="1">
                <a:tableStyleId>{2D5ABB26-0587-4C30-8999-92F81FD0307C}</a:tableStyleId>
              </a:tblPr>
              <a:tblGrid>
                <a:gridCol w="766445">
                  <a:extLst>
                    <a:ext uri="{9D8B030D-6E8A-4147-A177-3AD203B41FA5}">
                      <a16:colId xmlns:a16="http://schemas.microsoft.com/office/drawing/2014/main" val="20000"/>
                    </a:ext>
                  </a:extLst>
                </a:gridCol>
                <a:gridCol w="2280920">
                  <a:extLst>
                    <a:ext uri="{9D8B030D-6E8A-4147-A177-3AD203B41FA5}">
                      <a16:colId xmlns:a16="http://schemas.microsoft.com/office/drawing/2014/main" val="20001"/>
                    </a:ext>
                  </a:extLst>
                </a:gridCol>
                <a:gridCol w="5181600">
                  <a:extLst>
                    <a:ext uri="{9D8B030D-6E8A-4147-A177-3AD203B41FA5}">
                      <a16:colId xmlns:a16="http://schemas.microsoft.com/office/drawing/2014/main" val="20002"/>
                    </a:ext>
                  </a:extLst>
                </a:gridCol>
              </a:tblGrid>
              <a:tr h="428764">
                <a:tc>
                  <a:txBody>
                    <a:bodyPr/>
                    <a:lstStyle/>
                    <a:p>
                      <a:pPr marL="196850">
                        <a:lnSpc>
                          <a:spcPct val="100000"/>
                        </a:lnSpc>
                        <a:spcBef>
                          <a:spcPts val="100"/>
                        </a:spcBef>
                      </a:pPr>
                      <a:r>
                        <a:rPr sz="2400" b="1" spc="-5" dirty="0">
                          <a:latin typeface="Times New Roman"/>
                          <a:cs typeface="Times New Roman"/>
                        </a:rPr>
                        <a:t>No</a:t>
                      </a:r>
                      <a:endParaRPr sz="2400">
                        <a:latin typeface="Times New Roman"/>
                        <a:cs typeface="Times New Roman"/>
                      </a:endParaRPr>
                    </a:p>
                  </a:txBody>
                  <a:tcPr marL="0" marR="0" marT="1270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tc>
                  <a:txBody>
                    <a:bodyPr/>
                    <a:lstStyle/>
                    <a:p>
                      <a:pPr marL="369570">
                        <a:lnSpc>
                          <a:spcPct val="100000"/>
                        </a:lnSpc>
                        <a:spcBef>
                          <a:spcPts val="100"/>
                        </a:spcBef>
                      </a:pPr>
                      <a:r>
                        <a:rPr sz="2400" b="1" spc="-5" dirty="0">
                          <a:latin typeface="Times New Roman"/>
                          <a:cs typeface="Times New Roman"/>
                        </a:rPr>
                        <a:t>KRITERIA</a:t>
                      </a:r>
                      <a:endParaRPr sz="2400">
                        <a:latin typeface="Times New Roman"/>
                        <a:cs typeface="Times New Roman"/>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tc>
                  <a:txBody>
                    <a:bodyPr/>
                    <a:lstStyle/>
                    <a:p>
                      <a:pPr algn="ctr">
                        <a:lnSpc>
                          <a:spcPct val="100000"/>
                        </a:lnSpc>
                        <a:spcBef>
                          <a:spcPts val="100"/>
                        </a:spcBef>
                      </a:pPr>
                      <a:r>
                        <a:rPr sz="2400" b="1" spc="-10" dirty="0">
                          <a:latin typeface="Times New Roman"/>
                          <a:cs typeface="Times New Roman"/>
                        </a:rPr>
                        <a:t>KETERANGAN</a:t>
                      </a:r>
                      <a:endParaRPr sz="2400">
                        <a:latin typeface="Times New Roman"/>
                        <a:cs typeface="Times New Roman"/>
                      </a:endParaRPr>
                    </a:p>
                  </a:txBody>
                  <a:tcPr marL="0" marR="0" marT="1270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1F1F1"/>
                    </a:solidFill>
                  </a:tcPr>
                </a:tc>
                <a:extLst>
                  <a:ext uri="{0D108BD9-81ED-4DB2-BD59-A6C34878D82A}">
                    <a16:rowId xmlns:a16="http://schemas.microsoft.com/office/drawing/2014/main" val="10000"/>
                  </a:ext>
                </a:extLst>
              </a:tr>
              <a:tr h="1102677">
                <a:tc>
                  <a:txBody>
                    <a:bodyPr/>
                    <a:lstStyle/>
                    <a:p>
                      <a:pPr marL="91440">
                        <a:lnSpc>
                          <a:spcPct val="100000"/>
                        </a:lnSpc>
                        <a:spcBef>
                          <a:spcPts val="90"/>
                        </a:spcBef>
                      </a:pPr>
                      <a:r>
                        <a:rPr sz="2400" dirty="0">
                          <a:latin typeface="Times New Roman"/>
                          <a:cs typeface="Times New Roman"/>
                        </a:rPr>
                        <a:t>6</a:t>
                      </a:r>
                      <a:endParaRPr sz="2400">
                        <a:latin typeface="Times New Roman"/>
                        <a:cs typeface="Times New Roman"/>
                      </a:endParaRPr>
                    </a:p>
                  </a:txBody>
                  <a:tcPr marL="0" marR="0" marT="1143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170">
                        <a:lnSpc>
                          <a:spcPct val="100000"/>
                        </a:lnSpc>
                        <a:spcBef>
                          <a:spcPts val="90"/>
                        </a:spcBef>
                      </a:pPr>
                      <a:r>
                        <a:rPr sz="2400" spc="-5" dirty="0">
                          <a:latin typeface="Times New Roman"/>
                          <a:cs typeface="Times New Roman"/>
                        </a:rPr>
                        <a:t>Koherensi</a:t>
                      </a:r>
                      <a:endParaRPr sz="2400">
                        <a:latin typeface="Times New Roman"/>
                        <a:cs typeface="Times New Roman"/>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13664">
                        <a:lnSpc>
                          <a:spcPct val="92200"/>
                        </a:lnSpc>
                        <a:spcBef>
                          <a:spcPts val="315"/>
                        </a:spcBef>
                      </a:pPr>
                      <a:r>
                        <a:rPr sz="2400" spc="-5" dirty="0">
                          <a:latin typeface="Times New Roman"/>
                          <a:cs typeface="Times New Roman"/>
                        </a:rPr>
                        <a:t>Berbagai </a:t>
                      </a:r>
                      <a:r>
                        <a:rPr sz="2400" dirty="0">
                          <a:latin typeface="Times New Roman"/>
                          <a:cs typeface="Times New Roman"/>
                        </a:rPr>
                        <a:t>bukti tersedia tentang </a:t>
                      </a:r>
                      <a:r>
                        <a:rPr sz="2400" spc="-5" dirty="0">
                          <a:latin typeface="Times New Roman"/>
                          <a:cs typeface="Times New Roman"/>
                        </a:rPr>
                        <a:t>riwayat </a:t>
                      </a:r>
                      <a:r>
                        <a:rPr sz="2400" dirty="0">
                          <a:latin typeface="Times New Roman"/>
                          <a:cs typeface="Times New Roman"/>
                        </a:rPr>
                        <a:t> alamiah,</a:t>
                      </a:r>
                      <a:r>
                        <a:rPr sz="2400" spc="-20" dirty="0">
                          <a:latin typeface="Times New Roman"/>
                          <a:cs typeface="Times New Roman"/>
                        </a:rPr>
                        <a:t> </a:t>
                      </a:r>
                      <a:r>
                        <a:rPr sz="2400" dirty="0">
                          <a:latin typeface="Times New Roman"/>
                          <a:cs typeface="Times New Roman"/>
                        </a:rPr>
                        <a:t>biologi</a:t>
                      </a:r>
                      <a:r>
                        <a:rPr sz="2400" spc="-25" dirty="0">
                          <a:latin typeface="Times New Roman"/>
                          <a:cs typeface="Times New Roman"/>
                        </a:rPr>
                        <a:t> </a:t>
                      </a:r>
                      <a:r>
                        <a:rPr sz="2400" dirty="0">
                          <a:latin typeface="Times New Roman"/>
                          <a:cs typeface="Times New Roman"/>
                        </a:rPr>
                        <a:t>dan</a:t>
                      </a:r>
                      <a:r>
                        <a:rPr sz="2400" spc="-25" dirty="0">
                          <a:latin typeface="Times New Roman"/>
                          <a:cs typeface="Times New Roman"/>
                        </a:rPr>
                        <a:t> </a:t>
                      </a:r>
                      <a:r>
                        <a:rPr sz="2400" dirty="0">
                          <a:latin typeface="Times New Roman"/>
                          <a:cs typeface="Times New Roman"/>
                        </a:rPr>
                        <a:t>epid.penyakit</a:t>
                      </a:r>
                      <a:r>
                        <a:rPr sz="2400" spc="-25" dirty="0">
                          <a:latin typeface="Times New Roman"/>
                          <a:cs typeface="Times New Roman"/>
                        </a:rPr>
                        <a:t> </a:t>
                      </a:r>
                      <a:r>
                        <a:rPr sz="2400" dirty="0">
                          <a:latin typeface="Times New Roman"/>
                          <a:cs typeface="Times New Roman"/>
                        </a:rPr>
                        <a:t>harus </a:t>
                      </a:r>
                      <a:r>
                        <a:rPr sz="2400" spc="-585" dirty="0">
                          <a:latin typeface="Times New Roman"/>
                          <a:cs typeface="Times New Roman"/>
                        </a:rPr>
                        <a:t> </a:t>
                      </a:r>
                      <a:r>
                        <a:rPr sz="2400" spc="-5" dirty="0">
                          <a:latin typeface="Times New Roman"/>
                          <a:cs typeface="Times New Roman"/>
                        </a:rPr>
                        <a:t>koheren</a:t>
                      </a:r>
                      <a:endParaRPr sz="2400">
                        <a:latin typeface="Times New Roman"/>
                        <a:cs typeface="Times New Roman"/>
                      </a:endParaRPr>
                    </a:p>
                  </a:txBody>
                  <a:tcPr marL="0" marR="0" marT="4000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765721">
                <a:tc>
                  <a:txBody>
                    <a:bodyPr/>
                    <a:lstStyle/>
                    <a:p>
                      <a:pPr marL="91440">
                        <a:lnSpc>
                          <a:spcPct val="100000"/>
                        </a:lnSpc>
                        <a:spcBef>
                          <a:spcPts val="100"/>
                        </a:spcBef>
                      </a:pPr>
                      <a:r>
                        <a:rPr sz="2400" dirty="0">
                          <a:latin typeface="Times New Roman"/>
                          <a:cs typeface="Times New Roman"/>
                        </a:rPr>
                        <a:t>7</a:t>
                      </a:r>
                      <a:endParaRPr sz="2400">
                        <a:latin typeface="Times New Roman"/>
                        <a:cs typeface="Times New Roman"/>
                      </a:endParaRPr>
                    </a:p>
                  </a:txBody>
                  <a:tcPr marL="0" marR="0" marT="1270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170">
                        <a:lnSpc>
                          <a:spcPct val="100000"/>
                        </a:lnSpc>
                        <a:spcBef>
                          <a:spcPts val="100"/>
                        </a:spcBef>
                      </a:pPr>
                      <a:r>
                        <a:rPr sz="2400" spc="-5" dirty="0">
                          <a:latin typeface="Times New Roman"/>
                          <a:cs typeface="Times New Roman"/>
                        </a:rPr>
                        <a:t>Analogi</a:t>
                      </a:r>
                      <a:endParaRPr sz="2400">
                        <a:latin typeface="Times New Roman"/>
                        <a:cs typeface="Times New Roman"/>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14935">
                        <a:lnSpc>
                          <a:spcPts val="2650"/>
                        </a:lnSpc>
                        <a:spcBef>
                          <a:spcPts val="380"/>
                        </a:spcBef>
                      </a:pPr>
                      <a:r>
                        <a:rPr sz="2400" spc="-5" dirty="0">
                          <a:latin typeface="Times New Roman"/>
                          <a:cs typeface="Times New Roman"/>
                        </a:rPr>
                        <a:t>Hubungan sebab </a:t>
                      </a:r>
                      <a:r>
                        <a:rPr sz="2400" dirty="0">
                          <a:latin typeface="Times New Roman"/>
                          <a:cs typeface="Times New Roman"/>
                        </a:rPr>
                        <a:t>dan akibat sudah </a:t>
                      </a:r>
                      <a:r>
                        <a:rPr sz="2400" spc="5" dirty="0">
                          <a:latin typeface="Times New Roman"/>
                          <a:cs typeface="Times New Roman"/>
                        </a:rPr>
                        <a:t> </a:t>
                      </a:r>
                      <a:r>
                        <a:rPr sz="2400" dirty="0">
                          <a:latin typeface="Times New Roman"/>
                          <a:cs typeface="Times New Roman"/>
                        </a:rPr>
                        <a:t>terbukti</a:t>
                      </a:r>
                      <a:r>
                        <a:rPr sz="2400" spc="-25" dirty="0">
                          <a:latin typeface="Times New Roman"/>
                          <a:cs typeface="Times New Roman"/>
                        </a:rPr>
                        <a:t> </a:t>
                      </a:r>
                      <a:r>
                        <a:rPr sz="2400" dirty="0">
                          <a:latin typeface="Times New Roman"/>
                          <a:cs typeface="Times New Roman"/>
                        </a:rPr>
                        <a:t>untuk</a:t>
                      </a:r>
                      <a:r>
                        <a:rPr sz="2400" spc="-30" dirty="0">
                          <a:latin typeface="Times New Roman"/>
                          <a:cs typeface="Times New Roman"/>
                        </a:rPr>
                        <a:t> </a:t>
                      </a:r>
                      <a:r>
                        <a:rPr sz="2400" dirty="0">
                          <a:latin typeface="Times New Roman"/>
                          <a:cs typeface="Times New Roman"/>
                        </a:rPr>
                        <a:t>penyebab</a:t>
                      </a:r>
                      <a:r>
                        <a:rPr sz="2400" spc="-25" dirty="0">
                          <a:latin typeface="Times New Roman"/>
                          <a:cs typeface="Times New Roman"/>
                        </a:rPr>
                        <a:t> </a:t>
                      </a:r>
                      <a:r>
                        <a:rPr sz="2400" dirty="0">
                          <a:latin typeface="Times New Roman"/>
                          <a:cs typeface="Times New Roman"/>
                        </a:rPr>
                        <a:t>penyakit</a:t>
                      </a:r>
                      <a:r>
                        <a:rPr sz="2400" spc="-25" dirty="0">
                          <a:latin typeface="Times New Roman"/>
                          <a:cs typeface="Times New Roman"/>
                        </a:rPr>
                        <a:t> </a:t>
                      </a:r>
                      <a:r>
                        <a:rPr sz="2400" dirty="0">
                          <a:latin typeface="Times New Roman"/>
                          <a:cs typeface="Times New Roman"/>
                        </a:rPr>
                        <a:t>serupa</a:t>
                      </a:r>
                      <a:endParaRPr sz="2400">
                        <a:latin typeface="Times New Roman"/>
                        <a:cs typeface="Times New Roman"/>
                      </a:endParaRPr>
                    </a:p>
                  </a:txBody>
                  <a:tcPr marL="0" marR="0" marT="4826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28764">
                <a:tc>
                  <a:txBody>
                    <a:bodyPr/>
                    <a:lstStyle/>
                    <a:p>
                      <a:pPr marL="91440">
                        <a:lnSpc>
                          <a:spcPct val="100000"/>
                        </a:lnSpc>
                        <a:spcBef>
                          <a:spcPts val="100"/>
                        </a:spcBef>
                      </a:pPr>
                      <a:r>
                        <a:rPr sz="2400" dirty="0">
                          <a:latin typeface="Times New Roman"/>
                          <a:cs typeface="Times New Roman"/>
                        </a:rPr>
                        <a:t>8</a:t>
                      </a:r>
                      <a:endParaRPr sz="2400">
                        <a:latin typeface="Times New Roman"/>
                        <a:cs typeface="Times New Roman"/>
                      </a:endParaRPr>
                    </a:p>
                  </a:txBody>
                  <a:tcPr marL="0" marR="0" marT="1270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170">
                        <a:lnSpc>
                          <a:spcPct val="100000"/>
                        </a:lnSpc>
                        <a:spcBef>
                          <a:spcPts val="100"/>
                        </a:spcBef>
                      </a:pPr>
                      <a:r>
                        <a:rPr sz="2400" dirty="0">
                          <a:latin typeface="Times New Roman"/>
                          <a:cs typeface="Times New Roman"/>
                        </a:rPr>
                        <a:t>Spesifisitas</a:t>
                      </a:r>
                      <a:endParaRPr sz="2400">
                        <a:latin typeface="Times New Roman"/>
                        <a:cs typeface="Times New Roman"/>
                      </a:endParaRPr>
                    </a:p>
                  </a:txBody>
                  <a:tcPr marL="0" marR="0" marT="127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00"/>
                        </a:spcBef>
                      </a:pPr>
                      <a:r>
                        <a:rPr sz="2400" spc="-5" dirty="0">
                          <a:latin typeface="Times New Roman"/>
                          <a:cs typeface="Times New Roman"/>
                        </a:rPr>
                        <a:t>Satu</a:t>
                      </a:r>
                      <a:r>
                        <a:rPr sz="2400" spc="-15" dirty="0">
                          <a:latin typeface="Times New Roman"/>
                          <a:cs typeface="Times New Roman"/>
                        </a:rPr>
                        <a:t> </a:t>
                      </a:r>
                      <a:r>
                        <a:rPr sz="2400" spc="-5" dirty="0">
                          <a:latin typeface="Times New Roman"/>
                          <a:cs typeface="Times New Roman"/>
                        </a:rPr>
                        <a:t>penyebab</a:t>
                      </a:r>
                      <a:r>
                        <a:rPr sz="2400" spc="-10" dirty="0">
                          <a:latin typeface="Times New Roman"/>
                          <a:cs typeface="Times New Roman"/>
                        </a:rPr>
                        <a:t> </a:t>
                      </a:r>
                      <a:r>
                        <a:rPr sz="2400" dirty="0">
                          <a:latin typeface="Times New Roman"/>
                          <a:cs typeface="Times New Roman"/>
                        </a:rPr>
                        <a:t>menimbulkan</a:t>
                      </a:r>
                      <a:r>
                        <a:rPr sz="2400" spc="-15" dirty="0">
                          <a:latin typeface="Times New Roman"/>
                          <a:cs typeface="Times New Roman"/>
                        </a:rPr>
                        <a:t> </a:t>
                      </a:r>
                      <a:r>
                        <a:rPr sz="2400" dirty="0">
                          <a:latin typeface="Times New Roman"/>
                          <a:cs typeface="Times New Roman"/>
                        </a:rPr>
                        <a:t>satu</a:t>
                      </a:r>
                      <a:r>
                        <a:rPr sz="2400" spc="-10" dirty="0">
                          <a:latin typeface="Times New Roman"/>
                          <a:cs typeface="Times New Roman"/>
                        </a:rPr>
                        <a:t> </a:t>
                      </a:r>
                      <a:r>
                        <a:rPr sz="2400" dirty="0">
                          <a:latin typeface="Times New Roman"/>
                          <a:cs typeface="Times New Roman"/>
                        </a:rPr>
                        <a:t>efek</a:t>
                      </a:r>
                      <a:endParaRPr sz="2400">
                        <a:latin typeface="Times New Roman"/>
                        <a:cs typeface="Times New Roman"/>
                      </a:endParaRPr>
                    </a:p>
                  </a:txBody>
                  <a:tcPr marL="0" marR="0" marT="1270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1776602">
                <a:tc>
                  <a:txBody>
                    <a:bodyPr/>
                    <a:lstStyle/>
                    <a:p>
                      <a:pPr marL="91440">
                        <a:lnSpc>
                          <a:spcPct val="100000"/>
                        </a:lnSpc>
                        <a:spcBef>
                          <a:spcPts val="95"/>
                        </a:spcBef>
                      </a:pPr>
                      <a:r>
                        <a:rPr sz="2400" dirty="0">
                          <a:latin typeface="Times New Roman"/>
                          <a:cs typeface="Times New Roman"/>
                        </a:rPr>
                        <a:t>9</a:t>
                      </a:r>
                      <a:endParaRPr sz="2400">
                        <a:latin typeface="Times New Roman"/>
                        <a:cs typeface="Times New Roman"/>
                      </a:endParaRPr>
                    </a:p>
                  </a:txBody>
                  <a:tcPr marL="0" marR="0" marT="12065"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90170" marR="723900">
                        <a:lnSpc>
                          <a:spcPts val="2660"/>
                        </a:lnSpc>
                        <a:spcBef>
                          <a:spcPts val="365"/>
                        </a:spcBef>
                      </a:pPr>
                      <a:r>
                        <a:rPr sz="2400" spc="-5" dirty="0">
                          <a:latin typeface="Times New Roman"/>
                          <a:cs typeface="Times New Roman"/>
                        </a:rPr>
                        <a:t>Bukti </a:t>
                      </a:r>
                      <a:r>
                        <a:rPr sz="2400" dirty="0">
                          <a:latin typeface="Times New Roman"/>
                          <a:cs typeface="Times New Roman"/>
                        </a:rPr>
                        <a:t> Ek</a:t>
                      </a:r>
                      <a:r>
                        <a:rPr sz="2400" spc="-5" dirty="0">
                          <a:latin typeface="Times New Roman"/>
                          <a:cs typeface="Times New Roman"/>
                        </a:rPr>
                        <a:t>s</a:t>
                      </a:r>
                      <a:r>
                        <a:rPr sz="2400" dirty="0">
                          <a:latin typeface="Times New Roman"/>
                          <a:cs typeface="Times New Roman"/>
                        </a:rPr>
                        <a:t>pe</a:t>
                      </a:r>
                      <a:r>
                        <a:rPr sz="2400" spc="5" dirty="0">
                          <a:latin typeface="Times New Roman"/>
                          <a:cs typeface="Times New Roman"/>
                        </a:rPr>
                        <a:t>r</a:t>
                      </a:r>
                      <a:r>
                        <a:rPr sz="2400" dirty="0">
                          <a:latin typeface="Times New Roman"/>
                          <a:cs typeface="Times New Roman"/>
                        </a:rPr>
                        <a:t>imen</a:t>
                      </a:r>
                      <a:endParaRPr sz="2400">
                        <a:latin typeface="Times New Roman"/>
                        <a:cs typeface="Times New Roman"/>
                      </a:endParaRPr>
                    </a:p>
                  </a:txBody>
                  <a:tcPr marL="0" marR="0" marT="46355"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92075" marR="249554">
                        <a:lnSpc>
                          <a:spcPct val="92200"/>
                        </a:lnSpc>
                        <a:spcBef>
                          <a:spcPts val="320"/>
                        </a:spcBef>
                      </a:pPr>
                      <a:r>
                        <a:rPr sz="2400" spc="-5" dirty="0">
                          <a:latin typeface="Times New Roman"/>
                          <a:cs typeface="Times New Roman"/>
                        </a:rPr>
                        <a:t>Hasil </a:t>
                      </a:r>
                      <a:r>
                        <a:rPr sz="2400" dirty="0">
                          <a:latin typeface="Times New Roman"/>
                          <a:cs typeface="Times New Roman"/>
                        </a:rPr>
                        <a:t>penelitian yang ditengarai </a:t>
                      </a:r>
                      <a:r>
                        <a:rPr sz="2400" spc="-5" dirty="0">
                          <a:latin typeface="Times New Roman"/>
                          <a:cs typeface="Times New Roman"/>
                        </a:rPr>
                        <a:t>berasal </a:t>
                      </a:r>
                      <a:r>
                        <a:rPr sz="2400" spc="-585" dirty="0">
                          <a:latin typeface="Times New Roman"/>
                          <a:cs typeface="Times New Roman"/>
                        </a:rPr>
                        <a:t> </a:t>
                      </a:r>
                      <a:r>
                        <a:rPr sz="2400" spc="-5" dirty="0">
                          <a:latin typeface="Times New Roman"/>
                          <a:cs typeface="Times New Roman"/>
                        </a:rPr>
                        <a:t>dari desain </a:t>
                      </a:r>
                      <a:r>
                        <a:rPr sz="2400" dirty="0">
                          <a:latin typeface="Times New Roman"/>
                          <a:cs typeface="Times New Roman"/>
                        </a:rPr>
                        <a:t>yang sifatnya experiment </a:t>
                      </a:r>
                      <a:r>
                        <a:rPr sz="2400" spc="5" dirty="0">
                          <a:latin typeface="Times New Roman"/>
                          <a:cs typeface="Times New Roman"/>
                        </a:rPr>
                        <a:t> </a:t>
                      </a:r>
                      <a:r>
                        <a:rPr sz="2400" spc="-5" dirty="0">
                          <a:latin typeface="Times New Roman"/>
                          <a:cs typeface="Times New Roman"/>
                        </a:rPr>
                        <a:t>dan </a:t>
                      </a:r>
                      <a:r>
                        <a:rPr sz="2400" dirty="0">
                          <a:latin typeface="Times New Roman"/>
                          <a:cs typeface="Times New Roman"/>
                        </a:rPr>
                        <a:t>meminimalisir confounding factor </a:t>
                      </a:r>
                      <a:r>
                        <a:rPr sz="2400" spc="5" dirty="0">
                          <a:latin typeface="Times New Roman"/>
                          <a:cs typeface="Times New Roman"/>
                        </a:rPr>
                        <a:t> </a:t>
                      </a:r>
                      <a:r>
                        <a:rPr sz="2400" spc="-5" dirty="0">
                          <a:latin typeface="Times New Roman"/>
                          <a:cs typeface="Times New Roman"/>
                        </a:rPr>
                        <a:t>yang </a:t>
                      </a:r>
                      <a:r>
                        <a:rPr sz="2400" dirty="0">
                          <a:latin typeface="Times New Roman"/>
                          <a:cs typeface="Times New Roman"/>
                        </a:rPr>
                        <a:t>ada </a:t>
                      </a:r>
                      <a:r>
                        <a:rPr sz="2400" spc="-5" dirty="0">
                          <a:latin typeface="Times New Roman"/>
                          <a:cs typeface="Times New Roman"/>
                        </a:rPr>
                        <a:t>seperti Lab</a:t>
                      </a:r>
                      <a:r>
                        <a:rPr sz="2400" dirty="0">
                          <a:latin typeface="Times New Roman"/>
                          <a:cs typeface="Times New Roman"/>
                        </a:rPr>
                        <a:t> experiment, </a:t>
                      </a:r>
                      <a:r>
                        <a:rPr sz="2400" spc="5" dirty="0">
                          <a:latin typeface="Times New Roman"/>
                          <a:cs typeface="Times New Roman"/>
                        </a:rPr>
                        <a:t> </a:t>
                      </a:r>
                      <a:r>
                        <a:rPr sz="2400" spc="-5" dirty="0">
                          <a:latin typeface="Times New Roman"/>
                          <a:cs typeface="Times New Roman"/>
                        </a:rPr>
                        <a:t>Randomized Controlled</a:t>
                      </a:r>
                      <a:r>
                        <a:rPr sz="2400" dirty="0">
                          <a:latin typeface="Times New Roman"/>
                          <a:cs typeface="Times New Roman"/>
                        </a:rPr>
                        <a:t> trial</a:t>
                      </a:r>
                      <a:endParaRPr sz="2400">
                        <a:latin typeface="Times New Roman"/>
                        <a:cs typeface="Times New Roman"/>
                      </a:endParaRPr>
                    </a:p>
                  </a:txBody>
                  <a:tcPr marL="0" marR="0" marT="4064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extLst>
                  <a:ext uri="{0D108BD9-81ED-4DB2-BD59-A6C34878D82A}">
                    <a16:rowId xmlns:a16="http://schemas.microsoft.com/office/drawing/2014/main" val="10004"/>
                  </a:ext>
                </a:extLst>
              </a:tr>
            </a:tbl>
          </a:graphicData>
        </a:graphic>
      </p:graphicFrame>
      <p:sp>
        <p:nvSpPr>
          <p:cNvPr id="3" name="object 3"/>
          <p:cNvSpPr txBox="1">
            <a:spLocks noGrp="1"/>
          </p:cNvSpPr>
          <p:nvPr>
            <p:ph type="title"/>
          </p:nvPr>
        </p:nvSpPr>
        <p:spPr>
          <a:xfrm>
            <a:off x="1507578" y="238937"/>
            <a:ext cx="5965825" cy="695960"/>
          </a:xfrm>
          <a:prstGeom prst="rect">
            <a:avLst/>
          </a:prstGeom>
        </p:spPr>
        <p:txBody>
          <a:bodyPr vert="horz" wrap="square" lIns="0" tIns="12700" rIns="0" bIns="0" rtlCol="0">
            <a:spAutoFit/>
          </a:bodyPr>
          <a:lstStyle/>
          <a:p>
            <a:pPr marL="12700">
              <a:lnSpc>
                <a:spcPct val="100000"/>
              </a:lnSpc>
              <a:spcBef>
                <a:spcPts val="100"/>
              </a:spcBef>
            </a:pPr>
            <a:r>
              <a:rPr sz="4400" spc="-20" dirty="0"/>
              <a:t>Kriteria</a:t>
            </a:r>
            <a:r>
              <a:rPr sz="4400" spc="-10" dirty="0"/>
              <a:t> </a:t>
            </a:r>
            <a:r>
              <a:rPr sz="4400" spc="-5" dirty="0"/>
              <a:t>Sebab</a:t>
            </a:r>
            <a:r>
              <a:rPr sz="4400" dirty="0"/>
              <a:t> </a:t>
            </a:r>
            <a:r>
              <a:rPr sz="4400" spc="-15" dirty="0"/>
              <a:t>Akibat</a:t>
            </a:r>
            <a:r>
              <a:rPr sz="4400" spc="-5" dirty="0"/>
              <a:t> </a:t>
            </a:r>
            <a:r>
              <a:rPr sz="4400" spc="-10" dirty="0"/>
              <a:t>(Hill)</a:t>
            </a:r>
            <a:endParaRPr sz="4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6034" rIns="0" bIns="0" rtlCol="0">
            <a:spAutoFit/>
          </a:bodyPr>
          <a:lstStyle/>
          <a:p>
            <a:pPr marL="2892425" marR="5080" indent="-2880360">
              <a:lnSpc>
                <a:spcPts val="4120"/>
              </a:lnSpc>
              <a:spcBef>
                <a:spcPts val="204"/>
              </a:spcBef>
            </a:pPr>
            <a:r>
              <a:rPr spc="-45" dirty="0"/>
              <a:t>Syarat</a:t>
            </a:r>
            <a:r>
              <a:rPr spc="-15" dirty="0"/>
              <a:t> </a:t>
            </a:r>
            <a:r>
              <a:rPr spc="-25" dirty="0"/>
              <a:t>Agent</a:t>
            </a:r>
            <a:r>
              <a:rPr spc="-20" dirty="0"/>
              <a:t> sebagai </a:t>
            </a:r>
            <a:r>
              <a:rPr spc="-35" dirty="0"/>
              <a:t>Penyebab</a:t>
            </a:r>
            <a:r>
              <a:rPr spc="-20" dirty="0"/>
              <a:t> </a:t>
            </a:r>
            <a:r>
              <a:rPr spc="-35" dirty="0"/>
              <a:t>Penyakit </a:t>
            </a:r>
            <a:r>
              <a:rPr spc="-765" dirty="0"/>
              <a:t> </a:t>
            </a:r>
            <a:r>
              <a:rPr spc="-15" dirty="0"/>
              <a:t>(Cause)</a:t>
            </a:r>
          </a:p>
        </p:txBody>
      </p:sp>
      <p:sp>
        <p:nvSpPr>
          <p:cNvPr id="3" name="object 3"/>
          <p:cNvSpPr txBox="1"/>
          <p:nvPr/>
        </p:nvSpPr>
        <p:spPr>
          <a:xfrm>
            <a:off x="535940" y="1633219"/>
            <a:ext cx="7495540" cy="3601085"/>
          </a:xfrm>
          <a:prstGeom prst="rect">
            <a:avLst/>
          </a:prstGeom>
        </p:spPr>
        <p:txBody>
          <a:bodyPr vert="horz" wrap="square" lIns="0" tIns="12700" rIns="0" bIns="0" rtlCol="0">
            <a:spAutoFit/>
          </a:bodyPr>
          <a:lstStyle/>
          <a:p>
            <a:pPr marL="621665" marR="284480" indent="-609600">
              <a:lnSpc>
                <a:spcPct val="100000"/>
              </a:lnSpc>
              <a:spcBef>
                <a:spcPts val="100"/>
              </a:spcBef>
              <a:buAutoNum type="arabicPeriod"/>
              <a:tabLst>
                <a:tab pos="621665" algn="l"/>
                <a:tab pos="622300" algn="l"/>
              </a:tabLst>
            </a:pPr>
            <a:r>
              <a:rPr sz="3200" spc="-5" dirty="0">
                <a:latin typeface="Calibri"/>
                <a:cs typeface="Calibri"/>
              </a:rPr>
              <a:t>Dijumpai pada </a:t>
            </a:r>
            <a:r>
              <a:rPr sz="3200" spc="-10" dirty="0">
                <a:latin typeface="Calibri"/>
                <a:cs typeface="Calibri"/>
              </a:rPr>
              <a:t>setiap </a:t>
            </a:r>
            <a:r>
              <a:rPr sz="3200" spc="-15" dirty="0">
                <a:latin typeface="Calibri"/>
                <a:cs typeface="Calibri"/>
              </a:rPr>
              <a:t>kasus yang </a:t>
            </a:r>
            <a:r>
              <a:rPr sz="3200" spc="-10" dirty="0">
                <a:latin typeface="Calibri"/>
                <a:cs typeface="Calibri"/>
              </a:rPr>
              <a:t>diteliti, </a:t>
            </a:r>
            <a:r>
              <a:rPr sz="3200" spc="-710" dirty="0">
                <a:latin typeface="Calibri"/>
                <a:cs typeface="Calibri"/>
              </a:rPr>
              <a:t> </a:t>
            </a:r>
            <a:r>
              <a:rPr sz="3200" spc="-5" dirty="0">
                <a:latin typeface="Calibri"/>
                <a:cs typeface="Calibri"/>
              </a:rPr>
              <a:t>pada</a:t>
            </a:r>
            <a:r>
              <a:rPr sz="3200" spc="-10" dirty="0">
                <a:latin typeface="Calibri"/>
                <a:cs typeface="Calibri"/>
              </a:rPr>
              <a:t> </a:t>
            </a:r>
            <a:r>
              <a:rPr sz="3200" spc="-20" dirty="0">
                <a:latin typeface="Calibri"/>
                <a:cs typeface="Calibri"/>
              </a:rPr>
              <a:t>keadaan</a:t>
            </a:r>
            <a:r>
              <a:rPr sz="3200" spc="-10" dirty="0">
                <a:latin typeface="Calibri"/>
                <a:cs typeface="Calibri"/>
              </a:rPr>
              <a:t> </a:t>
            </a:r>
            <a:r>
              <a:rPr sz="3200" spc="-15" dirty="0">
                <a:latin typeface="Calibri"/>
                <a:cs typeface="Calibri"/>
              </a:rPr>
              <a:t>yang</a:t>
            </a:r>
            <a:r>
              <a:rPr sz="3200" spc="-5" dirty="0">
                <a:latin typeface="Calibri"/>
                <a:cs typeface="Calibri"/>
              </a:rPr>
              <a:t> sesuai</a:t>
            </a:r>
            <a:endParaRPr sz="3200">
              <a:latin typeface="Calibri"/>
              <a:cs typeface="Calibri"/>
            </a:endParaRPr>
          </a:p>
          <a:p>
            <a:pPr marL="621665" marR="5080" indent="-609600">
              <a:lnSpc>
                <a:spcPct val="99900"/>
              </a:lnSpc>
              <a:spcBef>
                <a:spcPts val="640"/>
              </a:spcBef>
              <a:buAutoNum type="arabicPeriod"/>
              <a:tabLst>
                <a:tab pos="621665" algn="l"/>
                <a:tab pos="622300" algn="l"/>
              </a:tabLst>
            </a:pPr>
            <a:r>
              <a:rPr sz="3200" spc="-15" dirty="0">
                <a:latin typeface="Calibri"/>
                <a:cs typeface="Calibri"/>
              </a:rPr>
              <a:t>Agent</a:t>
            </a:r>
            <a:r>
              <a:rPr sz="3200" spc="-25" dirty="0">
                <a:latin typeface="Calibri"/>
                <a:cs typeface="Calibri"/>
              </a:rPr>
              <a:t> hanya</a:t>
            </a:r>
            <a:r>
              <a:rPr sz="3200" spc="-5" dirty="0">
                <a:latin typeface="Calibri"/>
                <a:cs typeface="Calibri"/>
              </a:rPr>
              <a:t> </a:t>
            </a:r>
            <a:r>
              <a:rPr sz="3200" spc="-20" dirty="0">
                <a:latin typeface="Calibri"/>
                <a:cs typeface="Calibri"/>
              </a:rPr>
              <a:t>menyebabkan</a:t>
            </a:r>
            <a:r>
              <a:rPr sz="3200" spc="-10" dirty="0">
                <a:latin typeface="Calibri"/>
                <a:cs typeface="Calibri"/>
              </a:rPr>
              <a:t> </a:t>
            </a:r>
            <a:r>
              <a:rPr sz="3200" spc="-20" dirty="0">
                <a:latin typeface="Calibri"/>
                <a:cs typeface="Calibri"/>
              </a:rPr>
              <a:t>penyakit</a:t>
            </a:r>
            <a:r>
              <a:rPr sz="3200" spc="-10" dirty="0">
                <a:latin typeface="Calibri"/>
                <a:cs typeface="Calibri"/>
              </a:rPr>
              <a:t> </a:t>
            </a:r>
            <a:r>
              <a:rPr sz="3200" spc="-25" dirty="0">
                <a:latin typeface="Calibri"/>
                <a:cs typeface="Calibri"/>
              </a:rPr>
              <a:t>yg </a:t>
            </a:r>
            <a:r>
              <a:rPr sz="3200" spc="-20" dirty="0">
                <a:latin typeface="Calibri"/>
                <a:cs typeface="Calibri"/>
              </a:rPr>
              <a:t> </a:t>
            </a:r>
            <a:r>
              <a:rPr sz="3200" spc="-10" dirty="0">
                <a:latin typeface="Calibri"/>
                <a:cs typeface="Calibri"/>
              </a:rPr>
              <a:t>diteliti/ </a:t>
            </a:r>
            <a:r>
              <a:rPr sz="3200" spc="-15" dirty="0">
                <a:latin typeface="Calibri"/>
                <a:cs typeface="Calibri"/>
              </a:rPr>
              <a:t>satu penyebab </a:t>
            </a:r>
            <a:r>
              <a:rPr sz="3200" spc="-10" dirty="0">
                <a:latin typeface="Calibri"/>
                <a:cs typeface="Calibri"/>
              </a:rPr>
              <a:t>menimbulkan </a:t>
            </a:r>
            <a:r>
              <a:rPr sz="3200" spc="-15" dirty="0">
                <a:latin typeface="Calibri"/>
                <a:cs typeface="Calibri"/>
              </a:rPr>
              <a:t>satu </a:t>
            </a:r>
            <a:r>
              <a:rPr sz="3200" spc="-710" dirty="0">
                <a:latin typeface="Calibri"/>
                <a:cs typeface="Calibri"/>
              </a:rPr>
              <a:t> </a:t>
            </a:r>
            <a:r>
              <a:rPr sz="3200" spc="-30" dirty="0">
                <a:latin typeface="Calibri"/>
                <a:cs typeface="Calibri"/>
              </a:rPr>
              <a:t>efek</a:t>
            </a:r>
            <a:endParaRPr sz="3200">
              <a:latin typeface="Calibri"/>
              <a:cs typeface="Calibri"/>
            </a:endParaRPr>
          </a:p>
          <a:p>
            <a:pPr marL="621665" marR="341630" indent="-609600">
              <a:lnSpc>
                <a:spcPct val="100000"/>
              </a:lnSpc>
              <a:spcBef>
                <a:spcPts val="640"/>
              </a:spcBef>
              <a:buAutoNum type="arabicPeriod"/>
              <a:tabLst>
                <a:tab pos="621665" algn="l"/>
                <a:tab pos="622300" algn="l"/>
              </a:tabLst>
            </a:pPr>
            <a:r>
              <a:rPr sz="3200" spc="-15" dirty="0">
                <a:latin typeface="Calibri"/>
                <a:cs typeface="Calibri"/>
              </a:rPr>
              <a:t>Agent </a:t>
            </a:r>
            <a:r>
              <a:rPr sz="3200" spc="-5" dirty="0">
                <a:latin typeface="Calibri"/>
                <a:cs typeface="Calibri"/>
              </a:rPr>
              <a:t>diisolasi sempurna, </a:t>
            </a:r>
            <a:r>
              <a:rPr sz="3200" spc="-10" dirty="0">
                <a:latin typeface="Calibri"/>
                <a:cs typeface="Calibri"/>
              </a:rPr>
              <a:t>ditumbuhkan </a:t>
            </a:r>
            <a:r>
              <a:rPr sz="3200" spc="-710" dirty="0">
                <a:latin typeface="Calibri"/>
                <a:cs typeface="Calibri"/>
              </a:rPr>
              <a:t> </a:t>
            </a:r>
            <a:r>
              <a:rPr sz="3200" spc="-5" dirty="0">
                <a:latin typeface="Calibri"/>
                <a:cs typeface="Calibri"/>
              </a:rPr>
              <a:t>dalam</a:t>
            </a:r>
            <a:r>
              <a:rPr sz="3200" spc="-10" dirty="0">
                <a:latin typeface="Calibri"/>
                <a:cs typeface="Calibri"/>
              </a:rPr>
              <a:t> </a:t>
            </a:r>
            <a:r>
              <a:rPr sz="3200" spc="-15" dirty="0">
                <a:latin typeface="Calibri"/>
                <a:cs typeface="Calibri"/>
              </a:rPr>
              <a:t>biakan</a:t>
            </a:r>
            <a:endParaRPr sz="3200">
              <a:latin typeface="Calibri"/>
              <a:cs typeface="Calibr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74136" y="497776"/>
            <a:ext cx="3390265" cy="695960"/>
          </a:xfrm>
          <a:prstGeom prst="rect">
            <a:avLst/>
          </a:prstGeom>
        </p:spPr>
        <p:txBody>
          <a:bodyPr vert="horz" wrap="square" lIns="0" tIns="12700" rIns="0" bIns="0" rtlCol="0">
            <a:spAutoFit/>
          </a:bodyPr>
          <a:lstStyle/>
          <a:p>
            <a:pPr marL="12700">
              <a:lnSpc>
                <a:spcPct val="100000"/>
              </a:lnSpc>
              <a:spcBef>
                <a:spcPts val="100"/>
              </a:spcBef>
            </a:pPr>
            <a:r>
              <a:rPr sz="4400" spc="-65" dirty="0"/>
              <a:t>FAKTOR</a:t>
            </a:r>
            <a:r>
              <a:rPr sz="4400" spc="-85" dirty="0"/>
              <a:t> </a:t>
            </a:r>
            <a:r>
              <a:rPr sz="4400" spc="-45" dirty="0"/>
              <a:t>RISIKO</a:t>
            </a:r>
            <a:endParaRPr sz="4400"/>
          </a:p>
        </p:txBody>
      </p:sp>
      <p:sp>
        <p:nvSpPr>
          <p:cNvPr id="3" name="object 3"/>
          <p:cNvSpPr txBox="1"/>
          <p:nvPr/>
        </p:nvSpPr>
        <p:spPr>
          <a:xfrm>
            <a:off x="535940" y="1578495"/>
            <a:ext cx="6891655" cy="513715"/>
          </a:xfrm>
          <a:prstGeom prst="rect">
            <a:avLst/>
          </a:prstGeom>
        </p:spPr>
        <p:txBody>
          <a:bodyPr vert="horz" wrap="square" lIns="0" tIns="12700" rIns="0" bIns="0" rtlCol="0">
            <a:spAutoFit/>
          </a:bodyPr>
          <a:lstStyle/>
          <a:p>
            <a:pPr marL="355600" indent="-343535">
              <a:lnSpc>
                <a:spcPct val="100000"/>
              </a:lnSpc>
              <a:spcBef>
                <a:spcPts val="100"/>
              </a:spcBef>
              <a:buFont typeface="Arial MT"/>
              <a:buChar char="•"/>
              <a:tabLst>
                <a:tab pos="355600" algn="l"/>
                <a:tab pos="356235" algn="l"/>
                <a:tab pos="1895475" algn="l"/>
                <a:tab pos="4364990" algn="l"/>
                <a:tab pos="5492115" algn="l"/>
              </a:tabLst>
            </a:pPr>
            <a:r>
              <a:rPr sz="3200" spc="-5" dirty="0">
                <a:latin typeface="Calibri"/>
                <a:cs typeface="Calibri"/>
              </a:rPr>
              <a:t>Adalah	</a:t>
            </a:r>
            <a:r>
              <a:rPr sz="3200" spc="-30" dirty="0">
                <a:latin typeface="Calibri"/>
                <a:cs typeface="Calibri"/>
              </a:rPr>
              <a:t>faktor-faktor	</a:t>
            </a:r>
            <a:r>
              <a:rPr sz="3200" spc="-20" dirty="0">
                <a:latin typeface="Calibri"/>
                <a:cs typeface="Calibri"/>
              </a:rPr>
              <a:t>atau	keadaan</a:t>
            </a:r>
            <a:endParaRPr sz="3200">
              <a:latin typeface="Calibri"/>
              <a:cs typeface="Calibri"/>
            </a:endParaRPr>
          </a:p>
        </p:txBody>
      </p:sp>
      <p:sp>
        <p:nvSpPr>
          <p:cNvPr id="4" name="object 4"/>
          <p:cNvSpPr txBox="1"/>
          <p:nvPr/>
        </p:nvSpPr>
        <p:spPr>
          <a:xfrm>
            <a:off x="7668791" y="1578495"/>
            <a:ext cx="934719" cy="951865"/>
          </a:xfrm>
          <a:prstGeom prst="rect">
            <a:avLst/>
          </a:prstGeom>
        </p:spPr>
        <p:txBody>
          <a:bodyPr vert="horz" wrap="square" lIns="0" tIns="68580" rIns="0" bIns="0" rtlCol="0">
            <a:spAutoFit/>
          </a:bodyPr>
          <a:lstStyle/>
          <a:p>
            <a:pPr marL="12700" marR="5080" indent="129539">
              <a:lnSpc>
                <a:spcPts val="3450"/>
              </a:lnSpc>
              <a:spcBef>
                <a:spcPts val="540"/>
              </a:spcBef>
            </a:pPr>
            <a:r>
              <a:rPr sz="3200" spc="-50" dirty="0">
                <a:latin typeface="Calibri"/>
                <a:cs typeface="Calibri"/>
              </a:rPr>
              <a:t>y</a:t>
            </a:r>
            <a:r>
              <a:rPr sz="3200" dirty="0">
                <a:latin typeface="Calibri"/>
                <a:cs typeface="Calibri"/>
              </a:rPr>
              <a:t>a</a:t>
            </a:r>
            <a:r>
              <a:rPr sz="3200" spc="-5" dirty="0">
                <a:latin typeface="Calibri"/>
                <a:cs typeface="Calibri"/>
              </a:rPr>
              <a:t>ng  </a:t>
            </a:r>
            <a:r>
              <a:rPr sz="3200" spc="-15" dirty="0">
                <a:latin typeface="Calibri"/>
                <a:cs typeface="Calibri"/>
              </a:rPr>
              <a:t>s</a:t>
            </a:r>
            <a:r>
              <a:rPr sz="3200" spc="-5" dirty="0">
                <a:latin typeface="Calibri"/>
                <a:cs typeface="Calibri"/>
              </a:rPr>
              <a:t>u</a:t>
            </a:r>
            <a:r>
              <a:rPr sz="3200" spc="-35" dirty="0">
                <a:latin typeface="Calibri"/>
                <a:cs typeface="Calibri"/>
              </a:rPr>
              <a:t>a</a:t>
            </a:r>
            <a:r>
              <a:rPr sz="3200" spc="-10" dirty="0">
                <a:latin typeface="Calibri"/>
                <a:cs typeface="Calibri"/>
              </a:rPr>
              <a:t>tu</a:t>
            </a:r>
            <a:endParaRPr sz="3200">
              <a:latin typeface="Calibri"/>
              <a:cs typeface="Calibri"/>
            </a:endParaRPr>
          </a:p>
        </p:txBody>
      </p:sp>
      <p:sp>
        <p:nvSpPr>
          <p:cNvPr id="5" name="object 5"/>
          <p:cNvSpPr txBox="1"/>
          <p:nvPr/>
        </p:nvSpPr>
        <p:spPr>
          <a:xfrm>
            <a:off x="879017" y="2016620"/>
            <a:ext cx="5916930" cy="513715"/>
          </a:xfrm>
          <a:prstGeom prst="rect">
            <a:avLst/>
          </a:prstGeom>
        </p:spPr>
        <p:txBody>
          <a:bodyPr vert="horz" wrap="square" lIns="0" tIns="12700" rIns="0" bIns="0" rtlCol="0">
            <a:spAutoFit/>
          </a:bodyPr>
          <a:lstStyle/>
          <a:p>
            <a:pPr marL="12700">
              <a:lnSpc>
                <a:spcPct val="100000"/>
              </a:lnSpc>
              <a:spcBef>
                <a:spcPts val="100"/>
              </a:spcBef>
              <a:tabLst>
                <a:tab pos="3432175" algn="l"/>
              </a:tabLst>
            </a:pPr>
            <a:r>
              <a:rPr sz="3200" spc="-10" dirty="0">
                <a:latin typeface="Calibri"/>
                <a:cs typeface="Calibri"/>
              </a:rPr>
              <a:t>mempengaruhi	</a:t>
            </a:r>
            <a:r>
              <a:rPr sz="3200" spc="-20" dirty="0">
                <a:latin typeface="Calibri"/>
                <a:cs typeface="Calibri"/>
              </a:rPr>
              <a:t>perkembangan</a:t>
            </a:r>
            <a:endParaRPr sz="3200">
              <a:latin typeface="Calibri"/>
              <a:cs typeface="Calibri"/>
            </a:endParaRPr>
          </a:p>
        </p:txBody>
      </p:sp>
      <p:sp>
        <p:nvSpPr>
          <p:cNvPr id="6" name="object 6"/>
          <p:cNvSpPr txBox="1"/>
          <p:nvPr/>
        </p:nvSpPr>
        <p:spPr>
          <a:xfrm>
            <a:off x="879017" y="2456180"/>
            <a:ext cx="4334510" cy="513715"/>
          </a:xfrm>
          <a:prstGeom prst="rect">
            <a:avLst/>
          </a:prstGeom>
        </p:spPr>
        <p:txBody>
          <a:bodyPr vert="horz" wrap="square" lIns="0" tIns="12700" rIns="0" bIns="0" rtlCol="0">
            <a:spAutoFit/>
          </a:bodyPr>
          <a:lstStyle/>
          <a:p>
            <a:pPr marL="12700">
              <a:lnSpc>
                <a:spcPct val="100000"/>
              </a:lnSpc>
              <a:spcBef>
                <a:spcPts val="100"/>
              </a:spcBef>
            </a:pPr>
            <a:r>
              <a:rPr sz="3200" spc="-25" dirty="0">
                <a:latin typeface="Calibri"/>
                <a:cs typeface="Calibri"/>
              </a:rPr>
              <a:t>penyakit/status</a:t>
            </a:r>
            <a:r>
              <a:rPr sz="3200" spc="-45" dirty="0">
                <a:latin typeface="Calibri"/>
                <a:cs typeface="Calibri"/>
              </a:rPr>
              <a:t> </a:t>
            </a:r>
            <a:r>
              <a:rPr sz="3200" spc="-25" dirty="0">
                <a:latin typeface="Calibri"/>
                <a:cs typeface="Calibri"/>
              </a:rPr>
              <a:t>kesehatan</a:t>
            </a:r>
            <a:endParaRPr sz="3200">
              <a:latin typeface="Calibri"/>
              <a:cs typeface="Calibri"/>
            </a:endParaRPr>
          </a:p>
        </p:txBody>
      </p:sp>
      <p:sp>
        <p:nvSpPr>
          <p:cNvPr id="7" name="object 7"/>
          <p:cNvSpPr txBox="1"/>
          <p:nvPr/>
        </p:nvSpPr>
        <p:spPr>
          <a:xfrm>
            <a:off x="535940" y="3497656"/>
            <a:ext cx="4261485" cy="513715"/>
          </a:xfrm>
          <a:prstGeom prst="rect">
            <a:avLst/>
          </a:prstGeom>
        </p:spPr>
        <p:txBody>
          <a:bodyPr vert="horz" wrap="square" lIns="0" tIns="12700" rIns="0" bIns="0" rtlCol="0">
            <a:spAutoFit/>
          </a:bodyPr>
          <a:lstStyle/>
          <a:p>
            <a:pPr marL="355600" indent="-343535">
              <a:lnSpc>
                <a:spcPct val="100000"/>
              </a:lnSpc>
              <a:spcBef>
                <a:spcPts val="100"/>
              </a:spcBef>
              <a:buFont typeface="Arial MT"/>
              <a:buChar char="•"/>
              <a:tabLst>
                <a:tab pos="355600" algn="l"/>
                <a:tab pos="356235" algn="l"/>
                <a:tab pos="2098675" algn="l"/>
                <a:tab pos="3839845" algn="l"/>
              </a:tabLst>
            </a:pPr>
            <a:r>
              <a:rPr sz="3200" dirty="0">
                <a:latin typeface="Calibri"/>
                <a:cs typeface="Calibri"/>
              </a:rPr>
              <a:t>M</a:t>
            </a:r>
            <a:r>
              <a:rPr sz="3200" spc="-5" dirty="0">
                <a:latin typeface="Calibri"/>
                <a:cs typeface="Calibri"/>
              </a:rPr>
              <a:t>enu</a:t>
            </a:r>
            <a:r>
              <a:rPr sz="3200" dirty="0">
                <a:latin typeface="Calibri"/>
                <a:cs typeface="Calibri"/>
              </a:rPr>
              <a:t>r</a:t>
            </a:r>
            <a:r>
              <a:rPr sz="3200" spc="-5" dirty="0">
                <a:latin typeface="Calibri"/>
                <a:cs typeface="Calibri"/>
              </a:rPr>
              <a:t>u</a:t>
            </a:r>
            <a:r>
              <a:rPr sz="3200" dirty="0">
                <a:latin typeface="Calibri"/>
                <a:cs typeface="Calibri"/>
              </a:rPr>
              <a:t>t	</a:t>
            </a:r>
            <a:r>
              <a:rPr sz="3200" spc="-5" dirty="0">
                <a:latin typeface="Calibri"/>
                <a:cs typeface="Calibri"/>
              </a:rPr>
              <a:t>S</a:t>
            </a:r>
            <a:r>
              <a:rPr sz="3200" dirty="0">
                <a:latin typeface="Calibri"/>
                <a:cs typeface="Calibri"/>
              </a:rPr>
              <a:t>i</a:t>
            </a:r>
            <a:r>
              <a:rPr sz="3200" spc="-10" dirty="0">
                <a:latin typeface="Calibri"/>
                <a:cs typeface="Calibri"/>
              </a:rPr>
              <a:t>m</a:t>
            </a:r>
            <a:r>
              <a:rPr sz="3200" spc="-5" dirty="0">
                <a:latin typeface="Calibri"/>
                <a:cs typeface="Calibri"/>
              </a:rPr>
              <a:t>bo</a:t>
            </a:r>
            <a:r>
              <a:rPr sz="3200" spc="-50" dirty="0">
                <a:latin typeface="Calibri"/>
                <a:cs typeface="Calibri"/>
              </a:rPr>
              <a:t>r</a:t>
            </a:r>
            <a:r>
              <a:rPr sz="3200" spc="35" dirty="0">
                <a:latin typeface="Calibri"/>
                <a:cs typeface="Calibri"/>
              </a:rPr>
              <a:t>g</a:t>
            </a:r>
            <a:r>
              <a:rPr sz="3200" dirty="0">
                <a:latin typeface="Calibri"/>
                <a:cs typeface="Calibri"/>
              </a:rPr>
              <a:t>,	</a:t>
            </a:r>
            <a:r>
              <a:rPr sz="3200" spc="5" dirty="0">
                <a:latin typeface="Calibri"/>
                <a:cs typeface="Calibri"/>
              </a:rPr>
              <a:t>F</a:t>
            </a:r>
            <a:r>
              <a:rPr sz="3200" dirty="0">
                <a:latin typeface="Calibri"/>
                <a:cs typeface="Calibri"/>
              </a:rPr>
              <a:t>R</a:t>
            </a:r>
            <a:endParaRPr sz="3200">
              <a:latin typeface="Calibri"/>
              <a:cs typeface="Calibri"/>
            </a:endParaRPr>
          </a:p>
        </p:txBody>
      </p:sp>
      <p:sp>
        <p:nvSpPr>
          <p:cNvPr id="8" name="object 8"/>
          <p:cNvSpPr txBox="1"/>
          <p:nvPr/>
        </p:nvSpPr>
        <p:spPr>
          <a:xfrm>
            <a:off x="6427082" y="3497656"/>
            <a:ext cx="2171700" cy="513715"/>
          </a:xfrm>
          <a:prstGeom prst="rect">
            <a:avLst/>
          </a:prstGeom>
        </p:spPr>
        <p:txBody>
          <a:bodyPr vert="horz" wrap="square" lIns="0" tIns="12700" rIns="0" bIns="0" rtlCol="0">
            <a:spAutoFit/>
          </a:bodyPr>
          <a:lstStyle/>
          <a:p>
            <a:pPr marL="12700">
              <a:lnSpc>
                <a:spcPct val="100000"/>
              </a:lnSpc>
              <a:spcBef>
                <a:spcPts val="100"/>
              </a:spcBef>
            </a:pPr>
            <a:r>
              <a:rPr sz="3200" spc="-20" dirty="0">
                <a:latin typeface="Calibri"/>
                <a:cs typeface="Calibri"/>
              </a:rPr>
              <a:t>Karakteristik,</a:t>
            </a:r>
            <a:endParaRPr sz="3200">
              <a:latin typeface="Calibri"/>
              <a:cs typeface="Calibri"/>
            </a:endParaRPr>
          </a:p>
        </p:txBody>
      </p:sp>
      <p:sp>
        <p:nvSpPr>
          <p:cNvPr id="9" name="object 9"/>
          <p:cNvSpPr txBox="1"/>
          <p:nvPr/>
        </p:nvSpPr>
        <p:spPr>
          <a:xfrm>
            <a:off x="879017" y="3497656"/>
            <a:ext cx="5297805" cy="952500"/>
          </a:xfrm>
          <a:prstGeom prst="rect">
            <a:avLst/>
          </a:prstGeom>
        </p:spPr>
        <p:txBody>
          <a:bodyPr vert="horz" wrap="square" lIns="0" tIns="67310" rIns="0" bIns="0" rtlCol="0">
            <a:spAutoFit/>
          </a:bodyPr>
          <a:lstStyle/>
          <a:p>
            <a:pPr marL="12700" marR="5080" indent="4167504">
              <a:lnSpc>
                <a:spcPts val="3460"/>
              </a:lnSpc>
              <a:spcBef>
                <a:spcPts val="530"/>
              </a:spcBef>
              <a:tabLst>
                <a:tab pos="1318895" algn="l"/>
                <a:tab pos="2407285" algn="l"/>
                <a:tab pos="4153535" algn="l"/>
              </a:tabLst>
            </a:pPr>
            <a:r>
              <a:rPr sz="3200" dirty="0">
                <a:latin typeface="Calibri"/>
                <a:cs typeface="Calibri"/>
              </a:rPr>
              <a:t>a</a:t>
            </a:r>
            <a:r>
              <a:rPr sz="3200" spc="-5" dirty="0">
                <a:latin typeface="Calibri"/>
                <a:cs typeface="Calibri"/>
              </a:rPr>
              <a:t>da</a:t>
            </a:r>
            <a:r>
              <a:rPr sz="3200" dirty="0">
                <a:latin typeface="Calibri"/>
                <a:cs typeface="Calibri"/>
              </a:rPr>
              <a:t>l</a:t>
            </a:r>
            <a:r>
              <a:rPr sz="3200" spc="-5" dirty="0">
                <a:latin typeface="Calibri"/>
                <a:cs typeface="Calibri"/>
              </a:rPr>
              <a:t>a</a:t>
            </a:r>
            <a:r>
              <a:rPr sz="3200" dirty="0">
                <a:latin typeface="Calibri"/>
                <a:cs typeface="Calibri"/>
              </a:rPr>
              <a:t>h  </a:t>
            </a:r>
            <a:r>
              <a:rPr sz="3200" spc="-15" dirty="0">
                <a:latin typeface="Calibri"/>
                <a:cs typeface="Calibri"/>
              </a:rPr>
              <a:t>tanda	</a:t>
            </a:r>
            <a:r>
              <a:rPr sz="3200" spc="-20" dirty="0">
                <a:latin typeface="Calibri"/>
                <a:cs typeface="Calibri"/>
              </a:rPr>
              <a:t>atau	keadaan	</a:t>
            </a:r>
            <a:r>
              <a:rPr sz="3200" spc="-15" dirty="0">
                <a:latin typeface="Calibri"/>
                <a:cs typeface="Calibri"/>
              </a:rPr>
              <a:t>yang</a:t>
            </a:r>
            <a:endParaRPr sz="3200">
              <a:latin typeface="Calibri"/>
              <a:cs typeface="Calibri"/>
            </a:endParaRPr>
          </a:p>
        </p:txBody>
      </p:sp>
      <p:sp>
        <p:nvSpPr>
          <p:cNvPr id="10" name="object 10"/>
          <p:cNvSpPr txBox="1"/>
          <p:nvPr/>
        </p:nvSpPr>
        <p:spPr>
          <a:xfrm>
            <a:off x="6156699" y="3936860"/>
            <a:ext cx="2443480" cy="513715"/>
          </a:xfrm>
          <a:prstGeom prst="rect">
            <a:avLst/>
          </a:prstGeom>
        </p:spPr>
        <p:txBody>
          <a:bodyPr vert="horz" wrap="square" lIns="0" tIns="12700" rIns="0" bIns="0" rtlCol="0">
            <a:spAutoFit/>
          </a:bodyPr>
          <a:lstStyle/>
          <a:p>
            <a:pPr marL="12700">
              <a:lnSpc>
                <a:spcPct val="100000"/>
              </a:lnSpc>
              <a:spcBef>
                <a:spcPts val="100"/>
              </a:spcBef>
              <a:tabLst>
                <a:tab pos="1614805" algn="l"/>
              </a:tabLst>
            </a:pPr>
            <a:r>
              <a:rPr sz="3200" spc="-5" dirty="0">
                <a:latin typeface="Calibri"/>
                <a:cs typeface="Calibri"/>
              </a:rPr>
              <a:t>di</a:t>
            </a:r>
            <a:r>
              <a:rPr sz="3200" dirty="0">
                <a:latin typeface="Calibri"/>
                <a:cs typeface="Calibri"/>
              </a:rPr>
              <a:t>am</a:t>
            </a:r>
            <a:r>
              <a:rPr sz="3200" spc="-35" dirty="0">
                <a:latin typeface="Calibri"/>
                <a:cs typeface="Calibri"/>
              </a:rPr>
              <a:t>a</a:t>
            </a:r>
            <a:r>
              <a:rPr sz="3200" spc="-15" dirty="0">
                <a:latin typeface="Calibri"/>
                <a:cs typeface="Calibri"/>
              </a:rPr>
              <a:t>ti</a:t>
            </a:r>
            <a:r>
              <a:rPr sz="3200" dirty="0">
                <a:latin typeface="Calibri"/>
                <a:cs typeface="Calibri"/>
              </a:rPr>
              <a:t>	</a:t>
            </a:r>
            <a:r>
              <a:rPr sz="3200" spc="-5" dirty="0">
                <a:latin typeface="Calibri"/>
                <a:cs typeface="Calibri"/>
              </a:rPr>
              <a:t>pada</a:t>
            </a:r>
            <a:endParaRPr sz="3200">
              <a:latin typeface="Calibri"/>
              <a:cs typeface="Calibri"/>
            </a:endParaRPr>
          </a:p>
        </p:txBody>
      </p:sp>
      <p:sp>
        <p:nvSpPr>
          <p:cNvPr id="11" name="object 11"/>
          <p:cNvSpPr txBox="1"/>
          <p:nvPr/>
        </p:nvSpPr>
        <p:spPr>
          <a:xfrm>
            <a:off x="5348132" y="4376420"/>
            <a:ext cx="1718945" cy="513715"/>
          </a:xfrm>
          <a:prstGeom prst="rect">
            <a:avLst/>
          </a:prstGeom>
        </p:spPr>
        <p:txBody>
          <a:bodyPr vert="horz" wrap="square" lIns="0" tIns="12700" rIns="0" bIns="0" rtlCol="0">
            <a:spAutoFit/>
          </a:bodyPr>
          <a:lstStyle/>
          <a:p>
            <a:pPr marL="12700">
              <a:lnSpc>
                <a:spcPct val="100000"/>
              </a:lnSpc>
              <a:spcBef>
                <a:spcPts val="100"/>
              </a:spcBef>
              <a:tabLst>
                <a:tab pos="652145" algn="l"/>
              </a:tabLst>
            </a:pPr>
            <a:r>
              <a:rPr sz="3200" spc="-20" dirty="0">
                <a:latin typeface="Calibri"/>
                <a:cs typeface="Calibri"/>
              </a:rPr>
              <a:t>yg	secara</a:t>
            </a:r>
            <a:endParaRPr sz="3200">
              <a:latin typeface="Calibri"/>
              <a:cs typeface="Calibri"/>
            </a:endParaRPr>
          </a:p>
        </p:txBody>
      </p:sp>
      <p:sp>
        <p:nvSpPr>
          <p:cNvPr id="12" name="object 12"/>
          <p:cNvSpPr txBox="1"/>
          <p:nvPr/>
        </p:nvSpPr>
        <p:spPr>
          <a:xfrm>
            <a:off x="879017" y="4376420"/>
            <a:ext cx="4328160" cy="953135"/>
          </a:xfrm>
          <a:prstGeom prst="rect">
            <a:avLst/>
          </a:prstGeom>
        </p:spPr>
        <p:txBody>
          <a:bodyPr vert="horz" wrap="square" lIns="0" tIns="67310" rIns="0" bIns="0" rtlCol="0">
            <a:spAutoFit/>
          </a:bodyPr>
          <a:lstStyle/>
          <a:p>
            <a:pPr marL="12700" marR="5080">
              <a:lnSpc>
                <a:spcPts val="3460"/>
              </a:lnSpc>
              <a:spcBef>
                <a:spcPts val="530"/>
              </a:spcBef>
              <a:tabLst>
                <a:tab pos="1597025" algn="l"/>
                <a:tab pos="1795145" algn="l"/>
                <a:tab pos="2595245" algn="l"/>
              </a:tabLst>
            </a:pPr>
            <a:r>
              <a:rPr sz="3200" spc="-5" dirty="0">
                <a:latin typeface="Calibri"/>
                <a:cs typeface="Calibri"/>
              </a:rPr>
              <a:t>individu	</a:t>
            </a:r>
            <a:r>
              <a:rPr sz="3200" spc="-20" dirty="0">
                <a:latin typeface="Calibri"/>
                <a:cs typeface="Calibri"/>
              </a:rPr>
              <a:t>atau	</a:t>
            </a:r>
            <a:r>
              <a:rPr sz="3200" spc="-15" dirty="0">
                <a:latin typeface="Calibri"/>
                <a:cs typeface="Calibri"/>
              </a:rPr>
              <a:t>kelompok </a:t>
            </a:r>
            <a:r>
              <a:rPr sz="3200" spc="-10" dirty="0">
                <a:latin typeface="Calibri"/>
                <a:cs typeface="Calibri"/>
              </a:rPr>
              <a:t> </a:t>
            </a:r>
            <a:r>
              <a:rPr sz="3200" spc="-5" dirty="0">
                <a:latin typeface="Calibri"/>
                <a:cs typeface="Calibri"/>
              </a:rPr>
              <a:t>di</a:t>
            </a:r>
            <a:r>
              <a:rPr sz="3200" spc="-95" dirty="0">
                <a:latin typeface="Calibri"/>
                <a:cs typeface="Calibri"/>
              </a:rPr>
              <a:t>k</a:t>
            </a:r>
            <a:r>
              <a:rPr sz="3200" spc="-25" dirty="0">
                <a:latin typeface="Calibri"/>
                <a:cs typeface="Calibri"/>
              </a:rPr>
              <a:t>e</a:t>
            </a:r>
            <a:r>
              <a:rPr sz="3200" spc="-45" dirty="0">
                <a:latin typeface="Calibri"/>
                <a:cs typeface="Calibri"/>
              </a:rPr>
              <a:t>t</a:t>
            </a:r>
            <a:r>
              <a:rPr sz="3200" dirty="0">
                <a:latin typeface="Calibri"/>
                <a:cs typeface="Calibri"/>
              </a:rPr>
              <a:t>a</a:t>
            </a:r>
            <a:r>
              <a:rPr sz="3200" spc="-5" dirty="0">
                <a:latin typeface="Calibri"/>
                <a:cs typeface="Calibri"/>
              </a:rPr>
              <a:t>hu</a:t>
            </a:r>
            <a:r>
              <a:rPr sz="3200" dirty="0">
                <a:latin typeface="Calibri"/>
                <a:cs typeface="Calibri"/>
              </a:rPr>
              <a:t>i		</a:t>
            </a:r>
            <a:r>
              <a:rPr sz="3200" spc="-10" dirty="0">
                <a:latin typeface="Calibri"/>
                <a:cs typeface="Calibri"/>
              </a:rPr>
              <a:t>m</a:t>
            </a:r>
            <a:r>
              <a:rPr sz="3200" dirty="0">
                <a:latin typeface="Calibri"/>
                <a:cs typeface="Calibri"/>
              </a:rPr>
              <a:t>em</a:t>
            </a:r>
            <a:r>
              <a:rPr sz="3200" spc="-15" dirty="0">
                <a:latin typeface="Calibri"/>
                <a:cs typeface="Calibri"/>
              </a:rPr>
              <a:t>p</a:t>
            </a:r>
            <a:r>
              <a:rPr sz="3200" dirty="0">
                <a:latin typeface="Calibri"/>
                <a:cs typeface="Calibri"/>
              </a:rPr>
              <a:t>e</a:t>
            </a:r>
            <a:r>
              <a:rPr sz="3200" spc="-5" dirty="0">
                <a:latin typeface="Calibri"/>
                <a:cs typeface="Calibri"/>
              </a:rPr>
              <a:t>n</a:t>
            </a:r>
            <a:r>
              <a:rPr sz="3200" spc="-60" dirty="0">
                <a:latin typeface="Calibri"/>
                <a:cs typeface="Calibri"/>
              </a:rPr>
              <a:t>g</a:t>
            </a:r>
            <a:r>
              <a:rPr sz="3200" dirty="0">
                <a:latin typeface="Calibri"/>
                <a:cs typeface="Calibri"/>
              </a:rPr>
              <a:t>a</a:t>
            </a:r>
            <a:r>
              <a:rPr sz="3200" spc="-10" dirty="0">
                <a:latin typeface="Calibri"/>
                <a:cs typeface="Calibri"/>
              </a:rPr>
              <a:t>r</a:t>
            </a:r>
            <a:r>
              <a:rPr sz="3200" spc="5" dirty="0">
                <a:latin typeface="Calibri"/>
                <a:cs typeface="Calibri"/>
              </a:rPr>
              <a:t>u</a:t>
            </a:r>
            <a:r>
              <a:rPr sz="3200" spc="-15" dirty="0">
                <a:latin typeface="Calibri"/>
                <a:cs typeface="Calibri"/>
              </a:rPr>
              <a:t>h</a:t>
            </a:r>
            <a:r>
              <a:rPr sz="3200" dirty="0">
                <a:latin typeface="Calibri"/>
                <a:cs typeface="Calibri"/>
              </a:rPr>
              <a:t>i</a:t>
            </a:r>
            <a:endParaRPr sz="3200">
              <a:latin typeface="Calibri"/>
              <a:cs typeface="Calibri"/>
            </a:endParaRPr>
          </a:p>
        </p:txBody>
      </p:sp>
      <p:sp>
        <p:nvSpPr>
          <p:cNvPr id="13" name="object 13"/>
          <p:cNvSpPr txBox="1"/>
          <p:nvPr/>
        </p:nvSpPr>
        <p:spPr>
          <a:xfrm>
            <a:off x="5439056" y="4815979"/>
            <a:ext cx="1685289" cy="513715"/>
          </a:xfrm>
          <a:prstGeom prst="rect">
            <a:avLst/>
          </a:prstGeom>
        </p:spPr>
        <p:txBody>
          <a:bodyPr vert="horz" wrap="square" lIns="0" tIns="12700" rIns="0" bIns="0" rtlCol="0">
            <a:spAutoFit/>
          </a:bodyPr>
          <a:lstStyle/>
          <a:p>
            <a:pPr marL="12700">
              <a:lnSpc>
                <a:spcPct val="100000"/>
              </a:lnSpc>
              <a:spcBef>
                <a:spcPts val="100"/>
              </a:spcBef>
            </a:pPr>
            <a:r>
              <a:rPr sz="3200" spc="-15" dirty="0">
                <a:latin typeface="Calibri"/>
                <a:cs typeface="Calibri"/>
              </a:rPr>
              <a:t>hubungan</a:t>
            </a:r>
            <a:endParaRPr sz="3200">
              <a:latin typeface="Calibri"/>
              <a:cs typeface="Calibri"/>
            </a:endParaRPr>
          </a:p>
        </p:txBody>
      </p:sp>
      <p:sp>
        <p:nvSpPr>
          <p:cNvPr id="14" name="object 14"/>
          <p:cNvSpPr txBox="1"/>
          <p:nvPr/>
        </p:nvSpPr>
        <p:spPr>
          <a:xfrm>
            <a:off x="7310008" y="4376420"/>
            <a:ext cx="1294130" cy="953135"/>
          </a:xfrm>
          <a:prstGeom prst="rect">
            <a:avLst/>
          </a:prstGeom>
        </p:spPr>
        <p:txBody>
          <a:bodyPr vert="horz" wrap="square" lIns="0" tIns="67310" rIns="0" bIns="0" rtlCol="0">
            <a:spAutoFit/>
          </a:bodyPr>
          <a:lstStyle/>
          <a:p>
            <a:pPr marL="59690" marR="5080" indent="-47625">
              <a:lnSpc>
                <a:spcPts val="3460"/>
              </a:lnSpc>
              <a:spcBef>
                <a:spcPts val="530"/>
              </a:spcBef>
            </a:pPr>
            <a:r>
              <a:rPr sz="3200" spc="-45" dirty="0">
                <a:latin typeface="Calibri"/>
                <a:cs typeface="Calibri"/>
              </a:rPr>
              <a:t>st</a:t>
            </a:r>
            <a:r>
              <a:rPr sz="3200" spc="-35" dirty="0">
                <a:latin typeface="Calibri"/>
                <a:cs typeface="Calibri"/>
              </a:rPr>
              <a:t>a</a:t>
            </a:r>
            <a:r>
              <a:rPr sz="3200" spc="-15" dirty="0">
                <a:latin typeface="Calibri"/>
                <a:cs typeface="Calibri"/>
              </a:rPr>
              <a:t>ti</a:t>
            </a:r>
            <a:r>
              <a:rPr sz="3200" spc="-45" dirty="0">
                <a:latin typeface="Calibri"/>
                <a:cs typeface="Calibri"/>
              </a:rPr>
              <a:t>s</a:t>
            </a:r>
            <a:r>
              <a:rPr sz="3200" spc="-15" dirty="0">
                <a:latin typeface="Calibri"/>
                <a:cs typeface="Calibri"/>
              </a:rPr>
              <a:t>ti</a:t>
            </a:r>
            <a:r>
              <a:rPr sz="3200" dirty="0">
                <a:latin typeface="Calibri"/>
                <a:cs typeface="Calibri"/>
              </a:rPr>
              <a:t>k  </a:t>
            </a:r>
            <a:r>
              <a:rPr sz="3200" spc="-15" dirty="0">
                <a:latin typeface="Calibri"/>
                <a:cs typeface="Calibri"/>
              </a:rPr>
              <a:t>d</a:t>
            </a:r>
            <a:r>
              <a:rPr sz="3200" dirty="0">
                <a:latin typeface="Calibri"/>
                <a:cs typeface="Calibri"/>
              </a:rPr>
              <a:t>e</a:t>
            </a:r>
            <a:r>
              <a:rPr sz="3200" spc="-5" dirty="0">
                <a:latin typeface="Calibri"/>
                <a:cs typeface="Calibri"/>
              </a:rPr>
              <a:t>n</a:t>
            </a:r>
            <a:r>
              <a:rPr sz="3200" spc="-60" dirty="0">
                <a:latin typeface="Calibri"/>
                <a:cs typeface="Calibri"/>
              </a:rPr>
              <a:t>g</a:t>
            </a:r>
            <a:r>
              <a:rPr sz="3200" dirty="0">
                <a:latin typeface="Calibri"/>
                <a:cs typeface="Calibri"/>
              </a:rPr>
              <a:t>an</a:t>
            </a:r>
            <a:endParaRPr sz="3200">
              <a:latin typeface="Calibri"/>
              <a:cs typeface="Calibri"/>
            </a:endParaRPr>
          </a:p>
        </p:txBody>
      </p:sp>
      <p:sp>
        <p:nvSpPr>
          <p:cNvPr id="15" name="object 15"/>
          <p:cNvSpPr txBox="1"/>
          <p:nvPr/>
        </p:nvSpPr>
        <p:spPr>
          <a:xfrm>
            <a:off x="879017" y="5254104"/>
            <a:ext cx="7557770" cy="513715"/>
          </a:xfrm>
          <a:prstGeom prst="rect">
            <a:avLst/>
          </a:prstGeom>
        </p:spPr>
        <p:txBody>
          <a:bodyPr vert="horz" wrap="square" lIns="0" tIns="12700" rIns="0" bIns="0" rtlCol="0">
            <a:spAutoFit/>
          </a:bodyPr>
          <a:lstStyle/>
          <a:p>
            <a:pPr marL="12700">
              <a:lnSpc>
                <a:spcPct val="100000"/>
              </a:lnSpc>
              <a:spcBef>
                <a:spcPts val="100"/>
              </a:spcBef>
            </a:pPr>
            <a:r>
              <a:rPr sz="3200" spc="-20" dirty="0">
                <a:latin typeface="Calibri"/>
                <a:cs typeface="Calibri"/>
              </a:rPr>
              <a:t>besarnya</a:t>
            </a:r>
            <a:r>
              <a:rPr sz="3200" spc="-5" dirty="0">
                <a:latin typeface="Calibri"/>
                <a:cs typeface="Calibri"/>
              </a:rPr>
              <a:t> </a:t>
            </a:r>
            <a:r>
              <a:rPr sz="3200" spc="-25" dirty="0">
                <a:latin typeface="Calibri"/>
                <a:cs typeface="Calibri"/>
              </a:rPr>
              <a:t>risiko</a:t>
            </a:r>
            <a:r>
              <a:rPr sz="3200" spc="-5" dirty="0">
                <a:latin typeface="Calibri"/>
                <a:cs typeface="Calibri"/>
              </a:rPr>
              <a:t> </a:t>
            </a:r>
            <a:r>
              <a:rPr sz="3200" spc="-10" dirty="0">
                <a:latin typeface="Calibri"/>
                <a:cs typeface="Calibri"/>
              </a:rPr>
              <a:t>untuk</a:t>
            </a:r>
            <a:r>
              <a:rPr sz="3200" spc="-5" dirty="0">
                <a:latin typeface="Calibri"/>
                <a:cs typeface="Calibri"/>
              </a:rPr>
              <a:t> menjadi </a:t>
            </a:r>
            <a:r>
              <a:rPr sz="3200" spc="-15" dirty="0">
                <a:latin typeface="Calibri"/>
                <a:cs typeface="Calibri"/>
              </a:rPr>
              <a:t>suatu</a:t>
            </a:r>
            <a:r>
              <a:rPr sz="3200" spc="-5" dirty="0">
                <a:latin typeface="Calibri"/>
                <a:cs typeface="Calibri"/>
              </a:rPr>
              <a:t> </a:t>
            </a:r>
            <a:r>
              <a:rPr sz="3200" spc="-20" dirty="0">
                <a:latin typeface="Calibri"/>
                <a:cs typeface="Calibri"/>
              </a:rPr>
              <a:t>penyakit.</a:t>
            </a:r>
            <a:endParaRPr sz="3200">
              <a:latin typeface="Calibri"/>
              <a:cs typeface="Calibri"/>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74136" y="497776"/>
            <a:ext cx="3390265" cy="695960"/>
          </a:xfrm>
          <a:prstGeom prst="rect">
            <a:avLst/>
          </a:prstGeom>
        </p:spPr>
        <p:txBody>
          <a:bodyPr vert="horz" wrap="square" lIns="0" tIns="12700" rIns="0" bIns="0" rtlCol="0">
            <a:spAutoFit/>
          </a:bodyPr>
          <a:lstStyle/>
          <a:p>
            <a:pPr marL="12700">
              <a:lnSpc>
                <a:spcPct val="100000"/>
              </a:lnSpc>
              <a:spcBef>
                <a:spcPts val="100"/>
              </a:spcBef>
            </a:pPr>
            <a:r>
              <a:rPr sz="4400" spc="-65" dirty="0"/>
              <a:t>FAKTOR</a:t>
            </a:r>
            <a:r>
              <a:rPr sz="4400" spc="-85" dirty="0"/>
              <a:t> </a:t>
            </a:r>
            <a:r>
              <a:rPr sz="4400" spc="-45" dirty="0"/>
              <a:t>RISIKO</a:t>
            </a:r>
            <a:endParaRPr sz="4400"/>
          </a:p>
        </p:txBody>
      </p:sp>
      <p:sp>
        <p:nvSpPr>
          <p:cNvPr id="3" name="object 3"/>
          <p:cNvSpPr txBox="1"/>
          <p:nvPr/>
        </p:nvSpPr>
        <p:spPr>
          <a:xfrm>
            <a:off x="535940" y="1545661"/>
            <a:ext cx="8067040" cy="4378325"/>
          </a:xfrm>
          <a:prstGeom prst="rect">
            <a:avLst/>
          </a:prstGeom>
        </p:spPr>
        <p:txBody>
          <a:bodyPr vert="horz" wrap="square" lIns="0" tIns="44450" rIns="0" bIns="0" rtlCol="0">
            <a:spAutoFit/>
          </a:bodyPr>
          <a:lstStyle/>
          <a:p>
            <a:pPr marL="12700" algn="just">
              <a:lnSpc>
                <a:spcPct val="100000"/>
              </a:lnSpc>
              <a:spcBef>
                <a:spcPts val="350"/>
              </a:spcBef>
            </a:pPr>
            <a:r>
              <a:rPr sz="3200" spc="-5" dirty="0">
                <a:latin typeface="Calibri"/>
                <a:cs typeface="Calibri"/>
              </a:rPr>
              <a:t>Ada</a:t>
            </a:r>
            <a:r>
              <a:rPr sz="3200" spc="-20" dirty="0">
                <a:latin typeface="Calibri"/>
                <a:cs typeface="Calibri"/>
              </a:rPr>
              <a:t> </a:t>
            </a:r>
            <a:r>
              <a:rPr sz="3200" spc="-5" dirty="0">
                <a:latin typeface="Calibri"/>
                <a:cs typeface="Calibri"/>
              </a:rPr>
              <a:t>dua</a:t>
            </a:r>
            <a:r>
              <a:rPr sz="3200" spc="-20" dirty="0">
                <a:latin typeface="Calibri"/>
                <a:cs typeface="Calibri"/>
              </a:rPr>
              <a:t> </a:t>
            </a:r>
            <a:r>
              <a:rPr sz="3200" spc="-5" dirty="0">
                <a:latin typeface="Calibri"/>
                <a:cs typeface="Calibri"/>
              </a:rPr>
              <a:t>jenis</a:t>
            </a:r>
            <a:r>
              <a:rPr sz="3200" spc="-15" dirty="0">
                <a:latin typeface="Calibri"/>
                <a:cs typeface="Calibri"/>
              </a:rPr>
              <a:t> </a:t>
            </a:r>
            <a:r>
              <a:rPr sz="3200" spc="-20" dirty="0">
                <a:latin typeface="Calibri"/>
                <a:cs typeface="Calibri"/>
              </a:rPr>
              <a:t>faktor</a:t>
            </a:r>
            <a:r>
              <a:rPr sz="3200" spc="-15" dirty="0">
                <a:latin typeface="Calibri"/>
                <a:cs typeface="Calibri"/>
              </a:rPr>
              <a:t> </a:t>
            </a:r>
            <a:r>
              <a:rPr sz="3200" spc="-25" dirty="0">
                <a:latin typeface="Calibri"/>
                <a:cs typeface="Calibri"/>
              </a:rPr>
              <a:t>risiko</a:t>
            </a:r>
            <a:endParaRPr sz="3200">
              <a:latin typeface="Calibri"/>
              <a:cs typeface="Calibri"/>
            </a:endParaRPr>
          </a:p>
          <a:p>
            <a:pPr marL="621665" indent="-609600" algn="just">
              <a:lnSpc>
                <a:spcPct val="100000"/>
              </a:lnSpc>
              <a:spcBef>
                <a:spcPts val="250"/>
              </a:spcBef>
              <a:buAutoNum type="arabicPeriod"/>
              <a:tabLst>
                <a:tab pos="622300" algn="l"/>
              </a:tabLst>
            </a:pPr>
            <a:r>
              <a:rPr sz="3200" spc="-25" dirty="0">
                <a:latin typeface="Calibri"/>
                <a:cs typeface="Calibri"/>
              </a:rPr>
              <a:t>Faktor</a:t>
            </a:r>
            <a:r>
              <a:rPr sz="3200" spc="-40" dirty="0">
                <a:latin typeface="Calibri"/>
                <a:cs typeface="Calibri"/>
              </a:rPr>
              <a:t> </a:t>
            </a:r>
            <a:r>
              <a:rPr sz="3200" spc="-10" dirty="0">
                <a:latin typeface="Calibri"/>
                <a:cs typeface="Calibri"/>
              </a:rPr>
              <a:t>Instrinsik</a:t>
            </a:r>
            <a:endParaRPr sz="3200">
              <a:latin typeface="Calibri"/>
              <a:cs typeface="Calibri"/>
            </a:endParaRPr>
          </a:p>
          <a:p>
            <a:pPr marL="621665" marR="5080" algn="just">
              <a:lnSpc>
                <a:spcPts val="3450"/>
              </a:lnSpc>
              <a:spcBef>
                <a:spcPts val="700"/>
              </a:spcBef>
            </a:pPr>
            <a:r>
              <a:rPr sz="3200" spc="-15" dirty="0">
                <a:latin typeface="Calibri"/>
                <a:cs typeface="Calibri"/>
              </a:rPr>
              <a:t>Tingkat </a:t>
            </a:r>
            <a:r>
              <a:rPr sz="3200" spc="-10" dirty="0">
                <a:latin typeface="Calibri"/>
                <a:cs typeface="Calibri"/>
              </a:rPr>
              <a:t>susceptibilitas </a:t>
            </a:r>
            <a:r>
              <a:rPr sz="3200" spc="-20" dirty="0">
                <a:latin typeface="Calibri"/>
                <a:cs typeface="Calibri"/>
              </a:rPr>
              <a:t>(kerentanan) </a:t>
            </a:r>
            <a:r>
              <a:rPr sz="3200" spc="-5" dirty="0">
                <a:latin typeface="Calibri"/>
                <a:cs typeface="Calibri"/>
              </a:rPr>
              <a:t>individu </a:t>
            </a:r>
            <a:r>
              <a:rPr sz="3200" dirty="0">
                <a:latin typeface="Calibri"/>
                <a:cs typeface="Calibri"/>
              </a:rPr>
              <a:t> </a:t>
            </a:r>
            <a:r>
              <a:rPr sz="3200" spc="-10" dirty="0">
                <a:latin typeface="Calibri"/>
                <a:cs typeface="Calibri"/>
              </a:rPr>
              <a:t>thd</a:t>
            </a:r>
            <a:r>
              <a:rPr sz="3200" spc="-5" dirty="0">
                <a:latin typeface="Calibri"/>
                <a:cs typeface="Calibri"/>
              </a:rPr>
              <a:t> </a:t>
            </a:r>
            <a:r>
              <a:rPr sz="3200" spc="-15" dirty="0">
                <a:latin typeface="Calibri"/>
                <a:cs typeface="Calibri"/>
              </a:rPr>
              <a:t>suatu</a:t>
            </a:r>
            <a:r>
              <a:rPr sz="3200" spc="695" dirty="0">
                <a:latin typeface="Calibri"/>
                <a:cs typeface="Calibri"/>
              </a:rPr>
              <a:t> </a:t>
            </a:r>
            <a:r>
              <a:rPr sz="3200" spc="-20" dirty="0">
                <a:latin typeface="Calibri"/>
                <a:cs typeface="Calibri"/>
              </a:rPr>
              <a:t>penyakit</a:t>
            </a:r>
            <a:r>
              <a:rPr sz="3200" spc="-15" dirty="0">
                <a:latin typeface="Calibri"/>
                <a:cs typeface="Calibri"/>
              </a:rPr>
              <a:t> (genetik,</a:t>
            </a:r>
            <a:r>
              <a:rPr sz="3200" spc="695" dirty="0">
                <a:latin typeface="Calibri"/>
                <a:cs typeface="Calibri"/>
              </a:rPr>
              <a:t> </a:t>
            </a:r>
            <a:r>
              <a:rPr sz="3200" spc="-15" dirty="0">
                <a:latin typeface="Calibri"/>
                <a:cs typeface="Calibri"/>
              </a:rPr>
              <a:t>sex,</a:t>
            </a:r>
            <a:r>
              <a:rPr sz="3200" spc="695" dirty="0">
                <a:latin typeface="Calibri"/>
                <a:cs typeface="Calibri"/>
              </a:rPr>
              <a:t> </a:t>
            </a:r>
            <a:r>
              <a:rPr sz="3200" spc="-5" dirty="0">
                <a:latin typeface="Calibri"/>
                <a:cs typeface="Calibri"/>
              </a:rPr>
              <a:t>usia, </a:t>
            </a:r>
            <a:r>
              <a:rPr sz="3200" dirty="0">
                <a:latin typeface="Calibri"/>
                <a:cs typeface="Calibri"/>
              </a:rPr>
              <a:t> </a:t>
            </a:r>
            <a:r>
              <a:rPr sz="3200" spc="-15" dirty="0">
                <a:latin typeface="Calibri"/>
                <a:cs typeface="Calibri"/>
              </a:rPr>
              <a:t>anatomi, faal,</a:t>
            </a:r>
            <a:r>
              <a:rPr sz="3200" spc="-10" dirty="0">
                <a:latin typeface="Calibri"/>
                <a:cs typeface="Calibri"/>
              </a:rPr>
              <a:t> </a:t>
            </a:r>
            <a:r>
              <a:rPr sz="3200" spc="-5" dirty="0">
                <a:latin typeface="Calibri"/>
                <a:cs typeface="Calibri"/>
              </a:rPr>
              <a:t>nutrisi</a:t>
            </a:r>
            <a:r>
              <a:rPr sz="3200" spc="-10" dirty="0">
                <a:latin typeface="Calibri"/>
                <a:cs typeface="Calibri"/>
              </a:rPr>
              <a:t> </a:t>
            </a:r>
            <a:r>
              <a:rPr sz="3200" spc="-5" dirty="0">
                <a:latin typeface="Calibri"/>
                <a:cs typeface="Calibri"/>
              </a:rPr>
              <a:t>dll)</a:t>
            </a:r>
            <a:endParaRPr sz="3200">
              <a:latin typeface="Calibri"/>
              <a:cs typeface="Calibri"/>
            </a:endParaRPr>
          </a:p>
          <a:p>
            <a:pPr marL="621665" indent="-609600" algn="just">
              <a:lnSpc>
                <a:spcPct val="100000"/>
              </a:lnSpc>
              <a:spcBef>
                <a:spcPts val="204"/>
              </a:spcBef>
              <a:buAutoNum type="arabicPeriod" startAt="2"/>
              <a:tabLst>
                <a:tab pos="622300" algn="l"/>
              </a:tabLst>
            </a:pPr>
            <a:r>
              <a:rPr sz="3200" spc="-25" dirty="0">
                <a:latin typeface="Calibri"/>
                <a:cs typeface="Calibri"/>
              </a:rPr>
              <a:t>Faktor</a:t>
            </a:r>
            <a:r>
              <a:rPr sz="3200" spc="-35" dirty="0">
                <a:latin typeface="Calibri"/>
                <a:cs typeface="Calibri"/>
              </a:rPr>
              <a:t> </a:t>
            </a:r>
            <a:r>
              <a:rPr sz="3200" spc="-15" dirty="0">
                <a:latin typeface="Calibri"/>
                <a:cs typeface="Calibri"/>
              </a:rPr>
              <a:t>Ekstinsik</a:t>
            </a:r>
            <a:endParaRPr sz="3200">
              <a:latin typeface="Calibri"/>
              <a:cs typeface="Calibri"/>
            </a:endParaRPr>
          </a:p>
          <a:p>
            <a:pPr marL="621665" marR="6350" algn="just">
              <a:lnSpc>
                <a:spcPct val="89900"/>
              </a:lnSpc>
              <a:spcBef>
                <a:spcPts val="640"/>
              </a:spcBef>
            </a:pPr>
            <a:r>
              <a:rPr sz="3200" spc="-25" dirty="0">
                <a:latin typeface="Calibri"/>
                <a:cs typeface="Calibri"/>
              </a:rPr>
              <a:t>Faktor </a:t>
            </a:r>
            <a:r>
              <a:rPr sz="3200" spc="-15" dirty="0">
                <a:latin typeface="Calibri"/>
                <a:cs typeface="Calibri"/>
              </a:rPr>
              <a:t>lingkungan </a:t>
            </a:r>
            <a:r>
              <a:rPr sz="3200" spc="-25" dirty="0">
                <a:latin typeface="Calibri"/>
                <a:cs typeface="Calibri"/>
              </a:rPr>
              <a:t>yg </a:t>
            </a:r>
            <a:r>
              <a:rPr sz="3200" spc="-10" dirty="0">
                <a:latin typeface="Calibri"/>
                <a:cs typeface="Calibri"/>
              </a:rPr>
              <a:t>memudahkan </a:t>
            </a:r>
            <a:r>
              <a:rPr sz="3200" spc="-5" dirty="0">
                <a:latin typeface="Calibri"/>
                <a:cs typeface="Calibri"/>
              </a:rPr>
              <a:t>individu </a:t>
            </a:r>
            <a:r>
              <a:rPr sz="3200" dirty="0">
                <a:latin typeface="Calibri"/>
                <a:cs typeface="Calibri"/>
              </a:rPr>
              <a:t> </a:t>
            </a:r>
            <a:r>
              <a:rPr sz="3200" spc="-10" dirty="0">
                <a:latin typeface="Calibri"/>
                <a:cs typeface="Calibri"/>
              </a:rPr>
              <a:t>terjangkit</a:t>
            </a:r>
            <a:r>
              <a:rPr sz="3200" spc="-5" dirty="0">
                <a:latin typeface="Calibri"/>
                <a:cs typeface="Calibri"/>
              </a:rPr>
              <a:t> </a:t>
            </a:r>
            <a:r>
              <a:rPr sz="3200" spc="-15" dirty="0">
                <a:latin typeface="Calibri"/>
                <a:cs typeface="Calibri"/>
              </a:rPr>
              <a:t>suatu</a:t>
            </a:r>
            <a:r>
              <a:rPr sz="3200" spc="-10" dirty="0">
                <a:latin typeface="Calibri"/>
                <a:cs typeface="Calibri"/>
              </a:rPr>
              <a:t> </a:t>
            </a:r>
            <a:r>
              <a:rPr sz="3200" spc="-20" dirty="0">
                <a:latin typeface="Calibri"/>
                <a:cs typeface="Calibri"/>
              </a:rPr>
              <a:t>penyakit</a:t>
            </a:r>
            <a:r>
              <a:rPr sz="3200" spc="-15" dirty="0">
                <a:latin typeface="Calibri"/>
                <a:cs typeface="Calibri"/>
              </a:rPr>
              <a:t> (meningkatkan </a:t>
            </a:r>
            <a:r>
              <a:rPr sz="3200" spc="-710" dirty="0">
                <a:latin typeface="Calibri"/>
                <a:cs typeface="Calibri"/>
              </a:rPr>
              <a:t> </a:t>
            </a:r>
            <a:r>
              <a:rPr sz="3200" spc="-25" dirty="0">
                <a:latin typeface="Calibri"/>
                <a:cs typeface="Calibri"/>
              </a:rPr>
              <a:t>kepekaan</a:t>
            </a:r>
            <a:r>
              <a:rPr sz="3200" spc="-15" dirty="0">
                <a:latin typeface="Calibri"/>
                <a:cs typeface="Calibri"/>
              </a:rPr>
              <a:t> </a:t>
            </a:r>
            <a:r>
              <a:rPr sz="3200" spc="-5" dirty="0">
                <a:latin typeface="Calibri"/>
                <a:cs typeface="Calibri"/>
              </a:rPr>
              <a:t>dan</a:t>
            </a:r>
            <a:r>
              <a:rPr sz="3200" spc="-10" dirty="0">
                <a:latin typeface="Calibri"/>
                <a:cs typeface="Calibri"/>
              </a:rPr>
              <a:t> mempengaruhi </a:t>
            </a:r>
            <a:r>
              <a:rPr sz="3200" spc="-15" dirty="0">
                <a:latin typeface="Calibri"/>
                <a:cs typeface="Calibri"/>
              </a:rPr>
              <a:t>agent)</a:t>
            </a:r>
            <a:endParaRPr sz="3200">
              <a:latin typeface="Calibri"/>
              <a:cs typeface="Calibri"/>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74136" y="497776"/>
            <a:ext cx="3390265" cy="695960"/>
          </a:xfrm>
          <a:prstGeom prst="rect">
            <a:avLst/>
          </a:prstGeom>
        </p:spPr>
        <p:txBody>
          <a:bodyPr vert="horz" wrap="square" lIns="0" tIns="12700" rIns="0" bIns="0" rtlCol="0">
            <a:spAutoFit/>
          </a:bodyPr>
          <a:lstStyle/>
          <a:p>
            <a:pPr marL="12700">
              <a:lnSpc>
                <a:spcPct val="100000"/>
              </a:lnSpc>
              <a:spcBef>
                <a:spcPts val="100"/>
              </a:spcBef>
            </a:pPr>
            <a:r>
              <a:rPr sz="4400" spc="-65" dirty="0"/>
              <a:t>FAKTOR</a:t>
            </a:r>
            <a:r>
              <a:rPr sz="4400" spc="-85" dirty="0"/>
              <a:t> </a:t>
            </a:r>
            <a:r>
              <a:rPr sz="4400" spc="-45" dirty="0"/>
              <a:t>RISIKO</a:t>
            </a:r>
            <a:endParaRPr sz="4400"/>
          </a:p>
        </p:txBody>
      </p:sp>
      <p:sp>
        <p:nvSpPr>
          <p:cNvPr id="3" name="object 3"/>
          <p:cNvSpPr txBox="1"/>
          <p:nvPr/>
        </p:nvSpPr>
        <p:spPr>
          <a:xfrm>
            <a:off x="535940" y="1633219"/>
            <a:ext cx="7769225" cy="3419475"/>
          </a:xfrm>
          <a:prstGeom prst="rect">
            <a:avLst/>
          </a:prstGeom>
        </p:spPr>
        <p:txBody>
          <a:bodyPr vert="horz" wrap="square" lIns="0" tIns="12700" rIns="0" bIns="0" rtlCol="0">
            <a:spAutoFit/>
          </a:bodyPr>
          <a:lstStyle/>
          <a:p>
            <a:pPr marL="621665" marR="798195" indent="-609600">
              <a:lnSpc>
                <a:spcPct val="100000"/>
              </a:lnSpc>
              <a:spcBef>
                <a:spcPts val="100"/>
              </a:spcBef>
              <a:tabLst>
                <a:tab pos="6535420" algn="l"/>
              </a:tabLst>
            </a:pPr>
            <a:r>
              <a:rPr sz="3200" spc="-5" dirty="0">
                <a:latin typeface="Calibri"/>
                <a:cs typeface="Calibri"/>
              </a:rPr>
              <a:t>A</a:t>
            </a:r>
            <a:r>
              <a:rPr sz="3200" spc="-10" dirty="0">
                <a:latin typeface="Calibri"/>
                <a:cs typeface="Calibri"/>
              </a:rPr>
              <a:t>l</a:t>
            </a:r>
            <a:r>
              <a:rPr sz="3200" dirty="0">
                <a:latin typeface="Calibri"/>
                <a:cs typeface="Calibri"/>
              </a:rPr>
              <a:t>a</a:t>
            </a:r>
            <a:r>
              <a:rPr sz="3200" spc="-5" dirty="0">
                <a:latin typeface="Calibri"/>
                <a:cs typeface="Calibri"/>
              </a:rPr>
              <a:t>sa</a:t>
            </a:r>
            <a:r>
              <a:rPr sz="3200" dirty="0">
                <a:latin typeface="Calibri"/>
                <a:cs typeface="Calibri"/>
              </a:rPr>
              <a:t>n</a:t>
            </a:r>
            <a:r>
              <a:rPr sz="3200" spc="-10" dirty="0">
                <a:latin typeface="Calibri"/>
                <a:cs typeface="Calibri"/>
              </a:rPr>
              <a:t> </a:t>
            </a:r>
            <a:r>
              <a:rPr sz="3200" spc="-5" dirty="0">
                <a:latin typeface="Calibri"/>
                <a:cs typeface="Calibri"/>
              </a:rPr>
              <a:t>d</a:t>
            </a:r>
            <a:r>
              <a:rPr sz="3200" dirty="0">
                <a:latin typeface="Calibri"/>
                <a:cs typeface="Calibri"/>
              </a:rPr>
              <a:t>i</a:t>
            </a:r>
            <a:r>
              <a:rPr sz="3200" spc="-105" dirty="0">
                <a:latin typeface="Calibri"/>
                <a:cs typeface="Calibri"/>
              </a:rPr>
              <a:t>k</a:t>
            </a:r>
            <a:r>
              <a:rPr sz="3200" dirty="0">
                <a:latin typeface="Calibri"/>
                <a:cs typeface="Calibri"/>
              </a:rPr>
              <a:t>e</a:t>
            </a:r>
            <a:r>
              <a:rPr sz="3200" spc="-10" dirty="0">
                <a:latin typeface="Calibri"/>
                <a:cs typeface="Calibri"/>
              </a:rPr>
              <a:t>m</a:t>
            </a:r>
            <a:r>
              <a:rPr sz="3200" spc="-5" dirty="0">
                <a:latin typeface="Calibri"/>
                <a:cs typeface="Calibri"/>
              </a:rPr>
              <a:t>b</a:t>
            </a:r>
            <a:r>
              <a:rPr sz="3200" dirty="0">
                <a:latin typeface="Calibri"/>
                <a:cs typeface="Calibri"/>
              </a:rPr>
              <a:t>a</a:t>
            </a:r>
            <a:r>
              <a:rPr sz="3200" spc="-5" dirty="0">
                <a:latin typeface="Calibri"/>
                <a:cs typeface="Calibri"/>
              </a:rPr>
              <a:t>n</a:t>
            </a:r>
            <a:r>
              <a:rPr sz="3200" dirty="0">
                <a:latin typeface="Calibri"/>
                <a:cs typeface="Calibri"/>
              </a:rPr>
              <a:t>g</a:t>
            </a:r>
            <a:r>
              <a:rPr sz="3200" spc="-45" dirty="0">
                <a:latin typeface="Calibri"/>
                <a:cs typeface="Calibri"/>
              </a:rPr>
              <a:t>k</a:t>
            </a:r>
            <a:r>
              <a:rPr sz="3200" spc="-5" dirty="0">
                <a:latin typeface="Calibri"/>
                <a:cs typeface="Calibri"/>
              </a:rPr>
              <a:t>an</a:t>
            </a:r>
            <a:r>
              <a:rPr sz="3200" spc="-65" dirty="0">
                <a:latin typeface="Calibri"/>
                <a:cs typeface="Calibri"/>
              </a:rPr>
              <a:t>n</a:t>
            </a:r>
            <a:r>
              <a:rPr sz="3200" spc="-50" dirty="0">
                <a:latin typeface="Calibri"/>
                <a:cs typeface="Calibri"/>
              </a:rPr>
              <a:t>y</a:t>
            </a:r>
            <a:r>
              <a:rPr sz="3200" dirty="0">
                <a:latin typeface="Calibri"/>
                <a:cs typeface="Calibri"/>
              </a:rPr>
              <a:t>a</a:t>
            </a:r>
            <a:r>
              <a:rPr sz="3200" spc="-5" dirty="0">
                <a:latin typeface="Calibri"/>
                <a:cs typeface="Calibri"/>
              </a:rPr>
              <a:t> </a:t>
            </a:r>
            <a:r>
              <a:rPr sz="3200" spc="-85" dirty="0">
                <a:latin typeface="Calibri"/>
                <a:cs typeface="Calibri"/>
              </a:rPr>
              <a:t>F</a:t>
            </a:r>
            <a:r>
              <a:rPr sz="3200" dirty="0">
                <a:latin typeface="Calibri"/>
                <a:cs typeface="Calibri"/>
              </a:rPr>
              <a:t>a</a:t>
            </a:r>
            <a:r>
              <a:rPr sz="3200" spc="-15" dirty="0">
                <a:latin typeface="Calibri"/>
                <a:cs typeface="Calibri"/>
              </a:rPr>
              <a:t>k</a:t>
            </a:r>
            <a:r>
              <a:rPr sz="3200" spc="-35" dirty="0">
                <a:latin typeface="Calibri"/>
                <a:cs typeface="Calibri"/>
              </a:rPr>
              <a:t>t</a:t>
            </a:r>
            <a:r>
              <a:rPr sz="3200" spc="-5" dirty="0">
                <a:latin typeface="Calibri"/>
                <a:cs typeface="Calibri"/>
              </a:rPr>
              <a:t>o</a:t>
            </a:r>
            <a:r>
              <a:rPr sz="3200" dirty="0">
                <a:latin typeface="Calibri"/>
                <a:cs typeface="Calibri"/>
              </a:rPr>
              <a:t>r</a:t>
            </a:r>
            <a:r>
              <a:rPr sz="3200" spc="-5" dirty="0">
                <a:latin typeface="Calibri"/>
                <a:cs typeface="Calibri"/>
              </a:rPr>
              <a:t> </a:t>
            </a:r>
            <a:r>
              <a:rPr sz="3200" dirty="0">
                <a:latin typeface="Calibri"/>
                <a:cs typeface="Calibri"/>
              </a:rPr>
              <a:t>R</a:t>
            </a:r>
            <a:r>
              <a:rPr sz="3200" spc="-5" dirty="0">
                <a:latin typeface="Calibri"/>
                <a:cs typeface="Calibri"/>
              </a:rPr>
              <a:t>isi</a:t>
            </a:r>
            <a:r>
              <a:rPr sz="3200" spc="-105" dirty="0">
                <a:latin typeface="Calibri"/>
                <a:cs typeface="Calibri"/>
              </a:rPr>
              <a:t>k</a:t>
            </a:r>
            <a:r>
              <a:rPr sz="3200" dirty="0">
                <a:latin typeface="Calibri"/>
                <a:cs typeface="Calibri"/>
              </a:rPr>
              <a:t>o	</a:t>
            </a:r>
            <a:r>
              <a:rPr sz="3200" spc="-5" dirty="0">
                <a:latin typeface="Calibri"/>
                <a:cs typeface="Calibri"/>
              </a:rPr>
              <a:t>pd  epidemiologi</a:t>
            </a:r>
            <a:r>
              <a:rPr sz="3200" spc="-15" dirty="0">
                <a:latin typeface="Calibri"/>
                <a:cs typeface="Calibri"/>
              </a:rPr>
              <a:t> </a:t>
            </a:r>
            <a:r>
              <a:rPr sz="3200" spc="-10" dirty="0">
                <a:latin typeface="Calibri"/>
                <a:cs typeface="Calibri"/>
              </a:rPr>
              <a:t>tidak </a:t>
            </a:r>
            <a:r>
              <a:rPr sz="3200" spc="-40" dirty="0">
                <a:latin typeface="Calibri"/>
                <a:cs typeface="Calibri"/>
              </a:rPr>
              <a:t>menular,</a:t>
            </a:r>
            <a:r>
              <a:rPr sz="3200" spc="-10" dirty="0">
                <a:latin typeface="Calibri"/>
                <a:cs typeface="Calibri"/>
              </a:rPr>
              <a:t> </a:t>
            </a:r>
            <a:r>
              <a:rPr sz="3200" spc="-15" dirty="0">
                <a:latin typeface="Calibri"/>
                <a:cs typeface="Calibri"/>
              </a:rPr>
              <a:t>yaitu:</a:t>
            </a:r>
            <a:endParaRPr sz="3200">
              <a:latin typeface="Calibri"/>
              <a:cs typeface="Calibri"/>
            </a:endParaRPr>
          </a:p>
          <a:p>
            <a:pPr marL="1003300" indent="-534035">
              <a:lnSpc>
                <a:spcPct val="100000"/>
              </a:lnSpc>
              <a:spcBef>
                <a:spcPts val="560"/>
              </a:spcBef>
              <a:buAutoNum type="arabicPeriod"/>
              <a:tabLst>
                <a:tab pos="1003300" algn="l"/>
                <a:tab pos="1003935" algn="l"/>
              </a:tabLst>
            </a:pPr>
            <a:r>
              <a:rPr sz="2800" spc="-5" dirty="0">
                <a:latin typeface="Calibri"/>
                <a:cs typeface="Calibri"/>
              </a:rPr>
              <a:t>Causa </a:t>
            </a:r>
            <a:r>
              <a:rPr sz="2800" spc="-20" dirty="0">
                <a:latin typeface="Calibri"/>
                <a:cs typeface="Calibri"/>
              </a:rPr>
              <a:t>(penyebab/agent)</a:t>
            </a:r>
            <a:r>
              <a:rPr sz="2800" spc="-5" dirty="0">
                <a:latin typeface="Calibri"/>
                <a:cs typeface="Calibri"/>
              </a:rPr>
              <a:t> </a:t>
            </a:r>
            <a:r>
              <a:rPr sz="2800" spc="-10" dirty="0">
                <a:latin typeface="Calibri"/>
                <a:cs typeface="Calibri"/>
              </a:rPr>
              <a:t>tidak</a:t>
            </a:r>
            <a:r>
              <a:rPr sz="2800" spc="-5" dirty="0">
                <a:latin typeface="Calibri"/>
                <a:cs typeface="Calibri"/>
              </a:rPr>
              <a:t> jelas</a:t>
            </a:r>
            <a:endParaRPr sz="2800">
              <a:latin typeface="Calibri"/>
              <a:cs typeface="Calibri"/>
            </a:endParaRPr>
          </a:p>
          <a:p>
            <a:pPr marL="1003300" indent="-534035">
              <a:lnSpc>
                <a:spcPct val="100000"/>
              </a:lnSpc>
              <a:spcBef>
                <a:spcPts val="560"/>
              </a:spcBef>
              <a:buAutoNum type="arabicPeriod"/>
              <a:tabLst>
                <a:tab pos="1003300" algn="l"/>
                <a:tab pos="1003935" algn="l"/>
              </a:tabLst>
            </a:pPr>
            <a:r>
              <a:rPr sz="2800" spc="-20" dirty="0">
                <a:latin typeface="Calibri"/>
                <a:cs typeface="Calibri"/>
              </a:rPr>
              <a:t>Penerapan</a:t>
            </a:r>
            <a:r>
              <a:rPr sz="2800" spc="-5" dirty="0">
                <a:latin typeface="Calibri"/>
                <a:cs typeface="Calibri"/>
              </a:rPr>
              <a:t> </a:t>
            </a:r>
            <a:r>
              <a:rPr sz="2800" spc="-25" dirty="0">
                <a:latin typeface="Calibri"/>
                <a:cs typeface="Calibri"/>
              </a:rPr>
              <a:t>konsep</a:t>
            </a:r>
            <a:r>
              <a:rPr sz="2800" spc="-15" dirty="0">
                <a:latin typeface="Calibri"/>
                <a:cs typeface="Calibri"/>
              </a:rPr>
              <a:t> </a:t>
            </a:r>
            <a:r>
              <a:rPr sz="2800" spc="-10" dirty="0">
                <a:latin typeface="Calibri"/>
                <a:cs typeface="Calibri"/>
              </a:rPr>
              <a:t>multiple</a:t>
            </a:r>
            <a:r>
              <a:rPr sz="2800" spc="-5" dirty="0">
                <a:latin typeface="Calibri"/>
                <a:cs typeface="Calibri"/>
              </a:rPr>
              <a:t> </a:t>
            </a:r>
            <a:r>
              <a:rPr sz="2800" spc="-15" dirty="0">
                <a:latin typeface="Calibri"/>
                <a:cs typeface="Calibri"/>
              </a:rPr>
              <a:t>causation</a:t>
            </a:r>
            <a:endParaRPr sz="2800">
              <a:latin typeface="Calibri"/>
              <a:cs typeface="Calibri"/>
            </a:endParaRPr>
          </a:p>
          <a:p>
            <a:pPr marL="1003300" indent="-534035">
              <a:lnSpc>
                <a:spcPct val="100000"/>
              </a:lnSpc>
              <a:spcBef>
                <a:spcPts val="555"/>
              </a:spcBef>
              <a:buAutoNum type="arabicPeriod"/>
              <a:tabLst>
                <a:tab pos="1003300" algn="l"/>
                <a:tab pos="1003935" algn="l"/>
              </a:tabLst>
            </a:pPr>
            <a:r>
              <a:rPr sz="2800" spc="-20" dirty="0">
                <a:latin typeface="Calibri"/>
                <a:cs typeface="Calibri"/>
              </a:rPr>
              <a:t>Adanya</a:t>
            </a:r>
            <a:r>
              <a:rPr sz="2800" spc="-5" dirty="0">
                <a:latin typeface="Calibri"/>
                <a:cs typeface="Calibri"/>
              </a:rPr>
              <a:t> </a:t>
            </a:r>
            <a:r>
              <a:rPr sz="2800" spc="-10" dirty="0">
                <a:latin typeface="Calibri"/>
                <a:cs typeface="Calibri"/>
              </a:rPr>
              <a:t>penambahan</a:t>
            </a:r>
            <a:r>
              <a:rPr sz="2800" spc="-15" dirty="0">
                <a:latin typeface="Calibri"/>
                <a:cs typeface="Calibri"/>
              </a:rPr>
              <a:t> </a:t>
            </a:r>
            <a:r>
              <a:rPr sz="2800" spc="-20" dirty="0">
                <a:latin typeface="Calibri"/>
                <a:cs typeface="Calibri"/>
              </a:rPr>
              <a:t>atau</a:t>
            </a:r>
            <a:r>
              <a:rPr sz="2800" spc="-10" dirty="0">
                <a:latin typeface="Calibri"/>
                <a:cs typeface="Calibri"/>
              </a:rPr>
              <a:t> </a:t>
            </a:r>
            <a:r>
              <a:rPr sz="2800" spc="-20" dirty="0">
                <a:latin typeface="Calibri"/>
                <a:cs typeface="Calibri"/>
              </a:rPr>
              <a:t>interaksi </a:t>
            </a:r>
            <a:r>
              <a:rPr sz="2800" spc="-15" dirty="0">
                <a:latin typeface="Calibri"/>
                <a:cs typeface="Calibri"/>
              </a:rPr>
              <a:t>antar</a:t>
            </a:r>
            <a:r>
              <a:rPr sz="2800" spc="-10" dirty="0">
                <a:latin typeface="Calibri"/>
                <a:cs typeface="Calibri"/>
              </a:rPr>
              <a:t> </a:t>
            </a:r>
            <a:r>
              <a:rPr sz="2800" spc="-25" dirty="0">
                <a:latin typeface="Calibri"/>
                <a:cs typeface="Calibri"/>
              </a:rPr>
              <a:t>risiko</a:t>
            </a:r>
            <a:endParaRPr sz="2800">
              <a:latin typeface="Calibri"/>
              <a:cs typeface="Calibri"/>
            </a:endParaRPr>
          </a:p>
          <a:p>
            <a:pPr marL="1003300" marR="953769" indent="-534035">
              <a:lnSpc>
                <a:spcPct val="100000"/>
              </a:lnSpc>
              <a:spcBef>
                <a:spcPts val="565"/>
              </a:spcBef>
              <a:buAutoNum type="arabicPeriod"/>
              <a:tabLst>
                <a:tab pos="1003300" algn="l"/>
                <a:tab pos="1003935" algn="l"/>
              </a:tabLst>
            </a:pPr>
            <a:r>
              <a:rPr sz="2800" spc="-10" dirty="0">
                <a:latin typeface="Calibri"/>
                <a:cs typeface="Calibri"/>
              </a:rPr>
              <a:t>Metodologi</a:t>
            </a:r>
            <a:r>
              <a:rPr sz="2800" spc="-15" dirty="0">
                <a:latin typeface="Calibri"/>
                <a:cs typeface="Calibri"/>
              </a:rPr>
              <a:t> </a:t>
            </a:r>
            <a:r>
              <a:rPr sz="2800" spc="-10" dirty="0">
                <a:latin typeface="Calibri"/>
                <a:cs typeface="Calibri"/>
              </a:rPr>
              <a:t>memberi </a:t>
            </a:r>
            <a:r>
              <a:rPr sz="2800" spc="-25" dirty="0">
                <a:latin typeface="Calibri"/>
                <a:cs typeface="Calibri"/>
              </a:rPr>
              <a:t>kesempatan</a:t>
            </a:r>
            <a:r>
              <a:rPr sz="2800" spc="-10" dirty="0">
                <a:latin typeface="Calibri"/>
                <a:cs typeface="Calibri"/>
              </a:rPr>
              <a:t> </a:t>
            </a:r>
            <a:r>
              <a:rPr sz="2800" spc="-15" dirty="0">
                <a:latin typeface="Calibri"/>
                <a:cs typeface="Calibri"/>
              </a:rPr>
              <a:t>untuk </a:t>
            </a:r>
            <a:r>
              <a:rPr sz="2800" spc="-620" dirty="0">
                <a:latin typeface="Calibri"/>
                <a:cs typeface="Calibri"/>
              </a:rPr>
              <a:t> </a:t>
            </a:r>
            <a:r>
              <a:rPr sz="2800" spc="-15" dirty="0">
                <a:latin typeface="Calibri"/>
                <a:cs typeface="Calibri"/>
              </a:rPr>
              <a:t>mengukur</a:t>
            </a:r>
            <a:r>
              <a:rPr sz="2800" spc="-10" dirty="0">
                <a:latin typeface="Calibri"/>
                <a:cs typeface="Calibri"/>
              </a:rPr>
              <a:t> </a:t>
            </a:r>
            <a:r>
              <a:rPr sz="2800" spc="-20" dirty="0">
                <a:latin typeface="Calibri"/>
                <a:cs typeface="Calibri"/>
              </a:rPr>
              <a:t>besarnya</a:t>
            </a:r>
            <a:r>
              <a:rPr sz="2800" spc="-5" dirty="0">
                <a:latin typeface="Calibri"/>
                <a:cs typeface="Calibri"/>
              </a:rPr>
              <a:t> </a:t>
            </a:r>
            <a:r>
              <a:rPr sz="2800" dirty="0">
                <a:latin typeface="Calibri"/>
                <a:cs typeface="Calibri"/>
              </a:rPr>
              <a:t>FR.</a:t>
            </a:r>
            <a:endParaRPr sz="2800">
              <a:latin typeface="Calibri"/>
              <a:cs typeface="Calibri"/>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26461" y="309854"/>
            <a:ext cx="3790950" cy="1073150"/>
          </a:xfrm>
          <a:prstGeom prst="rect">
            <a:avLst/>
          </a:prstGeom>
        </p:spPr>
        <p:txBody>
          <a:bodyPr vert="horz" wrap="square" lIns="0" tIns="26034" rIns="0" bIns="0" rtlCol="0">
            <a:spAutoFit/>
          </a:bodyPr>
          <a:lstStyle/>
          <a:p>
            <a:pPr marL="825500" marR="5080" indent="-813435">
              <a:lnSpc>
                <a:spcPts val="4120"/>
              </a:lnSpc>
              <a:spcBef>
                <a:spcPts val="204"/>
              </a:spcBef>
            </a:pPr>
            <a:r>
              <a:rPr spc="-20" dirty="0"/>
              <a:t>Kegunaan </a:t>
            </a:r>
            <a:r>
              <a:rPr spc="-25" dirty="0"/>
              <a:t>Identifikasi </a:t>
            </a:r>
            <a:r>
              <a:rPr spc="-765" dirty="0"/>
              <a:t> </a:t>
            </a:r>
            <a:r>
              <a:rPr spc="-35" dirty="0"/>
              <a:t>Faktor</a:t>
            </a:r>
            <a:r>
              <a:rPr spc="-20" dirty="0"/>
              <a:t> </a:t>
            </a:r>
            <a:r>
              <a:rPr spc="-30" dirty="0"/>
              <a:t>Risiko</a:t>
            </a:r>
          </a:p>
        </p:txBody>
      </p:sp>
      <p:sp>
        <p:nvSpPr>
          <p:cNvPr id="3" name="object 3"/>
          <p:cNvSpPr txBox="1"/>
          <p:nvPr/>
        </p:nvSpPr>
        <p:spPr>
          <a:xfrm>
            <a:off x="535940" y="1703069"/>
            <a:ext cx="8054340" cy="3951604"/>
          </a:xfrm>
          <a:prstGeom prst="rect">
            <a:avLst/>
          </a:prstGeom>
        </p:spPr>
        <p:txBody>
          <a:bodyPr vert="horz" wrap="square" lIns="0" tIns="12700" rIns="0" bIns="0" rtlCol="0">
            <a:spAutoFit/>
          </a:bodyPr>
          <a:lstStyle/>
          <a:p>
            <a:pPr marL="356235" indent="-344170">
              <a:lnSpc>
                <a:spcPts val="3304"/>
              </a:lnSpc>
              <a:spcBef>
                <a:spcPts val="100"/>
              </a:spcBef>
              <a:buAutoNum type="arabicPeriod"/>
              <a:tabLst>
                <a:tab pos="356870" algn="l"/>
              </a:tabLst>
            </a:pPr>
            <a:r>
              <a:rPr sz="2800" spc="-15" dirty="0">
                <a:latin typeface="Calibri"/>
                <a:cs typeface="Calibri"/>
              </a:rPr>
              <a:t>Prediksi</a:t>
            </a:r>
            <a:r>
              <a:rPr sz="2800" spc="-20" dirty="0">
                <a:latin typeface="Calibri"/>
                <a:cs typeface="Calibri"/>
              </a:rPr>
              <a:t> </a:t>
            </a:r>
            <a:r>
              <a:rPr sz="2800" dirty="0">
                <a:latin typeface="Calibri"/>
                <a:cs typeface="Calibri"/>
              </a:rPr>
              <a:t>:</a:t>
            </a:r>
            <a:r>
              <a:rPr sz="2800" spc="-15" dirty="0">
                <a:latin typeface="Calibri"/>
                <a:cs typeface="Calibri"/>
              </a:rPr>
              <a:t> </a:t>
            </a:r>
            <a:r>
              <a:rPr sz="2800" spc="-5" dirty="0">
                <a:latin typeface="Calibri"/>
                <a:cs typeface="Calibri"/>
              </a:rPr>
              <a:t>utk </a:t>
            </a:r>
            <a:r>
              <a:rPr sz="2800" spc="-15" dirty="0">
                <a:latin typeface="Calibri"/>
                <a:cs typeface="Calibri"/>
              </a:rPr>
              <a:t>meramalkan</a:t>
            </a:r>
            <a:r>
              <a:rPr sz="2800" spc="-10" dirty="0">
                <a:latin typeface="Calibri"/>
                <a:cs typeface="Calibri"/>
              </a:rPr>
              <a:t> </a:t>
            </a:r>
            <a:r>
              <a:rPr sz="2800" spc="-20" dirty="0">
                <a:latin typeface="Calibri"/>
                <a:cs typeface="Calibri"/>
              </a:rPr>
              <a:t>kejadian</a:t>
            </a:r>
            <a:r>
              <a:rPr sz="2800" spc="-15" dirty="0">
                <a:latin typeface="Calibri"/>
                <a:cs typeface="Calibri"/>
              </a:rPr>
              <a:t> penyakit</a:t>
            </a:r>
            <a:endParaRPr sz="2800">
              <a:latin typeface="Calibri"/>
              <a:cs typeface="Calibri"/>
            </a:endParaRPr>
          </a:p>
          <a:p>
            <a:pPr marL="356235" marR="31115" indent="-344170">
              <a:lnSpc>
                <a:spcPct val="79900"/>
              </a:lnSpc>
              <a:spcBef>
                <a:spcPts val="620"/>
              </a:spcBef>
              <a:buAutoNum type="arabicPeriod"/>
              <a:tabLst>
                <a:tab pos="356870" algn="l"/>
                <a:tab pos="3516629" algn="l"/>
              </a:tabLst>
            </a:pPr>
            <a:r>
              <a:rPr sz="2800" spc="-25" dirty="0">
                <a:latin typeface="Calibri"/>
                <a:cs typeface="Calibri"/>
              </a:rPr>
              <a:t>Penyebab</a:t>
            </a:r>
            <a:r>
              <a:rPr sz="2800" dirty="0">
                <a:latin typeface="Calibri"/>
                <a:cs typeface="Calibri"/>
              </a:rPr>
              <a:t> :</a:t>
            </a:r>
            <a:r>
              <a:rPr sz="2800" spc="5" dirty="0">
                <a:latin typeface="Calibri"/>
                <a:cs typeface="Calibri"/>
              </a:rPr>
              <a:t> </a:t>
            </a:r>
            <a:r>
              <a:rPr sz="2800" spc="-15" dirty="0">
                <a:latin typeface="Calibri"/>
                <a:cs typeface="Calibri"/>
              </a:rPr>
              <a:t>kejelasan	besarnya </a:t>
            </a:r>
            <a:r>
              <a:rPr sz="2800" spc="-5" dirty="0">
                <a:latin typeface="Calibri"/>
                <a:cs typeface="Calibri"/>
              </a:rPr>
              <a:t>FR </a:t>
            </a:r>
            <a:r>
              <a:rPr sz="2800" spc="-15" dirty="0">
                <a:latin typeface="Calibri"/>
                <a:cs typeface="Calibri"/>
              </a:rPr>
              <a:t>dapat </a:t>
            </a:r>
            <a:r>
              <a:rPr sz="2800" spc="-20" dirty="0">
                <a:latin typeface="Calibri"/>
                <a:cs typeface="Calibri"/>
              </a:rPr>
              <a:t>mengangkat </a:t>
            </a:r>
            <a:r>
              <a:rPr sz="2800" spc="-620" dirty="0">
                <a:latin typeface="Calibri"/>
                <a:cs typeface="Calibri"/>
              </a:rPr>
              <a:t> </a:t>
            </a:r>
            <a:r>
              <a:rPr sz="2800" spc="-10" dirty="0">
                <a:latin typeface="Calibri"/>
                <a:cs typeface="Calibri"/>
              </a:rPr>
              <a:t>menjadi</a:t>
            </a:r>
            <a:r>
              <a:rPr sz="2800" spc="-15" dirty="0">
                <a:latin typeface="Calibri"/>
                <a:cs typeface="Calibri"/>
              </a:rPr>
              <a:t> </a:t>
            </a:r>
            <a:r>
              <a:rPr sz="2800" spc="-20" dirty="0">
                <a:latin typeface="Calibri"/>
                <a:cs typeface="Calibri"/>
              </a:rPr>
              <a:t>faktor</a:t>
            </a:r>
            <a:r>
              <a:rPr sz="2800" spc="-10" dirty="0">
                <a:latin typeface="Calibri"/>
                <a:cs typeface="Calibri"/>
              </a:rPr>
              <a:t> </a:t>
            </a:r>
            <a:r>
              <a:rPr sz="2800" spc="-15" dirty="0">
                <a:latin typeface="Calibri"/>
                <a:cs typeface="Calibri"/>
              </a:rPr>
              <a:t>penyebab,</a:t>
            </a:r>
            <a:r>
              <a:rPr sz="2800" spc="-5" dirty="0">
                <a:latin typeface="Calibri"/>
                <a:cs typeface="Calibri"/>
              </a:rPr>
              <a:t> </a:t>
            </a:r>
            <a:r>
              <a:rPr sz="2800" spc="-10" dirty="0">
                <a:latin typeface="Calibri"/>
                <a:cs typeface="Calibri"/>
              </a:rPr>
              <a:t>setelah</a:t>
            </a:r>
            <a:r>
              <a:rPr sz="2800" spc="-15" dirty="0">
                <a:latin typeface="Calibri"/>
                <a:cs typeface="Calibri"/>
              </a:rPr>
              <a:t> </a:t>
            </a:r>
            <a:r>
              <a:rPr sz="2800" spc="-10" dirty="0">
                <a:latin typeface="Calibri"/>
                <a:cs typeface="Calibri"/>
              </a:rPr>
              <a:t>menghapuskan </a:t>
            </a:r>
            <a:r>
              <a:rPr sz="2800" spc="-5" dirty="0">
                <a:latin typeface="Calibri"/>
                <a:cs typeface="Calibri"/>
              </a:rPr>
              <a:t> </a:t>
            </a:r>
            <a:r>
              <a:rPr sz="2800" spc="-15" dirty="0">
                <a:latin typeface="Calibri"/>
                <a:cs typeface="Calibri"/>
              </a:rPr>
              <a:t>pengaruh </a:t>
            </a:r>
            <a:r>
              <a:rPr sz="2800" spc="-5" dirty="0">
                <a:latin typeface="Calibri"/>
                <a:cs typeface="Calibri"/>
              </a:rPr>
              <a:t>dan</a:t>
            </a:r>
            <a:r>
              <a:rPr sz="2800" spc="-10" dirty="0">
                <a:latin typeface="Calibri"/>
                <a:cs typeface="Calibri"/>
              </a:rPr>
              <a:t> </a:t>
            </a:r>
            <a:r>
              <a:rPr sz="2800" spc="-20" dirty="0">
                <a:latin typeface="Calibri"/>
                <a:cs typeface="Calibri"/>
              </a:rPr>
              <a:t>faktor</a:t>
            </a:r>
            <a:r>
              <a:rPr sz="2800" spc="-15" dirty="0">
                <a:latin typeface="Calibri"/>
                <a:cs typeface="Calibri"/>
              </a:rPr>
              <a:t> </a:t>
            </a:r>
            <a:r>
              <a:rPr sz="2800" spc="-5" dirty="0">
                <a:latin typeface="Calibri"/>
                <a:cs typeface="Calibri"/>
              </a:rPr>
              <a:t>pengganggu</a:t>
            </a:r>
            <a:endParaRPr sz="2800">
              <a:latin typeface="Calibri"/>
              <a:cs typeface="Calibri"/>
            </a:endParaRPr>
          </a:p>
          <a:p>
            <a:pPr marL="356235" indent="-344170">
              <a:lnSpc>
                <a:spcPts val="3195"/>
              </a:lnSpc>
              <a:buAutoNum type="arabicPeriod"/>
              <a:tabLst>
                <a:tab pos="356870" algn="l"/>
              </a:tabLst>
            </a:pPr>
            <a:r>
              <a:rPr sz="2800" spc="-10" dirty="0">
                <a:latin typeface="Calibri"/>
                <a:cs typeface="Calibri"/>
              </a:rPr>
              <a:t>Membantu</a:t>
            </a:r>
            <a:r>
              <a:rPr sz="2800" spc="-25" dirty="0">
                <a:latin typeface="Calibri"/>
                <a:cs typeface="Calibri"/>
              </a:rPr>
              <a:t> </a:t>
            </a:r>
            <a:r>
              <a:rPr sz="2800" spc="-15" dirty="0">
                <a:latin typeface="Calibri"/>
                <a:cs typeface="Calibri"/>
              </a:rPr>
              <a:t>proses</a:t>
            </a:r>
            <a:r>
              <a:rPr sz="2800" spc="-20" dirty="0">
                <a:latin typeface="Calibri"/>
                <a:cs typeface="Calibri"/>
              </a:rPr>
              <a:t> </a:t>
            </a:r>
            <a:r>
              <a:rPr sz="2800" spc="-10" dirty="0">
                <a:latin typeface="Calibri"/>
                <a:cs typeface="Calibri"/>
              </a:rPr>
              <a:t>diagnosis</a:t>
            </a:r>
            <a:endParaRPr sz="2800">
              <a:latin typeface="Calibri"/>
              <a:cs typeface="Calibri"/>
            </a:endParaRPr>
          </a:p>
          <a:p>
            <a:pPr marL="356235" indent="-344170">
              <a:lnSpc>
                <a:spcPts val="3304"/>
              </a:lnSpc>
              <a:buAutoNum type="arabicPeriod"/>
              <a:tabLst>
                <a:tab pos="356870" algn="l"/>
              </a:tabLst>
            </a:pPr>
            <a:r>
              <a:rPr sz="2800" spc="-20" dirty="0">
                <a:latin typeface="Calibri"/>
                <a:cs typeface="Calibri"/>
              </a:rPr>
              <a:t>Prevensi</a:t>
            </a:r>
            <a:r>
              <a:rPr sz="2800" spc="-10" dirty="0">
                <a:latin typeface="Calibri"/>
                <a:cs typeface="Calibri"/>
              </a:rPr>
              <a:t> utk</a:t>
            </a:r>
            <a:r>
              <a:rPr sz="2800" spc="-5" dirty="0">
                <a:latin typeface="Calibri"/>
                <a:cs typeface="Calibri"/>
              </a:rPr>
              <a:t> </a:t>
            </a:r>
            <a:r>
              <a:rPr sz="2800" spc="-10" dirty="0">
                <a:latin typeface="Calibri"/>
                <a:cs typeface="Calibri"/>
              </a:rPr>
              <a:t>pencegahan</a:t>
            </a:r>
            <a:r>
              <a:rPr sz="2800" spc="-20" dirty="0">
                <a:latin typeface="Calibri"/>
                <a:cs typeface="Calibri"/>
              </a:rPr>
              <a:t> penyakit</a:t>
            </a:r>
            <a:r>
              <a:rPr sz="2800" spc="-10" dirty="0">
                <a:latin typeface="Calibri"/>
                <a:cs typeface="Calibri"/>
              </a:rPr>
              <a:t> </a:t>
            </a:r>
            <a:r>
              <a:rPr sz="2800" spc="-15" dirty="0">
                <a:latin typeface="Calibri"/>
                <a:cs typeface="Calibri"/>
              </a:rPr>
              <a:t>tersebut</a:t>
            </a:r>
            <a:endParaRPr sz="2800">
              <a:latin typeface="Calibri"/>
              <a:cs typeface="Calibri"/>
            </a:endParaRPr>
          </a:p>
          <a:p>
            <a:pPr>
              <a:lnSpc>
                <a:spcPct val="100000"/>
              </a:lnSpc>
              <a:spcBef>
                <a:spcPts val="35"/>
              </a:spcBef>
            </a:pPr>
            <a:endParaRPr sz="2850">
              <a:latin typeface="Calibri"/>
              <a:cs typeface="Calibri"/>
            </a:endParaRPr>
          </a:p>
          <a:p>
            <a:pPr marL="336550" marR="5080">
              <a:lnSpc>
                <a:spcPct val="88400"/>
              </a:lnSpc>
              <a:spcBef>
                <a:spcPts val="5"/>
              </a:spcBef>
            </a:pPr>
            <a:r>
              <a:rPr sz="2800" spc="-20" dirty="0">
                <a:latin typeface="Calibri"/>
                <a:cs typeface="Calibri"/>
              </a:rPr>
              <a:t>Besarnya</a:t>
            </a:r>
            <a:r>
              <a:rPr sz="2800" dirty="0">
                <a:latin typeface="Calibri"/>
                <a:cs typeface="Calibri"/>
              </a:rPr>
              <a:t> </a:t>
            </a:r>
            <a:r>
              <a:rPr sz="2800" spc="-15" dirty="0">
                <a:latin typeface="Calibri"/>
                <a:cs typeface="Calibri"/>
              </a:rPr>
              <a:t>peran</a:t>
            </a:r>
            <a:r>
              <a:rPr sz="2800" spc="-10" dirty="0">
                <a:latin typeface="Calibri"/>
                <a:cs typeface="Calibri"/>
              </a:rPr>
              <a:t> </a:t>
            </a:r>
            <a:r>
              <a:rPr sz="2800" dirty="0">
                <a:latin typeface="Calibri"/>
                <a:cs typeface="Calibri"/>
              </a:rPr>
              <a:t>FR </a:t>
            </a:r>
            <a:r>
              <a:rPr sz="2800" spc="-15" dirty="0">
                <a:latin typeface="Calibri"/>
                <a:cs typeface="Calibri"/>
              </a:rPr>
              <a:t>dpt</a:t>
            </a:r>
            <a:r>
              <a:rPr sz="2800" spc="-10" dirty="0">
                <a:latin typeface="Calibri"/>
                <a:cs typeface="Calibri"/>
              </a:rPr>
              <a:t> </a:t>
            </a:r>
            <a:r>
              <a:rPr sz="2800" spc="-15" dirty="0">
                <a:latin typeface="Calibri"/>
                <a:cs typeface="Calibri"/>
              </a:rPr>
              <a:t>dilakukan</a:t>
            </a:r>
            <a:r>
              <a:rPr sz="2800" spc="-5" dirty="0">
                <a:latin typeface="Calibri"/>
                <a:cs typeface="Calibri"/>
              </a:rPr>
              <a:t> dgn</a:t>
            </a:r>
            <a:r>
              <a:rPr sz="2800" spc="-15" dirty="0">
                <a:latin typeface="Calibri"/>
                <a:cs typeface="Calibri"/>
              </a:rPr>
              <a:t> </a:t>
            </a:r>
            <a:r>
              <a:rPr sz="2800" spc="-10" dirty="0">
                <a:latin typeface="Calibri"/>
                <a:cs typeface="Calibri"/>
              </a:rPr>
              <a:t>menghitung </a:t>
            </a:r>
            <a:r>
              <a:rPr sz="2800" spc="-5" dirty="0">
                <a:latin typeface="Calibri"/>
                <a:cs typeface="Calibri"/>
              </a:rPr>
              <a:t> </a:t>
            </a:r>
            <a:r>
              <a:rPr sz="2800" spc="-20" dirty="0">
                <a:latin typeface="Calibri"/>
                <a:cs typeface="Calibri"/>
              </a:rPr>
              <a:t>besarnya</a:t>
            </a:r>
            <a:r>
              <a:rPr sz="2800" spc="5" dirty="0">
                <a:latin typeface="Calibri"/>
                <a:cs typeface="Calibri"/>
              </a:rPr>
              <a:t> </a:t>
            </a:r>
            <a:r>
              <a:rPr sz="2800" spc="-10" dirty="0">
                <a:latin typeface="Calibri"/>
                <a:cs typeface="Calibri"/>
              </a:rPr>
              <a:t>nilai </a:t>
            </a:r>
            <a:r>
              <a:rPr sz="2800" spc="-30" dirty="0">
                <a:latin typeface="Calibri"/>
                <a:cs typeface="Calibri"/>
              </a:rPr>
              <a:t>Resiko</a:t>
            </a:r>
            <a:r>
              <a:rPr sz="2800" dirty="0">
                <a:latin typeface="Calibri"/>
                <a:cs typeface="Calibri"/>
              </a:rPr>
              <a:t> </a:t>
            </a:r>
            <a:r>
              <a:rPr sz="2800" spc="-20" dirty="0">
                <a:latin typeface="Calibri"/>
                <a:cs typeface="Calibri"/>
              </a:rPr>
              <a:t>relatif</a:t>
            </a:r>
            <a:r>
              <a:rPr sz="2800" spc="-5" dirty="0">
                <a:latin typeface="Calibri"/>
                <a:cs typeface="Calibri"/>
              </a:rPr>
              <a:t> (RR)</a:t>
            </a:r>
            <a:r>
              <a:rPr sz="2800" dirty="0">
                <a:latin typeface="Calibri"/>
                <a:cs typeface="Calibri"/>
              </a:rPr>
              <a:t> </a:t>
            </a:r>
            <a:r>
              <a:rPr sz="2800" spc="-20" dirty="0">
                <a:latin typeface="Calibri"/>
                <a:cs typeface="Calibri"/>
              </a:rPr>
              <a:t>atau</a:t>
            </a:r>
            <a:r>
              <a:rPr sz="2800" spc="-10" dirty="0">
                <a:latin typeface="Calibri"/>
                <a:cs typeface="Calibri"/>
              </a:rPr>
              <a:t> Odds</a:t>
            </a:r>
            <a:r>
              <a:rPr sz="2800" spc="-5" dirty="0">
                <a:latin typeface="Calibri"/>
                <a:cs typeface="Calibri"/>
              </a:rPr>
              <a:t> </a:t>
            </a:r>
            <a:r>
              <a:rPr sz="2800" spc="-15" dirty="0">
                <a:latin typeface="Calibri"/>
                <a:cs typeface="Calibri"/>
              </a:rPr>
              <a:t>Ratio</a:t>
            </a:r>
            <a:r>
              <a:rPr sz="2800" spc="-5" dirty="0">
                <a:latin typeface="Calibri"/>
                <a:cs typeface="Calibri"/>
              </a:rPr>
              <a:t> (OR) </a:t>
            </a:r>
            <a:r>
              <a:rPr sz="2800" spc="-615" dirty="0">
                <a:latin typeface="Calibri"/>
                <a:cs typeface="Calibri"/>
              </a:rPr>
              <a:t> </a:t>
            </a:r>
            <a:r>
              <a:rPr sz="2800" spc="-5" dirty="0">
                <a:latin typeface="Calibri"/>
                <a:cs typeface="Calibri"/>
              </a:rPr>
              <a:t>Ini</a:t>
            </a:r>
            <a:r>
              <a:rPr sz="2800" spc="-15" dirty="0">
                <a:latin typeface="Calibri"/>
                <a:cs typeface="Calibri"/>
              </a:rPr>
              <a:t> akan</a:t>
            </a:r>
            <a:r>
              <a:rPr sz="2800" spc="-5" dirty="0">
                <a:latin typeface="Calibri"/>
                <a:cs typeface="Calibri"/>
              </a:rPr>
              <a:t> </a:t>
            </a:r>
            <a:r>
              <a:rPr sz="2800" spc="-10" dirty="0">
                <a:latin typeface="Calibri"/>
                <a:cs typeface="Calibri"/>
              </a:rPr>
              <a:t>dibahas</a:t>
            </a:r>
            <a:r>
              <a:rPr sz="2800" spc="-5" dirty="0">
                <a:latin typeface="Calibri"/>
                <a:cs typeface="Calibri"/>
              </a:rPr>
              <a:t> </a:t>
            </a:r>
            <a:r>
              <a:rPr sz="2800" spc="-15" dirty="0">
                <a:latin typeface="Calibri"/>
                <a:cs typeface="Calibri"/>
              </a:rPr>
              <a:t>tersendiri.</a:t>
            </a:r>
            <a:endParaRPr sz="2800">
              <a:latin typeface="Calibri"/>
              <a:cs typeface="Calibri"/>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5746" y="854544"/>
            <a:ext cx="3476625" cy="391795"/>
          </a:xfrm>
          <a:prstGeom prst="rect">
            <a:avLst/>
          </a:prstGeom>
        </p:spPr>
        <p:txBody>
          <a:bodyPr vert="horz" wrap="square" lIns="0" tIns="12700" rIns="0" bIns="0" rtlCol="0">
            <a:spAutoFit/>
          </a:bodyPr>
          <a:lstStyle/>
          <a:p>
            <a:pPr marL="12700">
              <a:lnSpc>
                <a:spcPct val="100000"/>
              </a:lnSpc>
              <a:spcBef>
                <a:spcPts val="100"/>
              </a:spcBef>
            </a:pPr>
            <a:r>
              <a:rPr sz="2400" spc="-15" dirty="0"/>
              <a:t>Keterpaparan</a:t>
            </a:r>
            <a:r>
              <a:rPr sz="2400" spc="-45" dirty="0"/>
              <a:t> </a:t>
            </a:r>
            <a:r>
              <a:rPr sz="2400" dirty="0"/>
              <a:t>&amp;</a:t>
            </a:r>
            <a:r>
              <a:rPr sz="2400" spc="-40" dirty="0"/>
              <a:t> </a:t>
            </a:r>
            <a:r>
              <a:rPr sz="2400" spc="-15" dirty="0"/>
              <a:t>Kerentanan</a:t>
            </a:r>
            <a:endParaRPr sz="2400"/>
          </a:p>
        </p:txBody>
      </p:sp>
      <p:sp>
        <p:nvSpPr>
          <p:cNvPr id="3" name="object 3"/>
          <p:cNvSpPr txBox="1"/>
          <p:nvPr/>
        </p:nvSpPr>
        <p:spPr>
          <a:xfrm>
            <a:off x="763104" y="2090420"/>
            <a:ext cx="7562215" cy="3667125"/>
          </a:xfrm>
          <a:prstGeom prst="rect">
            <a:avLst/>
          </a:prstGeom>
        </p:spPr>
        <p:txBody>
          <a:bodyPr vert="horz" wrap="square" lIns="0" tIns="12700" rIns="0" bIns="0" rtlCol="0">
            <a:spAutoFit/>
          </a:bodyPr>
          <a:lstStyle/>
          <a:p>
            <a:pPr marL="546100" marR="5080" algn="just">
              <a:lnSpc>
                <a:spcPct val="100000"/>
              </a:lnSpc>
              <a:spcBef>
                <a:spcPts val="100"/>
              </a:spcBef>
            </a:pPr>
            <a:r>
              <a:rPr sz="2400" u="heavy" spc="-15" dirty="0">
                <a:uFill>
                  <a:solidFill>
                    <a:srgbClr val="000000"/>
                  </a:solidFill>
                </a:uFill>
                <a:latin typeface="Calibri"/>
                <a:cs typeface="Calibri"/>
              </a:rPr>
              <a:t>Peralihan </a:t>
            </a:r>
            <a:r>
              <a:rPr sz="2400" u="heavy" spc="-5" dirty="0">
                <a:uFill>
                  <a:solidFill>
                    <a:srgbClr val="000000"/>
                  </a:solidFill>
                </a:uFill>
                <a:latin typeface="Calibri"/>
                <a:cs typeface="Calibri"/>
              </a:rPr>
              <a:t>su/ </a:t>
            </a:r>
            <a:r>
              <a:rPr sz="2400" u="heavy" spc="-15" dirty="0">
                <a:uFill>
                  <a:solidFill>
                    <a:srgbClr val="000000"/>
                  </a:solidFill>
                </a:uFill>
                <a:latin typeface="Calibri"/>
                <a:cs typeface="Calibri"/>
              </a:rPr>
              <a:t>keadaan </a:t>
            </a:r>
            <a:r>
              <a:rPr sz="2400" u="heavy" spc="-10" dirty="0">
                <a:uFill>
                  <a:solidFill>
                    <a:srgbClr val="000000"/>
                  </a:solidFill>
                </a:uFill>
                <a:latin typeface="Calibri"/>
                <a:cs typeface="Calibri"/>
              </a:rPr>
              <a:t>sehat ----sakit </a:t>
            </a:r>
            <a:r>
              <a:rPr sz="2400" u="heavy" spc="-5" dirty="0">
                <a:uFill>
                  <a:solidFill>
                    <a:srgbClr val="000000"/>
                  </a:solidFill>
                </a:uFill>
                <a:latin typeface="Calibri"/>
                <a:cs typeface="Calibri"/>
              </a:rPr>
              <a:t>melalui </a:t>
            </a:r>
            <a:r>
              <a:rPr sz="2400" u="heavy" spc="-10" dirty="0">
                <a:uFill>
                  <a:solidFill>
                    <a:srgbClr val="000000"/>
                  </a:solidFill>
                </a:uFill>
                <a:latin typeface="Calibri"/>
                <a:cs typeface="Calibri"/>
              </a:rPr>
              <a:t>proses yang </a:t>
            </a:r>
            <a:r>
              <a:rPr sz="2400" spc="-530" dirty="0">
                <a:latin typeface="Calibri"/>
                <a:cs typeface="Calibri"/>
              </a:rPr>
              <a:t> </a:t>
            </a:r>
            <a:r>
              <a:rPr sz="2400" u="heavy" spc="-5" dirty="0">
                <a:uFill>
                  <a:solidFill>
                    <a:srgbClr val="000000"/>
                  </a:solidFill>
                </a:uFill>
                <a:latin typeface="Calibri"/>
                <a:cs typeface="Calibri"/>
              </a:rPr>
              <a:t>didahului </a:t>
            </a:r>
            <a:r>
              <a:rPr sz="2400" u="heavy" spc="-10" dirty="0">
                <a:uFill>
                  <a:solidFill>
                    <a:srgbClr val="000000"/>
                  </a:solidFill>
                </a:uFill>
                <a:latin typeface="Calibri"/>
                <a:cs typeface="Calibri"/>
              </a:rPr>
              <a:t>dgn </a:t>
            </a:r>
            <a:r>
              <a:rPr sz="2400" u="heavy" spc="-20" dirty="0">
                <a:uFill>
                  <a:solidFill>
                    <a:srgbClr val="000000"/>
                  </a:solidFill>
                </a:uFill>
                <a:latin typeface="Calibri"/>
                <a:cs typeface="Calibri"/>
              </a:rPr>
              <a:t>keterpaparan </a:t>
            </a:r>
            <a:r>
              <a:rPr sz="2400" u="heavy" spc="-15" dirty="0">
                <a:uFill>
                  <a:solidFill>
                    <a:srgbClr val="000000"/>
                  </a:solidFill>
                </a:uFill>
                <a:latin typeface="Calibri"/>
                <a:cs typeface="Calibri"/>
              </a:rPr>
              <a:t>(</a:t>
            </a:r>
            <a:r>
              <a:rPr sz="2400" i="1" u="heavy" spc="-15" dirty="0">
                <a:uFill>
                  <a:solidFill>
                    <a:srgbClr val="000000"/>
                  </a:solidFill>
                </a:uFill>
                <a:latin typeface="Calibri"/>
                <a:cs typeface="Calibri"/>
              </a:rPr>
              <a:t>exposure</a:t>
            </a:r>
            <a:r>
              <a:rPr sz="2400" u="heavy" spc="-15" dirty="0">
                <a:uFill>
                  <a:solidFill>
                    <a:srgbClr val="000000"/>
                  </a:solidFill>
                </a:uFill>
                <a:latin typeface="Calibri"/>
                <a:cs typeface="Calibri"/>
              </a:rPr>
              <a:t>).yang </a:t>
            </a:r>
            <a:r>
              <a:rPr sz="2400" u="heavy" spc="-10" dirty="0">
                <a:uFill>
                  <a:solidFill>
                    <a:srgbClr val="000000"/>
                  </a:solidFill>
                </a:uFill>
                <a:latin typeface="Calibri"/>
                <a:cs typeface="Calibri"/>
              </a:rPr>
              <a:t>selanjutnya </a:t>
            </a:r>
            <a:r>
              <a:rPr sz="2400" spc="-5" dirty="0">
                <a:latin typeface="Calibri"/>
                <a:cs typeface="Calibri"/>
              </a:rPr>
              <a:t> </a:t>
            </a:r>
            <a:r>
              <a:rPr sz="2400" u="heavy" spc="-10" dirty="0">
                <a:uFill>
                  <a:solidFill>
                    <a:srgbClr val="000000"/>
                  </a:solidFill>
                </a:uFill>
                <a:latin typeface="Calibri"/>
                <a:cs typeface="Calibri"/>
              </a:rPr>
              <a:t>disertai </a:t>
            </a:r>
            <a:r>
              <a:rPr sz="2400" u="heavy" spc="-20" dirty="0">
                <a:uFill>
                  <a:solidFill>
                    <a:srgbClr val="000000"/>
                  </a:solidFill>
                </a:uFill>
                <a:latin typeface="Calibri"/>
                <a:cs typeface="Calibri"/>
              </a:rPr>
              <a:t>kondisi</a:t>
            </a:r>
            <a:r>
              <a:rPr sz="2400" u="heavy" dirty="0">
                <a:uFill>
                  <a:solidFill>
                    <a:srgbClr val="000000"/>
                  </a:solidFill>
                </a:uFill>
                <a:latin typeface="Calibri"/>
                <a:cs typeface="Calibri"/>
              </a:rPr>
              <a:t> </a:t>
            </a:r>
            <a:r>
              <a:rPr sz="2400" u="heavy" spc="-15" dirty="0">
                <a:uFill>
                  <a:solidFill>
                    <a:srgbClr val="000000"/>
                  </a:solidFill>
                </a:uFill>
                <a:latin typeface="Calibri"/>
                <a:cs typeface="Calibri"/>
              </a:rPr>
              <a:t>rentan</a:t>
            </a:r>
            <a:r>
              <a:rPr sz="2400" u="heavy" spc="-5" dirty="0">
                <a:uFill>
                  <a:solidFill>
                    <a:srgbClr val="000000"/>
                  </a:solidFill>
                </a:uFill>
                <a:latin typeface="Calibri"/>
                <a:cs typeface="Calibri"/>
              </a:rPr>
              <a:t> pejamu </a:t>
            </a:r>
            <a:r>
              <a:rPr sz="2400" u="heavy" spc="-15" dirty="0">
                <a:uFill>
                  <a:solidFill>
                    <a:srgbClr val="000000"/>
                  </a:solidFill>
                </a:uFill>
                <a:latin typeface="Calibri"/>
                <a:cs typeface="Calibri"/>
              </a:rPr>
              <a:t>(kerentanan).</a:t>
            </a:r>
            <a:endParaRPr sz="2400">
              <a:latin typeface="Calibri"/>
              <a:cs typeface="Calibri"/>
            </a:endParaRPr>
          </a:p>
          <a:p>
            <a:pPr>
              <a:lnSpc>
                <a:spcPct val="100000"/>
              </a:lnSpc>
            </a:pPr>
            <a:endParaRPr sz="2400">
              <a:latin typeface="Calibri"/>
              <a:cs typeface="Calibri"/>
            </a:endParaRPr>
          </a:p>
          <a:p>
            <a:pPr>
              <a:lnSpc>
                <a:spcPct val="100000"/>
              </a:lnSpc>
            </a:pPr>
            <a:endParaRPr sz="2700">
              <a:latin typeface="Calibri"/>
              <a:cs typeface="Calibri"/>
            </a:endParaRPr>
          </a:p>
          <a:p>
            <a:pPr marL="12700">
              <a:lnSpc>
                <a:spcPct val="100000"/>
              </a:lnSpc>
            </a:pPr>
            <a:r>
              <a:rPr sz="2400" b="1" u="heavy" spc="-5" dirty="0">
                <a:uFill>
                  <a:solidFill>
                    <a:srgbClr val="000000"/>
                  </a:solidFill>
                </a:uFill>
                <a:latin typeface="Arial"/>
                <a:cs typeface="Arial"/>
              </a:rPr>
              <a:t>Keterpaparan</a:t>
            </a:r>
            <a:endParaRPr sz="2400">
              <a:latin typeface="Arial"/>
              <a:cs typeface="Arial"/>
            </a:endParaRPr>
          </a:p>
          <a:p>
            <a:pPr marL="12700" marR="106045" algn="just">
              <a:lnSpc>
                <a:spcPct val="100000"/>
              </a:lnSpc>
              <a:spcBef>
                <a:spcPts val="1325"/>
              </a:spcBef>
            </a:pPr>
            <a:r>
              <a:rPr sz="2000" b="1" dirty="0">
                <a:latin typeface="Arial"/>
                <a:cs typeface="Arial"/>
              </a:rPr>
              <a:t>Keterpaparan </a:t>
            </a:r>
            <a:r>
              <a:rPr sz="2000" b="1" spc="-5" dirty="0">
                <a:latin typeface="Arial"/>
                <a:cs typeface="Arial"/>
              </a:rPr>
              <a:t>adalah </a:t>
            </a:r>
            <a:r>
              <a:rPr sz="2000" b="1" dirty="0">
                <a:latin typeface="Arial"/>
                <a:cs typeface="Arial"/>
              </a:rPr>
              <a:t>suatu keadaan </a:t>
            </a:r>
            <a:r>
              <a:rPr sz="2000" b="1" spc="-5" dirty="0">
                <a:latin typeface="Arial"/>
                <a:cs typeface="Arial"/>
              </a:rPr>
              <a:t>dimana pejamu berada </a:t>
            </a:r>
            <a:r>
              <a:rPr sz="2000" b="1" dirty="0">
                <a:latin typeface="Arial"/>
                <a:cs typeface="Arial"/>
              </a:rPr>
              <a:t> </a:t>
            </a:r>
            <a:r>
              <a:rPr sz="2000" b="1" spc="-5" dirty="0">
                <a:latin typeface="Arial"/>
                <a:cs typeface="Arial"/>
              </a:rPr>
              <a:t>pada</a:t>
            </a:r>
            <a:r>
              <a:rPr sz="2000" b="1" dirty="0">
                <a:latin typeface="Arial"/>
                <a:cs typeface="Arial"/>
              </a:rPr>
              <a:t> </a:t>
            </a:r>
            <a:r>
              <a:rPr sz="2000" b="1" spc="-5" dirty="0">
                <a:latin typeface="Arial"/>
                <a:cs typeface="Arial"/>
              </a:rPr>
              <a:t>pengaruh</a:t>
            </a:r>
            <a:r>
              <a:rPr sz="2000" b="1" dirty="0">
                <a:latin typeface="Arial"/>
                <a:cs typeface="Arial"/>
              </a:rPr>
              <a:t> atau</a:t>
            </a:r>
            <a:r>
              <a:rPr sz="2000" b="1" spc="5" dirty="0">
                <a:latin typeface="Arial"/>
                <a:cs typeface="Arial"/>
              </a:rPr>
              <a:t> </a:t>
            </a:r>
            <a:r>
              <a:rPr sz="2000" b="1" spc="-5" dirty="0">
                <a:latin typeface="Arial"/>
                <a:cs typeface="Arial"/>
              </a:rPr>
              <a:t>berinteraksi</a:t>
            </a:r>
            <a:r>
              <a:rPr sz="2000" b="1" dirty="0">
                <a:latin typeface="Arial"/>
                <a:cs typeface="Arial"/>
              </a:rPr>
              <a:t> dengan</a:t>
            </a:r>
            <a:r>
              <a:rPr sz="2000" b="1" spc="5" dirty="0">
                <a:latin typeface="Arial"/>
                <a:cs typeface="Arial"/>
              </a:rPr>
              <a:t> </a:t>
            </a:r>
            <a:r>
              <a:rPr sz="2000" b="1" spc="-5" dirty="0">
                <a:latin typeface="Arial"/>
                <a:cs typeface="Arial"/>
              </a:rPr>
              <a:t>unsur</a:t>
            </a:r>
            <a:r>
              <a:rPr sz="2000" b="1" spc="545" dirty="0">
                <a:latin typeface="Arial"/>
                <a:cs typeface="Arial"/>
              </a:rPr>
              <a:t> </a:t>
            </a:r>
            <a:r>
              <a:rPr sz="2000" b="1" spc="-5" dirty="0">
                <a:latin typeface="Arial"/>
                <a:cs typeface="Arial"/>
              </a:rPr>
              <a:t>penyebab </a:t>
            </a:r>
            <a:r>
              <a:rPr sz="2000" b="1" dirty="0">
                <a:latin typeface="Arial"/>
                <a:cs typeface="Arial"/>
              </a:rPr>
              <a:t> atau</a:t>
            </a:r>
            <a:r>
              <a:rPr sz="2000" b="1" spc="5" dirty="0">
                <a:latin typeface="Arial"/>
                <a:cs typeface="Arial"/>
              </a:rPr>
              <a:t> </a:t>
            </a:r>
            <a:r>
              <a:rPr sz="2000" b="1" dirty="0">
                <a:latin typeface="Arial"/>
                <a:cs typeface="Arial"/>
              </a:rPr>
              <a:t>dengan</a:t>
            </a:r>
            <a:r>
              <a:rPr sz="2000" b="1" spc="5" dirty="0">
                <a:latin typeface="Arial"/>
                <a:cs typeface="Arial"/>
              </a:rPr>
              <a:t> </a:t>
            </a:r>
            <a:r>
              <a:rPr sz="2000" b="1" spc="-5" dirty="0">
                <a:latin typeface="Arial"/>
                <a:cs typeface="Arial"/>
              </a:rPr>
              <a:t>unsur</a:t>
            </a:r>
            <a:r>
              <a:rPr sz="2000" b="1" dirty="0">
                <a:latin typeface="Arial"/>
                <a:cs typeface="Arial"/>
              </a:rPr>
              <a:t> </a:t>
            </a:r>
            <a:r>
              <a:rPr sz="2000" b="1" spc="-5" dirty="0">
                <a:latin typeface="Arial"/>
                <a:cs typeface="Arial"/>
              </a:rPr>
              <a:t>lingkungan</a:t>
            </a:r>
            <a:r>
              <a:rPr sz="2000" b="1" dirty="0">
                <a:latin typeface="Arial"/>
                <a:cs typeface="Arial"/>
              </a:rPr>
              <a:t> </a:t>
            </a:r>
            <a:r>
              <a:rPr sz="2000" b="1" spc="-5" dirty="0">
                <a:latin typeface="Arial"/>
                <a:cs typeface="Arial"/>
              </a:rPr>
              <a:t>yang</a:t>
            </a:r>
            <a:r>
              <a:rPr sz="2000" b="1" dirty="0">
                <a:latin typeface="Arial"/>
                <a:cs typeface="Arial"/>
              </a:rPr>
              <a:t> </a:t>
            </a:r>
            <a:r>
              <a:rPr sz="2000" b="1" spc="-5" dirty="0">
                <a:latin typeface="Arial"/>
                <a:cs typeface="Arial"/>
              </a:rPr>
              <a:t>dapat</a:t>
            </a:r>
            <a:r>
              <a:rPr sz="2000" b="1" spc="550" dirty="0">
                <a:latin typeface="Arial"/>
                <a:cs typeface="Arial"/>
              </a:rPr>
              <a:t> </a:t>
            </a:r>
            <a:r>
              <a:rPr sz="2000" b="1" spc="-5" dirty="0">
                <a:latin typeface="Arial"/>
                <a:cs typeface="Arial"/>
              </a:rPr>
              <a:t>mendorong </a:t>
            </a:r>
            <a:r>
              <a:rPr sz="2000" b="1" spc="-545" dirty="0">
                <a:latin typeface="Arial"/>
                <a:cs typeface="Arial"/>
              </a:rPr>
              <a:t> </a:t>
            </a:r>
            <a:r>
              <a:rPr sz="2000" b="1" spc="-5" dirty="0">
                <a:latin typeface="Arial"/>
                <a:cs typeface="Arial"/>
              </a:rPr>
              <a:t>proses terjadinya</a:t>
            </a:r>
            <a:r>
              <a:rPr sz="2000" b="1" dirty="0">
                <a:latin typeface="Arial"/>
                <a:cs typeface="Arial"/>
              </a:rPr>
              <a:t> </a:t>
            </a:r>
            <a:r>
              <a:rPr sz="2000" b="1" spc="-5" dirty="0">
                <a:latin typeface="Arial"/>
                <a:cs typeface="Arial"/>
              </a:rPr>
              <a:t>penyakit.</a:t>
            </a:r>
            <a:endParaRPr sz="2000">
              <a:latin typeface="Arial"/>
              <a:cs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504" y="552132"/>
            <a:ext cx="7460615" cy="330835"/>
          </a:xfrm>
          <a:prstGeom prst="rect">
            <a:avLst/>
          </a:prstGeom>
        </p:spPr>
        <p:txBody>
          <a:bodyPr vert="horz" wrap="square" lIns="0" tIns="12700" rIns="0" bIns="0" rtlCol="0">
            <a:spAutoFit/>
          </a:bodyPr>
          <a:lstStyle/>
          <a:p>
            <a:pPr marL="12700">
              <a:lnSpc>
                <a:spcPct val="100000"/>
              </a:lnSpc>
              <a:spcBef>
                <a:spcPts val="100"/>
              </a:spcBef>
              <a:tabLst>
                <a:tab pos="1007110" algn="l"/>
                <a:tab pos="1818005" algn="l"/>
                <a:tab pos="3658870" algn="l"/>
                <a:tab pos="4342765" algn="l"/>
                <a:tab pos="5464810" algn="l"/>
                <a:tab pos="6741795" algn="l"/>
              </a:tabLst>
            </a:pPr>
            <a:r>
              <a:rPr sz="2000" b="1" spc="-5" dirty="0">
                <a:latin typeface="Arial"/>
                <a:cs typeface="Arial"/>
              </a:rPr>
              <a:t>F</a:t>
            </a:r>
            <a:r>
              <a:rPr sz="2000" b="1" dirty="0">
                <a:latin typeface="Arial"/>
                <a:cs typeface="Arial"/>
              </a:rPr>
              <a:t>a</a:t>
            </a:r>
            <a:r>
              <a:rPr sz="2000" b="1" spc="-5" dirty="0">
                <a:latin typeface="Arial"/>
                <a:cs typeface="Arial"/>
              </a:rPr>
              <a:t>k</a:t>
            </a:r>
            <a:r>
              <a:rPr sz="2000" b="1" spc="10" dirty="0">
                <a:latin typeface="Arial"/>
                <a:cs typeface="Arial"/>
              </a:rPr>
              <a:t>t</a:t>
            </a:r>
            <a:r>
              <a:rPr sz="2000" b="1" spc="-5" dirty="0">
                <a:latin typeface="Arial"/>
                <a:cs typeface="Arial"/>
              </a:rPr>
              <a:t>o</a:t>
            </a:r>
            <a:r>
              <a:rPr sz="2000" b="1" dirty="0">
                <a:latin typeface="Arial"/>
                <a:cs typeface="Arial"/>
              </a:rPr>
              <a:t>r	</a:t>
            </a:r>
            <a:r>
              <a:rPr sz="2000" b="1" spc="5" dirty="0">
                <a:latin typeface="Arial"/>
                <a:cs typeface="Arial"/>
              </a:rPr>
              <a:t>y</a:t>
            </a:r>
            <a:r>
              <a:rPr sz="2000" b="1" spc="-5" dirty="0">
                <a:latin typeface="Arial"/>
                <a:cs typeface="Arial"/>
              </a:rPr>
              <a:t>an</a:t>
            </a:r>
            <a:r>
              <a:rPr sz="2000" b="1" dirty="0">
                <a:latin typeface="Arial"/>
                <a:cs typeface="Arial"/>
              </a:rPr>
              <a:t>g	</a:t>
            </a:r>
            <a:r>
              <a:rPr sz="2000" b="1" spc="-5" dirty="0">
                <a:latin typeface="Arial"/>
                <a:cs typeface="Arial"/>
              </a:rPr>
              <a:t>ber</a:t>
            </a:r>
            <a:r>
              <a:rPr sz="2000" b="1" spc="5" dirty="0">
                <a:latin typeface="Arial"/>
                <a:cs typeface="Arial"/>
              </a:rPr>
              <a:t>h</a:t>
            </a:r>
            <a:r>
              <a:rPr sz="2000" b="1" spc="-5" dirty="0">
                <a:latin typeface="Arial"/>
                <a:cs typeface="Arial"/>
              </a:rPr>
              <a:t>u</a:t>
            </a:r>
            <a:r>
              <a:rPr sz="2000" b="1" spc="5" dirty="0">
                <a:latin typeface="Arial"/>
                <a:cs typeface="Arial"/>
              </a:rPr>
              <a:t>b</a:t>
            </a:r>
            <a:r>
              <a:rPr sz="2000" b="1" spc="-5" dirty="0">
                <a:latin typeface="Arial"/>
                <a:cs typeface="Arial"/>
              </a:rPr>
              <a:t>un</a:t>
            </a:r>
            <a:r>
              <a:rPr sz="2000" b="1" spc="5" dirty="0">
                <a:latin typeface="Arial"/>
                <a:cs typeface="Arial"/>
              </a:rPr>
              <a:t>ga</a:t>
            </a:r>
            <a:r>
              <a:rPr sz="2000" b="1" dirty="0">
                <a:latin typeface="Arial"/>
                <a:cs typeface="Arial"/>
              </a:rPr>
              <a:t>n	</a:t>
            </a:r>
            <a:r>
              <a:rPr sz="2000" b="1" spc="5" dirty="0">
                <a:latin typeface="Arial"/>
                <a:cs typeface="Arial"/>
              </a:rPr>
              <a:t>e</a:t>
            </a:r>
            <a:r>
              <a:rPr sz="2000" b="1" spc="-5" dirty="0">
                <a:latin typeface="Arial"/>
                <a:cs typeface="Arial"/>
              </a:rPr>
              <a:t>r</a:t>
            </a:r>
            <a:r>
              <a:rPr sz="2000" b="1" spc="5" dirty="0">
                <a:latin typeface="Arial"/>
                <a:cs typeface="Arial"/>
              </a:rPr>
              <a:t>a</a:t>
            </a:r>
            <a:r>
              <a:rPr sz="2000" b="1" dirty="0">
                <a:latin typeface="Arial"/>
                <a:cs typeface="Arial"/>
              </a:rPr>
              <a:t>t	</a:t>
            </a:r>
            <a:r>
              <a:rPr sz="2000" b="1" spc="5" dirty="0">
                <a:latin typeface="Arial"/>
                <a:cs typeface="Arial"/>
              </a:rPr>
              <a:t>d</a:t>
            </a:r>
            <a:r>
              <a:rPr sz="2000" b="1" spc="-5" dirty="0">
                <a:latin typeface="Arial"/>
                <a:cs typeface="Arial"/>
              </a:rPr>
              <a:t>e</a:t>
            </a:r>
            <a:r>
              <a:rPr sz="2000" b="1" spc="5" dirty="0">
                <a:latin typeface="Arial"/>
                <a:cs typeface="Arial"/>
              </a:rPr>
              <a:t>n</a:t>
            </a:r>
            <a:r>
              <a:rPr sz="2000" b="1" spc="-5" dirty="0">
                <a:latin typeface="Arial"/>
                <a:cs typeface="Arial"/>
              </a:rPr>
              <a:t>g</a:t>
            </a:r>
            <a:r>
              <a:rPr sz="2000" b="1" dirty="0">
                <a:latin typeface="Arial"/>
                <a:cs typeface="Arial"/>
              </a:rPr>
              <a:t>an	</a:t>
            </a:r>
            <a:r>
              <a:rPr sz="2000" b="1" spc="-5" dirty="0">
                <a:latin typeface="Arial"/>
                <a:cs typeface="Arial"/>
              </a:rPr>
              <a:t>b</a:t>
            </a:r>
            <a:r>
              <a:rPr sz="2000" b="1" dirty="0">
                <a:latin typeface="Arial"/>
                <a:cs typeface="Arial"/>
              </a:rPr>
              <a:t>e</a:t>
            </a:r>
            <a:r>
              <a:rPr sz="2000" b="1" spc="-5" dirty="0">
                <a:latin typeface="Arial"/>
                <a:cs typeface="Arial"/>
              </a:rPr>
              <a:t>rb</a:t>
            </a:r>
            <a:r>
              <a:rPr sz="2000" b="1" spc="5" dirty="0">
                <a:latin typeface="Arial"/>
                <a:cs typeface="Arial"/>
              </a:rPr>
              <a:t>a</a:t>
            </a:r>
            <a:r>
              <a:rPr sz="2000" b="1" spc="-5" dirty="0">
                <a:latin typeface="Arial"/>
                <a:cs typeface="Arial"/>
              </a:rPr>
              <a:t>g</a:t>
            </a:r>
            <a:r>
              <a:rPr sz="2000" b="1" dirty="0">
                <a:latin typeface="Arial"/>
                <a:cs typeface="Arial"/>
              </a:rPr>
              <a:t>ai	</a:t>
            </a:r>
            <a:r>
              <a:rPr sz="2000" b="1" spc="-5" dirty="0">
                <a:latin typeface="Arial"/>
                <a:cs typeface="Arial"/>
              </a:rPr>
              <a:t>un</a:t>
            </a:r>
            <a:r>
              <a:rPr sz="2000" b="1" dirty="0">
                <a:latin typeface="Arial"/>
                <a:cs typeface="Arial"/>
              </a:rPr>
              <a:t>s</a:t>
            </a:r>
            <a:r>
              <a:rPr sz="2000" b="1" spc="-5" dirty="0">
                <a:latin typeface="Arial"/>
                <a:cs typeface="Arial"/>
              </a:rPr>
              <a:t>ur</a:t>
            </a:r>
            <a:endParaRPr sz="2000">
              <a:latin typeface="Arial"/>
              <a:cs typeface="Arial"/>
            </a:endParaRPr>
          </a:p>
        </p:txBody>
      </p:sp>
      <p:sp>
        <p:nvSpPr>
          <p:cNvPr id="3" name="object 3"/>
          <p:cNvSpPr txBox="1"/>
          <p:nvPr/>
        </p:nvSpPr>
        <p:spPr>
          <a:xfrm>
            <a:off x="534504" y="857059"/>
            <a:ext cx="7894320" cy="4161154"/>
          </a:xfrm>
          <a:prstGeom prst="rect">
            <a:avLst/>
          </a:prstGeom>
        </p:spPr>
        <p:txBody>
          <a:bodyPr vert="horz" wrap="square" lIns="0" tIns="12700" rIns="0" bIns="0" rtlCol="0">
            <a:spAutoFit/>
          </a:bodyPr>
          <a:lstStyle/>
          <a:p>
            <a:pPr marL="12700" algn="just">
              <a:lnSpc>
                <a:spcPct val="100000"/>
              </a:lnSpc>
              <a:spcBef>
                <a:spcPts val="100"/>
              </a:spcBef>
            </a:pPr>
            <a:r>
              <a:rPr sz="2000" b="1" spc="-5" dirty="0">
                <a:latin typeface="Arial"/>
                <a:cs typeface="Arial"/>
              </a:rPr>
              <a:t>penyebab</a:t>
            </a:r>
            <a:r>
              <a:rPr sz="2000" b="1" spc="-15" dirty="0">
                <a:latin typeface="Arial"/>
                <a:cs typeface="Arial"/>
              </a:rPr>
              <a:t> </a:t>
            </a:r>
            <a:r>
              <a:rPr sz="2000" b="1" dirty="0">
                <a:latin typeface="Arial"/>
                <a:cs typeface="Arial"/>
              </a:rPr>
              <a:t>antara</a:t>
            </a:r>
            <a:r>
              <a:rPr sz="2000" b="1" spc="-15" dirty="0">
                <a:latin typeface="Arial"/>
                <a:cs typeface="Arial"/>
              </a:rPr>
              <a:t> </a:t>
            </a:r>
            <a:r>
              <a:rPr sz="2000" b="1" spc="-5" dirty="0">
                <a:latin typeface="Arial"/>
                <a:cs typeface="Arial"/>
              </a:rPr>
              <a:t>lain</a:t>
            </a:r>
            <a:r>
              <a:rPr sz="2000" b="1" spc="-25" dirty="0">
                <a:latin typeface="Arial"/>
                <a:cs typeface="Arial"/>
              </a:rPr>
              <a:t> </a:t>
            </a:r>
            <a:r>
              <a:rPr sz="2000" b="1" dirty="0">
                <a:latin typeface="Arial"/>
                <a:cs typeface="Arial"/>
              </a:rPr>
              <a:t>:</a:t>
            </a:r>
            <a:endParaRPr sz="2000">
              <a:latin typeface="Arial"/>
              <a:cs typeface="Arial"/>
            </a:endParaRPr>
          </a:p>
          <a:p>
            <a:pPr marL="88900" algn="just">
              <a:lnSpc>
                <a:spcPct val="100000"/>
              </a:lnSpc>
              <a:spcBef>
                <a:spcPts val="1800"/>
              </a:spcBef>
            </a:pPr>
            <a:r>
              <a:rPr sz="3000" baseline="2777" dirty="0">
                <a:latin typeface="Arial MT"/>
                <a:cs typeface="Arial MT"/>
              </a:rPr>
              <a:t>→</a:t>
            </a:r>
            <a:r>
              <a:rPr sz="3000" spc="-390" baseline="2777" dirty="0">
                <a:latin typeface="Arial MT"/>
                <a:cs typeface="Arial MT"/>
              </a:rPr>
              <a:t> </a:t>
            </a:r>
            <a:r>
              <a:rPr sz="2000" b="1" spc="-5" dirty="0">
                <a:latin typeface="Arial"/>
                <a:cs typeface="Arial"/>
              </a:rPr>
              <a:t>Lingkungan</a:t>
            </a:r>
            <a:r>
              <a:rPr sz="2000" b="1" spc="-10" dirty="0">
                <a:latin typeface="Arial"/>
                <a:cs typeface="Arial"/>
              </a:rPr>
              <a:t> </a:t>
            </a:r>
            <a:r>
              <a:rPr sz="2000" b="1" spc="-5" dirty="0">
                <a:latin typeface="Arial"/>
                <a:cs typeface="Arial"/>
              </a:rPr>
              <a:t>dimana</a:t>
            </a:r>
            <a:r>
              <a:rPr sz="2000" b="1" dirty="0">
                <a:latin typeface="Arial"/>
                <a:cs typeface="Arial"/>
              </a:rPr>
              <a:t> </a:t>
            </a:r>
            <a:r>
              <a:rPr sz="2000" b="1" spc="-5" dirty="0">
                <a:latin typeface="Arial"/>
                <a:cs typeface="Arial"/>
              </a:rPr>
              <a:t>unsur</a:t>
            </a:r>
            <a:r>
              <a:rPr sz="2000" b="1" spc="-10" dirty="0">
                <a:latin typeface="Arial"/>
                <a:cs typeface="Arial"/>
              </a:rPr>
              <a:t> </a:t>
            </a:r>
            <a:r>
              <a:rPr sz="2000" b="1" dirty="0">
                <a:latin typeface="Arial"/>
                <a:cs typeface="Arial"/>
              </a:rPr>
              <a:t>penyebab</a:t>
            </a:r>
            <a:r>
              <a:rPr sz="2000" b="1" spc="-10" dirty="0">
                <a:latin typeface="Arial"/>
                <a:cs typeface="Arial"/>
              </a:rPr>
              <a:t> </a:t>
            </a:r>
            <a:r>
              <a:rPr sz="2000" b="1" spc="-5" dirty="0">
                <a:latin typeface="Arial"/>
                <a:cs typeface="Arial"/>
              </a:rPr>
              <a:t>berada</a:t>
            </a:r>
            <a:endParaRPr sz="2000">
              <a:latin typeface="Arial"/>
              <a:cs typeface="Arial"/>
            </a:endParaRPr>
          </a:p>
          <a:p>
            <a:pPr marL="88900" algn="just">
              <a:lnSpc>
                <a:spcPct val="100000"/>
              </a:lnSpc>
              <a:spcBef>
                <a:spcPts val="1010"/>
              </a:spcBef>
            </a:pPr>
            <a:r>
              <a:rPr sz="3000" baseline="2777" dirty="0">
                <a:latin typeface="Arial MT"/>
                <a:cs typeface="Arial MT"/>
              </a:rPr>
              <a:t>→</a:t>
            </a:r>
            <a:r>
              <a:rPr sz="3000" spc="-390" baseline="2777" dirty="0">
                <a:latin typeface="Arial MT"/>
                <a:cs typeface="Arial MT"/>
              </a:rPr>
              <a:t> </a:t>
            </a:r>
            <a:r>
              <a:rPr sz="2000" b="1" spc="-5" dirty="0">
                <a:latin typeface="Arial"/>
                <a:cs typeface="Arial"/>
              </a:rPr>
              <a:t>S</a:t>
            </a:r>
            <a:r>
              <a:rPr sz="2000" b="1" spc="-10" dirty="0">
                <a:latin typeface="Arial"/>
                <a:cs typeface="Arial"/>
              </a:rPr>
              <a:t>i</a:t>
            </a:r>
            <a:r>
              <a:rPr sz="2000" b="1" spc="10" dirty="0">
                <a:latin typeface="Arial"/>
                <a:cs typeface="Arial"/>
              </a:rPr>
              <a:t>f</a:t>
            </a:r>
            <a:r>
              <a:rPr sz="2000" b="1" spc="-5" dirty="0">
                <a:latin typeface="Arial"/>
                <a:cs typeface="Arial"/>
              </a:rPr>
              <a:t>a</a:t>
            </a:r>
            <a:r>
              <a:rPr sz="2000" b="1" dirty="0">
                <a:latin typeface="Arial"/>
                <a:cs typeface="Arial"/>
              </a:rPr>
              <a:t>t</a:t>
            </a:r>
            <a:r>
              <a:rPr sz="2000" b="1" spc="-5" dirty="0">
                <a:latin typeface="Arial"/>
                <a:cs typeface="Arial"/>
              </a:rPr>
              <a:t> </a:t>
            </a:r>
            <a:r>
              <a:rPr sz="2000" b="1" spc="5" dirty="0">
                <a:latin typeface="Arial"/>
                <a:cs typeface="Arial"/>
              </a:rPr>
              <a:t>da</a:t>
            </a:r>
            <a:r>
              <a:rPr sz="2000" b="1" dirty="0">
                <a:latin typeface="Arial"/>
                <a:cs typeface="Arial"/>
              </a:rPr>
              <a:t>n</a:t>
            </a:r>
            <a:r>
              <a:rPr sz="2000" b="1" spc="-10" dirty="0">
                <a:latin typeface="Arial"/>
                <a:cs typeface="Arial"/>
              </a:rPr>
              <a:t> </a:t>
            </a:r>
            <a:r>
              <a:rPr sz="2000" b="1" spc="-5" dirty="0">
                <a:latin typeface="Arial"/>
                <a:cs typeface="Arial"/>
              </a:rPr>
              <a:t>u</a:t>
            </a:r>
            <a:r>
              <a:rPr sz="2000" b="1" spc="5" dirty="0">
                <a:latin typeface="Arial"/>
                <a:cs typeface="Arial"/>
              </a:rPr>
              <a:t>ns</a:t>
            </a:r>
            <a:r>
              <a:rPr sz="2000" b="1" spc="-5" dirty="0">
                <a:latin typeface="Arial"/>
                <a:cs typeface="Arial"/>
              </a:rPr>
              <a:t>u</a:t>
            </a:r>
            <a:r>
              <a:rPr sz="2000" b="1" dirty="0">
                <a:latin typeface="Arial"/>
                <a:cs typeface="Arial"/>
              </a:rPr>
              <a:t>r</a:t>
            </a:r>
            <a:r>
              <a:rPr sz="2000" b="1" spc="-10" dirty="0">
                <a:latin typeface="Arial"/>
                <a:cs typeface="Arial"/>
              </a:rPr>
              <a:t> </a:t>
            </a:r>
            <a:r>
              <a:rPr sz="2000" b="1" spc="-5" dirty="0">
                <a:latin typeface="Arial"/>
                <a:cs typeface="Arial"/>
              </a:rPr>
              <a:t>p</a:t>
            </a:r>
            <a:r>
              <a:rPr sz="2000" b="1" dirty="0">
                <a:latin typeface="Arial"/>
                <a:cs typeface="Arial"/>
              </a:rPr>
              <a:t>e</a:t>
            </a:r>
            <a:r>
              <a:rPr sz="2000" b="1" spc="5" dirty="0">
                <a:latin typeface="Arial"/>
                <a:cs typeface="Arial"/>
              </a:rPr>
              <a:t>n</a:t>
            </a:r>
            <a:r>
              <a:rPr sz="2000" b="1" spc="-5" dirty="0">
                <a:latin typeface="Arial"/>
                <a:cs typeface="Arial"/>
              </a:rPr>
              <a:t>y</a:t>
            </a:r>
            <a:r>
              <a:rPr sz="2000" b="1" spc="5" dirty="0">
                <a:latin typeface="Arial"/>
                <a:cs typeface="Arial"/>
              </a:rPr>
              <a:t>e</a:t>
            </a:r>
            <a:r>
              <a:rPr sz="2000" b="1" spc="-5" dirty="0">
                <a:latin typeface="Arial"/>
                <a:cs typeface="Arial"/>
              </a:rPr>
              <a:t>b</a:t>
            </a:r>
            <a:r>
              <a:rPr sz="2000" b="1" dirty="0">
                <a:latin typeface="Arial"/>
                <a:cs typeface="Arial"/>
              </a:rPr>
              <a:t>ab</a:t>
            </a:r>
            <a:endParaRPr sz="2000">
              <a:latin typeface="Arial"/>
              <a:cs typeface="Arial"/>
            </a:endParaRPr>
          </a:p>
          <a:p>
            <a:pPr marL="381000" marR="361315" indent="-292735" algn="just">
              <a:lnSpc>
                <a:spcPct val="100000"/>
              </a:lnSpc>
              <a:spcBef>
                <a:spcPts val="1000"/>
              </a:spcBef>
            </a:pPr>
            <a:r>
              <a:rPr sz="3000" baseline="2777" dirty="0">
                <a:latin typeface="Arial MT"/>
                <a:cs typeface="Arial MT"/>
              </a:rPr>
              <a:t>→</a:t>
            </a:r>
            <a:r>
              <a:rPr sz="3000" spc="-390" baseline="2777" dirty="0">
                <a:latin typeface="Arial MT"/>
                <a:cs typeface="Arial MT"/>
              </a:rPr>
              <a:t> </a:t>
            </a:r>
            <a:r>
              <a:rPr sz="2000" b="1" dirty="0">
                <a:latin typeface="Arial"/>
                <a:cs typeface="Arial"/>
              </a:rPr>
              <a:t>U</a:t>
            </a:r>
            <a:r>
              <a:rPr sz="2000" b="1" spc="-5" dirty="0">
                <a:latin typeface="Arial"/>
                <a:cs typeface="Arial"/>
              </a:rPr>
              <a:t>n</a:t>
            </a:r>
            <a:r>
              <a:rPr sz="2000" b="1" dirty="0">
                <a:latin typeface="Arial"/>
                <a:cs typeface="Arial"/>
              </a:rPr>
              <a:t>s</a:t>
            </a:r>
            <a:r>
              <a:rPr sz="2000" b="1" spc="5" dirty="0">
                <a:latin typeface="Arial"/>
                <a:cs typeface="Arial"/>
              </a:rPr>
              <a:t>u</a:t>
            </a:r>
            <a:r>
              <a:rPr sz="2000" b="1" dirty="0">
                <a:latin typeface="Arial"/>
                <a:cs typeface="Arial"/>
              </a:rPr>
              <a:t>r</a:t>
            </a:r>
            <a:r>
              <a:rPr sz="2000" b="1" spc="50" dirty="0">
                <a:latin typeface="Arial"/>
                <a:cs typeface="Arial"/>
              </a:rPr>
              <a:t> </a:t>
            </a:r>
            <a:r>
              <a:rPr sz="2000" b="1" spc="-5" dirty="0">
                <a:latin typeface="Arial"/>
                <a:cs typeface="Arial"/>
              </a:rPr>
              <a:t>p</a:t>
            </a:r>
            <a:r>
              <a:rPr sz="2000" b="1" dirty="0">
                <a:latin typeface="Arial"/>
                <a:cs typeface="Arial"/>
              </a:rPr>
              <a:t>e</a:t>
            </a:r>
            <a:r>
              <a:rPr sz="2000" b="1" spc="-10" dirty="0">
                <a:latin typeface="Arial"/>
                <a:cs typeface="Arial"/>
              </a:rPr>
              <a:t>j</a:t>
            </a:r>
            <a:r>
              <a:rPr sz="2000" b="1" spc="5" dirty="0">
                <a:latin typeface="Arial"/>
                <a:cs typeface="Arial"/>
              </a:rPr>
              <a:t>a</a:t>
            </a:r>
            <a:r>
              <a:rPr sz="2000" b="1" spc="-10" dirty="0">
                <a:latin typeface="Arial"/>
                <a:cs typeface="Arial"/>
              </a:rPr>
              <a:t>m</a:t>
            </a:r>
            <a:r>
              <a:rPr sz="2000" b="1" dirty="0">
                <a:latin typeface="Arial"/>
                <a:cs typeface="Arial"/>
              </a:rPr>
              <a:t>u</a:t>
            </a:r>
            <a:r>
              <a:rPr sz="2000" b="1" spc="55" dirty="0">
                <a:latin typeface="Arial"/>
                <a:cs typeface="Arial"/>
              </a:rPr>
              <a:t> </a:t>
            </a:r>
            <a:r>
              <a:rPr sz="2000" b="1" spc="5" dirty="0">
                <a:latin typeface="Arial"/>
                <a:cs typeface="Arial"/>
              </a:rPr>
              <a:t>s</a:t>
            </a:r>
            <a:r>
              <a:rPr sz="2000" b="1" spc="-5" dirty="0">
                <a:latin typeface="Arial"/>
                <a:cs typeface="Arial"/>
              </a:rPr>
              <a:t>e</a:t>
            </a:r>
            <a:r>
              <a:rPr sz="2000" b="1" spc="5" dirty="0">
                <a:latin typeface="Arial"/>
                <a:cs typeface="Arial"/>
              </a:rPr>
              <a:t>b</a:t>
            </a:r>
            <a:r>
              <a:rPr sz="2000" b="1" spc="-5" dirty="0">
                <a:latin typeface="Arial"/>
                <a:cs typeface="Arial"/>
              </a:rPr>
              <a:t>a</a:t>
            </a:r>
            <a:r>
              <a:rPr sz="2000" b="1" spc="5" dirty="0">
                <a:latin typeface="Arial"/>
                <a:cs typeface="Arial"/>
              </a:rPr>
              <a:t>g</a:t>
            </a:r>
            <a:r>
              <a:rPr sz="2000" b="1" spc="-5" dirty="0">
                <a:latin typeface="Arial"/>
                <a:cs typeface="Arial"/>
              </a:rPr>
              <a:t>a</a:t>
            </a:r>
            <a:r>
              <a:rPr sz="2000" b="1" dirty="0">
                <a:latin typeface="Arial"/>
                <a:cs typeface="Arial"/>
              </a:rPr>
              <a:t>i</a:t>
            </a:r>
            <a:r>
              <a:rPr sz="2000" b="1" spc="55" dirty="0">
                <a:latin typeface="Arial"/>
                <a:cs typeface="Arial"/>
              </a:rPr>
              <a:t> </a:t>
            </a:r>
            <a:r>
              <a:rPr sz="2000" b="1" spc="5" dirty="0">
                <a:latin typeface="Arial"/>
                <a:cs typeface="Arial"/>
              </a:rPr>
              <a:t>s</a:t>
            </a:r>
            <a:r>
              <a:rPr sz="2000" b="1" spc="-10" dirty="0">
                <a:latin typeface="Arial"/>
                <a:cs typeface="Arial"/>
              </a:rPr>
              <a:t>i</a:t>
            </a:r>
            <a:r>
              <a:rPr sz="2000" b="1" dirty="0">
                <a:latin typeface="Arial"/>
                <a:cs typeface="Arial"/>
              </a:rPr>
              <a:t>f</a:t>
            </a:r>
            <a:r>
              <a:rPr sz="2000" b="1" spc="5" dirty="0">
                <a:latin typeface="Arial"/>
                <a:cs typeface="Arial"/>
              </a:rPr>
              <a:t>a</a:t>
            </a:r>
            <a:r>
              <a:rPr sz="2000" b="1" dirty="0">
                <a:latin typeface="Arial"/>
                <a:cs typeface="Arial"/>
              </a:rPr>
              <a:t>t</a:t>
            </a:r>
            <a:r>
              <a:rPr sz="2000" b="1" spc="50" dirty="0">
                <a:latin typeface="Arial"/>
                <a:cs typeface="Arial"/>
              </a:rPr>
              <a:t> </a:t>
            </a:r>
            <a:r>
              <a:rPr sz="2000" b="1" spc="-10" dirty="0">
                <a:latin typeface="Arial"/>
                <a:cs typeface="Arial"/>
              </a:rPr>
              <a:t>i</a:t>
            </a:r>
            <a:r>
              <a:rPr sz="2000" b="1" spc="5" dirty="0">
                <a:latin typeface="Arial"/>
                <a:cs typeface="Arial"/>
              </a:rPr>
              <a:t>n</a:t>
            </a:r>
            <a:r>
              <a:rPr sz="2000" b="1" spc="-5" dirty="0">
                <a:latin typeface="Arial"/>
                <a:cs typeface="Arial"/>
              </a:rPr>
              <a:t>d</a:t>
            </a:r>
            <a:r>
              <a:rPr sz="2000" b="1" spc="-10" dirty="0">
                <a:latin typeface="Arial"/>
                <a:cs typeface="Arial"/>
              </a:rPr>
              <a:t>i</a:t>
            </a:r>
            <a:r>
              <a:rPr sz="2000" b="1" spc="5" dirty="0">
                <a:latin typeface="Arial"/>
                <a:cs typeface="Arial"/>
              </a:rPr>
              <a:t>v</a:t>
            </a:r>
            <a:r>
              <a:rPr sz="2000" b="1" spc="-10" dirty="0">
                <a:latin typeface="Arial"/>
                <a:cs typeface="Arial"/>
              </a:rPr>
              <a:t>i</a:t>
            </a:r>
            <a:r>
              <a:rPr sz="2000" b="1" spc="5" dirty="0">
                <a:latin typeface="Arial"/>
                <a:cs typeface="Arial"/>
              </a:rPr>
              <a:t>d</a:t>
            </a:r>
            <a:r>
              <a:rPr sz="2000" b="1" dirty="0">
                <a:latin typeface="Arial"/>
                <a:cs typeface="Arial"/>
              </a:rPr>
              <a:t>u</a:t>
            </a:r>
            <a:r>
              <a:rPr sz="2000" b="1" spc="45" dirty="0">
                <a:latin typeface="Arial"/>
                <a:cs typeface="Arial"/>
              </a:rPr>
              <a:t> </a:t>
            </a:r>
            <a:r>
              <a:rPr sz="2000" b="1" spc="5" dirty="0">
                <a:latin typeface="Arial"/>
                <a:cs typeface="Arial"/>
              </a:rPr>
              <a:t>y</a:t>
            </a:r>
            <a:r>
              <a:rPr sz="2000" b="1" spc="-5" dirty="0">
                <a:latin typeface="Arial"/>
                <a:cs typeface="Arial"/>
              </a:rPr>
              <a:t>a</a:t>
            </a:r>
            <a:r>
              <a:rPr sz="2000" b="1" spc="5" dirty="0">
                <a:latin typeface="Arial"/>
                <a:cs typeface="Arial"/>
              </a:rPr>
              <a:t>n</a:t>
            </a:r>
            <a:r>
              <a:rPr sz="2000" b="1" dirty="0">
                <a:latin typeface="Arial"/>
                <a:cs typeface="Arial"/>
              </a:rPr>
              <a:t>g</a:t>
            </a:r>
            <a:r>
              <a:rPr sz="2000" b="1" spc="45" dirty="0">
                <a:latin typeface="Arial"/>
                <a:cs typeface="Arial"/>
              </a:rPr>
              <a:t> </a:t>
            </a:r>
            <a:r>
              <a:rPr sz="2000" b="1" spc="5" dirty="0">
                <a:latin typeface="Arial"/>
                <a:cs typeface="Arial"/>
              </a:rPr>
              <a:t>b</a:t>
            </a:r>
            <a:r>
              <a:rPr sz="2000" b="1" spc="-5" dirty="0">
                <a:latin typeface="Arial"/>
                <a:cs typeface="Arial"/>
              </a:rPr>
              <a:t>er</a:t>
            </a:r>
            <a:r>
              <a:rPr sz="2000" b="1" spc="5" dirty="0">
                <a:latin typeface="Arial"/>
                <a:cs typeface="Arial"/>
              </a:rPr>
              <a:t>va</a:t>
            </a:r>
            <a:r>
              <a:rPr sz="2000" b="1" spc="-10" dirty="0">
                <a:latin typeface="Arial"/>
                <a:cs typeface="Arial"/>
              </a:rPr>
              <a:t>r</a:t>
            </a:r>
            <a:r>
              <a:rPr sz="2000" b="1" dirty="0">
                <a:latin typeface="Arial"/>
                <a:cs typeface="Arial"/>
              </a:rPr>
              <a:t>i</a:t>
            </a:r>
            <a:r>
              <a:rPr sz="2000" b="1" spc="-5" dirty="0">
                <a:latin typeface="Arial"/>
                <a:cs typeface="Arial"/>
              </a:rPr>
              <a:t>a</a:t>
            </a:r>
            <a:r>
              <a:rPr sz="2000" b="1" spc="5" dirty="0">
                <a:latin typeface="Arial"/>
                <a:cs typeface="Arial"/>
              </a:rPr>
              <a:t>s</a:t>
            </a:r>
            <a:r>
              <a:rPr sz="2000" b="1" dirty="0">
                <a:latin typeface="Arial"/>
                <a:cs typeface="Arial"/>
              </a:rPr>
              <a:t>i</a:t>
            </a:r>
            <a:r>
              <a:rPr sz="2000" b="1" spc="45" dirty="0">
                <a:latin typeface="Arial"/>
                <a:cs typeface="Arial"/>
              </a:rPr>
              <a:t> </a:t>
            </a:r>
            <a:r>
              <a:rPr sz="2000" b="1" spc="5" dirty="0">
                <a:latin typeface="Arial"/>
                <a:cs typeface="Arial"/>
              </a:rPr>
              <a:t>d</a:t>
            </a:r>
            <a:r>
              <a:rPr sz="2000" b="1" spc="-5" dirty="0">
                <a:latin typeface="Arial"/>
                <a:cs typeface="Arial"/>
              </a:rPr>
              <a:t>a</a:t>
            </a:r>
            <a:r>
              <a:rPr sz="2000" b="1" spc="-10" dirty="0">
                <a:latin typeface="Arial"/>
                <a:cs typeface="Arial"/>
              </a:rPr>
              <a:t>l</a:t>
            </a:r>
            <a:r>
              <a:rPr sz="2000" b="1" spc="5" dirty="0">
                <a:latin typeface="Arial"/>
                <a:cs typeface="Arial"/>
              </a:rPr>
              <a:t>a</a:t>
            </a:r>
            <a:r>
              <a:rPr sz="2000" b="1" dirty="0">
                <a:latin typeface="Arial"/>
                <a:cs typeface="Arial"/>
              </a:rPr>
              <a:t>m  </a:t>
            </a:r>
            <a:r>
              <a:rPr sz="2000" b="1" spc="-5" dirty="0">
                <a:latin typeface="Arial"/>
                <a:cs typeface="Arial"/>
              </a:rPr>
              <a:t>hubungannya dengan </a:t>
            </a:r>
            <a:r>
              <a:rPr sz="2000" b="1" dirty="0">
                <a:latin typeface="Arial"/>
                <a:cs typeface="Arial"/>
              </a:rPr>
              <a:t>unsur penyebab </a:t>
            </a:r>
            <a:r>
              <a:rPr sz="2000" b="1" spc="-5" dirty="0">
                <a:latin typeface="Arial"/>
                <a:cs typeface="Arial"/>
              </a:rPr>
              <a:t>serta </a:t>
            </a:r>
            <a:r>
              <a:rPr sz="2000" b="1" dirty="0">
                <a:latin typeface="Arial"/>
                <a:cs typeface="Arial"/>
              </a:rPr>
              <a:t>hubungannya </a:t>
            </a:r>
            <a:r>
              <a:rPr sz="2000" b="1" spc="-545" dirty="0">
                <a:latin typeface="Arial"/>
                <a:cs typeface="Arial"/>
              </a:rPr>
              <a:t> </a:t>
            </a:r>
            <a:r>
              <a:rPr sz="2000" b="1" spc="-5" dirty="0">
                <a:latin typeface="Arial"/>
                <a:cs typeface="Arial"/>
              </a:rPr>
              <a:t>dengan</a:t>
            </a:r>
            <a:r>
              <a:rPr sz="2000" b="1" dirty="0">
                <a:latin typeface="Arial"/>
                <a:cs typeface="Arial"/>
              </a:rPr>
              <a:t> sifat</a:t>
            </a:r>
            <a:r>
              <a:rPr sz="2000" b="1" spc="5" dirty="0">
                <a:latin typeface="Arial"/>
                <a:cs typeface="Arial"/>
              </a:rPr>
              <a:t> </a:t>
            </a:r>
            <a:r>
              <a:rPr sz="2000" b="1" spc="-5" dirty="0">
                <a:latin typeface="Arial"/>
                <a:cs typeface="Arial"/>
              </a:rPr>
              <a:t>dan</a:t>
            </a:r>
            <a:r>
              <a:rPr sz="2000" b="1" dirty="0">
                <a:latin typeface="Arial"/>
                <a:cs typeface="Arial"/>
              </a:rPr>
              <a:t> bentuk</a:t>
            </a:r>
            <a:r>
              <a:rPr sz="2000" b="1" spc="5" dirty="0">
                <a:latin typeface="Arial"/>
                <a:cs typeface="Arial"/>
              </a:rPr>
              <a:t> </a:t>
            </a:r>
            <a:r>
              <a:rPr sz="2000" b="1" dirty="0">
                <a:latin typeface="Arial"/>
                <a:cs typeface="Arial"/>
              </a:rPr>
              <a:t>keterpaparan</a:t>
            </a:r>
            <a:r>
              <a:rPr sz="2000" b="1" spc="5" dirty="0">
                <a:latin typeface="Arial"/>
                <a:cs typeface="Arial"/>
              </a:rPr>
              <a:t> </a:t>
            </a:r>
            <a:r>
              <a:rPr sz="2000" b="1" dirty="0">
                <a:latin typeface="Arial"/>
                <a:cs typeface="Arial"/>
              </a:rPr>
              <a:t>seperti</a:t>
            </a:r>
            <a:r>
              <a:rPr sz="2000" b="1" spc="5" dirty="0">
                <a:latin typeface="Arial"/>
                <a:cs typeface="Arial"/>
              </a:rPr>
              <a:t> </a:t>
            </a:r>
            <a:r>
              <a:rPr sz="2000" b="1" spc="-5" dirty="0">
                <a:latin typeface="Arial"/>
                <a:cs typeface="Arial"/>
              </a:rPr>
              <a:t>sifat </a:t>
            </a:r>
            <a:r>
              <a:rPr sz="2000" b="1" dirty="0">
                <a:latin typeface="Arial"/>
                <a:cs typeface="Arial"/>
              </a:rPr>
              <a:t> </a:t>
            </a:r>
            <a:r>
              <a:rPr sz="2000" b="1" spc="-5" dirty="0">
                <a:latin typeface="Arial"/>
                <a:cs typeface="Arial"/>
              </a:rPr>
              <a:t>patologik</a:t>
            </a:r>
            <a:r>
              <a:rPr sz="2000" b="1" dirty="0">
                <a:latin typeface="Arial"/>
                <a:cs typeface="Arial"/>
              </a:rPr>
              <a:t> karakteristik</a:t>
            </a:r>
            <a:r>
              <a:rPr sz="2000" b="1" spc="5" dirty="0">
                <a:latin typeface="Arial"/>
                <a:cs typeface="Arial"/>
              </a:rPr>
              <a:t> </a:t>
            </a:r>
            <a:r>
              <a:rPr sz="2000" b="1" spc="-5" dirty="0">
                <a:latin typeface="Arial"/>
                <a:cs typeface="Arial"/>
              </a:rPr>
              <a:t>dari</a:t>
            </a:r>
            <a:r>
              <a:rPr sz="2000" b="1" dirty="0">
                <a:latin typeface="Arial"/>
                <a:cs typeface="Arial"/>
              </a:rPr>
              <a:t> </a:t>
            </a:r>
            <a:r>
              <a:rPr sz="2000" b="1" spc="-5" dirty="0">
                <a:latin typeface="Arial"/>
                <a:cs typeface="Arial"/>
              </a:rPr>
              <a:t>pejamu</a:t>
            </a:r>
            <a:r>
              <a:rPr sz="2000" b="1" dirty="0">
                <a:latin typeface="Arial"/>
                <a:cs typeface="Arial"/>
              </a:rPr>
              <a:t> terhadap</a:t>
            </a:r>
            <a:r>
              <a:rPr sz="2000" b="1" spc="5" dirty="0">
                <a:latin typeface="Arial"/>
                <a:cs typeface="Arial"/>
              </a:rPr>
              <a:t> </a:t>
            </a:r>
            <a:r>
              <a:rPr sz="2000" b="1" spc="-5" dirty="0">
                <a:latin typeface="Arial"/>
                <a:cs typeface="Arial"/>
              </a:rPr>
              <a:t>penyebab </a:t>
            </a:r>
            <a:r>
              <a:rPr sz="2000" b="1" dirty="0">
                <a:latin typeface="Arial"/>
                <a:cs typeface="Arial"/>
              </a:rPr>
              <a:t> </a:t>
            </a:r>
            <a:r>
              <a:rPr sz="2000" b="1" spc="-5" dirty="0">
                <a:latin typeface="Arial"/>
                <a:cs typeface="Arial"/>
              </a:rPr>
              <a:t>serta sifat intimasi (erat </a:t>
            </a:r>
            <a:r>
              <a:rPr sz="2000" b="1" dirty="0">
                <a:latin typeface="Arial"/>
                <a:cs typeface="Arial"/>
              </a:rPr>
              <a:t>tidaknya) kontak </a:t>
            </a:r>
            <a:r>
              <a:rPr sz="2000" b="1" spc="-5" dirty="0">
                <a:latin typeface="Arial"/>
                <a:cs typeface="Arial"/>
              </a:rPr>
              <a:t>antara pejamu </a:t>
            </a:r>
            <a:r>
              <a:rPr sz="2000" b="1" dirty="0">
                <a:latin typeface="Arial"/>
                <a:cs typeface="Arial"/>
              </a:rPr>
              <a:t> </a:t>
            </a:r>
            <a:r>
              <a:rPr sz="2000" b="1" spc="-5" dirty="0">
                <a:latin typeface="Arial"/>
                <a:cs typeface="Arial"/>
              </a:rPr>
              <a:t>dengan penyebab.</a:t>
            </a:r>
            <a:endParaRPr sz="2000">
              <a:latin typeface="Arial"/>
              <a:cs typeface="Arial"/>
            </a:endParaRPr>
          </a:p>
          <a:p>
            <a:pPr>
              <a:lnSpc>
                <a:spcPct val="100000"/>
              </a:lnSpc>
            </a:pPr>
            <a:endParaRPr sz="2200">
              <a:latin typeface="Arial"/>
              <a:cs typeface="Arial"/>
            </a:endParaRPr>
          </a:p>
          <a:p>
            <a:pPr marL="332740">
              <a:lnSpc>
                <a:spcPct val="100000"/>
              </a:lnSpc>
              <a:spcBef>
                <a:spcPts val="1920"/>
              </a:spcBef>
            </a:pPr>
            <a:r>
              <a:rPr sz="2250" spc="-20" dirty="0">
                <a:latin typeface="Calibri"/>
                <a:cs typeface="Calibri"/>
              </a:rPr>
              <a:t>Faktor-faktor</a:t>
            </a:r>
            <a:r>
              <a:rPr sz="2250" spc="15" dirty="0">
                <a:latin typeface="Calibri"/>
                <a:cs typeface="Calibri"/>
              </a:rPr>
              <a:t> </a:t>
            </a:r>
            <a:r>
              <a:rPr sz="2250" spc="-5" dirty="0">
                <a:latin typeface="Calibri"/>
                <a:cs typeface="Calibri"/>
              </a:rPr>
              <a:t>yang</a:t>
            </a:r>
            <a:r>
              <a:rPr sz="2250" spc="25" dirty="0">
                <a:latin typeface="Calibri"/>
                <a:cs typeface="Calibri"/>
              </a:rPr>
              <a:t> </a:t>
            </a:r>
            <a:r>
              <a:rPr sz="2250" spc="-5" dirty="0">
                <a:latin typeface="Calibri"/>
                <a:cs typeface="Calibri"/>
              </a:rPr>
              <a:t>berhubungan</a:t>
            </a:r>
            <a:r>
              <a:rPr sz="2250" spc="15" dirty="0">
                <a:latin typeface="Calibri"/>
                <a:cs typeface="Calibri"/>
              </a:rPr>
              <a:t> </a:t>
            </a:r>
            <a:r>
              <a:rPr sz="2250" spc="-5" dirty="0">
                <a:latin typeface="Calibri"/>
                <a:cs typeface="Calibri"/>
              </a:rPr>
              <a:t>dengan</a:t>
            </a:r>
            <a:r>
              <a:rPr sz="2250" spc="10" dirty="0">
                <a:latin typeface="Calibri"/>
                <a:cs typeface="Calibri"/>
              </a:rPr>
              <a:t> </a:t>
            </a:r>
            <a:r>
              <a:rPr sz="2250" spc="-10" dirty="0">
                <a:latin typeface="Calibri"/>
                <a:cs typeface="Calibri"/>
              </a:rPr>
              <a:t>derajat</a:t>
            </a:r>
            <a:r>
              <a:rPr sz="2250" spc="15" dirty="0">
                <a:latin typeface="Calibri"/>
                <a:cs typeface="Calibri"/>
              </a:rPr>
              <a:t> </a:t>
            </a:r>
            <a:r>
              <a:rPr sz="2250" spc="-10" dirty="0">
                <a:latin typeface="Calibri"/>
                <a:cs typeface="Calibri"/>
              </a:rPr>
              <a:t>keterpaparan</a:t>
            </a:r>
            <a:r>
              <a:rPr sz="2250" spc="15" dirty="0">
                <a:latin typeface="Calibri"/>
                <a:cs typeface="Calibri"/>
              </a:rPr>
              <a:t> </a:t>
            </a:r>
            <a:r>
              <a:rPr sz="2250" dirty="0">
                <a:latin typeface="Calibri"/>
                <a:cs typeface="Calibri"/>
              </a:rPr>
              <a:t>al:</a:t>
            </a:r>
            <a:endParaRPr sz="2250">
              <a:latin typeface="Calibri"/>
              <a:cs typeface="Calibri"/>
            </a:endParaRPr>
          </a:p>
        </p:txBody>
      </p:sp>
      <p:sp>
        <p:nvSpPr>
          <p:cNvPr id="4" name="object 4"/>
          <p:cNvSpPr txBox="1"/>
          <p:nvPr/>
        </p:nvSpPr>
        <p:spPr>
          <a:xfrm>
            <a:off x="612254" y="5229974"/>
            <a:ext cx="106045" cy="985519"/>
          </a:xfrm>
          <a:prstGeom prst="rect">
            <a:avLst/>
          </a:prstGeom>
        </p:spPr>
        <p:txBody>
          <a:bodyPr vert="horz" wrap="square" lIns="0" tIns="58419" rIns="0" bIns="0" rtlCol="0">
            <a:spAutoFit/>
          </a:bodyPr>
          <a:lstStyle/>
          <a:p>
            <a:pPr marL="12700">
              <a:lnSpc>
                <a:spcPct val="100000"/>
              </a:lnSpc>
              <a:spcBef>
                <a:spcPts val="459"/>
              </a:spcBef>
            </a:pPr>
            <a:r>
              <a:rPr sz="1800" dirty="0">
                <a:solidFill>
                  <a:srgbClr val="CC0099"/>
                </a:solidFill>
                <a:latin typeface="Arial MT"/>
                <a:cs typeface="Arial MT"/>
              </a:rPr>
              <a:t>•</a:t>
            </a:r>
            <a:endParaRPr sz="1800">
              <a:latin typeface="Arial MT"/>
              <a:cs typeface="Arial MT"/>
            </a:endParaRPr>
          </a:p>
          <a:p>
            <a:pPr marL="12700">
              <a:lnSpc>
                <a:spcPct val="100000"/>
              </a:lnSpc>
              <a:spcBef>
                <a:spcPts val="360"/>
              </a:spcBef>
            </a:pPr>
            <a:r>
              <a:rPr sz="1800" dirty="0">
                <a:solidFill>
                  <a:srgbClr val="CC0099"/>
                </a:solidFill>
                <a:latin typeface="Arial MT"/>
                <a:cs typeface="Arial MT"/>
              </a:rPr>
              <a:t>•</a:t>
            </a:r>
            <a:endParaRPr sz="1800">
              <a:latin typeface="Arial MT"/>
              <a:cs typeface="Arial MT"/>
            </a:endParaRPr>
          </a:p>
          <a:p>
            <a:pPr marL="12700">
              <a:lnSpc>
                <a:spcPct val="100000"/>
              </a:lnSpc>
              <a:spcBef>
                <a:spcPts val="360"/>
              </a:spcBef>
            </a:pPr>
            <a:r>
              <a:rPr sz="1800" dirty="0">
                <a:solidFill>
                  <a:srgbClr val="CC0099"/>
                </a:solidFill>
                <a:latin typeface="Arial MT"/>
                <a:cs typeface="Arial MT"/>
              </a:rPr>
              <a:t>•</a:t>
            </a:r>
            <a:endParaRPr sz="1800">
              <a:latin typeface="Arial MT"/>
              <a:cs typeface="Arial MT"/>
            </a:endParaRPr>
          </a:p>
        </p:txBody>
      </p:sp>
      <p:sp>
        <p:nvSpPr>
          <p:cNvPr id="5" name="object 5"/>
          <p:cNvSpPr txBox="1"/>
          <p:nvPr/>
        </p:nvSpPr>
        <p:spPr>
          <a:xfrm>
            <a:off x="954976" y="5241137"/>
            <a:ext cx="5920740" cy="985519"/>
          </a:xfrm>
          <a:prstGeom prst="rect">
            <a:avLst/>
          </a:prstGeom>
        </p:spPr>
        <p:txBody>
          <a:bodyPr vert="horz" wrap="square" lIns="0" tIns="58419" rIns="0" bIns="0" rtlCol="0">
            <a:spAutoFit/>
          </a:bodyPr>
          <a:lstStyle/>
          <a:p>
            <a:pPr marL="12700">
              <a:lnSpc>
                <a:spcPct val="100000"/>
              </a:lnSpc>
              <a:spcBef>
                <a:spcPts val="459"/>
              </a:spcBef>
            </a:pPr>
            <a:r>
              <a:rPr sz="1800" b="1" spc="-5" dirty="0">
                <a:latin typeface="Arial"/>
                <a:cs typeface="Arial"/>
              </a:rPr>
              <a:t>Sifat</a:t>
            </a:r>
            <a:r>
              <a:rPr sz="1800" b="1" spc="-25" dirty="0">
                <a:latin typeface="Arial"/>
                <a:cs typeface="Arial"/>
              </a:rPr>
              <a:t> </a:t>
            </a:r>
            <a:r>
              <a:rPr sz="1800" b="1" spc="-10" dirty="0">
                <a:latin typeface="Arial"/>
                <a:cs typeface="Arial"/>
              </a:rPr>
              <a:t>keterpaparan</a:t>
            </a:r>
            <a:endParaRPr sz="1800">
              <a:latin typeface="Arial"/>
              <a:cs typeface="Arial"/>
            </a:endParaRPr>
          </a:p>
          <a:p>
            <a:pPr marL="12700" marR="5080">
              <a:lnSpc>
                <a:spcPct val="116700"/>
              </a:lnSpc>
            </a:pPr>
            <a:r>
              <a:rPr sz="1800" b="1" spc="-5" dirty="0">
                <a:latin typeface="Arial"/>
                <a:cs typeface="Arial"/>
              </a:rPr>
              <a:t>Sifat</a:t>
            </a:r>
            <a:r>
              <a:rPr sz="1800" b="1" spc="5" dirty="0">
                <a:latin typeface="Arial"/>
                <a:cs typeface="Arial"/>
              </a:rPr>
              <a:t> </a:t>
            </a:r>
            <a:r>
              <a:rPr sz="1800" b="1" spc="-5" dirty="0">
                <a:latin typeface="Arial"/>
                <a:cs typeface="Arial"/>
              </a:rPr>
              <a:t>lingkungan</a:t>
            </a:r>
            <a:r>
              <a:rPr sz="1800" b="1" dirty="0">
                <a:latin typeface="Arial"/>
                <a:cs typeface="Arial"/>
              </a:rPr>
              <a:t> </a:t>
            </a:r>
            <a:r>
              <a:rPr sz="1800" b="1" spc="-5" dirty="0">
                <a:latin typeface="Arial"/>
                <a:cs typeface="Arial"/>
              </a:rPr>
              <a:t>dimana</a:t>
            </a:r>
            <a:r>
              <a:rPr sz="1800" b="1" dirty="0">
                <a:latin typeface="Arial"/>
                <a:cs typeface="Arial"/>
              </a:rPr>
              <a:t> </a:t>
            </a:r>
            <a:r>
              <a:rPr sz="1800" b="1" spc="-10" dirty="0">
                <a:latin typeface="Arial"/>
                <a:cs typeface="Arial"/>
              </a:rPr>
              <a:t>proses</a:t>
            </a:r>
            <a:r>
              <a:rPr sz="1800" b="1" spc="-5" dirty="0">
                <a:latin typeface="Arial"/>
                <a:cs typeface="Arial"/>
              </a:rPr>
              <a:t> </a:t>
            </a:r>
            <a:r>
              <a:rPr sz="1800" b="1" spc="-10" dirty="0">
                <a:latin typeface="Arial"/>
                <a:cs typeface="Arial"/>
              </a:rPr>
              <a:t>keterpaparan</a:t>
            </a:r>
            <a:r>
              <a:rPr sz="1800" b="1" spc="10" dirty="0">
                <a:latin typeface="Arial"/>
                <a:cs typeface="Arial"/>
              </a:rPr>
              <a:t> </a:t>
            </a:r>
            <a:r>
              <a:rPr sz="1800" b="1" spc="-5" dirty="0">
                <a:latin typeface="Arial"/>
                <a:cs typeface="Arial"/>
              </a:rPr>
              <a:t>terjadi </a:t>
            </a:r>
            <a:r>
              <a:rPr sz="1800" b="1" dirty="0">
                <a:latin typeface="Arial"/>
                <a:cs typeface="Arial"/>
              </a:rPr>
              <a:t> </a:t>
            </a:r>
            <a:r>
              <a:rPr sz="1800" b="1" spc="-30" dirty="0">
                <a:latin typeface="Arial"/>
                <a:cs typeface="Arial"/>
              </a:rPr>
              <a:t>Tempat</a:t>
            </a:r>
            <a:r>
              <a:rPr sz="1800" b="1" dirty="0">
                <a:latin typeface="Arial"/>
                <a:cs typeface="Arial"/>
              </a:rPr>
              <a:t> </a:t>
            </a:r>
            <a:r>
              <a:rPr sz="1800" b="1" spc="-5" dirty="0">
                <a:latin typeface="Arial"/>
                <a:cs typeface="Arial"/>
              </a:rPr>
              <a:t>dan</a:t>
            </a:r>
            <a:r>
              <a:rPr sz="1800" b="1" dirty="0">
                <a:latin typeface="Arial"/>
                <a:cs typeface="Arial"/>
              </a:rPr>
              <a:t> </a:t>
            </a:r>
            <a:r>
              <a:rPr sz="1800" b="1" spc="-10" dirty="0">
                <a:latin typeface="Arial"/>
                <a:cs typeface="Arial"/>
              </a:rPr>
              <a:t>keadaan</a:t>
            </a:r>
            <a:r>
              <a:rPr sz="1800" b="1" spc="5" dirty="0">
                <a:latin typeface="Arial"/>
                <a:cs typeface="Arial"/>
              </a:rPr>
              <a:t> </a:t>
            </a:r>
            <a:r>
              <a:rPr sz="1800" b="1" spc="-5" dirty="0">
                <a:latin typeface="Arial"/>
                <a:cs typeface="Arial"/>
              </a:rPr>
              <a:t>konsentrasi</a:t>
            </a:r>
            <a:r>
              <a:rPr sz="1800" b="1" spc="-10" dirty="0">
                <a:latin typeface="Arial"/>
                <a:cs typeface="Arial"/>
              </a:rPr>
              <a:t> </a:t>
            </a:r>
            <a:r>
              <a:rPr sz="1800" b="1" spc="-5" dirty="0">
                <a:latin typeface="Arial"/>
                <a:cs typeface="Arial"/>
              </a:rPr>
              <a:t>dari</a:t>
            </a:r>
            <a:r>
              <a:rPr sz="1800" b="1" spc="5" dirty="0">
                <a:latin typeface="Arial"/>
                <a:cs typeface="Arial"/>
              </a:rPr>
              <a:t> </a:t>
            </a:r>
            <a:r>
              <a:rPr sz="1800" b="1" spc="-5" dirty="0">
                <a:latin typeface="Arial"/>
                <a:cs typeface="Arial"/>
              </a:rPr>
              <a:t>unsur </a:t>
            </a:r>
            <a:r>
              <a:rPr sz="1800" b="1" spc="-10" dirty="0">
                <a:latin typeface="Arial"/>
                <a:cs typeface="Arial"/>
              </a:rPr>
              <a:t>penyebab</a:t>
            </a:r>
            <a:endParaRPr sz="1800">
              <a:latin typeface="Arial"/>
              <a:cs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900" y="490219"/>
            <a:ext cx="2913380" cy="695960"/>
          </a:xfrm>
          <a:prstGeom prst="rect">
            <a:avLst/>
          </a:prstGeom>
        </p:spPr>
        <p:txBody>
          <a:bodyPr vert="horz" wrap="square" lIns="0" tIns="12700" rIns="0" bIns="0" rtlCol="0">
            <a:spAutoFit/>
          </a:bodyPr>
          <a:lstStyle/>
          <a:p>
            <a:pPr marL="12700">
              <a:lnSpc>
                <a:spcPct val="100000"/>
              </a:lnSpc>
              <a:spcBef>
                <a:spcPts val="100"/>
              </a:spcBef>
            </a:pPr>
            <a:r>
              <a:rPr sz="4400" dirty="0">
                <a:latin typeface="Arial MT"/>
                <a:cs typeface="Arial MT"/>
              </a:rPr>
              <a:t>K</a:t>
            </a:r>
            <a:r>
              <a:rPr sz="4400" spc="-10" dirty="0">
                <a:latin typeface="Arial MT"/>
                <a:cs typeface="Arial MT"/>
              </a:rPr>
              <a:t>e</a:t>
            </a:r>
            <a:r>
              <a:rPr sz="4400" dirty="0">
                <a:latin typeface="Arial MT"/>
                <a:cs typeface="Arial MT"/>
              </a:rPr>
              <a:t>re</a:t>
            </a:r>
            <a:r>
              <a:rPr sz="4400" spc="-5" dirty="0">
                <a:latin typeface="Arial MT"/>
                <a:cs typeface="Arial MT"/>
              </a:rPr>
              <a:t>n</a:t>
            </a:r>
            <a:r>
              <a:rPr sz="4400" spc="5" dirty="0">
                <a:latin typeface="Arial MT"/>
                <a:cs typeface="Arial MT"/>
              </a:rPr>
              <a:t>t</a:t>
            </a:r>
            <a:r>
              <a:rPr sz="4400" spc="-5" dirty="0">
                <a:latin typeface="Arial MT"/>
                <a:cs typeface="Arial MT"/>
              </a:rPr>
              <a:t>a</a:t>
            </a:r>
            <a:r>
              <a:rPr sz="4400" spc="-10" dirty="0">
                <a:latin typeface="Arial MT"/>
                <a:cs typeface="Arial MT"/>
              </a:rPr>
              <a:t>n</a:t>
            </a:r>
            <a:r>
              <a:rPr sz="4400" spc="-5" dirty="0">
                <a:latin typeface="Arial MT"/>
                <a:cs typeface="Arial MT"/>
              </a:rPr>
              <a:t>an</a:t>
            </a:r>
            <a:endParaRPr sz="4400">
              <a:latin typeface="Arial MT"/>
              <a:cs typeface="Arial MT"/>
            </a:endParaRPr>
          </a:p>
        </p:txBody>
      </p:sp>
      <p:sp>
        <p:nvSpPr>
          <p:cNvPr id="3" name="object 3"/>
          <p:cNvSpPr txBox="1"/>
          <p:nvPr/>
        </p:nvSpPr>
        <p:spPr>
          <a:xfrm>
            <a:off x="459625" y="1584985"/>
            <a:ext cx="8065770" cy="3352165"/>
          </a:xfrm>
          <a:prstGeom prst="rect">
            <a:avLst/>
          </a:prstGeom>
        </p:spPr>
        <p:txBody>
          <a:bodyPr vert="horz" wrap="square" lIns="0" tIns="55879" rIns="0" bIns="0" rtlCol="0">
            <a:spAutoFit/>
          </a:bodyPr>
          <a:lstStyle/>
          <a:p>
            <a:pPr marL="355600" marR="561340" indent="-343535">
              <a:lnSpc>
                <a:spcPct val="89900"/>
              </a:lnSpc>
              <a:spcBef>
                <a:spcPts val="439"/>
              </a:spcBef>
            </a:pPr>
            <a:r>
              <a:rPr sz="2800" spc="-5" dirty="0">
                <a:latin typeface="Arial MT"/>
                <a:cs typeface="Arial MT"/>
              </a:rPr>
              <a:t>a/ keadaan dimana pejamu mempunyai kondisi </a:t>
            </a:r>
            <a:r>
              <a:rPr sz="2800" spc="-765" dirty="0">
                <a:latin typeface="Arial MT"/>
                <a:cs typeface="Arial MT"/>
              </a:rPr>
              <a:t> </a:t>
            </a:r>
            <a:r>
              <a:rPr sz="2800" dirty="0">
                <a:latin typeface="Arial MT"/>
                <a:cs typeface="Arial MT"/>
              </a:rPr>
              <a:t>yang </a:t>
            </a:r>
            <a:r>
              <a:rPr sz="2800" spc="-5" dirty="0">
                <a:latin typeface="Arial MT"/>
                <a:cs typeface="Arial MT"/>
              </a:rPr>
              <a:t>mudah dipengaruhi/berinteraksi dengan </a:t>
            </a:r>
            <a:r>
              <a:rPr sz="2800" spc="-765" dirty="0">
                <a:latin typeface="Arial MT"/>
                <a:cs typeface="Arial MT"/>
              </a:rPr>
              <a:t> </a:t>
            </a:r>
            <a:r>
              <a:rPr sz="2800" spc="-5" dirty="0">
                <a:latin typeface="Arial MT"/>
                <a:cs typeface="Arial MT"/>
              </a:rPr>
              <a:t>unsur penyebab sehingga memungkinkan </a:t>
            </a:r>
            <a:r>
              <a:rPr sz="2800" dirty="0">
                <a:latin typeface="Arial MT"/>
                <a:cs typeface="Arial MT"/>
              </a:rPr>
              <a:t> </a:t>
            </a:r>
            <a:r>
              <a:rPr sz="2800" spc="-5" dirty="0">
                <a:latin typeface="Arial MT"/>
                <a:cs typeface="Arial MT"/>
              </a:rPr>
              <a:t>timbulnya</a:t>
            </a:r>
            <a:r>
              <a:rPr sz="2800" spc="-10" dirty="0">
                <a:latin typeface="Arial MT"/>
                <a:cs typeface="Arial MT"/>
              </a:rPr>
              <a:t> </a:t>
            </a:r>
            <a:r>
              <a:rPr sz="2800" spc="-5" dirty="0">
                <a:latin typeface="Arial MT"/>
                <a:cs typeface="Arial MT"/>
              </a:rPr>
              <a:t>penyakit.</a:t>
            </a:r>
            <a:endParaRPr sz="2800">
              <a:latin typeface="Arial MT"/>
              <a:cs typeface="Arial MT"/>
            </a:endParaRPr>
          </a:p>
          <a:p>
            <a:pPr>
              <a:lnSpc>
                <a:spcPct val="100000"/>
              </a:lnSpc>
              <a:spcBef>
                <a:spcPts val="50"/>
              </a:spcBef>
            </a:pPr>
            <a:endParaRPr sz="4050">
              <a:latin typeface="Arial MT"/>
              <a:cs typeface="Arial MT"/>
            </a:endParaRPr>
          </a:p>
          <a:p>
            <a:pPr marL="430530" marR="5080" indent="-343535">
              <a:lnSpc>
                <a:spcPct val="89900"/>
              </a:lnSpc>
            </a:pPr>
            <a:r>
              <a:rPr sz="2800" dirty="0">
                <a:latin typeface="Calibri"/>
                <a:cs typeface="Calibri"/>
              </a:rPr>
              <a:t>a/ </a:t>
            </a:r>
            <a:r>
              <a:rPr sz="2800" spc="-15" dirty="0">
                <a:latin typeface="Calibri"/>
                <a:cs typeface="Calibri"/>
              </a:rPr>
              <a:t>peranan</a:t>
            </a:r>
            <a:r>
              <a:rPr sz="2800" spc="-10" dirty="0">
                <a:latin typeface="Calibri"/>
                <a:cs typeface="Calibri"/>
              </a:rPr>
              <a:t> </a:t>
            </a:r>
            <a:r>
              <a:rPr sz="2800" spc="-25" dirty="0">
                <a:latin typeface="Calibri"/>
                <a:cs typeface="Calibri"/>
              </a:rPr>
              <a:t>kerentanan</a:t>
            </a:r>
            <a:r>
              <a:rPr sz="2800" spc="-10" dirty="0">
                <a:latin typeface="Calibri"/>
                <a:cs typeface="Calibri"/>
              </a:rPr>
              <a:t> </a:t>
            </a:r>
            <a:r>
              <a:rPr sz="2800" spc="-20" dirty="0">
                <a:latin typeface="Calibri"/>
                <a:cs typeface="Calibri"/>
              </a:rPr>
              <a:t>sangat</a:t>
            </a:r>
            <a:r>
              <a:rPr sz="2800" dirty="0">
                <a:latin typeface="Calibri"/>
                <a:cs typeface="Calibri"/>
              </a:rPr>
              <a:t> </a:t>
            </a:r>
            <a:r>
              <a:rPr sz="2800" spc="-15" dirty="0">
                <a:latin typeface="Calibri"/>
                <a:cs typeface="Calibri"/>
              </a:rPr>
              <a:t>berpengaruh</a:t>
            </a:r>
            <a:r>
              <a:rPr sz="2800" spc="-10" dirty="0">
                <a:latin typeface="Calibri"/>
                <a:cs typeface="Calibri"/>
              </a:rPr>
              <a:t> </a:t>
            </a:r>
            <a:r>
              <a:rPr sz="2800" spc="-5" dirty="0">
                <a:latin typeface="Calibri"/>
                <a:cs typeface="Calibri"/>
              </a:rPr>
              <a:t>dalam </a:t>
            </a:r>
            <a:r>
              <a:rPr sz="2800" spc="-10" dirty="0">
                <a:latin typeface="Calibri"/>
                <a:cs typeface="Calibri"/>
              </a:rPr>
              <a:t>hasil </a:t>
            </a:r>
            <a:r>
              <a:rPr sz="2800" spc="-620" dirty="0">
                <a:latin typeface="Calibri"/>
                <a:cs typeface="Calibri"/>
              </a:rPr>
              <a:t> </a:t>
            </a:r>
            <a:r>
              <a:rPr sz="2800" spc="-5" dirty="0">
                <a:latin typeface="Calibri"/>
                <a:cs typeface="Calibri"/>
              </a:rPr>
              <a:t>akhir</a:t>
            </a:r>
            <a:r>
              <a:rPr sz="2800" spc="-10" dirty="0">
                <a:latin typeface="Calibri"/>
                <a:cs typeface="Calibri"/>
              </a:rPr>
              <a:t> </a:t>
            </a:r>
            <a:r>
              <a:rPr sz="2800" spc="-15" dirty="0">
                <a:latin typeface="Calibri"/>
                <a:cs typeface="Calibri"/>
              </a:rPr>
              <a:t>suatu</a:t>
            </a:r>
            <a:r>
              <a:rPr sz="2800" spc="-10" dirty="0">
                <a:latin typeface="Calibri"/>
                <a:cs typeface="Calibri"/>
              </a:rPr>
              <a:t> </a:t>
            </a:r>
            <a:r>
              <a:rPr sz="2800" spc="-15" dirty="0">
                <a:latin typeface="Calibri"/>
                <a:cs typeface="Calibri"/>
              </a:rPr>
              <a:t>proses</a:t>
            </a:r>
            <a:r>
              <a:rPr sz="2800" spc="-5" dirty="0">
                <a:latin typeface="Calibri"/>
                <a:cs typeface="Calibri"/>
              </a:rPr>
              <a:t> </a:t>
            </a:r>
            <a:r>
              <a:rPr sz="2800" spc="-15" dirty="0">
                <a:latin typeface="Calibri"/>
                <a:cs typeface="Calibri"/>
              </a:rPr>
              <a:t>kejadian</a:t>
            </a:r>
            <a:r>
              <a:rPr sz="2800" spc="-5" dirty="0">
                <a:latin typeface="Calibri"/>
                <a:cs typeface="Calibri"/>
              </a:rPr>
              <a:t> </a:t>
            </a:r>
            <a:r>
              <a:rPr sz="2800" spc="-20" dirty="0">
                <a:latin typeface="Calibri"/>
                <a:cs typeface="Calibri"/>
              </a:rPr>
              <a:t>penyakit </a:t>
            </a:r>
            <a:r>
              <a:rPr sz="2800" spc="-15" dirty="0">
                <a:latin typeface="Calibri"/>
                <a:cs typeface="Calibri"/>
              </a:rPr>
              <a:t> </a:t>
            </a:r>
            <a:r>
              <a:rPr sz="2800" spc="-10" dirty="0">
                <a:latin typeface="Calibri"/>
                <a:cs typeface="Calibri"/>
              </a:rPr>
              <a:t>(penderita/meninggal/tidak</a:t>
            </a:r>
            <a:r>
              <a:rPr sz="2800" spc="-5" dirty="0">
                <a:latin typeface="Calibri"/>
                <a:cs typeface="Calibri"/>
              </a:rPr>
              <a:t> </a:t>
            </a:r>
            <a:r>
              <a:rPr sz="2800" spc="-10" dirty="0">
                <a:latin typeface="Calibri"/>
                <a:cs typeface="Calibri"/>
              </a:rPr>
              <a:t>terjadi</a:t>
            </a:r>
            <a:r>
              <a:rPr sz="2800" spc="-15" dirty="0">
                <a:latin typeface="Calibri"/>
                <a:cs typeface="Calibri"/>
              </a:rPr>
              <a:t> </a:t>
            </a:r>
            <a:r>
              <a:rPr sz="2800" spc="-5" dirty="0">
                <a:latin typeface="Calibri"/>
                <a:cs typeface="Calibri"/>
              </a:rPr>
              <a:t>perubahan).</a:t>
            </a:r>
            <a:endParaRPr sz="28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5818" y="604697"/>
            <a:ext cx="5843905" cy="695960"/>
          </a:xfrm>
          <a:prstGeom prst="rect">
            <a:avLst/>
          </a:prstGeom>
        </p:spPr>
        <p:txBody>
          <a:bodyPr vert="horz" wrap="square" lIns="0" tIns="12700" rIns="0" bIns="0" rtlCol="0">
            <a:spAutoFit/>
          </a:bodyPr>
          <a:lstStyle/>
          <a:p>
            <a:pPr marL="12700">
              <a:lnSpc>
                <a:spcPct val="100000"/>
              </a:lnSpc>
              <a:spcBef>
                <a:spcPts val="100"/>
              </a:spcBef>
            </a:pPr>
            <a:r>
              <a:rPr sz="4400" dirty="0">
                <a:latin typeface="Arial MT"/>
                <a:cs typeface="Arial MT"/>
              </a:rPr>
              <a:t>SAKIT</a:t>
            </a:r>
            <a:r>
              <a:rPr sz="4400" spc="-105" dirty="0">
                <a:latin typeface="Arial MT"/>
                <a:cs typeface="Arial MT"/>
              </a:rPr>
              <a:t> </a:t>
            </a:r>
            <a:r>
              <a:rPr sz="4400" spc="-5" dirty="0">
                <a:latin typeface="Arial MT"/>
                <a:cs typeface="Arial MT"/>
              </a:rPr>
              <a:t>DAN</a:t>
            </a:r>
            <a:r>
              <a:rPr sz="4400" spc="-35" dirty="0">
                <a:latin typeface="Arial MT"/>
                <a:cs typeface="Arial MT"/>
              </a:rPr>
              <a:t> </a:t>
            </a:r>
            <a:r>
              <a:rPr sz="4400" spc="-45" dirty="0">
                <a:latin typeface="Arial MT"/>
                <a:cs typeface="Arial MT"/>
              </a:rPr>
              <a:t>PENYAKIT</a:t>
            </a:r>
            <a:endParaRPr sz="4400">
              <a:latin typeface="Arial MT"/>
              <a:cs typeface="Arial MT"/>
            </a:endParaRPr>
          </a:p>
        </p:txBody>
      </p:sp>
      <p:sp>
        <p:nvSpPr>
          <p:cNvPr id="3" name="object 3"/>
          <p:cNvSpPr txBox="1"/>
          <p:nvPr/>
        </p:nvSpPr>
        <p:spPr>
          <a:xfrm>
            <a:off x="534504" y="1519097"/>
            <a:ext cx="107314" cy="299720"/>
          </a:xfrm>
          <a:prstGeom prst="rect">
            <a:avLst/>
          </a:prstGeom>
        </p:spPr>
        <p:txBody>
          <a:bodyPr vert="horz" wrap="square" lIns="0" tIns="12700" rIns="0" bIns="0" rtlCol="0">
            <a:spAutoFit/>
          </a:bodyPr>
          <a:lstStyle/>
          <a:p>
            <a:pPr marL="12700">
              <a:lnSpc>
                <a:spcPct val="100000"/>
              </a:lnSpc>
              <a:spcBef>
                <a:spcPts val="100"/>
              </a:spcBef>
            </a:pPr>
            <a:r>
              <a:rPr sz="1800" spc="-500" dirty="0">
                <a:solidFill>
                  <a:srgbClr val="CC0099"/>
                </a:solidFill>
                <a:latin typeface="Lucida Sans Unicode"/>
                <a:cs typeface="Lucida Sans Unicode"/>
              </a:rPr>
              <a:t>•</a:t>
            </a:r>
            <a:endParaRPr sz="1800">
              <a:latin typeface="Lucida Sans Unicode"/>
              <a:cs typeface="Lucida Sans Unicode"/>
            </a:endParaRPr>
          </a:p>
        </p:txBody>
      </p:sp>
      <p:sp>
        <p:nvSpPr>
          <p:cNvPr id="4" name="object 4"/>
          <p:cNvSpPr txBox="1"/>
          <p:nvPr/>
        </p:nvSpPr>
        <p:spPr>
          <a:xfrm>
            <a:off x="877582" y="1555826"/>
            <a:ext cx="7788275" cy="4551680"/>
          </a:xfrm>
          <a:prstGeom prst="rect">
            <a:avLst/>
          </a:prstGeom>
        </p:spPr>
        <p:txBody>
          <a:bodyPr vert="horz" wrap="square" lIns="0" tIns="12700" rIns="0" bIns="0" rtlCol="0">
            <a:spAutoFit/>
          </a:bodyPr>
          <a:lstStyle/>
          <a:p>
            <a:pPr marL="12700" marR="5080">
              <a:lnSpc>
                <a:spcPct val="100000"/>
              </a:lnSpc>
              <a:spcBef>
                <a:spcPts val="100"/>
              </a:spcBef>
            </a:pPr>
            <a:r>
              <a:rPr sz="1800" b="1" spc="-5" dirty="0">
                <a:latin typeface="Arial"/>
                <a:cs typeface="Arial"/>
              </a:rPr>
              <a:t>Kondisi</a:t>
            </a:r>
            <a:r>
              <a:rPr sz="1800" b="1" dirty="0">
                <a:latin typeface="Arial"/>
                <a:cs typeface="Arial"/>
              </a:rPr>
              <a:t> </a:t>
            </a:r>
            <a:r>
              <a:rPr sz="1800" b="1" spc="-5" dirty="0">
                <a:latin typeface="Arial"/>
                <a:cs typeface="Arial"/>
              </a:rPr>
              <a:t>No.</a:t>
            </a:r>
            <a:r>
              <a:rPr sz="1800" b="1" spc="15" dirty="0">
                <a:latin typeface="Arial"/>
                <a:cs typeface="Arial"/>
              </a:rPr>
              <a:t> </a:t>
            </a:r>
            <a:r>
              <a:rPr sz="1800" b="1" spc="-5" dirty="0">
                <a:latin typeface="Arial"/>
                <a:cs typeface="Arial"/>
              </a:rPr>
              <a:t>1,</a:t>
            </a:r>
            <a:r>
              <a:rPr sz="1800" b="1" spc="30" dirty="0">
                <a:latin typeface="Arial"/>
                <a:cs typeface="Arial"/>
              </a:rPr>
              <a:t> </a:t>
            </a:r>
            <a:r>
              <a:rPr sz="1800" spc="-10" dirty="0">
                <a:latin typeface="Arial MT"/>
                <a:cs typeface="Arial MT"/>
              </a:rPr>
              <a:t>Menunjukkan</a:t>
            </a:r>
            <a:r>
              <a:rPr sz="1800" spc="5" dirty="0">
                <a:latin typeface="Arial MT"/>
                <a:cs typeface="Arial MT"/>
              </a:rPr>
              <a:t> </a:t>
            </a:r>
            <a:r>
              <a:rPr sz="1800" spc="-10" dirty="0">
                <a:latin typeface="Arial MT"/>
                <a:cs typeface="Arial MT"/>
              </a:rPr>
              <a:t>bahwa</a:t>
            </a:r>
            <a:r>
              <a:rPr sz="1800" dirty="0">
                <a:latin typeface="Arial MT"/>
                <a:cs typeface="Arial MT"/>
              </a:rPr>
              <a:t> </a:t>
            </a:r>
            <a:r>
              <a:rPr sz="1800" spc="-5" dirty="0">
                <a:latin typeface="Arial MT"/>
                <a:cs typeface="Arial MT"/>
              </a:rPr>
              <a:t>suatu</a:t>
            </a:r>
            <a:r>
              <a:rPr sz="1800" spc="5" dirty="0">
                <a:latin typeface="Arial MT"/>
                <a:cs typeface="Arial MT"/>
              </a:rPr>
              <a:t> </a:t>
            </a:r>
            <a:r>
              <a:rPr sz="1800" spc="-10" dirty="0">
                <a:latin typeface="Arial MT"/>
                <a:cs typeface="Arial MT"/>
              </a:rPr>
              <a:t>keadaan</a:t>
            </a:r>
            <a:r>
              <a:rPr sz="1800" dirty="0">
                <a:latin typeface="Arial MT"/>
                <a:cs typeface="Arial MT"/>
              </a:rPr>
              <a:t> </a:t>
            </a:r>
            <a:r>
              <a:rPr sz="1800" spc="-5" dirty="0">
                <a:latin typeface="Arial MT"/>
                <a:cs typeface="Arial MT"/>
              </a:rPr>
              <a:t>dimana</a:t>
            </a:r>
            <a:r>
              <a:rPr sz="1800" spc="5" dirty="0">
                <a:latin typeface="Arial MT"/>
                <a:cs typeface="Arial MT"/>
              </a:rPr>
              <a:t> </a:t>
            </a:r>
            <a:r>
              <a:rPr sz="1800" spc="-5" dirty="0">
                <a:latin typeface="Arial MT"/>
                <a:cs typeface="Arial MT"/>
              </a:rPr>
              <a:t>seorang</a:t>
            </a:r>
            <a:r>
              <a:rPr sz="1800" dirty="0">
                <a:latin typeface="Arial MT"/>
                <a:cs typeface="Arial MT"/>
              </a:rPr>
              <a:t> </a:t>
            </a:r>
            <a:r>
              <a:rPr sz="1800" spc="-5" dirty="0">
                <a:latin typeface="Arial MT"/>
                <a:cs typeface="Arial MT"/>
              </a:rPr>
              <a:t>merasa </a:t>
            </a:r>
            <a:r>
              <a:rPr sz="1800" spc="-484" dirty="0">
                <a:latin typeface="Arial MT"/>
                <a:cs typeface="Arial MT"/>
              </a:rPr>
              <a:t> </a:t>
            </a:r>
            <a:r>
              <a:rPr sz="1800" spc="-5" dirty="0">
                <a:latin typeface="Arial MT"/>
                <a:cs typeface="Arial MT"/>
              </a:rPr>
              <a:t>sakit</a:t>
            </a:r>
            <a:r>
              <a:rPr sz="1800" spc="5" dirty="0">
                <a:latin typeface="Arial MT"/>
                <a:cs typeface="Arial MT"/>
              </a:rPr>
              <a:t> </a:t>
            </a:r>
            <a:r>
              <a:rPr sz="1800" spc="-10" dirty="0">
                <a:latin typeface="Arial MT"/>
                <a:cs typeface="Arial MT"/>
              </a:rPr>
              <a:t>dan</a:t>
            </a:r>
            <a:r>
              <a:rPr sz="1800" dirty="0">
                <a:latin typeface="Arial MT"/>
                <a:cs typeface="Arial MT"/>
              </a:rPr>
              <a:t> </a:t>
            </a:r>
            <a:r>
              <a:rPr sz="1800" spc="-5" dirty="0">
                <a:latin typeface="Arial MT"/>
                <a:cs typeface="Arial MT"/>
              </a:rPr>
              <a:t>secara </a:t>
            </a:r>
            <a:r>
              <a:rPr sz="1800" spc="-10" dirty="0">
                <a:latin typeface="Arial MT"/>
                <a:cs typeface="Arial MT"/>
              </a:rPr>
              <a:t>patologis/medis</a:t>
            </a:r>
            <a:r>
              <a:rPr sz="1800" dirty="0">
                <a:latin typeface="Arial MT"/>
                <a:cs typeface="Arial MT"/>
              </a:rPr>
              <a:t> </a:t>
            </a:r>
            <a:r>
              <a:rPr sz="1800" spc="-5" dirty="0">
                <a:latin typeface="Arial MT"/>
                <a:cs typeface="Arial MT"/>
              </a:rPr>
              <a:t>ternyata</a:t>
            </a:r>
            <a:r>
              <a:rPr sz="1800" dirty="0">
                <a:latin typeface="Arial MT"/>
                <a:cs typeface="Arial MT"/>
              </a:rPr>
              <a:t> </a:t>
            </a:r>
            <a:r>
              <a:rPr sz="1800" spc="-5" dirty="0">
                <a:latin typeface="Arial MT"/>
                <a:cs typeface="Arial MT"/>
              </a:rPr>
              <a:t>positif sakit,</a:t>
            </a:r>
            <a:r>
              <a:rPr sz="1800" spc="10" dirty="0">
                <a:latin typeface="Arial MT"/>
                <a:cs typeface="Arial MT"/>
              </a:rPr>
              <a:t> </a:t>
            </a:r>
            <a:r>
              <a:rPr sz="1800" spc="-5" dirty="0">
                <a:latin typeface="Arial MT"/>
                <a:cs typeface="Arial MT"/>
              </a:rPr>
              <a:t>maka</a:t>
            </a:r>
            <a:r>
              <a:rPr sz="1800" spc="-10" dirty="0">
                <a:latin typeface="Arial MT"/>
                <a:cs typeface="Arial MT"/>
              </a:rPr>
              <a:t> orang</a:t>
            </a:r>
            <a:r>
              <a:rPr sz="1800" spc="-5" dirty="0">
                <a:latin typeface="Arial MT"/>
                <a:cs typeface="Arial MT"/>
              </a:rPr>
              <a:t> </a:t>
            </a:r>
            <a:r>
              <a:rPr sz="1800" spc="-10" dirty="0">
                <a:latin typeface="Arial MT"/>
                <a:cs typeface="Arial MT"/>
              </a:rPr>
              <a:t>ini </a:t>
            </a:r>
            <a:r>
              <a:rPr sz="1800" spc="-5" dirty="0">
                <a:latin typeface="Arial MT"/>
                <a:cs typeface="Arial MT"/>
              </a:rPr>
              <a:t> </a:t>
            </a:r>
            <a:r>
              <a:rPr sz="1800" spc="-10" dirty="0">
                <a:latin typeface="Arial MT"/>
                <a:cs typeface="Arial MT"/>
              </a:rPr>
              <a:t>biasanya</a:t>
            </a:r>
            <a:r>
              <a:rPr sz="1800" spc="-5" dirty="0">
                <a:latin typeface="Arial MT"/>
                <a:cs typeface="Arial MT"/>
              </a:rPr>
              <a:t> </a:t>
            </a:r>
            <a:r>
              <a:rPr sz="1800" spc="-10" dirty="0">
                <a:latin typeface="Arial MT"/>
                <a:cs typeface="Arial MT"/>
              </a:rPr>
              <a:t>di</a:t>
            </a:r>
            <a:r>
              <a:rPr sz="1800" spc="-5" dirty="0">
                <a:latin typeface="Arial MT"/>
                <a:cs typeface="Arial MT"/>
              </a:rPr>
              <a:t> temukan </a:t>
            </a:r>
            <a:r>
              <a:rPr sz="1800" spc="-10" dirty="0">
                <a:latin typeface="Arial MT"/>
                <a:cs typeface="Arial MT"/>
              </a:rPr>
              <a:t>pada</a:t>
            </a:r>
            <a:r>
              <a:rPr sz="1800" spc="-5" dirty="0">
                <a:latin typeface="Arial MT"/>
                <a:cs typeface="Arial MT"/>
              </a:rPr>
              <a:t> tempat</a:t>
            </a:r>
            <a:r>
              <a:rPr sz="1800" spc="5" dirty="0">
                <a:latin typeface="Arial MT"/>
                <a:cs typeface="Arial MT"/>
              </a:rPr>
              <a:t> </a:t>
            </a:r>
            <a:r>
              <a:rPr sz="1800" spc="-10" dirty="0">
                <a:latin typeface="Arial MT"/>
                <a:cs typeface="Arial MT"/>
              </a:rPr>
              <a:t>pelayanan</a:t>
            </a:r>
            <a:r>
              <a:rPr sz="1800" spc="-5" dirty="0">
                <a:latin typeface="Arial MT"/>
                <a:cs typeface="Arial MT"/>
              </a:rPr>
              <a:t> kesehatan (orang ini menderita </a:t>
            </a:r>
            <a:r>
              <a:rPr sz="1800" spc="-484" dirty="0">
                <a:latin typeface="Arial MT"/>
                <a:cs typeface="Arial MT"/>
              </a:rPr>
              <a:t> </a:t>
            </a:r>
            <a:r>
              <a:rPr sz="1800" spc="-5" dirty="0">
                <a:latin typeface="Arial MT"/>
                <a:cs typeface="Arial MT"/>
              </a:rPr>
              <a:t>diseases,</a:t>
            </a:r>
            <a:r>
              <a:rPr sz="1800" spc="-10" dirty="0">
                <a:latin typeface="Arial MT"/>
                <a:cs typeface="Arial MT"/>
              </a:rPr>
              <a:t> </a:t>
            </a:r>
            <a:r>
              <a:rPr sz="1800" dirty="0">
                <a:latin typeface="Arial MT"/>
                <a:cs typeface="Arial MT"/>
              </a:rPr>
              <a:t>merasa</a:t>
            </a:r>
            <a:r>
              <a:rPr sz="1800" spc="-5" dirty="0">
                <a:latin typeface="Arial MT"/>
                <a:cs typeface="Arial MT"/>
              </a:rPr>
              <a:t> ill </a:t>
            </a:r>
            <a:r>
              <a:rPr sz="1800" spc="-10" dirty="0">
                <a:latin typeface="Arial MT"/>
                <a:cs typeface="Arial MT"/>
              </a:rPr>
              <a:t>dan</a:t>
            </a:r>
            <a:r>
              <a:rPr sz="1800" spc="-5" dirty="0">
                <a:latin typeface="Arial MT"/>
                <a:cs typeface="Arial MT"/>
              </a:rPr>
              <a:t> </a:t>
            </a:r>
            <a:r>
              <a:rPr sz="1800" dirty="0">
                <a:latin typeface="Arial MT"/>
                <a:cs typeface="Arial MT"/>
              </a:rPr>
              <a:t>sick)</a:t>
            </a:r>
            <a:endParaRPr sz="1800">
              <a:latin typeface="Arial MT"/>
              <a:cs typeface="Arial MT"/>
            </a:endParaRPr>
          </a:p>
          <a:p>
            <a:pPr marL="12700" marR="161290">
              <a:lnSpc>
                <a:spcPct val="100000"/>
              </a:lnSpc>
              <a:spcBef>
                <a:spcPts val="359"/>
              </a:spcBef>
            </a:pPr>
            <a:r>
              <a:rPr sz="1800" b="1" spc="-5" dirty="0">
                <a:latin typeface="Arial"/>
                <a:cs typeface="Arial"/>
              </a:rPr>
              <a:t>Kondisi No.2,</a:t>
            </a:r>
            <a:r>
              <a:rPr sz="1800" b="1" spc="25" dirty="0">
                <a:latin typeface="Arial"/>
                <a:cs typeface="Arial"/>
              </a:rPr>
              <a:t> </a:t>
            </a:r>
            <a:r>
              <a:rPr sz="1800" spc="-10" dirty="0">
                <a:latin typeface="Arial MT"/>
                <a:cs typeface="Arial MT"/>
              </a:rPr>
              <a:t>Menunjukkan</a:t>
            </a:r>
            <a:r>
              <a:rPr sz="1800" spc="-5" dirty="0">
                <a:latin typeface="Arial MT"/>
                <a:cs typeface="Arial MT"/>
              </a:rPr>
              <a:t> </a:t>
            </a:r>
            <a:r>
              <a:rPr sz="1800" spc="-10" dirty="0">
                <a:latin typeface="Arial MT"/>
                <a:cs typeface="Arial MT"/>
              </a:rPr>
              <a:t>kemungkinan</a:t>
            </a:r>
            <a:r>
              <a:rPr sz="1800" dirty="0">
                <a:latin typeface="Arial MT"/>
                <a:cs typeface="Arial MT"/>
              </a:rPr>
              <a:t> </a:t>
            </a:r>
            <a:r>
              <a:rPr sz="1800" spc="-5" dirty="0">
                <a:latin typeface="Arial MT"/>
                <a:cs typeface="Arial MT"/>
              </a:rPr>
              <a:t>seseorang</a:t>
            </a:r>
            <a:r>
              <a:rPr sz="1800" dirty="0">
                <a:latin typeface="Arial MT"/>
                <a:cs typeface="Arial MT"/>
              </a:rPr>
              <a:t> </a:t>
            </a:r>
            <a:r>
              <a:rPr sz="1800" spc="-5" dirty="0">
                <a:latin typeface="Arial MT"/>
                <a:cs typeface="Arial MT"/>
              </a:rPr>
              <a:t>merasa sakit</a:t>
            </a:r>
            <a:r>
              <a:rPr sz="1800" spc="10" dirty="0">
                <a:latin typeface="Arial MT"/>
                <a:cs typeface="Arial MT"/>
              </a:rPr>
              <a:t> </a:t>
            </a:r>
            <a:r>
              <a:rPr sz="1800" spc="-5" dirty="0">
                <a:latin typeface="Arial MT"/>
                <a:cs typeface="Arial MT"/>
              </a:rPr>
              <a:t>(ill) </a:t>
            </a:r>
            <a:r>
              <a:rPr sz="1800" dirty="0">
                <a:latin typeface="Arial MT"/>
                <a:cs typeface="Arial MT"/>
              </a:rPr>
              <a:t> </a:t>
            </a:r>
            <a:r>
              <a:rPr sz="1800" spc="-10" dirty="0">
                <a:latin typeface="Arial MT"/>
                <a:cs typeface="Arial MT"/>
              </a:rPr>
              <a:t>namun</a:t>
            </a:r>
            <a:r>
              <a:rPr sz="1800" dirty="0">
                <a:latin typeface="Arial MT"/>
                <a:cs typeface="Arial MT"/>
              </a:rPr>
              <a:t> </a:t>
            </a:r>
            <a:r>
              <a:rPr sz="1800" spc="-5" dirty="0">
                <a:latin typeface="Arial MT"/>
                <a:cs typeface="Arial MT"/>
              </a:rPr>
              <a:t>secara</a:t>
            </a:r>
            <a:r>
              <a:rPr sz="1800" dirty="0">
                <a:latin typeface="Arial MT"/>
                <a:cs typeface="Arial MT"/>
              </a:rPr>
              <a:t> </a:t>
            </a:r>
            <a:r>
              <a:rPr sz="1800" spc="-10" dirty="0">
                <a:latin typeface="Arial MT"/>
                <a:cs typeface="Arial MT"/>
              </a:rPr>
              <a:t>patologis/medis</a:t>
            </a:r>
            <a:r>
              <a:rPr sz="1800" spc="5" dirty="0">
                <a:latin typeface="Arial MT"/>
                <a:cs typeface="Arial MT"/>
              </a:rPr>
              <a:t> </a:t>
            </a:r>
            <a:r>
              <a:rPr sz="1800" spc="-10" dirty="0">
                <a:latin typeface="Arial MT"/>
                <a:cs typeface="Arial MT"/>
              </a:rPr>
              <a:t>ternyata</a:t>
            </a:r>
            <a:r>
              <a:rPr sz="1800" dirty="0">
                <a:latin typeface="Arial MT"/>
                <a:cs typeface="Arial MT"/>
              </a:rPr>
              <a:t> </a:t>
            </a:r>
            <a:r>
              <a:rPr sz="1800" spc="-5" dirty="0">
                <a:latin typeface="Arial MT"/>
                <a:cs typeface="Arial MT"/>
              </a:rPr>
              <a:t>tidak</a:t>
            </a:r>
            <a:r>
              <a:rPr sz="1800" spc="5" dirty="0">
                <a:latin typeface="Arial MT"/>
                <a:cs typeface="Arial MT"/>
              </a:rPr>
              <a:t> </a:t>
            </a:r>
            <a:r>
              <a:rPr sz="1800" spc="-5" dirty="0">
                <a:latin typeface="Arial MT"/>
                <a:cs typeface="Arial MT"/>
              </a:rPr>
              <a:t>sakit</a:t>
            </a:r>
            <a:r>
              <a:rPr sz="1800" spc="10" dirty="0">
                <a:latin typeface="Arial MT"/>
                <a:cs typeface="Arial MT"/>
              </a:rPr>
              <a:t> </a:t>
            </a:r>
            <a:r>
              <a:rPr sz="1800" spc="-5" dirty="0">
                <a:latin typeface="Arial MT"/>
                <a:cs typeface="Arial MT"/>
              </a:rPr>
              <a:t>(not</a:t>
            </a:r>
            <a:r>
              <a:rPr sz="1800" spc="15" dirty="0">
                <a:latin typeface="Arial MT"/>
                <a:cs typeface="Arial MT"/>
              </a:rPr>
              <a:t> </a:t>
            </a:r>
            <a:r>
              <a:rPr sz="1800" dirty="0">
                <a:latin typeface="Arial MT"/>
                <a:cs typeface="Arial MT"/>
              </a:rPr>
              <a:t>sick) maka</a:t>
            </a:r>
            <a:r>
              <a:rPr sz="1800" spc="5" dirty="0">
                <a:latin typeface="Arial MT"/>
                <a:cs typeface="Arial MT"/>
              </a:rPr>
              <a:t> </a:t>
            </a:r>
            <a:r>
              <a:rPr sz="1800" spc="-10" dirty="0">
                <a:latin typeface="Arial MT"/>
                <a:cs typeface="Arial MT"/>
              </a:rPr>
              <a:t>orang</a:t>
            </a:r>
            <a:r>
              <a:rPr sz="1800" dirty="0">
                <a:latin typeface="Arial MT"/>
                <a:cs typeface="Arial MT"/>
              </a:rPr>
              <a:t> </a:t>
            </a:r>
            <a:r>
              <a:rPr sz="1800" spc="-5" dirty="0">
                <a:latin typeface="Arial MT"/>
                <a:cs typeface="Arial MT"/>
              </a:rPr>
              <a:t>ini </a:t>
            </a:r>
            <a:r>
              <a:rPr sz="1800" spc="-484" dirty="0">
                <a:latin typeface="Arial MT"/>
                <a:cs typeface="Arial MT"/>
              </a:rPr>
              <a:t> </a:t>
            </a:r>
            <a:r>
              <a:rPr sz="1800" spc="-10" dirty="0">
                <a:latin typeface="Arial MT"/>
                <a:cs typeface="Arial MT"/>
              </a:rPr>
              <a:t>mungkin</a:t>
            </a:r>
            <a:r>
              <a:rPr sz="1800" spc="-5" dirty="0">
                <a:latin typeface="Arial MT"/>
                <a:cs typeface="Arial MT"/>
              </a:rPr>
              <a:t> mempunyai </a:t>
            </a:r>
            <a:r>
              <a:rPr sz="1800" spc="-10" dirty="0">
                <a:latin typeface="Arial MT"/>
                <a:cs typeface="Arial MT"/>
              </a:rPr>
              <a:t>gangguan</a:t>
            </a:r>
            <a:r>
              <a:rPr sz="1800" spc="-5" dirty="0">
                <a:latin typeface="Arial MT"/>
                <a:cs typeface="Arial MT"/>
              </a:rPr>
              <a:t> </a:t>
            </a:r>
            <a:r>
              <a:rPr sz="1800" spc="-10" dirty="0">
                <a:latin typeface="Arial MT"/>
                <a:cs typeface="Arial MT"/>
              </a:rPr>
              <a:t>psikologis</a:t>
            </a:r>
            <a:r>
              <a:rPr sz="1800" spc="5" dirty="0">
                <a:latin typeface="Arial MT"/>
                <a:cs typeface="Arial MT"/>
              </a:rPr>
              <a:t> </a:t>
            </a:r>
            <a:r>
              <a:rPr sz="1800" spc="-5" dirty="0">
                <a:latin typeface="Arial MT"/>
                <a:cs typeface="Arial MT"/>
              </a:rPr>
              <a:t>atau</a:t>
            </a:r>
            <a:r>
              <a:rPr sz="1800" spc="-15" dirty="0">
                <a:latin typeface="Arial MT"/>
                <a:cs typeface="Arial MT"/>
              </a:rPr>
              <a:t> </a:t>
            </a:r>
            <a:r>
              <a:rPr sz="1800" spc="-10" dirty="0">
                <a:latin typeface="Arial MT"/>
                <a:cs typeface="Arial MT"/>
              </a:rPr>
              <a:t>calon</a:t>
            </a:r>
            <a:r>
              <a:rPr sz="1800" spc="-5" dirty="0">
                <a:latin typeface="Arial MT"/>
                <a:cs typeface="Arial MT"/>
              </a:rPr>
              <a:t> penderita kejiwaan</a:t>
            </a:r>
            <a:endParaRPr sz="1800">
              <a:latin typeface="Arial MT"/>
              <a:cs typeface="Arial MT"/>
            </a:endParaRPr>
          </a:p>
          <a:p>
            <a:pPr marL="12700" marR="435609">
              <a:lnSpc>
                <a:spcPct val="100000"/>
              </a:lnSpc>
              <a:spcBef>
                <a:spcPts val="359"/>
              </a:spcBef>
            </a:pPr>
            <a:r>
              <a:rPr sz="1800" b="1" spc="-5" dirty="0">
                <a:latin typeface="Arial"/>
                <a:cs typeface="Arial"/>
              </a:rPr>
              <a:t>Kondisi</a:t>
            </a:r>
            <a:r>
              <a:rPr sz="1800" b="1" dirty="0">
                <a:latin typeface="Arial"/>
                <a:cs typeface="Arial"/>
              </a:rPr>
              <a:t> </a:t>
            </a:r>
            <a:r>
              <a:rPr sz="1800" b="1" spc="-5" dirty="0">
                <a:latin typeface="Arial"/>
                <a:cs typeface="Arial"/>
              </a:rPr>
              <a:t>No.3,</a:t>
            </a:r>
            <a:r>
              <a:rPr sz="1800" b="1" spc="30" dirty="0">
                <a:latin typeface="Arial"/>
                <a:cs typeface="Arial"/>
              </a:rPr>
              <a:t> </a:t>
            </a:r>
            <a:r>
              <a:rPr sz="1800" spc="-10" dirty="0">
                <a:latin typeface="Arial MT"/>
                <a:cs typeface="Arial MT"/>
              </a:rPr>
              <a:t>Menunjukkan</a:t>
            </a:r>
            <a:r>
              <a:rPr sz="1800" spc="5" dirty="0">
                <a:latin typeface="Arial MT"/>
                <a:cs typeface="Arial MT"/>
              </a:rPr>
              <a:t> </a:t>
            </a:r>
            <a:r>
              <a:rPr sz="1800" spc="-10" dirty="0">
                <a:latin typeface="Arial MT"/>
                <a:cs typeface="Arial MT"/>
              </a:rPr>
              <a:t>kemungkinan</a:t>
            </a:r>
            <a:r>
              <a:rPr sz="1800" spc="5" dirty="0">
                <a:latin typeface="Arial MT"/>
                <a:cs typeface="Arial MT"/>
              </a:rPr>
              <a:t> </a:t>
            </a:r>
            <a:r>
              <a:rPr sz="1800" spc="-5" dirty="0">
                <a:latin typeface="Arial MT"/>
                <a:cs typeface="Arial MT"/>
              </a:rPr>
              <a:t>seseorang</a:t>
            </a:r>
            <a:r>
              <a:rPr sz="1800" spc="5" dirty="0">
                <a:latin typeface="Arial MT"/>
                <a:cs typeface="Arial MT"/>
              </a:rPr>
              <a:t> </a:t>
            </a:r>
            <a:r>
              <a:rPr sz="1800" spc="-10" dirty="0">
                <a:latin typeface="Arial MT"/>
                <a:cs typeface="Arial MT"/>
              </a:rPr>
              <a:t>tidak</a:t>
            </a:r>
            <a:r>
              <a:rPr sz="1800" spc="5" dirty="0">
                <a:latin typeface="Arial MT"/>
                <a:cs typeface="Arial MT"/>
              </a:rPr>
              <a:t> </a:t>
            </a:r>
            <a:r>
              <a:rPr sz="1800" spc="-5" dirty="0">
                <a:latin typeface="Arial MT"/>
                <a:cs typeface="Arial MT"/>
              </a:rPr>
              <a:t>merasa</a:t>
            </a:r>
            <a:r>
              <a:rPr sz="1800" spc="5" dirty="0">
                <a:latin typeface="Arial MT"/>
                <a:cs typeface="Arial MT"/>
              </a:rPr>
              <a:t> </a:t>
            </a:r>
            <a:r>
              <a:rPr sz="1800" dirty="0">
                <a:latin typeface="Arial MT"/>
                <a:cs typeface="Arial MT"/>
              </a:rPr>
              <a:t>sakit </a:t>
            </a:r>
            <a:r>
              <a:rPr sz="1800" spc="-484" dirty="0">
                <a:latin typeface="Arial MT"/>
                <a:cs typeface="Arial MT"/>
              </a:rPr>
              <a:t> </a:t>
            </a:r>
            <a:r>
              <a:rPr sz="1800" spc="-5" dirty="0">
                <a:latin typeface="Arial MT"/>
                <a:cs typeface="Arial MT"/>
              </a:rPr>
              <a:t>(not</a:t>
            </a:r>
            <a:r>
              <a:rPr sz="1800" spc="5" dirty="0">
                <a:latin typeface="Arial MT"/>
                <a:cs typeface="Arial MT"/>
              </a:rPr>
              <a:t> </a:t>
            </a:r>
            <a:r>
              <a:rPr sz="1800" spc="-10" dirty="0">
                <a:latin typeface="Arial MT"/>
                <a:cs typeface="Arial MT"/>
              </a:rPr>
              <a:t>ill)</a:t>
            </a:r>
            <a:r>
              <a:rPr sz="1800" spc="5" dirty="0">
                <a:latin typeface="Arial MT"/>
                <a:cs typeface="Arial MT"/>
              </a:rPr>
              <a:t> </a:t>
            </a:r>
            <a:r>
              <a:rPr sz="1800" spc="-10" dirty="0">
                <a:latin typeface="Arial MT"/>
                <a:cs typeface="Arial MT"/>
              </a:rPr>
              <a:t>dan</a:t>
            </a:r>
            <a:r>
              <a:rPr sz="1800" spc="-5" dirty="0">
                <a:latin typeface="Arial MT"/>
                <a:cs typeface="Arial MT"/>
              </a:rPr>
              <a:t> </a:t>
            </a:r>
            <a:r>
              <a:rPr sz="1800" spc="-10" dirty="0">
                <a:latin typeface="Arial MT"/>
                <a:cs typeface="Arial MT"/>
              </a:rPr>
              <a:t>tidak</a:t>
            </a:r>
            <a:r>
              <a:rPr sz="1800" spc="5" dirty="0">
                <a:latin typeface="Arial MT"/>
                <a:cs typeface="Arial MT"/>
              </a:rPr>
              <a:t> </a:t>
            </a:r>
            <a:r>
              <a:rPr sz="1800" spc="-10" dirty="0">
                <a:latin typeface="Arial MT"/>
                <a:cs typeface="Arial MT"/>
              </a:rPr>
              <a:t>tampak</a:t>
            </a:r>
            <a:r>
              <a:rPr sz="1800" spc="-5" dirty="0">
                <a:latin typeface="Arial MT"/>
                <a:cs typeface="Arial MT"/>
              </a:rPr>
              <a:t> sakit</a:t>
            </a:r>
            <a:r>
              <a:rPr sz="1800" spc="5" dirty="0">
                <a:latin typeface="Arial MT"/>
                <a:cs typeface="Arial MT"/>
              </a:rPr>
              <a:t> </a:t>
            </a:r>
            <a:r>
              <a:rPr sz="1800" spc="-5" dirty="0">
                <a:latin typeface="Arial MT"/>
                <a:cs typeface="Arial MT"/>
              </a:rPr>
              <a:t>(not</a:t>
            </a:r>
            <a:r>
              <a:rPr sz="1800" spc="5" dirty="0">
                <a:latin typeface="Arial MT"/>
                <a:cs typeface="Arial MT"/>
              </a:rPr>
              <a:t> </a:t>
            </a:r>
            <a:r>
              <a:rPr sz="1800" dirty="0">
                <a:latin typeface="Arial MT"/>
                <a:cs typeface="Arial MT"/>
              </a:rPr>
              <a:t>sick) </a:t>
            </a:r>
            <a:r>
              <a:rPr sz="1800" spc="-10" dirty="0">
                <a:latin typeface="Arial MT"/>
                <a:cs typeface="Arial MT"/>
              </a:rPr>
              <a:t>namun</a:t>
            </a:r>
            <a:r>
              <a:rPr sz="1800" spc="-5" dirty="0">
                <a:latin typeface="Arial MT"/>
                <a:cs typeface="Arial MT"/>
              </a:rPr>
              <a:t> secara </a:t>
            </a:r>
            <a:r>
              <a:rPr sz="1800" dirty="0">
                <a:latin typeface="Arial MT"/>
                <a:cs typeface="Arial MT"/>
              </a:rPr>
              <a:t> </a:t>
            </a:r>
            <a:r>
              <a:rPr sz="1800" spc="-10" dirty="0">
                <a:latin typeface="Arial MT"/>
                <a:cs typeface="Arial MT"/>
              </a:rPr>
              <a:t>patologis/pemeriksaan</a:t>
            </a:r>
            <a:r>
              <a:rPr sz="1800" dirty="0">
                <a:latin typeface="Arial MT"/>
                <a:cs typeface="Arial MT"/>
              </a:rPr>
              <a:t> </a:t>
            </a:r>
            <a:r>
              <a:rPr sz="1800" spc="-5" dirty="0">
                <a:latin typeface="Arial MT"/>
                <a:cs typeface="Arial MT"/>
              </a:rPr>
              <a:t>medis</a:t>
            </a:r>
            <a:r>
              <a:rPr sz="1800" spc="10" dirty="0">
                <a:latin typeface="Arial MT"/>
                <a:cs typeface="Arial MT"/>
              </a:rPr>
              <a:t> </a:t>
            </a:r>
            <a:r>
              <a:rPr sz="1800" spc="-10" dirty="0">
                <a:latin typeface="Arial MT"/>
                <a:cs typeface="Arial MT"/>
              </a:rPr>
              <a:t>(lab)</a:t>
            </a:r>
            <a:r>
              <a:rPr sz="1800" spc="10" dirty="0">
                <a:latin typeface="Arial MT"/>
                <a:cs typeface="Arial MT"/>
              </a:rPr>
              <a:t> </a:t>
            </a:r>
            <a:r>
              <a:rPr sz="1800" spc="-5" dirty="0">
                <a:latin typeface="Arial MT"/>
                <a:cs typeface="Arial MT"/>
              </a:rPr>
              <a:t>menderita</a:t>
            </a:r>
            <a:r>
              <a:rPr sz="1800" dirty="0">
                <a:latin typeface="Arial MT"/>
                <a:cs typeface="Arial MT"/>
              </a:rPr>
              <a:t> </a:t>
            </a:r>
            <a:r>
              <a:rPr sz="1800" spc="-10" dirty="0">
                <a:latin typeface="Arial MT"/>
                <a:cs typeface="Arial MT"/>
              </a:rPr>
              <a:t>penyakit</a:t>
            </a:r>
            <a:r>
              <a:rPr sz="1800" spc="5" dirty="0">
                <a:latin typeface="Arial MT"/>
                <a:cs typeface="Arial MT"/>
              </a:rPr>
              <a:t> </a:t>
            </a:r>
            <a:r>
              <a:rPr sz="1800" spc="-5" dirty="0">
                <a:latin typeface="Arial MT"/>
                <a:cs typeface="Arial MT"/>
              </a:rPr>
              <a:t>tertentu</a:t>
            </a:r>
            <a:r>
              <a:rPr sz="1800" dirty="0">
                <a:latin typeface="Arial MT"/>
                <a:cs typeface="Arial MT"/>
              </a:rPr>
              <a:t> </a:t>
            </a:r>
            <a:r>
              <a:rPr sz="1800" spc="-10" dirty="0">
                <a:latin typeface="Arial MT"/>
                <a:cs typeface="Arial MT"/>
              </a:rPr>
              <a:t>(have </a:t>
            </a:r>
            <a:r>
              <a:rPr sz="1800" spc="-5" dirty="0">
                <a:latin typeface="Arial MT"/>
                <a:cs typeface="Arial MT"/>
              </a:rPr>
              <a:t> </a:t>
            </a:r>
            <a:r>
              <a:rPr sz="1800" spc="-10" dirty="0">
                <a:latin typeface="Arial MT"/>
                <a:cs typeface="Arial MT"/>
              </a:rPr>
              <a:t>disease)</a:t>
            </a:r>
            <a:r>
              <a:rPr sz="1800" spc="-5" dirty="0">
                <a:latin typeface="Arial MT"/>
                <a:cs typeface="Arial MT"/>
              </a:rPr>
              <a:t> dimana</a:t>
            </a:r>
            <a:r>
              <a:rPr sz="1800" dirty="0">
                <a:latin typeface="Arial MT"/>
                <a:cs typeface="Arial MT"/>
              </a:rPr>
              <a:t> </a:t>
            </a:r>
            <a:r>
              <a:rPr sz="1800" spc="-10" dirty="0">
                <a:latin typeface="Arial MT"/>
                <a:cs typeface="Arial MT"/>
              </a:rPr>
              <a:t>orang</a:t>
            </a:r>
            <a:r>
              <a:rPr sz="1800" dirty="0">
                <a:latin typeface="Arial MT"/>
                <a:cs typeface="Arial MT"/>
              </a:rPr>
              <a:t> </a:t>
            </a:r>
            <a:r>
              <a:rPr sz="1800" spc="-5" dirty="0">
                <a:latin typeface="Arial MT"/>
                <a:cs typeface="Arial MT"/>
              </a:rPr>
              <a:t>tersebut</a:t>
            </a:r>
            <a:r>
              <a:rPr sz="1800" spc="10" dirty="0">
                <a:latin typeface="Arial MT"/>
                <a:cs typeface="Arial MT"/>
              </a:rPr>
              <a:t> </a:t>
            </a:r>
            <a:r>
              <a:rPr sz="1800" spc="-10" dirty="0">
                <a:latin typeface="Arial MT"/>
                <a:cs typeface="Arial MT"/>
              </a:rPr>
              <a:t>potensial</a:t>
            </a:r>
            <a:r>
              <a:rPr sz="1800" dirty="0">
                <a:latin typeface="Arial MT"/>
                <a:cs typeface="Arial MT"/>
              </a:rPr>
              <a:t> </a:t>
            </a:r>
            <a:r>
              <a:rPr sz="1800" spc="-10" dirty="0">
                <a:latin typeface="Arial MT"/>
                <a:cs typeface="Arial MT"/>
              </a:rPr>
              <a:t>untuk</a:t>
            </a:r>
            <a:r>
              <a:rPr sz="1800" dirty="0">
                <a:latin typeface="Arial MT"/>
                <a:cs typeface="Arial MT"/>
              </a:rPr>
              <a:t> </a:t>
            </a:r>
            <a:r>
              <a:rPr sz="1800" spc="-5" dirty="0">
                <a:latin typeface="Arial MT"/>
                <a:cs typeface="Arial MT"/>
              </a:rPr>
              <a:t>sakit</a:t>
            </a:r>
            <a:r>
              <a:rPr sz="1800" spc="10" dirty="0">
                <a:latin typeface="Arial MT"/>
                <a:cs typeface="Arial MT"/>
              </a:rPr>
              <a:t> </a:t>
            </a:r>
            <a:r>
              <a:rPr sz="1800" spc="-5" dirty="0">
                <a:latin typeface="Arial MT"/>
                <a:cs typeface="Arial MT"/>
              </a:rPr>
              <a:t>maka,</a:t>
            </a:r>
            <a:r>
              <a:rPr sz="1800" spc="10" dirty="0">
                <a:latin typeface="Arial MT"/>
                <a:cs typeface="Arial MT"/>
              </a:rPr>
              <a:t> </a:t>
            </a:r>
            <a:r>
              <a:rPr sz="1800" spc="-10" dirty="0">
                <a:latin typeface="Arial MT"/>
                <a:cs typeface="Arial MT"/>
              </a:rPr>
              <a:t>bila</a:t>
            </a:r>
            <a:r>
              <a:rPr sz="1800" dirty="0">
                <a:latin typeface="Arial MT"/>
                <a:cs typeface="Arial MT"/>
              </a:rPr>
              <a:t> </a:t>
            </a:r>
            <a:r>
              <a:rPr sz="1800" spc="-5" dirty="0">
                <a:latin typeface="Arial MT"/>
                <a:cs typeface="Arial MT"/>
              </a:rPr>
              <a:t>hal</a:t>
            </a:r>
            <a:r>
              <a:rPr sz="1800" spc="-10" dirty="0">
                <a:latin typeface="Arial MT"/>
                <a:cs typeface="Arial MT"/>
              </a:rPr>
              <a:t> </a:t>
            </a:r>
            <a:r>
              <a:rPr sz="1800" spc="-5" dirty="0">
                <a:latin typeface="Arial MT"/>
                <a:cs typeface="Arial MT"/>
              </a:rPr>
              <a:t>ini </a:t>
            </a:r>
            <a:r>
              <a:rPr sz="1800" dirty="0">
                <a:latin typeface="Arial MT"/>
                <a:cs typeface="Arial MT"/>
              </a:rPr>
              <a:t> </a:t>
            </a:r>
            <a:r>
              <a:rPr sz="1800" spc="-5" dirty="0">
                <a:latin typeface="Arial MT"/>
                <a:cs typeface="Arial MT"/>
              </a:rPr>
              <a:t>merupakan</a:t>
            </a:r>
            <a:r>
              <a:rPr sz="1800" dirty="0">
                <a:latin typeface="Arial MT"/>
                <a:cs typeface="Arial MT"/>
              </a:rPr>
              <a:t> </a:t>
            </a:r>
            <a:r>
              <a:rPr sz="1800" spc="-10" dirty="0">
                <a:latin typeface="Arial MT"/>
                <a:cs typeface="Arial MT"/>
              </a:rPr>
              <a:t>penyakit</a:t>
            </a:r>
            <a:r>
              <a:rPr sz="1800" dirty="0">
                <a:latin typeface="Arial MT"/>
                <a:cs typeface="Arial MT"/>
              </a:rPr>
              <a:t> </a:t>
            </a:r>
            <a:r>
              <a:rPr sz="1800" spc="-5" dirty="0">
                <a:latin typeface="Arial MT"/>
                <a:cs typeface="Arial MT"/>
              </a:rPr>
              <a:t>menular</a:t>
            </a:r>
            <a:r>
              <a:rPr sz="1800" spc="10" dirty="0">
                <a:latin typeface="Arial MT"/>
                <a:cs typeface="Arial MT"/>
              </a:rPr>
              <a:t> </a:t>
            </a:r>
            <a:r>
              <a:rPr sz="1800" spc="-5" dirty="0">
                <a:latin typeface="Arial MT"/>
                <a:cs typeface="Arial MT"/>
              </a:rPr>
              <a:t>maka </a:t>
            </a:r>
            <a:r>
              <a:rPr sz="1800" spc="-10" dirty="0">
                <a:latin typeface="Arial MT"/>
                <a:cs typeface="Arial MT"/>
              </a:rPr>
              <a:t>orang</a:t>
            </a:r>
            <a:r>
              <a:rPr sz="1800" dirty="0">
                <a:latin typeface="Arial MT"/>
                <a:cs typeface="Arial MT"/>
              </a:rPr>
              <a:t> </a:t>
            </a:r>
            <a:r>
              <a:rPr sz="1800" spc="-5" dirty="0">
                <a:latin typeface="Arial MT"/>
                <a:cs typeface="Arial MT"/>
              </a:rPr>
              <a:t>tersebut</a:t>
            </a:r>
            <a:r>
              <a:rPr sz="1800" spc="10" dirty="0">
                <a:latin typeface="Arial MT"/>
                <a:cs typeface="Arial MT"/>
              </a:rPr>
              <a:t> </a:t>
            </a:r>
            <a:r>
              <a:rPr sz="1800" spc="-10" dirty="0">
                <a:latin typeface="Arial MT"/>
                <a:cs typeface="Arial MT"/>
              </a:rPr>
              <a:t>berpotensial</a:t>
            </a:r>
            <a:r>
              <a:rPr sz="1800" spc="5" dirty="0">
                <a:latin typeface="Arial MT"/>
                <a:cs typeface="Arial MT"/>
              </a:rPr>
              <a:t> </a:t>
            </a:r>
            <a:r>
              <a:rPr sz="1800" spc="-10" dirty="0">
                <a:latin typeface="Arial MT"/>
                <a:cs typeface="Arial MT"/>
              </a:rPr>
              <a:t>menjadi </a:t>
            </a:r>
            <a:r>
              <a:rPr sz="1800" spc="-5" dirty="0">
                <a:latin typeface="Arial MT"/>
                <a:cs typeface="Arial MT"/>
              </a:rPr>
              <a:t> sumber </a:t>
            </a:r>
            <a:r>
              <a:rPr sz="1800" spc="-10" dirty="0">
                <a:latin typeface="Arial MT"/>
                <a:cs typeface="Arial MT"/>
              </a:rPr>
              <a:t>penularan</a:t>
            </a:r>
            <a:r>
              <a:rPr sz="1800" spc="-5" dirty="0">
                <a:latin typeface="Arial MT"/>
                <a:cs typeface="Arial MT"/>
              </a:rPr>
              <a:t> contohnya </a:t>
            </a:r>
            <a:r>
              <a:rPr sz="1800" spc="-10" dirty="0">
                <a:latin typeface="Arial MT"/>
                <a:cs typeface="Arial MT"/>
              </a:rPr>
              <a:t>penderita</a:t>
            </a:r>
            <a:r>
              <a:rPr sz="1800" spc="-5" dirty="0">
                <a:latin typeface="Arial MT"/>
                <a:cs typeface="Arial MT"/>
              </a:rPr>
              <a:t> HIV </a:t>
            </a:r>
            <a:r>
              <a:rPr sz="1800" spc="-10" dirty="0">
                <a:latin typeface="Arial MT"/>
                <a:cs typeface="Arial MT"/>
              </a:rPr>
              <a:t>positif</a:t>
            </a:r>
            <a:endParaRPr sz="1800">
              <a:latin typeface="Arial MT"/>
              <a:cs typeface="Arial MT"/>
            </a:endParaRPr>
          </a:p>
          <a:p>
            <a:pPr marL="12700" marR="502920" algn="just">
              <a:lnSpc>
                <a:spcPct val="100000"/>
              </a:lnSpc>
              <a:spcBef>
                <a:spcPts val="359"/>
              </a:spcBef>
            </a:pPr>
            <a:r>
              <a:rPr sz="1800" b="1" spc="-5" dirty="0">
                <a:latin typeface="Arial"/>
                <a:cs typeface="Arial"/>
              </a:rPr>
              <a:t>Kondisi No.4, </a:t>
            </a:r>
            <a:r>
              <a:rPr sz="1800" spc="-10" dirty="0">
                <a:latin typeface="Arial MT"/>
                <a:cs typeface="Arial MT"/>
              </a:rPr>
              <a:t>Menunjukkan </a:t>
            </a:r>
            <a:r>
              <a:rPr sz="1800" spc="-5" dirty="0">
                <a:latin typeface="Arial MT"/>
                <a:cs typeface="Arial MT"/>
              </a:rPr>
              <a:t>seseorang </a:t>
            </a:r>
            <a:r>
              <a:rPr sz="1800" dirty="0">
                <a:latin typeface="Arial MT"/>
                <a:cs typeface="Arial MT"/>
              </a:rPr>
              <a:t>yang merasa </a:t>
            </a:r>
            <a:r>
              <a:rPr sz="1800" spc="-5" dirty="0">
                <a:latin typeface="Arial MT"/>
                <a:cs typeface="Arial MT"/>
              </a:rPr>
              <a:t>sehat </a:t>
            </a:r>
            <a:r>
              <a:rPr sz="1800" dirty="0">
                <a:latin typeface="Arial MT"/>
                <a:cs typeface="Arial MT"/>
              </a:rPr>
              <a:t>(not </a:t>
            </a:r>
            <a:r>
              <a:rPr sz="1800" spc="-5" dirty="0">
                <a:latin typeface="Arial MT"/>
                <a:cs typeface="Arial MT"/>
              </a:rPr>
              <a:t>ill) dan </a:t>
            </a:r>
            <a:r>
              <a:rPr sz="1800" dirty="0">
                <a:latin typeface="Arial MT"/>
                <a:cs typeface="Arial MT"/>
              </a:rPr>
              <a:t> </a:t>
            </a:r>
            <a:r>
              <a:rPr sz="1800" spc="-10" dirty="0">
                <a:latin typeface="Arial MT"/>
                <a:cs typeface="Arial MT"/>
              </a:rPr>
              <a:t>tampak </a:t>
            </a:r>
            <a:r>
              <a:rPr sz="1800" spc="-5" dirty="0">
                <a:latin typeface="Arial MT"/>
                <a:cs typeface="Arial MT"/>
              </a:rPr>
              <a:t>sehat (not sick) serta secara </a:t>
            </a:r>
            <a:r>
              <a:rPr sz="1800" spc="-10" dirty="0">
                <a:latin typeface="Arial MT"/>
                <a:cs typeface="Arial MT"/>
              </a:rPr>
              <a:t>patologis/medis </a:t>
            </a:r>
            <a:r>
              <a:rPr sz="1800" dirty="0">
                <a:latin typeface="Arial MT"/>
                <a:cs typeface="Arial MT"/>
              </a:rPr>
              <a:t>(no </a:t>
            </a:r>
            <a:r>
              <a:rPr sz="1800" spc="-10" dirty="0">
                <a:latin typeface="Arial MT"/>
                <a:cs typeface="Arial MT"/>
              </a:rPr>
              <a:t>disease) </a:t>
            </a:r>
            <a:r>
              <a:rPr sz="1800" dirty="0">
                <a:latin typeface="Arial MT"/>
                <a:cs typeface="Arial MT"/>
              </a:rPr>
              <a:t>maka </a:t>
            </a:r>
            <a:r>
              <a:rPr sz="1800" spc="-490" dirty="0">
                <a:latin typeface="Arial MT"/>
                <a:cs typeface="Arial MT"/>
              </a:rPr>
              <a:t> </a:t>
            </a:r>
            <a:r>
              <a:rPr sz="1800" spc="-5" dirty="0">
                <a:latin typeface="Arial MT"/>
                <a:cs typeface="Arial MT"/>
              </a:rPr>
              <a:t>orang</a:t>
            </a:r>
            <a:r>
              <a:rPr sz="1800" spc="-10" dirty="0">
                <a:latin typeface="Arial MT"/>
                <a:cs typeface="Arial MT"/>
              </a:rPr>
              <a:t> </a:t>
            </a:r>
            <a:r>
              <a:rPr sz="1800" spc="-5" dirty="0">
                <a:latin typeface="Arial MT"/>
                <a:cs typeface="Arial MT"/>
              </a:rPr>
              <a:t>ini </a:t>
            </a:r>
            <a:r>
              <a:rPr sz="1800" spc="-10" dirty="0">
                <a:latin typeface="Arial MT"/>
                <a:cs typeface="Arial MT"/>
              </a:rPr>
              <a:t>disebut</a:t>
            </a:r>
            <a:r>
              <a:rPr sz="1800" spc="5" dirty="0">
                <a:latin typeface="Arial MT"/>
                <a:cs typeface="Arial MT"/>
              </a:rPr>
              <a:t> </a:t>
            </a:r>
            <a:r>
              <a:rPr sz="1800" spc="-10" dirty="0">
                <a:latin typeface="Arial MT"/>
                <a:cs typeface="Arial MT"/>
              </a:rPr>
              <a:t>sehat</a:t>
            </a:r>
            <a:endParaRPr sz="1800">
              <a:latin typeface="Arial MT"/>
              <a:cs typeface="Arial MT"/>
            </a:endParaRPr>
          </a:p>
        </p:txBody>
      </p:sp>
      <p:sp>
        <p:nvSpPr>
          <p:cNvPr id="5" name="object 5"/>
          <p:cNvSpPr txBox="1"/>
          <p:nvPr/>
        </p:nvSpPr>
        <p:spPr>
          <a:xfrm>
            <a:off x="534504" y="2662097"/>
            <a:ext cx="107314" cy="299720"/>
          </a:xfrm>
          <a:prstGeom prst="rect">
            <a:avLst/>
          </a:prstGeom>
        </p:spPr>
        <p:txBody>
          <a:bodyPr vert="horz" wrap="square" lIns="0" tIns="12700" rIns="0" bIns="0" rtlCol="0">
            <a:spAutoFit/>
          </a:bodyPr>
          <a:lstStyle/>
          <a:p>
            <a:pPr marL="12700">
              <a:lnSpc>
                <a:spcPct val="100000"/>
              </a:lnSpc>
              <a:spcBef>
                <a:spcPts val="100"/>
              </a:spcBef>
            </a:pPr>
            <a:r>
              <a:rPr sz="1800" spc="-500" dirty="0">
                <a:solidFill>
                  <a:srgbClr val="CC0099"/>
                </a:solidFill>
                <a:latin typeface="Lucida Sans Unicode"/>
                <a:cs typeface="Lucida Sans Unicode"/>
              </a:rPr>
              <a:t>•</a:t>
            </a:r>
            <a:endParaRPr sz="1800">
              <a:latin typeface="Lucida Sans Unicode"/>
              <a:cs typeface="Lucida Sans Unicode"/>
            </a:endParaRPr>
          </a:p>
        </p:txBody>
      </p:sp>
      <p:sp>
        <p:nvSpPr>
          <p:cNvPr id="6" name="object 6"/>
          <p:cNvSpPr txBox="1"/>
          <p:nvPr/>
        </p:nvSpPr>
        <p:spPr>
          <a:xfrm>
            <a:off x="534504" y="3530777"/>
            <a:ext cx="107314" cy="299720"/>
          </a:xfrm>
          <a:prstGeom prst="rect">
            <a:avLst/>
          </a:prstGeom>
        </p:spPr>
        <p:txBody>
          <a:bodyPr vert="horz" wrap="square" lIns="0" tIns="12700" rIns="0" bIns="0" rtlCol="0">
            <a:spAutoFit/>
          </a:bodyPr>
          <a:lstStyle/>
          <a:p>
            <a:pPr marL="12700">
              <a:lnSpc>
                <a:spcPct val="100000"/>
              </a:lnSpc>
              <a:spcBef>
                <a:spcPts val="100"/>
              </a:spcBef>
            </a:pPr>
            <a:r>
              <a:rPr sz="1800" spc="-500" dirty="0">
                <a:solidFill>
                  <a:srgbClr val="CC0099"/>
                </a:solidFill>
                <a:latin typeface="Lucida Sans Unicode"/>
                <a:cs typeface="Lucida Sans Unicode"/>
              </a:rPr>
              <a:t>•</a:t>
            </a:r>
            <a:endParaRPr sz="1800">
              <a:latin typeface="Lucida Sans Unicode"/>
              <a:cs typeface="Lucida Sans Unicode"/>
            </a:endParaRPr>
          </a:p>
        </p:txBody>
      </p:sp>
      <p:sp>
        <p:nvSpPr>
          <p:cNvPr id="7" name="object 7"/>
          <p:cNvSpPr txBox="1"/>
          <p:nvPr/>
        </p:nvSpPr>
        <p:spPr>
          <a:xfrm>
            <a:off x="534504" y="5222417"/>
            <a:ext cx="107314" cy="299720"/>
          </a:xfrm>
          <a:prstGeom prst="rect">
            <a:avLst/>
          </a:prstGeom>
        </p:spPr>
        <p:txBody>
          <a:bodyPr vert="horz" wrap="square" lIns="0" tIns="12700" rIns="0" bIns="0" rtlCol="0">
            <a:spAutoFit/>
          </a:bodyPr>
          <a:lstStyle/>
          <a:p>
            <a:pPr marL="12700">
              <a:lnSpc>
                <a:spcPct val="100000"/>
              </a:lnSpc>
              <a:spcBef>
                <a:spcPts val="100"/>
              </a:spcBef>
            </a:pPr>
            <a:r>
              <a:rPr sz="1800" spc="-500" dirty="0">
                <a:solidFill>
                  <a:srgbClr val="CC0099"/>
                </a:solidFill>
                <a:latin typeface="Lucida Sans Unicode"/>
                <a:cs typeface="Lucida Sans Unicode"/>
              </a:rPr>
              <a:t>•</a:t>
            </a:r>
            <a:endParaRPr sz="1800">
              <a:latin typeface="Lucida Sans Unicode"/>
              <a:cs typeface="Lucida Sans Unicode"/>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1903" y="721334"/>
            <a:ext cx="5544185" cy="1300480"/>
          </a:xfrm>
          <a:prstGeom prst="rect">
            <a:avLst/>
          </a:prstGeom>
        </p:spPr>
        <p:txBody>
          <a:bodyPr vert="horz" wrap="square" lIns="0" tIns="11430" rIns="0" bIns="0" rtlCol="0">
            <a:spAutoFit/>
          </a:bodyPr>
          <a:lstStyle/>
          <a:p>
            <a:pPr marL="1402080" marR="5080" indent="-1390015">
              <a:lnSpc>
                <a:spcPct val="100800"/>
              </a:lnSpc>
              <a:spcBef>
                <a:spcPts val="90"/>
              </a:spcBef>
            </a:pPr>
            <a:r>
              <a:rPr sz="4150" spc="10" dirty="0">
                <a:latin typeface="Arial MT"/>
                <a:cs typeface="Arial MT"/>
              </a:rPr>
              <a:t>Hub. Keterpaparan dan </a:t>
            </a:r>
            <a:r>
              <a:rPr sz="4150" spc="-1145" dirty="0">
                <a:latin typeface="Arial MT"/>
                <a:cs typeface="Arial MT"/>
              </a:rPr>
              <a:t> </a:t>
            </a:r>
            <a:r>
              <a:rPr sz="4150" spc="10" dirty="0">
                <a:latin typeface="Arial MT"/>
                <a:cs typeface="Arial MT"/>
              </a:rPr>
              <a:t>Kerentanan</a:t>
            </a:r>
            <a:endParaRPr sz="4150">
              <a:latin typeface="Arial MT"/>
              <a:cs typeface="Arial MT"/>
            </a:endParaRPr>
          </a:p>
        </p:txBody>
      </p:sp>
      <p:sp>
        <p:nvSpPr>
          <p:cNvPr id="3" name="object 3"/>
          <p:cNvSpPr txBox="1"/>
          <p:nvPr/>
        </p:nvSpPr>
        <p:spPr>
          <a:xfrm>
            <a:off x="1142898" y="2482824"/>
            <a:ext cx="7085965" cy="574040"/>
          </a:xfrm>
          <a:prstGeom prst="rect">
            <a:avLst/>
          </a:prstGeom>
        </p:spPr>
        <p:txBody>
          <a:bodyPr vert="horz" wrap="square" lIns="0" tIns="12700" rIns="0" bIns="0" rtlCol="0">
            <a:spAutoFit/>
          </a:bodyPr>
          <a:lstStyle/>
          <a:p>
            <a:pPr marL="12700" marR="5080">
              <a:lnSpc>
                <a:spcPct val="100000"/>
              </a:lnSpc>
              <a:spcBef>
                <a:spcPts val="100"/>
              </a:spcBef>
              <a:tabLst>
                <a:tab pos="785495" algn="l"/>
                <a:tab pos="2023110" algn="l"/>
                <a:tab pos="2892425" algn="l"/>
                <a:tab pos="3813175" algn="l"/>
                <a:tab pos="5380990" algn="l"/>
                <a:tab pos="6363970" algn="l"/>
              </a:tabLst>
            </a:pPr>
            <a:r>
              <a:rPr sz="1800" i="1" spc="-160" dirty="0">
                <a:latin typeface="Arial"/>
                <a:cs typeface="Arial"/>
              </a:rPr>
              <a:t>T</a:t>
            </a:r>
            <a:r>
              <a:rPr sz="1800" i="1" spc="-5" dirty="0">
                <a:latin typeface="Arial"/>
                <a:cs typeface="Arial"/>
              </a:rPr>
              <a:t>a</a:t>
            </a:r>
            <a:r>
              <a:rPr sz="1800" i="1" spc="-15" dirty="0">
                <a:latin typeface="Arial"/>
                <a:cs typeface="Arial"/>
              </a:rPr>
              <a:t>b</a:t>
            </a:r>
            <a:r>
              <a:rPr sz="1800" i="1" spc="-5" dirty="0">
                <a:latin typeface="Arial"/>
                <a:cs typeface="Arial"/>
              </a:rPr>
              <a:t>e</a:t>
            </a:r>
            <a:r>
              <a:rPr sz="1800" i="1" dirty="0">
                <a:latin typeface="Arial"/>
                <a:cs typeface="Arial"/>
              </a:rPr>
              <a:t>l	</a:t>
            </a:r>
            <a:r>
              <a:rPr sz="1800" i="1" spc="-5" dirty="0">
                <a:latin typeface="Arial"/>
                <a:cs typeface="Arial"/>
              </a:rPr>
              <a:t>hu</a:t>
            </a:r>
            <a:r>
              <a:rPr sz="1800" i="1" spc="-15" dirty="0">
                <a:latin typeface="Arial"/>
                <a:cs typeface="Arial"/>
              </a:rPr>
              <a:t>b</a:t>
            </a:r>
            <a:r>
              <a:rPr sz="1800" i="1" spc="-5" dirty="0">
                <a:latin typeface="Arial"/>
                <a:cs typeface="Arial"/>
              </a:rPr>
              <a:t>u</a:t>
            </a:r>
            <a:r>
              <a:rPr sz="1800" i="1" spc="-15" dirty="0">
                <a:latin typeface="Arial"/>
                <a:cs typeface="Arial"/>
              </a:rPr>
              <a:t>n</a:t>
            </a:r>
            <a:r>
              <a:rPr sz="1800" i="1" spc="-5" dirty="0">
                <a:latin typeface="Arial"/>
                <a:cs typeface="Arial"/>
              </a:rPr>
              <a:t>g</a:t>
            </a:r>
            <a:r>
              <a:rPr sz="1800" i="1" spc="-15" dirty="0">
                <a:latin typeface="Arial"/>
                <a:cs typeface="Arial"/>
              </a:rPr>
              <a:t>a</a:t>
            </a:r>
            <a:r>
              <a:rPr sz="1800" i="1" dirty="0">
                <a:latin typeface="Arial"/>
                <a:cs typeface="Arial"/>
              </a:rPr>
              <a:t>n	</a:t>
            </a:r>
            <a:r>
              <a:rPr sz="1800" i="1" spc="-15" dirty="0">
                <a:latin typeface="Arial"/>
                <a:cs typeface="Arial"/>
              </a:rPr>
              <a:t>a</a:t>
            </a:r>
            <a:r>
              <a:rPr sz="1800" i="1" spc="-5" dirty="0">
                <a:latin typeface="Arial"/>
                <a:cs typeface="Arial"/>
              </a:rPr>
              <a:t>ntar</a:t>
            </a:r>
            <a:r>
              <a:rPr sz="1800" i="1" dirty="0">
                <a:latin typeface="Arial"/>
                <a:cs typeface="Arial"/>
              </a:rPr>
              <a:t>a	</a:t>
            </a:r>
            <a:r>
              <a:rPr sz="1800" i="1" spc="-5" dirty="0">
                <a:latin typeface="Arial"/>
                <a:cs typeface="Arial"/>
              </a:rPr>
              <a:t>d</a:t>
            </a:r>
            <a:r>
              <a:rPr sz="1800" i="1" spc="-15" dirty="0">
                <a:latin typeface="Arial"/>
                <a:cs typeface="Arial"/>
              </a:rPr>
              <a:t>e</a:t>
            </a:r>
            <a:r>
              <a:rPr sz="1800" i="1" dirty="0">
                <a:latin typeface="Arial"/>
                <a:cs typeface="Arial"/>
              </a:rPr>
              <a:t>ra</a:t>
            </a:r>
            <a:r>
              <a:rPr sz="1800" i="1" spc="-10" dirty="0">
                <a:latin typeface="Arial"/>
                <a:cs typeface="Arial"/>
              </a:rPr>
              <a:t>j</a:t>
            </a:r>
            <a:r>
              <a:rPr sz="1800" i="1" spc="-5" dirty="0">
                <a:latin typeface="Arial"/>
                <a:cs typeface="Arial"/>
              </a:rPr>
              <a:t>a</a:t>
            </a:r>
            <a:r>
              <a:rPr sz="1800" i="1" dirty="0">
                <a:latin typeface="Arial"/>
                <a:cs typeface="Arial"/>
              </a:rPr>
              <a:t>t	kete</a:t>
            </a:r>
            <a:r>
              <a:rPr sz="1800" i="1" spc="-10" dirty="0">
                <a:latin typeface="Arial"/>
                <a:cs typeface="Arial"/>
              </a:rPr>
              <a:t>r</a:t>
            </a:r>
            <a:r>
              <a:rPr sz="1800" i="1" spc="-5" dirty="0">
                <a:latin typeface="Arial"/>
                <a:cs typeface="Arial"/>
              </a:rPr>
              <a:t>pa</a:t>
            </a:r>
            <a:r>
              <a:rPr sz="1800" i="1" spc="-15" dirty="0">
                <a:latin typeface="Arial"/>
                <a:cs typeface="Arial"/>
              </a:rPr>
              <a:t>p</a:t>
            </a:r>
            <a:r>
              <a:rPr sz="1800" i="1" spc="-5" dirty="0">
                <a:latin typeface="Arial"/>
                <a:cs typeface="Arial"/>
              </a:rPr>
              <a:t>ara</a:t>
            </a:r>
            <a:r>
              <a:rPr sz="1800" i="1" dirty="0">
                <a:latin typeface="Arial"/>
                <a:cs typeface="Arial"/>
              </a:rPr>
              <a:t>n	</a:t>
            </a:r>
            <a:r>
              <a:rPr sz="1800" i="1" spc="-15" dirty="0">
                <a:latin typeface="Arial"/>
                <a:cs typeface="Arial"/>
              </a:rPr>
              <a:t>d</a:t>
            </a:r>
            <a:r>
              <a:rPr sz="1800" i="1" spc="-5" dirty="0">
                <a:latin typeface="Arial"/>
                <a:cs typeface="Arial"/>
              </a:rPr>
              <a:t>e</a:t>
            </a:r>
            <a:r>
              <a:rPr sz="1800" i="1" spc="-15" dirty="0">
                <a:latin typeface="Arial"/>
                <a:cs typeface="Arial"/>
              </a:rPr>
              <a:t>n</a:t>
            </a:r>
            <a:r>
              <a:rPr sz="1800" i="1" spc="-5" dirty="0">
                <a:latin typeface="Arial"/>
                <a:cs typeface="Arial"/>
              </a:rPr>
              <a:t>ga</a:t>
            </a:r>
            <a:r>
              <a:rPr sz="1800" i="1" dirty="0">
                <a:latin typeface="Arial"/>
                <a:cs typeface="Arial"/>
              </a:rPr>
              <a:t>n	k</a:t>
            </a:r>
            <a:r>
              <a:rPr sz="1800" i="1" spc="-15" dirty="0">
                <a:latin typeface="Arial"/>
                <a:cs typeface="Arial"/>
              </a:rPr>
              <a:t>o</a:t>
            </a:r>
            <a:r>
              <a:rPr sz="1800" i="1" spc="-5" dirty="0">
                <a:latin typeface="Arial"/>
                <a:cs typeface="Arial"/>
              </a:rPr>
              <a:t>nd</a:t>
            </a:r>
            <a:r>
              <a:rPr sz="1800" i="1" spc="-10" dirty="0">
                <a:latin typeface="Arial"/>
                <a:cs typeface="Arial"/>
              </a:rPr>
              <a:t>i</a:t>
            </a:r>
            <a:r>
              <a:rPr sz="1800" i="1" dirty="0">
                <a:latin typeface="Arial"/>
                <a:cs typeface="Arial"/>
              </a:rPr>
              <a:t>si  </a:t>
            </a:r>
            <a:r>
              <a:rPr sz="1800" i="1" spc="-10" dirty="0">
                <a:latin typeface="Arial"/>
                <a:cs typeface="Arial"/>
              </a:rPr>
              <a:t>kerentanan</a:t>
            </a:r>
            <a:r>
              <a:rPr sz="1800" i="1" spc="-5" dirty="0">
                <a:latin typeface="Arial"/>
                <a:cs typeface="Arial"/>
              </a:rPr>
              <a:t> dalam </a:t>
            </a:r>
            <a:r>
              <a:rPr sz="1800" i="1" spc="-10" dirty="0">
                <a:latin typeface="Arial"/>
                <a:cs typeface="Arial"/>
              </a:rPr>
              <a:t>proses</a:t>
            </a:r>
            <a:r>
              <a:rPr sz="1800" i="1" spc="5" dirty="0">
                <a:latin typeface="Arial"/>
                <a:cs typeface="Arial"/>
              </a:rPr>
              <a:t> </a:t>
            </a:r>
            <a:r>
              <a:rPr sz="1800" i="1" spc="-10" dirty="0">
                <a:latin typeface="Arial"/>
                <a:cs typeface="Arial"/>
              </a:rPr>
              <a:t>terjadinya</a:t>
            </a:r>
            <a:r>
              <a:rPr sz="1800" i="1" spc="-5" dirty="0">
                <a:latin typeface="Arial"/>
                <a:cs typeface="Arial"/>
              </a:rPr>
              <a:t> penyakit.</a:t>
            </a:r>
            <a:endParaRPr sz="1800">
              <a:latin typeface="Arial"/>
              <a:cs typeface="Arial"/>
            </a:endParaRPr>
          </a:p>
        </p:txBody>
      </p:sp>
      <p:graphicFrame>
        <p:nvGraphicFramePr>
          <p:cNvPr id="4" name="object 4"/>
          <p:cNvGraphicFramePr>
            <a:graphicFrameLocks noGrp="1"/>
          </p:cNvGraphicFramePr>
          <p:nvPr/>
        </p:nvGraphicFramePr>
        <p:xfrm>
          <a:off x="1282903" y="3200616"/>
          <a:ext cx="6400800" cy="2133357"/>
        </p:xfrm>
        <a:graphic>
          <a:graphicData uri="http://schemas.openxmlformats.org/drawingml/2006/table">
            <a:tbl>
              <a:tblPr firstRow="1" bandRow="1">
                <a:tableStyleId>{2D5ABB26-0587-4C30-8999-92F81FD0307C}</a:tableStyleId>
              </a:tblPr>
              <a:tblGrid>
                <a:gridCol w="22860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472325">
                <a:tc rowSpan="2">
                  <a:txBody>
                    <a:bodyPr/>
                    <a:lstStyle/>
                    <a:p>
                      <a:pPr marL="160655" marR="154305" indent="347980">
                        <a:lnSpc>
                          <a:spcPts val="2680"/>
                        </a:lnSpc>
                        <a:spcBef>
                          <a:spcPts val="385"/>
                        </a:spcBef>
                      </a:pPr>
                      <a:r>
                        <a:rPr sz="2400" b="1" spc="-10" dirty="0">
                          <a:latin typeface="Arial"/>
                          <a:cs typeface="Arial"/>
                        </a:rPr>
                        <a:t>Keadaan </a:t>
                      </a:r>
                      <a:r>
                        <a:rPr sz="2400" b="1" spc="-5" dirty="0">
                          <a:latin typeface="Arial"/>
                          <a:cs typeface="Arial"/>
                        </a:rPr>
                        <a:t> K</a:t>
                      </a:r>
                      <a:r>
                        <a:rPr sz="2400" b="1" spc="-10" dirty="0">
                          <a:latin typeface="Arial"/>
                          <a:cs typeface="Arial"/>
                        </a:rPr>
                        <a:t>e</a:t>
                      </a:r>
                      <a:r>
                        <a:rPr sz="2400" b="1" spc="5" dirty="0">
                          <a:latin typeface="Arial"/>
                          <a:cs typeface="Arial"/>
                        </a:rPr>
                        <a:t>t</a:t>
                      </a:r>
                      <a:r>
                        <a:rPr sz="2400" b="1" spc="-10" dirty="0">
                          <a:latin typeface="Arial"/>
                          <a:cs typeface="Arial"/>
                        </a:rPr>
                        <a:t>er</a:t>
                      </a:r>
                      <a:r>
                        <a:rPr sz="2400" b="1" dirty="0">
                          <a:latin typeface="Arial"/>
                          <a:cs typeface="Arial"/>
                        </a:rPr>
                        <a:t>p</a:t>
                      </a:r>
                      <a:r>
                        <a:rPr sz="2400" b="1" spc="-10" dirty="0">
                          <a:latin typeface="Arial"/>
                          <a:cs typeface="Arial"/>
                        </a:rPr>
                        <a:t>ap</a:t>
                      </a:r>
                      <a:r>
                        <a:rPr sz="2400" b="1" dirty="0">
                          <a:latin typeface="Arial"/>
                          <a:cs typeface="Arial"/>
                        </a:rPr>
                        <a:t>a</a:t>
                      </a:r>
                      <a:r>
                        <a:rPr sz="2400" b="1" spc="-10" dirty="0">
                          <a:latin typeface="Arial"/>
                          <a:cs typeface="Arial"/>
                        </a:rPr>
                        <a:t>ra</a:t>
                      </a:r>
                      <a:r>
                        <a:rPr sz="2400" b="1" dirty="0">
                          <a:latin typeface="Arial"/>
                          <a:cs typeface="Arial"/>
                        </a:rPr>
                        <a:t>n</a:t>
                      </a:r>
                      <a:endParaRPr sz="2400">
                        <a:latin typeface="Arial"/>
                        <a:cs typeface="Arial"/>
                      </a:endParaRPr>
                    </a:p>
                  </a:txBody>
                  <a:tcPr marL="0" marR="0" marT="48895"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99FF99"/>
                    </a:solidFill>
                  </a:tcPr>
                </a:tc>
                <a:tc gridSpan="2">
                  <a:txBody>
                    <a:bodyPr/>
                    <a:lstStyle/>
                    <a:p>
                      <a:pPr algn="ctr">
                        <a:lnSpc>
                          <a:spcPct val="100000"/>
                        </a:lnSpc>
                        <a:spcBef>
                          <a:spcPts val="130"/>
                        </a:spcBef>
                      </a:pPr>
                      <a:r>
                        <a:rPr sz="2400" b="1" spc="-10" dirty="0">
                          <a:latin typeface="Arial"/>
                          <a:cs typeface="Arial"/>
                        </a:rPr>
                        <a:t>Keadaan</a:t>
                      </a:r>
                      <a:r>
                        <a:rPr sz="2400" b="1" spc="-45" dirty="0">
                          <a:latin typeface="Arial"/>
                          <a:cs typeface="Arial"/>
                        </a:rPr>
                        <a:t> </a:t>
                      </a:r>
                      <a:r>
                        <a:rPr sz="2400" b="1" spc="-5" dirty="0">
                          <a:latin typeface="Arial"/>
                          <a:cs typeface="Arial"/>
                        </a:rPr>
                        <a:t>Kerentanan</a:t>
                      </a:r>
                      <a:endParaRPr sz="2400">
                        <a:latin typeface="Arial"/>
                        <a:cs typeface="Arial"/>
                      </a:endParaRPr>
                    </a:p>
                  </a:txBody>
                  <a:tcPr marL="0" marR="0" marT="16510" marB="0">
                    <a:lnL w="12700">
                      <a:solidFill>
                        <a:srgbClr val="000000"/>
                      </a:solidFill>
                      <a:prstDash val="solid"/>
                    </a:lnL>
                    <a:lnT w="28575">
                      <a:solidFill>
                        <a:srgbClr val="000000"/>
                      </a:solidFill>
                      <a:prstDash val="solid"/>
                    </a:lnT>
                    <a:lnB w="12700">
                      <a:solidFill>
                        <a:srgbClr val="000000"/>
                      </a:solidFill>
                      <a:prstDash val="solid"/>
                    </a:lnB>
                    <a:solidFill>
                      <a:srgbClr val="99FF99"/>
                    </a:solidFill>
                  </a:tcPr>
                </a:tc>
                <a:tc hMerge="1">
                  <a:txBody>
                    <a:bodyPr/>
                    <a:lstStyle/>
                    <a:p>
                      <a:endParaRPr/>
                    </a:p>
                  </a:txBody>
                  <a:tcPr marL="0" marR="0" marT="0" marB="0"/>
                </a:tc>
                <a:extLst>
                  <a:ext uri="{0D108BD9-81ED-4DB2-BD59-A6C34878D82A}">
                    <a16:rowId xmlns:a16="http://schemas.microsoft.com/office/drawing/2014/main" val="10000"/>
                  </a:ext>
                </a:extLst>
              </a:tr>
              <a:tr h="823315">
                <a:tc vMerge="1">
                  <a:txBody>
                    <a:bodyPr/>
                    <a:lstStyle/>
                    <a:p>
                      <a:endParaRPr/>
                    </a:p>
                  </a:txBody>
                  <a:tcPr marL="0" marR="0" marT="48895"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solidFill>
                      <a:srgbClr val="99FF99"/>
                    </a:solidFill>
                  </a:tcPr>
                </a:tc>
                <a:tc>
                  <a:txBody>
                    <a:bodyPr/>
                    <a:lstStyle/>
                    <a:p>
                      <a:pPr marR="76835" algn="ctr">
                        <a:lnSpc>
                          <a:spcPct val="100000"/>
                        </a:lnSpc>
                        <a:spcBef>
                          <a:spcPts val="130"/>
                        </a:spcBef>
                      </a:pPr>
                      <a:r>
                        <a:rPr sz="2400" b="1" spc="-5" dirty="0">
                          <a:latin typeface="Arial"/>
                          <a:cs typeface="Arial"/>
                        </a:rPr>
                        <a:t>Rentan</a:t>
                      </a:r>
                      <a:endParaRPr sz="2400">
                        <a:latin typeface="Arial"/>
                        <a:cs typeface="Arial"/>
                      </a:endParaRPr>
                    </a:p>
                  </a:txBody>
                  <a:tcPr marL="0" marR="0" marT="165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FF99"/>
                    </a:solidFill>
                  </a:tcPr>
                </a:tc>
                <a:tc>
                  <a:txBody>
                    <a:bodyPr/>
                    <a:lstStyle/>
                    <a:p>
                      <a:pPr algn="ctr">
                        <a:lnSpc>
                          <a:spcPct val="100000"/>
                        </a:lnSpc>
                        <a:spcBef>
                          <a:spcPts val="130"/>
                        </a:spcBef>
                      </a:pPr>
                      <a:r>
                        <a:rPr sz="2400" b="1" spc="-5" dirty="0">
                          <a:latin typeface="Arial"/>
                          <a:cs typeface="Arial"/>
                        </a:rPr>
                        <a:t>Kebal</a:t>
                      </a:r>
                      <a:endParaRPr sz="2400">
                        <a:latin typeface="Arial"/>
                        <a:cs typeface="Arial"/>
                      </a:endParaRPr>
                    </a:p>
                  </a:txBody>
                  <a:tcPr marL="0" marR="0" marT="1651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99FF99"/>
                    </a:solidFill>
                  </a:tcPr>
                </a:tc>
                <a:extLst>
                  <a:ext uri="{0D108BD9-81ED-4DB2-BD59-A6C34878D82A}">
                    <a16:rowId xmlns:a16="http://schemas.microsoft.com/office/drawing/2014/main" val="10001"/>
                  </a:ext>
                </a:extLst>
              </a:tr>
              <a:tr h="408597">
                <a:tc>
                  <a:txBody>
                    <a:bodyPr/>
                    <a:lstStyle/>
                    <a:p>
                      <a:pPr marL="91440">
                        <a:lnSpc>
                          <a:spcPct val="100000"/>
                        </a:lnSpc>
                        <a:spcBef>
                          <a:spcPts val="165"/>
                        </a:spcBef>
                      </a:pPr>
                      <a:r>
                        <a:rPr sz="2000" b="1" spc="-20" dirty="0">
                          <a:latin typeface="Arial"/>
                          <a:cs typeface="Arial"/>
                        </a:rPr>
                        <a:t>Terpapar</a:t>
                      </a:r>
                      <a:endParaRPr sz="2000">
                        <a:latin typeface="Arial"/>
                        <a:cs typeface="Arial"/>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FF99"/>
                    </a:solidFill>
                  </a:tcPr>
                </a:tc>
                <a:tc>
                  <a:txBody>
                    <a:bodyPr/>
                    <a:lstStyle/>
                    <a:p>
                      <a:pPr algn="ctr">
                        <a:lnSpc>
                          <a:spcPct val="100000"/>
                        </a:lnSpc>
                        <a:spcBef>
                          <a:spcPts val="165"/>
                        </a:spcBef>
                      </a:pPr>
                      <a:r>
                        <a:rPr sz="2000" b="1" spc="-5" dirty="0">
                          <a:latin typeface="Arial"/>
                          <a:cs typeface="Arial"/>
                        </a:rPr>
                        <a:t>Sakit</a:t>
                      </a:r>
                      <a:endParaRPr sz="2000">
                        <a:latin typeface="Arial"/>
                        <a:cs typeface="Arial"/>
                      </a:endParaRPr>
                    </a:p>
                  </a:txBody>
                  <a:tcPr marL="0" marR="0" marT="209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FF99"/>
                    </a:solidFill>
                  </a:tcPr>
                </a:tc>
                <a:tc>
                  <a:txBody>
                    <a:bodyPr/>
                    <a:lstStyle/>
                    <a:p>
                      <a:pPr algn="ctr">
                        <a:lnSpc>
                          <a:spcPct val="100000"/>
                        </a:lnSpc>
                        <a:spcBef>
                          <a:spcPts val="165"/>
                        </a:spcBef>
                      </a:pPr>
                      <a:r>
                        <a:rPr sz="2000" b="1" spc="-10" dirty="0">
                          <a:latin typeface="Arial"/>
                          <a:cs typeface="Arial"/>
                        </a:rPr>
                        <a:t>Tidak</a:t>
                      </a:r>
                      <a:r>
                        <a:rPr sz="2000" b="1" spc="-40" dirty="0">
                          <a:latin typeface="Arial"/>
                          <a:cs typeface="Arial"/>
                        </a:rPr>
                        <a:t> </a:t>
                      </a:r>
                      <a:r>
                        <a:rPr sz="2000" b="1" spc="-5" dirty="0">
                          <a:latin typeface="Arial"/>
                          <a:cs typeface="Arial"/>
                        </a:rPr>
                        <a:t>Sakit</a:t>
                      </a:r>
                      <a:endParaRPr sz="2000">
                        <a:latin typeface="Arial"/>
                        <a:cs typeface="Arial"/>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99FF99"/>
                    </a:solidFill>
                  </a:tcPr>
                </a:tc>
                <a:extLst>
                  <a:ext uri="{0D108BD9-81ED-4DB2-BD59-A6C34878D82A}">
                    <a16:rowId xmlns:a16="http://schemas.microsoft.com/office/drawing/2014/main" val="10002"/>
                  </a:ext>
                </a:extLst>
              </a:tr>
              <a:tr h="429120">
                <a:tc>
                  <a:txBody>
                    <a:bodyPr/>
                    <a:lstStyle/>
                    <a:p>
                      <a:pPr marL="91440">
                        <a:lnSpc>
                          <a:spcPct val="100000"/>
                        </a:lnSpc>
                        <a:spcBef>
                          <a:spcPts val="170"/>
                        </a:spcBef>
                      </a:pPr>
                      <a:r>
                        <a:rPr sz="2000" b="1" spc="-10" dirty="0">
                          <a:latin typeface="Arial"/>
                          <a:cs typeface="Arial"/>
                        </a:rPr>
                        <a:t>Tidak</a:t>
                      </a:r>
                      <a:r>
                        <a:rPr sz="2000" b="1" spc="-35" dirty="0">
                          <a:latin typeface="Arial"/>
                          <a:cs typeface="Arial"/>
                        </a:rPr>
                        <a:t> </a:t>
                      </a:r>
                      <a:r>
                        <a:rPr sz="2000" b="1" spc="-20" dirty="0">
                          <a:latin typeface="Arial"/>
                          <a:cs typeface="Arial"/>
                        </a:rPr>
                        <a:t>Terapapar</a:t>
                      </a:r>
                      <a:endParaRPr sz="2000">
                        <a:latin typeface="Arial"/>
                        <a:cs typeface="Arial"/>
                      </a:endParaRPr>
                    </a:p>
                  </a:txBody>
                  <a:tcPr marL="0" marR="0" marT="21590"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99FF99"/>
                    </a:solidFill>
                  </a:tcPr>
                </a:tc>
                <a:tc>
                  <a:txBody>
                    <a:bodyPr/>
                    <a:lstStyle/>
                    <a:p>
                      <a:pPr algn="ctr">
                        <a:lnSpc>
                          <a:spcPct val="100000"/>
                        </a:lnSpc>
                        <a:spcBef>
                          <a:spcPts val="170"/>
                        </a:spcBef>
                      </a:pPr>
                      <a:r>
                        <a:rPr sz="2000" b="1" spc="-10" dirty="0">
                          <a:latin typeface="Arial"/>
                          <a:cs typeface="Arial"/>
                        </a:rPr>
                        <a:t>Tidak</a:t>
                      </a:r>
                      <a:r>
                        <a:rPr sz="2000" b="1" spc="-40" dirty="0">
                          <a:latin typeface="Arial"/>
                          <a:cs typeface="Arial"/>
                        </a:rPr>
                        <a:t> </a:t>
                      </a:r>
                      <a:r>
                        <a:rPr sz="2000" b="1" spc="-5" dirty="0">
                          <a:latin typeface="Arial"/>
                          <a:cs typeface="Arial"/>
                        </a:rPr>
                        <a:t>Sakit</a:t>
                      </a:r>
                      <a:endParaRPr sz="2000">
                        <a:latin typeface="Arial"/>
                        <a:cs typeface="Arial"/>
                      </a:endParaRPr>
                    </a:p>
                  </a:txBody>
                  <a:tcPr marL="0" marR="0" marT="2159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99FF99"/>
                    </a:solidFill>
                  </a:tcPr>
                </a:tc>
                <a:tc>
                  <a:txBody>
                    <a:bodyPr/>
                    <a:lstStyle/>
                    <a:p>
                      <a:pPr algn="ctr">
                        <a:lnSpc>
                          <a:spcPct val="100000"/>
                        </a:lnSpc>
                        <a:spcBef>
                          <a:spcPts val="170"/>
                        </a:spcBef>
                      </a:pPr>
                      <a:r>
                        <a:rPr sz="2000" b="1" spc="-10" dirty="0">
                          <a:latin typeface="Arial"/>
                          <a:cs typeface="Arial"/>
                        </a:rPr>
                        <a:t>Tidak</a:t>
                      </a:r>
                      <a:r>
                        <a:rPr sz="2000" b="1" spc="-40" dirty="0">
                          <a:latin typeface="Arial"/>
                          <a:cs typeface="Arial"/>
                        </a:rPr>
                        <a:t> </a:t>
                      </a:r>
                      <a:r>
                        <a:rPr sz="2000" b="1" spc="-5" dirty="0">
                          <a:latin typeface="Arial"/>
                          <a:cs typeface="Arial"/>
                        </a:rPr>
                        <a:t>Sakit</a:t>
                      </a:r>
                      <a:endParaRPr sz="2000">
                        <a:latin typeface="Arial"/>
                        <a:cs typeface="Arial"/>
                      </a:endParaRPr>
                    </a:p>
                  </a:txBody>
                  <a:tcPr marL="0" marR="0" marT="2159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solidFill>
                      <a:srgbClr val="99FF99"/>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225" y="3609263"/>
            <a:ext cx="3746500" cy="2311400"/>
          </a:xfrm>
          <a:prstGeom prst="rect">
            <a:avLst/>
          </a:prstGeom>
        </p:spPr>
        <p:txBody>
          <a:bodyPr vert="horz" wrap="square" lIns="0" tIns="12700" rIns="0" bIns="0" rtlCol="0">
            <a:spAutoFit/>
          </a:bodyPr>
          <a:lstStyle/>
          <a:p>
            <a:pPr marL="12700" marR="1858010">
              <a:lnSpc>
                <a:spcPct val="100000"/>
              </a:lnSpc>
              <a:spcBef>
                <a:spcPts val="100"/>
              </a:spcBef>
            </a:pPr>
            <a:r>
              <a:rPr sz="5000" spc="5" dirty="0"/>
              <a:t>S</a:t>
            </a:r>
            <a:r>
              <a:rPr sz="5000" spc="-5" dirty="0"/>
              <a:t>E</a:t>
            </a:r>
            <a:r>
              <a:rPr sz="5000" spc="5" dirty="0"/>
              <a:t>K</a:t>
            </a:r>
            <a:r>
              <a:rPr sz="5000" spc="-10" dirty="0"/>
              <a:t>IAN  </a:t>
            </a:r>
            <a:r>
              <a:rPr sz="5000" spc="-30" dirty="0"/>
              <a:t>DAN</a:t>
            </a:r>
            <a:endParaRPr sz="5000"/>
          </a:p>
          <a:p>
            <a:pPr marL="12700">
              <a:lnSpc>
                <a:spcPts val="6000"/>
              </a:lnSpc>
            </a:pPr>
            <a:r>
              <a:rPr sz="5000" spc="-5" dirty="0"/>
              <a:t>TERIMA</a:t>
            </a:r>
            <a:r>
              <a:rPr sz="5000" spc="-80" dirty="0"/>
              <a:t> </a:t>
            </a:r>
            <a:r>
              <a:rPr sz="5000" spc="-5" dirty="0"/>
              <a:t>KASIH</a:t>
            </a:r>
            <a:endParaRPr sz="5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0819" y="717384"/>
            <a:ext cx="3761740" cy="574040"/>
          </a:xfrm>
          <a:prstGeom prst="rect">
            <a:avLst/>
          </a:prstGeom>
        </p:spPr>
        <p:txBody>
          <a:bodyPr vert="horz" wrap="square" lIns="0" tIns="12700" rIns="0" bIns="0" rtlCol="0">
            <a:spAutoFit/>
          </a:bodyPr>
          <a:lstStyle/>
          <a:p>
            <a:pPr marL="12700">
              <a:lnSpc>
                <a:spcPct val="100000"/>
              </a:lnSpc>
              <a:spcBef>
                <a:spcPts val="100"/>
              </a:spcBef>
            </a:pPr>
            <a:r>
              <a:rPr sz="3600" i="1" spc="-10" dirty="0">
                <a:latin typeface="Times New Roman"/>
                <a:cs typeface="Times New Roman"/>
              </a:rPr>
              <a:t>Pengertian</a:t>
            </a:r>
            <a:r>
              <a:rPr sz="3600" i="1" spc="-75" dirty="0">
                <a:latin typeface="Times New Roman"/>
                <a:cs typeface="Times New Roman"/>
              </a:rPr>
              <a:t> </a:t>
            </a:r>
            <a:r>
              <a:rPr sz="3600" i="1" spc="-5" dirty="0">
                <a:latin typeface="Times New Roman"/>
                <a:cs typeface="Times New Roman"/>
              </a:rPr>
              <a:t>Penyakit</a:t>
            </a:r>
            <a:endParaRPr sz="3600">
              <a:latin typeface="Times New Roman"/>
              <a:cs typeface="Times New Roman"/>
            </a:endParaRPr>
          </a:p>
        </p:txBody>
      </p:sp>
      <p:sp>
        <p:nvSpPr>
          <p:cNvPr id="3" name="object 3"/>
          <p:cNvSpPr txBox="1"/>
          <p:nvPr/>
        </p:nvSpPr>
        <p:spPr>
          <a:xfrm>
            <a:off x="610819" y="1586064"/>
            <a:ext cx="7888605" cy="3683000"/>
          </a:xfrm>
          <a:prstGeom prst="rect">
            <a:avLst/>
          </a:prstGeom>
        </p:spPr>
        <p:txBody>
          <a:bodyPr vert="horz" wrap="square" lIns="0" tIns="58419" rIns="0" bIns="0" rtlCol="0">
            <a:spAutoFit/>
          </a:bodyPr>
          <a:lstStyle/>
          <a:p>
            <a:pPr marL="12700">
              <a:lnSpc>
                <a:spcPct val="100000"/>
              </a:lnSpc>
              <a:spcBef>
                <a:spcPts val="459"/>
              </a:spcBef>
            </a:pPr>
            <a:r>
              <a:rPr sz="1800" b="1" i="1" spc="-5" dirty="0">
                <a:latin typeface="Times New Roman"/>
                <a:cs typeface="Times New Roman"/>
              </a:rPr>
              <a:t>Gold</a:t>
            </a:r>
            <a:r>
              <a:rPr sz="1800" b="1" i="1" spc="-15" dirty="0">
                <a:latin typeface="Times New Roman"/>
                <a:cs typeface="Times New Roman"/>
              </a:rPr>
              <a:t> </a:t>
            </a:r>
            <a:r>
              <a:rPr sz="1800" b="1" i="1" dirty="0">
                <a:latin typeface="Times New Roman"/>
                <a:cs typeface="Times New Roman"/>
              </a:rPr>
              <a:t>Medical</a:t>
            </a:r>
            <a:r>
              <a:rPr sz="1800" b="1" i="1" spc="-10" dirty="0">
                <a:latin typeface="Times New Roman"/>
                <a:cs typeface="Times New Roman"/>
              </a:rPr>
              <a:t> </a:t>
            </a:r>
            <a:r>
              <a:rPr sz="1800" b="1" i="1" spc="-5" dirty="0">
                <a:latin typeface="Times New Roman"/>
                <a:cs typeface="Times New Roman"/>
              </a:rPr>
              <a:t>Dictionary</a:t>
            </a:r>
            <a:r>
              <a:rPr sz="1800" b="1" i="1" spc="-15" dirty="0">
                <a:latin typeface="Times New Roman"/>
                <a:cs typeface="Times New Roman"/>
              </a:rPr>
              <a:t> </a:t>
            </a:r>
            <a:r>
              <a:rPr sz="1800" b="1" i="1" dirty="0">
                <a:latin typeface="Times New Roman"/>
                <a:cs typeface="Times New Roman"/>
              </a:rPr>
              <a:t>:</a:t>
            </a:r>
            <a:endParaRPr sz="1800">
              <a:latin typeface="Times New Roman"/>
              <a:cs typeface="Times New Roman"/>
            </a:endParaRPr>
          </a:p>
          <a:p>
            <a:pPr marL="355600" marR="5080">
              <a:lnSpc>
                <a:spcPct val="100000"/>
              </a:lnSpc>
              <a:spcBef>
                <a:spcPts val="360"/>
              </a:spcBef>
            </a:pPr>
            <a:r>
              <a:rPr sz="1800" spc="-5" dirty="0">
                <a:latin typeface="Times New Roman"/>
                <a:cs typeface="Times New Roman"/>
              </a:rPr>
              <a:t>Penyakit</a:t>
            </a:r>
            <a:r>
              <a:rPr sz="1800" spc="5" dirty="0">
                <a:latin typeface="Times New Roman"/>
                <a:cs typeface="Times New Roman"/>
              </a:rPr>
              <a:t> </a:t>
            </a:r>
            <a:r>
              <a:rPr sz="1800" spc="-5" dirty="0">
                <a:latin typeface="Times New Roman"/>
                <a:cs typeface="Times New Roman"/>
              </a:rPr>
              <a:t>adalah</a:t>
            </a:r>
            <a:r>
              <a:rPr sz="1800" dirty="0">
                <a:latin typeface="Times New Roman"/>
                <a:cs typeface="Times New Roman"/>
              </a:rPr>
              <a:t> </a:t>
            </a:r>
            <a:r>
              <a:rPr sz="1800" spc="-5" dirty="0">
                <a:latin typeface="Times New Roman"/>
                <a:cs typeface="Times New Roman"/>
              </a:rPr>
              <a:t>kegagalan</a:t>
            </a:r>
            <a:r>
              <a:rPr sz="1800" spc="5" dirty="0">
                <a:latin typeface="Times New Roman"/>
                <a:cs typeface="Times New Roman"/>
              </a:rPr>
              <a:t> </a:t>
            </a:r>
            <a:r>
              <a:rPr sz="1800" dirty="0">
                <a:latin typeface="Times New Roman"/>
                <a:cs typeface="Times New Roman"/>
              </a:rPr>
              <a:t>dari</a:t>
            </a:r>
            <a:r>
              <a:rPr sz="1800" spc="10" dirty="0">
                <a:latin typeface="Times New Roman"/>
                <a:cs typeface="Times New Roman"/>
              </a:rPr>
              <a:t> </a:t>
            </a:r>
            <a:r>
              <a:rPr sz="1800" spc="-5" dirty="0">
                <a:latin typeface="Times New Roman"/>
                <a:cs typeface="Times New Roman"/>
              </a:rPr>
              <a:t>mekanisme</a:t>
            </a:r>
            <a:r>
              <a:rPr sz="1800" spc="10" dirty="0">
                <a:latin typeface="Times New Roman"/>
                <a:cs typeface="Times New Roman"/>
              </a:rPr>
              <a:t> </a:t>
            </a:r>
            <a:r>
              <a:rPr sz="1800" spc="-5" dirty="0">
                <a:latin typeface="Times New Roman"/>
                <a:cs typeface="Times New Roman"/>
              </a:rPr>
              <a:t>adaptasi</a:t>
            </a:r>
            <a:r>
              <a:rPr sz="1800" spc="5" dirty="0">
                <a:latin typeface="Times New Roman"/>
                <a:cs typeface="Times New Roman"/>
              </a:rPr>
              <a:t> </a:t>
            </a:r>
            <a:r>
              <a:rPr sz="1800" spc="-5" dirty="0">
                <a:latin typeface="Times New Roman"/>
                <a:cs typeface="Times New Roman"/>
              </a:rPr>
              <a:t>suatu</a:t>
            </a:r>
            <a:r>
              <a:rPr sz="1800" spc="10" dirty="0">
                <a:latin typeface="Times New Roman"/>
                <a:cs typeface="Times New Roman"/>
              </a:rPr>
              <a:t> </a:t>
            </a:r>
            <a:r>
              <a:rPr sz="1800" spc="-5" dirty="0">
                <a:latin typeface="Times New Roman"/>
                <a:cs typeface="Times New Roman"/>
              </a:rPr>
              <a:t>organisme</a:t>
            </a:r>
            <a:r>
              <a:rPr sz="1800" spc="10" dirty="0">
                <a:latin typeface="Times New Roman"/>
                <a:cs typeface="Times New Roman"/>
              </a:rPr>
              <a:t> </a:t>
            </a:r>
            <a:r>
              <a:rPr sz="1800" dirty="0">
                <a:latin typeface="Times New Roman"/>
                <a:cs typeface="Times New Roman"/>
              </a:rPr>
              <a:t>untuk </a:t>
            </a:r>
            <a:r>
              <a:rPr sz="1800" spc="5" dirty="0">
                <a:latin typeface="Times New Roman"/>
                <a:cs typeface="Times New Roman"/>
              </a:rPr>
              <a:t> </a:t>
            </a:r>
            <a:r>
              <a:rPr sz="1800" spc="-5" dirty="0">
                <a:latin typeface="Times New Roman"/>
                <a:cs typeface="Times New Roman"/>
              </a:rPr>
              <a:t>bereaksi</a:t>
            </a:r>
            <a:r>
              <a:rPr sz="1800" spc="10" dirty="0">
                <a:latin typeface="Times New Roman"/>
                <a:cs typeface="Times New Roman"/>
              </a:rPr>
              <a:t> </a:t>
            </a:r>
            <a:r>
              <a:rPr sz="1800" spc="-5" dirty="0">
                <a:latin typeface="Times New Roman"/>
                <a:cs typeface="Times New Roman"/>
              </a:rPr>
              <a:t>secara</a:t>
            </a:r>
            <a:r>
              <a:rPr sz="1800" spc="15" dirty="0">
                <a:latin typeface="Times New Roman"/>
                <a:cs typeface="Times New Roman"/>
              </a:rPr>
              <a:t> </a:t>
            </a:r>
            <a:r>
              <a:rPr sz="1800" spc="-5" dirty="0">
                <a:latin typeface="Times New Roman"/>
                <a:cs typeface="Times New Roman"/>
              </a:rPr>
              <a:t>tepat</a:t>
            </a:r>
            <a:r>
              <a:rPr sz="1800" spc="15" dirty="0">
                <a:latin typeface="Times New Roman"/>
                <a:cs typeface="Times New Roman"/>
              </a:rPr>
              <a:t> </a:t>
            </a:r>
            <a:r>
              <a:rPr sz="1800" dirty="0">
                <a:latin typeface="Times New Roman"/>
                <a:cs typeface="Times New Roman"/>
              </a:rPr>
              <a:t>terhadap</a:t>
            </a:r>
            <a:r>
              <a:rPr sz="1800" spc="5" dirty="0">
                <a:latin typeface="Times New Roman"/>
                <a:cs typeface="Times New Roman"/>
              </a:rPr>
              <a:t> </a:t>
            </a:r>
            <a:r>
              <a:rPr sz="1800" spc="-5" dirty="0">
                <a:latin typeface="Times New Roman"/>
                <a:cs typeface="Times New Roman"/>
              </a:rPr>
              <a:t>rangsangan</a:t>
            </a:r>
            <a:r>
              <a:rPr sz="1800" spc="15" dirty="0">
                <a:latin typeface="Times New Roman"/>
                <a:cs typeface="Times New Roman"/>
              </a:rPr>
              <a:t> </a:t>
            </a:r>
            <a:r>
              <a:rPr sz="1800" spc="-5" dirty="0">
                <a:latin typeface="Times New Roman"/>
                <a:cs typeface="Times New Roman"/>
              </a:rPr>
              <a:t>atau</a:t>
            </a:r>
            <a:r>
              <a:rPr sz="1800" spc="10" dirty="0">
                <a:latin typeface="Times New Roman"/>
                <a:cs typeface="Times New Roman"/>
              </a:rPr>
              <a:t> </a:t>
            </a:r>
            <a:r>
              <a:rPr sz="1800" spc="-5" dirty="0">
                <a:latin typeface="Times New Roman"/>
                <a:cs typeface="Times New Roman"/>
              </a:rPr>
              <a:t>tekanan</a:t>
            </a:r>
            <a:r>
              <a:rPr sz="1800" spc="10" dirty="0">
                <a:latin typeface="Times New Roman"/>
                <a:cs typeface="Times New Roman"/>
              </a:rPr>
              <a:t> </a:t>
            </a:r>
            <a:r>
              <a:rPr sz="1800" spc="-5" dirty="0">
                <a:latin typeface="Times New Roman"/>
                <a:cs typeface="Times New Roman"/>
              </a:rPr>
              <a:t>sehingga</a:t>
            </a:r>
            <a:r>
              <a:rPr sz="1800" spc="15" dirty="0">
                <a:latin typeface="Times New Roman"/>
                <a:cs typeface="Times New Roman"/>
              </a:rPr>
              <a:t> </a:t>
            </a:r>
            <a:r>
              <a:rPr sz="1800" spc="-5" dirty="0">
                <a:latin typeface="Times New Roman"/>
                <a:cs typeface="Times New Roman"/>
              </a:rPr>
              <a:t>timbul</a:t>
            </a:r>
            <a:r>
              <a:rPr sz="1800" spc="15" dirty="0">
                <a:latin typeface="Times New Roman"/>
                <a:cs typeface="Times New Roman"/>
              </a:rPr>
              <a:t> </a:t>
            </a:r>
            <a:r>
              <a:rPr sz="1800" spc="-5" dirty="0">
                <a:latin typeface="Times New Roman"/>
                <a:cs typeface="Times New Roman"/>
              </a:rPr>
              <a:t>gangguan </a:t>
            </a:r>
            <a:r>
              <a:rPr sz="1800" spc="-434" dirty="0">
                <a:latin typeface="Times New Roman"/>
                <a:cs typeface="Times New Roman"/>
              </a:rPr>
              <a:t> </a:t>
            </a:r>
            <a:r>
              <a:rPr sz="1800" dirty="0">
                <a:latin typeface="Times New Roman"/>
                <a:cs typeface="Times New Roman"/>
              </a:rPr>
              <a:t>pada</a:t>
            </a:r>
            <a:r>
              <a:rPr sz="1800" spc="-5" dirty="0">
                <a:latin typeface="Times New Roman"/>
                <a:cs typeface="Times New Roman"/>
              </a:rPr>
              <a:t> fungsi</a:t>
            </a:r>
            <a:r>
              <a:rPr sz="1800" spc="5" dirty="0">
                <a:latin typeface="Times New Roman"/>
                <a:cs typeface="Times New Roman"/>
              </a:rPr>
              <a:t> </a:t>
            </a:r>
            <a:r>
              <a:rPr sz="1800" spc="-5" dirty="0">
                <a:latin typeface="Times New Roman"/>
                <a:cs typeface="Times New Roman"/>
              </a:rPr>
              <a:t>atau</a:t>
            </a:r>
            <a:r>
              <a:rPr sz="1800" spc="5" dirty="0">
                <a:latin typeface="Times New Roman"/>
                <a:cs typeface="Times New Roman"/>
              </a:rPr>
              <a:t> </a:t>
            </a:r>
            <a:r>
              <a:rPr sz="1800" spc="-5" dirty="0">
                <a:latin typeface="Times New Roman"/>
                <a:cs typeface="Times New Roman"/>
              </a:rPr>
              <a:t>struktur</a:t>
            </a:r>
            <a:r>
              <a:rPr sz="1800" spc="5" dirty="0">
                <a:latin typeface="Times New Roman"/>
                <a:cs typeface="Times New Roman"/>
              </a:rPr>
              <a:t> </a:t>
            </a:r>
            <a:r>
              <a:rPr sz="1800" dirty="0">
                <a:latin typeface="Times New Roman"/>
                <a:cs typeface="Times New Roman"/>
              </a:rPr>
              <a:t>dari</a:t>
            </a:r>
            <a:r>
              <a:rPr sz="1800" spc="5" dirty="0">
                <a:latin typeface="Times New Roman"/>
                <a:cs typeface="Times New Roman"/>
              </a:rPr>
              <a:t> </a:t>
            </a:r>
            <a:r>
              <a:rPr sz="1800" spc="-5" dirty="0">
                <a:latin typeface="Times New Roman"/>
                <a:cs typeface="Times New Roman"/>
              </a:rPr>
              <a:t>organisasi</a:t>
            </a:r>
            <a:r>
              <a:rPr sz="1800" spc="5" dirty="0">
                <a:latin typeface="Times New Roman"/>
                <a:cs typeface="Times New Roman"/>
              </a:rPr>
              <a:t> </a:t>
            </a:r>
            <a:r>
              <a:rPr sz="1800" spc="-5" dirty="0">
                <a:latin typeface="Times New Roman"/>
                <a:cs typeface="Times New Roman"/>
              </a:rPr>
              <a:t>atau</a:t>
            </a:r>
            <a:r>
              <a:rPr sz="1800" spc="5" dirty="0">
                <a:latin typeface="Times New Roman"/>
                <a:cs typeface="Times New Roman"/>
              </a:rPr>
              <a:t> </a:t>
            </a:r>
            <a:r>
              <a:rPr sz="1800" spc="-5" dirty="0">
                <a:latin typeface="Times New Roman"/>
                <a:cs typeface="Times New Roman"/>
              </a:rPr>
              <a:t>sistem</a:t>
            </a:r>
            <a:r>
              <a:rPr sz="1800" spc="5" dirty="0">
                <a:latin typeface="Times New Roman"/>
                <a:cs typeface="Times New Roman"/>
              </a:rPr>
              <a:t> </a:t>
            </a:r>
            <a:r>
              <a:rPr sz="1800" dirty="0">
                <a:latin typeface="Times New Roman"/>
                <a:cs typeface="Times New Roman"/>
              </a:rPr>
              <a:t>tubuh.</a:t>
            </a:r>
            <a:endParaRPr sz="1800">
              <a:latin typeface="Times New Roman"/>
              <a:cs typeface="Times New Roman"/>
            </a:endParaRPr>
          </a:p>
          <a:p>
            <a:pPr>
              <a:lnSpc>
                <a:spcPct val="100000"/>
              </a:lnSpc>
              <a:spcBef>
                <a:spcPts val="5"/>
              </a:spcBef>
            </a:pPr>
            <a:endParaRPr sz="2500">
              <a:latin typeface="Times New Roman"/>
              <a:cs typeface="Times New Roman"/>
            </a:endParaRPr>
          </a:p>
          <a:p>
            <a:pPr marL="12700">
              <a:lnSpc>
                <a:spcPct val="100000"/>
              </a:lnSpc>
            </a:pPr>
            <a:r>
              <a:rPr sz="1800" b="1" i="1" spc="-70" dirty="0">
                <a:latin typeface="Times New Roman"/>
                <a:cs typeface="Times New Roman"/>
              </a:rPr>
              <a:t>Van</a:t>
            </a:r>
            <a:r>
              <a:rPr sz="1800" b="1" i="1" spc="-15" dirty="0">
                <a:latin typeface="Times New Roman"/>
                <a:cs typeface="Times New Roman"/>
              </a:rPr>
              <a:t> </a:t>
            </a:r>
            <a:r>
              <a:rPr sz="1800" b="1" i="1" spc="-25" dirty="0">
                <a:latin typeface="Times New Roman"/>
                <a:cs typeface="Times New Roman"/>
              </a:rPr>
              <a:t>Dale’s</a:t>
            </a:r>
            <a:r>
              <a:rPr sz="1800" b="1" i="1" dirty="0">
                <a:latin typeface="Times New Roman"/>
                <a:cs typeface="Times New Roman"/>
              </a:rPr>
              <a:t> </a:t>
            </a:r>
            <a:r>
              <a:rPr sz="1800" b="1" i="1" spc="-5" dirty="0">
                <a:latin typeface="Times New Roman"/>
                <a:cs typeface="Times New Roman"/>
              </a:rPr>
              <a:t>Groot</a:t>
            </a:r>
            <a:r>
              <a:rPr sz="1800" b="1" i="1" spc="-45" dirty="0">
                <a:latin typeface="Times New Roman"/>
                <a:cs typeface="Times New Roman"/>
              </a:rPr>
              <a:t> </a:t>
            </a:r>
            <a:r>
              <a:rPr sz="1800" b="1" i="1" spc="-15" dirty="0">
                <a:latin typeface="Times New Roman"/>
                <a:cs typeface="Times New Roman"/>
              </a:rPr>
              <a:t>Woordeenboek</a:t>
            </a:r>
            <a:r>
              <a:rPr sz="1800" b="1" i="1" dirty="0">
                <a:latin typeface="Times New Roman"/>
                <a:cs typeface="Times New Roman"/>
              </a:rPr>
              <a:t> </a:t>
            </a:r>
            <a:r>
              <a:rPr sz="1800" b="1" i="1" spc="-5" dirty="0">
                <a:latin typeface="Times New Roman"/>
                <a:cs typeface="Times New Roman"/>
              </a:rPr>
              <a:t>der</a:t>
            </a:r>
            <a:r>
              <a:rPr sz="1800" b="1" i="1" spc="-15" dirty="0">
                <a:latin typeface="Times New Roman"/>
                <a:cs typeface="Times New Roman"/>
              </a:rPr>
              <a:t> </a:t>
            </a:r>
            <a:r>
              <a:rPr sz="1800" b="1" i="1" spc="-5" dirty="0">
                <a:latin typeface="Times New Roman"/>
                <a:cs typeface="Times New Roman"/>
              </a:rPr>
              <a:t>Nederladse</a:t>
            </a:r>
            <a:r>
              <a:rPr sz="1800" b="1" i="1" spc="5" dirty="0">
                <a:latin typeface="Times New Roman"/>
                <a:cs typeface="Times New Roman"/>
              </a:rPr>
              <a:t> </a:t>
            </a:r>
            <a:r>
              <a:rPr sz="1800" b="1" i="1" spc="-40" dirty="0">
                <a:latin typeface="Times New Roman"/>
                <a:cs typeface="Times New Roman"/>
              </a:rPr>
              <a:t>Tall</a:t>
            </a:r>
            <a:r>
              <a:rPr sz="1800" b="1" i="1" spc="-5" dirty="0">
                <a:latin typeface="Times New Roman"/>
                <a:cs typeface="Times New Roman"/>
              </a:rPr>
              <a:t> </a:t>
            </a:r>
            <a:r>
              <a:rPr sz="1800" b="1" i="1" dirty="0">
                <a:latin typeface="Times New Roman"/>
                <a:cs typeface="Times New Roman"/>
              </a:rPr>
              <a:t>:</a:t>
            </a:r>
            <a:endParaRPr sz="1800">
              <a:latin typeface="Times New Roman"/>
              <a:cs typeface="Times New Roman"/>
            </a:endParaRPr>
          </a:p>
          <a:p>
            <a:pPr marL="355600" marR="1150620">
              <a:lnSpc>
                <a:spcPct val="100000"/>
              </a:lnSpc>
              <a:spcBef>
                <a:spcPts val="360"/>
              </a:spcBef>
            </a:pPr>
            <a:r>
              <a:rPr sz="1800" spc="-5" dirty="0">
                <a:latin typeface="Times New Roman"/>
                <a:cs typeface="Times New Roman"/>
              </a:rPr>
              <a:t>Suatu</a:t>
            </a:r>
            <a:r>
              <a:rPr sz="1800" spc="5" dirty="0">
                <a:latin typeface="Times New Roman"/>
                <a:cs typeface="Times New Roman"/>
              </a:rPr>
              <a:t> </a:t>
            </a:r>
            <a:r>
              <a:rPr sz="1800" dirty="0">
                <a:latin typeface="Times New Roman"/>
                <a:cs typeface="Times New Roman"/>
              </a:rPr>
              <a:t>keadaan</a:t>
            </a:r>
            <a:r>
              <a:rPr sz="1800" spc="5" dirty="0">
                <a:latin typeface="Times New Roman"/>
                <a:cs typeface="Times New Roman"/>
              </a:rPr>
              <a:t> </a:t>
            </a:r>
            <a:r>
              <a:rPr sz="1800" spc="-5" dirty="0">
                <a:latin typeface="Times New Roman"/>
                <a:cs typeface="Times New Roman"/>
              </a:rPr>
              <a:t>dimana</a:t>
            </a:r>
            <a:r>
              <a:rPr sz="1800" spc="15" dirty="0">
                <a:latin typeface="Times New Roman"/>
                <a:cs typeface="Times New Roman"/>
              </a:rPr>
              <a:t> </a:t>
            </a:r>
            <a:r>
              <a:rPr sz="1800" spc="-5" dirty="0">
                <a:latin typeface="Times New Roman"/>
                <a:cs typeface="Times New Roman"/>
              </a:rPr>
              <a:t>proses</a:t>
            </a:r>
            <a:r>
              <a:rPr sz="1800" dirty="0">
                <a:latin typeface="Times New Roman"/>
                <a:cs typeface="Times New Roman"/>
              </a:rPr>
              <a:t> </a:t>
            </a:r>
            <a:r>
              <a:rPr sz="1800" spc="-5" dirty="0">
                <a:latin typeface="Times New Roman"/>
                <a:cs typeface="Times New Roman"/>
              </a:rPr>
              <a:t>kehidupan</a:t>
            </a:r>
            <a:r>
              <a:rPr sz="1800" spc="10" dirty="0">
                <a:latin typeface="Times New Roman"/>
                <a:cs typeface="Times New Roman"/>
              </a:rPr>
              <a:t> </a:t>
            </a:r>
            <a:r>
              <a:rPr sz="1800" spc="-5" dirty="0">
                <a:latin typeface="Times New Roman"/>
                <a:cs typeface="Times New Roman"/>
              </a:rPr>
              <a:t>tidak</a:t>
            </a:r>
            <a:r>
              <a:rPr sz="1800" dirty="0">
                <a:latin typeface="Times New Roman"/>
                <a:cs typeface="Times New Roman"/>
              </a:rPr>
              <a:t> </a:t>
            </a:r>
            <a:r>
              <a:rPr sz="1800" spc="-5" dirty="0">
                <a:latin typeface="Times New Roman"/>
                <a:cs typeface="Times New Roman"/>
              </a:rPr>
              <a:t>lagi</a:t>
            </a:r>
            <a:r>
              <a:rPr sz="1800" spc="10" dirty="0">
                <a:latin typeface="Times New Roman"/>
                <a:cs typeface="Times New Roman"/>
              </a:rPr>
              <a:t> </a:t>
            </a:r>
            <a:r>
              <a:rPr sz="1800" dirty="0">
                <a:latin typeface="Times New Roman"/>
                <a:cs typeface="Times New Roman"/>
              </a:rPr>
              <a:t>teratur</a:t>
            </a:r>
            <a:r>
              <a:rPr sz="1800" spc="5" dirty="0">
                <a:latin typeface="Times New Roman"/>
                <a:cs typeface="Times New Roman"/>
              </a:rPr>
              <a:t> </a:t>
            </a:r>
            <a:r>
              <a:rPr sz="1800" dirty="0">
                <a:latin typeface="Times New Roman"/>
                <a:cs typeface="Times New Roman"/>
              </a:rPr>
              <a:t>/</a:t>
            </a:r>
            <a:r>
              <a:rPr sz="1800" spc="5" dirty="0">
                <a:latin typeface="Times New Roman"/>
                <a:cs typeface="Times New Roman"/>
              </a:rPr>
              <a:t> </a:t>
            </a:r>
            <a:r>
              <a:rPr sz="1800" spc="-10" dirty="0">
                <a:latin typeface="Times New Roman"/>
                <a:cs typeface="Times New Roman"/>
              </a:rPr>
              <a:t>terganggu </a:t>
            </a:r>
            <a:r>
              <a:rPr sz="1800" spc="-434" dirty="0">
                <a:latin typeface="Times New Roman"/>
                <a:cs typeface="Times New Roman"/>
              </a:rPr>
              <a:t> </a:t>
            </a:r>
            <a:r>
              <a:rPr sz="1800" spc="-5" dirty="0">
                <a:latin typeface="Times New Roman"/>
                <a:cs typeface="Times New Roman"/>
              </a:rPr>
              <a:t>perjalanannya</a:t>
            </a:r>
            <a:endParaRPr sz="1800">
              <a:latin typeface="Times New Roman"/>
              <a:cs typeface="Times New Roman"/>
            </a:endParaRPr>
          </a:p>
          <a:p>
            <a:pPr>
              <a:lnSpc>
                <a:spcPct val="100000"/>
              </a:lnSpc>
              <a:spcBef>
                <a:spcPts val="5"/>
              </a:spcBef>
            </a:pPr>
            <a:endParaRPr sz="2500">
              <a:latin typeface="Times New Roman"/>
              <a:cs typeface="Times New Roman"/>
            </a:endParaRPr>
          </a:p>
          <a:p>
            <a:pPr marL="12700">
              <a:lnSpc>
                <a:spcPct val="100000"/>
              </a:lnSpc>
            </a:pPr>
            <a:r>
              <a:rPr sz="1800" b="1" i="1" spc="-5" dirty="0">
                <a:latin typeface="Times New Roman"/>
                <a:cs typeface="Times New Roman"/>
              </a:rPr>
              <a:t>Azwar</a:t>
            </a:r>
            <a:r>
              <a:rPr sz="1800" b="1" i="1" spc="-50" dirty="0">
                <a:latin typeface="Times New Roman"/>
                <a:cs typeface="Times New Roman"/>
              </a:rPr>
              <a:t> </a:t>
            </a:r>
            <a:r>
              <a:rPr sz="1800" b="1" i="1" dirty="0">
                <a:latin typeface="Times New Roman"/>
                <a:cs typeface="Times New Roman"/>
              </a:rPr>
              <a:t>(1988)</a:t>
            </a:r>
            <a:endParaRPr sz="1800">
              <a:latin typeface="Times New Roman"/>
              <a:cs typeface="Times New Roman"/>
            </a:endParaRPr>
          </a:p>
          <a:p>
            <a:pPr marL="355600" marR="177800">
              <a:lnSpc>
                <a:spcPct val="100000"/>
              </a:lnSpc>
              <a:spcBef>
                <a:spcPts val="360"/>
              </a:spcBef>
            </a:pPr>
            <a:r>
              <a:rPr sz="1800" spc="-5" dirty="0">
                <a:latin typeface="Times New Roman"/>
                <a:cs typeface="Times New Roman"/>
              </a:rPr>
              <a:t>Suatu</a:t>
            </a:r>
            <a:r>
              <a:rPr sz="1800" spc="5" dirty="0">
                <a:latin typeface="Times New Roman"/>
                <a:cs typeface="Times New Roman"/>
              </a:rPr>
              <a:t> </a:t>
            </a:r>
            <a:r>
              <a:rPr sz="1800" dirty="0">
                <a:latin typeface="Times New Roman"/>
                <a:cs typeface="Times New Roman"/>
              </a:rPr>
              <a:t>keadaan </a:t>
            </a:r>
            <a:r>
              <a:rPr sz="1800" spc="-5" dirty="0">
                <a:latin typeface="Times New Roman"/>
                <a:cs typeface="Times New Roman"/>
              </a:rPr>
              <a:t>dimana</a:t>
            </a:r>
            <a:r>
              <a:rPr sz="1800" spc="15" dirty="0">
                <a:latin typeface="Times New Roman"/>
                <a:cs typeface="Times New Roman"/>
              </a:rPr>
              <a:t> </a:t>
            </a:r>
            <a:r>
              <a:rPr sz="1800" spc="-5" dirty="0">
                <a:latin typeface="Times New Roman"/>
                <a:cs typeface="Times New Roman"/>
              </a:rPr>
              <a:t>tdp gangguan</a:t>
            </a:r>
            <a:r>
              <a:rPr sz="1800" spc="5" dirty="0">
                <a:latin typeface="Times New Roman"/>
                <a:cs typeface="Times New Roman"/>
              </a:rPr>
              <a:t> </a:t>
            </a:r>
            <a:r>
              <a:rPr sz="1800" dirty="0">
                <a:latin typeface="Times New Roman"/>
                <a:cs typeface="Times New Roman"/>
              </a:rPr>
              <a:t>terhadap </a:t>
            </a:r>
            <a:r>
              <a:rPr sz="1800" spc="-5" dirty="0">
                <a:latin typeface="Times New Roman"/>
                <a:cs typeface="Times New Roman"/>
              </a:rPr>
              <a:t>bentuk</a:t>
            </a:r>
            <a:r>
              <a:rPr sz="1800" spc="5" dirty="0">
                <a:latin typeface="Times New Roman"/>
                <a:cs typeface="Times New Roman"/>
              </a:rPr>
              <a:t> </a:t>
            </a:r>
            <a:r>
              <a:rPr sz="1800" spc="-5" dirty="0">
                <a:latin typeface="Times New Roman"/>
                <a:cs typeface="Times New Roman"/>
              </a:rPr>
              <a:t>dan</a:t>
            </a:r>
            <a:r>
              <a:rPr sz="1800" dirty="0">
                <a:latin typeface="Times New Roman"/>
                <a:cs typeface="Times New Roman"/>
              </a:rPr>
              <a:t> </a:t>
            </a:r>
            <a:r>
              <a:rPr sz="1800" spc="-5" dirty="0">
                <a:latin typeface="Times New Roman"/>
                <a:cs typeface="Times New Roman"/>
              </a:rPr>
              <a:t>fungsi</a:t>
            </a:r>
            <a:r>
              <a:rPr sz="1800" spc="5" dirty="0">
                <a:latin typeface="Times New Roman"/>
                <a:cs typeface="Times New Roman"/>
              </a:rPr>
              <a:t> </a:t>
            </a:r>
            <a:r>
              <a:rPr sz="1800" spc="-5" dirty="0">
                <a:latin typeface="Times New Roman"/>
                <a:cs typeface="Times New Roman"/>
              </a:rPr>
              <a:t>tubuh sehingga </a:t>
            </a:r>
            <a:r>
              <a:rPr sz="1800" spc="-434" dirty="0">
                <a:latin typeface="Times New Roman"/>
                <a:cs typeface="Times New Roman"/>
              </a:rPr>
              <a:t> </a:t>
            </a:r>
            <a:r>
              <a:rPr sz="1800" spc="-5" dirty="0">
                <a:latin typeface="Times New Roman"/>
                <a:cs typeface="Times New Roman"/>
              </a:rPr>
              <a:t>berada</a:t>
            </a:r>
            <a:r>
              <a:rPr sz="1800" dirty="0">
                <a:latin typeface="Times New Roman"/>
                <a:cs typeface="Times New Roman"/>
              </a:rPr>
              <a:t> dalam</a:t>
            </a:r>
            <a:r>
              <a:rPr sz="1800" spc="5" dirty="0">
                <a:latin typeface="Times New Roman"/>
                <a:cs typeface="Times New Roman"/>
              </a:rPr>
              <a:t> </a:t>
            </a:r>
            <a:r>
              <a:rPr sz="1800" dirty="0">
                <a:latin typeface="Times New Roman"/>
                <a:cs typeface="Times New Roman"/>
              </a:rPr>
              <a:t>keadaan yang tidak</a:t>
            </a:r>
            <a:r>
              <a:rPr sz="1800" spc="-5" dirty="0">
                <a:latin typeface="Times New Roman"/>
                <a:cs typeface="Times New Roman"/>
              </a:rPr>
              <a:t> </a:t>
            </a:r>
            <a:r>
              <a:rPr sz="1800" dirty="0">
                <a:latin typeface="Times New Roman"/>
                <a:cs typeface="Times New Roman"/>
              </a:rPr>
              <a:t>normal</a:t>
            </a:r>
            <a:endParaRPr sz="18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6825" y="3614305"/>
            <a:ext cx="7599680" cy="1889125"/>
          </a:xfrm>
          <a:prstGeom prst="rect">
            <a:avLst/>
          </a:prstGeom>
        </p:spPr>
        <p:txBody>
          <a:bodyPr vert="horz" wrap="square" lIns="0" tIns="13335" rIns="0" bIns="0" rtlCol="0">
            <a:spAutoFit/>
          </a:bodyPr>
          <a:lstStyle/>
          <a:p>
            <a:pPr marL="36195" marR="5080" indent="-24130" algn="r">
              <a:lnSpc>
                <a:spcPct val="100200"/>
              </a:lnSpc>
              <a:spcBef>
                <a:spcPts val="105"/>
              </a:spcBef>
            </a:pPr>
            <a:r>
              <a:rPr sz="3050" spc="-5" dirty="0">
                <a:latin typeface="Calibri"/>
                <a:cs typeface="Calibri"/>
              </a:rPr>
              <a:t>IKM</a:t>
            </a:r>
            <a:r>
              <a:rPr sz="3050" spc="-10" dirty="0">
                <a:latin typeface="Calibri"/>
                <a:cs typeface="Calibri"/>
              </a:rPr>
              <a:t> </a:t>
            </a:r>
            <a:r>
              <a:rPr sz="3050" spc="-5" dirty="0">
                <a:latin typeface="Calibri"/>
                <a:cs typeface="Calibri"/>
              </a:rPr>
              <a:t>merupakan</a:t>
            </a:r>
            <a:r>
              <a:rPr sz="3050" spc="5" dirty="0">
                <a:latin typeface="Calibri"/>
                <a:cs typeface="Calibri"/>
              </a:rPr>
              <a:t> </a:t>
            </a:r>
            <a:r>
              <a:rPr sz="3050" spc="-5" dirty="0">
                <a:latin typeface="Calibri"/>
                <a:cs typeface="Calibri"/>
              </a:rPr>
              <a:t>suatu</a:t>
            </a:r>
            <a:r>
              <a:rPr sz="3050" spc="5" dirty="0">
                <a:latin typeface="Calibri"/>
                <a:cs typeface="Calibri"/>
              </a:rPr>
              <a:t> </a:t>
            </a:r>
            <a:r>
              <a:rPr sz="3050" dirty="0">
                <a:latin typeface="Calibri"/>
                <a:cs typeface="Calibri"/>
              </a:rPr>
              <a:t>ilmu</a:t>
            </a:r>
            <a:r>
              <a:rPr sz="3050" spc="5" dirty="0">
                <a:latin typeface="Calibri"/>
                <a:cs typeface="Calibri"/>
              </a:rPr>
              <a:t> </a:t>
            </a:r>
            <a:r>
              <a:rPr sz="3050" dirty="0">
                <a:latin typeface="Calibri"/>
                <a:cs typeface="Calibri"/>
              </a:rPr>
              <a:t>dan</a:t>
            </a:r>
            <a:r>
              <a:rPr sz="3050" spc="-10" dirty="0">
                <a:latin typeface="Calibri"/>
                <a:cs typeface="Calibri"/>
              </a:rPr>
              <a:t> </a:t>
            </a:r>
            <a:r>
              <a:rPr sz="3050" dirty="0">
                <a:latin typeface="Calibri"/>
                <a:cs typeface="Calibri"/>
              </a:rPr>
              <a:t>seni,</a:t>
            </a:r>
            <a:r>
              <a:rPr sz="3050" spc="10" dirty="0">
                <a:latin typeface="Calibri"/>
                <a:cs typeface="Calibri"/>
              </a:rPr>
              <a:t> </a:t>
            </a:r>
            <a:r>
              <a:rPr sz="3050" spc="-20" dirty="0">
                <a:latin typeface="Calibri"/>
                <a:cs typeface="Calibri"/>
              </a:rPr>
              <a:t>agar</a:t>
            </a:r>
            <a:r>
              <a:rPr sz="3050" spc="5" dirty="0">
                <a:latin typeface="Calibri"/>
                <a:cs typeface="Calibri"/>
              </a:rPr>
              <a:t> </a:t>
            </a:r>
            <a:r>
              <a:rPr sz="3050" spc="-5" dirty="0">
                <a:latin typeface="Calibri"/>
                <a:cs typeface="Calibri"/>
              </a:rPr>
              <a:t>setiap </a:t>
            </a:r>
            <a:r>
              <a:rPr sz="3050" spc="-675" dirty="0">
                <a:latin typeface="Calibri"/>
                <a:cs typeface="Calibri"/>
              </a:rPr>
              <a:t> </a:t>
            </a:r>
            <a:r>
              <a:rPr sz="3050" spc="-20" dirty="0">
                <a:latin typeface="Calibri"/>
                <a:cs typeface="Calibri"/>
              </a:rPr>
              <a:t>upaya</a:t>
            </a:r>
            <a:r>
              <a:rPr sz="3050" spc="-10" dirty="0">
                <a:latin typeface="Calibri"/>
                <a:cs typeface="Calibri"/>
              </a:rPr>
              <a:t> </a:t>
            </a:r>
            <a:r>
              <a:rPr sz="3050" dirty="0">
                <a:latin typeface="Calibri"/>
                <a:cs typeface="Calibri"/>
              </a:rPr>
              <a:t>bisa </a:t>
            </a:r>
            <a:r>
              <a:rPr sz="3050" spc="-10" dirty="0">
                <a:latin typeface="Calibri"/>
                <a:cs typeface="Calibri"/>
              </a:rPr>
              <a:t>diselenggarakan</a:t>
            </a:r>
            <a:r>
              <a:rPr sz="3050" spc="-5" dirty="0">
                <a:latin typeface="Calibri"/>
                <a:cs typeface="Calibri"/>
              </a:rPr>
              <a:t> </a:t>
            </a:r>
            <a:r>
              <a:rPr sz="3050" spc="-15" dirty="0">
                <a:latin typeface="Calibri"/>
                <a:cs typeface="Calibri"/>
              </a:rPr>
              <a:t>secara</a:t>
            </a:r>
            <a:r>
              <a:rPr sz="3050" spc="-5" dirty="0">
                <a:latin typeface="Calibri"/>
                <a:cs typeface="Calibri"/>
              </a:rPr>
              <a:t> efisien </a:t>
            </a:r>
            <a:r>
              <a:rPr sz="3050" dirty="0">
                <a:latin typeface="Calibri"/>
                <a:cs typeface="Calibri"/>
              </a:rPr>
              <a:t>dan </a:t>
            </a:r>
            <a:r>
              <a:rPr sz="3050" spc="5" dirty="0">
                <a:latin typeface="Calibri"/>
                <a:cs typeface="Calibri"/>
              </a:rPr>
              <a:t> </a:t>
            </a:r>
            <a:r>
              <a:rPr sz="3050" spc="-35" dirty="0">
                <a:latin typeface="Calibri"/>
                <a:cs typeface="Calibri"/>
              </a:rPr>
              <a:t>terorganisir,</a:t>
            </a:r>
            <a:r>
              <a:rPr sz="3050" dirty="0">
                <a:latin typeface="Calibri"/>
                <a:cs typeface="Calibri"/>
              </a:rPr>
              <a:t> </a:t>
            </a:r>
            <a:r>
              <a:rPr sz="3050" spc="-5" dirty="0">
                <a:latin typeface="Calibri"/>
                <a:cs typeface="Calibri"/>
              </a:rPr>
              <a:t>tidak terlepas </a:t>
            </a:r>
            <a:r>
              <a:rPr sz="3050" dirty="0">
                <a:latin typeface="Calibri"/>
                <a:cs typeface="Calibri"/>
              </a:rPr>
              <a:t>dari</a:t>
            </a:r>
            <a:r>
              <a:rPr sz="3050" spc="10" dirty="0">
                <a:latin typeface="Calibri"/>
                <a:cs typeface="Calibri"/>
              </a:rPr>
              <a:t> </a:t>
            </a:r>
            <a:r>
              <a:rPr sz="3050" spc="-10" dirty="0">
                <a:latin typeface="Calibri"/>
                <a:cs typeface="Calibri"/>
              </a:rPr>
              <a:t>menjawab</a:t>
            </a:r>
            <a:r>
              <a:rPr sz="3050" dirty="0">
                <a:latin typeface="Calibri"/>
                <a:cs typeface="Calibri"/>
              </a:rPr>
              <a:t> dua </a:t>
            </a:r>
            <a:r>
              <a:rPr sz="3050" spc="5" dirty="0">
                <a:latin typeface="Calibri"/>
                <a:cs typeface="Calibri"/>
              </a:rPr>
              <a:t> </a:t>
            </a:r>
            <a:r>
              <a:rPr sz="3050" spc="-15" dirty="0">
                <a:latin typeface="Calibri"/>
                <a:cs typeface="Calibri"/>
              </a:rPr>
              <a:t>kondisi</a:t>
            </a:r>
            <a:r>
              <a:rPr sz="3050" dirty="0">
                <a:latin typeface="Calibri"/>
                <a:cs typeface="Calibri"/>
              </a:rPr>
              <a:t> </a:t>
            </a:r>
            <a:r>
              <a:rPr sz="3050" spc="-20" dirty="0">
                <a:latin typeface="Calibri"/>
                <a:cs typeface="Calibri"/>
              </a:rPr>
              <a:t>kesehatan</a:t>
            </a:r>
            <a:r>
              <a:rPr sz="3050" spc="-10" dirty="0">
                <a:latin typeface="Calibri"/>
                <a:cs typeface="Calibri"/>
              </a:rPr>
              <a:t> </a:t>
            </a:r>
            <a:r>
              <a:rPr sz="3050" dirty="0">
                <a:latin typeface="Calibri"/>
                <a:cs typeface="Calibri"/>
              </a:rPr>
              <a:t>manusia </a:t>
            </a:r>
            <a:r>
              <a:rPr sz="3050" spc="-5" dirty="0">
                <a:latin typeface="Calibri"/>
                <a:cs typeface="Calibri"/>
              </a:rPr>
              <a:t>yakni</a:t>
            </a:r>
            <a:r>
              <a:rPr sz="3050" dirty="0">
                <a:latin typeface="Calibri"/>
                <a:cs typeface="Calibri"/>
              </a:rPr>
              <a:t> </a:t>
            </a:r>
            <a:r>
              <a:rPr sz="3050" spc="-45" dirty="0">
                <a:latin typeface="Calibri"/>
                <a:cs typeface="Calibri"/>
              </a:rPr>
              <a:t>SEHAT</a:t>
            </a:r>
            <a:r>
              <a:rPr sz="3050" spc="-5" dirty="0">
                <a:latin typeface="Calibri"/>
                <a:cs typeface="Calibri"/>
              </a:rPr>
              <a:t> </a:t>
            </a:r>
            <a:r>
              <a:rPr sz="3050" spc="5" dirty="0">
                <a:latin typeface="Calibri"/>
                <a:cs typeface="Calibri"/>
              </a:rPr>
              <a:t>&amp;</a:t>
            </a:r>
            <a:r>
              <a:rPr sz="3050" dirty="0">
                <a:latin typeface="Calibri"/>
                <a:cs typeface="Calibri"/>
              </a:rPr>
              <a:t> </a:t>
            </a:r>
            <a:r>
              <a:rPr sz="3050" spc="-5" dirty="0">
                <a:latin typeface="Calibri"/>
                <a:cs typeface="Calibri"/>
              </a:rPr>
              <a:t>SAKIT</a:t>
            </a:r>
            <a:endParaRPr sz="3050" dirty="0">
              <a:latin typeface="Calibri"/>
              <a:cs typeface="Calibri"/>
            </a:endParaRPr>
          </a:p>
        </p:txBody>
      </p:sp>
      <p:pic>
        <p:nvPicPr>
          <p:cNvPr id="3" name="object 3"/>
          <p:cNvPicPr/>
          <p:nvPr/>
        </p:nvPicPr>
        <p:blipFill>
          <a:blip r:embed="rId2" cstate="print"/>
          <a:stretch>
            <a:fillRect/>
          </a:stretch>
        </p:blipFill>
        <p:spPr>
          <a:xfrm>
            <a:off x="2487999" y="12"/>
            <a:ext cx="4879182" cy="320833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60542" y="961466"/>
            <a:ext cx="2780030" cy="574040"/>
          </a:xfrm>
          <a:prstGeom prst="rect">
            <a:avLst/>
          </a:prstGeom>
        </p:spPr>
        <p:txBody>
          <a:bodyPr vert="horz" wrap="square" lIns="0" tIns="12700" rIns="0" bIns="0" rtlCol="0">
            <a:spAutoFit/>
          </a:bodyPr>
          <a:lstStyle/>
          <a:p>
            <a:pPr marL="12700">
              <a:lnSpc>
                <a:spcPct val="100000"/>
              </a:lnSpc>
              <a:spcBef>
                <a:spcPts val="100"/>
              </a:spcBef>
            </a:pPr>
            <a:r>
              <a:rPr sz="3600" spc="-35" dirty="0">
                <a:solidFill>
                  <a:srgbClr val="10468A"/>
                </a:solidFill>
              </a:rPr>
              <a:t>KONSEP</a:t>
            </a:r>
            <a:r>
              <a:rPr sz="3600" spc="-80" dirty="0">
                <a:solidFill>
                  <a:srgbClr val="10468A"/>
                </a:solidFill>
              </a:rPr>
              <a:t> </a:t>
            </a:r>
            <a:r>
              <a:rPr sz="3600" spc="-60" dirty="0">
                <a:solidFill>
                  <a:srgbClr val="10468A"/>
                </a:solidFill>
              </a:rPr>
              <a:t>SEHAT</a:t>
            </a:r>
            <a:endParaRPr sz="3600"/>
          </a:p>
        </p:txBody>
      </p:sp>
      <p:sp>
        <p:nvSpPr>
          <p:cNvPr id="3" name="object 3"/>
          <p:cNvSpPr txBox="1"/>
          <p:nvPr/>
        </p:nvSpPr>
        <p:spPr>
          <a:xfrm>
            <a:off x="2145144" y="2394978"/>
            <a:ext cx="6453505" cy="3764279"/>
          </a:xfrm>
          <a:prstGeom prst="rect">
            <a:avLst/>
          </a:prstGeom>
        </p:spPr>
        <p:txBody>
          <a:bodyPr vert="horz" wrap="square" lIns="0" tIns="12700" rIns="0" bIns="0" rtlCol="0">
            <a:spAutoFit/>
          </a:bodyPr>
          <a:lstStyle/>
          <a:p>
            <a:pPr marL="173355" marR="5715" indent="-161290" algn="r">
              <a:lnSpc>
                <a:spcPct val="101000"/>
              </a:lnSpc>
              <a:spcBef>
                <a:spcPts val="100"/>
              </a:spcBef>
              <a:buAutoNum type="arabicPeriod"/>
              <a:tabLst>
                <a:tab pos="385445" algn="l"/>
                <a:tab pos="386080" algn="l"/>
              </a:tabLst>
            </a:pPr>
            <a:r>
              <a:rPr sz="2350" spc="5" dirty="0">
                <a:latin typeface="Calibri"/>
                <a:cs typeface="Calibri"/>
              </a:rPr>
              <a:t>Health</a:t>
            </a:r>
            <a:r>
              <a:rPr sz="2350" spc="10" dirty="0">
                <a:latin typeface="Calibri"/>
                <a:cs typeface="Calibri"/>
              </a:rPr>
              <a:t> </a:t>
            </a:r>
            <a:r>
              <a:rPr sz="2350" dirty="0">
                <a:latin typeface="Calibri"/>
                <a:cs typeface="Calibri"/>
              </a:rPr>
              <a:t>is</a:t>
            </a:r>
            <a:r>
              <a:rPr sz="2350" spc="15" dirty="0">
                <a:latin typeface="Calibri"/>
                <a:cs typeface="Calibri"/>
              </a:rPr>
              <a:t> </a:t>
            </a:r>
            <a:r>
              <a:rPr sz="2350" spc="10" dirty="0">
                <a:latin typeface="Calibri"/>
                <a:cs typeface="Calibri"/>
              </a:rPr>
              <a:t>a</a:t>
            </a:r>
            <a:r>
              <a:rPr sz="2350" dirty="0">
                <a:latin typeface="Calibri"/>
                <a:cs typeface="Calibri"/>
              </a:rPr>
              <a:t> </a:t>
            </a:r>
            <a:r>
              <a:rPr sz="2350" spc="-15" dirty="0">
                <a:latin typeface="Calibri"/>
                <a:cs typeface="Calibri"/>
              </a:rPr>
              <a:t>state</a:t>
            </a:r>
            <a:r>
              <a:rPr sz="2350" spc="20" dirty="0">
                <a:latin typeface="Calibri"/>
                <a:cs typeface="Calibri"/>
              </a:rPr>
              <a:t> </a:t>
            </a:r>
            <a:r>
              <a:rPr sz="2350" dirty="0">
                <a:latin typeface="Calibri"/>
                <a:cs typeface="Calibri"/>
              </a:rPr>
              <a:t>of</a:t>
            </a:r>
            <a:r>
              <a:rPr sz="2350" spc="10" dirty="0">
                <a:latin typeface="Calibri"/>
                <a:cs typeface="Calibri"/>
              </a:rPr>
              <a:t> </a:t>
            </a:r>
            <a:r>
              <a:rPr sz="2350" spc="-5" dirty="0">
                <a:latin typeface="Calibri"/>
                <a:cs typeface="Calibri"/>
              </a:rPr>
              <a:t>complete</a:t>
            </a:r>
            <a:r>
              <a:rPr sz="2350" spc="15" dirty="0">
                <a:latin typeface="Calibri"/>
                <a:cs typeface="Calibri"/>
              </a:rPr>
              <a:t> </a:t>
            </a:r>
            <a:r>
              <a:rPr sz="2350" spc="-5" dirty="0">
                <a:latin typeface="Calibri"/>
                <a:cs typeface="Calibri"/>
              </a:rPr>
              <a:t>physical,</a:t>
            </a:r>
            <a:r>
              <a:rPr sz="2350" spc="10" dirty="0">
                <a:latin typeface="Calibri"/>
                <a:cs typeface="Calibri"/>
              </a:rPr>
              <a:t> </a:t>
            </a:r>
            <a:r>
              <a:rPr sz="2350" dirty="0">
                <a:latin typeface="Calibri"/>
                <a:cs typeface="Calibri"/>
              </a:rPr>
              <a:t>mental</a:t>
            </a:r>
            <a:r>
              <a:rPr sz="2350" spc="10" dirty="0">
                <a:latin typeface="Calibri"/>
                <a:cs typeface="Calibri"/>
              </a:rPr>
              <a:t> </a:t>
            </a:r>
            <a:r>
              <a:rPr sz="2350" spc="5" dirty="0">
                <a:latin typeface="Calibri"/>
                <a:cs typeface="Calibri"/>
              </a:rPr>
              <a:t>and </a:t>
            </a:r>
            <a:r>
              <a:rPr sz="2350" spc="-520" dirty="0">
                <a:latin typeface="Calibri"/>
                <a:cs typeface="Calibri"/>
              </a:rPr>
              <a:t> </a:t>
            </a:r>
            <a:r>
              <a:rPr sz="2350" spc="5" dirty="0">
                <a:latin typeface="Calibri"/>
                <a:cs typeface="Calibri"/>
              </a:rPr>
              <a:t>social </a:t>
            </a:r>
            <a:r>
              <a:rPr sz="2350" dirty="0">
                <a:latin typeface="Calibri"/>
                <a:cs typeface="Calibri"/>
              </a:rPr>
              <a:t>well </a:t>
            </a:r>
            <a:r>
              <a:rPr sz="2350" spc="5" dirty="0">
                <a:latin typeface="Calibri"/>
                <a:cs typeface="Calibri"/>
              </a:rPr>
              <a:t>being </a:t>
            </a:r>
            <a:r>
              <a:rPr sz="2350" spc="15" dirty="0">
                <a:latin typeface="Calibri"/>
                <a:cs typeface="Calibri"/>
              </a:rPr>
              <a:t>and </a:t>
            </a:r>
            <a:r>
              <a:rPr sz="2350" spc="5" dirty="0">
                <a:latin typeface="Calibri"/>
                <a:cs typeface="Calibri"/>
              </a:rPr>
              <a:t>not merely </a:t>
            </a:r>
            <a:r>
              <a:rPr sz="2350" spc="10" dirty="0">
                <a:latin typeface="Calibri"/>
                <a:cs typeface="Calibri"/>
              </a:rPr>
              <a:t>the absence </a:t>
            </a:r>
            <a:r>
              <a:rPr sz="2350" spc="5" dirty="0">
                <a:latin typeface="Calibri"/>
                <a:cs typeface="Calibri"/>
              </a:rPr>
              <a:t>of </a:t>
            </a:r>
            <a:r>
              <a:rPr sz="2350" spc="10" dirty="0">
                <a:latin typeface="Calibri"/>
                <a:cs typeface="Calibri"/>
              </a:rPr>
              <a:t> deceases</a:t>
            </a:r>
            <a:r>
              <a:rPr sz="2350" spc="85" dirty="0">
                <a:latin typeface="Calibri"/>
                <a:cs typeface="Calibri"/>
              </a:rPr>
              <a:t> </a:t>
            </a:r>
            <a:r>
              <a:rPr sz="2350" spc="15" dirty="0">
                <a:latin typeface="Calibri"/>
                <a:cs typeface="Calibri"/>
              </a:rPr>
              <a:t>and</a:t>
            </a:r>
            <a:r>
              <a:rPr sz="2350" spc="100" dirty="0">
                <a:latin typeface="Calibri"/>
                <a:cs typeface="Calibri"/>
              </a:rPr>
              <a:t> </a:t>
            </a:r>
            <a:r>
              <a:rPr sz="2350" dirty="0">
                <a:latin typeface="Calibri"/>
                <a:cs typeface="Calibri"/>
              </a:rPr>
              <a:t>infirmity</a:t>
            </a:r>
            <a:r>
              <a:rPr sz="2350" spc="100" dirty="0">
                <a:latin typeface="Calibri"/>
                <a:cs typeface="Calibri"/>
              </a:rPr>
              <a:t> </a:t>
            </a:r>
            <a:r>
              <a:rPr sz="2350" spc="-5" dirty="0">
                <a:latin typeface="Calibri"/>
                <a:cs typeface="Calibri"/>
              </a:rPr>
              <a:t>artinya</a:t>
            </a:r>
            <a:r>
              <a:rPr sz="2350" spc="100" dirty="0">
                <a:latin typeface="Calibri"/>
                <a:cs typeface="Calibri"/>
              </a:rPr>
              <a:t> </a:t>
            </a:r>
            <a:r>
              <a:rPr sz="2350" spc="5" dirty="0">
                <a:latin typeface="Calibri"/>
                <a:cs typeface="Calibri"/>
              </a:rPr>
              <a:t>Sehat</a:t>
            </a:r>
            <a:r>
              <a:rPr sz="2350" spc="100" dirty="0">
                <a:latin typeface="Calibri"/>
                <a:cs typeface="Calibri"/>
              </a:rPr>
              <a:t> </a:t>
            </a:r>
            <a:r>
              <a:rPr sz="2350" spc="10" dirty="0">
                <a:latin typeface="Calibri"/>
                <a:cs typeface="Calibri"/>
              </a:rPr>
              <a:t>Adalah </a:t>
            </a:r>
            <a:r>
              <a:rPr sz="2350" spc="15" dirty="0">
                <a:latin typeface="Calibri"/>
                <a:cs typeface="Calibri"/>
              </a:rPr>
              <a:t> </a:t>
            </a:r>
            <a:r>
              <a:rPr sz="2350" spc="-5" dirty="0">
                <a:latin typeface="Calibri"/>
                <a:cs typeface="Calibri"/>
              </a:rPr>
              <a:t>Kondisi </a:t>
            </a:r>
            <a:r>
              <a:rPr sz="2350" spc="5" dirty="0">
                <a:latin typeface="Calibri"/>
                <a:cs typeface="Calibri"/>
              </a:rPr>
              <a:t>Fisik,</a:t>
            </a:r>
            <a:r>
              <a:rPr sz="2350" dirty="0">
                <a:latin typeface="Calibri"/>
                <a:cs typeface="Calibri"/>
              </a:rPr>
              <a:t> Mental </a:t>
            </a:r>
            <a:r>
              <a:rPr sz="2350" spc="15" dirty="0">
                <a:latin typeface="Calibri"/>
                <a:cs typeface="Calibri"/>
              </a:rPr>
              <a:t>Dan</a:t>
            </a:r>
            <a:r>
              <a:rPr sz="2350" spc="-5" dirty="0">
                <a:latin typeface="Calibri"/>
                <a:cs typeface="Calibri"/>
              </a:rPr>
              <a:t> </a:t>
            </a:r>
            <a:r>
              <a:rPr sz="2350" spc="5" dirty="0">
                <a:latin typeface="Calibri"/>
                <a:cs typeface="Calibri"/>
              </a:rPr>
              <a:t>Sosial</a:t>
            </a:r>
            <a:r>
              <a:rPr sz="2350" spc="-5" dirty="0">
                <a:latin typeface="Calibri"/>
                <a:cs typeface="Calibri"/>
              </a:rPr>
              <a:t> </a:t>
            </a:r>
            <a:r>
              <a:rPr sz="2350" spc="-70" dirty="0">
                <a:latin typeface="Calibri"/>
                <a:cs typeface="Calibri"/>
              </a:rPr>
              <a:t>Yg</a:t>
            </a:r>
            <a:r>
              <a:rPr sz="2350" spc="-5" dirty="0">
                <a:latin typeface="Calibri"/>
                <a:cs typeface="Calibri"/>
              </a:rPr>
              <a:t> </a:t>
            </a:r>
            <a:r>
              <a:rPr sz="2350" spc="10" dirty="0">
                <a:latin typeface="Calibri"/>
                <a:cs typeface="Calibri"/>
              </a:rPr>
              <a:t>Sempurna</a:t>
            </a:r>
            <a:r>
              <a:rPr sz="2350" dirty="0">
                <a:latin typeface="Calibri"/>
                <a:cs typeface="Calibri"/>
              </a:rPr>
              <a:t> </a:t>
            </a:r>
            <a:r>
              <a:rPr sz="2350" spc="10" dirty="0">
                <a:latin typeface="Calibri"/>
                <a:cs typeface="Calibri"/>
              </a:rPr>
              <a:t>Dan </a:t>
            </a:r>
            <a:r>
              <a:rPr sz="2350" spc="15" dirty="0">
                <a:latin typeface="Calibri"/>
                <a:cs typeface="Calibri"/>
              </a:rPr>
              <a:t> </a:t>
            </a:r>
            <a:r>
              <a:rPr sz="2350" spc="5" dirty="0">
                <a:latin typeface="Calibri"/>
                <a:cs typeface="Calibri"/>
              </a:rPr>
              <a:t>Bukan</a:t>
            </a:r>
            <a:r>
              <a:rPr sz="2350" spc="-5" dirty="0">
                <a:latin typeface="Calibri"/>
                <a:cs typeface="Calibri"/>
              </a:rPr>
              <a:t> </a:t>
            </a:r>
            <a:r>
              <a:rPr sz="2350" dirty="0">
                <a:latin typeface="Calibri"/>
                <a:cs typeface="Calibri"/>
              </a:rPr>
              <a:t>Sekedar </a:t>
            </a:r>
            <a:r>
              <a:rPr sz="2350" spc="5" dirty="0">
                <a:latin typeface="Calibri"/>
                <a:cs typeface="Calibri"/>
              </a:rPr>
              <a:t>Tidak</a:t>
            </a:r>
            <a:r>
              <a:rPr sz="2350" dirty="0">
                <a:latin typeface="Calibri"/>
                <a:cs typeface="Calibri"/>
              </a:rPr>
              <a:t> </a:t>
            </a:r>
            <a:r>
              <a:rPr sz="2350" spc="10" dirty="0">
                <a:latin typeface="Calibri"/>
                <a:cs typeface="Calibri"/>
              </a:rPr>
              <a:t>Sakit</a:t>
            </a:r>
            <a:r>
              <a:rPr sz="2350" spc="-10" dirty="0">
                <a:latin typeface="Calibri"/>
                <a:cs typeface="Calibri"/>
              </a:rPr>
              <a:t> Atau</a:t>
            </a:r>
            <a:r>
              <a:rPr sz="2350" dirty="0">
                <a:latin typeface="Calibri"/>
                <a:cs typeface="Calibri"/>
              </a:rPr>
              <a:t> </a:t>
            </a:r>
            <a:r>
              <a:rPr sz="2350" spc="5" dirty="0">
                <a:latin typeface="Calibri"/>
                <a:cs typeface="Calibri"/>
              </a:rPr>
              <a:t>Tidak</a:t>
            </a:r>
            <a:r>
              <a:rPr sz="2350" dirty="0">
                <a:latin typeface="Calibri"/>
                <a:cs typeface="Calibri"/>
              </a:rPr>
              <a:t> Cacat</a:t>
            </a:r>
            <a:r>
              <a:rPr sz="2350" spc="-10" dirty="0">
                <a:latin typeface="Calibri"/>
                <a:cs typeface="Calibri"/>
              </a:rPr>
              <a:t> </a:t>
            </a:r>
            <a:r>
              <a:rPr sz="2350" spc="10" dirty="0">
                <a:latin typeface="Calibri"/>
                <a:cs typeface="Calibri"/>
              </a:rPr>
              <a:t>(WHO)</a:t>
            </a:r>
            <a:endParaRPr sz="2350" dirty="0">
              <a:latin typeface="Calibri"/>
              <a:cs typeface="Calibri"/>
            </a:endParaRPr>
          </a:p>
          <a:p>
            <a:pPr marL="714375" marR="5080" indent="-714375" algn="r">
              <a:lnSpc>
                <a:spcPct val="101000"/>
              </a:lnSpc>
              <a:spcBef>
                <a:spcPts val="475"/>
              </a:spcBef>
              <a:buAutoNum type="arabicPeriod"/>
              <a:tabLst>
                <a:tab pos="714375" algn="l"/>
                <a:tab pos="715645" algn="l"/>
              </a:tabLst>
            </a:pPr>
            <a:r>
              <a:rPr sz="2350" dirty="0">
                <a:latin typeface="Calibri"/>
                <a:cs typeface="Calibri"/>
              </a:rPr>
              <a:t>Keseimbangan</a:t>
            </a:r>
            <a:r>
              <a:rPr sz="2350" spc="5" dirty="0">
                <a:latin typeface="Calibri"/>
                <a:cs typeface="Calibri"/>
              </a:rPr>
              <a:t> yang dinamis</a:t>
            </a:r>
            <a:r>
              <a:rPr sz="2350" spc="-5" dirty="0">
                <a:latin typeface="Calibri"/>
                <a:cs typeface="Calibri"/>
              </a:rPr>
              <a:t> antara</a:t>
            </a:r>
            <a:r>
              <a:rPr sz="2350" spc="5" dirty="0">
                <a:latin typeface="Calibri"/>
                <a:cs typeface="Calibri"/>
              </a:rPr>
              <a:t> </a:t>
            </a:r>
            <a:r>
              <a:rPr sz="2350" spc="-10" dirty="0">
                <a:latin typeface="Calibri"/>
                <a:cs typeface="Calibri"/>
              </a:rPr>
              <a:t>daya</a:t>
            </a:r>
            <a:r>
              <a:rPr sz="2350" spc="5" dirty="0">
                <a:latin typeface="Calibri"/>
                <a:cs typeface="Calibri"/>
              </a:rPr>
              <a:t> tahan </a:t>
            </a:r>
            <a:r>
              <a:rPr sz="2350" spc="-515" dirty="0">
                <a:latin typeface="Calibri"/>
                <a:cs typeface="Calibri"/>
              </a:rPr>
              <a:t> </a:t>
            </a:r>
            <a:r>
              <a:rPr sz="2350" spc="10" dirty="0">
                <a:latin typeface="Calibri"/>
                <a:cs typeface="Calibri"/>
              </a:rPr>
              <a:t>tubuh</a:t>
            </a:r>
            <a:r>
              <a:rPr sz="2350" spc="-10" dirty="0">
                <a:latin typeface="Calibri"/>
                <a:cs typeface="Calibri"/>
              </a:rPr>
              <a:t> </a:t>
            </a:r>
            <a:r>
              <a:rPr sz="2350" spc="5" dirty="0">
                <a:latin typeface="Calibri"/>
                <a:cs typeface="Calibri"/>
              </a:rPr>
              <a:t>dengan</a:t>
            </a:r>
            <a:r>
              <a:rPr sz="2350" spc="-10" dirty="0">
                <a:latin typeface="Calibri"/>
                <a:cs typeface="Calibri"/>
              </a:rPr>
              <a:t> </a:t>
            </a:r>
            <a:r>
              <a:rPr sz="2350" spc="5" dirty="0">
                <a:latin typeface="Calibri"/>
                <a:cs typeface="Calibri"/>
              </a:rPr>
              <a:t>gangguan</a:t>
            </a:r>
            <a:r>
              <a:rPr sz="2350" spc="-10" dirty="0">
                <a:latin typeface="Calibri"/>
                <a:cs typeface="Calibri"/>
              </a:rPr>
              <a:t> </a:t>
            </a:r>
            <a:r>
              <a:rPr sz="2350" dirty="0">
                <a:latin typeface="Calibri"/>
                <a:cs typeface="Calibri"/>
              </a:rPr>
              <a:t>penyakit</a:t>
            </a:r>
            <a:r>
              <a:rPr sz="2350" spc="-20" dirty="0">
                <a:latin typeface="Calibri"/>
                <a:cs typeface="Calibri"/>
              </a:rPr>
              <a:t> </a:t>
            </a:r>
            <a:r>
              <a:rPr sz="2350" dirty="0">
                <a:latin typeface="Calibri"/>
                <a:cs typeface="Calibri"/>
              </a:rPr>
              <a:t>(Perkins)</a:t>
            </a:r>
          </a:p>
          <a:p>
            <a:pPr marL="537845" marR="7620" indent="-537845" algn="r">
              <a:lnSpc>
                <a:spcPct val="101099"/>
              </a:lnSpc>
              <a:spcBef>
                <a:spcPts val="470"/>
              </a:spcBef>
              <a:buAutoNum type="arabicPeriod"/>
              <a:tabLst>
                <a:tab pos="537845" algn="l"/>
                <a:tab pos="538480" algn="l"/>
              </a:tabLst>
            </a:pPr>
            <a:r>
              <a:rPr sz="2350" spc="5" dirty="0">
                <a:latin typeface="Calibri"/>
                <a:cs typeface="Calibri"/>
              </a:rPr>
              <a:t>Keadaan</a:t>
            </a:r>
            <a:r>
              <a:rPr sz="2350" spc="10" dirty="0">
                <a:latin typeface="Calibri"/>
                <a:cs typeface="Calibri"/>
              </a:rPr>
              <a:t> pada </a:t>
            </a:r>
            <a:r>
              <a:rPr sz="2350" dirty="0">
                <a:latin typeface="Calibri"/>
                <a:cs typeface="Calibri"/>
              </a:rPr>
              <a:t>diri</a:t>
            </a:r>
            <a:r>
              <a:rPr sz="2350" spc="5" dirty="0">
                <a:latin typeface="Calibri"/>
                <a:cs typeface="Calibri"/>
              </a:rPr>
              <a:t> </a:t>
            </a:r>
            <a:r>
              <a:rPr sz="2350" dirty="0">
                <a:latin typeface="Calibri"/>
                <a:cs typeface="Calibri"/>
              </a:rPr>
              <a:t>seseorang</a:t>
            </a:r>
            <a:r>
              <a:rPr sz="2350" spc="5" dirty="0">
                <a:latin typeface="Calibri"/>
                <a:cs typeface="Calibri"/>
              </a:rPr>
              <a:t> </a:t>
            </a:r>
            <a:r>
              <a:rPr sz="2350" spc="-5" dirty="0">
                <a:latin typeface="Calibri"/>
                <a:cs typeface="Calibri"/>
              </a:rPr>
              <a:t>secara</a:t>
            </a:r>
            <a:r>
              <a:rPr sz="2350" dirty="0">
                <a:latin typeface="Calibri"/>
                <a:cs typeface="Calibri"/>
              </a:rPr>
              <a:t> menyeluruh </a:t>
            </a:r>
            <a:r>
              <a:rPr sz="2350" spc="-515" dirty="0">
                <a:latin typeface="Calibri"/>
                <a:cs typeface="Calibri"/>
              </a:rPr>
              <a:t> </a:t>
            </a:r>
            <a:r>
              <a:rPr sz="2350" spc="10" dirty="0">
                <a:latin typeface="Calibri"/>
                <a:cs typeface="Calibri"/>
              </a:rPr>
              <a:t>dan</a:t>
            </a:r>
            <a:r>
              <a:rPr sz="2350" spc="15" dirty="0">
                <a:latin typeface="Calibri"/>
                <a:cs typeface="Calibri"/>
              </a:rPr>
              <a:t> </a:t>
            </a:r>
            <a:r>
              <a:rPr sz="2350" spc="-10" dirty="0">
                <a:latin typeface="Calibri"/>
                <a:cs typeface="Calibri"/>
              </a:rPr>
              <a:t>punya</a:t>
            </a:r>
            <a:r>
              <a:rPr sz="2350" spc="15" dirty="0">
                <a:latin typeface="Calibri"/>
                <a:cs typeface="Calibri"/>
              </a:rPr>
              <a:t> </a:t>
            </a:r>
            <a:r>
              <a:rPr sz="2350" dirty="0">
                <a:latin typeface="Calibri"/>
                <a:cs typeface="Calibri"/>
              </a:rPr>
              <a:t>kemampuan</a:t>
            </a:r>
            <a:r>
              <a:rPr sz="2350" spc="5" dirty="0">
                <a:latin typeface="Calibri"/>
                <a:cs typeface="Calibri"/>
              </a:rPr>
              <a:t> </a:t>
            </a:r>
            <a:r>
              <a:rPr sz="2350" dirty="0">
                <a:latin typeface="Calibri"/>
                <a:cs typeface="Calibri"/>
              </a:rPr>
              <a:t>fisiologis</a:t>
            </a:r>
            <a:r>
              <a:rPr sz="2350" spc="5" dirty="0">
                <a:latin typeface="Calibri"/>
                <a:cs typeface="Calibri"/>
              </a:rPr>
              <a:t> </a:t>
            </a:r>
            <a:r>
              <a:rPr sz="2350" spc="10" dirty="0">
                <a:latin typeface="Calibri"/>
                <a:cs typeface="Calibri"/>
              </a:rPr>
              <a:t>dan</a:t>
            </a:r>
            <a:r>
              <a:rPr sz="2350" spc="15" dirty="0">
                <a:latin typeface="Calibri"/>
                <a:cs typeface="Calibri"/>
              </a:rPr>
              <a:t> </a:t>
            </a:r>
            <a:r>
              <a:rPr sz="2350" spc="-10" dirty="0">
                <a:latin typeface="Calibri"/>
                <a:cs typeface="Calibri"/>
              </a:rPr>
              <a:t>psikologis</a:t>
            </a:r>
            <a:endParaRPr sz="2350" dirty="0">
              <a:latin typeface="Calibri"/>
              <a:cs typeface="Calibri"/>
            </a:endParaRPr>
          </a:p>
          <a:p>
            <a:pPr marR="5715" algn="r">
              <a:lnSpc>
                <a:spcPct val="100000"/>
              </a:lnSpc>
              <a:spcBef>
                <a:spcPts val="30"/>
              </a:spcBef>
            </a:pPr>
            <a:r>
              <a:rPr sz="2350" spc="5" dirty="0">
                <a:latin typeface="Calibri"/>
                <a:cs typeface="Calibri"/>
              </a:rPr>
              <a:t>(Hanlon)</a:t>
            </a:r>
            <a:endParaRPr sz="235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2597</Words>
  <Application>Microsoft Office PowerPoint</Application>
  <PresentationFormat>On-screen Show (4:3)</PresentationFormat>
  <Paragraphs>398</Paragraphs>
  <Slides>61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Arial</vt:lpstr>
      <vt:lpstr>Arial MT</vt:lpstr>
      <vt:lpstr>Calibri</vt:lpstr>
      <vt:lpstr>Georgia</vt:lpstr>
      <vt:lpstr>Lucida Sans Unicode</vt:lpstr>
      <vt:lpstr>Times New Roman</vt:lpstr>
      <vt:lpstr>Verdana</vt:lpstr>
      <vt:lpstr>Wingdings</vt:lpstr>
      <vt:lpstr>Office Theme</vt:lpstr>
      <vt:lpstr>KONSEP KEJADIAN PENYAKIT</vt:lpstr>
      <vt:lpstr>OUTLINE</vt:lpstr>
      <vt:lpstr>PowerPoint Presentation</vt:lpstr>
      <vt:lpstr>PENGERTIAN SEHAT</vt:lpstr>
      <vt:lpstr>SAKIT DAN PENYAKIT</vt:lpstr>
      <vt:lpstr>SAKIT DAN PENYAKIT</vt:lpstr>
      <vt:lpstr>Pengertian Penyakit</vt:lpstr>
      <vt:lpstr>PowerPoint Presentation</vt:lpstr>
      <vt:lpstr>KONSEP SEHAT</vt:lpstr>
      <vt:lpstr>KONSEP SEHAT (Lanjutan)</vt:lpstr>
      <vt:lpstr>PowerPoint Presentation</vt:lpstr>
      <vt:lpstr>PowerPoint Presentation</vt:lpstr>
      <vt:lpstr>PowerPoint Presentation</vt:lpstr>
      <vt:lpstr>PowerPoint Presentation</vt:lpstr>
      <vt:lpstr>PowerPoint Presentation</vt:lpstr>
      <vt:lpstr>KONSEP SAKIT</vt:lpstr>
      <vt:lpstr>PowerPoint Presentation</vt:lpstr>
      <vt:lpstr>PowerPoint Presentation</vt:lpstr>
      <vt:lpstr>Pengertian Penyakit</vt:lpstr>
      <vt:lpstr>PowerPoint Presentation</vt:lpstr>
      <vt:lpstr>Teori Penyebab Penyakit</vt:lpstr>
      <vt:lpstr>Teori Contagion</vt:lpstr>
      <vt:lpstr>Teori Hippocrates</vt:lpstr>
      <vt:lpstr>Teori Humoral</vt:lpstr>
      <vt:lpstr>Teori Miasma</vt:lpstr>
      <vt:lpstr>Teori Jasad Renik</vt:lpstr>
      <vt:lpstr>Teori Ekologi Lingkungan</vt:lpstr>
      <vt:lpstr>Menurut H.L Blum ada empat hal yang mempengaruhi kesehatan  yaitu lingkungan, gaya hidup atau perilaku, pelayan kesehatan  dan herediter atau keturunan. Hubungan antara kesehatan dengan  keempat faktor tersebut digambarkan sebagai berikut</vt:lpstr>
      <vt:lpstr>Konsep Dasar Timbulnya Penyakit</vt:lpstr>
      <vt:lpstr>Segitiga Epidemiologi</vt:lpstr>
      <vt:lpstr>SEGITIGA EPIDEMIOLOGI  (EPIDEMIOLOGIC TRIANGLE)</vt:lpstr>
      <vt:lpstr>Model 2</vt:lpstr>
      <vt:lpstr>Model 3</vt:lpstr>
      <vt:lpstr>Model 4</vt:lpstr>
      <vt:lpstr>Model 5</vt:lpstr>
      <vt:lpstr>PowerPoint Presentation</vt:lpstr>
      <vt:lpstr>Trias 1 – Faktor Agen</vt:lpstr>
      <vt:lpstr>Trias 2 – Faktor Host (penjamu)</vt:lpstr>
      <vt:lpstr>Trias 3 – Faktor Lingkungan</vt:lpstr>
      <vt:lpstr>Karakteristik Segitiga Epidemiologi</vt:lpstr>
      <vt:lpstr>PowerPoint Presentation</vt:lpstr>
      <vt:lpstr>Beberapa istilah kausal</vt:lpstr>
      <vt:lpstr>Model hub. kausal</vt:lpstr>
      <vt:lpstr>Roda (Wheel)</vt:lpstr>
      <vt:lpstr>RODA (the Wheel) Lingk sosial</vt:lpstr>
      <vt:lpstr>Penjelasan roda</vt:lpstr>
      <vt:lpstr>Web of causation</vt:lpstr>
      <vt:lpstr>Jaring-jaring sebab akibat (The Web of  causation)</vt:lpstr>
      <vt:lpstr>KRITERIA KAUSASI</vt:lpstr>
      <vt:lpstr>Kriteria Sebab Akibat (Hill)</vt:lpstr>
      <vt:lpstr>Kriteria Sebab Akibat (Hill)</vt:lpstr>
      <vt:lpstr>Syarat Agent sebagai Penyebab Penyakit  (Cause)</vt:lpstr>
      <vt:lpstr>FAKTOR RISIKO</vt:lpstr>
      <vt:lpstr>FAKTOR RISIKO</vt:lpstr>
      <vt:lpstr>FAKTOR RISIKO</vt:lpstr>
      <vt:lpstr>Kegunaan Identifikasi  Faktor Risiko</vt:lpstr>
      <vt:lpstr>Keterpaparan &amp; Kerentanan</vt:lpstr>
      <vt:lpstr>Faktor yang berhubungan erat dengan berbagai unsur</vt:lpstr>
      <vt:lpstr>Kerentanan</vt:lpstr>
      <vt:lpstr>Hub. Keterpaparan dan  Kerentanan</vt:lpstr>
      <vt:lpstr>SEKIAN  DAN 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PENYEBAB PENYAKIT</dc:title>
  <dc:creator>asus</dc:creator>
  <cp:lastModifiedBy>HP</cp:lastModifiedBy>
  <cp:revision>1</cp:revision>
  <dcterms:created xsi:type="dcterms:W3CDTF">2024-03-05T01:33:45Z</dcterms:created>
  <dcterms:modified xsi:type="dcterms:W3CDTF">2024-05-16T01:00:41Z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2021-08-24T00:00:00Z</vt:filetime>
  </property>
  <property fmtid="{D5CDD505-2E9C-101B-9397-08002B2CF9AE}" pid="3" name="Creator">
    <vt:lpwstr>Impress</vt:lpwstr>
  </property>
  <property fmtid="{D5CDD505-2E9C-101B-9397-08002B2CF9AE}" pid="4" name="LastSaved">
    <vt:filetime>2021-08-24T00:00:00Z</vt:filetime>
  </property>
</Properties>
</file>