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jpg" ContentType="image/jpg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11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3815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8156523" y="5715000"/>
            <a:ext cx="549910" cy="549910"/>
          </a:xfrm>
          <a:custGeom>
            <a:avLst/>
            <a:gdLst/>
            <a:ahLst/>
            <a:cxnLst/>
            <a:rect l="l" t="t" r="r" b="b"/>
            <a:pathLst>
              <a:path w="549909" h="549910">
                <a:moveTo>
                  <a:pt x="274675" y="0"/>
                </a:moveTo>
                <a:lnTo>
                  <a:pt x="203350" y="8909"/>
                </a:lnTo>
                <a:lnTo>
                  <a:pt x="137160" y="36715"/>
                </a:lnTo>
                <a:lnTo>
                  <a:pt x="80051" y="80056"/>
                </a:lnTo>
                <a:lnTo>
                  <a:pt x="36715" y="137159"/>
                </a:lnTo>
                <a:lnTo>
                  <a:pt x="8909" y="203350"/>
                </a:lnTo>
                <a:lnTo>
                  <a:pt x="0" y="274675"/>
                </a:lnTo>
                <a:lnTo>
                  <a:pt x="2193" y="311402"/>
                </a:lnTo>
                <a:lnTo>
                  <a:pt x="20348" y="379320"/>
                </a:lnTo>
                <a:lnTo>
                  <a:pt x="56914" y="442730"/>
                </a:lnTo>
                <a:lnTo>
                  <a:pt x="106631" y="492438"/>
                </a:lnTo>
                <a:lnTo>
                  <a:pt x="170035" y="529065"/>
                </a:lnTo>
                <a:lnTo>
                  <a:pt x="237949" y="547470"/>
                </a:lnTo>
                <a:lnTo>
                  <a:pt x="274675" y="549719"/>
                </a:lnTo>
                <a:lnTo>
                  <a:pt x="311401" y="547470"/>
                </a:lnTo>
                <a:lnTo>
                  <a:pt x="379315" y="529065"/>
                </a:lnTo>
                <a:lnTo>
                  <a:pt x="442719" y="492438"/>
                </a:lnTo>
                <a:lnTo>
                  <a:pt x="492436" y="442730"/>
                </a:lnTo>
                <a:lnTo>
                  <a:pt x="529059" y="379320"/>
                </a:lnTo>
                <a:lnTo>
                  <a:pt x="547468" y="311402"/>
                </a:lnTo>
                <a:lnTo>
                  <a:pt x="549719" y="274675"/>
                </a:lnTo>
                <a:lnTo>
                  <a:pt x="547468" y="237949"/>
                </a:lnTo>
                <a:lnTo>
                  <a:pt x="529059" y="170035"/>
                </a:lnTo>
                <a:lnTo>
                  <a:pt x="492436" y="106633"/>
                </a:lnTo>
                <a:lnTo>
                  <a:pt x="442719" y="56919"/>
                </a:lnTo>
                <a:lnTo>
                  <a:pt x="379315" y="20348"/>
                </a:lnTo>
                <a:lnTo>
                  <a:pt x="311401" y="2193"/>
                </a:lnTo>
                <a:lnTo>
                  <a:pt x="274675" y="0"/>
                </a:lnTo>
                <a:close/>
              </a:path>
            </a:pathLst>
          </a:custGeom>
          <a:solidFill>
            <a:srgbClr val="FD853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6314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5723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8991713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19079">
            <a:solidFill>
              <a:srgbClr val="FD85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8838717" y="0"/>
            <a:ext cx="305435" cy="6858000"/>
          </a:xfrm>
          <a:custGeom>
            <a:avLst/>
            <a:gdLst/>
            <a:ahLst/>
            <a:cxnLst/>
            <a:rect l="l" t="t" r="r" b="b"/>
            <a:pathLst>
              <a:path w="305434" h="6858000">
                <a:moveTo>
                  <a:pt x="304926" y="0"/>
                </a:moveTo>
                <a:lnTo>
                  <a:pt x="0" y="0"/>
                </a:lnTo>
                <a:lnTo>
                  <a:pt x="0" y="6858000"/>
                </a:lnTo>
                <a:lnTo>
                  <a:pt x="152641" y="6858000"/>
                </a:lnTo>
                <a:lnTo>
                  <a:pt x="304926" y="6858000"/>
                </a:lnTo>
                <a:lnTo>
                  <a:pt x="304926" y="0"/>
                </a:lnTo>
                <a:close/>
              </a:path>
            </a:pathLst>
          </a:custGeom>
          <a:solidFill>
            <a:srgbClr val="FDC2AD">
              <a:alpha val="86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891539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9359">
            <a:solidFill>
              <a:srgbClr val="FD853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504" y="444499"/>
            <a:ext cx="7247255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565E6C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504" y="1634299"/>
            <a:ext cx="7183755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75755" y="0"/>
            <a:ext cx="1096010" cy="6858000"/>
            <a:chOff x="275755" y="0"/>
            <a:chExt cx="1096010" cy="6858000"/>
          </a:xfrm>
        </p:grpSpPr>
        <p:sp>
          <p:nvSpPr>
            <p:cNvPr id="3" name="object 3" descr=""/>
            <p:cNvSpPr/>
            <p:nvPr/>
          </p:nvSpPr>
          <p:spPr>
            <a:xfrm>
              <a:off x="380885" y="0"/>
              <a:ext cx="610235" cy="6858000"/>
            </a:xfrm>
            <a:custGeom>
              <a:avLst/>
              <a:gdLst/>
              <a:ahLst/>
              <a:cxnLst/>
              <a:rect l="l" t="t" r="r" b="b"/>
              <a:pathLst>
                <a:path w="610235" h="6858000">
                  <a:moveTo>
                    <a:pt x="60982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04914" y="6858000"/>
                  </a:lnTo>
                  <a:lnTo>
                    <a:pt x="609828" y="6858000"/>
                  </a:lnTo>
                  <a:lnTo>
                    <a:pt x="609828" y="0"/>
                  </a:lnTo>
                  <a:close/>
                </a:path>
              </a:pathLst>
            </a:custGeom>
            <a:solidFill>
              <a:srgbClr val="FDC2AD">
                <a:alpha val="53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275755" y="0"/>
              <a:ext cx="104775" cy="6858000"/>
            </a:xfrm>
            <a:custGeom>
              <a:avLst/>
              <a:gdLst/>
              <a:ahLst/>
              <a:cxnLst/>
              <a:rect l="l" t="t" r="r" b="b"/>
              <a:pathLst>
                <a:path w="104775" h="6858000">
                  <a:moveTo>
                    <a:pt x="104762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2565" y="6858000"/>
                  </a:lnTo>
                  <a:lnTo>
                    <a:pt x="104762" y="6858000"/>
                  </a:lnTo>
                  <a:lnTo>
                    <a:pt x="104762" y="0"/>
                  </a:lnTo>
                  <a:close/>
                </a:path>
              </a:pathLst>
            </a:custGeom>
            <a:solidFill>
              <a:srgbClr val="FFD8CD">
                <a:alpha val="35998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0358" y="0"/>
              <a:ext cx="182880" cy="6858000"/>
            </a:xfrm>
            <a:custGeom>
              <a:avLst/>
              <a:gdLst/>
              <a:ahLst/>
              <a:cxnLst/>
              <a:rect l="l" t="t" r="r" b="b"/>
              <a:pathLst>
                <a:path w="182880" h="6858000">
                  <a:moveTo>
                    <a:pt x="182524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91440" y="6858000"/>
                  </a:lnTo>
                  <a:lnTo>
                    <a:pt x="182524" y="6858000"/>
                  </a:lnTo>
                  <a:lnTo>
                    <a:pt x="182524" y="0"/>
                  </a:lnTo>
                  <a:close/>
                </a:path>
              </a:pathLst>
            </a:custGeom>
            <a:solidFill>
              <a:srgbClr val="FFD8CD">
                <a:alpha val="69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141196" y="0"/>
              <a:ext cx="230504" cy="6858000"/>
            </a:xfrm>
            <a:custGeom>
              <a:avLst/>
              <a:gdLst/>
              <a:ahLst/>
              <a:cxnLst/>
              <a:rect l="l" t="t" r="r" b="b"/>
              <a:pathLst>
                <a:path w="230505" h="6858000">
                  <a:moveTo>
                    <a:pt x="230047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15201" y="6858000"/>
                  </a:lnTo>
                  <a:lnTo>
                    <a:pt x="230047" y="6858000"/>
                  </a:lnTo>
                  <a:lnTo>
                    <a:pt x="230047" y="0"/>
                  </a:lnTo>
                  <a:close/>
                </a:path>
              </a:pathLst>
            </a:custGeom>
            <a:solidFill>
              <a:srgbClr val="FFECE7">
                <a:alpha val="70999"/>
              </a:srgbClr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106197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5723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825303" y="0"/>
            <a:ext cx="118110" cy="6858000"/>
            <a:chOff x="825303" y="0"/>
            <a:chExt cx="118110" cy="6858000"/>
          </a:xfrm>
        </p:grpSpPr>
        <p:sp>
          <p:nvSpPr>
            <p:cNvPr id="9" name="object 9" descr=""/>
            <p:cNvSpPr/>
            <p:nvPr/>
          </p:nvSpPr>
          <p:spPr>
            <a:xfrm>
              <a:off x="885780" y="0"/>
              <a:ext cx="57785" cy="6858000"/>
            </a:xfrm>
            <a:custGeom>
              <a:avLst/>
              <a:gdLst/>
              <a:ahLst/>
              <a:cxnLst/>
              <a:rect l="l" t="t" r="r" b="b"/>
              <a:pathLst>
                <a:path w="57784" h="6858000">
                  <a:moveTo>
                    <a:pt x="0" y="6858000"/>
                  </a:moveTo>
                  <a:lnTo>
                    <a:pt x="57239" y="6858000"/>
                  </a:lnTo>
                  <a:lnTo>
                    <a:pt x="5723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CE7">
                <a:alpha val="83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25303" y="0"/>
              <a:ext cx="57785" cy="6858000"/>
            </a:xfrm>
            <a:custGeom>
              <a:avLst/>
              <a:gdLst/>
              <a:ahLst/>
              <a:cxnLst/>
              <a:rect l="l" t="t" r="r" b="b"/>
              <a:pathLst>
                <a:path w="57784" h="6858000">
                  <a:moveTo>
                    <a:pt x="0" y="6858000"/>
                  </a:moveTo>
                  <a:lnTo>
                    <a:pt x="57239" y="6858000"/>
                  </a:lnTo>
                  <a:lnTo>
                    <a:pt x="57239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DC2AD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/>
          <p:nvPr/>
        </p:nvSpPr>
        <p:spPr>
          <a:xfrm>
            <a:off x="1727276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2843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06668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935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9113761" y="0"/>
            <a:ext cx="0" cy="6858000"/>
          </a:xfrm>
          <a:custGeom>
            <a:avLst/>
            <a:gdLst/>
            <a:ahLst/>
            <a:cxnLst/>
            <a:rect l="l" t="t" r="r" b="b"/>
            <a:pathLst>
              <a:path w="0"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57239">
            <a:solidFill>
              <a:srgbClr val="FDC2AD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4" name="object 14" descr=""/>
          <p:cNvGrpSpPr/>
          <p:nvPr/>
        </p:nvGrpSpPr>
        <p:grpSpPr>
          <a:xfrm>
            <a:off x="608761" y="0"/>
            <a:ext cx="1661795" cy="6858000"/>
            <a:chOff x="608761" y="0"/>
            <a:chExt cx="1661795" cy="6858000"/>
          </a:xfrm>
        </p:grpSpPr>
        <p:sp>
          <p:nvSpPr>
            <p:cNvPr id="15" name="object 15" descr=""/>
            <p:cNvSpPr/>
            <p:nvPr/>
          </p:nvSpPr>
          <p:spPr>
            <a:xfrm>
              <a:off x="1218958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5958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8163" y="6858000"/>
                  </a:lnTo>
                  <a:lnTo>
                    <a:pt x="75958" y="6858000"/>
                  </a:lnTo>
                  <a:lnTo>
                    <a:pt x="75958" y="0"/>
                  </a:lnTo>
                  <a:close/>
                </a:path>
              </a:pathLst>
            </a:custGeom>
            <a:solidFill>
              <a:srgbClr val="FDC2AD">
                <a:alpha val="5099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608761" y="3428644"/>
              <a:ext cx="1343025" cy="2080895"/>
            </a:xfrm>
            <a:custGeom>
              <a:avLst/>
              <a:gdLst/>
              <a:ahLst/>
              <a:cxnLst/>
              <a:rect l="l" t="t" r="r" b="b"/>
              <a:pathLst>
                <a:path w="1343025" h="2080895">
                  <a:moveTo>
                    <a:pt x="1295996" y="647992"/>
                  </a:moveTo>
                  <a:lnTo>
                    <a:pt x="1294320" y="597954"/>
                  </a:lnTo>
                  <a:lnTo>
                    <a:pt x="1289240" y="549732"/>
                  </a:lnTo>
                  <a:lnTo>
                    <a:pt x="1280655" y="502983"/>
                  </a:lnTo>
                  <a:lnTo>
                    <a:pt x="1268463" y="457377"/>
                  </a:lnTo>
                  <a:lnTo>
                    <a:pt x="1252562" y="412572"/>
                  </a:lnTo>
                  <a:lnTo>
                    <a:pt x="1232852" y="368223"/>
                  </a:lnTo>
                  <a:lnTo>
                    <a:pt x="1209243" y="323989"/>
                  </a:lnTo>
                  <a:lnTo>
                    <a:pt x="1182700" y="281457"/>
                  </a:lnTo>
                  <a:lnTo>
                    <a:pt x="1154137" y="242239"/>
                  </a:lnTo>
                  <a:lnTo>
                    <a:pt x="1123302" y="206095"/>
                  </a:lnTo>
                  <a:lnTo>
                    <a:pt x="1089926" y="172758"/>
                  </a:lnTo>
                  <a:lnTo>
                    <a:pt x="1053757" y="141986"/>
                  </a:lnTo>
                  <a:lnTo>
                    <a:pt x="1014526" y="113525"/>
                  </a:lnTo>
                  <a:lnTo>
                    <a:pt x="971994" y="87109"/>
                  </a:lnTo>
                  <a:lnTo>
                    <a:pt x="927760" y="63474"/>
                  </a:lnTo>
                  <a:lnTo>
                    <a:pt x="883412" y="43713"/>
                  </a:lnTo>
                  <a:lnTo>
                    <a:pt x="838606" y="27749"/>
                  </a:lnTo>
                  <a:lnTo>
                    <a:pt x="793000" y="15481"/>
                  </a:lnTo>
                  <a:lnTo>
                    <a:pt x="746264" y="6819"/>
                  </a:lnTo>
                  <a:lnTo>
                    <a:pt x="698030" y="1701"/>
                  </a:lnTo>
                  <a:lnTo>
                    <a:pt x="647992" y="0"/>
                  </a:lnTo>
                  <a:lnTo>
                    <a:pt x="597941" y="1701"/>
                  </a:lnTo>
                  <a:lnTo>
                    <a:pt x="549719" y="6819"/>
                  </a:lnTo>
                  <a:lnTo>
                    <a:pt x="502970" y="15481"/>
                  </a:lnTo>
                  <a:lnTo>
                    <a:pt x="457365" y="27749"/>
                  </a:lnTo>
                  <a:lnTo>
                    <a:pt x="412559" y="43713"/>
                  </a:lnTo>
                  <a:lnTo>
                    <a:pt x="368223" y="63474"/>
                  </a:lnTo>
                  <a:lnTo>
                    <a:pt x="324002" y="87109"/>
                  </a:lnTo>
                  <a:lnTo>
                    <a:pt x="281457" y="113525"/>
                  </a:lnTo>
                  <a:lnTo>
                    <a:pt x="242227" y="141986"/>
                  </a:lnTo>
                  <a:lnTo>
                    <a:pt x="206057" y="172758"/>
                  </a:lnTo>
                  <a:lnTo>
                    <a:pt x="172681" y="206095"/>
                  </a:lnTo>
                  <a:lnTo>
                    <a:pt x="141846" y="242239"/>
                  </a:lnTo>
                  <a:lnTo>
                    <a:pt x="113284" y="281457"/>
                  </a:lnTo>
                  <a:lnTo>
                    <a:pt x="86753" y="323989"/>
                  </a:lnTo>
                  <a:lnTo>
                    <a:pt x="63131" y="368223"/>
                  </a:lnTo>
                  <a:lnTo>
                    <a:pt x="43421" y="412572"/>
                  </a:lnTo>
                  <a:lnTo>
                    <a:pt x="27520" y="457377"/>
                  </a:lnTo>
                  <a:lnTo>
                    <a:pt x="15328" y="502983"/>
                  </a:lnTo>
                  <a:lnTo>
                    <a:pt x="6743" y="549732"/>
                  </a:lnTo>
                  <a:lnTo>
                    <a:pt x="1663" y="597954"/>
                  </a:lnTo>
                  <a:lnTo>
                    <a:pt x="0" y="647992"/>
                  </a:lnTo>
                  <a:lnTo>
                    <a:pt x="1663" y="698042"/>
                  </a:lnTo>
                  <a:lnTo>
                    <a:pt x="6743" y="746277"/>
                  </a:lnTo>
                  <a:lnTo>
                    <a:pt x="15328" y="793013"/>
                  </a:lnTo>
                  <a:lnTo>
                    <a:pt x="27520" y="838619"/>
                  </a:lnTo>
                  <a:lnTo>
                    <a:pt x="43421" y="883424"/>
                  </a:lnTo>
                  <a:lnTo>
                    <a:pt x="63131" y="927773"/>
                  </a:lnTo>
                  <a:lnTo>
                    <a:pt x="86753" y="971994"/>
                  </a:lnTo>
                  <a:lnTo>
                    <a:pt x="113284" y="1014539"/>
                  </a:lnTo>
                  <a:lnTo>
                    <a:pt x="141846" y="1053757"/>
                  </a:lnTo>
                  <a:lnTo>
                    <a:pt x="172681" y="1089914"/>
                  </a:lnTo>
                  <a:lnTo>
                    <a:pt x="206057" y="1123251"/>
                  </a:lnTo>
                  <a:lnTo>
                    <a:pt x="242227" y="1154023"/>
                  </a:lnTo>
                  <a:lnTo>
                    <a:pt x="281457" y="1182484"/>
                  </a:lnTo>
                  <a:lnTo>
                    <a:pt x="324002" y="1208874"/>
                  </a:lnTo>
                  <a:lnTo>
                    <a:pt x="368223" y="1232509"/>
                  </a:lnTo>
                  <a:lnTo>
                    <a:pt x="412559" y="1252220"/>
                  </a:lnTo>
                  <a:lnTo>
                    <a:pt x="457365" y="1268120"/>
                  </a:lnTo>
                  <a:lnTo>
                    <a:pt x="502970" y="1280312"/>
                  </a:lnTo>
                  <a:lnTo>
                    <a:pt x="549719" y="1288897"/>
                  </a:lnTo>
                  <a:lnTo>
                    <a:pt x="597941" y="1293977"/>
                  </a:lnTo>
                  <a:lnTo>
                    <a:pt x="647992" y="1295641"/>
                  </a:lnTo>
                  <a:lnTo>
                    <a:pt x="698030" y="1293977"/>
                  </a:lnTo>
                  <a:lnTo>
                    <a:pt x="746264" y="1288897"/>
                  </a:lnTo>
                  <a:lnTo>
                    <a:pt x="793000" y="1280312"/>
                  </a:lnTo>
                  <a:lnTo>
                    <a:pt x="838606" y="1268120"/>
                  </a:lnTo>
                  <a:lnTo>
                    <a:pt x="883412" y="1252220"/>
                  </a:lnTo>
                  <a:lnTo>
                    <a:pt x="927760" y="1232509"/>
                  </a:lnTo>
                  <a:lnTo>
                    <a:pt x="971994" y="1208874"/>
                  </a:lnTo>
                  <a:lnTo>
                    <a:pt x="1014526" y="1182484"/>
                  </a:lnTo>
                  <a:lnTo>
                    <a:pt x="1053757" y="1154023"/>
                  </a:lnTo>
                  <a:lnTo>
                    <a:pt x="1089926" y="1123251"/>
                  </a:lnTo>
                  <a:lnTo>
                    <a:pt x="1123302" y="1089914"/>
                  </a:lnTo>
                  <a:lnTo>
                    <a:pt x="1154137" y="1053757"/>
                  </a:lnTo>
                  <a:lnTo>
                    <a:pt x="1182700" y="1014539"/>
                  </a:lnTo>
                  <a:lnTo>
                    <a:pt x="1209243" y="971994"/>
                  </a:lnTo>
                  <a:lnTo>
                    <a:pt x="1232852" y="927773"/>
                  </a:lnTo>
                  <a:lnTo>
                    <a:pt x="1252562" y="883424"/>
                  </a:lnTo>
                  <a:lnTo>
                    <a:pt x="1268463" y="838619"/>
                  </a:lnTo>
                  <a:lnTo>
                    <a:pt x="1280655" y="793013"/>
                  </a:lnTo>
                  <a:lnTo>
                    <a:pt x="1289240" y="746277"/>
                  </a:lnTo>
                  <a:lnTo>
                    <a:pt x="1294320" y="698042"/>
                  </a:lnTo>
                  <a:lnTo>
                    <a:pt x="1295996" y="647992"/>
                  </a:lnTo>
                  <a:close/>
                </a:path>
                <a:path w="1343025" h="2080895">
                  <a:moveTo>
                    <a:pt x="1342796" y="1759318"/>
                  </a:moveTo>
                  <a:lnTo>
                    <a:pt x="1340192" y="1716519"/>
                  </a:lnTo>
                  <a:lnTo>
                    <a:pt x="1332268" y="1676069"/>
                  </a:lnTo>
                  <a:lnTo>
                    <a:pt x="1318793" y="1637106"/>
                  </a:lnTo>
                  <a:lnTo>
                    <a:pt x="1299603" y="1598752"/>
                  </a:lnTo>
                  <a:lnTo>
                    <a:pt x="1275994" y="1563001"/>
                  </a:lnTo>
                  <a:lnTo>
                    <a:pt x="1249006" y="1531975"/>
                  </a:lnTo>
                  <a:lnTo>
                    <a:pt x="1217993" y="1505000"/>
                  </a:lnTo>
                  <a:lnTo>
                    <a:pt x="1182243" y="1481391"/>
                  </a:lnTo>
                  <a:lnTo>
                    <a:pt x="1143876" y="1462252"/>
                  </a:lnTo>
                  <a:lnTo>
                    <a:pt x="1104925" y="1448904"/>
                  </a:lnTo>
                  <a:lnTo>
                    <a:pt x="1064475" y="1441107"/>
                  </a:lnTo>
                  <a:lnTo>
                    <a:pt x="1021676" y="1438554"/>
                  </a:lnTo>
                  <a:lnTo>
                    <a:pt x="978865" y="1441107"/>
                  </a:lnTo>
                  <a:lnTo>
                    <a:pt x="938428" y="1448904"/>
                  </a:lnTo>
                  <a:lnTo>
                    <a:pt x="899464" y="1462252"/>
                  </a:lnTo>
                  <a:lnTo>
                    <a:pt x="861123" y="1481391"/>
                  </a:lnTo>
                  <a:lnTo>
                    <a:pt x="825360" y="1505000"/>
                  </a:lnTo>
                  <a:lnTo>
                    <a:pt x="794334" y="1531975"/>
                  </a:lnTo>
                  <a:lnTo>
                    <a:pt x="767359" y="1563001"/>
                  </a:lnTo>
                  <a:lnTo>
                    <a:pt x="743762" y="1598752"/>
                  </a:lnTo>
                  <a:lnTo>
                    <a:pt x="724598" y="1637106"/>
                  </a:lnTo>
                  <a:lnTo>
                    <a:pt x="711263" y="1676069"/>
                  </a:lnTo>
                  <a:lnTo>
                    <a:pt x="703453" y="1716519"/>
                  </a:lnTo>
                  <a:lnTo>
                    <a:pt x="700913" y="1759318"/>
                  </a:lnTo>
                  <a:lnTo>
                    <a:pt x="703453" y="1802130"/>
                  </a:lnTo>
                  <a:lnTo>
                    <a:pt x="711263" y="1842579"/>
                  </a:lnTo>
                  <a:lnTo>
                    <a:pt x="724598" y="1881530"/>
                  </a:lnTo>
                  <a:lnTo>
                    <a:pt x="743762" y="1919871"/>
                  </a:lnTo>
                  <a:lnTo>
                    <a:pt x="767359" y="1955634"/>
                  </a:lnTo>
                  <a:lnTo>
                    <a:pt x="794334" y="1986661"/>
                  </a:lnTo>
                  <a:lnTo>
                    <a:pt x="825360" y="2013635"/>
                  </a:lnTo>
                  <a:lnTo>
                    <a:pt x="861123" y="2037232"/>
                  </a:lnTo>
                  <a:lnTo>
                    <a:pt x="899464" y="2056447"/>
                  </a:lnTo>
                  <a:lnTo>
                    <a:pt x="938428" y="2069909"/>
                  </a:lnTo>
                  <a:lnTo>
                    <a:pt x="978865" y="2077847"/>
                  </a:lnTo>
                  <a:lnTo>
                    <a:pt x="1021676" y="2080437"/>
                  </a:lnTo>
                  <a:lnTo>
                    <a:pt x="1064475" y="2077847"/>
                  </a:lnTo>
                  <a:lnTo>
                    <a:pt x="1104925" y="2069909"/>
                  </a:lnTo>
                  <a:lnTo>
                    <a:pt x="1143876" y="2056447"/>
                  </a:lnTo>
                  <a:lnTo>
                    <a:pt x="1182243" y="2037232"/>
                  </a:lnTo>
                  <a:lnTo>
                    <a:pt x="1217993" y="2013635"/>
                  </a:lnTo>
                  <a:lnTo>
                    <a:pt x="1249019" y="1986661"/>
                  </a:lnTo>
                  <a:lnTo>
                    <a:pt x="1275994" y="1955634"/>
                  </a:lnTo>
                  <a:lnTo>
                    <a:pt x="1299603" y="1919871"/>
                  </a:lnTo>
                  <a:lnTo>
                    <a:pt x="1318793" y="1881530"/>
                  </a:lnTo>
                  <a:lnTo>
                    <a:pt x="1332268" y="1842579"/>
                  </a:lnTo>
                  <a:lnTo>
                    <a:pt x="1340192" y="1802130"/>
                  </a:lnTo>
                  <a:lnTo>
                    <a:pt x="1342796" y="1759318"/>
                  </a:lnTo>
                  <a:close/>
                </a:path>
              </a:pathLst>
            </a:custGeom>
            <a:solidFill>
              <a:srgbClr val="FD853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0434" y="5500077"/>
              <a:ext cx="138239" cy="136804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1662823" y="4494961"/>
              <a:ext cx="607695" cy="1567815"/>
            </a:xfrm>
            <a:custGeom>
              <a:avLst/>
              <a:gdLst/>
              <a:ahLst/>
              <a:cxnLst/>
              <a:rect l="l" t="t" r="r" b="b"/>
              <a:pathLst>
                <a:path w="607694" h="1567814">
                  <a:moveTo>
                    <a:pt x="275056" y="1429918"/>
                  </a:moveTo>
                  <a:lnTo>
                    <a:pt x="264871" y="1377632"/>
                  </a:lnTo>
                  <a:lnTo>
                    <a:pt x="235000" y="1332458"/>
                  </a:lnTo>
                  <a:lnTo>
                    <a:pt x="189826" y="1302575"/>
                  </a:lnTo>
                  <a:lnTo>
                    <a:pt x="137541" y="1292402"/>
                  </a:lnTo>
                  <a:lnTo>
                    <a:pt x="119240" y="1293507"/>
                  </a:lnTo>
                  <a:lnTo>
                    <a:pt x="68770" y="1310754"/>
                  </a:lnTo>
                  <a:lnTo>
                    <a:pt x="28473" y="1345793"/>
                  </a:lnTo>
                  <a:lnTo>
                    <a:pt x="4470" y="1394333"/>
                  </a:lnTo>
                  <a:lnTo>
                    <a:pt x="0" y="1429918"/>
                  </a:lnTo>
                  <a:lnTo>
                    <a:pt x="1104" y="1448206"/>
                  </a:lnTo>
                  <a:lnTo>
                    <a:pt x="18376" y="1498676"/>
                  </a:lnTo>
                  <a:lnTo>
                    <a:pt x="53403" y="1538986"/>
                  </a:lnTo>
                  <a:lnTo>
                    <a:pt x="101930" y="1562989"/>
                  </a:lnTo>
                  <a:lnTo>
                    <a:pt x="137541" y="1567434"/>
                  </a:lnTo>
                  <a:lnTo>
                    <a:pt x="155816" y="1566341"/>
                  </a:lnTo>
                  <a:lnTo>
                    <a:pt x="206298" y="1549095"/>
                  </a:lnTo>
                  <a:lnTo>
                    <a:pt x="246583" y="1514055"/>
                  </a:lnTo>
                  <a:lnTo>
                    <a:pt x="270598" y="1465516"/>
                  </a:lnTo>
                  <a:lnTo>
                    <a:pt x="275056" y="1429918"/>
                  </a:lnTo>
                  <a:close/>
                </a:path>
                <a:path w="607694" h="1567814">
                  <a:moveTo>
                    <a:pt x="607339" y="182880"/>
                  </a:moveTo>
                  <a:lnTo>
                    <a:pt x="601484" y="135407"/>
                  </a:lnTo>
                  <a:lnTo>
                    <a:pt x="583222" y="91440"/>
                  </a:lnTo>
                  <a:lnTo>
                    <a:pt x="554316" y="53378"/>
                  </a:lnTo>
                  <a:lnTo>
                    <a:pt x="516255" y="24472"/>
                  </a:lnTo>
                  <a:lnTo>
                    <a:pt x="472147" y="5892"/>
                  </a:lnTo>
                  <a:lnTo>
                    <a:pt x="424815" y="0"/>
                  </a:lnTo>
                  <a:lnTo>
                    <a:pt x="400494" y="1447"/>
                  </a:lnTo>
                  <a:lnTo>
                    <a:pt x="355244" y="13512"/>
                  </a:lnTo>
                  <a:lnTo>
                    <a:pt x="312978" y="37985"/>
                  </a:lnTo>
                  <a:lnTo>
                    <a:pt x="279908" y="71056"/>
                  </a:lnTo>
                  <a:lnTo>
                    <a:pt x="255600" y="113271"/>
                  </a:lnTo>
                  <a:lnTo>
                    <a:pt x="243420" y="158419"/>
                  </a:lnTo>
                  <a:lnTo>
                    <a:pt x="241935" y="182880"/>
                  </a:lnTo>
                  <a:lnTo>
                    <a:pt x="243420" y="207340"/>
                  </a:lnTo>
                  <a:lnTo>
                    <a:pt x="255600" y="252488"/>
                  </a:lnTo>
                  <a:lnTo>
                    <a:pt x="279908" y="294716"/>
                  </a:lnTo>
                  <a:lnTo>
                    <a:pt x="312978" y="327787"/>
                  </a:lnTo>
                  <a:lnTo>
                    <a:pt x="355244" y="352247"/>
                  </a:lnTo>
                  <a:lnTo>
                    <a:pt x="400494" y="364324"/>
                  </a:lnTo>
                  <a:lnTo>
                    <a:pt x="424815" y="365760"/>
                  </a:lnTo>
                  <a:lnTo>
                    <a:pt x="449122" y="364324"/>
                  </a:lnTo>
                  <a:lnTo>
                    <a:pt x="494372" y="352247"/>
                  </a:lnTo>
                  <a:lnTo>
                    <a:pt x="536638" y="327787"/>
                  </a:lnTo>
                  <a:lnTo>
                    <a:pt x="569709" y="294716"/>
                  </a:lnTo>
                  <a:lnTo>
                    <a:pt x="593966" y="252488"/>
                  </a:lnTo>
                  <a:lnTo>
                    <a:pt x="605891" y="207340"/>
                  </a:lnTo>
                  <a:lnTo>
                    <a:pt x="607339" y="182880"/>
                  </a:lnTo>
                  <a:close/>
                </a:path>
              </a:pathLst>
            </a:custGeom>
            <a:solidFill>
              <a:srgbClr val="FD853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2363304" y="3588016"/>
            <a:ext cx="4819650" cy="13957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99800"/>
              </a:lnSpc>
              <a:spcBef>
                <a:spcPts val="105"/>
              </a:spcBef>
            </a:pPr>
            <a:r>
              <a:rPr dirty="0"/>
              <a:t>MENYUSUI</a:t>
            </a:r>
            <a:r>
              <a:rPr dirty="0" spc="-35"/>
              <a:t> </a:t>
            </a:r>
            <a:r>
              <a:rPr dirty="0" spc="-25"/>
              <a:t>DAN </a:t>
            </a:r>
            <a:r>
              <a:rPr dirty="0"/>
              <a:t>PERKEMBANGAN</a:t>
            </a:r>
            <a:r>
              <a:rPr dirty="0" spc="-185"/>
              <a:t> </a:t>
            </a:r>
            <a:r>
              <a:rPr dirty="0" spc="-10"/>
              <a:t>NEURO </a:t>
            </a:r>
            <a:r>
              <a:rPr dirty="0"/>
              <a:t>SCIENCE</a:t>
            </a:r>
            <a:r>
              <a:rPr dirty="0" spc="-20"/>
              <a:t> </a:t>
            </a:r>
            <a:r>
              <a:rPr dirty="0" spc="-10"/>
              <a:t>PERINATAL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1202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Ketika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lahir,</a:t>
            </a:r>
            <a:r>
              <a:rPr dirty="0" sz="2400" spc="5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struktur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sempurna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sebagian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siap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digunakan.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Proses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selanjutnya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dua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proses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sangat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penting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yaitu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pembentukan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selubung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mielin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dikenal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proses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 b="1">
                <a:latin typeface="Times New Roman"/>
                <a:cs typeface="Times New Roman"/>
              </a:rPr>
              <a:t>Mielinasi</a:t>
            </a:r>
            <a:r>
              <a:rPr dirty="0" sz="2400" spc="140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pembentukan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 b="1">
                <a:latin typeface="Times New Roman"/>
                <a:cs typeface="Times New Roman"/>
              </a:rPr>
              <a:t>sinapsis</a:t>
            </a:r>
            <a:r>
              <a:rPr dirty="0" sz="2400" spc="484" b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hubungan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4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syaraf.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Struktur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orang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dewasa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Gambar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3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berikut.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260184"/>
            <a:ext cx="7042150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0">
                <a:latin typeface="Times New Roman"/>
                <a:cs typeface="Times New Roman"/>
              </a:rPr>
              <a:t>GAMBAR</a:t>
            </a:r>
            <a:r>
              <a:rPr dirty="0" sz="2400" spc="-60" b="0">
                <a:latin typeface="Times New Roman"/>
                <a:cs typeface="Times New Roman"/>
              </a:rPr>
              <a:t> </a:t>
            </a:r>
            <a:r>
              <a:rPr dirty="0" sz="2400" b="0">
                <a:latin typeface="Times New Roman"/>
                <a:cs typeface="Times New Roman"/>
              </a:rPr>
              <a:t>3.</a:t>
            </a:r>
            <a:r>
              <a:rPr dirty="0" sz="2400" spc="-55" b="0">
                <a:latin typeface="Times New Roman"/>
                <a:cs typeface="Times New Roman"/>
              </a:rPr>
              <a:t> </a:t>
            </a:r>
            <a:r>
              <a:rPr dirty="0" sz="2400" b="0">
                <a:latin typeface="Times New Roman"/>
                <a:cs typeface="Times New Roman"/>
              </a:rPr>
              <a:t>(A)</a:t>
            </a:r>
            <a:r>
              <a:rPr dirty="0" sz="2400" spc="-50" b="0">
                <a:latin typeface="Times New Roman"/>
                <a:cs typeface="Times New Roman"/>
              </a:rPr>
              <a:t> </a:t>
            </a:r>
            <a:r>
              <a:rPr dirty="0" sz="2400" spc="-45" b="0">
                <a:latin typeface="Times New Roman"/>
                <a:cs typeface="Times New Roman"/>
              </a:rPr>
              <a:t>OTAK</a:t>
            </a:r>
            <a:r>
              <a:rPr dirty="0" sz="2400" spc="-60" b="0">
                <a:latin typeface="Times New Roman"/>
                <a:cs typeface="Times New Roman"/>
              </a:rPr>
              <a:t> </a:t>
            </a:r>
            <a:r>
              <a:rPr dirty="0" sz="2400" b="0">
                <a:latin typeface="Times New Roman"/>
                <a:cs typeface="Times New Roman"/>
              </a:rPr>
              <a:t>DAN</a:t>
            </a:r>
            <a:r>
              <a:rPr dirty="0" sz="2400" spc="-65" b="0">
                <a:latin typeface="Times New Roman"/>
                <a:cs typeface="Times New Roman"/>
              </a:rPr>
              <a:t> </a:t>
            </a:r>
            <a:r>
              <a:rPr dirty="0" sz="2400" spc="-25" b="0">
                <a:latin typeface="Times New Roman"/>
                <a:cs typeface="Times New Roman"/>
              </a:rPr>
              <a:t>BAGIAN-</a:t>
            </a:r>
            <a:r>
              <a:rPr dirty="0" sz="2400" spc="-10" b="0">
                <a:latin typeface="Times New Roman"/>
                <a:cs typeface="Times New Roman"/>
              </a:rPr>
              <a:t>BAGIANNYA.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625944"/>
            <a:ext cx="613156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565E6C"/>
                </a:solidFill>
                <a:latin typeface="Times New Roman"/>
                <a:cs typeface="Times New Roman"/>
              </a:rPr>
              <a:t>(B)</a:t>
            </a:r>
            <a:r>
              <a:rPr dirty="0" sz="2400" spc="-65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 spc="-35">
                <a:solidFill>
                  <a:srgbClr val="565E6C"/>
                </a:solidFill>
                <a:latin typeface="Times New Roman"/>
                <a:cs typeface="Times New Roman"/>
              </a:rPr>
              <a:t>PENAMPANG</a:t>
            </a:r>
            <a:r>
              <a:rPr dirty="0" sz="2400" spc="-70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 spc="-30">
                <a:solidFill>
                  <a:srgbClr val="565E6C"/>
                </a:solidFill>
                <a:latin typeface="Times New Roman"/>
                <a:cs typeface="Times New Roman"/>
              </a:rPr>
              <a:t>LINTANG</a:t>
            </a:r>
            <a:r>
              <a:rPr dirty="0" sz="2400" spc="-65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 spc="-40">
                <a:solidFill>
                  <a:srgbClr val="565E6C"/>
                </a:solidFill>
                <a:latin typeface="Times New Roman"/>
                <a:cs typeface="Times New Roman"/>
              </a:rPr>
              <a:t>OTAK.</a:t>
            </a:r>
            <a:r>
              <a:rPr dirty="0" sz="2400" spc="-70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565E6C"/>
                </a:solidFill>
                <a:latin typeface="Times New Roman"/>
                <a:cs typeface="Times New Roman"/>
              </a:rPr>
              <a:t>(C)</a:t>
            </a:r>
            <a:r>
              <a:rPr dirty="0" sz="2400" spc="-60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565E6C"/>
                </a:solidFill>
                <a:latin typeface="Times New Roman"/>
                <a:cs typeface="Times New Roman"/>
              </a:rPr>
              <a:t>OTAK </a:t>
            </a:r>
            <a:r>
              <a:rPr dirty="0" sz="2400">
                <a:solidFill>
                  <a:srgbClr val="565E6C"/>
                </a:solidFill>
                <a:latin typeface="Times New Roman"/>
                <a:cs typeface="Times New Roman"/>
              </a:rPr>
              <a:t>TENGAH</a:t>
            </a:r>
            <a:r>
              <a:rPr dirty="0" sz="2400" spc="-95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>
                <a:solidFill>
                  <a:srgbClr val="565E6C"/>
                </a:solidFill>
                <a:latin typeface="Times New Roman"/>
                <a:cs typeface="Times New Roman"/>
              </a:rPr>
              <a:t>DAN</a:t>
            </a:r>
            <a:r>
              <a:rPr dirty="0" sz="2400" spc="-95">
                <a:solidFill>
                  <a:srgbClr val="565E6C"/>
                </a:solidFill>
                <a:latin typeface="Times New Roman"/>
                <a:cs typeface="Times New Roman"/>
              </a:rPr>
              <a:t> </a:t>
            </a:r>
            <a:r>
              <a:rPr dirty="0" sz="2400" spc="-20">
                <a:solidFill>
                  <a:srgbClr val="565E6C"/>
                </a:solidFill>
                <a:latin typeface="Times New Roman"/>
                <a:cs typeface="Times New Roman"/>
              </a:rPr>
              <a:t>PONS.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849323" y="1366481"/>
            <a:ext cx="5470525" cy="3133725"/>
            <a:chOff x="1849323" y="1366481"/>
            <a:chExt cx="5470525" cy="3133725"/>
          </a:xfrm>
        </p:grpSpPr>
        <p:sp>
          <p:nvSpPr>
            <p:cNvPr id="5" name="object 5" descr=""/>
            <p:cNvSpPr/>
            <p:nvPr/>
          </p:nvSpPr>
          <p:spPr>
            <a:xfrm>
              <a:off x="2082241" y="1999437"/>
              <a:ext cx="5004435" cy="2496185"/>
            </a:xfrm>
            <a:custGeom>
              <a:avLst/>
              <a:gdLst/>
              <a:ahLst/>
              <a:cxnLst/>
              <a:rect l="l" t="t" r="r" b="b"/>
              <a:pathLst>
                <a:path w="5004434" h="2496185">
                  <a:moveTo>
                    <a:pt x="2502357" y="2495880"/>
                  </a:moveTo>
                  <a:lnTo>
                    <a:pt x="0" y="2495880"/>
                  </a:lnTo>
                  <a:lnTo>
                    <a:pt x="0" y="0"/>
                  </a:lnTo>
                  <a:lnTo>
                    <a:pt x="5004358" y="0"/>
                  </a:lnTo>
                  <a:lnTo>
                    <a:pt x="5004358" y="2495880"/>
                  </a:lnTo>
                  <a:lnTo>
                    <a:pt x="2502357" y="2495880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20480" y="2045881"/>
              <a:ext cx="4475873" cy="240155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5104803" y="3289680"/>
              <a:ext cx="1161415" cy="34925"/>
            </a:xfrm>
            <a:custGeom>
              <a:avLst/>
              <a:gdLst/>
              <a:ahLst/>
              <a:cxnLst/>
              <a:rect l="l" t="t" r="r" b="b"/>
              <a:pathLst>
                <a:path w="1161414" h="34925">
                  <a:moveTo>
                    <a:pt x="1161351" y="23037"/>
                  </a:moveTo>
                  <a:lnTo>
                    <a:pt x="0" y="23037"/>
                  </a:lnTo>
                  <a:lnTo>
                    <a:pt x="0" y="34925"/>
                  </a:lnTo>
                  <a:lnTo>
                    <a:pt x="1161351" y="34925"/>
                  </a:lnTo>
                  <a:lnTo>
                    <a:pt x="1161351" y="23037"/>
                  </a:lnTo>
                  <a:close/>
                </a:path>
                <a:path w="1161414" h="34925">
                  <a:moveTo>
                    <a:pt x="1161351" y="0"/>
                  </a:moveTo>
                  <a:lnTo>
                    <a:pt x="0" y="0"/>
                  </a:lnTo>
                  <a:lnTo>
                    <a:pt x="0" y="11518"/>
                  </a:lnTo>
                  <a:lnTo>
                    <a:pt x="1161351" y="11518"/>
                  </a:lnTo>
                  <a:lnTo>
                    <a:pt x="116135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6266522" y="3069717"/>
              <a:ext cx="1048385" cy="356870"/>
            </a:xfrm>
            <a:custGeom>
              <a:avLst/>
              <a:gdLst/>
              <a:ahLst/>
              <a:cxnLst/>
              <a:rect l="l" t="t" r="r" b="b"/>
              <a:pathLst>
                <a:path w="1048384" h="356870">
                  <a:moveTo>
                    <a:pt x="1047953" y="0"/>
                  </a:moveTo>
                  <a:lnTo>
                    <a:pt x="0" y="0"/>
                  </a:lnTo>
                  <a:lnTo>
                    <a:pt x="0" y="356768"/>
                  </a:lnTo>
                  <a:lnTo>
                    <a:pt x="524154" y="356768"/>
                  </a:lnTo>
                  <a:lnTo>
                    <a:pt x="1047953" y="356768"/>
                  </a:lnTo>
                  <a:lnTo>
                    <a:pt x="104795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6266522" y="3069717"/>
              <a:ext cx="1048385" cy="356870"/>
            </a:xfrm>
            <a:custGeom>
              <a:avLst/>
              <a:gdLst/>
              <a:ahLst/>
              <a:cxnLst/>
              <a:rect l="l" t="t" r="r" b="b"/>
              <a:pathLst>
                <a:path w="1048384" h="356870">
                  <a:moveTo>
                    <a:pt x="524154" y="356768"/>
                  </a:moveTo>
                  <a:lnTo>
                    <a:pt x="0" y="356768"/>
                  </a:lnTo>
                  <a:lnTo>
                    <a:pt x="0" y="0"/>
                  </a:lnTo>
                  <a:lnTo>
                    <a:pt x="1047953" y="0"/>
                  </a:lnTo>
                  <a:lnTo>
                    <a:pt x="1047953" y="356768"/>
                  </a:lnTo>
                  <a:lnTo>
                    <a:pt x="524154" y="356768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849323" y="1727999"/>
              <a:ext cx="1801495" cy="1833880"/>
            </a:xfrm>
            <a:custGeom>
              <a:avLst/>
              <a:gdLst/>
              <a:ahLst/>
              <a:cxnLst/>
              <a:rect l="l" t="t" r="r" b="b"/>
              <a:pathLst>
                <a:path w="1801495" h="1833879">
                  <a:moveTo>
                    <a:pt x="1162075" y="1823034"/>
                  </a:moveTo>
                  <a:lnTo>
                    <a:pt x="115201" y="1823034"/>
                  </a:lnTo>
                  <a:lnTo>
                    <a:pt x="115201" y="1833473"/>
                  </a:lnTo>
                  <a:lnTo>
                    <a:pt x="1162075" y="1833473"/>
                  </a:lnTo>
                  <a:lnTo>
                    <a:pt x="1162075" y="1823034"/>
                  </a:lnTo>
                  <a:close/>
                </a:path>
                <a:path w="1801495" h="1833879">
                  <a:moveTo>
                    <a:pt x="1162075" y="1799640"/>
                  </a:moveTo>
                  <a:lnTo>
                    <a:pt x="115201" y="1799640"/>
                  </a:lnTo>
                  <a:lnTo>
                    <a:pt x="115201" y="1811515"/>
                  </a:lnTo>
                  <a:lnTo>
                    <a:pt x="1162075" y="1811515"/>
                  </a:lnTo>
                  <a:lnTo>
                    <a:pt x="1162075" y="1799640"/>
                  </a:lnTo>
                  <a:close/>
                </a:path>
                <a:path w="1801495" h="1833879">
                  <a:moveTo>
                    <a:pt x="1626831" y="1109878"/>
                  </a:moveTo>
                  <a:lnTo>
                    <a:pt x="0" y="1109878"/>
                  </a:lnTo>
                  <a:lnTo>
                    <a:pt x="0" y="1121397"/>
                  </a:lnTo>
                  <a:lnTo>
                    <a:pt x="1626831" y="1121397"/>
                  </a:lnTo>
                  <a:lnTo>
                    <a:pt x="1626831" y="1109878"/>
                  </a:lnTo>
                  <a:close/>
                </a:path>
                <a:path w="1801495" h="1833879">
                  <a:moveTo>
                    <a:pt x="1626831" y="1086116"/>
                  </a:moveTo>
                  <a:lnTo>
                    <a:pt x="0" y="1086116"/>
                  </a:lnTo>
                  <a:lnTo>
                    <a:pt x="0" y="1098359"/>
                  </a:lnTo>
                  <a:lnTo>
                    <a:pt x="1626831" y="1098359"/>
                  </a:lnTo>
                  <a:lnTo>
                    <a:pt x="1626831" y="1086116"/>
                  </a:lnTo>
                  <a:close/>
                </a:path>
                <a:path w="1801495" h="1833879">
                  <a:moveTo>
                    <a:pt x="1766150" y="0"/>
                  </a:moveTo>
                  <a:lnTo>
                    <a:pt x="1746351" y="0"/>
                  </a:lnTo>
                  <a:lnTo>
                    <a:pt x="1746351" y="475195"/>
                  </a:lnTo>
                  <a:lnTo>
                    <a:pt x="1766150" y="475195"/>
                  </a:lnTo>
                  <a:lnTo>
                    <a:pt x="1766150" y="0"/>
                  </a:lnTo>
                  <a:close/>
                </a:path>
                <a:path w="1801495" h="1833879">
                  <a:moveTo>
                    <a:pt x="1801431" y="0"/>
                  </a:moveTo>
                  <a:lnTo>
                    <a:pt x="1784515" y="0"/>
                  </a:lnTo>
                  <a:lnTo>
                    <a:pt x="1784515" y="475195"/>
                  </a:lnTo>
                  <a:lnTo>
                    <a:pt x="1801431" y="475195"/>
                  </a:lnTo>
                  <a:lnTo>
                    <a:pt x="18014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545562" y="1371244"/>
              <a:ext cx="2210435" cy="356870"/>
            </a:xfrm>
            <a:custGeom>
              <a:avLst/>
              <a:gdLst/>
              <a:ahLst/>
              <a:cxnLst/>
              <a:rect l="l" t="t" r="r" b="b"/>
              <a:pathLst>
                <a:path w="2210435" h="356869">
                  <a:moveTo>
                    <a:pt x="1105192" y="356755"/>
                  </a:moveTo>
                  <a:lnTo>
                    <a:pt x="0" y="356755"/>
                  </a:lnTo>
                  <a:lnTo>
                    <a:pt x="0" y="0"/>
                  </a:lnTo>
                  <a:lnTo>
                    <a:pt x="2210396" y="0"/>
                  </a:lnTo>
                  <a:lnTo>
                    <a:pt x="2210396" y="356755"/>
                  </a:lnTo>
                  <a:lnTo>
                    <a:pt x="1105192" y="356755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464441" y="1900085"/>
              <a:ext cx="57150" cy="869950"/>
            </a:xfrm>
            <a:custGeom>
              <a:avLst/>
              <a:gdLst/>
              <a:ahLst/>
              <a:cxnLst/>
              <a:rect l="l" t="t" r="r" b="b"/>
              <a:pathLst>
                <a:path w="57150" h="869950">
                  <a:moveTo>
                    <a:pt x="21234" y="0"/>
                  </a:moveTo>
                  <a:lnTo>
                    <a:pt x="2882" y="0"/>
                  </a:lnTo>
                  <a:lnTo>
                    <a:pt x="0" y="869391"/>
                  </a:lnTo>
                  <a:lnTo>
                    <a:pt x="16560" y="869391"/>
                  </a:lnTo>
                  <a:lnTo>
                    <a:pt x="21234" y="0"/>
                  </a:lnTo>
                  <a:close/>
                </a:path>
                <a:path w="57150" h="869950">
                  <a:moveTo>
                    <a:pt x="56883" y="0"/>
                  </a:moveTo>
                  <a:lnTo>
                    <a:pt x="38163" y="0"/>
                  </a:lnTo>
                  <a:lnTo>
                    <a:pt x="35280" y="869391"/>
                  </a:lnTo>
                  <a:lnTo>
                    <a:pt x="54724" y="869391"/>
                  </a:lnTo>
                  <a:lnTo>
                    <a:pt x="568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385881" y="1591919"/>
              <a:ext cx="2598420" cy="309880"/>
            </a:xfrm>
            <a:custGeom>
              <a:avLst/>
              <a:gdLst/>
              <a:ahLst/>
              <a:cxnLst/>
              <a:rect l="l" t="t" r="r" b="b"/>
              <a:pathLst>
                <a:path w="2598420" h="309880">
                  <a:moveTo>
                    <a:pt x="2598115" y="0"/>
                  </a:moveTo>
                  <a:lnTo>
                    <a:pt x="0" y="0"/>
                  </a:lnTo>
                  <a:lnTo>
                    <a:pt x="0" y="309600"/>
                  </a:lnTo>
                  <a:lnTo>
                    <a:pt x="1299235" y="309600"/>
                  </a:lnTo>
                  <a:lnTo>
                    <a:pt x="2598115" y="309600"/>
                  </a:lnTo>
                  <a:lnTo>
                    <a:pt x="2598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385881" y="1591919"/>
              <a:ext cx="2598420" cy="309880"/>
            </a:xfrm>
            <a:custGeom>
              <a:avLst/>
              <a:gdLst/>
              <a:ahLst/>
              <a:cxnLst/>
              <a:rect l="l" t="t" r="r" b="b"/>
              <a:pathLst>
                <a:path w="2598420" h="309880">
                  <a:moveTo>
                    <a:pt x="1299235" y="309600"/>
                  </a:moveTo>
                  <a:lnTo>
                    <a:pt x="0" y="309600"/>
                  </a:lnTo>
                  <a:lnTo>
                    <a:pt x="0" y="0"/>
                  </a:lnTo>
                  <a:lnTo>
                    <a:pt x="2598115" y="0"/>
                  </a:lnTo>
                  <a:lnTo>
                    <a:pt x="2598115" y="309600"/>
                  </a:lnTo>
                  <a:lnTo>
                    <a:pt x="1299235" y="309600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2736976" y="1400670"/>
            <a:ext cx="11525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Korteks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belahan</a:t>
            </a:r>
            <a:r>
              <a:rPr dirty="0" sz="1100" spc="-20">
                <a:latin typeface="Calibri"/>
                <a:cs typeface="Calibri"/>
              </a:rPr>
              <a:t> kiri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815979" y="1623148"/>
            <a:ext cx="12471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orteks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belahan</a:t>
            </a:r>
            <a:r>
              <a:rPr dirty="0" sz="1100" spc="-15">
                <a:latin typeface="Calibri"/>
                <a:cs typeface="Calibri"/>
              </a:rPr>
              <a:t> </a:t>
            </a:r>
            <a:r>
              <a:rPr dirty="0" sz="1100" spc="-20">
                <a:latin typeface="Calibri"/>
                <a:cs typeface="Calibri"/>
              </a:rPr>
              <a:t>kanan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685444" y="3307232"/>
            <a:ext cx="1279525" cy="357505"/>
          </a:xfrm>
          <a:prstGeom prst="rect">
            <a:avLst/>
          </a:prstGeom>
          <a:ln w="899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ts val="1320"/>
              </a:lnSpc>
            </a:pPr>
            <a:r>
              <a:rPr dirty="0" sz="1100">
                <a:latin typeface="Calibri"/>
                <a:cs typeface="Calibri"/>
              </a:rPr>
              <a:t>Otak</a:t>
            </a:r>
            <a:r>
              <a:rPr dirty="0" sz="1100" spc="-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kecil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6266878" y="3069717"/>
            <a:ext cx="821055" cy="357505"/>
          </a:xfrm>
          <a:custGeom>
            <a:avLst/>
            <a:gdLst/>
            <a:ahLst/>
            <a:cxnLst/>
            <a:rect l="l" t="t" r="r" b="b"/>
            <a:pathLst>
              <a:path w="821054" h="357504">
                <a:moveTo>
                  <a:pt x="0" y="0"/>
                </a:moveTo>
                <a:lnTo>
                  <a:pt x="820445" y="0"/>
                </a:lnTo>
                <a:lnTo>
                  <a:pt x="820445" y="357124"/>
                </a:lnTo>
                <a:lnTo>
                  <a:pt x="0" y="357124"/>
                </a:lnTo>
                <a:lnTo>
                  <a:pt x="0" y="0"/>
                </a:lnTo>
                <a:close/>
              </a:path>
            </a:pathLst>
          </a:custGeom>
          <a:ln w="89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 txBox="1"/>
          <p:nvPr/>
        </p:nvSpPr>
        <p:spPr>
          <a:xfrm>
            <a:off x="6267602" y="3057029"/>
            <a:ext cx="8147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Calibri"/>
                <a:cs typeface="Calibri"/>
              </a:rPr>
              <a:t>Korteks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801001" y="2593441"/>
            <a:ext cx="1048385" cy="357505"/>
          </a:xfrm>
          <a:prstGeom prst="rect">
            <a:avLst/>
          </a:prstGeom>
          <a:ln w="8999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457200">
              <a:lnSpc>
                <a:spcPct val="100000"/>
              </a:lnSpc>
            </a:pPr>
            <a:r>
              <a:rPr dirty="0" sz="1100" spc="-10">
                <a:latin typeface="Calibri"/>
                <a:cs typeface="Calibri"/>
              </a:rPr>
              <a:t>Medula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385881" y="1591919"/>
            <a:ext cx="370205" cy="136525"/>
          </a:xfrm>
          <a:prstGeom prst="rect">
            <a:avLst/>
          </a:prstGeom>
          <a:ln w="972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635">
              <a:lnSpc>
                <a:spcPts val="785"/>
              </a:lnSpc>
            </a:pPr>
            <a:r>
              <a:rPr dirty="0" sz="1100" spc="-50">
                <a:latin typeface="Calibri"/>
                <a:cs typeface="Calibri"/>
              </a:rPr>
              <a:t>K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2052544" y="4643458"/>
            <a:ext cx="2258695" cy="2061845"/>
            <a:chOff x="2052544" y="4643458"/>
            <a:chExt cx="2258695" cy="2061845"/>
          </a:xfrm>
        </p:grpSpPr>
        <p:sp>
          <p:nvSpPr>
            <p:cNvPr id="23" name="object 23" descr=""/>
            <p:cNvSpPr/>
            <p:nvPr/>
          </p:nvSpPr>
          <p:spPr>
            <a:xfrm>
              <a:off x="2057044" y="4647958"/>
              <a:ext cx="2249805" cy="2052955"/>
            </a:xfrm>
            <a:custGeom>
              <a:avLst/>
              <a:gdLst/>
              <a:ahLst/>
              <a:cxnLst/>
              <a:rect l="l" t="t" r="r" b="b"/>
              <a:pathLst>
                <a:path w="2249804" h="2052954">
                  <a:moveTo>
                    <a:pt x="1124991" y="2052358"/>
                  </a:moveTo>
                  <a:lnTo>
                    <a:pt x="0" y="2052358"/>
                  </a:lnTo>
                  <a:lnTo>
                    <a:pt x="0" y="0"/>
                  </a:lnTo>
                  <a:lnTo>
                    <a:pt x="2249639" y="0"/>
                  </a:lnTo>
                  <a:lnTo>
                    <a:pt x="2249639" y="2052358"/>
                  </a:lnTo>
                  <a:lnTo>
                    <a:pt x="1124991" y="2052358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49195" y="4695837"/>
              <a:ext cx="2059559" cy="1957324"/>
            </a:xfrm>
            <a:prstGeom prst="rect">
              <a:avLst/>
            </a:prstGeom>
          </p:spPr>
        </p:pic>
      </p:grpSp>
      <p:grpSp>
        <p:nvGrpSpPr>
          <p:cNvPr id="25" name="object 25" descr=""/>
          <p:cNvGrpSpPr/>
          <p:nvPr/>
        </p:nvGrpSpPr>
        <p:grpSpPr>
          <a:xfrm>
            <a:off x="5176617" y="4545186"/>
            <a:ext cx="1593850" cy="2317750"/>
            <a:chOff x="5176617" y="4545186"/>
            <a:chExt cx="1593850" cy="2317750"/>
          </a:xfrm>
        </p:grpSpPr>
        <p:sp>
          <p:nvSpPr>
            <p:cNvPr id="26" name="object 26" descr=""/>
            <p:cNvSpPr/>
            <p:nvPr/>
          </p:nvSpPr>
          <p:spPr>
            <a:xfrm>
              <a:off x="5181117" y="4549686"/>
              <a:ext cx="1584960" cy="2308860"/>
            </a:xfrm>
            <a:custGeom>
              <a:avLst/>
              <a:gdLst/>
              <a:ahLst/>
              <a:cxnLst/>
              <a:rect l="l" t="t" r="r" b="b"/>
              <a:pathLst>
                <a:path w="1584959" h="2308859">
                  <a:moveTo>
                    <a:pt x="792365" y="2308313"/>
                  </a:moveTo>
                  <a:lnTo>
                    <a:pt x="0" y="2308313"/>
                  </a:lnTo>
                  <a:lnTo>
                    <a:pt x="0" y="0"/>
                  </a:lnTo>
                  <a:lnTo>
                    <a:pt x="1584363" y="0"/>
                  </a:lnTo>
                  <a:lnTo>
                    <a:pt x="1584363" y="2308313"/>
                  </a:lnTo>
                  <a:lnTo>
                    <a:pt x="792365" y="2308313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7" name="object 2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71477" y="4596472"/>
              <a:ext cx="1401838" cy="221184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123024"/>
            <a:ext cx="5980430" cy="84899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700" spc="-45"/>
              <a:t>FAKTOR</a:t>
            </a:r>
            <a:r>
              <a:rPr dirty="0" sz="2700" spc="-125"/>
              <a:t> </a:t>
            </a:r>
            <a:r>
              <a:rPr dirty="0" sz="2700" spc="-35"/>
              <a:t>YANG</a:t>
            </a:r>
            <a:r>
              <a:rPr dirty="0" sz="2700" spc="-120"/>
              <a:t> </a:t>
            </a:r>
            <a:r>
              <a:rPr dirty="0" sz="2700" spc="-10"/>
              <a:t>MEMPENGARUHI </a:t>
            </a:r>
            <a:r>
              <a:rPr dirty="0" sz="2700"/>
              <a:t>PERKEMBANGAN</a:t>
            </a:r>
            <a:r>
              <a:rPr dirty="0" sz="2700" spc="-70"/>
              <a:t> </a:t>
            </a:r>
            <a:r>
              <a:rPr dirty="0" sz="2700" spc="-60"/>
              <a:t>PRENATAL</a:t>
            </a:r>
            <a:r>
              <a:rPr dirty="0" sz="2700" spc="-150"/>
              <a:t> </a:t>
            </a:r>
            <a:r>
              <a:rPr dirty="0" sz="2700" spc="-50"/>
              <a:t>OTAK</a:t>
            </a:r>
            <a:endParaRPr sz="2700"/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730377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Pembentukan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hasil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perpaduan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antara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cetak</a:t>
            </a:r>
            <a:r>
              <a:rPr dirty="0" sz="2400" spc="5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biru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(genetik)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faktor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lingkungan.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Faktor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genetik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faktor</a:t>
            </a:r>
            <a:r>
              <a:rPr dirty="0" sz="2400" spc="3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internal</a:t>
            </a:r>
            <a:r>
              <a:rPr dirty="0" sz="2400" spc="3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diperoleh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dari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rekombinasi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gen</a:t>
            </a:r>
            <a:r>
              <a:rPr dirty="0" sz="2400" spc="2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kedua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orangtuanya.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Faktor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lingkungan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meliputi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semua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faktor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luar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diri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anak,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gizi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stimulasi.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758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  <a:tab pos="1257935" algn="l"/>
                <a:tab pos="2044064" algn="l"/>
                <a:tab pos="2255520" algn="l"/>
                <a:tab pos="2365375" algn="l"/>
                <a:tab pos="3084195" algn="l"/>
                <a:tab pos="3517265" algn="l"/>
                <a:tab pos="3668395" algn="l"/>
                <a:tab pos="4039235" algn="l"/>
                <a:tab pos="4329430" algn="l"/>
                <a:tab pos="4557395" algn="l"/>
                <a:tab pos="4780915" algn="l"/>
                <a:tab pos="5103495" algn="l"/>
                <a:tab pos="5160645" algn="l"/>
                <a:tab pos="5443855" algn="l"/>
                <a:tab pos="5657215" algn="l"/>
                <a:tab pos="5875655" algn="l"/>
                <a:tab pos="6123940" algn="l"/>
                <a:tab pos="6563359" algn="l"/>
                <a:tab pos="6751955" algn="l"/>
              </a:tabLst>
            </a:pPr>
            <a:r>
              <a:rPr dirty="0" sz="2400" spc="-10">
                <a:latin typeface="Times New Roman"/>
                <a:cs typeface="Times New Roman"/>
              </a:rPr>
              <a:t>Kecukupan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makanan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gizi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seimbang 	mempengaruhi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pembentukan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otak.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Oleh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karena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itu,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sangat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penting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bagi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ibu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hamil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untuk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mengkonsumsi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makanan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cukup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bergizi.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Kekurangan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makanan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gizi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menyebabkan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pertumbuhan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otak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badan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bayi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tidak </a:t>
            </a:r>
            <a:r>
              <a:rPr dirty="0" sz="2400" spc="-10">
                <a:latin typeface="Times New Roman"/>
                <a:cs typeface="Times New Roman"/>
              </a:rPr>
              <a:t>optimal.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7580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  <a:tab pos="2987040" algn="l"/>
              </a:tabLst>
            </a:pPr>
            <a:r>
              <a:rPr dirty="0" sz="2400">
                <a:latin typeface="Times New Roman"/>
                <a:cs typeface="Times New Roman"/>
              </a:rPr>
              <a:t>Kecukupan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kalsium,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fosfor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asam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lemak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tertentu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DHA,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Omega-</a:t>
            </a:r>
            <a:r>
              <a:rPr dirty="0" sz="2400">
                <a:latin typeface="Times New Roman"/>
                <a:cs typeface="Times New Roman"/>
              </a:rPr>
              <a:t>3,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 spc="-80">
                <a:latin typeface="Times New Roman"/>
                <a:cs typeface="Times New Roman"/>
              </a:rPr>
              <a:t>EPA</a:t>
            </a:r>
            <a:r>
              <a:rPr dirty="0" sz="2400" spc="-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dibutuhkan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untuk 	pertumbuhan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sel-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47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otak,</a:t>
            </a:r>
            <a:r>
              <a:rPr dirty="0" sz="2400" spc="475">
                <a:latin typeface="Times New Roman"/>
                <a:cs typeface="Times New Roman"/>
              </a:rPr>
              <a:t>    </a:t>
            </a:r>
            <a:r>
              <a:rPr dirty="0" sz="2400" spc="-10">
                <a:latin typeface="Times New Roman"/>
                <a:cs typeface="Times New Roman"/>
              </a:rPr>
              <a:t>mempengaruhi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pertumbuhannya.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Ikan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laut</a:t>
            </a:r>
            <a:r>
              <a:rPr dirty="0" sz="2400" spc="5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tongkol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ditengarahi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mengandung</a:t>
            </a:r>
            <a:r>
              <a:rPr dirty="0" sz="2400" spc="5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DHA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sehingga</a:t>
            </a:r>
            <a:r>
              <a:rPr dirty="0" sz="2400" spc="4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baik</a:t>
            </a:r>
            <a:r>
              <a:rPr dirty="0" sz="2400" spc="4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dikonsumsi</a:t>
            </a:r>
            <a:r>
              <a:rPr dirty="0" sz="2400" spc="4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49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ibu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hamil.</a:t>
            </a:r>
            <a:r>
              <a:rPr dirty="0" sz="2400" spc="2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Sekarang</a:t>
            </a:r>
            <a:r>
              <a:rPr dirty="0" sz="2400" spc="2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banyak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terdia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makanan</a:t>
            </a:r>
            <a:r>
              <a:rPr dirty="0" sz="2400" spc="22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suplemen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mengandung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zat-</a:t>
            </a:r>
            <a:r>
              <a:rPr dirty="0" sz="2400">
                <a:latin typeface="Times New Roman"/>
                <a:cs typeface="Times New Roman"/>
              </a:rPr>
              <a:t>zat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tersebut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atas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sehingga</a:t>
            </a:r>
            <a:r>
              <a:rPr dirty="0" sz="2400" spc="4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memudahkan</a:t>
            </a:r>
            <a:r>
              <a:rPr dirty="0" sz="2400" spc="48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para</a:t>
            </a:r>
            <a:r>
              <a:rPr dirty="0" sz="2400" spc="4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ibu</a:t>
            </a:r>
            <a:r>
              <a:rPr dirty="0" sz="2400" spc="4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48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memenuhi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kebutuhan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gizi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anak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dikandungnya.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9484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dini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berpengaruh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terhadap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pembentukan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pertumbuhan</a:t>
            </a:r>
            <a:r>
              <a:rPr dirty="0" sz="2400" spc="1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otak.</a:t>
            </a:r>
            <a:r>
              <a:rPr dirty="0" sz="2400" spc="1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Suara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ibu,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perkataan,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degup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jantung,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tarikan</a:t>
            </a:r>
            <a:r>
              <a:rPr dirty="0" sz="2400" spc="3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nafas,</a:t>
            </a:r>
            <a:r>
              <a:rPr dirty="0" sz="2400" spc="40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bacaan</a:t>
            </a:r>
            <a:r>
              <a:rPr dirty="0" sz="2400" spc="2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</a:t>
            </a:r>
            <a:r>
              <a:rPr dirty="0" sz="2400" spc="40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Quran,</a:t>
            </a:r>
            <a:r>
              <a:rPr dirty="0" sz="2400" spc="3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musik,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sentuhan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belaian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5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perut,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lembut,</a:t>
            </a:r>
            <a:r>
              <a:rPr dirty="0" sz="2400" spc="59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memberi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positif.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Stabilitas emosi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ibu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terkait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dengan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stablitas</a:t>
            </a:r>
            <a:r>
              <a:rPr dirty="0" sz="2400" spc="33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hormonal</a:t>
            </a:r>
            <a:r>
              <a:rPr dirty="0" sz="2400" spc="33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33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335">
                <a:latin typeface="Times New Roman"/>
                <a:cs typeface="Times New Roman"/>
              </a:rPr>
              <a:t>    </a:t>
            </a:r>
            <a:r>
              <a:rPr dirty="0" sz="2400" spc="-10">
                <a:latin typeface="Times New Roman"/>
                <a:cs typeface="Times New Roman"/>
              </a:rPr>
              <a:t>mempengaruhi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3134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 spc="-10">
                <a:latin typeface="Times New Roman"/>
                <a:cs typeface="Times New Roman"/>
              </a:rPr>
              <a:t>Obat-</a:t>
            </a:r>
            <a:r>
              <a:rPr dirty="0" sz="2400">
                <a:latin typeface="Times New Roman"/>
                <a:cs typeface="Times New Roman"/>
              </a:rPr>
              <a:t>obatan,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kafein,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narkoba,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alkohol,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nikotin,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radiasi,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teratogen,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penyakit</a:t>
            </a:r>
            <a:r>
              <a:rPr dirty="0" sz="2400" spc="3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memberi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negatif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terhadap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otak.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karena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ibu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hamil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harus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menjaga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emosi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menjauhi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makanan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minuman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tidak </a:t>
            </a:r>
            <a:r>
              <a:rPr dirty="0" sz="2400" spc="-10">
                <a:latin typeface="Times New Roman"/>
                <a:cs typeface="Times New Roman"/>
              </a:rPr>
              <a:t>sehat.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PERKEMBANGAN</a:t>
            </a:r>
            <a:r>
              <a:rPr dirty="0" spc="-114"/>
              <a:t> </a:t>
            </a:r>
            <a:r>
              <a:rPr dirty="0" spc="-60"/>
              <a:t>POSTNATAL</a:t>
            </a:r>
            <a:r>
              <a:rPr dirty="0" spc="-170"/>
              <a:t> </a:t>
            </a:r>
            <a:r>
              <a:rPr dirty="0" spc="-20"/>
              <a:t>OTAK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73044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</a:tabLst>
            </a:pPr>
            <a:r>
              <a:rPr dirty="0" sz="2400">
                <a:latin typeface="Times New Roman"/>
                <a:cs typeface="Times New Roman"/>
              </a:rPr>
              <a:t>Berbeda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pertumbuhan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fisik,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1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tidak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2000059"/>
            <a:ext cx="59899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65605" algn="l"/>
                <a:tab pos="2488565" algn="l"/>
                <a:tab pos="4139565" algn="l"/>
                <a:tab pos="5352415" algn="l"/>
              </a:tabLst>
            </a:pPr>
            <a:r>
              <a:rPr dirty="0" sz="2400" spc="-10">
                <a:latin typeface="Times New Roman"/>
                <a:cs typeface="Times New Roman"/>
              </a:rPr>
              <a:t>bertambah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lagi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jumlahnya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setelah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lahir,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65819"/>
            <a:ext cx="59499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24355" algn="l"/>
                <a:tab pos="2839720" algn="l"/>
                <a:tab pos="3448685" algn="l"/>
                <a:tab pos="4819015" algn="l"/>
                <a:tab pos="5598160" algn="l"/>
              </a:tabLst>
            </a:pPr>
            <a:r>
              <a:rPr dirty="0" sz="2400" spc="-10">
                <a:latin typeface="Times New Roman"/>
                <a:cs typeface="Times New Roman"/>
              </a:rPr>
              <a:t>pembantukan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myelin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hubungan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antar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67572" y="2000059"/>
            <a:ext cx="77216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6675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tetapi syaraf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06297" y="2731579"/>
            <a:ext cx="703770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terus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berlangsung.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Diperkirakan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jumlah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3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>
                <a:latin typeface="Times New Roman"/>
                <a:cs typeface="Times New Roman"/>
              </a:rPr>
              <a:t>orang</a:t>
            </a:r>
            <a:r>
              <a:rPr dirty="0" sz="2400" spc="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dewasa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mencapai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100.000.000.000</a:t>
            </a:r>
            <a:r>
              <a:rPr dirty="0" sz="2400" spc="5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(100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milyar)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ditambah</a:t>
            </a:r>
            <a:r>
              <a:rPr dirty="0" sz="2400" spc="2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lebih</a:t>
            </a:r>
            <a:r>
              <a:rPr dirty="0" sz="2400" spc="2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banyak</a:t>
            </a:r>
            <a:r>
              <a:rPr dirty="0" sz="2400" spc="2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lagi</a:t>
            </a:r>
            <a:r>
              <a:rPr dirty="0" sz="2400" spc="3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2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glia</a:t>
            </a:r>
            <a:r>
              <a:rPr dirty="0" sz="2400" spc="30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sehingga </a:t>
            </a:r>
            <a:r>
              <a:rPr dirty="0" sz="2400">
                <a:latin typeface="Times New Roman"/>
                <a:cs typeface="Times New Roman"/>
              </a:rPr>
              <a:t>mencapai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sekitar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satu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trilyun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sel.</a:t>
            </a:r>
            <a:r>
              <a:rPr dirty="0" sz="2400" spc="4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Setelah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lahir,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jumlah </a:t>
            </a:r>
            <a:r>
              <a:rPr dirty="0" sz="2400">
                <a:latin typeface="Times New Roman"/>
                <a:cs typeface="Times New Roman"/>
              </a:rPr>
              <a:t>hubungan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</a:t>
            </a:r>
            <a:r>
              <a:rPr dirty="0" sz="2400" spc="45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45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(sinap)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459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dendrit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neurit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terus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bertambah.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9484" cy="3683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  <a:tab pos="904240" algn="l"/>
                <a:tab pos="1040765" algn="l"/>
                <a:tab pos="1191895" algn="l"/>
                <a:tab pos="1428750" algn="l"/>
                <a:tab pos="1489710" algn="l"/>
                <a:tab pos="1577975" algn="l"/>
                <a:tab pos="1944370" algn="l"/>
                <a:tab pos="2397760" algn="l"/>
                <a:tab pos="2538730" algn="l"/>
                <a:tab pos="2608580" algn="l"/>
                <a:tab pos="2633345" algn="l"/>
                <a:tab pos="2767330" algn="l"/>
                <a:tab pos="2865755" algn="l"/>
                <a:tab pos="2950210" algn="l"/>
                <a:tab pos="2987675" algn="l"/>
                <a:tab pos="3261360" algn="l"/>
                <a:tab pos="3704590" algn="l"/>
                <a:tab pos="3740150" algn="l"/>
                <a:tab pos="3945890" algn="l"/>
                <a:tab pos="4002404" algn="l"/>
                <a:tab pos="4182110" algn="l"/>
                <a:tab pos="4491990" algn="l"/>
                <a:tab pos="4610100" algn="l"/>
                <a:tab pos="4800600" algn="l"/>
                <a:tab pos="4883785" algn="l"/>
                <a:tab pos="5233035" algn="l"/>
                <a:tab pos="6022340" algn="l"/>
                <a:tab pos="6452235" algn="l"/>
                <a:tab pos="6511290" algn="l"/>
              </a:tabLst>
            </a:pPr>
            <a:r>
              <a:rPr dirty="0" sz="2400" spc="-20">
                <a:latin typeface="Times New Roman"/>
                <a:cs typeface="Times New Roman"/>
              </a:rPr>
              <a:t>Satu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dapat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menjalin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hubungan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dengan, 	5,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10,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100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bahkan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20.000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r>
              <a:rPr dirty="0" sz="2400">
                <a:latin typeface="Times New Roman"/>
                <a:cs typeface="Times New Roman"/>
              </a:rPr>
              <a:t>	syaraf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lainnya.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Jadi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jika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semua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rata-</a:t>
            </a:r>
            <a:r>
              <a:rPr dirty="0" sz="2400" spc="-20">
                <a:latin typeface="Times New Roman"/>
                <a:cs typeface="Times New Roman"/>
              </a:rPr>
              <a:t>rata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membentuk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10.000 	hubungan,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maka</a:t>
            </a:r>
            <a:r>
              <a:rPr dirty="0" sz="2400">
                <a:latin typeface="Times New Roman"/>
                <a:cs typeface="Times New Roman"/>
              </a:rPr>
              <a:t>						</a:t>
            </a:r>
            <a:r>
              <a:rPr dirty="0" sz="2400" spc="-20">
                <a:latin typeface="Times New Roman"/>
                <a:cs typeface="Times New Roman"/>
              </a:rPr>
              <a:t>akan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menghasilkan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kombinasi 	100.000.000.000.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50">
                <a:latin typeface="Times New Roman"/>
                <a:cs typeface="Times New Roman"/>
              </a:rPr>
              <a:t>!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10.000!.</a:t>
            </a:r>
            <a:r>
              <a:rPr dirty="0" sz="2400">
                <a:latin typeface="Times New Roman"/>
                <a:cs typeface="Times New Roman"/>
              </a:rPr>
              <a:t>		Bisa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dibayangkan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betapa 	rumitnya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jaringan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otak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tersebut.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Semakin 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banyak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jumlah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hubungan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tersebut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semakin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cerdas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otaknya.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Jumlah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hubungan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tersebut 	sangat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ditentukan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oleh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stimulasi</a:t>
            </a:r>
            <a:r>
              <a:rPr dirty="0" sz="2400">
                <a:latin typeface="Times New Roman"/>
                <a:cs typeface="Times New Roman"/>
              </a:rPr>
              <a:t>	dan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makanan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(Periksa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Gambar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4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berikut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ini).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353059"/>
            <a:ext cx="7412990" cy="136588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200" b="0">
                <a:latin typeface="Times New Roman"/>
                <a:cs typeface="Times New Roman"/>
              </a:rPr>
              <a:t>GAMBAR</a:t>
            </a:r>
            <a:r>
              <a:rPr dirty="0" sz="2200" spc="-55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4.</a:t>
            </a:r>
            <a:r>
              <a:rPr dirty="0" sz="2200" spc="-55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BERBAGAI</a:t>
            </a:r>
            <a:r>
              <a:rPr dirty="0" sz="2200" spc="-50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BENTUK</a:t>
            </a:r>
            <a:r>
              <a:rPr dirty="0" sz="2200" spc="-60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SEL</a:t>
            </a:r>
            <a:r>
              <a:rPr dirty="0" sz="2200" spc="-130" b="0">
                <a:latin typeface="Times New Roman"/>
                <a:cs typeface="Times New Roman"/>
              </a:rPr>
              <a:t> </a:t>
            </a:r>
            <a:r>
              <a:rPr dirty="0" sz="2200" spc="-35" b="0">
                <a:latin typeface="Times New Roman"/>
                <a:cs typeface="Times New Roman"/>
              </a:rPr>
              <a:t>SYARAF</a:t>
            </a:r>
            <a:r>
              <a:rPr dirty="0" sz="2200" spc="-50" b="0">
                <a:latin typeface="Times New Roman"/>
                <a:cs typeface="Times New Roman"/>
              </a:rPr>
              <a:t> </a:t>
            </a:r>
            <a:r>
              <a:rPr dirty="0" sz="2200" spc="-35" b="0">
                <a:latin typeface="Times New Roman"/>
                <a:cs typeface="Times New Roman"/>
              </a:rPr>
              <a:t>OTAK</a:t>
            </a:r>
            <a:r>
              <a:rPr dirty="0" sz="2200" spc="-60" b="0">
                <a:latin typeface="Times New Roman"/>
                <a:cs typeface="Times New Roman"/>
              </a:rPr>
              <a:t> </a:t>
            </a:r>
            <a:r>
              <a:rPr dirty="0" sz="2200" spc="-25" b="0">
                <a:latin typeface="Times New Roman"/>
                <a:cs typeface="Times New Roman"/>
              </a:rPr>
              <a:t>DAN </a:t>
            </a:r>
            <a:r>
              <a:rPr dirty="0" sz="2200" b="0">
                <a:latin typeface="Times New Roman"/>
                <a:cs typeface="Times New Roman"/>
              </a:rPr>
              <a:t>SEJUMLAH</a:t>
            </a:r>
            <a:r>
              <a:rPr dirty="0" sz="2200" spc="-75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CABANG</a:t>
            </a:r>
            <a:r>
              <a:rPr dirty="0" sz="2200" spc="-50" b="0">
                <a:latin typeface="Times New Roman"/>
                <a:cs typeface="Times New Roman"/>
              </a:rPr>
              <a:t> </a:t>
            </a:r>
            <a:r>
              <a:rPr dirty="0" sz="2200" b="0" i="1">
                <a:latin typeface="Times New Roman"/>
                <a:cs typeface="Times New Roman"/>
              </a:rPr>
              <a:t>DENDRITE</a:t>
            </a:r>
            <a:r>
              <a:rPr dirty="0" sz="2200" spc="-60" b="0" i="1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DAN</a:t>
            </a:r>
            <a:r>
              <a:rPr dirty="0" sz="2200" spc="-70" b="0">
                <a:latin typeface="Times New Roman"/>
                <a:cs typeface="Times New Roman"/>
              </a:rPr>
              <a:t> </a:t>
            </a:r>
            <a:r>
              <a:rPr dirty="0" sz="2200" b="0" i="1">
                <a:latin typeface="Times New Roman"/>
                <a:cs typeface="Times New Roman"/>
              </a:rPr>
              <a:t>NEURIT</a:t>
            </a:r>
            <a:r>
              <a:rPr dirty="0" sz="2200" spc="-100" b="0" i="1">
                <a:latin typeface="Times New Roman"/>
                <a:cs typeface="Times New Roman"/>
              </a:rPr>
              <a:t> </a:t>
            </a:r>
            <a:r>
              <a:rPr dirty="0" sz="2200" spc="-50" b="0">
                <a:latin typeface="Times New Roman"/>
                <a:cs typeface="Times New Roman"/>
              </a:rPr>
              <a:t>YANG</a:t>
            </a:r>
            <a:r>
              <a:rPr dirty="0" sz="2200" spc="-70" b="0">
                <a:latin typeface="Times New Roman"/>
                <a:cs typeface="Times New Roman"/>
              </a:rPr>
              <a:t> </a:t>
            </a:r>
            <a:r>
              <a:rPr dirty="0" sz="2200" spc="-20" b="0">
                <a:latin typeface="Times New Roman"/>
                <a:cs typeface="Times New Roman"/>
              </a:rPr>
              <a:t>SIAP </a:t>
            </a:r>
            <a:r>
              <a:rPr dirty="0" sz="2200" b="0">
                <a:latin typeface="Times New Roman"/>
                <a:cs typeface="Times New Roman"/>
              </a:rPr>
              <a:t>MEMBENTUK</a:t>
            </a:r>
            <a:r>
              <a:rPr dirty="0" sz="2200" spc="-100" b="0">
                <a:latin typeface="Times New Roman"/>
                <a:cs typeface="Times New Roman"/>
              </a:rPr>
              <a:t> </a:t>
            </a:r>
            <a:r>
              <a:rPr dirty="0" sz="2200" spc="-10" b="0">
                <a:latin typeface="Times New Roman"/>
                <a:cs typeface="Times New Roman"/>
              </a:rPr>
              <a:t>JARINGAN.</a:t>
            </a:r>
            <a:r>
              <a:rPr dirty="0" sz="2200" spc="-125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ARAH</a:t>
            </a:r>
            <a:r>
              <a:rPr dirty="0" sz="2200" spc="-60" b="0">
                <a:latin typeface="Times New Roman"/>
                <a:cs typeface="Times New Roman"/>
              </a:rPr>
              <a:t> </a:t>
            </a:r>
            <a:r>
              <a:rPr dirty="0" sz="2200" spc="-30" b="0">
                <a:latin typeface="Times New Roman"/>
                <a:cs typeface="Times New Roman"/>
              </a:rPr>
              <a:t>PANAH</a:t>
            </a:r>
            <a:r>
              <a:rPr dirty="0" sz="2200" spc="-55" b="0">
                <a:latin typeface="Times New Roman"/>
                <a:cs typeface="Times New Roman"/>
              </a:rPr>
              <a:t> </a:t>
            </a:r>
            <a:r>
              <a:rPr dirty="0" sz="2200" spc="-10" b="0">
                <a:latin typeface="Times New Roman"/>
                <a:cs typeface="Times New Roman"/>
              </a:rPr>
              <a:t>MENUNJUKKAN </a:t>
            </a:r>
            <a:r>
              <a:rPr dirty="0" sz="2200" b="0">
                <a:latin typeface="Times New Roman"/>
                <a:cs typeface="Times New Roman"/>
              </a:rPr>
              <a:t>ARAH</a:t>
            </a:r>
            <a:r>
              <a:rPr dirty="0" sz="2200" spc="-55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IMPULS</a:t>
            </a:r>
            <a:r>
              <a:rPr dirty="0" sz="2200" spc="-50" b="0">
                <a:latin typeface="Times New Roman"/>
                <a:cs typeface="Times New Roman"/>
              </a:rPr>
              <a:t> </a:t>
            </a:r>
            <a:r>
              <a:rPr dirty="0" sz="2200" b="0">
                <a:latin typeface="Times New Roman"/>
                <a:cs typeface="Times New Roman"/>
              </a:rPr>
              <a:t>(ARUS</a:t>
            </a:r>
            <a:r>
              <a:rPr dirty="0" sz="2200" spc="-65" b="0">
                <a:latin typeface="Times New Roman"/>
                <a:cs typeface="Times New Roman"/>
              </a:rPr>
              <a:t> </a:t>
            </a:r>
            <a:r>
              <a:rPr dirty="0" sz="2200" spc="-10" b="0">
                <a:latin typeface="Times New Roman"/>
                <a:cs typeface="Times New Roman"/>
              </a:rPr>
              <a:t>LISTRIK)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518657" y="2433425"/>
            <a:ext cx="5877560" cy="3743960"/>
            <a:chOff x="1518657" y="2433425"/>
            <a:chExt cx="5877560" cy="3743960"/>
          </a:xfrm>
        </p:grpSpPr>
        <p:sp>
          <p:nvSpPr>
            <p:cNvPr id="4" name="object 4" descr=""/>
            <p:cNvSpPr/>
            <p:nvPr/>
          </p:nvSpPr>
          <p:spPr>
            <a:xfrm>
              <a:off x="1523517" y="2438285"/>
              <a:ext cx="5868035" cy="3734435"/>
            </a:xfrm>
            <a:custGeom>
              <a:avLst/>
              <a:gdLst/>
              <a:ahLst/>
              <a:cxnLst/>
              <a:rect l="l" t="t" r="r" b="b"/>
              <a:pathLst>
                <a:path w="5868034" h="3734435">
                  <a:moveTo>
                    <a:pt x="2934004" y="3733914"/>
                  </a:moveTo>
                  <a:lnTo>
                    <a:pt x="0" y="3733914"/>
                  </a:lnTo>
                  <a:lnTo>
                    <a:pt x="0" y="0"/>
                  </a:lnTo>
                  <a:lnTo>
                    <a:pt x="5867641" y="0"/>
                  </a:lnTo>
                  <a:lnTo>
                    <a:pt x="5867641" y="3733914"/>
                  </a:lnTo>
                  <a:lnTo>
                    <a:pt x="2934004" y="3733914"/>
                  </a:lnTo>
                  <a:close/>
                </a:path>
              </a:pathLst>
            </a:custGeom>
            <a:ln w="97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08797" y="2531529"/>
              <a:ext cx="4861801" cy="339299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1075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Hasil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penelitian</a:t>
            </a:r>
            <a:r>
              <a:rPr dirty="0" sz="2400" spc="5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Brazelton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  anaknya  sendiri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sejak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55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kandungan</a:t>
            </a:r>
            <a:r>
              <a:rPr dirty="0" sz="2400" spc="55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55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bidang</a:t>
            </a:r>
            <a:r>
              <a:rPr dirty="0" sz="2400" spc="550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neuroscience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menyingkap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tabir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menakjubkan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tentang</a:t>
            </a:r>
            <a:r>
              <a:rPr dirty="0" sz="2400" spc="13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kehebatan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manusia.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Penggunaan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 spc="-85">
                <a:latin typeface="Times New Roman"/>
                <a:cs typeface="Times New Roman"/>
              </a:rPr>
              <a:t>CT-</a:t>
            </a:r>
            <a:r>
              <a:rPr dirty="0" sz="2400">
                <a:latin typeface="Times New Roman"/>
                <a:cs typeface="Times New Roman"/>
              </a:rPr>
              <a:t>scan,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MRI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(</a:t>
            </a:r>
            <a:r>
              <a:rPr dirty="0" sz="2400" spc="-10" i="1">
                <a:latin typeface="Times New Roman"/>
                <a:cs typeface="Times New Roman"/>
              </a:rPr>
              <a:t>Magnetic </a:t>
            </a:r>
            <a:r>
              <a:rPr dirty="0" sz="2400" spc="-10" i="1">
                <a:latin typeface="Times New Roman"/>
                <a:cs typeface="Times New Roman"/>
              </a:rPr>
              <a:t>	</a:t>
            </a:r>
            <a:r>
              <a:rPr dirty="0" sz="2400" i="1">
                <a:latin typeface="Times New Roman"/>
                <a:cs typeface="Times New Roman"/>
              </a:rPr>
              <a:t>Resonance</a:t>
            </a:r>
            <a:r>
              <a:rPr dirty="0" sz="2400" spc="445" i="1">
                <a:latin typeface="Times New Roman"/>
                <a:cs typeface="Times New Roman"/>
              </a:rPr>
              <a:t>    </a:t>
            </a:r>
            <a:r>
              <a:rPr dirty="0" sz="2400" i="1">
                <a:latin typeface="Times New Roman"/>
                <a:cs typeface="Times New Roman"/>
              </a:rPr>
              <a:t>Imaging</a:t>
            </a:r>
            <a:r>
              <a:rPr dirty="0" sz="2400">
                <a:latin typeface="Times New Roman"/>
                <a:cs typeface="Times New Roman"/>
              </a:rPr>
              <a:t>),</a:t>
            </a:r>
            <a:r>
              <a:rPr dirty="0" sz="2400" spc="450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PET</a:t>
            </a:r>
            <a:r>
              <a:rPr dirty="0" sz="2400" spc="440">
                <a:latin typeface="Times New Roman"/>
                <a:cs typeface="Times New Roman"/>
              </a:rPr>
              <a:t>    </a:t>
            </a:r>
            <a:r>
              <a:rPr dirty="0" sz="2400" spc="-25">
                <a:latin typeface="Times New Roman"/>
                <a:cs typeface="Times New Roman"/>
              </a:rPr>
              <a:t>(</a:t>
            </a:r>
            <a:r>
              <a:rPr dirty="0" sz="2400" spc="-25" i="1">
                <a:latin typeface="Times New Roman"/>
                <a:cs typeface="Times New Roman"/>
              </a:rPr>
              <a:t>Positron-</a:t>
            </a:r>
            <a:r>
              <a:rPr dirty="0" sz="2400" spc="-10" i="1">
                <a:latin typeface="Times New Roman"/>
                <a:cs typeface="Times New Roman"/>
              </a:rPr>
              <a:t>Emission 	Tomography</a:t>
            </a:r>
            <a:r>
              <a:rPr dirty="0" sz="2400" spc="-10">
                <a:latin typeface="Times New Roman"/>
                <a:cs typeface="Times New Roman"/>
              </a:rPr>
              <a:t>),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tracer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glukosa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radioaktif,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penggunaan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dioda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dikombinasikan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komputer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simulator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memungkinkan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mengamati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berbagai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aktivitas 	otak.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1139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samping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itu,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proses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mielinasi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terus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berjalan.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Selubung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mielin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terdiri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lipoprotein</a:t>
            </a:r>
            <a:r>
              <a:rPr dirty="0" sz="2400" spc="4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berfungsi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sebagai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isolator</a:t>
            </a:r>
            <a:r>
              <a:rPr dirty="0" sz="2400" spc="5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5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sekaligus</a:t>
            </a:r>
            <a:r>
              <a:rPr dirty="0" sz="2400" spc="5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penguat</a:t>
            </a:r>
            <a:r>
              <a:rPr dirty="0" sz="2400" spc="5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aliran</a:t>
            </a:r>
            <a:r>
              <a:rPr dirty="0" sz="2400" spc="59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listrik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syaraf.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Selubung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mielin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</a:t>
            </a:r>
            <a:r>
              <a:rPr dirty="0" sz="2400" i="1">
                <a:latin typeface="Times New Roman"/>
                <a:cs typeface="Times New Roman"/>
              </a:rPr>
              <a:t>myelin</a:t>
            </a:r>
            <a:r>
              <a:rPr dirty="0" sz="2400" spc="355" i="1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sheath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ini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mempengaruhi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kecepatan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transfer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impuls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arus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listrik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sehingga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mempengarui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kecepatan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berpikir.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6309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karenanya,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memberikan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anak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sangat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penting</a:t>
            </a:r>
            <a:r>
              <a:rPr dirty="0" sz="2400" spc="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pertumbuhan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hubungan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pertumbuhan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mielinnya.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Periksa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gambar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sel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3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dirangsang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(cerdas)</a:t>
            </a:r>
            <a:r>
              <a:rPr dirty="0" sz="2400" spc="3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tidak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dirangsang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(tidak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cerdas)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(Gambar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5).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290785" y="833585"/>
            <a:ext cx="6638290" cy="5191125"/>
            <a:chOff x="1290785" y="833585"/>
            <a:chExt cx="6638290" cy="5191125"/>
          </a:xfrm>
        </p:grpSpPr>
        <p:sp>
          <p:nvSpPr>
            <p:cNvPr id="3" name="object 3" descr=""/>
            <p:cNvSpPr/>
            <p:nvPr/>
          </p:nvSpPr>
          <p:spPr>
            <a:xfrm>
              <a:off x="1295285" y="838085"/>
              <a:ext cx="3872229" cy="5182235"/>
            </a:xfrm>
            <a:custGeom>
              <a:avLst/>
              <a:gdLst/>
              <a:ahLst/>
              <a:cxnLst/>
              <a:rect l="l" t="t" r="r" b="b"/>
              <a:pathLst>
                <a:path w="3872229" h="5182235">
                  <a:moveTo>
                    <a:pt x="1936076" y="5181828"/>
                  </a:moveTo>
                  <a:lnTo>
                    <a:pt x="0" y="5181828"/>
                  </a:lnTo>
                  <a:lnTo>
                    <a:pt x="0" y="0"/>
                  </a:lnTo>
                  <a:lnTo>
                    <a:pt x="3872153" y="0"/>
                  </a:lnTo>
                  <a:lnTo>
                    <a:pt x="3872153" y="5181828"/>
                  </a:lnTo>
                  <a:lnTo>
                    <a:pt x="1936076" y="5181828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3085" y="915479"/>
              <a:ext cx="3615842" cy="502812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167439" y="4038485"/>
              <a:ext cx="2757170" cy="1968500"/>
            </a:xfrm>
            <a:custGeom>
              <a:avLst/>
              <a:gdLst/>
              <a:ahLst/>
              <a:cxnLst/>
              <a:rect l="l" t="t" r="r" b="b"/>
              <a:pathLst>
                <a:path w="2757170" h="1968500">
                  <a:moveTo>
                    <a:pt x="0" y="0"/>
                  </a:moveTo>
                  <a:lnTo>
                    <a:pt x="2756877" y="0"/>
                  </a:lnTo>
                  <a:lnTo>
                    <a:pt x="2756877" y="1968119"/>
                  </a:lnTo>
                  <a:lnTo>
                    <a:pt x="0" y="1968119"/>
                  </a:lnTo>
                  <a:lnTo>
                    <a:pt x="0" y="0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6580162" y="4025785"/>
            <a:ext cx="1356360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 indent="123825">
              <a:lnSpc>
                <a:spcPct val="100000"/>
              </a:lnSpc>
              <a:spcBef>
                <a:spcPts val="100"/>
              </a:spcBef>
              <a:tabLst>
                <a:tab pos="413384" algn="l"/>
                <a:tab pos="567055" algn="l"/>
                <a:tab pos="859155" algn="l"/>
                <a:tab pos="1047115" algn="l"/>
              </a:tabLst>
            </a:pPr>
            <a:r>
              <a:rPr dirty="0" sz="1100" spc="-20">
                <a:latin typeface="Arial MT"/>
                <a:cs typeface="Arial MT"/>
              </a:rPr>
              <a:t>otak</a:t>
            </a:r>
            <a:r>
              <a:rPr dirty="0" sz="1100">
                <a:latin typeface="Arial MT"/>
                <a:cs typeface="Arial MT"/>
              </a:rPr>
              <a:t>		</a:t>
            </a:r>
            <a:r>
              <a:rPr dirty="0" sz="1100" spc="-20">
                <a:latin typeface="Arial MT"/>
                <a:cs typeface="Arial MT"/>
              </a:rPr>
              <a:t>yang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20">
                <a:latin typeface="Arial MT"/>
                <a:cs typeface="Arial MT"/>
              </a:rPr>
              <a:t>tidak </a:t>
            </a:r>
            <a:r>
              <a:rPr dirty="0" sz="1100" spc="-25">
                <a:latin typeface="Arial MT"/>
                <a:cs typeface="Arial MT"/>
              </a:rPr>
              <a:t>dan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20">
                <a:latin typeface="Arial MT"/>
                <a:cs typeface="Arial MT"/>
              </a:rPr>
              <a:t>otak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20">
                <a:latin typeface="Arial MT"/>
                <a:cs typeface="Arial MT"/>
              </a:rPr>
              <a:t>yang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167795" y="4025785"/>
            <a:ext cx="1372870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  <a:tabLst>
                <a:tab pos="683260" algn="l"/>
                <a:tab pos="871855" algn="l"/>
                <a:tab pos="977900" algn="l"/>
              </a:tabLst>
            </a:pPr>
            <a:r>
              <a:rPr dirty="0" sz="1100" spc="-10">
                <a:latin typeface="Arial MT"/>
                <a:cs typeface="Arial MT"/>
              </a:rPr>
              <a:t>Gambar</a:t>
            </a:r>
            <a:r>
              <a:rPr dirty="0" sz="1100">
                <a:latin typeface="Arial MT"/>
                <a:cs typeface="Arial MT"/>
              </a:rPr>
              <a:t>	</a:t>
            </a:r>
            <a:r>
              <a:rPr dirty="0" sz="1100" spc="-25">
                <a:latin typeface="Arial MT"/>
                <a:cs typeface="Arial MT"/>
              </a:rPr>
              <a:t>5.</a:t>
            </a:r>
            <a:r>
              <a:rPr dirty="0" sz="1100">
                <a:latin typeface="Arial MT"/>
                <a:cs typeface="Arial MT"/>
              </a:rPr>
              <a:t>		</a:t>
            </a:r>
            <a:r>
              <a:rPr dirty="0" sz="1100" spc="-20">
                <a:latin typeface="Arial MT"/>
                <a:cs typeface="Arial MT"/>
              </a:rPr>
              <a:t>Model </a:t>
            </a:r>
            <a:r>
              <a:rPr dirty="0" sz="1100" spc="-10">
                <a:latin typeface="Arial MT"/>
                <a:cs typeface="Arial MT"/>
              </a:rPr>
              <a:t>dirangsang</a:t>
            </a:r>
            <a:r>
              <a:rPr dirty="0" sz="1100">
                <a:latin typeface="Arial MT"/>
                <a:cs typeface="Arial MT"/>
              </a:rPr>
              <a:t>		</a:t>
            </a:r>
            <a:r>
              <a:rPr dirty="0" sz="1100" spc="-10">
                <a:latin typeface="Arial MT"/>
                <a:cs typeface="Arial MT"/>
              </a:rPr>
              <a:t>(atas) </a:t>
            </a:r>
            <a:r>
              <a:rPr dirty="0" sz="1100">
                <a:latin typeface="Arial MT"/>
                <a:cs typeface="Arial MT"/>
              </a:rPr>
              <a:t>dirangsang</a:t>
            </a:r>
            <a:r>
              <a:rPr dirty="0" sz="1100" spc="-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(bawah)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900620"/>
            <a:ext cx="563054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imes New Roman"/>
                <a:cs typeface="Times New Roman"/>
              </a:rPr>
              <a:t>SEL</a:t>
            </a:r>
            <a:r>
              <a:rPr dirty="0" spc="-175" b="0">
                <a:latin typeface="Times New Roman"/>
                <a:cs typeface="Times New Roman"/>
              </a:rPr>
              <a:t> </a:t>
            </a:r>
            <a:r>
              <a:rPr dirty="0" spc="-35" b="0">
                <a:latin typeface="Times New Roman"/>
                <a:cs typeface="Times New Roman"/>
              </a:rPr>
              <a:t>SYARAF</a:t>
            </a:r>
            <a:r>
              <a:rPr dirty="0" spc="-6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DAN</a:t>
            </a:r>
            <a:r>
              <a:rPr dirty="0" spc="-65" b="0">
                <a:latin typeface="Times New Roman"/>
                <a:cs typeface="Times New Roman"/>
              </a:rPr>
              <a:t> </a:t>
            </a:r>
            <a:r>
              <a:rPr dirty="0" spc="-25" b="0">
                <a:latin typeface="Times New Roman"/>
                <a:cs typeface="Times New Roman"/>
              </a:rPr>
              <a:t>KINERJANYA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7306945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Inti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adalah</a:t>
            </a:r>
            <a:r>
              <a:rPr dirty="0" sz="2400" spc="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berfungsi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untuk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mengenali,</a:t>
            </a:r>
            <a:r>
              <a:rPr dirty="0" sz="2400" spc="30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memperoses,</a:t>
            </a:r>
            <a:r>
              <a:rPr dirty="0" sz="2400" spc="310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10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merespon</a:t>
            </a:r>
            <a:r>
              <a:rPr dirty="0" sz="2400" spc="305">
                <a:latin typeface="Times New Roman"/>
                <a:cs typeface="Times New Roman"/>
              </a:rPr>
              <a:t>    </a:t>
            </a:r>
            <a:r>
              <a:rPr dirty="0" sz="2400" spc="-10">
                <a:latin typeface="Times New Roman"/>
                <a:cs typeface="Times New Roman"/>
              </a:rPr>
              <a:t>serta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mengkoordinasikan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tindakan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sebagai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respon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terhadap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rangsang.</a:t>
            </a:r>
            <a:r>
              <a:rPr dirty="0" sz="2400" spc="220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Mula-</a:t>
            </a:r>
            <a:r>
              <a:rPr dirty="0" sz="2400">
                <a:latin typeface="Times New Roman"/>
                <a:cs typeface="Times New Roman"/>
              </a:rPr>
              <a:t>mula</a:t>
            </a:r>
            <a:r>
              <a:rPr dirty="0" sz="2400" spc="22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22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22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225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menerima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rangsang.</a:t>
            </a:r>
            <a:r>
              <a:rPr dirty="0" sz="2400" spc="1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cukup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kuat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menyebabkan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sel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reseptor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tereksitasi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sehingga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timbul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arus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listrik.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Arus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listrik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dialirkan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 	sensoris.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504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  <a:tab pos="1062355" algn="l"/>
                <a:tab pos="1322070" algn="l"/>
                <a:tab pos="1635760" algn="l"/>
                <a:tab pos="2494915" algn="l"/>
                <a:tab pos="2636520" algn="l"/>
                <a:tab pos="3025140" algn="l"/>
                <a:tab pos="3499485" algn="l"/>
                <a:tab pos="3990975" algn="l"/>
                <a:tab pos="4210050" algn="l"/>
                <a:tab pos="4765040" algn="l"/>
                <a:tab pos="5140960" algn="l"/>
                <a:tab pos="5445125" algn="l"/>
                <a:tab pos="5766435" algn="l"/>
                <a:tab pos="6240780" algn="l"/>
                <a:tab pos="6562725" algn="l"/>
                <a:tab pos="6677659" algn="l"/>
              </a:tabLst>
            </a:pPr>
            <a:r>
              <a:rPr dirty="0" sz="2400" spc="-20">
                <a:latin typeface="Times New Roman"/>
                <a:cs typeface="Times New Roman"/>
              </a:rPr>
              <a:t>Otak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memproses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informasi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tersebut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memberikan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tanggapan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selanjutnya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disampaikan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efektor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(alat 	gerak)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melalui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motoris.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Kepekaan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terhadap 	rangsang,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kecepatan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4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menghantarkan-memproses-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memberi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tanggapan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terhadap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rangsang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menjadi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faktor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penting </a:t>
            </a:r>
            <a:r>
              <a:rPr dirty="0" sz="2400" spc="-10">
                <a:latin typeface="Times New Roman"/>
                <a:cs typeface="Times New Roman"/>
              </a:rPr>
              <a:t>kecerdasan.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58304" y="1634299"/>
            <a:ext cx="7501890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9410" marR="1193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60680" algn="l"/>
                <a:tab pos="1021715" algn="l"/>
                <a:tab pos="1242695" algn="l"/>
                <a:tab pos="1602740" algn="l"/>
                <a:tab pos="2022475" algn="l"/>
                <a:tab pos="2225675" algn="l"/>
                <a:tab pos="2530475" algn="l"/>
                <a:tab pos="2707640" algn="l"/>
                <a:tab pos="2752090" algn="l"/>
                <a:tab pos="3004820" algn="l"/>
                <a:tab pos="3129915" algn="l"/>
                <a:tab pos="3628390" algn="l"/>
                <a:tab pos="3686175" algn="l"/>
                <a:tab pos="3768090" algn="l"/>
                <a:tab pos="3963035" algn="l"/>
                <a:tab pos="4338320" algn="l"/>
                <a:tab pos="4667250" algn="l"/>
                <a:tab pos="4725035" algn="l"/>
                <a:tab pos="5163820" algn="l"/>
                <a:tab pos="5216525" algn="l"/>
                <a:tab pos="5464810" algn="l"/>
                <a:tab pos="5729605" algn="l"/>
                <a:tab pos="5976620" algn="l"/>
                <a:tab pos="6264910" algn="l"/>
                <a:tab pos="6329680" algn="l"/>
                <a:tab pos="6882765" algn="l"/>
              </a:tabLst>
            </a:pP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keadaan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tidak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bermuatan 	negatif.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dalam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banyak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ion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Cl</a:t>
            </a:r>
            <a:r>
              <a:rPr dirty="0" baseline="16460" sz="2025" spc="-37">
                <a:latin typeface="Times New Roman"/>
                <a:cs typeface="Times New Roman"/>
              </a:rPr>
              <a:t>-</a:t>
            </a:r>
            <a:r>
              <a:rPr dirty="0" baseline="16460" sz="2025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K</a:t>
            </a:r>
            <a:r>
              <a:rPr dirty="0" baseline="16460" sz="2025" spc="-37">
                <a:latin typeface="Times New Roman"/>
                <a:cs typeface="Times New Roman"/>
              </a:rPr>
              <a:t>+</a:t>
            </a:r>
            <a:r>
              <a:rPr dirty="0" sz="2400" spc="-25">
                <a:latin typeface="Times New Roman"/>
                <a:cs typeface="Times New Roman"/>
              </a:rPr>
              <a:t>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Jika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terkena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rangsang,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banyak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25">
                <a:latin typeface="Times New Roman"/>
                <a:cs typeface="Times New Roman"/>
              </a:rPr>
              <a:t>ion</a:t>
            </a:r>
            <a:r>
              <a:rPr dirty="0" sz="2400">
                <a:latin typeface="Times New Roman"/>
                <a:cs typeface="Times New Roman"/>
              </a:rPr>
              <a:t>	Natrium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(Na</a:t>
            </a:r>
            <a:r>
              <a:rPr dirty="0" baseline="16460" sz="2025">
                <a:latin typeface="Times New Roman"/>
                <a:cs typeface="Times New Roman"/>
              </a:rPr>
              <a:t>+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masuk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ke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dalam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membran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sel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syaraf.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Jika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perubahan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tersebut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mencapai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nilai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ambang,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maka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akan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tereksitasi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terjadi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arus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listrik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(impuls)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selanjutnya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dialirkan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sensoris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otak.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OTAK</a:t>
            </a:r>
            <a:r>
              <a:rPr dirty="0" spc="-55"/>
              <a:t> </a:t>
            </a:r>
            <a:r>
              <a:rPr dirty="0"/>
              <a:t>DAN</a:t>
            </a:r>
            <a:r>
              <a:rPr dirty="0" spc="-45"/>
              <a:t> </a:t>
            </a:r>
            <a:r>
              <a:rPr dirty="0" spc="-10"/>
              <a:t>BAGIAN-</a:t>
            </a:r>
            <a:r>
              <a:rPr dirty="0" spc="-20"/>
              <a:t>BAGIANNYA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730440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sistem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terdiri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yaitu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1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sumsum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tulang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belakang,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serta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tepi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yaitu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semua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menjulur</a:t>
            </a:r>
            <a:r>
              <a:rPr dirty="0" sz="2400" spc="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seluruh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tubuh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sistem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-10">
                <a:latin typeface="Times New Roman"/>
                <a:cs typeface="Times New Roman"/>
              </a:rPr>
              <a:t> pusat.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6309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Secara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umum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terdiri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tiga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bagian: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besar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(cortex),</a:t>
            </a:r>
            <a:r>
              <a:rPr dirty="0" sz="2400" spc="1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kecil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(cerebellum),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batang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(pons).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Ketiga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tersebut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bagian-bagian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lebih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detail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lagi.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Marian</a:t>
            </a:r>
            <a:r>
              <a:rPr dirty="0" sz="2400" spc="2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Damond</a:t>
            </a:r>
            <a:r>
              <a:rPr dirty="0" sz="2400" spc="2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seorang</a:t>
            </a:r>
            <a:r>
              <a:rPr dirty="0" sz="2400" spc="2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peneliti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universitas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California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Barkley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(dalam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Dryden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&amp;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Vos,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1994)</a:t>
            </a:r>
            <a:r>
              <a:rPr dirty="0" sz="2400" spc="1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membagi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tujuh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bagian,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yaitu: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349897"/>
            <a:ext cx="7272020" cy="4841875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676275" indent="-273050">
              <a:lnSpc>
                <a:spcPct val="100000"/>
              </a:lnSpc>
              <a:spcBef>
                <a:spcPts val="61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>
                <a:latin typeface="Times New Roman"/>
                <a:cs typeface="Times New Roman"/>
              </a:rPr>
              <a:t>Prefrontal</a:t>
            </a:r>
            <a:r>
              <a:rPr dirty="0" sz="2100" spc="-6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Cortex</a:t>
            </a:r>
            <a:endParaRPr sz="2100">
              <a:latin typeface="Times New Roman"/>
              <a:cs typeface="Times New Roman"/>
            </a:endParaRPr>
          </a:p>
          <a:p>
            <a:pPr marL="308610" marR="1139190" indent="-271145">
              <a:lnSpc>
                <a:spcPct val="100000"/>
              </a:lnSpc>
              <a:spcBef>
                <a:spcPts val="59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penting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berpikir,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memproses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menyimpan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memori.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53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spc="-20">
                <a:latin typeface="Times New Roman"/>
                <a:cs typeface="Times New Roman"/>
              </a:rPr>
              <a:t>Temporal</a:t>
            </a:r>
            <a:r>
              <a:rPr dirty="0" sz="2100" spc="-5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Lobe</a:t>
            </a:r>
            <a:r>
              <a:rPr dirty="0" sz="2100" spc="-4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Merupakan</a:t>
            </a:r>
            <a:r>
              <a:rPr dirty="0" sz="2100" spc="-4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pusat</a:t>
            </a:r>
            <a:r>
              <a:rPr dirty="0" sz="2100" spc="-4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bicara.</a:t>
            </a:r>
            <a:endParaRPr sz="21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52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>
                <a:latin typeface="Times New Roman"/>
                <a:cs typeface="Times New Roman"/>
              </a:rPr>
              <a:t>Motor</a:t>
            </a:r>
            <a:r>
              <a:rPr dirty="0" sz="2100" spc="-1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Cortex</a:t>
            </a:r>
            <a:endParaRPr sz="2100">
              <a:latin typeface="Times New Roman"/>
              <a:cs typeface="Times New Roman"/>
            </a:endParaRPr>
          </a:p>
          <a:p>
            <a:pPr marL="308610" marR="304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pengaturan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aktivitas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organ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tubuh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melakukan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gerak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terkoordinasi.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51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>
                <a:latin typeface="Times New Roman"/>
                <a:cs typeface="Times New Roman"/>
              </a:rPr>
              <a:t>Parietal</a:t>
            </a:r>
            <a:r>
              <a:rPr dirty="0" sz="2100" spc="-85">
                <a:latin typeface="Times New Roman"/>
                <a:cs typeface="Times New Roman"/>
              </a:rPr>
              <a:t> </a:t>
            </a:r>
            <a:r>
              <a:rPr dirty="0" sz="2100" spc="-20">
                <a:latin typeface="Times New Roman"/>
                <a:cs typeface="Times New Roman"/>
              </a:rPr>
              <a:t>Lobe</a:t>
            </a:r>
            <a:endParaRPr sz="2100">
              <a:latin typeface="Times New Roman"/>
              <a:cs typeface="Times New Roman"/>
            </a:endParaRPr>
          </a:p>
          <a:p>
            <a:pPr marL="309245" indent="-271145">
              <a:lnSpc>
                <a:spcPct val="100000"/>
              </a:lnSpc>
              <a:spcBef>
                <a:spcPts val="60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pengaturan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gerak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tangan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kemampuan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spatial.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53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>
                <a:latin typeface="Times New Roman"/>
                <a:cs typeface="Times New Roman"/>
              </a:rPr>
              <a:t>Occipital</a:t>
            </a:r>
            <a:r>
              <a:rPr dirty="0" sz="2100" spc="-55">
                <a:latin typeface="Times New Roman"/>
                <a:cs typeface="Times New Roman"/>
              </a:rPr>
              <a:t> </a:t>
            </a:r>
            <a:r>
              <a:rPr dirty="0" sz="2100" spc="-20">
                <a:latin typeface="Times New Roman"/>
                <a:cs typeface="Times New Roman"/>
              </a:rPr>
              <a:t>Lobe</a:t>
            </a:r>
            <a:endParaRPr sz="2100">
              <a:latin typeface="Times New Roman"/>
              <a:cs typeface="Times New Roman"/>
            </a:endParaRPr>
          </a:p>
          <a:p>
            <a:pPr algn="r" marL="271145" marR="3980815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71145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pengaturan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visual.</a:t>
            </a:r>
            <a:endParaRPr sz="2400">
              <a:latin typeface="Times New Roman"/>
              <a:cs typeface="Times New Roman"/>
            </a:endParaRPr>
          </a:p>
          <a:p>
            <a:pPr algn="r" lvl="1" marL="273050" marR="3987800" indent="-273050">
              <a:lnSpc>
                <a:spcPct val="100000"/>
              </a:lnSpc>
              <a:spcBef>
                <a:spcPts val="52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273050" algn="l"/>
              </a:tabLst>
            </a:pPr>
            <a:r>
              <a:rPr dirty="0" sz="2100">
                <a:latin typeface="Times New Roman"/>
                <a:cs typeface="Times New Roman"/>
              </a:rPr>
              <a:t>Cerebellum</a:t>
            </a:r>
            <a:r>
              <a:rPr dirty="0" sz="2100" spc="-5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(Otak</a:t>
            </a:r>
            <a:r>
              <a:rPr dirty="0" sz="2100" spc="-4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kecil)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373227"/>
            <a:ext cx="7074534" cy="54044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308610" marR="884555" indent="-271145">
              <a:lnSpc>
                <a:spcPts val="2590"/>
              </a:lnSpc>
              <a:spcBef>
                <a:spcPts val="42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pengaturan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secara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dinamis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keseimbangan,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koordinasi,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berperan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sebagai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pilot</a:t>
            </a:r>
            <a:r>
              <a:rPr dirty="0" sz="2400" spc="-10">
                <a:latin typeface="Times New Roman"/>
                <a:cs typeface="Times New Roman"/>
              </a:rPr>
              <a:t> otomatis.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24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spc="-10">
                <a:latin typeface="Times New Roman"/>
                <a:cs typeface="Times New Roman"/>
              </a:rPr>
              <a:t>Medulla</a:t>
            </a:r>
            <a:endParaRPr sz="2100">
              <a:latin typeface="Times New Roman"/>
              <a:cs typeface="Times New Roman"/>
            </a:endParaRPr>
          </a:p>
          <a:p>
            <a:pPr marL="309245" indent="-271145">
              <a:lnSpc>
                <a:spcPct val="100000"/>
              </a:lnSpc>
              <a:spcBef>
                <a:spcPts val="3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pengaturan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kerja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jantung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paru-paru.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28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>
                <a:latin typeface="Times New Roman"/>
                <a:cs typeface="Times New Roman"/>
              </a:rPr>
              <a:t>Sistem</a:t>
            </a:r>
            <a:r>
              <a:rPr dirty="0" sz="2100" spc="-4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limbik</a:t>
            </a:r>
            <a:endParaRPr sz="2100">
              <a:latin typeface="Times New Roman"/>
              <a:cs typeface="Times New Roman"/>
            </a:endParaRPr>
          </a:p>
          <a:p>
            <a:pPr marL="309245" indent="-271145">
              <a:lnSpc>
                <a:spcPct val="100000"/>
              </a:lnSpc>
              <a:spcBef>
                <a:spcPts val="3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</a:tabLst>
            </a:pP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pengendalian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emosi,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seks,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cinta,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kesabaran.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28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spc="-10">
                <a:latin typeface="Times New Roman"/>
                <a:cs typeface="Times New Roman"/>
              </a:rPr>
              <a:t>Hipotalamus</a:t>
            </a:r>
            <a:endParaRPr sz="2100">
              <a:latin typeface="Times New Roman"/>
              <a:cs typeface="Times New Roman"/>
            </a:endParaRPr>
          </a:p>
          <a:p>
            <a:pPr marL="308610" marR="147955" indent="-271145">
              <a:lnSpc>
                <a:spcPct val="89900"/>
              </a:lnSpc>
              <a:spcBef>
                <a:spcPts val="59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Perantara,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semua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melalui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Hipotalamus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baru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dilanjutkan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cortex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bagian 	lainnya</a:t>
            </a:r>
            <a:endParaRPr sz="2400">
              <a:latin typeface="Times New Roman"/>
              <a:cs typeface="Times New Roman"/>
            </a:endParaRPr>
          </a:p>
          <a:p>
            <a:pPr lvl="1" marL="676275" indent="-273050">
              <a:lnSpc>
                <a:spcPct val="100000"/>
              </a:lnSpc>
              <a:spcBef>
                <a:spcPts val="28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spc="-10">
                <a:latin typeface="Times New Roman"/>
                <a:cs typeface="Times New Roman"/>
              </a:rPr>
              <a:t>Hipofisis</a:t>
            </a:r>
            <a:endParaRPr sz="2100">
              <a:latin typeface="Times New Roman"/>
              <a:cs typeface="Times New Roman"/>
            </a:endParaRPr>
          </a:p>
          <a:p>
            <a:pPr marL="308610" marR="30480" indent="-271145">
              <a:lnSpc>
                <a:spcPct val="90000"/>
              </a:lnSpc>
              <a:spcBef>
                <a:spcPts val="59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  <a:tab pos="1953260" algn="l"/>
                <a:tab pos="4047490" algn="l"/>
                <a:tab pos="4639945" algn="l"/>
                <a:tab pos="5492750" algn="l"/>
              </a:tabLst>
            </a:pPr>
            <a:r>
              <a:rPr dirty="0" sz="2400">
                <a:latin typeface="Times New Roman"/>
                <a:cs typeface="Times New Roman"/>
              </a:rPr>
              <a:t>Suatu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terletak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bawah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(ventral) 	hipotalamus</a:t>
            </a:r>
            <a:r>
              <a:rPr dirty="0" sz="2400">
                <a:latin typeface="Times New Roman"/>
                <a:cs typeface="Times New Roman"/>
              </a:rPr>
              <a:t>	yang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berfungsi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sebagai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penghasil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hormon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menstimulasi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kerja</a:t>
            </a:r>
            <a:r>
              <a:rPr dirty="0" sz="2400" spc="-20">
                <a:latin typeface="Times New Roman"/>
                <a:cs typeface="Times New Roman"/>
              </a:rPr>
              <a:t> otak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kelenjar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lainnya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(Periksa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gambar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3.)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27400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  <a:tab pos="1947545" algn="l"/>
              </a:tabLst>
            </a:pPr>
            <a:r>
              <a:rPr dirty="0" sz="2400" spc="-10">
                <a:latin typeface="Times New Roman"/>
                <a:cs typeface="Times New Roman"/>
              </a:rPr>
              <a:t>Kecerdasan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sangat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31130" y="1634299"/>
            <a:ext cx="411035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41145" algn="l"/>
                <a:tab pos="2307590" algn="l"/>
                <a:tab pos="3148965" algn="l"/>
              </a:tabLst>
            </a:pPr>
            <a:r>
              <a:rPr dirty="0" sz="2400" spc="-10">
                <a:latin typeface="Times New Roman"/>
                <a:cs typeface="Times New Roman"/>
              </a:rPr>
              <a:t>ditentukan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oleh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otak.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Dengan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2000059"/>
            <a:ext cx="703072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95450" algn="l"/>
                <a:tab pos="4161154" algn="l"/>
                <a:tab pos="5674360" algn="l"/>
                <a:tab pos="6424295" algn="l"/>
              </a:tabLst>
            </a:pPr>
            <a:r>
              <a:rPr dirty="0" sz="2400" spc="-10">
                <a:latin typeface="Times New Roman"/>
                <a:cs typeface="Times New Roman"/>
              </a:rPr>
              <a:t>memberikan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stimulasi-stimulasi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pendidikan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tepat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65819"/>
            <a:ext cx="431482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9955" algn="l"/>
                <a:tab pos="1720850" algn="l"/>
                <a:tab pos="3700779" algn="l"/>
              </a:tabLst>
            </a:pPr>
            <a:r>
              <a:rPr dirty="0" sz="2400" spc="-20">
                <a:latin typeface="Times New Roman"/>
                <a:cs typeface="Times New Roman"/>
              </a:rPr>
              <a:t>maka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akan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mencerdaskan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otak.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31460" y="2365819"/>
            <a:ext cx="144780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Kecerdasan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988977" y="2365819"/>
            <a:ext cx="61849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latin typeface="Times New Roman"/>
                <a:cs typeface="Times New Roman"/>
              </a:rPr>
              <a:t>yang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21804" y="2731579"/>
            <a:ext cx="7330440" cy="2662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97180" marR="1905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dikembangkan</a:t>
            </a:r>
            <a:r>
              <a:rPr dirty="0" sz="2400" spc="5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tidak</a:t>
            </a:r>
            <a:r>
              <a:rPr dirty="0" sz="2400" spc="5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hanya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kecerdasan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intekelektual, </a:t>
            </a:r>
            <a:r>
              <a:rPr dirty="0" sz="2400">
                <a:latin typeface="Times New Roman"/>
                <a:cs typeface="Times New Roman"/>
              </a:rPr>
              <a:t>tetapi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emosional,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sosial,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kecerdasan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lainnya.</a:t>
            </a:r>
            <a:endParaRPr sz="2400">
              <a:latin typeface="Times New Roman"/>
              <a:cs typeface="Times New Roman"/>
            </a:endParaRPr>
          </a:p>
          <a:p>
            <a:pPr algn="just" marL="295910" marR="177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97180" algn="l"/>
              </a:tabLst>
            </a:pP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2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baik,</a:t>
            </a:r>
            <a:r>
              <a:rPr dirty="0" sz="2400" spc="23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potensi-</a:t>
            </a:r>
            <a:r>
              <a:rPr dirty="0" sz="2400">
                <a:latin typeface="Times New Roman"/>
                <a:cs typeface="Times New Roman"/>
              </a:rPr>
              <a:t>potensi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anak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dapat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dikembangkan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secara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optimal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seimbang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untuk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membangun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Indonesia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seutuhnya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religius,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berpengetahuan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luas,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terampil,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sikap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yang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baik.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5"/>
              <a:t>OTAK</a:t>
            </a:r>
            <a:r>
              <a:rPr dirty="0" spc="-70"/>
              <a:t> </a:t>
            </a:r>
            <a:r>
              <a:rPr dirty="0"/>
              <a:t>KIRI</a:t>
            </a:r>
            <a:r>
              <a:rPr dirty="0" spc="-70"/>
              <a:t> </a:t>
            </a:r>
            <a:r>
              <a:rPr dirty="0"/>
              <a:t>DAN</a:t>
            </a:r>
            <a:r>
              <a:rPr dirty="0" spc="-60"/>
              <a:t> </a:t>
            </a:r>
            <a:r>
              <a:rPr dirty="0" spc="-40"/>
              <a:t>OTAK</a:t>
            </a:r>
            <a:r>
              <a:rPr dirty="0" spc="-70"/>
              <a:t> </a:t>
            </a:r>
            <a:r>
              <a:rPr dirty="0"/>
              <a:t>KANAN</a:t>
            </a:r>
            <a:r>
              <a:rPr dirty="0" spc="-75"/>
              <a:t> </a:t>
            </a:r>
            <a:r>
              <a:rPr dirty="0" spc="-10"/>
              <a:t>(</a:t>
            </a:r>
            <a:r>
              <a:rPr dirty="0" spc="-10" i="1">
                <a:latin typeface="Times New Roman"/>
                <a:cs typeface="Times New Roman"/>
              </a:rPr>
              <a:t>BIUNE</a:t>
            </a:r>
            <a:r>
              <a:rPr dirty="0" spc="-10"/>
              <a:t>)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96404" y="2076386"/>
            <a:ext cx="7379970" cy="2247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21310" marR="4127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22580" algn="l"/>
              </a:tabLst>
            </a:pP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terdiri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belahan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tidak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sama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fungsinya.</a:t>
            </a:r>
            <a:r>
              <a:rPr dirty="0" sz="2400" spc="26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7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27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menjalankan</a:t>
            </a:r>
            <a:r>
              <a:rPr dirty="0" sz="2400" spc="26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fungsi</a:t>
            </a:r>
            <a:r>
              <a:rPr dirty="0" sz="2400" spc="270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linier,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sikuensial,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logis,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analitis,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konvergen,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kata,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ditail,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angka.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fungsi</a:t>
            </a:r>
            <a:r>
              <a:rPr dirty="0" sz="2400" spc="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dimensi,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intuitif,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imajinasi,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divergen,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ritme,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gestalt,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holistik,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spatial.</a:t>
            </a:r>
            <a:endParaRPr sz="2400">
              <a:latin typeface="Times New Roman"/>
              <a:cs typeface="Times New Roman"/>
            </a:endParaRPr>
          </a:p>
          <a:p>
            <a:pPr algn="just" marL="321945" indent="-271145">
              <a:lnSpc>
                <a:spcPct val="100000"/>
              </a:lnSpc>
              <a:spcBef>
                <a:spcPts val="21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21945" algn="l"/>
              </a:tabLst>
            </a:pPr>
            <a:r>
              <a:rPr dirty="0" baseline="-9259" sz="3600" spc="-75">
                <a:latin typeface="Times New Roman"/>
                <a:cs typeface="Times New Roman"/>
              </a:rPr>
              <a:t>.</a:t>
            </a:r>
            <a:endParaRPr baseline="-9259"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8850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Antara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dihubungkan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korpus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kolosum.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Korpus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kolosum</a:t>
            </a:r>
            <a:r>
              <a:rPr dirty="0" sz="2400" spc="3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kadang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membuka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hubungan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antara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belahan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(reaksi</a:t>
            </a:r>
            <a:r>
              <a:rPr dirty="0" sz="2400" spc="3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fusi)</a:t>
            </a:r>
            <a:r>
              <a:rPr dirty="0" sz="2400" spc="3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kadang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memisah</a:t>
            </a:r>
            <a:r>
              <a:rPr dirty="0" sz="2400" spc="2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(reaksi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fisi)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sehingga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menjadikan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sebagai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reactor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(Cerebreaktor).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592541"/>
            <a:ext cx="3500754" cy="3681729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84480" marR="5080" indent="-272415">
              <a:lnSpc>
                <a:spcPct val="90000"/>
              </a:lnSpc>
              <a:spcBef>
                <a:spcPts val="38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5750" algn="l"/>
                <a:tab pos="1114425" algn="l"/>
                <a:tab pos="1255395" algn="l"/>
                <a:tab pos="1283335" algn="l"/>
                <a:tab pos="1449705" algn="l"/>
                <a:tab pos="1632585" algn="l"/>
                <a:tab pos="1680845" algn="l"/>
                <a:tab pos="2165350" algn="l"/>
                <a:tab pos="2384425" algn="l"/>
                <a:tab pos="2444750" algn="l"/>
                <a:tab pos="2469515" algn="l"/>
                <a:tab pos="2544445" algn="l"/>
                <a:tab pos="2724150" algn="l"/>
                <a:tab pos="2783840" algn="l"/>
              </a:tabLst>
            </a:pPr>
            <a:r>
              <a:rPr dirty="0" sz="2400" spc="-10">
                <a:latin typeface="Times New Roman"/>
                <a:cs typeface="Times New Roman"/>
              </a:rPr>
              <a:t>Dalam</a:t>
            </a:r>
            <a:r>
              <a:rPr dirty="0" sz="2400">
                <a:latin typeface="Times New Roman"/>
                <a:cs typeface="Times New Roman"/>
              </a:rPr>
              <a:t>				</a:t>
            </a:r>
            <a:r>
              <a:rPr dirty="0" sz="2400" spc="-20">
                <a:latin typeface="Times New Roman"/>
                <a:cs typeface="Times New Roman"/>
              </a:rPr>
              <a:t>waktu</a:t>
            </a:r>
            <a:r>
              <a:rPr dirty="0" sz="2400">
                <a:latin typeface="Times New Roman"/>
                <a:cs typeface="Times New Roman"/>
              </a:rPr>
              <a:t>				</a:t>
            </a:r>
            <a:r>
              <a:rPr dirty="0" sz="2400" spc="-20">
                <a:latin typeface="Times New Roman"/>
                <a:cs typeface="Times New Roman"/>
              </a:rPr>
              <a:t>yang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sangat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singkat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trilyunan 	informasi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dapat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diproses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kerja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fusi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fisi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kedua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belahan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tersebut.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Oleh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karena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itu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fungsi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guru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orangtua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ialah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membuka</a:t>
            </a:r>
            <a:r>
              <a:rPr dirty="0" sz="2400">
                <a:latin typeface="Times New Roman"/>
                <a:cs typeface="Times New Roman"/>
              </a:rPr>
              <a:t>		gembok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kedua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belahan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 tersebut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agar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dapat</a:t>
            </a:r>
            <a:r>
              <a:rPr dirty="0" sz="2400" spc="3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bekerjasama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secara 	maksimal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5329614" y="1595700"/>
            <a:ext cx="3209925" cy="4504690"/>
            <a:chOff x="5329614" y="1595700"/>
            <a:chExt cx="3209925" cy="4504690"/>
          </a:xfrm>
        </p:grpSpPr>
        <p:sp>
          <p:nvSpPr>
            <p:cNvPr id="4" name="object 4" descr=""/>
            <p:cNvSpPr/>
            <p:nvPr/>
          </p:nvSpPr>
          <p:spPr>
            <a:xfrm>
              <a:off x="5334114" y="1600200"/>
              <a:ext cx="3200400" cy="4495800"/>
            </a:xfrm>
            <a:custGeom>
              <a:avLst/>
              <a:gdLst/>
              <a:ahLst/>
              <a:cxnLst/>
              <a:rect l="l" t="t" r="r" b="b"/>
              <a:pathLst>
                <a:path w="3200400" h="4495800">
                  <a:moveTo>
                    <a:pt x="1600200" y="4495685"/>
                  </a:moveTo>
                  <a:lnTo>
                    <a:pt x="0" y="4495685"/>
                  </a:lnTo>
                  <a:lnTo>
                    <a:pt x="0" y="0"/>
                  </a:lnTo>
                  <a:lnTo>
                    <a:pt x="3200400" y="0"/>
                  </a:lnTo>
                  <a:lnTo>
                    <a:pt x="3200400" y="4495685"/>
                  </a:lnTo>
                  <a:lnTo>
                    <a:pt x="1600200" y="4495685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453633" y="1982520"/>
              <a:ext cx="2936519" cy="386063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5"/>
              <a:t>OTAK</a:t>
            </a:r>
            <a:r>
              <a:rPr dirty="0" spc="-130"/>
              <a:t> </a:t>
            </a:r>
            <a:r>
              <a:rPr dirty="0" spc="-10"/>
              <a:t>TRIUNE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334899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dapat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pisahkan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370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75">
                <a:latin typeface="Times New Roman"/>
                <a:cs typeface="Times New Roman"/>
              </a:rPr>
              <a:t>    </a:t>
            </a:r>
            <a:r>
              <a:rPr dirty="0" sz="2400" spc="-20">
                <a:latin typeface="Times New Roman"/>
                <a:cs typeface="Times New Roman"/>
              </a:rPr>
              <a:t>atas,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tengah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bawah.</a:t>
            </a:r>
            <a:r>
              <a:rPr dirty="0" sz="2400" spc="26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3097339"/>
            <a:ext cx="15855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menjalankan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731579"/>
            <a:ext cx="307721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  <a:tabLst>
                <a:tab pos="1059180" algn="l"/>
                <a:tab pos="2152015" algn="l"/>
              </a:tabLst>
            </a:pPr>
            <a:r>
              <a:rPr dirty="0" sz="2400" spc="-20">
                <a:latin typeface="Times New Roman"/>
                <a:cs typeface="Times New Roman"/>
              </a:rPr>
              <a:t>atas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atau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korteks</a:t>
            </a: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400" spc="-10">
                <a:latin typeface="Times New Roman"/>
                <a:cs typeface="Times New Roman"/>
              </a:rPr>
              <a:t>fungsi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06297" y="3463099"/>
            <a:ext cx="307467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intelektual.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tengah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345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sistem</a:t>
            </a:r>
            <a:r>
              <a:rPr dirty="0" sz="2400" spc="345">
                <a:latin typeface="Times New Roman"/>
                <a:cs typeface="Times New Roman"/>
              </a:rPr>
              <a:t>    </a:t>
            </a:r>
            <a:r>
              <a:rPr dirty="0" sz="2400" spc="-10">
                <a:latin typeface="Times New Roman"/>
                <a:cs typeface="Times New Roman"/>
              </a:rPr>
              <a:t>limbik </a:t>
            </a:r>
            <a:r>
              <a:rPr dirty="0" sz="2400">
                <a:latin typeface="Times New Roman"/>
                <a:cs typeface="Times New Roman"/>
              </a:rPr>
              <a:t>(medula)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juga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805976" y="4560379"/>
            <a:ext cx="107759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0990" marR="5080" indent="-288925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mamalia fungsi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06297" y="4560379"/>
            <a:ext cx="158559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10">
                <a:latin typeface="Times New Roman"/>
                <a:cs typeface="Times New Roman"/>
              </a:rPr>
              <a:t>menjalankan emosi.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4948385" y="604985"/>
            <a:ext cx="3819525" cy="5572125"/>
            <a:chOff x="4948385" y="604985"/>
            <a:chExt cx="3819525" cy="5572125"/>
          </a:xfrm>
        </p:grpSpPr>
        <p:sp>
          <p:nvSpPr>
            <p:cNvPr id="10" name="object 10" descr=""/>
            <p:cNvSpPr/>
            <p:nvPr/>
          </p:nvSpPr>
          <p:spPr>
            <a:xfrm>
              <a:off x="4952885" y="609485"/>
              <a:ext cx="3810635" cy="5563235"/>
            </a:xfrm>
            <a:custGeom>
              <a:avLst/>
              <a:gdLst/>
              <a:ahLst/>
              <a:cxnLst/>
              <a:rect l="l" t="t" r="r" b="b"/>
              <a:pathLst>
                <a:path w="3810634" h="5563235">
                  <a:moveTo>
                    <a:pt x="1905114" y="5562714"/>
                  </a:moveTo>
                  <a:lnTo>
                    <a:pt x="0" y="5562714"/>
                  </a:lnTo>
                  <a:lnTo>
                    <a:pt x="0" y="0"/>
                  </a:lnTo>
                  <a:lnTo>
                    <a:pt x="3810228" y="0"/>
                  </a:lnTo>
                  <a:lnTo>
                    <a:pt x="3810228" y="5562714"/>
                  </a:lnTo>
                  <a:lnTo>
                    <a:pt x="1905114" y="5562714"/>
                  </a:lnTo>
                  <a:close/>
                </a:path>
              </a:pathLst>
            </a:custGeom>
            <a:ln w="8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096522" y="739076"/>
              <a:ext cx="3511803" cy="5299202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094363" y="727925"/>
              <a:ext cx="3514725" cy="5311140"/>
            </a:xfrm>
            <a:custGeom>
              <a:avLst/>
              <a:gdLst/>
              <a:ahLst/>
              <a:cxnLst/>
              <a:rect l="l" t="t" r="r" b="b"/>
              <a:pathLst>
                <a:path w="3514725" h="5311140">
                  <a:moveTo>
                    <a:pt x="0" y="5310708"/>
                  </a:moveTo>
                  <a:lnTo>
                    <a:pt x="3514318" y="5310708"/>
                  </a:lnTo>
                  <a:lnTo>
                    <a:pt x="3514318" y="0"/>
                  </a:lnTo>
                  <a:lnTo>
                    <a:pt x="0" y="0"/>
                  </a:lnTo>
                </a:path>
              </a:pathLst>
            </a:custGeom>
            <a:ln w="61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4405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  <a:tab pos="1285240" algn="l"/>
                <a:tab pos="2429510" algn="l"/>
                <a:tab pos="3138805" algn="l"/>
                <a:tab pos="3844925" algn="l"/>
                <a:tab pos="4822825" algn="l"/>
                <a:tab pos="6088380" algn="l"/>
              </a:tabLst>
            </a:pPr>
            <a:r>
              <a:rPr dirty="0" sz="2400">
                <a:latin typeface="Times New Roman"/>
                <a:cs typeface="Times New Roman"/>
              </a:rPr>
              <a:t>Sedangkan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bawah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reprilia</a:t>
            </a:r>
            <a:r>
              <a:rPr dirty="0" sz="2400" spc="37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menjalankan 	fungsi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refleks.</a:t>
            </a:r>
            <a:r>
              <a:rPr dirty="0" sz="2400">
                <a:latin typeface="Times New Roman"/>
                <a:cs typeface="Times New Roman"/>
              </a:rPr>
              <a:t>	Kalau</a:t>
            </a:r>
            <a:r>
              <a:rPr dirty="0" sz="2400" spc="3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ketemu</a:t>
            </a:r>
            <a:r>
              <a:rPr dirty="0" sz="2400" spc="3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teman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atau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saudara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tersenyum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menyapanya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ramah;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hal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itu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dikoordinasikan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9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oleh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otak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bawah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sehingga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segalanya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terjadi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secara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refleks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alami.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377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Tetapi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kalau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tukang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foto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mengambil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foto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kita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mengatakan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“tersenyum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dong”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lalu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tersenyum,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maka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senyum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tersebut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dikoordinasikan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atas,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hasilnya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06297" y="2731579"/>
            <a:ext cx="286448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2535" algn="l"/>
                <a:tab pos="2225040" algn="l"/>
              </a:tabLst>
            </a:pPr>
            <a:r>
              <a:rPr dirty="0" sz="2400" spc="-10">
                <a:latin typeface="Times New Roman"/>
                <a:cs typeface="Times New Roman"/>
              </a:rPr>
              <a:t>senyum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palsu.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Guru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3097339"/>
            <a:ext cx="27920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93215" algn="l"/>
              </a:tabLst>
            </a:pPr>
            <a:r>
              <a:rPr dirty="0" sz="2400" spc="-10">
                <a:latin typeface="Times New Roman"/>
                <a:cs typeface="Times New Roman"/>
              </a:rPr>
              <a:t>menyentuh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ketiganya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798963" y="2731579"/>
            <a:ext cx="4043679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18745">
              <a:lnSpc>
                <a:spcPct val="100000"/>
              </a:lnSpc>
              <a:spcBef>
                <a:spcPts val="100"/>
              </a:spcBef>
              <a:tabLst>
                <a:tab pos="763270" algn="l"/>
                <a:tab pos="843915" algn="l"/>
                <a:tab pos="2182495" algn="l"/>
                <a:tab pos="3115310" algn="l"/>
              </a:tabLst>
            </a:pP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pendidik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harus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mampu </a:t>
            </a:r>
            <a:r>
              <a:rPr dirty="0" sz="2400" spc="-20">
                <a:latin typeface="Times New Roman"/>
                <a:cs typeface="Times New Roman"/>
              </a:rPr>
              <a:t>agar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bekerjasama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300368" y="3097339"/>
            <a:ext cx="153987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1394" algn="l"/>
              </a:tabLst>
            </a:pPr>
            <a:r>
              <a:rPr dirty="0" sz="2400" spc="-10">
                <a:latin typeface="Times New Roman"/>
                <a:cs typeface="Times New Roman"/>
              </a:rPr>
              <a:t>secara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baik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06297" y="3463099"/>
            <a:ext cx="54800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9045" algn="l"/>
                <a:tab pos="2451735" algn="l"/>
              </a:tabLst>
            </a:pPr>
            <a:r>
              <a:rPr dirty="0" sz="2400" spc="-10">
                <a:latin typeface="Times New Roman"/>
                <a:cs typeface="Times New Roman"/>
              </a:rPr>
              <a:t>sehingga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menyatu</a:t>
            </a:r>
            <a:r>
              <a:rPr dirty="0" sz="2400">
                <a:latin typeface="Times New Roman"/>
                <a:cs typeface="Times New Roman"/>
              </a:rPr>
              <a:t>	yang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triune.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444499"/>
            <a:ext cx="687705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INDERA</a:t>
            </a:r>
            <a:r>
              <a:rPr dirty="0" spc="-190"/>
              <a:t> </a:t>
            </a:r>
            <a:r>
              <a:rPr dirty="0"/>
              <a:t>SEBAGAI</a:t>
            </a:r>
            <a:r>
              <a:rPr dirty="0" spc="-185"/>
              <a:t> </a:t>
            </a:r>
            <a:r>
              <a:rPr dirty="0" spc="-40"/>
              <a:t>ALAT</a:t>
            </a:r>
            <a:r>
              <a:rPr dirty="0" spc="-95"/>
              <a:t> </a:t>
            </a:r>
            <a:r>
              <a:rPr dirty="0"/>
              <a:t>INPUT</a:t>
            </a:r>
            <a:r>
              <a:rPr dirty="0" spc="-85"/>
              <a:t> </a:t>
            </a:r>
            <a:r>
              <a:rPr dirty="0" spc="-25"/>
              <a:t>OTAK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/>
              <a:t>Manusia</a:t>
            </a:r>
            <a:r>
              <a:rPr dirty="0" sz="2400" spc="-15"/>
              <a:t> </a:t>
            </a:r>
            <a:r>
              <a:rPr dirty="0" sz="2400"/>
              <a:t>memiliki</a:t>
            </a:r>
            <a:r>
              <a:rPr dirty="0" sz="2400" spc="-10"/>
              <a:t> </a:t>
            </a:r>
            <a:r>
              <a:rPr dirty="0" sz="2400"/>
              <a:t>banyak</a:t>
            </a:r>
            <a:r>
              <a:rPr dirty="0" sz="2400" spc="-15"/>
              <a:t> </a:t>
            </a:r>
            <a:r>
              <a:rPr dirty="0" sz="2400"/>
              <a:t>indera:</a:t>
            </a:r>
            <a:r>
              <a:rPr dirty="0" sz="2400" spc="-15"/>
              <a:t> </a:t>
            </a:r>
            <a:r>
              <a:rPr dirty="0" sz="2400"/>
              <a:t>mata,</a:t>
            </a:r>
            <a:r>
              <a:rPr dirty="0" sz="2400" spc="-20"/>
              <a:t> </a:t>
            </a:r>
            <a:r>
              <a:rPr dirty="0" sz="2400"/>
              <a:t>telinga,</a:t>
            </a:r>
            <a:r>
              <a:rPr dirty="0" sz="2400" spc="-15"/>
              <a:t> </a:t>
            </a:r>
            <a:r>
              <a:rPr dirty="0" sz="2400" spc="-10"/>
              <a:t>lidah, </a:t>
            </a:r>
            <a:r>
              <a:rPr dirty="0" sz="2400" spc="-10"/>
              <a:t>	</a:t>
            </a:r>
            <a:r>
              <a:rPr dirty="0" sz="2400"/>
              <a:t>hidung</a:t>
            </a:r>
            <a:r>
              <a:rPr dirty="0" sz="2400" spc="-20"/>
              <a:t> </a:t>
            </a:r>
            <a:r>
              <a:rPr dirty="0" sz="2400"/>
              <a:t>dan</a:t>
            </a:r>
            <a:r>
              <a:rPr dirty="0" sz="2400" spc="-10"/>
              <a:t> </a:t>
            </a:r>
            <a:r>
              <a:rPr dirty="0" sz="2400"/>
              <a:t>kulit</a:t>
            </a:r>
            <a:r>
              <a:rPr dirty="0" sz="2400" spc="-10"/>
              <a:t> </a:t>
            </a:r>
            <a:r>
              <a:rPr dirty="0" sz="2400"/>
              <a:t>yang</a:t>
            </a:r>
            <a:r>
              <a:rPr dirty="0" sz="2400" spc="-5"/>
              <a:t> </a:t>
            </a:r>
            <a:r>
              <a:rPr dirty="0" sz="2400"/>
              <a:t>dikenal</a:t>
            </a:r>
            <a:r>
              <a:rPr dirty="0" sz="2400" spc="-10"/>
              <a:t> </a:t>
            </a:r>
            <a:r>
              <a:rPr dirty="0" sz="2400"/>
              <a:t>dengan</a:t>
            </a:r>
            <a:r>
              <a:rPr dirty="0" sz="2400" spc="-10"/>
              <a:t> </a:t>
            </a:r>
            <a:r>
              <a:rPr dirty="0" sz="2400"/>
              <a:t>panca</a:t>
            </a:r>
            <a:r>
              <a:rPr dirty="0" sz="2400" spc="-5"/>
              <a:t> </a:t>
            </a:r>
            <a:r>
              <a:rPr dirty="0" sz="2400" spc="-10"/>
              <a:t>indera. </a:t>
            </a:r>
            <a:r>
              <a:rPr dirty="0" sz="2400" spc="-10"/>
              <a:t>	</a:t>
            </a:r>
            <a:r>
              <a:rPr dirty="0" sz="2400"/>
              <a:t>Selain</a:t>
            </a:r>
            <a:r>
              <a:rPr dirty="0" sz="2400" spc="-15"/>
              <a:t> </a:t>
            </a:r>
            <a:r>
              <a:rPr dirty="0" sz="2400"/>
              <a:t>itu</a:t>
            </a:r>
            <a:r>
              <a:rPr dirty="0" sz="2400" spc="-15"/>
              <a:t> </a:t>
            </a:r>
            <a:r>
              <a:rPr dirty="0" sz="2400"/>
              <a:t>masih</a:t>
            </a:r>
            <a:r>
              <a:rPr dirty="0" sz="2400" spc="-15"/>
              <a:t> </a:t>
            </a:r>
            <a:r>
              <a:rPr dirty="0" sz="2400"/>
              <a:t>terdapat</a:t>
            </a:r>
            <a:r>
              <a:rPr dirty="0" sz="2400" spc="-10"/>
              <a:t> </a:t>
            </a:r>
            <a:r>
              <a:rPr dirty="0" sz="2400"/>
              <a:t>beberapa</a:t>
            </a:r>
            <a:r>
              <a:rPr dirty="0" sz="2400" spc="-15"/>
              <a:t> </a:t>
            </a:r>
            <a:r>
              <a:rPr dirty="0" sz="2400"/>
              <a:t>reseptor</a:t>
            </a:r>
            <a:r>
              <a:rPr dirty="0" sz="2400" spc="-10"/>
              <a:t> </a:t>
            </a:r>
            <a:r>
              <a:rPr dirty="0" sz="2400"/>
              <a:t>di</a:t>
            </a:r>
            <a:r>
              <a:rPr dirty="0" sz="2400" spc="-15"/>
              <a:t> </a:t>
            </a:r>
            <a:r>
              <a:rPr dirty="0" sz="2400" spc="-10"/>
              <a:t>dalam </a:t>
            </a:r>
            <a:r>
              <a:rPr dirty="0" sz="2400" spc="-10"/>
              <a:t>	</a:t>
            </a:r>
            <a:r>
              <a:rPr dirty="0" sz="2400"/>
              <a:t>tubuh.</a:t>
            </a:r>
            <a:r>
              <a:rPr dirty="0" sz="2400" spc="-15"/>
              <a:t> </a:t>
            </a:r>
            <a:r>
              <a:rPr dirty="0" sz="2400"/>
              <a:t>Indera</a:t>
            </a:r>
            <a:r>
              <a:rPr dirty="0" sz="2400" spc="-10"/>
              <a:t> </a:t>
            </a:r>
            <a:r>
              <a:rPr dirty="0" sz="2400"/>
              <a:t>merupakan</a:t>
            </a:r>
            <a:r>
              <a:rPr dirty="0" sz="2400" spc="-10"/>
              <a:t> </a:t>
            </a:r>
            <a:r>
              <a:rPr dirty="0" sz="2400"/>
              <a:t>alat</a:t>
            </a:r>
            <a:r>
              <a:rPr dirty="0" sz="2400" spc="-10"/>
              <a:t> </a:t>
            </a:r>
            <a:r>
              <a:rPr dirty="0" sz="2400"/>
              <a:t>pemasukan</a:t>
            </a:r>
            <a:r>
              <a:rPr dirty="0" sz="2400" spc="-10"/>
              <a:t> </a:t>
            </a:r>
            <a:r>
              <a:rPr dirty="0" sz="2400"/>
              <a:t>data</a:t>
            </a:r>
            <a:r>
              <a:rPr dirty="0" sz="2400" spc="-10"/>
              <a:t> </a:t>
            </a:r>
            <a:r>
              <a:rPr dirty="0" sz="2400"/>
              <a:t>bagi</a:t>
            </a:r>
            <a:r>
              <a:rPr dirty="0" sz="2400" spc="-10"/>
              <a:t> otak.</a:t>
            </a:r>
            <a:endParaRPr sz="2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504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mengubah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arus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listrik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(impuls),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selanjutnya</a:t>
            </a:r>
            <a:r>
              <a:rPr dirty="0" sz="2400" spc="2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dialirkan</a:t>
            </a:r>
            <a:r>
              <a:rPr dirty="0" sz="2400" spc="2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2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otak.</a:t>
            </a:r>
            <a:r>
              <a:rPr dirty="0" sz="2400" spc="2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8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mencoba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menerjemahkan</a:t>
            </a:r>
            <a:r>
              <a:rPr dirty="0" sz="2400" spc="5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impuls</a:t>
            </a:r>
            <a:r>
              <a:rPr dirty="0" sz="2400" spc="5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tersebut</a:t>
            </a:r>
            <a:r>
              <a:rPr dirty="0" sz="2400" spc="5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menggunakan</a:t>
            </a:r>
            <a:r>
              <a:rPr dirty="0" sz="2400" spc="5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memori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telah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dimiliki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menghasilkan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sensasi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persepsi.</a:t>
            </a:r>
            <a:r>
              <a:rPr dirty="0" sz="2400" spc="4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4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4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4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44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berpengaruh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terhadap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kecerdasannya.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1567589"/>
            <a:ext cx="7353300" cy="1951989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676275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spc="-10" b="1">
                <a:latin typeface="Times New Roman"/>
                <a:cs typeface="Times New Roman"/>
              </a:rPr>
              <a:t>Kulit</a:t>
            </a:r>
            <a:endParaRPr sz="2100">
              <a:latin typeface="Times New Roman"/>
              <a:cs typeface="Times New Roman"/>
            </a:endParaRPr>
          </a:p>
          <a:p>
            <a:pPr algn="just" marL="308610" marR="304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kulit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terdapat</a:t>
            </a:r>
            <a:r>
              <a:rPr dirty="0" sz="2400" spc="4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sensoris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peka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terhadap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permukaan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(kasar-</a:t>
            </a:r>
            <a:r>
              <a:rPr dirty="0" sz="2400">
                <a:latin typeface="Times New Roman"/>
                <a:cs typeface="Times New Roman"/>
              </a:rPr>
              <a:t>halus),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suhu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(panas-</a:t>
            </a:r>
            <a:r>
              <a:rPr dirty="0" sz="2400">
                <a:latin typeface="Times New Roman"/>
                <a:cs typeface="Times New Roman"/>
              </a:rPr>
              <a:t>dingin)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sakit.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Perangsangan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kulit,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1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sentuhan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lebut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merangsang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otak.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0264" y="1634299"/>
            <a:ext cx="1136650" cy="34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5750" indent="-273050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285750" algn="l"/>
              </a:tabLst>
            </a:pPr>
            <a:r>
              <a:rPr dirty="0" sz="2100" spc="-25" b="1">
                <a:latin typeface="Times New Roman"/>
                <a:cs typeface="Times New Roman"/>
              </a:rPr>
              <a:t>Telinga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2030666"/>
            <a:ext cx="261112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  <a:tab pos="1445895" algn="l"/>
              </a:tabLst>
            </a:pPr>
            <a:r>
              <a:rPr dirty="0" sz="2400" spc="-10">
                <a:latin typeface="Times New Roman"/>
                <a:cs typeface="Times New Roman"/>
              </a:rPr>
              <a:t>Telinga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berfungsi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371375" y="2030666"/>
            <a:ext cx="44684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6655" algn="l"/>
                <a:tab pos="2207260" algn="l"/>
                <a:tab pos="4014470" algn="l"/>
              </a:tabLst>
            </a:pPr>
            <a:r>
              <a:rPr dirty="0" sz="2400" spc="-10">
                <a:latin typeface="Times New Roman"/>
                <a:cs typeface="Times New Roman"/>
              </a:rPr>
              <a:t>sebagai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sensor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pendengaran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96426"/>
            <a:ext cx="7034530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keseimbangan.</a:t>
            </a:r>
            <a:r>
              <a:rPr dirty="0" sz="2400" spc="370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375">
                <a:latin typeface="Times New Roman"/>
                <a:cs typeface="Times New Roman"/>
              </a:rPr>
              <a:t>    </a:t>
            </a:r>
            <a:r>
              <a:rPr dirty="0" sz="2400" spc="-10">
                <a:latin typeface="Times New Roman"/>
                <a:cs typeface="Times New Roman"/>
              </a:rPr>
              <a:t>pendengaran-keseimbangan </a:t>
            </a:r>
            <a:r>
              <a:rPr dirty="0" sz="2400">
                <a:latin typeface="Times New Roman"/>
                <a:cs typeface="Times New Roman"/>
              </a:rPr>
              <a:t>menghantar</a:t>
            </a:r>
            <a:r>
              <a:rPr dirty="0" sz="2400" spc="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pendengaran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koklea</a:t>
            </a:r>
            <a:r>
              <a:rPr dirty="0" sz="2400" spc="5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(rumah </a:t>
            </a:r>
            <a:r>
              <a:rPr dirty="0" sz="2400">
                <a:latin typeface="Times New Roman"/>
                <a:cs typeface="Times New Roman"/>
              </a:rPr>
              <a:t>siput),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rasa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sikap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gerakan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badan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indranya </a:t>
            </a:r>
            <a:r>
              <a:rPr dirty="0" sz="2400">
                <a:latin typeface="Times New Roman"/>
                <a:cs typeface="Times New Roman"/>
              </a:rPr>
              <a:t>berada</a:t>
            </a:r>
            <a:r>
              <a:rPr dirty="0" sz="2400" spc="4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4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5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ampula</a:t>
            </a:r>
            <a:r>
              <a:rPr dirty="0" sz="2400" spc="5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ketiga</a:t>
            </a:r>
            <a:r>
              <a:rPr dirty="0" sz="2400" spc="5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kanalis</a:t>
            </a:r>
            <a:r>
              <a:rPr dirty="0" sz="2400" spc="5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semisirkularis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gaya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berat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indranya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berada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dalam </a:t>
            </a:r>
            <a:r>
              <a:rPr dirty="0" sz="2400">
                <a:latin typeface="Times New Roman"/>
                <a:cs typeface="Times New Roman"/>
              </a:rPr>
              <a:t>utrikulus</a:t>
            </a:r>
            <a:r>
              <a:rPr dirty="0" sz="2400" spc="50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5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sakulus.</a:t>
            </a:r>
            <a:r>
              <a:rPr dirty="0" sz="2400" spc="3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Adalah</a:t>
            </a:r>
            <a:r>
              <a:rPr dirty="0" sz="2400" spc="5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persoalan</a:t>
            </a:r>
            <a:r>
              <a:rPr dirty="0" sz="2400" spc="5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0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menarik </a:t>
            </a:r>
            <a:r>
              <a:rPr dirty="0" sz="2400">
                <a:latin typeface="Times New Roman"/>
                <a:cs typeface="Times New Roman"/>
              </a:rPr>
              <a:t>mengapa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3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indra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berbeda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berada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satu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alat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yaitu labirin.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900620"/>
            <a:ext cx="402971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imes New Roman"/>
                <a:cs typeface="Times New Roman"/>
              </a:rPr>
              <a:t>PEMBENTUKAN</a:t>
            </a:r>
            <a:r>
              <a:rPr dirty="0" spc="-70" b="0">
                <a:latin typeface="Times New Roman"/>
                <a:cs typeface="Times New Roman"/>
              </a:rPr>
              <a:t> </a:t>
            </a:r>
            <a:r>
              <a:rPr dirty="0" spc="-25" b="0">
                <a:latin typeface="Times New Roman"/>
                <a:cs typeface="Times New Roman"/>
              </a:rPr>
              <a:t>OTAK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4299"/>
            <a:ext cx="7312025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Lempeng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(</a:t>
            </a:r>
            <a:r>
              <a:rPr dirty="0" sz="2400" i="1">
                <a:latin typeface="Times New Roman"/>
                <a:cs typeface="Times New Roman"/>
              </a:rPr>
              <a:t>neural</a:t>
            </a:r>
            <a:r>
              <a:rPr dirty="0" sz="2400" spc="315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plate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dibentuk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31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sel-</a:t>
            </a:r>
            <a:r>
              <a:rPr dirty="0" sz="2400" spc="-25">
                <a:latin typeface="Times New Roman"/>
                <a:cs typeface="Times New Roman"/>
              </a:rPr>
              <a:t>sel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embrionik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sejak</a:t>
            </a:r>
            <a:r>
              <a:rPr dirty="0" sz="2400" spc="3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</a:t>
            </a:r>
            <a:r>
              <a:rPr dirty="0" sz="2400" spc="3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kehamilan</a:t>
            </a:r>
            <a:r>
              <a:rPr dirty="0" sz="2400" spc="3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15</a:t>
            </a:r>
            <a:r>
              <a:rPr dirty="0" sz="2400" spc="3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hari.</a:t>
            </a:r>
            <a:r>
              <a:rPr dirty="0" sz="2400" spc="3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Selanjutnya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ia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mengalami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36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6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pesat.</a:t>
            </a:r>
            <a:r>
              <a:rPr dirty="0" sz="2400" spc="36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usia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kehamilan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16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minggu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mulai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berfungsi.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Hal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mulai adanya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gelombang elektrik di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otak.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Sampai</a:t>
            </a:r>
            <a:r>
              <a:rPr dirty="0" sz="2400" spc="25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24</a:t>
            </a:r>
            <a:r>
              <a:rPr dirty="0" sz="2400" spc="2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minggu,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2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korteks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</a:t>
            </a:r>
            <a:r>
              <a:rPr dirty="0" sz="2400" i="1">
                <a:latin typeface="Times New Roman"/>
                <a:cs typeface="Times New Roman"/>
              </a:rPr>
              <a:t>cortex</a:t>
            </a:r>
            <a:r>
              <a:rPr dirty="0" sz="2400">
                <a:latin typeface="Times New Roman"/>
                <a:cs typeface="Times New Roman"/>
              </a:rPr>
              <a:t>)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masih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halus belum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terlihat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adanya </a:t>
            </a:r>
            <a:r>
              <a:rPr dirty="0" sz="2400" spc="-10">
                <a:latin typeface="Times New Roman"/>
                <a:cs typeface="Times New Roman"/>
              </a:rPr>
              <a:t>lipatan-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</a:t>
            </a:r>
            <a:r>
              <a:rPr dirty="0" sz="2400" spc="-10" i="1">
                <a:latin typeface="Times New Roman"/>
                <a:cs typeface="Times New Roman"/>
              </a:rPr>
              <a:t>sulci</a:t>
            </a:r>
            <a:r>
              <a:rPr dirty="0" sz="2400" spc="-1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58304" y="1567589"/>
            <a:ext cx="7458709" cy="378079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727710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727710" algn="l"/>
              </a:tabLst>
            </a:pPr>
            <a:r>
              <a:rPr dirty="0" sz="2100" spc="-20" b="1">
                <a:latin typeface="Times New Roman"/>
                <a:cs typeface="Times New Roman"/>
              </a:rPr>
              <a:t>Mata</a:t>
            </a:r>
            <a:endParaRPr sz="2100">
              <a:latin typeface="Times New Roman"/>
              <a:cs typeface="Times New Roman"/>
            </a:endParaRPr>
          </a:p>
          <a:p>
            <a:pPr algn="just" marL="359410" marR="812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60680" algn="l"/>
              </a:tabLst>
            </a:pP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pelihat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menerima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cahaya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antara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panjang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gelombang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400-</a:t>
            </a:r>
            <a:r>
              <a:rPr dirty="0" sz="2400">
                <a:latin typeface="Times New Roman"/>
                <a:cs typeface="Times New Roman"/>
              </a:rPr>
              <a:t>700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milimikron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ditangkap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sel-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sel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retina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mata.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berasal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sisi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lateral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papilla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nervi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optici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disalurkan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korpus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genikulatum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leteral</a:t>
            </a:r>
            <a:r>
              <a:rPr dirty="0" sz="2400" spc="4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terletak</a:t>
            </a:r>
            <a:r>
              <a:rPr dirty="0" sz="2400" spc="4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4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4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belakang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pulvinar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thalamus.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berasal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medial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papilla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nervus</a:t>
            </a:r>
            <a:r>
              <a:rPr dirty="0" sz="2400" spc="2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II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berjalan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menyilang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229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kiasma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optikum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bersinapsis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korpus</a:t>
            </a:r>
            <a:r>
              <a:rPr dirty="0" sz="2400" spc="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geniukulatum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laterale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sisi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lain.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386334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  <a:tab pos="1084580" algn="l"/>
                <a:tab pos="2174240" algn="l"/>
              </a:tabLst>
            </a:pPr>
            <a:r>
              <a:rPr dirty="0" sz="2400" spc="-20">
                <a:latin typeface="Times New Roman"/>
                <a:cs typeface="Times New Roman"/>
              </a:rPr>
              <a:t>Dari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korpus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geniukulatum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06297" y="2000059"/>
            <a:ext cx="511175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43455" algn="l"/>
                <a:tab pos="3103245" algn="l"/>
                <a:tab pos="4352290" algn="l"/>
              </a:tabLst>
            </a:pPr>
            <a:r>
              <a:rPr dirty="0" sz="2400" spc="-10">
                <a:latin typeface="Times New Roman"/>
                <a:cs typeface="Times New Roman"/>
              </a:rPr>
              <a:t>sambuangannya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berjalan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dalam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631091" y="1634299"/>
            <a:ext cx="320992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100"/>
              </a:spcBef>
              <a:tabLst>
                <a:tab pos="1157605" algn="l"/>
                <a:tab pos="1703070" algn="l"/>
                <a:tab pos="2436495" algn="l"/>
              </a:tabLst>
            </a:pPr>
            <a:r>
              <a:rPr dirty="0" sz="2400" spc="-10">
                <a:latin typeface="Times New Roman"/>
                <a:cs typeface="Times New Roman"/>
              </a:rPr>
              <a:t>laterale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ke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luar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tabLst>
                <a:tab pos="1061720" algn="l"/>
              </a:tabLst>
            </a:pPr>
            <a:r>
              <a:rPr dirty="0" sz="2400" spc="-10">
                <a:latin typeface="Times New Roman"/>
                <a:cs typeface="Times New Roman"/>
              </a:rPr>
              <a:t>berkas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65819"/>
            <a:ext cx="703262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31240" algn="l"/>
                <a:tab pos="1054100" algn="l"/>
                <a:tab pos="1423035" algn="l"/>
                <a:tab pos="2030095" algn="l"/>
                <a:tab pos="2136140" algn="l"/>
                <a:tab pos="2602230" algn="l"/>
                <a:tab pos="2971800" algn="l"/>
                <a:tab pos="3035935" algn="l"/>
                <a:tab pos="3900170" algn="l"/>
                <a:tab pos="4480560" algn="l"/>
                <a:tab pos="4718050" algn="l"/>
                <a:tab pos="5348605" algn="l"/>
                <a:tab pos="5984875" algn="l"/>
                <a:tab pos="6072505" algn="l"/>
                <a:tab pos="6640830" algn="l"/>
              </a:tabLst>
            </a:pPr>
            <a:r>
              <a:rPr dirty="0" sz="2400" spc="-10">
                <a:latin typeface="Times New Roman"/>
                <a:cs typeface="Times New Roman"/>
              </a:rPr>
              <a:t>disebut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radiasio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optika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Gratioleti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berakhir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di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pelihatan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primer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korteks lobus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oksipitalis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bagian medial,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atas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bawah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fisura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kalkarina.		</a:t>
            </a:r>
            <a:r>
              <a:rPr dirty="0" sz="2400" spc="-10">
                <a:latin typeface="Times New Roman"/>
                <a:cs typeface="Times New Roman"/>
              </a:rPr>
              <a:t>Dengan </a:t>
            </a:r>
            <a:r>
              <a:rPr dirty="0" sz="2400">
                <a:latin typeface="Times New Roman"/>
                <a:cs typeface="Times New Roman"/>
              </a:rPr>
              <a:t>demikian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lapangan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pandang</a:t>
            </a:r>
            <a:r>
              <a:rPr dirty="0" sz="2400" spc="11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sebelah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ditangkap</a:t>
            </a:r>
            <a:r>
              <a:rPr dirty="0" sz="2400" spc="11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pusat </a:t>
            </a:r>
            <a:r>
              <a:rPr dirty="0" sz="2400">
                <a:latin typeface="Times New Roman"/>
                <a:cs typeface="Times New Roman"/>
              </a:rPr>
              <a:t>pelihatan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lobus</a:t>
            </a:r>
            <a:r>
              <a:rPr dirty="0" sz="2400" spc="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oksipitalis</a:t>
            </a:r>
            <a:r>
              <a:rPr dirty="0" sz="2400" spc="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lapangan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pandang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jauh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pelihatan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kiri.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504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Penelitian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Huebel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5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Wiesel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menunjukkan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bahwa  </a:t>
            </a:r>
            <a:r>
              <a:rPr dirty="0" sz="2400" spc="-25">
                <a:latin typeface="Times New Roman"/>
                <a:cs typeface="Times New Roman"/>
              </a:rPr>
              <a:t>di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korteks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visual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primer,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benda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dilihat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terurai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menjadi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unsur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bentuk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warnanya.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30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pelihatan</a:t>
            </a:r>
            <a:r>
              <a:rPr dirty="0" sz="2400" spc="80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ini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terdapat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3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hanya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menerima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warna,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lain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hanya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menangkap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garis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5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kemiringan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tertentu,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menangkap</a:t>
            </a:r>
            <a:r>
              <a:rPr dirty="0" sz="2400" spc="-10">
                <a:latin typeface="Times New Roman"/>
                <a:cs typeface="Times New Roman"/>
              </a:rPr>
              <a:t> bentuk.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8215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Gerakan</a:t>
            </a:r>
            <a:r>
              <a:rPr dirty="0" sz="2400" spc="4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ditangkap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4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4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khusus</a:t>
            </a:r>
            <a:r>
              <a:rPr dirty="0" sz="2400" spc="4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lain.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4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daerah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sekitar</a:t>
            </a:r>
            <a:r>
              <a:rPr dirty="0" sz="2400" spc="3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pelihatan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primer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terdapat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pelihatan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sekunder</a:t>
            </a:r>
            <a:r>
              <a:rPr dirty="0" sz="2400" spc="5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berfungsi</a:t>
            </a:r>
            <a:r>
              <a:rPr dirty="0" sz="2400" spc="5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menggabung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komponen-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komponen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terurai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ini  menjadi</a:t>
            </a:r>
            <a:r>
              <a:rPr dirty="0" sz="2400" spc="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benda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utuh.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bekerja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sama</a:t>
            </a:r>
            <a:r>
              <a:rPr dirty="0" sz="2400" spc="2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2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lobus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parietalis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4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lobus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temporalis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benda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dilihat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dikenali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dimengerti.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6945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Sebagai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indera</a:t>
            </a:r>
            <a:r>
              <a:rPr dirty="0" sz="2400" spc="1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mata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baru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berfungsi</a:t>
            </a:r>
            <a:r>
              <a:rPr dirty="0" sz="2400" spc="1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baik</a:t>
            </a:r>
            <a:r>
              <a:rPr dirty="0" sz="2400" spc="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sekitar</a:t>
            </a:r>
            <a:r>
              <a:rPr dirty="0" sz="2400" spc="1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sebulan.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Mata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perlu</a:t>
            </a:r>
            <a:r>
              <a:rPr dirty="0" sz="2400" spc="11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beradaptasi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1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intensitas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cahaya.</a:t>
            </a:r>
            <a:r>
              <a:rPr dirty="0" sz="2400" spc="114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Di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kandungan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suasana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gelap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gulita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setelah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lahir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terang</a:t>
            </a:r>
            <a:r>
              <a:rPr dirty="0" sz="2400" spc="2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benderang.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Perangsangan</a:t>
            </a:r>
            <a:r>
              <a:rPr dirty="0" sz="2400" spc="2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mata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dapat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diberikan</a:t>
            </a:r>
            <a:r>
              <a:rPr dirty="0" sz="2400" spc="2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ketika</a:t>
            </a:r>
            <a:r>
              <a:rPr dirty="0" sz="2400" spc="2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anak</a:t>
            </a:r>
            <a:r>
              <a:rPr dirty="0" sz="2400" spc="2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2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mulai</a:t>
            </a:r>
            <a:r>
              <a:rPr dirty="0" sz="2400" spc="2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melihat</a:t>
            </a:r>
            <a:r>
              <a:rPr dirty="0" sz="2400" spc="26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dengan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memberikan</a:t>
            </a:r>
            <a:r>
              <a:rPr dirty="0" sz="2400" spc="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peluang</a:t>
            </a:r>
            <a:r>
              <a:rPr dirty="0" sz="2400" spc="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melihat</a:t>
            </a:r>
            <a:r>
              <a:rPr dirty="0" sz="2400" spc="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sekelilingnya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memberi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benda-</a:t>
            </a:r>
            <a:r>
              <a:rPr dirty="0" sz="2400">
                <a:latin typeface="Times New Roman"/>
                <a:cs typeface="Times New Roman"/>
              </a:rPr>
              <a:t>benda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berwarna-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warni.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553436"/>
            <a:ext cx="7305675" cy="3797300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algn="just" marL="283845" indent="-271145">
              <a:lnSpc>
                <a:spcPct val="100000"/>
              </a:lnSpc>
              <a:spcBef>
                <a:spcPts val="40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</a:tabLst>
            </a:pPr>
            <a:r>
              <a:rPr dirty="0" sz="2400" spc="-10" b="1">
                <a:latin typeface="Times New Roman"/>
                <a:cs typeface="Times New Roman"/>
              </a:rPr>
              <a:t>Hidung</a:t>
            </a:r>
            <a:endParaRPr sz="2400">
              <a:latin typeface="Times New Roman"/>
              <a:cs typeface="Times New Roman"/>
            </a:endParaRPr>
          </a:p>
          <a:p>
            <a:pPr algn="just" marL="284480" marR="5080">
              <a:lnSpc>
                <a:spcPct val="90000"/>
              </a:lnSpc>
              <a:spcBef>
                <a:spcPts val="600"/>
              </a:spcBef>
            </a:pPr>
            <a:r>
              <a:rPr dirty="0" sz="2400">
                <a:latin typeface="Times New Roman"/>
                <a:cs typeface="Times New Roman"/>
              </a:rPr>
              <a:t>Indra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penghidu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(pembau)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terletak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puncak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rongga </a:t>
            </a:r>
            <a:r>
              <a:rPr dirty="0" sz="2400">
                <a:latin typeface="Times New Roman"/>
                <a:cs typeface="Times New Roman"/>
              </a:rPr>
              <a:t>hidung.</a:t>
            </a:r>
            <a:r>
              <a:rPr dirty="0" sz="2400" spc="3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Molekul-</a:t>
            </a:r>
            <a:r>
              <a:rPr dirty="0" sz="2400" spc="3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molekul</a:t>
            </a:r>
            <a:r>
              <a:rPr dirty="0" sz="2400" spc="3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zat</a:t>
            </a:r>
            <a:r>
              <a:rPr dirty="0" sz="2400" spc="3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kimia</a:t>
            </a:r>
            <a:r>
              <a:rPr dirty="0" sz="2400" spc="3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6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berbau </a:t>
            </a:r>
            <a:r>
              <a:rPr dirty="0" sz="2400">
                <a:latin typeface="Times New Roman"/>
                <a:cs typeface="Times New Roman"/>
              </a:rPr>
              <a:t>ditangkap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indra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ini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menimbulkan</a:t>
            </a:r>
            <a:r>
              <a:rPr dirty="0" sz="2400" spc="1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59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disalurkan</a:t>
            </a:r>
            <a:r>
              <a:rPr dirty="0" sz="2400" spc="4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4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4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kranial</a:t>
            </a:r>
            <a:r>
              <a:rPr dirty="0" sz="2400" spc="4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I:</a:t>
            </a:r>
            <a:r>
              <a:rPr dirty="0" sz="2400" spc="459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nervus </a:t>
            </a:r>
            <a:r>
              <a:rPr dirty="0" sz="2400">
                <a:latin typeface="Times New Roman"/>
                <a:cs typeface="Times New Roman"/>
              </a:rPr>
              <a:t>olfaktorius.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4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ini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kemudian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diteruskan</a:t>
            </a:r>
            <a:r>
              <a:rPr dirty="0" sz="2400" spc="42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ke </a:t>
            </a:r>
            <a:r>
              <a:rPr dirty="0" sz="2400">
                <a:latin typeface="Times New Roman"/>
                <a:cs typeface="Times New Roman"/>
              </a:rPr>
              <a:t>pusatnya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ujung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baga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pelipis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medial.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Di </a:t>
            </a:r>
            <a:r>
              <a:rPr dirty="0" sz="2400">
                <a:latin typeface="Times New Roman"/>
                <a:cs typeface="Times New Roman"/>
              </a:rPr>
              <a:t>sini</a:t>
            </a:r>
            <a:r>
              <a:rPr dirty="0" sz="2400" spc="385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serat-</a:t>
            </a:r>
            <a:r>
              <a:rPr dirty="0" sz="2400">
                <a:latin typeface="Times New Roman"/>
                <a:cs typeface="Times New Roman"/>
              </a:rPr>
              <a:t>serat</a:t>
            </a:r>
            <a:r>
              <a:rPr dirty="0" sz="2400" spc="39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39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nervus</a:t>
            </a:r>
            <a:r>
              <a:rPr dirty="0" sz="2400" spc="38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olfaktorius</a:t>
            </a:r>
            <a:r>
              <a:rPr dirty="0" sz="2400" spc="390">
                <a:latin typeface="Times New Roman"/>
                <a:cs typeface="Times New Roman"/>
              </a:rPr>
              <a:t>   </a:t>
            </a:r>
            <a:r>
              <a:rPr dirty="0" sz="2400" spc="-20">
                <a:latin typeface="Times New Roman"/>
                <a:cs typeface="Times New Roman"/>
              </a:rPr>
              <a:t>juga </a:t>
            </a:r>
            <a:r>
              <a:rPr dirty="0" sz="2400">
                <a:latin typeface="Times New Roman"/>
                <a:cs typeface="Times New Roman"/>
              </a:rPr>
              <a:t>berhubungan</a:t>
            </a:r>
            <a:r>
              <a:rPr dirty="0" sz="2400" spc="3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amigdala</a:t>
            </a:r>
            <a:r>
              <a:rPr dirty="0" sz="2400" spc="3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33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pusat </a:t>
            </a:r>
            <a:r>
              <a:rPr dirty="0" sz="2400">
                <a:latin typeface="Times New Roman"/>
                <a:cs typeface="Times New Roman"/>
              </a:rPr>
              <a:t>utama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emosi.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demikian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bau</a:t>
            </a:r>
            <a:r>
              <a:rPr dirty="0" sz="2400" spc="1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dihidu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dapat </a:t>
            </a:r>
            <a:r>
              <a:rPr dirty="0" sz="2400">
                <a:latin typeface="Times New Roman"/>
                <a:cs typeface="Times New Roman"/>
              </a:rPr>
              <a:t>merangsang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timbulnya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emosi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tertentu.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3704" y="1558109"/>
            <a:ext cx="7406640" cy="237299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just" marL="334645" indent="-271145">
              <a:lnSpc>
                <a:spcPct val="100000"/>
              </a:lnSpc>
              <a:spcBef>
                <a:spcPts val="7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34645" algn="l"/>
              </a:tabLst>
            </a:pPr>
            <a:r>
              <a:rPr dirty="0" sz="2400" spc="-10" b="1">
                <a:latin typeface="Times New Roman"/>
                <a:cs typeface="Times New Roman"/>
              </a:rPr>
              <a:t>Lidah</a:t>
            </a:r>
            <a:endParaRPr sz="2400">
              <a:latin typeface="Times New Roman"/>
              <a:cs typeface="Times New Roman"/>
            </a:endParaRPr>
          </a:p>
          <a:p>
            <a:pPr algn="just" marL="334010" marR="55244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35280" algn="l"/>
              </a:tabLst>
            </a:pPr>
            <a:r>
              <a:rPr dirty="0" sz="2400">
                <a:latin typeface="Times New Roman"/>
                <a:cs typeface="Times New Roman"/>
              </a:rPr>
              <a:t>Lidah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reseptor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zat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kimia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cair.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Zat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kimia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yang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dicairkan</a:t>
            </a:r>
            <a:r>
              <a:rPr dirty="0" sz="2400" spc="1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11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air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ludah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memberi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rangsang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terhadap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pupil</a:t>
            </a:r>
            <a:r>
              <a:rPr dirty="0" sz="2400" spc="1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pengecap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lidah.</a:t>
            </a:r>
            <a:r>
              <a:rPr dirty="0" sz="2400" spc="18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Pupil</a:t>
            </a:r>
            <a:r>
              <a:rPr dirty="0" sz="2400" spc="1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pengecap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tersebut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dihubungkan</a:t>
            </a:r>
            <a:r>
              <a:rPr dirty="0" sz="2400" spc="3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syaraf</a:t>
            </a:r>
            <a:r>
              <a:rPr dirty="0" sz="2400" spc="4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sensoris</a:t>
            </a:r>
            <a:r>
              <a:rPr dirty="0" sz="2400" spc="4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3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0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bagian 	pembau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1634299"/>
            <a:ext cx="7367270" cy="146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8610" marR="431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  <a:tab pos="1205230" algn="l"/>
                <a:tab pos="2185670" algn="l"/>
                <a:tab pos="3385820" algn="l"/>
                <a:tab pos="4432935" algn="l"/>
                <a:tab pos="4904740" algn="l"/>
                <a:tab pos="6037580" algn="l"/>
              </a:tabLst>
            </a:pPr>
            <a:r>
              <a:rPr dirty="0" sz="2400" spc="-10">
                <a:latin typeface="Times New Roman"/>
                <a:cs typeface="Times New Roman"/>
              </a:rPr>
              <a:t>Pusat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pembau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berada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medula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oblongata,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mengurus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hal-</a:t>
            </a:r>
            <a:r>
              <a:rPr dirty="0" sz="2400">
                <a:latin typeface="Times New Roman"/>
                <a:cs typeface="Times New Roman"/>
              </a:rPr>
              <a:t>hal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berikut:</a:t>
            </a:r>
            <a:endParaRPr sz="2400">
              <a:latin typeface="Times New Roman"/>
              <a:cs typeface="Times New Roman"/>
            </a:endParaRPr>
          </a:p>
          <a:p>
            <a:pPr lvl="1" marL="676910" marR="43180" indent="-273685">
              <a:lnSpc>
                <a:spcPct val="100000"/>
              </a:lnSpc>
              <a:spcBef>
                <a:spcPts val="52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910" algn="l"/>
                <a:tab pos="1831975" algn="l"/>
                <a:tab pos="3418204" algn="l"/>
                <a:tab pos="4070350" algn="l"/>
                <a:tab pos="4707255" algn="l"/>
                <a:tab pos="5626100" algn="l"/>
                <a:tab pos="6410960" algn="l"/>
              </a:tabLst>
            </a:pPr>
            <a:r>
              <a:rPr dirty="0" sz="2100" spc="-10">
                <a:latin typeface="Times New Roman"/>
                <a:cs typeface="Times New Roman"/>
              </a:rPr>
              <a:t>muskulus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stilofaringeus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20">
                <a:latin typeface="Times New Roman"/>
                <a:cs typeface="Times New Roman"/>
              </a:rPr>
              <a:t>yang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turut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bekerja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ketika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menelan makanan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62164" y="3139452"/>
            <a:ext cx="6184900" cy="1438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3850" marR="278130" indent="-27368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323850" algn="l"/>
                <a:tab pos="1601470" algn="l"/>
                <a:tab pos="2614295" algn="l"/>
                <a:tab pos="3953510" algn="l"/>
                <a:tab pos="5095875" algn="l"/>
              </a:tabLst>
            </a:pPr>
            <a:r>
              <a:rPr dirty="0" sz="2100" spc="-10">
                <a:latin typeface="Times New Roman"/>
                <a:cs typeface="Times New Roman"/>
              </a:rPr>
              <a:t>kelenjar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ludah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glandula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parotis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melalui parasimpatiknya</a:t>
            </a:r>
            <a:endParaRPr sz="2100">
              <a:latin typeface="Times New Roman"/>
              <a:cs typeface="Times New Roman"/>
            </a:endParaRPr>
          </a:p>
          <a:p>
            <a:pPr marL="323850" indent="-273050">
              <a:lnSpc>
                <a:spcPct val="100000"/>
              </a:lnSpc>
              <a:spcBef>
                <a:spcPts val="52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323850" algn="l"/>
              </a:tabLst>
            </a:pPr>
            <a:r>
              <a:rPr dirty="0" sz="2100">
                <a:latin typeface="Times New Roman"/>
                <a:cs typeface="Times New Roman"/>
              </a:rPr>
              <a:t>rasa</a:t>
            </a:r>
            <a:r>
              <a:rPr dirty="0" sz="2100" spc="-3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kecap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1/3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lidah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bagian</a:t>
            </a:r>
            <a:r>
              <a:rPr dirty="0" sz="2100" spc="-1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belakang</a:t>
            </a:r>
            <a:endParaRPr sz="2100">
              <a:latin typeface="Times New Roman"/>
              <a:cs typeface="Times New Roman"/>
            </a:endParaRPr>
          </a:p>
          <a:p>
            <a:pPr marL="323850" indent="-273050">
              <a:lnSpc>
                <a:spcPct val="100000"/>
              </a:lnSpc>
              <a:spcBef>
                <a:spcPts val="530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323850" algn="l"/>
              </a:tabLst>
            </a:pPr>
            <a:r>
              <a:rPr dirty="0" sz="2100">
                <a:latin typeface="Times New Roman"/>
                <a:cs typeface="Times New Roman"/>
              </a:rPr>
              <a:t>rasa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permukaan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daerah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faring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atas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dan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lidah</a:t>
            </a:r>
            <a:r>
              <a:rPr dirty="0" sz="2100" spc="-2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belakang.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7165117" y="3139452"/>
            <a:ext cx="678180" cy="34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100" spc="-10">
                <a:latin typeface="Times New Roman"/>
                <a:cs typeface="Times New Roman"/>
              </a:rPr>
              <a:t>syaraf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1558109"/>
            <a:ext cx="7364095" cy="31045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just" marL="309245" indent="-271145">
              <a:lnSpc>
                <a:spcPct val="100000"/>
              </a:lnSpc>
              <a:spcBef>
                <a:spcPts val="7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</a:tabLst>
            </a:pPr>
            <a:r>
              <a:rPr dirty="0" sz="2400" b="1">
                <a:latin typeface="Times New Roman"/>
                <a:cs typeface="Times New Roman"/>
              </a:rPr>
              <a:t>Reseptor</a:t>
            </a:r>
            <a:r>
              <a:rPr dirty="0" sz="2400" spc="-110" b="1">
                <a:latin typeface="Times New Roman"/>
                <a:cs typeface="Times New Roman"/>
              </a:rPr>
              <a:t> </a:t>
            </a:r>
            <a:r>
              <a:rPr dirty="0" sz="2400" spc="-20" b="1">
                <a:latin typeface="Times New Roman"/>
                <a:cs typeface="Times New Roman"/>
              </a:rPr>
              <a:t>lain</a:t>
            </a:r>
            <a:endParaRPr sz="2400">
              <a:latin typeface="Times New Roman"/>
              <a:cs typeface="Times New Roman"/>
            </a:endParaRPr>
          </a:p>
          <a:p>
            <a:pPr algn="just" marL="308610" marR="304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</a:tabLst>
            </a:pPr>
            <a:r>
              <a:rPr dirty="0" sz="2400">
                <a:latin typeface="Times New Roman"/>
                <a:cs typeface="Times New Roman"/>
              </a:rPr>
              <a:t>Selain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ke-</a:t>
            </a:r>
            <a:r>
              <a:rPr dirty="0" sz="2400">
                <a:latin typeface="Times New Roman"/>
                <a:cs typeface="Times New Roman"/>
              </a:rPr>
              <a:t>lima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indera,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tubuh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dilengkapi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dengan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reseptor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lain,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16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reseptor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kimia</a:t>
            </a:r>
            <a:r>
              <a:rPr dirty="0" sz="2400" spc="16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(</a:t>
            </a:r>
            <a:r>
              <a:rPr dirty="0" sz="2400" spc="-10" i="1">
                <a:latin typeface="Times New Roman"/>
                <a:cs typeface="Times New Roman"/>
              </a:rPr>
              <a:t>chemoreceptor</a:t>
            </a:r>
            <a:r>
              <a:rPr dirty="0" sz="2400" spc="-10">
                <a:latin typeface="Times New Roman"/>
                <a:cs typeface="Times New Roman"/>
              </a:rPr>
              <a:t>)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antara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lain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berguna</a:t>
            </a:r>
            <a:r>
              <a:rPr dirty="0" sz="2400" spc="4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40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mengetahui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kadar</a:t>
            </a:r>
            <a:r>
              <a:rPr dirty="0" sz="2400" spc="409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gula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4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kadar</a:t>
            </a:r>
            <a:r>
              <a:rPr dirty="0" sz="2400" spc="4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oksigen</a:t>
            </a:r>
            <a:r>
              <a:rPr dirty="0" sz="2400" spc="4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43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darah.</a:t>
            </a:r>
            <a:r>
              <a:rPr dirty="0" sz="2400" spc="4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Jika</a:t>
            </a:r>
            <a:r>
              <a:rPr dirty="0" sz="2400" spc="43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kadar</a:t>
            </a:r>
            <a:r>
              <a:rPr dirty="0" sz="2400" spc="4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gula</a:t>
            </a:r>
            <a:r>
              <a:rPr dirty="0" sz="2400" spc="43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darah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rendah,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merasa</a:t>
            </a:r>
            <a:r>
              <a:rPr dirty="0" sz="2400" spc="25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lapar.</a:t>
            </a:r>
            <a:r>
              <a:rPr dirty="0" sz="2400" spc="25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Masih</a:t>
            </a:r>
            <a:r>
              <a:rPr dirty="0" sz="2400" spc="2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lagi</a:t>
            </a:r>
            <a:r>
              <a:rPr dirty="0" sz="2400" spc="2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reseptor</a:t>
            </a:r>
            <a:r>
              <a:rPr dirty="0" sz="2400" spc="254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pada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otot</a:t>
            </a:r>
            <a:r>
              <a:rPr dirty="0" sz="2400" spc="5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5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proprioreseptor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5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berfungsi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mengetahui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posisi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tubuh.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71004" y="1558109"/>
            <a:ext cx="7432675" cy="310451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just" marL="347345" indent="-271145">
              <a:lnSpc>
                <a:spcPct val="100000"/>
              </a:lnSpc>
              <a:spcBef>
                <a:spcPts val="7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47345" algn="l"/>
              </a:tabLst>
            </a:pPr>
            <a:r>
              <a:rPr dirty="0" sz="2400" spc="-10" b="1">
                <a:latin typeface="Times New Roman"/>
                <a:cs typeface="Times New Roman"/>
              </a:rPr>
              <a:t>Perkembangan</a:t>
            </a:r>
            <a:r>
              <a:rPr dirty="0" sz="2400" spc="-40" b="1">
                <a:latin typeface="Times New Roman"/>
                <a:cs typeface="Times New Roman"/>
              </a:rPr>
              <a:t> </a:t>
            </a:r>
            <a:r>
              <a:rPr dirty="0" sz="2400" spc="-10" b="1">
                <a:latin typeface="Times New Roman"/>
                <a:cs typeface="Times New Roman"/>
              </a:rPr>
              <a:t>motorik</a:t>
            </a:r>
            <a:endParaRPr sz="2400">
              <a:latin typeface="Times New Roman"/>
              <a:cs typeface="Times New Roman"/>
            </a:endParaRPr>
          </a:p>
          <a:p>
            <a:pPr algn="just" marL="346710" marR="67945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47980" algn="l"/>
              </a:tabLst>
            </a:pPr>
            <a:r>
              <a:rPr dirty="0" sz="2400">
                <a:latin typeface="Times New Roman"/>
                <a:cs typeface="Times New Roman"/>
              </a:rPr>
              <a:t>Motorik,</a:t>
            </a:r>
            <a:r>
              <a:rPr dirty="0" sz="2400" spc="1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gerakan,</a:t>
            </a:r>
            <a:r>
              <a:rPr dirty="0" sz="2400" spc="1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mempunyai</a:t>
            </a:r>
            <a:r>
              <a:rPr dirty="0" sz="2400" spc="195">
                <a:latin typeface="Times New Roman"/>
                <a:cs typeface="Times New Roman"/>
              </a:rPr>
              <a:t>  </a:t>
            </a:r>
            <a:r>
              <a:rPr dirty="0" sz="2400" spc="-30">
                <a:latin typeface="Times New Roman"/>
                <a:cs typeface="Times New Roman"/>
              </a:rPr>
              <a:t>unsur-</a:t>
            </a:r>
            <a:r>
              <a:rPr dirty="0" sz="2400">
                <a:latin typeface="Times New Roman"/>
                <a:cs typeface="Times New Roman"/>
              </a:rPr>
              <a:t>unsur</a:t>
            </a:r>
            <a:r>
              <a:rPr dirty="0" sz="2400" spc="19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kekuatan,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refleks,</a:t>
            </a:r>
            <a:r>
              <a:rPr dirty="0" sz="2400" spc="5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tonus,</a:t>
            </a:r>
            <a:r>
              <a:rPr dirty="0" sz="2400" spc="5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keseimbangan,</a:t>
            </a:r>
            <a:r>
              <a:rPr dirty="0" sz="2400" spc="5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koordinasi.</a:t>
            </a:r>
            <a:r>
              <a:rPr dirty="0" sz="2400" spc="50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Gerakan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dilaksanakan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otot-</a:t>
            </a:r>
            <a:r>
              <a:rPr dirty="0" sz="2400">
                <a:latin typeface="Times New Roman"/>
                <a:cs typeface="Times New Roman"/>
              </a:rPr>
              <a:t>otot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melekat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5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tulang.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Otot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mengerut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mengiwang,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kontraksi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relaksasi,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diatur</a:t>
            </a:r>
            <a:r>
              <a:rPr dirty="0" sz="2400" spc="2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2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sistem</a:t>
            </a:r>
            <a:r>
              <a:rPr dirty="0" sz="2400" spc="2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syaraf.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gerakan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28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seperti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telah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diterangkan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  atas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ialah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1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belakang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parietal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berbatasan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ubun-</a:t>
            </a:r>
            <a:r>
              <a:rPr dirty="0" sz="2400" spc="-10">
                <a:latin typeface="Times New Roman"/>
                <a:cs typeface="Times New Roman"/>
              </a:rPr>
              <a:t>ubun.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12025" cy="1489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Pembentukan</a:t>
            </a:r>
            <a:r>
              <a:rPr dirty="0" sz="2400" spc="5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5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baru</a:t>
            </a:r>
            <a:r>
              <a:rPr dirty="0" sz="2400" spc="5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sempurna</a:t>
            </a:r>
            <a:r>
              <a:rPr dirty="0" sz="2400" spc="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5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akhir</a:t>
            </a:r>
            <a:r>
              <a:rPr dirty="0" sz="2400" spc="5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kehamilan,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lengkap</a:t>
            </a:r>
            <a:r>
              <a:rPr dirty="0" sz="2400" spc="13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3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lipatan-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1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(Gambar</a:t>
            </a:r>
            <a:r>
              <a:rPr dirty="0" sz="2400" spc="37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1).</a:t>
            </a:r>
            <a:r>
              <a:rPr dirty="0" sz="2400" spc="13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Bagian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menonjol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gyrus</a:t>
            </a:r>
            <a:r>
              <a:rPr dirty="0" sz="2400" spc="30" i="1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sudah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terbentuk.</a:t>
            </a:r>
            <a:r>
              <a:rPr dirty="0" sz="2400" spc="345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Gyrus</a:t>
            </a:r>
            <a:r>
              <a:rPr dirty="0" sz="2400" spc="34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daerah</a:t>
            </a:r>
            <a:r>
              <a:rPr dirty="0" sz="2400" spc="345">
                <a:latin typeface="Times New Roman"/>
                <a:cs typeface="Times New Roman"/>
              </a:rPr>
              <a:t> </a:t>
            </a:r>
            <a:r>
              <a:rPr dirty="0" sz="2400" i="1">
                <a:latin typeface="Times New Roman"/>
                <a:cs typeface="Times New Roman"/>
              </a:rPr>
              <a:t>cortex</a:t>
            </a:r>
            <a:r>
              <a:rPr dirty="0" sz="2400" spc="350" i="1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sangat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06297" y="3097339"/>
            <a:ext cx="55264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88085" algn="l"/>
                <a:tab pos="2143760" algn="l"/>
                <a:tab pos="3371215" algn="l"/>
                <a:tab pos="4071620" algn="l"/>
              </a:tabLst>
            </a:pPr>
            <a:r>
              <a:rPr dirty="0" sz="2400" spc="-10">
                <a:latin typeface="Times New Roman"/>
                <a:cs typeface="Times New Roman"/>
              </a:rPr>
              <a:t>penting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untuk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berpikir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menyimpan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3463099"/>
            <a:ext cx="53130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adanya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lipatan-</a:t>
            </a:r>
            <a:r>
              <a:rPr dirty="0" sz="2400">
                <a:latin typeface="Times New Roman"/>
                <a:cs typeface="Times New Roman"/>
              </a:rPr>
              <a:t>lipatan,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maka</a:t>
            </a:r>
            <a:r>
              <a:rPr dirty="0" sz="2400" spc="36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luas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335221" y="3097339"/>
            <a:ext cx="150368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31775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informasi. permukaan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06297" y="3828859"/>
            <a:ext cx="703453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93140" algn="l"/>
              </a:tabLst>
            </a:pPr>
            <a:r>
              <a:rPr dirty="0" sz="2400" spc="-10" i="1">
                <a:latin typeface="Times New Roman"/>
                <a:cs typeface="Times New Roman"/>
              </a:rPr>
              <a:t>cortex</a:t>
            </a:r>
            <a:r>
              <a:rPr dirty="0" sz="2400" i="1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bertambah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dalam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ruang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tengkorak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terbatas </a:t>
            </a:r>
            <a:r>
              <a:rPr dirty="0" sz="2400">
                <a:latin typeface="Times New Roman"/>
                <a:cs typeface="Times New Roman"/>
              </a:rPr>
              <a:t>(Gambar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2).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1553436"/>
            <a:ext cx="7356475" cy="4126229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309245" indent="-271145">
              <a:lnSpc>
                <a:spcPct val="100000"/>
              </a:lnSpc>
              <a:spcBef>
                <a:spcPts val="40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</a:tabLst>
            </a:pP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emosi</a:t>
            </a:r>
            <a:endParaRPr sz="2400">
              <a:latin typeface="Times New Roman"/>
              <a:cs typeface="Times New Roman"/>
            </a:endParaRPr>
          </a:p>
          <a:p>
            <a:pPr marL="308610" marR="30480" indent="-271145">
              <a:lnSpc>
                <a:spcPct val="9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880" algn="l"/>
                <a:tab pos="1028700" algn="l"/>
                <a:tab pos="1064895" algn="l"/>
                <a:tab pos="1270635" algn="l"/>
                <a:tab pos="1306195" algn="l"/>
                <a:tab pos="1900555" algn="l"/>
                <a:tab pos="2074545" algn="l"/>
                <a:tab pos="2213610" algn="l"/>
                <a:tab pos="2379980" algn="l"/>
                <a:tab pos="2469515" algn="l"/>
                <a:tab pos="2711450" algn="l"/>
                <a:tab pos="2862580" algn="l"/>
                <a:tab pos="3067685" algn="l"/>
                <a:tab pos="3754754" algn="l"/>
                <a:tab pos="3950970" algn="l"/>
                <a:tab pos="4012565" algn="l"/>
                <a:tab pos="4194810" algn="l"/>
                <a:tab pos="4653280" algn="l"/>
                <a:tab pos="4678045" algn="l"/>
                <a:tab pos="4759960" algn="l"/>
                <a:tab pos="5001895" algn="l"/>
                <a:tab pos="5081905" algn="l"/>
                <a:tab pos="5299075" algn="l"/>
                <a:tab pos="5343525" algn="l"/>
                <a:tab pos="5380355" algn="l"/>
                <a:tab pos="5552440" algn="l"/>
                <a:tab pos="6070600" algn="l"/>
                <a:tab pos="6313805" algn="l"/>
                <a:tab pos="6436995" algn="l"/>
                <a:tab pos="6706870" algn="l"/>
                <a:tab pos="6807200" algn="l"/>
              </a:tabLst>
            </a:pPr>
            <a:r>
              <a:rPr dirty="0" sz="2400">
                <a:latin typeface="Times New Roman"/>
                <a:cs typeface="Times New Roman"/>
              </a:rPr>
              <a:t>Bayi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baru</a:t>
            </a:r>
            <a:r>
              <a:rPr dirty="0" sz="2400" spc="3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lahir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telah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menunjukkan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adanya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emosi.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Bila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perutnya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penuh,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tekak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tidak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kering,</a:t>
            </a:r>
            <a:r>
              <a:rPr dirty="0" sz="2400" spc="1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bokong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kering,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ia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tenang;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bila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sadar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senang.</a:t>
            </a:r>
            <a:r>
              <a:rPr dirty="0" sz="2400">
                <a:latin typeface="Times New Roman"/>
                <a:cs typeface="Times New Roman"/>
              </a:rPr>
              <a:t>		Bila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tekak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kering, 	perut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kosong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atau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bokong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basah,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ia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gelisah.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Bila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tidak 	segera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ditolong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ia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5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	</a:t>
            </a:r>
            <a:r>
              <a:rPr dirty="0" sz="2400" spc="-10">
                <a:latin typeface="Times New Roman"/>
                <a:cs typeface="Times New Roman"/>
              </a:rPr>
              <a:t>kesal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		</a:t>
            </a:r>
            <a:r>
              <a:rPr dirty="0" sz="2400" spc="-10">
                <a:latin typeface="Times New Roman"/>
                <a:cs typeface="Times New Roman"/>
              </a:rPr>
              <a:t>menangis.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Bila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masih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didiamkan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saja</a:t>
            </a:r>
            <a:r>
              <a:rPr dirty="0" sz="2400" spc="3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teriakannya</a:t>
            </a:r>
            <a:r>
              <a:rPr dirty="0" sz="2400" spc="3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makin</a:t>
            </a:r>
            <a:r>
              <a:rPr dirty="0" sz="2400" spc="3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keras,</a:t>
            </a:r>
            <a:r>
              <a:rPr dirty="0" sz="2400" spc="32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lengan,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tungkainya</a:t>
            </a:r>
            <a:r>
              <a:rPr dirty="0" sz="2400" spc="19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bergerak-</a:t>
            </a:r>
            <a:r>
              <a:rPr dirty="0" sz="2400">
                <a:latin typeface="Times New Roman"/>
                <a:cs typeface="Times New Roman"/>
              </a:rPr>
              <a:t>gerak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makin</a:t>
            </a:r>
            <a:r>
              <a:rPr dirty="0" sz="2400" spc="20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kuat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seperti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tampak 	marah.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5">
                <a:latin typeface="Times New Roman"/>
                <a:cs typeface="Times New Roman"/>
              </a:rPr>
              <a:t>Hal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ini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menunjukkan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hubungan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emosi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dengan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fungsi</a:t>
            </a:r>
            <a:r>
              <a:rPr dirty="0" sz="2400" spc="2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sistem</a:t>
            </a:r>
            <a:r>
              <a:rPr dirty="0" sz="2400" spc="2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syaraf</a:t>
            </a:r>
            <a:r>
              <a:rPr dirty="0" sz="2400">
                <a:latin typeface="Times New Roman"/>
                <a:cs typeface="Times New Roman"/>
              </a:rPr>
              <a:t>		autonom</a:t>
            </a:r>
            <a:r>
              <a:rPr dirty="0" sz="2400" spc="3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orto</a:t>
            </a:r>
            <a:r>
              <a:rPr dirty="0" sz="2400" spc="3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-</a:t>
            </a:r>
            <a:r>
              <a:rPr dirty="0" sz="2400" spc="3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3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para-simpatik 	serta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motorik.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Bila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10">
                <a:latin typeface="Times New Roman"/>
                <a:cs typeface="Times New Roman"/>
              </a:rPr>
              <a:t>terkejut,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bayi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juga</a:t>
            </a:r>
            <a:r>
              <a:rPr dirty="0" sz="2400">
                <a:latin typeface="Times New Roman"/>
                <a:cs typeface="Times New Roman"/>
              </a:rPr>
              <a:t>		dapat</a:t>
            </a:r>
            <a:r>
              <a:rPr dirty="0" sz="2400" spc="484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menangis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 </a:t>
            </a:r>
            <a:r>
              <a:rPr dirty="0" sz="2400" spc="-10">
                <a:latin typeface="Times New Roman"/>
                <a:cs typeface="Times New Roman"/>
              </a:rPr>
              <a:t>takut.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-12700"/>
            <a:ext cx="564324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KERJA</a:t>
            </a:r>
            <a:r>
              <a:rPr dirty="0" spc="-180"/>
              <a:t> </a:t>
            </a:r>
            <a:r>
              <a:rPr dirty="0" spc="-35"/>
              <a:t>OTAK</a:t>
            </a:r>
            <a:r>
              <a:rPr dirty="0" spc="-90"/>
              <a:t> </a:t>
            </a:r>
            <a:r>
              <a:rPr dirty="0"/>
              <a:t>SEBAGAI</a:t>
            </a:r>
            <a:r>
              <a:rPr dirty="0" spc="-65"/>
              <a:t> </a:t>
            </a:r>
            <a:r>
              <a:rPr dirty="0" spc="-10"/>
              <a:t>PUSAT BERPIKIR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523628"/>
            <a:ext cx="100330" cy="1186180"/>
          </a:xfrm>
          <a:prstGeom prst="rect">
            <a:avLst/>
          </a:prstGeom>
        </p:spPr>
        <p:txBody>
          <a:bodyPr wrap="square" lIns="0" tIns="1473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76134" y="1568132"/>
            <a:ext cx="6209665" cy="1185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dirty="0" sz="2100" b="1">
                <a:latin typeface="Times New Roman"/>
                <a:cs typeface="Times New Roman"/>
              </a:rPr>
              <a:t>Menerjemahkan</a:t>
            </a:r>
            <a:r>
              <a:rPr dirty="0" sz="2100" spc="-7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Informasi</a:t>
            </a:r>
            <a:r>
              <a:rPr dirty="0" sz="2100" spc="-6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dari</a:t>
            </a:r>
            <a:r>
              <a:rPr dirty="0" sz="2100" spc="-70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Indera/organ</a:t>
            </a:r>
            <a:r>
              <a:rPr dirty="0" sz="2100" spc="-80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sensoris Memproses</a:t>
            </a:r>
            <a:r>
              <a:rPr dirty="0" sz="2100" spc="-6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Informasi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2100" b="1">
                <a:latin typeface="Times New Roman"/>
                <a:cs typeface="Times New Roman"/>
              </a:rPr>
              <a:t>Menyimpan</a:t>
            </a:r>
            <a:r>
              <a:rPr dirty="0" sz="2100" spc="-5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Informasi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34504" y="2803943"/>
            <a:ext cx="274828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</a:tabLst>
            </a:pPr>
            <a:r>
              <a:rPr dirty="0" sz="2400" spc="-10">
                <a:latin typeface="Times New Roman"/>
                <a:cs typeface="Times New Roman"/>
              </a:rPr>
              <a:t>Me-</a:t>
            </a:r>
            <a:r>
              <a:rPr dirty="0" sz="2400">
                <a:latin typeface="Times New Roman"/>
                <a:cs typeface="Times New Roman"/>
              </a:rPr>
              <a:t>recall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Informasi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34504" y="3127804"/>
            <a:ext cx="100330" cy="1570990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650" spc="-50">
                <a:solidFill>
                  <a:srgbClr val="FD8536"/>
                </a:solidFill>
                <a:latin typeface="Arial MT"/>
                <a:cs typeface="Arial MT"/>
              </a:rPr>
              <a:t>•</a:t>
            </a:r>
            <a:endParaRPr sz="1650">
              <a:latin typeface="Arial MT"/>
              <a:cs typeface="Arial M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6134" y="3170123"/>
            <a:ext cx="3263265" cy="1570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95"/>
              </a:spcBef>
            </a:pPr>
            <a:r>
              <a:rPr dirty="0" sz="2100" b="1">
                <a:latin typeface="Times New Roman"/>
                <a:cs typeface="Times New Roman"/>
              </a:rPr>
              <a:t>Mengontrol</a:t>
            </a:r>
            <a:r>
              <a:rPr dirty="0" sz="2100" spc="-10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Gerakan </a:t>
            </a:r>
            <a:r>
              <a:rPr dirty="0" sz="2100" b="1">
                <a:latin typeface="Times New Roman"/>
                <a:cs typeface="Times New Roman"/>
              </a:rPr>
              <a:t>Mengontrol</a:t>
            </a:r>
            <a:r>
              <a:rPr dirty="0" sz="2100" spc="-10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Bahasa </a:t>
            </a:r>
            <a:r>
              <a:rPr dirty="0" sz="2100" b="1">
                <a:latin typeface="Times New Roman"/>
                <a:cs typeface="Times New Roman"/>
              </a:rPr>
              <a:t>Mengontrol</a:t>
            </a:r>
            <a:r>
              <a:rPr dirty="0" sz="2100" spc="-10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Emosi/perasaan </a:t>
            </a:r>
            <a:r>
              <a:rPr dirty="0" sz="2100" b="1">
                <a:latin typeface="Times New Roman"/>
                <a:cs typeface="Times New Roman"/>
              </a:rPr>
              <a:t>Mengontrol</a:t>
            </a:r>
            <a:r>
              <a:rPr dirty="0" sz="2100" spc="-10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Hormonal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900620"/>
            <a:ext cx="718629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imes New Roman"/>
                <a:cs typeface="Times New Roman"/>
              </a:rPr>
              <a:t>IMPLIKASI</a:t>
            </a:r>
            <a:r>
              <a:rPr dirty="0" spc="-3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DALAM</a:t>
            </a:r>
            <a:r>
              <a:rPr dirty="0" spc="-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DUNIA</a:t>
            </a:r>
            <a:r>
              <a:rPr dirty="0" spc="-180" b="0">
                <a:latin typeface="Times New Roman"/>
                <a:cs typeface="Times New Roman"/>
              </a:rPr>
              <a:t> </a:t>
            </a:r>
            <a:r>
              <a:rPr dirty="0" spc="-10" b="0">
                <a:latin typeface="Times New Roman"/>
                <a:cs typeface="Times New Roman"/>
              </a:rPr>
              <a:t>PENDIDIKAN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21804" y="1567589"/>
            <a:ext cx="7331075" cy="85471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663575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63575" algn="l"/>
              </a:tabLst>
            </a:pPr>
            <a:r>
              <a:rPr dirty="0" sz="2100" b="1">
                <a:latin typeface="Times New Roman"/>
                <a:cs typeface="Times New Roman"/>
              </a:rPr>
              <a:t>Optimalisasi</a:t>
            </a:r>
            <a:r>
              <a:rPr dirty="0" sz="2100" spc="-100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kecerdasan</a:t>
            </a:r>
            <a:endParaRPr sz="2100">
              <a:latin typeface="Times New Roman"/>
              <a:cs typeface="Times New Roman"/>
            </a:endParaRPr>
          </a:p>
          <a:p>
            <a:pPr marL="296545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96545" algn="l"/>
                <a:tab pos="1969770" algn="l"/>
                <a:tab pos="3489325" algn="l"/>
                <a:tab pos="5873115" algn="l"/>
              </a:tabLst>
            </a:pPr>
            <a:r>
              <a:rPr dirty="0" sz="2400" spc="-10">
                <a:latin typeface="Times New Roman"/>
                <a:cs typeface="Times New Roman"/>
              </a:rPr>
              <a:t>Pendidikan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sebaiknya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mengembangkan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kecerdasan,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2762186"/>
            <a:ext cx="1961514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55725" algn="l"/>
              </a:tabLst>
            </a:pPr>
            <a:r>
              <a:rPr dirty="0" sz="2400" spc="-10">
                <a:latin typeface="Times New Roman"/>
                <a:cs typeface="Times New Roman"/>
              </a:rPr>
              <a:t>berpikir.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Otak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96426"/>
            <a:ext cx="287083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40005">
              <a:lnSpc>
                <a:spcPct val="100000"/>
              </a:lnSpc>
              <a:spcBef>
                <a:spcPts val="100"/>
              </a:spcBef>
              <a:tabLst>
                <a:tab pos="984885" algn="l"/>
                <a:tab pos="2199640" algn="l"/>
              </a:tabLst>
            </a:pPr>
            <a:r>
              <a:rPr dirty="0" sz="2400" spc="-10">
                <a:latin typeface="Times New Roman"/>
                <a:cs typeface="Times New Roman"/>
              </a:rPr>
              <a:t>bukan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hafalan,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yaitu</a:t>
            </a: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</a:pPr>
            <a:r>
              <a:rPr dirty="0" sz="2400" spc="-20">
                <a:latin typeface="Times New Roman"/>
                <a:cs typeface="Times New Roman"/>
              </a:rPr>
              <a:t>yang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55838" y="2396426"/>
            <a:ext cx="941069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3825" marR="5080" indent="-11176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melalui cerdas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012683" y="2396426"/>
            <a:ext cx="189357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 marR="5080" indent="-51435">
              <a:lnSpc>
                <a:spcPct val="100000"/>
              </a:lnSpc>
              <a:spcBef>
                <a:spcPts val="100"/>
              </a:spcBef>
              <a:tabLst>
                <a:tab pos="1124585" algn="l"/>
                <a:tab pos="1355090" algn="l"/>
              </a:tabLst>
            </a:pPr>
            <a:r>
              <a:rPr dirty="0" sz="2400" spc="-10">
                <a:latin typeface="Times New Roman"/>
                <a:cs typeface="Times New Roman"/>
              </a:rPr>
              <a:t>stimulasi</a:t>
            </a:r>
            <a:r>
              <a:rPr dirty="0" sz="2400">
                <a:latin typeface="Times New Roman"/>
                <a:cs typeface="Times New Roman"/>
              </a:rPr>
              <a:t>		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10">
                <a:latin typeface="Times New Roman"/>
                <a:cs typeface="Times New Roman"/>
              </a:rPr>
              <a:t>antara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lain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900400" y="2396426"/>
            <a:ext cx="941069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1971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untuk mampu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06297" y="3127946"/>
            <a:ext cx="703389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21485" algn="l"/>
                <a:tab pos="2769235" algn="l"/>
                <a:tab pos="3510279" algn="l"/>
                <a:tab pos="4277995" algn="l"/>
                <a:tab pos="5917565" algn="l"/>
              </a:tabLst>
            </a:pPr>
            <a:r>
              <a:rPr dirty="0" sz="2400" spc="-10">
                <a:latin typeface="Times New Roman"/>
                <a:cs typeface="Times New Roman"/>
              </a:rPr>
              <a:t>menciptakan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sesuatu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baru,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menemukan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alternatif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806297" y="3493706"/>
            <a:ext cx="383032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7885" algn="l"/>
                <a:tab pos="1481455" algn="l"/>
                <a:tab pos="2562225" algn="l"/>
              </a:tabLst>
            </a:pPr>
            <a:r>
              <a:rPr dirty="0" sz="2400" spc="-20">
                <a:latin typeface="Times New Roman"/>
                <a:cs typeface="Times New Roman"/>
              </a:rPr>
              <a:t>yang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tak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pernah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dipikirkan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63219" y="3493706"/>
            <a:ext cx="29762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3780" algn="l"/>
                <a:tab pos="1725295" algn="l"/>
              </a:tabLst>
            </a:pPr>
            <a:r>
              <a:rPr dirty="0" sz="2400" spc="-10">
                <a:latin typeface="Times New Roman"/>
                <a:cs typeface="Times New Roman"/>
              </a:rPr>
              <a:t>orang,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dan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mengatasi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806297" y="3859466"/>
            <a:ext cx="703262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masalah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elegan.</a:t>
            </a:r>
            <a:r>
              <a:rPr dirty="0" sz="2400" spc="22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Teknik</a:t>
            </a:r>
            <a:r>
              <a:rPr dirty="0" sz="2400" spc="23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stimulasi</a:t>
            </a:r>
            <a:r>
              <a:rPr dirty="0" sz="2400" spc="24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ini </a:t>
            </a:r>
            <a:r>
              <a:rPr dirty="0" sz="2400">
                <a:latin typeface="Times New Roman"/>
                <a:cs typeface="Times New Roman"/>
              </a:rPr>
              <a:t>antara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lain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divergen,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resiprokal,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eksploratif.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50717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3845" algn="l"/>
                <a:tab pos="1362075" algn="l"/>
                <a:tab pos="3352800" algn="l"/>
                <a:tab pos="4464685" algn="l"/>
              </a:tabLst>
            </a:pPr>
            <a:r>
              <a:rPr dirty="0" sz="2400" spc="-10">
                <a:latin typeface="Times New Roman"/>
                <a:cs typeface="Times New Roman"/>
              </a:rPr>
              <a:t>Metode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pengembangan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tersebut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telah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871961" y="1634299"/>
            <a:ext cx="18205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dikembangkan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06297" y="2000059"/>
            <a:ext cx="7040245" cy="2952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para</a:t>
            </a:r>
            <a:r>
              <a:rPr dirty="0" sz="2400" spc="1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ahli.</a:t>
            </a:r>
            <a:r>
              <a:rPr dirty="0" sz="2400" spc="1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De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Bono,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misalnya,</a:t>
            </a:r>
            <a:r>
              <a:rPr dirty="0" sz="2400" spc="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latihan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54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3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550">
                <a:latin typeface="Times New Roman"/>
                <a:cs typeface="Times New Roman"/>
              </a:rPr>
              <a:t>   </a:t>
            </a:r>
            <a:r>
              <a:rPr dirty="0" sz="2400" i="1">
                <a:latin typeface="Times New Roman"/>
                <a:cs typeface="Times New Roman"/>
              </a:rPr>
              <a:t>Lateral</a:t>
            </a:r>
            <a:r>
              <a:rPr dirty="0" sz="2400" spc="540" i="1">
                <a:latin typeface="Times New Roman"/>
                <a:cs typeface="Times New Roman"/>
              </a:rPr>
              <a:t>   </a:t>
            </a:r>
            <a:r>
              <a:rPr dirty="0" sz="2400" i="1">
                <a:latin typeface="Times New Roman"/>
                <a:cs typeface="Times New Roman"/>
              </a:rPr>
              <a:t>thinking</a:t>
            </a:r>
            <a:r>
              <a:rPr dirty="0" sz="2400">
                <a:latin typeface="Times New Roman"/>
                <a:cs typeface="Times New Roman"/>
              </a:rPr>
              <a:t>;</a:t>
            </a:r>
            <a:r>
              <a:rPr dirty="0" sz="2400" spc="540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Bruner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35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High</a:t>
            </a:r>
            <a:r>
              <a:rPr dirty="0" sz="2400" spc="25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Order</a:t>
            </a:r>
            <a:r>
              <a:rPr dirty="0" sz="2400" spc="25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Tthinking</a:t>
            </a:r>
            <a:r>
              <a:rPr dirty="0" sz="2400" spc="35" i="1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(HOT);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Case,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400">
                <a:latin typeface="Times New Roman"/>
                <a:cs typeface="Times New Roman"/>
              </a:rPr>
              <a:t>     </a:t>
            </a:r>
            <a:r>
              <a:rPr dirty="0" sz="2400" i="1">
                <a:latin typeface="Times New Roman"/>
                <a:cs typeface="Times New Roman"/>
              </a:rPr>
              <a:t>Problem</a:t>
            </a:r>
            <a:r>
              <a:rPr dirty="0" sz="2400" spc="400" i="1">
                <a:latin typeface="Times New Roman"/>
                <a:cs typeface="Times New Roman"/>
              </a:rPr>
              <a:t>     </a:t>
            </a:r>
            <a:r>
              <a:rPr dirty="0" sz="2400" i="1">
                <a:latin typeface="Times New Roman"/>
                <a:cs typeface="Times New Roman"/>
              </a:rPr>
              <a:t>solving</a:t>
            </a:r>
            <a:r>
              <a:rPr dirty="0" sz="2400">
                <a:latin typeface="Times New Roman"/>
                <a:cs typeface="Times New Roman"/>
              </a:rPr>
              <a:t>;</a:t>
            </a:r>
            <a:r>
              <a:rPr dirty="0" sz="2400" spc="400">
                <a:latin typeface="Times New Roman"/>
                <a:cs typeface="Times New Roman"/>
              </a:rPr>
              <a:t>     </a:t>
            </a:r>
            <a:r>
              <a:rPr dirty="0" sz="2400" spc="-10">
                <a:latin typeface="Times New Roman"/>
                <a:cs typeface="Times New Roman"/>
              </a:rPr>
              <a:t>Gardner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75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Multiple</a:t>
            </a:r>
            <a:r>
              <a:rPr dirty="0" sz="2400" spc="75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Intelligences</a:t>
            </a:r>
            <a:r>
              <a:rPr dirty="0" sz="2400">
                <a:latin typeface="Times New Roman"/>
                <a:cs typeface="Times New Roman"/>
              </a:rPr>
              <a:t>;</a:t>
            </a:r>
            <a:r>
              <a:rPr dirty="0" sz="2400" spc="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7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Goleman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254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Emotional</a:t>
            </a:r>
            <a:r>
              <a:rPr dirty="0" sz="2400" spc="240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Intlligences</a:t>
            </a:r>
            <a:r>
              <a:rPr dirty="0" sz="2400">
                <a:latin typeface="Times New Roman"/>
                <a:cs typeface="Times New Roman"/>
              </a:rPr>
              <a:t>.</a:t>
            </a:r>
            <a:r>
              <a:rPr dirty="0" sz="2400" spc="2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Semua</a:t>
            </a:r>
            <a:r>
              <a:rPr dirty="0" sz="2400" spc="245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kita </a:t>
            </a:r>
            <a:r>
              <a:rPr dirty="0" sz="2400">
                <a:latin typeface="Times New Roman"/>
                <a:cs typeface="Times New Roman"/>
              </a:rPr>
              <a:t>gunakan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mencerdaskan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generasi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masa</a:t>
            </a:r>
            <a:r>
              <a:rPr dirty="0" sz="2400" spc="30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depan </a:t>
            </a:r>
            <a:r>
              <a:rPr dirty="0" sz="2400">
                <a:latin typeface="Times New Roman"/>
                <a:cs typeface="Times New Roman"/>
              </a:rPr>
              <a:t>bangsa</a:t>
            </a:r>
            <a:r>
              <a:rPr dirty="0" sz="2400" spc="-5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Indonesia.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5604" y="1567589"/>
            <a:ext cx="7482205" cy="3415029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740410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740410" algn="l"/>
              </a:tabLst>
            </a:pPr>
            <a:r>
              <a:rPr dirty="0" sz="2100" b="1">
                <a:latin typeface="Times New Roman"/>
                <a:cs typeface="Times New Roman"/>
              </a:rPr>
              <a:t>Keseimbangan</a:t>
            </a:r>
            <a:r>
              <a:rPr dirty="0" sz="2100" spc="-3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fungsi</a:t>
            </a:r>
            <a:r>
              <a:rPr dirty="0" sz="2100" spc="-30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otak</a:t>
            </a:r>
            <a:r>
              <a:rPr dirty="0" sz="2100" spc="-3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kanan</a:t>
            </a:r>
            <a:r>
              <a:rPr dirty="0" sz="2100" spc="-2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dan</a:t>
            </a:r>
            <a:r>
              <a:rPr dirty="0" sz="2100" spc="-25" b="1">
                <a:latin typeface="Times New Roman"/>
                <a:cs typeface="Times New Roman"/>
              </a:rPr>
              <a:t> </a:t>
            </a:r>
            <a:r>
              <a:rPr dirty="0" sz="2100" spc="-20" b="1">
                <a:latin typeface="Times New Roman"/>
                <a:cs typeface="Times New Roman"/>
              </a:rPr>
              <a:t>kiri</a:t>
            </a:r>
            <a:endParaRPr sz="2100">
              <a:latin typeface="Times New Roman"/>
              <a:cs typeface="Times New Roman"/>
            </a:endParaRPr>
          </a:p>
          <a:p>
            <a:pPr algn="just" marL="372110" marR="92075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73380" algn="l"/>
              </a:tabLst>
            </a:pP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fungsi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berbeda.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kanan</a:t>
            </a:r>
            <a:r>
              <a:rPr dirty="0" sz="2400" spc="1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lebih</a:t>
            </a:r>
            <a:r>
              <a:rPr dirty="0" sz="2400" spc="17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bersifat</a:t>
            </a:r>
            <a:r>
              <a:rPr dirty="0" sz="2400" spc="16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intuitif,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acak,</a:t>
            </a:r>
            <a:r>
              <a:rPr dirty="0" sz="2400" spc="1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tak</a:t>
            </a:r>
            <a:r>
              <a:rPr dirty="0" sz="2400" spc="17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teratur,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divergen.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Sedangkan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kiri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bersifat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linier,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teratur,</a:t>
            </a:r>
            <a:r>
              <a:rPr dirty="0" sz="2400" spc="8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konvergen.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2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karena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2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475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hendaknya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405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kedua-</a:t>
            </a:r>
            <a:r>
              <a:rPr dirty="0" sz="2400">
                <a:latin typeface="Times New Roman"/>
                <a:cs typeface="Times New Roman"/>
              </a:rPr>
              <a:t>belahan</a:t>
            </a:r>
            <a:r>
              <a:rPr dirty="0" sz="2400" spc="409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0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409">
                <a:latin typeface="Times New Roman"/>
                <a:cs typeface="Times New Roman"/>
              </a:rPr>
              <a:t>   </a:t>
            </a:r>
            <a:r>
              <a:rPr dirty="0" sz="2400" spc="-10">
                <a:latin typeface="Times New Roman"/>
                <a:cs typeface="Times New Roman"/>
              </a:rPr>
              <a:t>secara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seimbang.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Pembelajaran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bersifat</a:t>
            </a:r>
            <a:r>
              <a:rPr dirty="0" sz="2400" spc="45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eksploratori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divergen,</a:t>
            </a:r>
            <a:r>
              <a:rPr dirty="0" sz="2400" spc="1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lebih</a:t>
            </a:r>
            <a:r>
              <a:rPr dirty="0" sz="2400" spc="20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2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satu</a:t>
            </a:r>
            <a:r>
              <a:rPr dirty="0" sz="2400" spc="20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kemungkinan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jawaban</a:t>
            </a:r>
            <a:r>
              <a:rPr dirty="0" sz="2400" spc="204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benar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kedua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belahan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10">
                <a:latin typeface="Times New Roman"/>
                <a:cs typeface="Times New Roman"/>
              </a:rPr>
              <a:t> tersebut.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21804" y="1567589"/>
            <a:ext cx="7336790" cy="268351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663575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63575" algn="l"/>
              </a:tabLst>
            </a:pPr>
            <a:r>
              <a:rPr dirty="0" sz="2100" b="1">
                <a:latin typeface="Times New Roman"/>
                <a:cs typeface="Times New Roman"/>
              </a:rPr>
              <a:t>Keseimbangan</a:t>
            </a:r>
            <a:r>
              <a:rPr dirty="0" sz="2100" spc="-4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otak</a:t>
            </a:r>
            <a:r>
              <a:rPr dirty="0" sz="2100" spc="-4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triune</a:t>
            </a:r>
            <a:endParaRPr sz="2100">
              <a:latin typeface="Times New Roman"/>
              <a:cs typeface="Times New Roman"/>
            </a:endParaRPr>
          </a:p>
          <a:p>
            <a:pPr algn="just" marL="295910" marR="177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97180" algn="l"/>
              </a:tabLst>
            </a:pP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3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harus</a:t>
            </a:r>
            <a:r>
              <a:rPr dirty="0" sz="2400" spc="3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3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secara</a:t>
            </a:r>
            <a:r>
              <a:rPr dirty="0" sz="2400" spc="33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seimbang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fungsi</a:t>
            </a:r>
            <a:r>
              <a:rPr dirty="0" sz="2400" spc="3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atas,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tengah</a:t>
            </a:r>
            <a:r>
              <a:rPr dirty="0" sz="2400" spc="3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bawah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(logika,</a:t>
            </a:r>
            <a:r>
              <a:rPr dirty="0" sz="2400" spc="3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emosi,</a:t>
            </a:r>
            <a:r>
              <a:rPr dirty="0" sz="2400" spc="295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motorik)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sering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disebut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juga</a:t>
            </a:r>
            <a:r>
              <a:rPr dirty="0" sz="2400" spc="175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head,</a:t>
            </a:r>
            <a:r>
              <a:rPr dirty="0" sz="2400" spc="150" i="1">
                <a:latin typeface="Times New Roman"/>
                <a:cs typeface="Times New Roman"/>
              </a:rPr>
              <a:t>  </a:t>
            </a:r>
            <a:r>
              <a:rPr dirty="0" sz="2400" i="1">
                <a:latin typeface="Times New Roman"/>
                <a:cs typeface="Times New Roman"/>
              </a:rPr>
              <a:t>heart,</a:t>
            </a:r>
            <a:r>
              <a:rPr dirty="0" sz="2400" spc="150" i="1">
                <a:latin typeface="Times New Roman"/>
                <a:cs typeface="Times New Roman"/>
              </a:rPr>
              <a:t>  </a:t>
            </a:r>
            <a:r>
              <a:rPr dirty="0" sz="2400" spc="-25" i="1">
                <a:latin typeface="Times New Roman"/>
                <a:cs typeface="Times New Roman"/>
              </a:rPr>
              <a:t>and </a:t>
            </a:r>
            <a:r>
              <a:rPr dirty="0" sz="2400" spc="-25" i="1">
                <a:latin typeface="Times New Roman"/>
                <a:cs typeface="Times New Roman"/>
              </a:rPr>
              <a:t>	</a:t>
            </a:r>
            <a:r>
              <a:rPr dirty="0" sz="2400" i="1">
                <a:latin typeface="Times New Roman"/>
                <a:cs typeface="Times New Roman"/>
              </a:rPr>
              <a:t>hands</a:t>
            </a:r>
            <a:r>
              <a:rPr dirty="0" sz="2400">
                <a:latin typeface="Times New Roman"/>
                <a:cs typeface="Times New Roman"/>
              </a:rPr>
              <a:t>.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Hal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1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sesuai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tujuan</a:t>
            </a:r>
            <a:r>
              <a:rPr dirty="0" sz="2400" spc="1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1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nasional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yaitu</a:t>
            </a:r>
            <a:r>
              <a:rPr dirty="0" sz="2400" spc="5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mengambangkan</a:t>
            </a:r>
            <a:r>
              <a:rPr dirty="0" sz="2400" spc="5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manusia</a:t>
            </a:r>
            <a:r>
              <a:rPr dirty="0" sz="2400" spc="5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cerdas,</a:t>
            </a:r>
            <a:r>
              <a:rPr dirty="0" sz="2400" spc="57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terampil,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beakhlak</a:t>
            </a:r>
            <a:r>
              <a:rPr dirty="0" sz="2400" spc="-10">
                <a:latin typeface="Times New Roman"/>
                <a:cs typeface="Times New Roman"/>
              </a:rPr>
              <a:t> mulia.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9104" y="1567589"/>
            <a:ext cx="4940300" cy="85471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676275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676275" algn="l"/>
              </a:tabLst>
            </a:pPr>
            <a:r>
              <a:rPr dirty="0" sz="2100" b="1">
                <a:latin typeface="Times New Roman"/>
                <a:cs typeface="Times New Roman"/>
              </a:rPr>
              <a:t>Pengembangan</a:t>
            </a:r>
            <a:r>
              <a:rPr dirty="0" sz="2100" spc="-75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motorik</a:t>
            </a:r>
            <a:r>
              <a:rPr dirty="0" sz="2100" spc="-65" b="1">
                <a:latin typeface="Times New Roman"/>
                <a:cs typeface="Times New Roman"/>
              </a:rPr>
              <a:t> </a:t>
            </a:r>
            <a:r>
              <a:rPr dirty="0" sz="2100" spc="-10" b="1">
                <a:latin typeface="Times New Roman"/>
                <a:cs typeface="Times New Roman"/>
              </a:rPr>
              <a:t>tangan</a:t>
            </a:r>
            <a:endParaRPr sz="2100">
              <a:latin typeface="Times New Roman"/>
              <a:cs typeface="Times New Roman"/>
            </a:endParaRPr>
          </a:p>
          <a:p>
            <a:pPr marL="309245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09245" algn="l"/>
                <a:tab pos="2162175" algn="l"/>
                <a:tab pos="3166745" algn="l"/>
                <a:tab pos="4375785" algn="l"/>
              </a:tabLst>
            </a:pPr>
            <a:r>
              <a:rPr dirty="0" sz="2400" spc="-10">
                <a:latin typeface="Times New Roman"/>
                <a:cs typeface="Times New Roman"/>
              </a:rPr>
              <a:t>Keterampilan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tangan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10">
                <a:latin typeface="Times New Roman"/>
                <a:cs typeface="Times New Roman"/>
              </a:rPr>
              <a:t>manusia</a:t>
            </a:r>
            <a:r>
              <a:rPr dirty="0" sz="2400">
                <a:latin typeface="Times New Roman"/>
                <a:cs typeface="Times New Roman"/>
              </a:rPr>
              <a:t>	</a:t>
            </a:r>
            <a:r>
              <a:rPr dirty="0" sz="2400" spc="-20">
                <a:latin typeface="Times New Roman"/>
                <a:cs typeface="Times New Roman"/>
              </a:rPr>
              <a:t>jauh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781069" y="2030666"/>
            <a:ext cx="6369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lebih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775395" y="2030666"/>
            <a:ext cx="871219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Times New Roman"/>
                <a:cs typeface="Times New Roman"/>
              </a:rPr>
              <a:t>unggul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06297" y="2396426"/>
            <a:ext cx="7033895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Times New Roman"/>
                <a:cs typeface="Times New Roman"/>
              </a:rPr>
              <a:t>dibanding</a:t>
            </a:r>
            <a:r>
              <a:rPr dirty="0" sz="2400" spc="484">
                <a:latin typeface="Times New Roman"/>
                <a:cs typeface="Times New Roman"/>
              </a:rPr>
              <a:t>    </a:t>
            </a:r>
            <a:r>
              <a:rPr dirty="0" sz="2400">
                <a:latin typeface="Times New Roman"/>
                <a:cs typeface="Times New Roman"/>
              </a:rPr>
              <a:t>binatang</a:t>
            </a:r>
            <a:r>
              <a:rPr dirty="0" sz="2400" spc="4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manapun.</a:t>
            </a:r>
            <a:r>
              <a:rPr dirty="0" sz="2400" spc="4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Gerak</a:t>
            </a:r>
            <a:r>
              <a:rPr dirty="0" sz="2400" spc="484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tangan</a:t>
            </a:r>
            <a:r>
              <a:rPr dirty="0" sz="2400" spc="484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ini </a:t>
            </a:r>
            <a:r>
              <a:rPr dirty="0" sz="2400">
                <a:latin typeface="Times New Roman"/>
                <a:cs typeface="Times New Roman"/>
              </a:rPr>
              <a:t>dikoordinasikan</a:t>
            </a:r>
            <a:r>
              <a:rPr dirty="0" sz="2400" spc="32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32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2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32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frontal</a:t>
            </a:r>
            <a:r>
              <a:rPr dirty="0" sz="2400" spc="325">
                <a:latin typeface="Times New Roman"/>
                <a:cs typeface="Times New Roman"/>
              </a:rPr>
              <a:t>   </a:t>
            </a:r>
            <a:r>
              <a:rPr dirty="0" sz="2400" spc="-20">
                <a:latin typeface="Times New Roman"/>
                <a:cs typeface="Times New Roman"/>
              </a:rPr>
              <a:t>yang </a:t>
            </a:r>
            <a:r>
              <a:rPr dirty="0" sz="2400">
                <a:latin typeface="Times New Roman"/>
                <a:cs typeface="Times New Roman"/>
              </a:rPr>
              <a:t>berkembang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pesat.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karenanya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stimluasi</a:t>
            </a:r>
            <a:r>
              <a:rPr dirty="0" sz="2400" spc="12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melalui </a:t>
            </a:r>
            <a:r>
              <a:rPr dirty="0" sz="2400">
                <a:latin typeface="Times New Roman"/>
                <a:cs typeface="Times New Roman"/>
              </a:rPr>
              <a:t>motorik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tangan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perlu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dilakukan</a:t>
            </a:r>
            <a:r>
              <a:rPr dirty="0" sz="2400" spc="5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sejak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dini.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Koordinasi </a:t>
            </a:r>
            <a:r>
              <a:rPr dirty="0" sz="2400">
                <a:latin typeface="Times New Roman"/>
                <a:cs typeface="Times New Roman"/>
              </a:rPr>
              <a:t>tangan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ini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sifatnya</a:t>
            </a:r>
            <a:r>
              <a:rPr dirty="0" sz="2400" spc="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berkebalikan,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mana</a:t>
            </a:r>
            <a:r>
              <a:rPr dirty="0" sz="2400" spc="3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tangan</a:t>
            </a:r>
            <a:r>
              <a:rPr dirty="0" sz="2400" spc="20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kiri </a:t>
            </a:r>
            <a:r>
              <a:rPr dirty="0" sz="2400">
                <a:latin typeface="Times New Roman"/>
                <a:cs typeface="Times New Roman"/>
              </a:rPr>
              <a:t>dikendalikan</a:t>
            </a:r>
            <a:r>
              <a:rPr dirty="0" sz="2400" spc="45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kanan.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karena</a:t>
            </a:r>
            <a:r>
              <a:rPr dirty="0" sz="2400" spc="4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tidak </a:t>
            </a:r>
            <a:r>
              <a:rPr dirty="0" sz="2400">
                <a:latin typeface="Times New Roman"/>
                <a:cs typeface="Times New Roman"/>
              </a:rPr>
              <a:t>selayaknya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1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melarang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anak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menggunakan</a:t>
            </a:r>
            <a:r>
              <a:rPr dirty="0" sz="2400" spc="14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tangan </a:t>
            </a:r>
            <a:r>
              <a:rPr dirty="0" sz="2400">
                <a:latin typeface="Times New Roman"/>
                <a:cs typeface="Times New Roman"/>
              </a:rPr>
              <a:t>kirinya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karena</a:t>
            </a:r>
            <a:r>
              <a:rPr dirty="0" sz="2400" spc="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hal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justru</a:t>
            </a:r>
            <a:r>
              <a:rPr dirty="0" sz="2400" spc="5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sedang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mengembangkan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kanannya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20204" y="1567324"/>
            <a:ext cx="7534909" cy="4140200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algn="just" marL="765175" indent="-272415">
              <a:lnSpc>
                <a:spcPct val="100000"/>
              </a:lnSpc>
              <a:spcBef>
                <a:spcPts val="615"/>
              </a:spcBef>
              <a:buClr>
                <a:srgbClr val="FD8536"/>
              </a:buClr>
              <a:buSzPct val="78947"/>
              <a:buFont typeface="Lucida Sans Unicode"/>
              <a:buChar char="●"/>
              <a:tabLst>
                <a:tab pos="765175" algn="l"/>
              </a:tabLst>
            </a:pPr>
            <a:r>
              <a:rPr dirty="0" sz="1900" spc="-10" b="1">
                <a:latin typeface="Times New Roman"/>
                <a:cs typeface="Times New Roman"/>
              </a:rPr>
              <a:t>Pengembangan</a:t>
            </a:r>
            <a:r>
              <a:rPr dirty="0" sz="1900" spc="-60" b="1">
                <a:latin typeface="Times New Roman"/>
                <a:cs typeface="Times New Roman"/>
              </a:rPr>
              <a:t> </a:t>
            </a:r>
            <a:r>
              <a:rPr dirty="0" sz="1900" b="1">
                <a:latin typeface="Times New Roman"/>
                <a:cs typeface="Times New Roman"/>
              </a:rPr>
              <a:t>kemampuan</a:t>
            </a:r>
            <a:r>
              <a:rPr dirty="0" sz="1900" spc="-60" b="1">
                <a:latin typeface="Times New Roman"/>
                <a:cs typeface="Times New Roman"/>
              </a:rPr>
              <a:t> </a:t>
            </a:r>
            <a:r>
              <a:rPr dirty="0" sz="1900" spc="-10" b="1">
                <a:latin typeface="Times New Roman"/>
                <a:cs typeface="Times New Roman"/>
              </a:rPr>
              <a:t>berbahasa</a:t>
            </a:r>
            <a:endParaRPr sz="1900">
              <a:latin typeface="Times New Roman"/>
              <a:cs typeface="Times New Roman"/>
            </a:endParaRPr>
          </a:p>
          <a:p>
            <a:pPr algn="just" marL="397510" marR="113664" indent="-271145">
              <a:lnSpc>
                <a:spcPct val="99800"/>
              </a:lnSpc>
              <a:spcBef>
                <a:spcPts val="605"/>
              </a:spcBef>
              <a:buClr>
                <a:srgbClr val="FD8536"/>
              </a:buClr>
              <a:buSzPct val="68181"/>
              <a:buFont typeface="Wingdings"/>
              <a:buChar char=""/>
              <a:tabLst>
                <a:tab pos="398780" algn="l"/>
              </a:tabLst>
            </a:pPr>
            <a:r>
              <a:rPr dirty="0" sz="2200">
                <a:latin typeface="Times New Roman"/>
                <a:cs typeface="Times New Roman"/>
              </a:rPr>
              <a:t>Kelebihan</a:t>
            </a:r>
            <a:r>
              <a:rPr dirty="0" sz="2200" spc="229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lain</a:t>
            </a:r>
            <a:r>
              <a:rPr dirty="0" sz="2200" spc="23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manusia</a:t>
            </a:r>
            <a:r>
              <a:rPr dirty="0" sz="2200" spc="22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atas</a:t>
            </a:r>
            <a:r>
              <a:rPr dirty="0" sz="2200" spc="22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binatang</a:t>
            </a:r>
            <a:r>
              <a:rPr dirty="0" sz="2200" spc="23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ialah</a:t>
            </a:r>
            <a:r>
              <a:rPr dirty="0" sz="2200" spc="229">
                <a:latin typeface="Times New Roman"/>
                <a:cs typeface="Times New Roman"/>
              </a:rPr>
              <a:t>  </a:t>
            </a:r>
            <a:r>
              <a:rPr dirty="0" sz="2200" spc="-10">
                <a:latin typeface="Times New Roman"/>
                <a:cs typeface="Times New Roman"/>
              </a:rPr>
              <a:t>kemampuan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berbahasa.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Kemampuan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ini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dikontrol</a:t>
            </a:r>
            <a:r>
              <a:rPr dirty="0" sz="2200" spc="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oleh</a:t>
            </a:r>
            <a:r>
              <a:rPr dirty="0" sz="2200" spc="1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pusat</a:t>
            </a:r>
            <a:r>
              <a:rPr dirty="0" sz="2200" spc="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bahasa,</a:t>
            </a:r>
            <a:r>
              <a:rPr dirty="0" sz="2200" spc="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yaitu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pada</a:t>
            </a:r>
            <a:r>
              <a:rPr dirty="0" sz="2200" spc="18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lobus</a:t>
            </a:r>
            <a:r>
              <a:rPr dirty="0" sz="2200" spc="18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prefrontal.</a:t>
            </a:r>
            <a:r>
              <a:rPr dirty="0" sz="2200" spc="190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Oleh</a:t>
            </a:r>
            <a:r>
              <a:rPr dirty="0" sz="2200" spc="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karena  bahasa</a:t>
            </a:r>
            <a:r>
              <a:rPr dirty="0" sz="2200" spc="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dan</a:t>
            </a:r>
            <a:r>
              <a:rPr dirty="0" sz="2200" spc="10">
                <a:latin typeface="Times New Roman"/>
                <a:cs typeface="Times New Roman"/>
              </a:rPr>
              <a:t>  </a:t>
            </a:r>
            <a:r>
              <a:rPr dirty="0" sz="2200" spc="-10">
                <a:latin typeface="Times New Roman"/>
                <a:cs typeface="Times New Roman"/>
              </a:rPr>
              <a:t>kognisi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saling</a:t>
            </a:r>
            <a:r>
              <a:rPr dirty="0" sz="2200" spc="30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mendukung,</a:t>
            </a:r>
            <a:r>
              <a:rPr dirty="0" sz="2200" spc="30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maka</a:t>
            </a:r>
            <a:r>
              <a:rPr dirty="0" sz="2200" spc="30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kemampuan</a:t>
            </a:r>
            <a:r>
              <a:rPr dirty="0" sz="2200" spc="30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bahasa</a:t>
            </a:r>
            <a:r>
              <a:rPr dirty="0" sz="2200" spc="305">
                <a:latin typeface="Times New Roman"/>
                <a:cs typeface="Times New Roman"/>
              </a:rPr>
              <a:t>   </a:t>
            </a:r>
            <a:r>
              <a:rPr dirty="0" sz="2200" spc="-10">
                <a:latin typeface="Times New Roman"/>
                <a:cs typeface="Times New Roman"/>
              </a:rPr>
              <a:t>perlu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dikembangkan</a:t>
            </a:r>
            <a:r>
              <a:rPr dirty="0" sz="2200" spc="11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sejak</a:t>
            </a:r>
            <a:r>
              <a:rPr dirty="0" sz="2200" spc="11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dini.</a:t>
            </a:r>
            <a:r>
              <a:rPr dirty="0" sz="2200" spc="10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Berbagai</a:t>
            </a:r>
            <a:r>
              <a:rPr dirty="0" sz="2200" spc="10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fasilitas</a:t>
            </a:r>
            <a:r>
              <a:rPr dirty="0" sz="2200" spc="10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yang</a:t>
            </a:r>
            <a:r>
              <a:rPr dirty="0" sz="2200" spc="105">
                <a:latin typeface="Times New Roman"/>
                <a:cs typeface="Times New Roman"/>
              </a:rPr>
              <a:t>  </a:t>
            </a:r>
            <a:r>
              <a:rPr dirty="0" sz="2200" spc="-10">
                <a:latin typeface="Times New Roman"/>
                <a:cs typeface="Times New Roman"/>
              </a:rPr>
              <a:t>mampu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mengembangkan</a:t>
            </a:r>
            <a:r>
              <a:rPr dirty="0" sz="2200" spc="180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kemampuan</a:t>
            </a:r>
            <a:r>
              <a:rPr dirty="0" sz="2200" spc="18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bahasa</a:t>
            </a:r>
            <a:r>
              <a:rPr dirty="0" sz="2200" spc="185">
                <a:latin typeface="Times New Roman"/>
                <a:cs typeface="Times New Roman"/>
              </a:rPr>
              <a:t>   </a:t>
            </a:r>
            <a:r>
              <a:rPr dirty="0" sz="2200">
                <a:latin typeface="Times New Roman"/>
                <a:cs typeface="Times New Roman"/>
              </a:rPr>
              <a:t>diperlukan</a:t>
            </a:r>
            <a:r>
              <a:rPr dirty="0" sz="2200" spc="180">
                <a:latin typeface="Times New Roman"/>
                <a:cs typeface="Times New Roman"/>
              </a:rPr>
              <a:t>   </a:t>
            </a:r>
            <a:r>
              <a:rPr dirty="0" sz="2200" spc="-10">
                <a:latin typeface="Times New Roman"/>
                <a:cs typeface="Times New Roman"/>
              </a:rPr>
              <a:t>untuk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memacu</a:t>
            </a:r>
            <a:r>
              <a:rPr dirty="0" sz="2200" spc="42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munculnya</a:t>
            </a:r>
            <a:r>
              <a:rPr dirty="0" sz="2200" spc="42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kemampuan</a:t>
            </a:r>
            <a:r>
              <a:rPr dirty="0" sz="2200" spc="43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berbahasa,</a:t>
            </a:r>
            <a:r>
              <a:rPr dirty="0" sz="2200" spc="42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baik</a:t>
            </a:r>
            <a:r>
              <a:rPr dirty="0" sz="2200" spc="425">
                <a:latin typeface="Times New Roman"/>
                <a:cs typeface="Times New Roman"/>
              </a:rPr>
              <a:t>  </a:t>
            </a:r>
            <a:r>
              <a:rPr dirty="0" sz="2200" spc="-10">
                <a:latin typeface="Times New Roman"/>
                <a:cs typeface="Times New Roman"/>
              </a:rPr>
              <a:t>lisan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maupun</a:t>
            </a:r>
            <a:r>
              <a:rPr dirty="0" sz="2200" spc="32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tulis.</a:t>
            </a:r>
            <a:r>
              <a:rPr dirty="0" sz="2200" spc="250">
                <a:latin typeface="Times New Roman"/>
                <a:cs typeface="Times New Roman"/>
              </a:rPr>
              <a:t>  </a:t>
            </a:r>
            <a:r>
              <a:rPr dirty="0" sz="2200" spc="-10">
                <a:latin typeface="Times New Roman"/>
                <a:cs typeface="Times New Roman"/>
              </a:rPr>
              <a:t>Alat-</a:t>
            </a:r>
            <a:r>
              <a:rPr dirty="0" sz="2200">
                <a:latin typeface="Times New Roman"/>
                <a:cs typeface="Times New Roman"/>
              </a:rPr>
              <a:t>alat</a:t>
            </a:r>
            <a:r>
              <a:rPr dirty="0" sz="2200" spc="305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tulis</a:t>
            </a:r>
            <a:r>
              <a:rPr dirty="0" sz="2200" spc="31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berbagai</a:t>
            </a:r>
            <a:r>
              <a:rPr dirty="0" sz="2200" spc="310">
                <a:latin typeface="Times New Roman"/>
                <a:cs typeface="Times New Roman"/>
              </a:rPr>
              <a:t>  </a:t>
            </a:r>
            <a:r>
              <a:rPr dirty="0" sz="2200">
                <a:latin typeface="Times New Roman"/>
                <a:cs typeface="Times New Roman"/>
              </a:rPr>
              <a:t>warna</a:t>
            </a:r>
            <a:r>
              <a:rPr dirty="0" sz="2200" spc="3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dan</a:t>
            </a:r>
            <a:r>
              <a:rPr dirty="0" sz="2200" spc="315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ukuran,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tape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dan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berbagai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suara</a:t>
            </a:r>
            <a:r>
              <a:rPr dirty="0" sz="2200" spc="-1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dan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lagu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untuk</a:t>
            </a:r>
            <a:r>
              <a:rPr dirty="0" sz="2200" spc="-10">
                <a:latin typeface="Times New Roman"/>
                <a:cs typeface="Times New Roman"/>
              </a:rPr>
              <a:t> anak-</a:t>
            </a:r>
            <a:r>
              <a:rPr dirty="0" sz="2200">
                <a:latin typeface="Times New Roman"/>
                <a:cs typeface="Times New Roman"/>
              </a:rPr>
              <a:t>anak,</a:t>
            </a:r>
            <a:r>
              <a:rPr dirty="0" sz="2200" spc="-1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buku-</a:t>
            </a:r>
            <a:r>
              <a:rPr dirty="0" sz="2200" spc="35">
                <a:latin typeface="Times New Roman"/>
                <a:cs typeface="Times New Roman"/>
              </a:rPr>
              <a:t> </a:t>
            </a:r>
            <a:r>
              <a:rPr dirty="0" sz="2200" spc="-20">
                <a:latin typeface="Times New Roman"/>
                <a:cs typeface="Times New Roman"/>
              </a:rPr>
              <a:t>buku </a:t>
            </a:r>
            <a:r>
              <a:rPr dirty="0" sz="2200" spc="-2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bacaan</a:t>
            </a:r>
            <a:r>
              <a:rPr dirty="0" sz="2200" spc="3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bergambar</a:t>
            </a:r>
            <a:r>
              <a:rPr dirty="0" sz="2200" spc="35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yang</a:t>
            </a:r>
            <a:r>
              <a:rPr dirty="0" sz="2200" spc="3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menarik,</a:t>
            </a:r>
            <a:r>
              <a:rPr dirty="0" sz="2200" spc="3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dan</a:t>
            </a:r>
            <a:r>
              <a:rPr dirty="0" sz="2200" spc="3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“environmental</a:t>
            </a:r>
            <a:r>
              <a:rPr dirty="0" sz="2200" spc="36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print” </a:t>
            </a:r>
            <a:r>
              <a:rPr dirty="0" sz="2200" spc="-10">
                <a:latin typeface="Times New Roman"/>
                <a:cs typeface="Times New Roman"/>
              </a:rPr>
              <a:t>	</a:t>
            </a:r>
            <a:r>
              <a:rPr dirty="0" sz="2200">
                <a:latin typeface="Times New Roman"/>
                <a:cs typeface="Times New Roman"/>
              </a:rPr>
              <a:t>amat</a:t>
            </a:r>
            <a:r>
              <a:rPr dirty="0" sz="2200" spc="-40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mendukung</a:t>
            </a:r>
            <a:r>
              <a:rPr dirty="0" sz="2200" spc="-55">
                <a:latin typeface="Times New Roman"/>
                <a:cs typeface="Times New Roman"/>
              </a:rPr>
              <a:t> </a:t>
            </a:r>
            <a:r>
              <a:rPr dirty="0" sz="2200">
                <a:latin typeface="Times New Roman"/>
                <a:cs typeface="Times New Roman"/>
              </a:rPr>
              <a:t>munculnya</a:t>
            </a:r>
            <a:r>
              <a:rPr dirty="0" sz="2200" spc="-50">
                <a:latin typeface="Times New Roman"/>
                <a:cs typeface="Times New Roman"/>
              </a:rPr>
              <a:t> </a:t>
            </a:r>
            <a:r>
              <a:rPr dirty="0" sz="2200" spc="-10">
                <a:latin typeface="Times New Roman"/>
                <a:cs typeface="Times New Roman"/>
              </a:rPr>
              <a:t>literasi.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58304" y="1567589"/>
            <a:ext cx="7458709" cy="304927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727710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727710" algn="l"/>
              </a:tabLst>
            </a:pPr>
            <a:r>
              <a:rPr dirty="0" sz="2100" b="1">
                <a:latin typeface="Times New Roman"/>
                <a:cs typeface="Times New Roman"/>
              </a:rPr>
              <a:t>Multiple</a:t>
            </a:r>
            <a:r>
              <a:rPr dirty="0" sz="2100" spc="-90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Intelligences</a:t>
            </a:r>
            <a:r>
              <a:rPr dirty="0" sz="2100" spc="-95" b="1">
                <a:latin typeface="Times New Roman"/>
                <a:cs typeface="Times New Roman"/>
              </a:rPr>
              <a:t> </a:t>
            </a:r>
            <a:r>
              <a:rPr dirty="0" sz="2100" spc="-20" b="1">
                <a:latin typeface="Times New Roman"/>
                <a:cs typeface="Times New Roman"/>
              </a:rPr>
              <a:t>(MI)</a:t>
            </a:r>
            <a:endParaRPr sz="2100">
              <a:latin typeface="Times New Roman"/>
              <a:cs typeface="Times New Roman"/>
            </a:endParaRPr>
          </a:p>
          <a:p>
            <a:pPr algn="just" marL="359410" marR="8128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60680" algn="l"/>
              </a:tabLst>
            </a:pPr>
            <a:r>
              <a:rPr dirty="0" sz="2400">
                <a:latin typeface="Times New Roman"/>
                <a:cs typeface="Times New Roman"/>
              </a:rPr>
              <a:t>Setiap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orang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itu</a:t>
            </a:r>
            <a:r>
              <a:rPr dirty="0" sz="2400" spc="5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unik,</a:t>
            </a:r>
            <a:r>
              <a:rPr dirty="0" sz="2400" spc="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ia</a:t>
            </a:r>
            <a:r>
              <a:rPr dirty="0" sz="2400" spc="5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memiliki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bakat,</a:t>
            </a:r>
            <a:r>
              <a:rPr dirty="0" sz="2400" spc="5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potensi,</a:t>
            </a:r>
            <a:r>
              <a:rPr dirty="0" sz="2400" spc="520">
                <a:latin typeface="Times New Roman"/>
                <a:cs typeface="Times New Roman"/>
              </a:rPr>
              <a:t>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keinginan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sendiri.</a:t>
            </a:r>
            <a:r>
              <a:rPr dirty="0" sz="2400" spc="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Teori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MI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Howard</a:t>
            </a:r>
            <a:r>
              <a:rPr dirty="0" sz="2400" spc="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Gardner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(2000)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mengingatkan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kita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kecerdasan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7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ganda.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Pendidikan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harus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mempertimbangkan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tipe</a:t>
            </a:r>
            <a:r>
              <a:rPr dirty="0" sz="2400" spc="10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kecerdasan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anak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tersebut,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bakat,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keinginannya.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Guru</a:t>
            </a:r>
            <a:r>
              <a:rPr dirty="0" sz="2400" spc="18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harus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menggunakan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berbagai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metode,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media,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objek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belajar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mengembangkan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kecerdasan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beragam.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83704" y="1567589"/>
            <a:ext cx="7407275" cy="2683510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algn="just" marL="702310" indent="-273050">
              <a:lnSpc>
                <a:spcPct val="100000"/>
              </a:lnSpc>
              <a:spcBef>
                <a:spcPts val="625"/>
              </a:spcBef>
              <a:buClr>
                <a:srgbClr val="FD8536"/>
              </a:buClr>
              <a:buSzPct val="78571"/>
              <a:buFont typeface="Lucida Sans Unicode"/>
              <a:buChar char="●"/>
              <a:tabLst>
                <a:tab pos="702310" algn="l"/>
              </a:tabLst>
            </a:pPr>
            <a:r>
              <a:rPr dirty="0" sz="2100" b="1">
                <a:latin typeface="Times New Roman"/>
                <a:cs typeface="Times New Roman"/>
              </a:rPr>
              <a:t>Belajar</a:t>
            </a:r>
            <a:r>
              <a:rPr dirty="0" sz="2100" spc="-60" b="1">
                <a:latin typeface="Times New Roman"/>
                <a:cs typeface="Times New Roman"/>
              </a:rPr>
              <a:t> </a:t>
            </a:r>
            <a:r>
              <a:rPr dirty="0" sz="2100" b="1">
                <a:latin typeface="Times New Roman"/>
                <a:cs typeface="Times New Roman"/>
              </a:rPr>
              <a:t>sepanjang</a:t>
            </a:r>
            <a:r>
              <a:rPr dirty="0" sz="2100" spc="-35" b="1">
                <a:latin typeface="Times New Roman"/>
                <a:cs typeface="Times New Roman"/>
              </a:rPr>
              <a:t> </a:t>
            </a:r>
            <a:r>
              <a:rPr dirty="0" sz="2100" spc="-20" b="1">
                <a:latin typeface="Times New Roman"/>
                <a:cs typeface="Times New Roman"/>
              </a:rPr>
              <a:t>hayat</a:t>
            </a:r>
            <a:endParaRPr sz="2100">
              <a:latin typeface="Times New Roman"/>
              <a:cs typeface="Times New Roman"/>
            </a:endParaRPr>
          </a:p>
          <a:p>
            <a:pPr algn="just" marL="334010" marR="54610" indent="-271145">
              <a:lnSpc>
                <a:spcPct val="100000"/>
              </a:lnSpc>
              <a:spcBef>
                <a:spcPts val="6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35280" algn="l"/>
              </a:tabLst>
            </a:pP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dapat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digunakan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sepanjang</a:t>
            </a:r>
            <a:r>
              <a:rPr dirty="0" sz="2400" spc="9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hayat,</a:t>
            </a:r>
            <a:r>
              <a:rPr dirty="0" sz="2400" spc="9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bahkan</a:t>
            </a:r>
            <a:r>
              <a:rPr dirty="0" sz="2400" spc="90">
                <a:latin typeface="Times New Roman"/>
                <a:cs typeface="Times New Roman"/>
              </a:rPr>
              <a:t>  </a:t>
            </a:r>
            <a:r>
              <a:rPr dirty="0" sz="2400" spc="-20">
                <a:latin typeface="Times New Roman"/>
                <a:cs typeface="Times New Roman"/>
              </a:rPr>
              <a:t>akan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terus</a:t>
            </a:r>
            <a:r>
              <a:rPr dirty="0" sz="2400" spc="5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berkembang</a:t>
            </a:r>
            <a:r>
              <a:rPr dirty="0" sz="2400" spc="5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kemampuannya</a:t>
            </a:r>
            <a:r>
              <a:rPr dirty="0" sz="2400" spc="5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jika</a:t>
            </a:r>
            <a:r>
              <a:rPr dirty="0" sz="2400" spc="54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digunakan.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Sebaliknya,</a:t>
            </a:r>
            <a:r>
              <a:rPr dirty="0" sz="2400" spc="4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mereduksi</a:t>
            </a:r>
            <a:r>
              <a:rPr dirty="0" sz="2400" spc="4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cepat</a:t>
            </a:r>
            <a:r>
              <a:rPr dirty="0" sz="2400" spc="4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pikun</a:t>
            </a:r>
            <a:r>
              <a:rPr dirty="0" sz="2400" spc="46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jika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tidak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digunakan</a:t>
            </a:r>
            <a:r>
              <a:rPr dirty="0" sz="2400" spc="22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untuk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berpikir.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Oleh</a:t>
            </a:r>
            <a:r>
              <a:rPr dirty="0" sz="2400" spc="229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karena</a:t>
            </a:r>
            <a:r>
              <a:rPr dirty="0" sz="2400" spc="2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itu,</a:t>
            </a:r>
            <a:r>
              <a:rPr dirty="0" sz="2400" spc="2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belajar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sepanjang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hayat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merupakan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salah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satu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cara</a:t>
            </a:r>
            <a:r>
              <a:rPr dirty="0" sz="2400" spc="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menjaga</a:t>
            </a:r>
            <a:r>
              <a:rPr dirty="0" sz="2400" spc="4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agar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-4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terus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berfungsi</a:t>
            </a:r>
            <a:r>
              <a:rPr dirty="0" sz="2400" spc="-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dengan</a:t>
            </a:r>
            <a:r>
              <a:rPr dirty="0" sz="2400" spc="-3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baik.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-58420"/>
            <a:ext cx="6473825" cy="1397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imes New Roman"/>
                <a:cs typeface="Times New Roman"/>
              </a:rPr>
              <a:t>GAMBAR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1.</a:t>
            </a:r>
            <a:r>
              <a:rPr dirty="0" spc="-1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PERKEMBANGAN</a:t>
            </a:r>
            <a:r>
              <a:rPr dirty="0" spc="-30" b="0">
                <a:latin typeface="Times New Roman"/>
                <a:cs typeface="Times New Roman"/>
              </a:rPr>
              <a:t> </a:t>
            </a:r>
            <a:r>
              <a:rPr dirty="0" spc="-45" b="0">
                <a:latin typeface="Times New Roman"/>
                <a:cs typeface="Times New Roman"/>
              </a:rPr>
              <a:t>OTAK </a:t>
            </a:r>
            <a:r>
              <a:rPr dirty="0" b="0">
                <a:latin typeface="Times New Roman"/>
                <a:cs typeface="Times New Roman"/>
              </a:rPr>
              <a:t>DIMULAI</a:t>
            </a:r>
            <a:r>
              <a:rPr dirty="0" spc="-4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HARI</a:t>
            </a:r>
            <a:r>
              <a:rPr dirty="0" spc="-30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KE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16</a:t>
            </a:r>
            <a:r>
              <a:rPr dirty="0" spc="-25" b="0">
                <a:latin typeface="Times New Roman"/>
                <a:cs typeface="Times New Roman"/>
              </a:rPr>
              <a:t> </a:t>
            </a:r>
            <a:r>
              <a:rPr dirty="0" spc="-10" b="0">
                <a:latin typeface="Times New Roman"/>
                <a:cs typeface="Times New Roman"/>
              </a:rPr>
              <a:t>SETELAH PEMBUAHAN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714" y="1599844"/>
            <a:ext cx="6781685" cy="4913274"/>
          </a:xfrm>
          <a:prstGeom prst="rect">
            <a:avLst/>
          </a:prstGeom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900620"/>
            <a:ext cx="286067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0" b="0">
                <a:latin typeface="Times New Roman"/>
                <a:cs typeface="Times New Roman"/>
              </a:rPr>
              <a:t>CONCLUSION…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34504" y="1633219"/>
            <a:ext cx="7309484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100"/>
              </a:spcBef>
              <a:tabLst>
                <a:tab pos="431800" algn="l"/>
                <a:tab pos="1202055" algn="l"/>
                <a:tab pos="1274445" algn="l"/>
                <a:tab pos="1913255" algn="l"/>
                <a:tab pos="2611120" algn="l"/>
                <a:tab pos="2889885" algn="l"/>
                <a:tab pos="3740785" algn="l"/>
                <a:tab pos="4343400" algn="l"/>
                <a:tab pos="5555615" algn="l"/>
                <a:tab pos="6112510" algn="l"/>
                <a:tab pos="6604000" algn="l"/>
              </a:tabLst>
            </a:pPr>
            <a:r>
              <a:rPr dirty="0" sz="2800" spc="-25">
                <a:latin typeface="Times New Roman"/>
                <a:cs typeface="Times New Roman"/>
              </a:rPr>
              <a:t>1.</a:t>
            </a:r>
            <a:r>
              <a:rPr dirty="0" sz="2800">
                <a:latin typeface="Times New Roman"/>
                <a:cs typeface="Times New Roman"/>
              </a:rPr>
              <a:t>		</a:t>
            </a:r>
            <a:r>
              <a:rPr dirty="0" sz="2800" spc="-20">
                <a:latin typeface="Times New Roman"/>
                <a:cs typeface="Times New Roman"/>
              </a:rPr>
              <a:t>Otak</a:t>
            </a:r>
            <a:r>
              <a:rPr dirty="0" sz="2800">
                <a:latin typeface="Times New Roman"/>
                <a:cs typeface="Times New Roman"/>
              </a:rPr>
              <a:t>		</a:t>
            </a:r>
            <a:r>
              <a:rPr dirty="0" sz="2800" spc="-10">
                <a:latin typeface="Times New Roman"/>
                <a:cs typeface="Times New Roman"/>
              </a:rPr>
              <a:t>manusia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merupakan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karunia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Tuhan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yang amat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luar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biasa,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yang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memungkinkan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manusia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538080" y="2485339"/>
            <a:ext cx="310007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5775" algn="l"/>
              </a:tabLst>
            </a:pPr>
            <a:r>
              <a:rPr dirty="0" sz="2800" spc="-10">
                <a:latin typeface="Times New Roman"/>
                <a:cs typeface="Times New Roman"/>
              </a:rPr>
              <a:t>memiliki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perasaan,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95204" y="2485339"/>
            <a:ext cx="1151255" cy="878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77190">
              <a:lnSpc>
                <a:spcPct val="100000"/>
              </a:lnSpc>
              <a:spcBef>
                <a:spcPts val="100"/>
              </a:spcBef>
            </a:pPr>
            <a:r>
              <a:rPr dirty="0" sz="2800" spc="-25">
                <a:latin typeface="Times New Roman"/>
                <a:cs typeface="Times New Roman"/>
              </a:rPr>
              <a:t>dan </a:t>
            </a:r>
            <a:r>
              <a:rPr dirty="0" sz="2800" spc="-10">
                <a:latin typeface="Times New Roman"/>
                <a:cs typeface="Times New Roman"/>
              </a:rPr>
              <a:t>tersebut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76134" y="2485339"/>
            <a:ext cx="2225675" cy="1304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012190" algn="l"/>
              </a:tabLst>
            </a:pPr>
            <a:r>
              <a:rPr dirty="0" sz="2800" spc="-10">
                <a:latin typeface="Times New Roman"/>
                <a:cs typeface="Times New Roman"/>
              </a:rPr>
              <a:t>dapat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berpikir, </a:t>
            </a:r>
            <a:r>
              <a:rPr dirty="0" sz="2800" spc="-10">
                <a:latin typeface="Times New Roman"/>
                <a:cs typeface="Times New Roman"/>
              </a:rPr>
              <a:t>menggunakan menyebabkan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161547" y="2910865"/>
            <a:ext cx="4685665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9385">
              <a:lnSpc>
                <a:spcPts val="3360"/>
              </a:lnSpc>
              <a:spcBef>
                <a:spcPts val="100"/>
              </a:spcBef>
              <a:tabLst>
                <a:tab pos="1651000" algn="l"/>
              </a:tabLst>
            </a:pPr>
            <a:r>
              <a:rPr dirty="0" sz="2800" spc="-10">
                <a:latin typeface="Times New Roman"/>
                <a:cs typeface="Times New Roman"/>
              </a:rPr>
              <a:t>bahasa.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Kelebihan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06855" algn="l"/>
                <a:tab pos="2881630" algn="l"/>
                <a:tab pos="4158615" algn="l"/>
              </a:tabLst>
            </a:pPr>
            <a:r>
              <a:rPr dirty="0" sz="2800" spc="-10">
                <a:latin typeface="Times New Roman"/>
                <a:cs typeface="Times New Roman"/>
              </a:rPr>
              <a:t>manusia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mampu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belajar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dan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76134" y="3762984"/>
            <a:ext cx="6963409" cy="8782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32865" algn="l"/>
                <a:tab pos="2514600" algn="l"/>
                <a:tab pos="3627120" algn="l"/>
                <a:tab pos="4510405" algn="l"/>
                <a:tab pos="5650230" algn="l"/>
                <a:tab pos="6219190" algn="l"/>
              </a:tabLst>
            </a:pPr>
            <a:r>
              <a:rPr dirty="0" sz="2800" spc="-10">
                <a:latin typeface="Times New Roman"/>
                <a:cs typeface="Times New Roman"/>
              </a:rPr>
              <a:t>berpikir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tingkat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tinggi.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Oleh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karena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Times New Roman"/>
                <a:cs typeface="Times New Roman"/>
              </a:rPr>
              <a:t>itu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perlu </a:t>
            </a:r>
            <a:r>
              <a:rPr dirty="0" sz="2800">
                <a:latin typeface="Times New Roman"/>
                <a:cs typeface="Times New Roman"/>
              </a:rPr>
              <a:t>dimanfaatkan</a:t>
            </a:r>
            <a:r>
              <a:rPr dirty="0" sz="2800" spc="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dengan </a:t>
            </a:r>
            <a:r>
              <a:rPr dirty="0" sz="2800" spc="-10">
                <a:latin typeface="Times New Roman"/>
                <a:cs typeface="Times New Roman"/>
              </a:rPr>
              <a:t>sebaik-baiknya.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3219"/>
            <a:ext cx="7311390" cy="1304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3695" marR="5080" indent="-34163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Times New Roman"/>
                <a:cs typeface="Times New Roman"/>
              </a:rPr>
              <a:t>2.</a:t>
            </a:r>
            <a:r>
              <a:rPr dirty="0" sz="2800" spc="6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Perkembangan</a:t>
            </a:r>
            <a:r>
              <a:rPr dirty="0" sz="2800" spc="6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otak</a:t>
            </a:r>
            <a:r>
              <a:rPr dirty="0" sz="2800" spc="6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dimulai</a:t>
            </a:r>
            <a:r>
              <a:rPr dirty="0" sz="2800" spc="6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saat</a:t>
            </a:r>
            <a:r>
              <a:rPr dirty="0" sz="2800" spc="6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bayi</a:t>
            </a:r>
            <a:r>
              <a:rPr dirty="0" sz="2800" spc="55">
                <a:latin typeface="Times New Roman"/>
                <a:cs typeface="Times New Roman"/>
              </a:rPr>
              <a:t>  </a:t>
            </a:r>
            <a:r>
              <a:rPr dirty="0" sz="2800" spc="-10">
                <a:latin typeface="Times New Roman"/>
                <a:cs typeface="Times New Roman"/>
              </a:rPr>
              <a:t>dalam </a:t>
            </a:r>
            <a:r>
              <a:rPr dirty="0" sz="2800">
                <a:latin typeface="Times New Roman"/>
                <a:cs typeface="Times New Roman"/>
              </a:rPr>
              <a:t>kandungan.</a:t>
            </a:r>
            <a:r>
              <a:rPr dirty="0" sz="2800" spc="484">
                <a:latin typeface="Times New Roman"/>
                <a:cs typeface="Times New Roman"/>
              </a:rPr>
              <a:t>   </a:t>
            </a:r>
            <a:r>
              <a:rPr dirty="0" sz="2800">
                <a:latin typeface="Times New Roman"/>
                <a:cs typeface="Times New Roman"/>
              </a:rPr>
              <a:t>Bergai</a:t>
            </a:r>
            <a:r>
              <a:rPr dirty="0" sz="2800" spc="484">
                <a:latin typeface="Times New Roman"/>
                <a:cs typeface="Times New Roman"/>
              </a:rPr>
              <a:t>   </a:t>
            </a:r>
            <a:r>
              <a:rPr dirty="0" sz="2800">
                <a:latin typeface="Times New Roman"/>
                <a:cs typeface="Times New Roman"/>
              </a:rPr>
              <a:t>faktor</a:t>
            </a:r>
            <a:r>
              <a:rPr dirty="0" sz="2800" spc="484">
                <a:latin typeface="Times New Roman"/>
                <a:cs typeface="Times New Roman"/>
              </a:rPr>
              <a:t>   </a:t>
            </a:r>
            <a:r>
              <a:rPr dirty="0" sz="2800" spc="-10">
                <a:latin typeface="Times New Roman"/>
                <a:cs typeface="Times New Roman"/>
              </a:rPr>
              <a:t>mempengaruhi </a:t>
            </a:r>
            <a:r>
              <a:rPr dirty="0" sz="2800">
                <a:latin typeface="Times New Roman"/>
                <a:cs typeface="Times New Roman"/>
              </a:rPr>
              <a:t>perkembangan</a:t>
            </a:r>
            <a:r>
              <a:rPr dirty="0" sz="2800" spc="204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tersebut.</a:t>
            </a:r>
            <a:r>
              <a:rPr dirty="0" sz="2800" spc="204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Secara</a:t>
            </a:r>
            <a:r>
              <a:rPr dirty="0" sz="2800" spc="20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umum</a:t>
            </a:r>
            <a:r>
              <a:rPr dirty="0" sz="2800" spc="200">
                <a:latin typeface="Times New Roman"/>
                <a:cs typeface="Times New Roman"/>
              </a:rPr>
              <a:t>  </a:t>
            </a:r>
            <a:r>
              <a:rPr dirty="0" sz="2800" spc="-10">
                <a:latin typeface="Times New Roman"/>
                <a:cs typeface="Times New Roman"/>
              </a:rPr>
              <a:t>faktor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76134" y="2910865"/>
            <a:ext cx="4857115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0665" algn="l"/>
                <a:tab pos="2574290" algn="l"/>
                <a:tab pos="3797935" algn="l"/>
              </a:tabLst>
            </a:pPr>
            <a:r>
              <a:rPr dirty="0" sz="2800" spc="-10">
                <a:latin typeface="Times New Roman"/>
                <a:cs typeface="Times New Roman"/>
              </a:rPr>
              <a:t>tersebut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0">
                <a:latin typeface="Times New Roman"/>
                <a:cs typeface="Times New Roman"/>
              </a:rPr>
              <a:t>ialah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faktor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genetik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76134" y="3337458"/>
            <a:ext cx="4625340" cy="4527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1664" algn="l"/>
                <a:tab pos="3009265" algn="l"/>
              </a:tabLst>
            </a:pPr>
            <a:r>
              <a:rPr dirty="0" sz="2800" spc="-10">
                <a:latin typeface="Times New Roman"/>
                <a:cs typeface="Times New Roman"/>
              </a:rPr>
              <a:t>lingkungan.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Faktor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Times New Roman"/>
                <a:cs typeface="Times New Roman"/>
              </a:rPr>
              <a:t>lingkungan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852170" y="2910865"/>
            <a:ext cx="89281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27965">
              <a:lnSpc>
                <a:spcPct val="100000"/>
              </a:lnSpc>
              <a:spcBef>
                <a:spcPts val="100"/>
              </a:spcBef>
            </a:pPr>
            <a:r>
              <a:rPr dirty="0" sz="2800" spc="-25">
                <a:latin typeface="Times New Roman"/>
                <a:cs typeface="Times New Roman"/>
              </a:rPr>
              <a:t>dan </a:t>
            </a:r>
            <a:r>
              <a:rPr dirty="0" sz="2800" spc="-10">
                <a:latin typeface="Times New Roman"/>
                <a:cs typeface="Times New Roman"/>
              </a:rPr>
              <a:t>antara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965985" y="2910865"/>
            <a:ext cx="87503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2240" marR="5080" indent="-130175">
              <a:lnSpc>
                <a:spcPct val="100000"/>
              </a:lnSpc>
              <a:spcBef>
                <a:spcPts val="100"/>
              </a:spcBef>
            </a:pPr>
            <a:r>
              <a:rPr dirty="0" sz="2800" spc="-10">
                <a:latin typeface="Times New Roman"/>
                <a:cs typeface="Times New Roman"/>
              </a:rPr>
              <a:t>faktor </a:t>
            </a:r>
            <a:r>
              <a:rPr dirty="0" sz="2800" spc="-20">
                <a:latin typeface="Times New Roman"/>
                <a:cs typeface="Times New Roman"/>
              </a:rPr>
              <a:t>lain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76134" y="3762984"/>
            <a:ext cx="6966584" cy="1304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Times New Roman"/>
                <a:cs typeface="Times New Roman"/>
              </a:rPr>
              <a:t>mencakup</a:t>
            </a:r>
            <a:r>
              <a:rPr dirty="0" sz="2800" spc="1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makanan</a:t>
            </a:r>
            <a:r>
              <a:rPr dirty="0" sz="2800" spc="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yang</a:t>
            </a:r>
            <a:r>
              <a:rPr dirty="0" sz="2800" spc="1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bergizi,</a:t>
            </a:r>
            <a:r>
              <a:rPr dirty="0" sz="2800" spc="114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perilaku</a:t>
            </a:r>
            <a:r>
              <a:rPr dirty="0" sz="2800" spc="12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sehat </a:t>
            </a:r>
            <a:r>
              <a:rPr dirty="0" sz="2800">
                <a:latin typeface="Times New Roman"/>
                <a:cs typeface="Times New Roman"/>
              </a:rPr>
              <a:t>ibu,</a:t>
            </a:r>
            <a:r>
              <a:rPr dirty="0" sz="2800" spc="40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kondisi</a:t>
            </a:r>
            <a:r>
              <a:rPr dirty="0" sz="2800" spc="40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emosi</a:t>
            </a:r>
            <a:r>
              <a:rPr dirty="0" sz="2800" spc="40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ibu,</a:t>
            </a:r>
            <a:r>
              <a:rPr dirty="0" sz="2800" spc="40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penyakit,</a:t>
            </a:r>
            <a:r>
              <a:rPr dirty="0" sz="2800" spc="40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dan</a:t>
            </a:r>
            <a:r>
              <a:rPr dirty="0" sz="2800" spc="40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stimulasi dini.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0264" y="1633219"/>
            <a:ext cx="6945630" cy="3434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5750" marR="5080" indent="-273685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latin typeface="Times New Roman"/>
                <a:cs typeface="Times New Roman"/>
              </a:rPr>
              <a:t>3.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Setelah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lahir,</a:t>
            </a:r>
            <a:r>
              <a:rPr dirty="0" sz="2800" spc="6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terjadi</a:t>
            </a:r>
            <a:r>
              <a:rPr dirty="0" sz="2800" spc="6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pembentukan</a:t>
            </a:r>
            <a:r>
              <a:rPr dirty="0" sz="2800" spc="8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sinap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 spc="-20">
                <a:latin typeface="Times New Roman"/>
                <a:cs typeface="Times New Roman"/>
              </a:rPr>
              <a:t>yang </a:t>
            </a:r>
            <a:r>
              <a:rPr dirty="0" sz="2800">
                <a:latin typeface="Times New Roman"/>
                <a:cs typeface="Times New Roman"/>
              </a:rPr>
              <a:t>mencapai</a:t>
            </a:r>
            <a:r>
              <a:rPr dirty="0" sz="2800" spc="49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ribuan.</a:t>
            </a:r>
            <a:r>
              <a:rPr dirty="0" sz="2800" spc="49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Pembentukan</a:t>
            </a:r>
            <a:r>
              <a:rPr dirty="0" sz="2800" spc="49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sinap</a:t>
            </a:r>
            <a:r>
              <a:rPr dirty="0" sz="2800" spc="500">
                <a:latin typeface="Times New Roman"/>
                <a:cs typeface="Times New Roman"/>
              </a:rPr>
              <a:t>  </a:t>
            </a:r>
            <a:r>
              <a:rPr dirty="0" sz="2800" spc="-25">
                <a:latin typeface="Times New Roman"/>
                <a:cs typeface="Times New Roman"/>
              </a:rPr>
              <a:t>ini </a:t>
            </a:r>
            <a:r>
              <a:rPr dirty="0" sz="2800">
                <a:latin typeface="Times New Roman"/>
                <a:cs typeface="Times New Roman"/>
              </a:rPr>
              <a:t>memungkin</a:t>
            </a:r>
            <a:r>
              <a:rPr dirty="0" sz="2800" spc="12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setiap</a:t>
            </a:r>
            <a:r>
              <a:rPr dirty="0" sz="2800" spc="114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sel</a:t>
            </a:r>
            <a:r>
              <a:rPr dirty="0" sz="2800" spc="114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berhubungan</a:t>
            </a:r>
            <a:r>
              <a:rPr dirty="0" sz="2800" spc="120">
                <a:latin typeface="Times New Roman"/>
                <a:cs typeface="Times New Roman"/>
              </a:rPr>
              <a:t>  </a:t>
            </a:r>
            <a:r>
              <a:rPr dirty="0" sz="2800" spc="-10">
                <a:latin typeface="Times New Roman"/>
                <a:cs typeface="Times New Roman"/>
              </a:rPr>
              <a:t>dengan </a:t>
            </a:r>
            <a:r>
              <a:rPr dirty="0" sz="2800">
                <a:latin typeface="Times New Roman"/>
                <a:cs typeface="Times New Roman"/>
              </a:rPr>
              <a:t>banyak</a:t>
            </a:r>
            <a:r>
              <a:rPr dirty="0" sz="2800" spc="40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sel,</a:t>
            </a:r>
            <a:r>
              <a:rPr dirty="0" sz="2800" spc="40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sehingga</a:t>
            </a:r>
            <a:r>
              <a:rPr dirty="0" sz="2800" spc="39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mampu</a:t>
            </a:r>
            <a:r>
              <a:rPr dirty="0" sz="2800" spc="409">
                <a:latin typeface="Times New Roman"/>
                <a:cs typeface="Times New Roman"/>
              </a:rPr>
              <a:t>  </a:t>
            </a:r>
            <a:r>
              <a:rPr dirty="0" sz="2800" spc="-10">
                <a:latin typeface="Times New Roman"/>
                <a:cs typeface="Times New Roman"/>
              </a:rPr>
              <a:t>membentuk </a:t>
            </a:r>
            <a:r>
              <a:rPr dirty="0" sz="2800">
                <a:latin typeface="Times New Roman"/>
                <a:cs typeface="Times New Roman"/>
              </a:rPr>
              <a:t>jaringan</a:t>
            </a:r>
            <a:r>
              <a:rPr dirty="0" sz="2800" spc="14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yang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luas.</a:t>
            </a:r>
            <a:r>
              <a:rPr dirty="0" sz="2800" spc="14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Selain</a:t>
            </a:r>
            <a:r>
              <a:rPr dirty="0" sz="2800" spc="13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itu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proses</a:t>
            </a:r>
            <a:r>
              <a:rPr dirty="0" sz="2800" spc="15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mielinasi </a:t>
            </a:r>
            <a:r>
              <a:rPr dirty="0" sz="2800">
                <a:latin typeface="Times New Roman"/>
                <a:cs typeface="Times New Roman"/>
              </a:rPr>
              <a:t>juga</a:t>
            </a:r>
            <a:r>
              <a:rPr dirty="0" sz="2800" spc="69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terus</a:t>
            </a:r>
            <a:r>
              <a:rPr dirty="0" sz="2800" spc="1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berjalan  yang  memungkinkan</a:t>
            </a:r>
            <a:r>
              <a:rPr dirty="0" sz="2800" spc="5">
                <a:latin typeface="Times New Roman"/>
                <a:cs typeface="Times New Roman"/>
              </a:rPr>
              <a:t>  </a:t>
            </a:r>
            <a:r>
              <a:rPr dirty="0" sz="2800" spc="-25">
                <a:latin typeface="Times New Roman"/>
                <a:cs typeface="Times New Roman"/>
              </a:rPr>
              <a:t>sel </a:t>
            </a:r>
            <a:r>
              <a:rPr dirty="0" sz="2800">
                <a:latin typeface="Times New Roman"/>
                <a:cs typeface="Times New Roman"/>
              </a:rPr>
              <a:t>syaraf</a:t>
            </a:r>
            <a:r>
              <a:rPr dirty="0" sz="2800" spc="25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mengalirkan</a:t>
            </a:r>
            <a:r>
              <a:rPr dirty="0" sz="2800" spc="3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listrik</a:t>
            </a:r>
            <a:r>
              <a:rPr dirty="0" sz="2800" spc="3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lebih</a:t>
            </a:r>
            <a:r>
              <a:rPr dirty="0" sz="2800" spc="30">
                <a:latin typeface="Times New Roman"/>
                <a:cs typeface="Times New Roman"/>
              </a:rPr>
              <a:t>  </a:t>
            </a:r>
            <a:r>
              <a:rPr dirty="0" sz="2800">
                <a:latin typeface="Times New Roman"/>
                <a:cs typeface="Times New Roman"/>
              </a:rPr>
              <a:t>cepat</a:t>
            </a:r>
            <a:r>
              <a:rPr dirty="0" sz="2800" spc="30">
                <a:latin typeface="Times New Roman"/>
                <a:cs typeface="Times New Roman"/>
              </a:rPr>
              <a:t>  </a:t>
            </a:r>
            <a:r>
              <a:rPr dirty="0" sz="2800" spc="-10">
                <a:latin typeface="Times New Roman"/>
                <a:cs typeface="Times New Roman"/>
              </a:rPr>
              <a:t>tanpa </a:t>
            </a:r>
            <a:r>
              <a:rPr dirty="0" sz="2800">
                <a:latin typeface="Times New Roman"/>
                <a:cs typeface="Times New Roman"/>
              </a:rPr>
              <a:t>mempengauhi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aliran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listrik</a:t>
            </a:r>
            <a:r>
              <a:rPr dirty="0" sz="2800" spc="-2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sel</a:t>
            </a:r>
            <a:r>
              <a:rPr dirty="0" sz="2800" spc="-30">
                <a:latin typeface="Times New Roman"/>
                <a:cs typeface="Times New Roman"/>
              </a:rPr>
              <a:t> </a:t>
            </a:r>
            <a:r>
              <a:rPr dirty="0" sz="2800">
                <a:latin typeface="Times New Roman"/>
                <a:cs typeface="Times New Roman"/>
              </a:rPr>
              <a:t>syaraf</a:t>
            </a:r>
            <a:r>
              <a:rPr dirty="0" sz="2800" spc="-2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lainnya.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11390" cy="322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100"/>
              </a:spcBef>
              <a:tabLst>
                <a:tab pos="386080" algn="l"/>
                <a:tab pos="1041400" algn="l"/>
                <a:tab pos="1485265" algn="l"/>
                <a:tab pos="1757680" algn="l"/>
                <a:tab pos="2268220" algn="l"/>
                <a:tab pos="3124835" algn="l"/>
                <a:tab pos="3172460" algn="l"/>
                <a:tab pos="4013200" algn="l"/>
                <a:tab pos="4061460" algn="l"/>
                <a:tab pos="4379595" algn="l"/>
                <a:tab pos="4744085" algn="l"/>
                <a:tab pos="5251450" algn="l"/>
                <a:tab pos="6096000" algn="l"/>
                <a:tab pos="6203950" algn="l"/>
                <a:tab pos="6696709" algn="l"/>
              </a:tabLst>
            </a:pPr>
            <a:r>
              <a:rPr dirty="0" sz="2100" spc="-25">
                <a:latin typeface="Times New Roman"/>
                <a:cs typeface="Times New Roman"/>
              </a:rPr>
              <a:t>4.</a:t>
            </a:r>
            <a:r>
              <a:rPr dirty="0" sz="2100">
                <a:latin typeface="Times New Roman"/>
                <a:cs typeface="Times New Roman"/>
              </a:rPr>
              <a:t>		</a:t>
            </a:r>
            <a:r>
              <a:rPr dirty="0" sz="2100" spc="-10">
                <a:latin typeface="Times New Roman"/>
                <a:cs typeface="Times New Roman"/>
              </a:rPr>
              <a:t>Pendidikan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48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merupakan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bagian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terpenting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39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dalam	</a:t>
            </a:r>
            <a:r>
              <a:rPr dirty="0" sz="2100" spc="-10">
                <a:latin typeface="Times New Roman"/>
                <a:cs typeface="Times New Roman"/>
              </a:rPr>
              <a:t>persiapan manusia,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20">
                <a:latin typeface="Times New Roman"/>
                <a:cs typeface="Times New Roman"/>
              </a:rPr>
              <a:t>mulai</a:t>
            </a:r>
            <a:r>
              <a:rPr dirty="0" sz="2100">
                <a:latin typeface="Times New Roman"/>
                <a:cs typeface="Times New Roman"/>
              </a:rPr>
              <a:t>	dari</a:t>
            </a:r>
            <a:r>
              <a:rPr dirty="0" sz="2100" spc="15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kanak-</a:t>
            </a:r>
            <a:r>
              <a:rPr dirty="0" sz="2100">
                <a:latin typeface="Times New Roman"/>
                <a:cs typeface="Times New Roman"/>
              </a:rPr>
              <a:t>kanak</a:t>
            </a:r>
            <a:r>
              <a:rPr dirty="0" sz="2100" spc="1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(</a:t>
            </a:r>
            <a:r>
              <a:rPr dirty="0" sz="2100" i="1">
                <a:latin typeface="Times New Roman"/>
                <a:cs typeface="Times New Roman"/>
              </a:rPr>
              <a:t>the</a:t>
            </a:r>
            <a:r>
              <a:rPr dirty="0" sz="2100" spc="140" i="1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long</a:t>
            </a:r>
            <a:r>
              <a:rPr dirty="0" sz="2100" spc="150" i="1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childhood</a:t>
            </a:r>
            <a:r>
              <a:rPr dirty="0" sz="2100">
                <a:latin typeface="Times New Roman"/>
                <a:cs typeface="Times New Roman"/>
              </a:rPr>
              <a:t>)</a:t>
            </a:r>
            <a:r>
              <a:rPr dirty="0" sz="2100" spc="14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sampai akhir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20">
                <a:latin typeface="Times New Roman"/>
                <a:cs typeface="Times New Roman"/>
              </a:rPr>
              <a:t>hayat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(pendidikan</a:t>
            </a:r>
            <a:r>
              <a:rPr dirty="0" sz="2100">
                <a:latin typeface="Times New Roman"/>
                <a:cs typeface="Times New Roman"/>
              </a:rPr>
              <a:t>		</a:t>
            </a:r>
            <a:r>
              <a:rPr dirty="0" sz="2100" spc="-10">
                <a:latin typeface="Times New Roman"/>
                <a:cs typeface="Times New Roman"/>
              </a:rPr>
              <a:t>sepanjang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hayat).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Periode</a:t>
            </a:r>
            <a:r>
              <a:rPr dirty="0" sz="2100">
                <a:latin typeface="Times New Roman"/>
                <a:cs typeface="Times New Roman"/>
              </a:rPr>
              <a:t>		</a:t>
            </a:r>
            <a:r>
              <a:rPr dirty="0" sz="2100" spc="-10">
                <a:latin typeface="Times New Roman"/>
                <a:cs typeface="Times New Roman"/>
              </a:rPr>
              <a:t>0-</a:t>
            </a:r>
            <a:r>
              <a:rPr dirty="0" sz="2100" spc="-50">
                <a:latin typeface="Times New Roman"/>
                <a:cs typeface="Times New Roman"/>
              </a:rPr>
              <a:t>8</a:t>
            </a:r>
            <a:r>
              <a:rPr dirty="0" sz="2100">
                <a:latin typeface="Times New Roman"/>
                <a:cs typeface="Times New Roman"/>
              </a:rPr>
              <a:t>	</a:t>
            </a:r>
            <a:r>
              <a:rPr dirty="0" sz="2100" spc="-10">
                <a:latin typeface="Times New Roman"/>
                <a:cs typeface="Times New Roman"/>
              </a:rPr>
              <a:t>tahun </a:t>
            </a:r>
            <a:r>
              <a:rPr dirty="0" sz="2100">
                <a:latin typeface="Times New Roman"/>
                <a:cs typeface="Times New Roman"/>
              </a:rPr>
              <a:t>merupakan</a:t>
            </a:r>
            <a:r>
              <a:rPr dirty="0" sz="2100" spc="31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tahun</a:t>
            </a:r>
            <a:r>
              <a:rPr dirty="0" sz="2100" spc="32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emas</a:t>
            </a:r>
            <a:r>
              <a:rPr dirty="0" sz="2100" spc="30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(golden</a:t>
            </a:r>
            <a:r>
              <a:rPr dirty="0" sz="2100">
                <a:latin typeface="Times New Roman"/>
                <a:cs typeface="Times New Roman"/>
              </a:rPr>
              <a:t>		</a:t>
            </a:r>
            <a:r>
              <a:rPr dirty="0" sz="2100" spc="-20">
                <a:latin typeface="Times New Roman"/>
                <a:cs typeface="Times New Roman"/>
              </a:rPr>
              <a:t>age)</a:t>
            </a:r>
            <a:r>
              <a:rPr dirty="0" sz="2100">
                <a:latin typeface="Times New Roman"/>
                <a:cs typeface="Times New Roman"/>
              </a:rPr>
              <a:t>	untuk</a:t>
            </a:r>
            <a:r>
              <a:rPr dirty="0" sz="2100" spc="33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mengembangkan </a:t>
            </a:r>
            <a:r>
              <a:rPr dirty="0" sz="2100">
                <a:latin typeface="Times New Roman"/>
                <a:cs typeface="Times New Roman"/>
              </a:rPr>
              <a:t>kecerdasan</a:t>
            </a:r>
            <a:r>
              <a:rPr dirty="0" sz="2100" spc="7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anak.</a:t>
            </a:r>
            <a:r>
              <a:rPr dirty="0" sz="2100" spc="7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Oleh</a:t>
            </a:r>
            <a:r>
              <a:rPr dirty="0" sz="2100" spc="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karena</a:t>
            </a:r>
            <a:r>
              <a:rPr dirty="0" sz="2100" spc="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itu</a:t>
            </a:r>
            <a:r>
              <a:rPr dirty="0" sz="2100" spc="8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pendidikan</a:t>
            </a:r>
            <a:r>
              <a:rPr dirty="0" sz="2100" spc="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usia</a:t>
            </a:r>
            <a:r>
              <a:rPr dirty="0" sz="2100" spc="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tersebut</a:t>
            </a:r>
            <a:r>
              <a:rPr dirty="0" sz="2100" spc="8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perlu </a:t>
            </a:r>
            <a:r>
              <a:rPr dirty="0" sz="2100">
                <a:latin typeface="Times New Roman"/>
                <a:cs typeface="Times New Roman"/>
              </a:rPr>
              <a:t>mendapat</a:t>
            </a:r>
            <a:r>
              <a:rPr dirty="0" sz="2100" spc="2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perhatian</a:t>
            </a:r>
            <a:r>
              <a:rPr dirty="0" sz="2100" spc="28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yang</a:t>
            </a:r>
            <a:r>
              <a:rPr dirty="0" sz="2100" spc="27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sangat</a:t>
            </a:r>
            <a:r>
              <a:rPr dirty="0" sz="2100" spc="2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serius</a:t>
            </a:r>
            <a:r>
              <a:rPr dirty="0" sz="2100" spc="26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untuk</a:t>
            </a:r>
            <a:r>
              <a:rPr dirty="0" sz="2100" spc="27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mengembangkan </a:t>
            </a:r>
            <a:r>
              <a:rPr dirty="0" sz="2100">
                <a:latin typeface="Times New Roman"/>
                <a:cs typeface="Times New Roman"/>
              </a:rPr>
              <a:t>kecerdasan.</a:t>
            </a:r>
            <a:r>
              <a:rPr dirty="0" sz="2100" spc="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Perasaan</a:t>
            </a:r>
            <a:r>
              <a:rPr dirty="0" sz="2100" spc="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senang</a:t>
            </a:r>
            <a:r>
              <a:rPr dirty="0" sz="2100" spc="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di</a:t>
            </a:r>
            <a:r>
              <a:rPr dirty="0" sz="2100" spc="4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sekolah</a:t>
            </a:r>
            <a:r>
              <a:rPr dirty="0" sz="2100" spc="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(</a:t>
            </a:r>
            <a:r>
              <a:rPr dirty="0" sz="2100" i="1">
                <a:latin typeface="Times New Roman"/>
                <a:cs typeface="Times New Roman"/>
              </a:rPr>
              <a:t>happy</a:t>
            </a:r>
            <a:r>
              <a:rPr dirty="0" sz="2100" spc="50" i="1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in</a:t>
            </a:r>
            <a:r>
              <a:rPr dirty="0" sz="2100" spc="50" i="1">
                <a:latin typeface="Times New Roman"/>
                <a:cs typeface="Times New Roman"/>
              </a:rPr>
              <a:t> </a:t>
            </a:r>
            <a:r>
              <a:rPr dirty="0" sz="2100" i="1">
                <a:latin typeface="Times New Roman"/>
                <a:cs typeface="Times New Roman"/>
              </a:rPr>
              <a:t>sch</a:t>
            </a:r>
            <a:r>
              <a:rPr dirty="0" sz="2100">
                <a:latin typeface="Times New Roman"/>
                <a:cs typeface="Times New Roman"/>
              </a:rPr>
              <a:t>ool),</a:t>
            </a:r>
            <a:r>
              <a:rPr dirty="0" sz="2100" spc="4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kelas </a:t>
            </a:r>
            <a:r>
              <a:rPr dirty="0" sz="2100">
                <a:latin typeface="Times New Roman"/>
                <a:cs typeface="Times New Roman"/>
              </a:rPr>
              <a:t>yang</a:t>
            </a:r>
            <a:r>
              <a:rPr dirty="0" sz="2100" spc="8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demokratis,</a:t>
            </a:r>
            <a:r>
              <a:rPr dirty="0" sz="2100" spc="8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guru</a:t>
            </a:r>
            <a:r>
              <a:rPr dirty="0" sz="2100" spc="8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yang</a:t>
            </a:r>
            <a:r>
              <a:rPr dirty="0" sz="2100" spc="7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menerima</a:t>
            </a:r>
            <a:r>
              <a:rPr dirty="0" sz="2100" spc="9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anak</a:t>
            </a:r>
            <a:r>
              <a:rPr dirty="0" sz="2100" spc="8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apa</a:t>
            </a:r>
            <a:r>
              <a:rPr dirty="0" sz="2100" spc="7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adanya,</a:t>
            </a:r>
            <a:r>
              <a:rPr dirty="0" sz="2100" spc="8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ramah, </a:t>
            </a:r>
            <a:r>
              <a:rPr dirty="0" sz="2100">
                <a:latin typeface="Times New Roman"/>
                <a:cs typeface="Times New Roman"/>
              </a:rPr>
              <a:t>dan</a:t>
            </a:r>
            <a:r>
              <a:rPr dirty="0" sz="2100" spc="36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perhatian</a:t>
            </a:r>
            <a:r>
              <a:rPr dirty="0" sz="2100" spc="36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dibutuhkan</a:t>
            </a:r>
            <a:r>
              <a:rPr dirty="0" sz="2100" spc="35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agar</a:t>
            </a:r>
            <a:r>
              <a:rPr dirty="0" sz="2100" spc="35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anak</a:t>
            </a:r>
            <a:r>
              <a:rPr dirty="0" sz="2100" spc="355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dapat</a:t>
            </a:r>
            <a:r>
              <a:rPr dirty="0" sz="2100" spc="360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mengaktualisasikan </a:t>
            </a:r>
            <a:r>
              <a:rPr dirty="0" sz="2100">
                <a:latin typeface="Times New Roman"/>
                <a:cs typeface="Times New Roman"/>
              </a:rPr>
              <a:t>diri</a:t>
            </a:r>
            <a:r>
              <a:rPr dirty="0" sz="2100" spc="-50">
                <a:latin typeface="Times New Roman"/>
                <a:cs typeface="Times New Roman"/>
              </a:rPr>
              <a:t> </a:t>
            </a:r>
            <a:r>
              <a:rPr dirty="0" sz="2100">
                <a:latin typeface="Times New Roman"/>
                <a:cs typeface="Times New Roman"/>
              </a:rPr>
              <a:t>secara</a:t>
            </a:r>
            <a:r>
              <a:rPr dirty="0" sz="2100" spc="-35">
                <a:latin typeface="Times New Roman"/>
                <a:cs typeface="Times New Roman"/>
              </a:rPr>
              <a:t> </a:t>
            </a:r>
            <a:r>
              <a:rPr dirty="0" sz="2100" spc="-10">
                <a:latin typeface="Times New Roman"/>
                <a:cs typeface="Times New Roman"/>
              </a:rPr>
              <a:t>optimal.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96404" y="1592541"/>
            <a:ext cx="7381875" cy="375856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just" marL="321310" marR="43180" indent="-271145">
              <a:lnSpc>
                <a:spcPct val="89900"/>
              </a:lnSpc>
              <a:spcBef>
                <a:spcPts val="39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22580" algn="l"/>
              </a:tabLst>
            </a:pP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hari</a:t>
            </a:r>
            <a:r>
              <a:rPr dirty="0" sz="2400" spc="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16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terbentuk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lempeng</a:t>
            </a:r>
            <a:r>
              <a:rPr dirty="0" sz="2400" spc="6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neural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selanjutnya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akan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berkembang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sumsum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tulang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belakang.</a:t>
            </a:r>
            <a:r>
              <a:rPr dirty="0" sz="2400" spc="1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hari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26</a:t>
            </a:r>
            <a:r>
              <a:rPr dirty="0" sz="2400" spc="15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15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tampak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jelas</a:t>
            </a:r>
            <a:r>
              <a:rPr dirty="0" sz="2400" spc="2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kepala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calon</a:t>
            </a:r>
            <a:r>
              <a:rPr dirty="0" sz="2400" spc="2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tulang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belakang</a:t>
            </a:r>
            <a:r>
              <a:rPr dirty="0" sz="2400" spc="28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(Gambar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 spc="-25">
                <a:latin typeface="Times New Roman"/>
                <a:cs typeface="Times New Roman"/>
              </a:rPr>
              <a:t>1).</a:t>
            </a:r>
            <a:endParaRPr sz="2400">
              <a:latin typeface="Times New Roman"/>
              <a:cs typeface="Times New Roman"/>
            </a:endParaRPr>
          </a:p>
          <a:p>
            <a:pPr algn="just" marL="321310" marR="41910" indent="-271145">
              <a:lnSpc>
                <a:spcPct val="90000"/>
              </a:lnSpc>
              <a:spcBef>
                <a:spcPts val="595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322580" algn="l"/>
              </a:tabLst>
            </a:pPr>
            <a:r>
              <a:rPr dirty="0" sz="2400">
                <a:latin typeface="Times New Roman"/>
                <a:cs typeface="Times New Roman"/>
              </a:rPr>
              <a:t>Selanjutnya,</a:t>
            </a:r>
            <a:r>
              <a:rPr dirty="0" sz="2400" spc="41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420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mengalami</a:t>
            </a:r>
            <a:r>
              <a:rPr dirty="0" sz="2400" spc="415">
                <a:latin typeface="Times New Roman"/>
                <a:cs typeface="Times New Roman"/>
              </a:rPr>
              <a:t>   </a:t>
            </a:r>
            <a:r>
              <a:rPr dirty="0" sz="2400">
                <a:latin typeface="Times New Roman"/>
                <a:cs typeface="Times New Roman"/>
              </a:rPr>
              <a:t>pertumbuhan</a:t>
            </a:r>
            <a:r>
              <a:rPr dirty="0" sz="2400" spc="420">
                <a:latin typeface="Times New Roman"/>
                <a:cs typeface="Times New Roman"/>
              </a:rPr>
              <a:t>   </a:t>
            </a:r>
            <a:r>
              <a:rPr dirty="0" sz="2400" spc="-25">
                <a:latin typeface="Times New Roman"/>
                <a:cs typeface="Times New Roman"/>
              </a:rPr>
              <a:t>dan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sangat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pesat.</a:t>
            </a:r>
            <a:r>
              <a:rPr dirty="0" sz="2400" spc="6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Melalui</a:t>
            </a:r>
            <a:r>
              <a:rPr dirty="0" sz="2400" spc="5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CT</a:t>
            </a:r>
            <a:r>
              <a:rPr dirty="0" sz="2400" spc="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scan</a:t>
            </a:r>
            <a:r>
              <a:rPr dirty="0" sz="2400" spc="50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dapat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diketahui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bahwa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2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</a:t>
            </a:r>
            <a:r>
              <a:rPr dirty="0" sz="2400" spc="2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tiga</a:t>
            </a:r>
            <a:r>
              <a:rPr dirty="0" sz="2400" spc="21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bulan,</a:t>
            </a:r>
            <a:r>
              <a:rPr dirty="0" sz="2400" spc="2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ukuran</a:t>
            </a:r>
            <a:r>
              <a:rPr dirty="0" sz="2400" spc="21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kepala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jauh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lebih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besar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dari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anggota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badan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lainnya.</a:t>
            </a:r>
            <a:r>
              <a:rPr dirty="0" sz="2400" spc="4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Hal</a:t>
            </a:r>
            <a:r>
              <a:rPr dirty="0" sz="2400" spc="45">
                <a:latin typeface="Times New Roman"/>
                <a:cs typeface="Times New Roman"/>
              </a:rPr>
              <a:t>  </a:t>
            </a:r>
            <a:r>
              <a:rPr dirty="0" sz="2400" spc="-25">
                <a:latin typeface="Times New Roman"/>
                <a:cs typeface="Times New Roman"/>
              </a:rPr>
              <a:t>itu </a:t>
            </a:r>
            <a:r>
              <a:rPr dirty="0" sz="2400" spc="-25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membuktikan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bahwa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5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mendahului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anggota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badan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lainnya.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504" y="627379"/>
            <a:ext cx="7972425" cy="939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b="0">
                <a:latin typeface="Times New Roman"/>
                <a:cs typeface="Times New Roman"/>
              </a:rPr>
              <a:t>GAMBAR</a:t>
            </a:r>
            <a:r>
              <a:rPr dirty="0" spc="-5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2.</a:t>
            </a:r>
            <a:r>
              <a:rPr dirty="0" spc="-4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PERKEMBANGAN</a:t>
            </a:r>
            <a:r>
              <a:rPr dirty="0" spc="-60" b="0">
                <a:latin typeface="Times New Roman"/>
                <a:cs typeface="Times New Roman"/>
              </a:rPr>
              <a:t> </a:t>
            </a:r>
            <a:r>
              <a:rPr dirty="0" spc="-25" b="0">
                <a:latin typeface="Times New Roman"/>
                <a:cs typeface="Times New Roman"/>
              </a:rPr>
              <a:t>OTAK</a:t>
            </a:r>
            <a:r>
              <a:rPr dirty="0" spc="-60" b="0">
                <a:latin typeface="Times New Roman"/>
                <a:cs typeface="Times New Roman"/>
              </a:rPr>
              <a:t> </a:t>
            </a:r>
            <a:r>
              <a:rPr dirty="0" spc="-35" b="0">
                <a:latin typeface="Times New Roman"/>
                <a:cs typeface="Times New Roman"/>
              </a:rPr>
              <a:t>SAMPAI </a:t>
            </a:r>
            <a:r>
              <a:rPr dirty="0" spc="-80" b="0">
                <a:latin typeface="Times New Roman"/>
                <a:cs typeface="Times New Roman"/>
              </a:rPr>
              <a:t>SAAT</a:t>
            </a:r>
            <a:r>
              <a:rPr dirty="0" spc="-85" b="0">
                <a:latin typeface="Times New Roman"/>
                <a:cs typeface="Times New Roman"/>
              </a:rPr>
              <a:t> </a:t>
            </a:r>
            <a:r>
              <a:rPr dirty="0" b="0">
                <a:latin typeface="Times New Roman"/>
                <a:cs typeface="Times New Roman"/>
              </a:rPr>
              <a:t>MAU</a:t>
            </a:r>
            <a:r>
              <a:rPr dirty="0" spc="-20" b="0">
                <a:latin typeface="Times New Roman"/>
                <a:cs typeface="Times New Roman"/>
              </a:rPr>
              <a:t> </a:t>
            </a:r>
            <a:r>
              <a:rPr dirty="0" spc="-10" b="0">
                <a:latin typeface="Times New Roman"/>
                <a:cs typeface="Times New Roman"/>
              </a:rPr>
              <a:t>LAHIR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085" y="1676158"/>
            <a:ext cx="7543800" cy="47242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34504" y="1634299"/>
            <a:ext cx="7305040" cy="2586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83210" marR="5080" indent="-271145">
              <a:lnSpc>
                <a:spcPct val="100000"/>
              </a:lnSpc>
              <a:spcBef>
                <a:spcPts val="100"/>
              </a:spcBef>
              <a:buClr>
                <a:srgbClr val="FD8536"/>
              </a:buClr>
              <a:buSzPct val="68750"/>
              <a:buFont typeface="Wingdings"/>
              <a:buChar char=""/>
              <a:tabLst>
                <a:tab pos="284480" algn="l"/>
              </a:tabLst>
            </a:pP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gambar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di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atas,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perkembangan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yang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terjadi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sangat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pesat.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4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kehamilan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3</a:t>
            </a:r>
            <a:r>
              <a:rPr dirty="0" sz="2400" spc="39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bulan</a:t>
            </a:r>
            <a:r>
              <a:rPr dirty="0" sz="2400" spc="405">
                <a:latin typeface="Times New Roman"/>
                <a:cs typeface="Times New Roman"/>
              </a:rPr>
              <a:t> </a:t>
            </a:r>
            <a:r>
              <a:rPr dirty="0" sz="2400" spc="-20">
                <a:latin typeface="Times New Roman"/>
                <a:cs typeface="Times New Roman"/>
              </a:rPr>
              <a:t>otak </a:t>
            </a:r>
            <a:r>
              <a:rPr dirty="0" sz="2400" spc="-2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sudah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tampak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jelas</a:t>
            </a:r>
            <a:r>
              <a:rPr dirty="0" sz="2400" spc="60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  kehamilan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7</a:t>
            </a:r>
            <a:r>
              <a:rPr dirty="0" sz="2400" spc="595">
                <a:latin typeface="Times New Roman"/>
                <a:cs typeface="Times New Roman"/>
              </a:rPr>
              <a:t> </a:t>
            </a:r>
            <a:r>
              <a:rPr dirty="0" sz="2400" spc="-10">
                <a:latin typeface="Times New Roman"/>
                <a:cs typeface="Times New Roman"/>
              </a:rPr>
              <a:t>bulan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mulai</a:t>
            </a:r>
            <a:r>
              <a:rPr dirty="0" sz="2400" spc="3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terbentuk</a:t>
            </a:r>
            <a:r>
              <a:rPr dirty="0" sz="2400" spc="320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lipatan-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3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32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bagian</a:t>
            </a:r>
            <a:r>
              <a:rPr dirty="0" sz="2400" spc="32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cortex.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terbut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1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sempurna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7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usia</a:t>
            </a:r>
            <a:r>
              <a:rPr dirty="0" sz="2400" spc="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kehamilan</a:t>
            </a:r>
            <a:r>
              <a:rPr dirty="0" sz="2400" spc="165">
                <a:latin typeface="Times New Roman"/>
                <a:cs typeface="Times New Roman"/>
              </a:rPr>
              <a:t> </a:t>
            </a:r>
            <a:r>
              <a:rPr dirty="0" sz="2400" spc="-50">
                <a:latin typeface="Times New Roman"/>
                <a:cs typeface="Times New Roman"/>
              </a:rPr>
              <a:t>9 </a:t>
            </a:r>
            <a:r>
              <a:rPr dirty="0" sz="2400" spc="-5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bulan.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Lipatan-</a:t>
            </a:r>
            <a:r>
              <a:rPr dirty="0" sz="2400">
                <a:latin typeface="Times New Roman"/>
                <a:cs typeface="Times New Roman"/>
              </a:rPr>
              <a:t>lipatan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pada</a:t>
            </a:r>
            <a:r>
              <a:rPr dirty="0" sz="2400" spc="110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otak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>
                <a:latin typeface="Times New Roman"/>
                <a:cs typeface="Times New Roman"/>
              </a:rPr>
              <a:t>memperluas</a:t>
            </a:r>
            <a:r>
              <a:rPr dirty="0" sz="2400" spc="105">
                <a:latin typeface="Times New Roman"/>
                <a:cs typeface="Times New Roman"/>
              </a:rPr>
              <a:t>  </a:t>
            </a:r>
            <a:r>
              <a:rPr dirty="0" sz="2400" spc="-10">
                <a:latin typeface="Times New Roman"/>
                <a:cs typeface="Times New Roman"/>
              </a:rPr>
              <a:t>korteks </a:t>
            </a:r>
            <a:r>
              <a:rPr dirty="0" sz="2400" spc="-10">
                <a:latin typeface="Times New Roman"/>
                <a:cs typeface="Times New Roman"/>
              </a:rPr>
              <a:t>	</a:t>
            </a:r>
            <a:r>
              <a:rPr dirty="0" sz="2400">
                <a:latin typeface="Times New Roman"/>
                <a:cs typeface="Times New Roman"/>
              </a:rPr>
              <a:t>yang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menjadi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pusat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logika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dan</a:t>
            </a:r>
            <a:r>
              <a:rPr dirty="0" sz="2400" spc="-1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penyimpanan</a:t>
            </a:r>
            <a:r>
              <a:rPr dirty="0" sz="2400" spc="-10">
                <a:latin typeface="Times New Roman"/>
                <a:cs typeface="Times New Roman"/>
              </a:rPr>
              <a:t> memori.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WIN81</dc:creator>
  <dc:title>Menyusui dan Perkembangan Neuro Science Perinatal</dc:title>
  <dcterms:created xsi:type="dcterms:W3CDTF">2025-03-03T04:29:00Z</dcterms:created>
  <dcterms:modified xsi:type="dcterms:W3CDTF">2025-03-03T04:29:00Z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2021-05-08T00:00:00Z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6.2</vt:lpwstr>
  </property>
  <property fmtid="{D5CDD505-2E9C-101B-9397-08002B2CF9AE}" pid="5" name="LastSaved">
    <vt:filetime>2021-05-08T00:00:00Z</vt:filetime>
  </property>
</Properties>
</file>