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6" r:id="rId3"/>
    <p:sldId id="266" r:id="rId4"/>
    <p:sldId id="267" r:id="rId5"/>
    <p:sldId id="257" r:id="rId6"/>
    <p:sldId id="258" r:id="rId7"/>
    <p:sldId id="259" r:id="rId8"/>
    <p:sldId id="269" r:id="rId9"/>
    <p:sldId id="270" r:id="rId10"/>
    <p:sldId id="271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063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2207425"/>
            <a:ext cx="3846829" cy="3628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4539" y="2207424"/>
            <a:ext cx="3830954" cy="400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638" y="273747"/>
            <a:ext cx="8748001" cy="630134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58464" y="257308"/>
            <a:ext cx="1227073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710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71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64985" y="1909351"/>
            <a:ext cx="352107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3F3F3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162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381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977" y="193230"/>
            <a:ext cx="7821917" cy="11530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9017" y="1569661"/>
            <a:ext cx="7675880" cy="3897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05" y="-158264"/>
            <a:ext cx="8809532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423" y="2129399"/>
            <a:ext cx="592899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176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6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2819400"/>
            <a:ext cx="8534400" cy="1643912"/>
          </a:xfrm>
          <a:prstGeom prst="rect">
            <a:avLst/>
          </a:prstGeom>
        </p:spPr>
        <p:txBody>
          <a:bodyPr vert="horz" wrap="square" lIns="0" tIns="164973" rIns="0" bIns="0" rtlCol="0">
            <a:spAutoFit/>
          </a:bodyPr>
          <a:lstStyle/>
          <a:p>
            <a:pPr marL="2799080" marR="5080" indent="-1992630" algn="r">
              <a:lnSpc>
                <a:spcPct val="100000"/>
              </a:lnSpc>
              <a:spcBef>
                <a:spcPts val="100"/>
              </a:spcBef>
            </a:pPr>
            <a:r>
              <a:rPr sz="3200" spc="-85" dirty="0">
                <a:solidFill>
                  <a:srgbClr val="F1F1F1"/>
                </a:solidFill>
              </a:rPr>
              <a:t>PATIENT</a:t>
            </a:r>
            <a:r>
              <a:rPr sz="3200" spc="-95" dirty="0">
                <a:solidFill>
                  <a:srgbClr val="F1F1F1"/>
                </a:solidFill>
              </a:rPr>
              <a:t> </a:t>
            </a:r>
            <a:r>
              <a:rPr sz="3200" dirty="0">
                <a:solidFill>
                  <a:srgbClr val="F1F1F1"/>
                </a:solidFill>
              </a:rPr>
              <a:t>SAFETY</a:t>
            </a:r>
            <a:r>
              <a:rPr sz="3200" spc="-135" dirty="0">
                <a:solidFill>
                  <a:srgbClr val="F1F1F1"/>
                </a:solidFill>
              </a:rPr>
              <a:t> </a:t>
            </a:r>
            <a:r>
              <a:rPr lang="en-US" sz="3200" spc="-135" dirty="0">
                <a:solidFill>
                  <a:srgbClr val="F1F1F1"/>
                </a:solidFill>
              </a:rPr>
              <a:t>&amp; PENCEGAHAN INFEKSI </a:t>
            </a:r>
            <a:r>
              <a:rPr sz="3200" spc="-85" dirty="0">
                <a:solidFill>
                  <a:srgbClr val="F1F1F1"/>
                </a:solidFill>
              </a:rPr>
              <a:t>PADA</a:t>
            </a:r>
            <a:r>
              <a:rPr sz="3200" spc="-350" dirty="0">
                <a:solidFill>
                  <a:srgbClr val="F1F1F1"/>
                </a:solidFill>
              </a:rPr>
              <a:t> </a:t>
            </a:r>
            <a:r>
              <a:rPr sz="3200" spc="-10" dirty="0">
                <a:solidFill>
                  <a:srgbClr val="F1F1F1"/>
                </a:solidFill>
              </a:rPr>
              <a:t>ASUHAN</a:t>
            </a:r>
            <a:r>
              <a:rPr lang="en-US" sz="3200" spc="-10" dirty="0">
                <a:solidFill>
                  <a:srgbClr val="F1F1F1"/>
                </a:solidFill>
              </a:rPr>
              <a:t> </a:t>
            </a:r>
            <a:r>
              <a:rPr sz="3200" spc="-10" dirty="0">
                <a:solidFill>
                  <a:srgbClr val="F1F1F1"/>
                </a:solidFill>
              </a:rPr>
              <a:t>POSTNATAL</a:t>
            </a:r>
            <a:endParaRPr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6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91155" marR="5080" indent="-2317115">
              <a:lnSpc>
                <a:spcPct val="100000"/>
              </a:lnSpc>
              <a:spcBef>
                <a:spcPts val="95"/>
              </a:spcBef>
            </a:pPr>
            <a:r>
              <a:rPr sz="3400" dirty="0">
                <a:solidFill>
                  <a:srgbClr val="252525"/>
                </a:solidFill>
              </a:rPr>
              <a:t>Solusi</a:t>
            </a:r>
            <a:r>
              <a:rPr sz="3400" spc="-110" dirty="0">
                <a:solidFill>
                  <a:srgbClr val="252525"/>
                </a:solidFill>
              </a:rPr>
              <a:t> </a:t>
            </a:r>
            <a:r>
              <a:rPr sz="3400" spc="-20" dirty="0">
                <a:solidFill>
                  <a:srgbClr val="252525"/>
                </a:solidFill>
              </a:rPr>
              <a:t>live-</a:t>
            </a:r>
            <a:r>
              <a:rPr sz="3400" dirty="0">
                <a:solidFill>
                  <a:srgbClr val="252525"/>
                </a:solidFill>
              </a:rPr>
              <a:t>saving</a:t>
            </a:r>
            <a:r>
              <a:rPr sz="3400" spc="-105" dirty="0">
                <a:solidFill>
                  <a:srgbClr val="252525"/>
                </a:solidFill>
              </a:rPr>
              <a:t> </a:t>
            </a:r>
            <a:r>
              <a:rPr sz="3400" dirty="0">
                <a:solidFill>
                  <a:srgbClr val="252525"/>
                </a:solidFill>
              </a:rPr>
              <a:t>keselamatan</a:t>
            </a:r>
            <a:r>
              <a:rPr sz="3400" spc="-114" dirty="0">
                <a:solidFill>
                  <a:srgbClr val="252525"/>
                </a:solidFill>
              </a:rPr>
              <a:t> </a:t>
            </a:r>
            <a:r>
              <a:rPr sz="3400" spc="-10" dirty="0">
                <a:solidFill>
                  <a:srgbClr val="252525"/>
                </a:solidFill>
              </a:rPr>
              <a:t>pasien </a:t>
            </a:r>
            <a:r>
              <a:rPr sz="3400" dirty="0">
                <a:solidFill>
                  <a:srgbClr val="252525"/>
                </a:solidFill>
              </a:rPr>
              <a:t>rumah</a:t>
            </a:r>
            <a:r>
              <a:rPr sz="3400" spc="-80" dirty="0">
                <a:solidFill>
                  <a:srgbClr val="252525"/>
                </a:solidFill>
              </a:rPr>
              <a:t> </a:t>
            </a:r>
            <a:r>
              <a:rPr sz="3400" spc="-10" dirty="0">
                <a:solidFill>
                  <a:srgbClr val="252525"/>
                </a:solidFill>
              </a:rPr>
              <a:t>sakit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535940" y="1616671"/>
            <a:ext cx="1327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348316"/>
            <a:ext cx="132715" cy="87884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992664"/>
            <a:ext cx="1327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5151145"/>
            <a:ext cx="1327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017" y="1633220"/>
            <a:ext cx="3413125" cy="4658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402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Perhatikan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Nama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Obat, </a:t>
            </a:r>
            <a:r>
              <a:rPr sz="2400" dirty="0">
                <a:latin typeface="Times New Roman"/>
                <a:cs typeface="Times New Roman"/>
              </a:rPr>
              <a:t>Rupa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Ucapan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Mirip</a:t>
            </a:r>
            <a:endParaRPr sz="2400">
              <a:latin typeface="Times New Roman"/>
              <a:cs typeface="Times New Roman"/>
            </a:endParaRPr>
          </a:p>
          <a:p>
            <a:pPr marL="12700" marR="19685">
              <a:lnSpc>
                <a:spcPct val="116599"/>
              </a:lnSpc>
            </a:pPr>
            <a:r>
              <a:rPr sz="2400" dirty="0">
                <a:latin typeface="Times New Roman"/>
                <a:cs typeface="Times New Roman"/>
              </a:rPr>
              <a:t>Pastikan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Identifikasi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Pasien </a:t>
            </a:r>
            <a:r>
              <a:rPr sz="2400" dirty="0">
                <a:latin typeface="Times New Roman"/>
                <a:cs typeface="Times New Roman"/>
              </a:rPr>
              <a:t>Komunikasi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Secara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Benar</a:t>
            </a:r>
            <a:endParaRPr sz="2400">
              <a:latin typeface="Times New Roman"/>
              <a:cs typeface="Times New Roman"/>
            </a:endParaRPr>
          </a:p>
          <a:p>
            <a:pPr marL="12700" marR="105537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saat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Serah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Terima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/ </a:t>
            </a:r>
            <a:r>
              <a:rPr sz="2400" dirty="0">
                <a:latin typeface="Times New Roman"/>
                <a:cs typeface="Times New Roman"/>
              </a:rPr>
              <a:t>Pengoperan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Pasien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latin typeface="Times New Roman"/>
                <a:cs typeface="Times New Roman"/>
              </a:rPr>
              <a:t>Pastikan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Tindakan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yang </a:t>
            </a:r>
            <a:r>
              <a:rPr sz="2400" dirty="0">
                <a:latin typeface="Times New Roman"/>
                <a:cs typeface="Times New Roman"/>
              </a:rPr>
              <a:t>benar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pada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Sisi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Tubuh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yang </a:t>
            </a:r>
            <a:r>
              <a:rPr sz="2400" spc="-10" dirty="0">
                <a:latin typeface="Times New Roman"/>
                <a:cs typeface="Times New Roman"/>
              </a:rPr>
              <a:t>benar.</a:t>
            </a:r>
            <a:endParaRPr sz="2400">
              <a:latin typeface="Times New Roman"/>
              <a:cs typeface="Times New Roman"/>
            </a:endParaRPr>
          </a:p>
          <a:p>
            <a:pPr marL="12700" marR="1097915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latin typeface="Times New Roman"/>
                <a:cs typeface="Times New Roman"/>
              </a:rPr>
              <a:t>Kendalikan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Cairan </a:t>
            </a:r>
            <a:r>
              <a:rPr sz="2400" dirty="0">
                <a:latin typeface="Times New Roman"/>
                <a:cs typeface="Times New Roman"/>
              </a:rPr>
              <a:t>Elektrolit </a:t>
            </a:r>
            <a:r>
              <a:rPr sz="2400" spc="-20" dirty="0">
                <a:latin typeface="Times New Roman"/>
                <a:cs typeface="Times New Roman"/>
              </a:rPr>
              <a:t>Pekat </a:t>
            </a:r>
            <a:r>
              <a:rPr sz="2400" spc="-10" dirty="0">
                <a:latin typeface="Times New Roman"/>
                <a:cs typeface="Times New Roman"/>
              </a:rPr>
              <a:t>(concentrated)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27054" y="2726905"/>
            <a:ext cx="12763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300" spc="-50" dirty="0">
                <a:latin typeface="Arial MT"/>
                <a:cs typeface="Arial MT"/>
              </a:rPr>
              <a:t>•</a:t>
            </a:r>
            <a:endParaRPr sz="2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27054" y="3486137"/>
            <a:ext cx="12763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300" spc="-50" dirty="0">
                <a:latin typeface="Arial MT"/>
                <a:cs typeface="Arial MT"/>
              </a:rPr>
              <a:t>•</a:t>
            </a:r>
            <a:endParaRPr sz="23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27054" y="4244657"/>
            <a:ext cx="12763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300" spc="-50" dirty="0">
                <a:latin typeface="Arial MT"/>
                <a:cs typeface="Arial MT"/>
              </a:rPr>
              <a:t>•</a:t>
            </a:r>
            <a:endParaRPr sz="23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27054" y="5703735"/>
            <a:ext cx="12763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300" spc="-50" dirty="0">
                <a:latin typeface="Arial MT"/>
                <a:cs typeface="Arial MT"/>
              </a:rPr>
              <a:t>•</a:t>
            </a:r>
            <a:endParaRPr sz="23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27054" y="1633219"/>
            <a:ext cx="3860165" cy="5163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335915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sz="2300" dirty="0">
                <a:latin typeface="Times New Roman"/>
                <a:cs typeface="Times New Roman"/>
              </a:rPr>
              <a:t>Kesalahan</a:t>
            </a:r>
            <a:r>
              <a:rPr sz="2300" spc="-8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medikasi</a:t>
            </a:r>
            <a:r>
              <a:rPr sz="2300" spc="-9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terjadi </a:t>
            </a:r>
            <a:r>
              <a:rPr sz="2300" dirty="0">
                <a:latin typeface="Times New Roman"/>
                <a:cs typeface="Times New Roman"/>
              </a:rPr>
              <a:t>paling</a:t>
            </a:r>
            <a:r>
              <a:rPr sz="2300" spc="-5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sering</a:t>
            </a:r>
            <a:r>
              <a:rPr sz="2300" spc="-5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pada</a:t>
            </a:r>
            <a:r>
              <a:rPr sz="2300" spc="-50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saat </a:t>
            </a:r>
            <a:r>
              <a:rPr sz="2300" dirty="0">
                <a:latin typeface="Times New Roman"/>
                <a:cs typeface="Times New Roman"/>
              </a:rPr>
              <a:t>transisi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/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pengalihan.</a:t>
            </a:r>
            <a:endParaRPr sz="2300">
              <a:latin typeface="Times New Roman"/>
              <a:cs typeface="Times New Roman"/>
            </a:endParaRPr>
          </a:p>
          <a:p>
            <a:pPr marL="354965" marR="74930">
              <a:lnSpc>
                <a:spcPct val="100000"/>
              </a:lnSpc>
              <a:spcBef>
                <a:spcPts val="455"/>
              </a:spcBef>
            </a:pPr>
            <a:r>
              <a:rPr sz="2300" dirty="0">
                <a:latin typeface="Times New Roman"/>
                <a:cs typeface="Times New Roman"/>
              </a:rPr>
              <a:t>Hindari</a:t>
            </a:r>
            <a:r>
              <a:rPr sz="2300" spc="-7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Salah</a:t>
            </a:r>
            <a:r>
              <a:rPr sz="2300" spc="-6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Kateter</a:t>
            </a:r>
            <a:r>
              <a:rPr sz="2300" spc="-70" dirty="0">
                <a:latin typeface="Times New Roman"/>
                <a:cs typeface="Times New Roman"/>
              </a:rPr>
              <a:t> </a:t>
            </a:r>
            <a:r>
              <a:rPr sz="2300" spc="-25" dirty="0">
                <a:latin typeface="Times New Roman"/>
                <a:cs typeface="Times New Roman"/>
              </a:rPr>
              <a:t>dan </a:t>
            </a:r>
            <a:r>
              <a:rPr sz="2300" dirty="0">
                <a:latin typeface="Times New Roman"/>
                <a:cs typeface="Times New Roman"/>
              </a:rPr>
              <a:t>Salah</a:t>
            </a:r>
            <a:r>
              <a:rPr sz="2300" spc="-5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Sambung</a:t>
            </a:r>
            <a:r>
              <a:rPr sz="2300" spc="-5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Slang</a:t>
            </a:r>
            <a:r>
              <a:rPr sz="2300" spc="-5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(Tube)</a:t>
            </a:r>
            <a:endParaRPr sz="2300">
              <a:latin typeface="Times New Roman"/>
              <a:cs typeface="Times New Roman"/>
            </a:endParaRPr>
          </a:p>
          <a:p>
            <a:pPr marL="354965" marR="213995">
              <a:lnSpc>
                <a:spcPct val="100000"/>
              </a:lnSpc>
              <a:spcBef>
                <a:spcPts val="459"/>
              </a:spcBef>
            </a:pPr>
            <a:r>
              <a:rPr sz="2300" spc="-20" dirty="0">
                <a:latin typeface="Times New Roman"/>
                <a:cs typeface="Times New Roman"/>
              </a:rPr>
              <a:t>Gunakan</a:t>
            </a:r>
            <a:r>
              <a:rPr sz="2300" spc="-14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Alat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Injeksi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Sekali Pakai.</a:t>
            </a:r>
            <a:endParaRPr sz="23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  <a:spcBef>
                <a:spcPts val="450"/>
              </a:spcBef>
            </a:pPr>
            <a:r>
              <a:rPr sz="2300" spc="-10" dirty="0">
                <a:latin typeface="Times New Roman"/>
                <a:cs typeface="Times New Roman"/>
              </a:rPr>
              <a:t>Tingkatkan</a:t>
            </a:r>
            <a:r>
              <a:rPr sz="2300" spc="-8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Kebersihan </a:t>
            </a:r>
            <a:r>
              <a:rPr sz="2300" spc="-20" dirty="0">
                <a:latin typeface="Times New Roman"/>
                <a:cs typeface="Times New Roman"/>
              </a:rPr>
              <a:t>Tangan</a:t>
            </a:r>
            <a:r>
              <a:rPr sz="2300" spc="-8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(Hand</a:t>
            </a:r>
            <a:r>
              <a:rPr sz="2300" spc="-7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hygiene)</a:t>
            </a:r>
            <a:r>
              <a:rPr sz="2300" spc="-7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untuk </a:t>
            </a:r>
            <a:r>
              <a:rPr sz="2300" dirty="0">
                <a:latin typeface="Times New Roman"/>
                <a:cs typeface="Times New Roman"/>
              </a:rPr>
              <a:t>Pencegahan</a:t>
            </a:r>
            <a:r>
              <a:rPr sz="2300" spc="-9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lnfeksi Nosokomial</a:t>
            </a:r>
            <a:endParaRPr sz="2300">
              <a:latin typeface="Times New Roman"/>
              <a:cs typeface="Times New Roman"/>
            </a:endParaRPr>
          </a:p>
          <a:p>
            <a:pPr marL="354965" marR="203200">
              <a:lnSpc>
                <a:spcPct val="100000"/>
              </a:lnSpc>
              <a:spcBef>
                <a:spcPts val="450"/>
              </a:spcBef>
            </a:pPr>
            <a:r>
              <a:rPr sz="2300" spc="-10" dirty="0">
                <a:latin typeface="Times New Roman"/>
                <a:cs typeface="Times New Roman"/>
              </a:rPr>
              <a:t>Pastikan</a:t>
            </a:r>
            <a:r>
              <a:rPr sz="2300" spc="-13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Akurasi</a:t>
            </a:r>
            <a:r>
              <a:rPr sz="2300" spc="-25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Pemberian </a:t>
            </a:r>
            <a:r>
              <a:rPr sz="2300" dirty="0">
                <a:latin typeface="Times New Roman"/>
                <a:cs typeface="Times New Roman"/>
              </a:rPr>
              <a:t>Obat</a:t>
            </a:r>
            <a:r>
              <a:rPr sz="2300" spc="-6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pada</a:t>
            </a:r>
            <a:r>
              <a:rPr sz="2300" spc="-60" dirty="0">
                <a:latin typeface="Times New Roman"/>
                <a:cs typeface="Times New Roman"/>
              </a:rPr>
              <a:t> </a:t>
            </a:r>
            <a:r>
              <a:rPr sz="2300" spc="-10" dirty="0">
                <a:latin typeface="Times New Roman"/>
                <a:cs typeface="Times New Roman"/>
              </a:rPr>
              <a:t>Pengalihan Pelayanan.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6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8447" rIns="0" bIns="0" rtlCol="0">
            <a:spAutoFit/>
          </a:bodyPr>
          <a:lstStyle/>
          <a:p>
            <a:pPr marL="1271905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Standar</a:t>
            </a:r>
            <a:r>
              <a:rPr sz="3600" spc="-130" dirty="0"/>
              <a:t> </a:t>
            </a:r>
            <a:r>
              <a:rPr sz="3600" spc="-10" dirty="0"/>
              <a:t>keselamatan</a:t>
            </a:r>
            <a:r>
              <a:rPr sz="3600" spc="-85" dirty="0"/>
              <a:t> </a:t>
            </a:r>
            <a:r>
              <a:rPr sz="3600" spc="-10" dirty="0"/>
              <a:t>pasien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535940" y="1555976"/>
            <a:ext cx="132715" cy="173101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053865"/>
            <a:ext cx="1327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785535"/>
            <a:ext cx="132715" cy="87884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spc="-5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017" y="1572511"/>
            <a:ext cx="7469505" cy="44754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imes New Roman"/>
                <a:cs typeface="Times New Roman"/>
              </a:rPr>
              <a:t>Hak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Pasien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latin typeface="Times New Roman"/>
                <a:cs typeface="Times New Roman"/>
              </a:rPr>
              <a:t>Mendidik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Pasien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Keluarga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8400"/>
              </a:lnSpc>
              <a:spcBef>
                <a:spcPts val="240"/>
              </a:spcBef>
            </a:pPr>
            <a:r>
              <a:rPr sz="2400" dirty="0">
                <a:latin typeface="Times New Roman"/>
                <a:cs typeface="Times New Roman"/>
              </a:rPr>
              <a:t>Keselamatan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Pasien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Kesinambungan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Pelayanan </a:t>
            </a:r>
            <a:r>
              <a:rPr sz="2400" dirty="0">
                <a:latin typeface="Times New Roman"/>
                <a:cs typeface="Times New Roman"/>
              </a:rPr>
              <a:t>Penggunaan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Metode-</a:t>
            </a:r>
            <a:r>
              <a:rPr sz="2400" dirty="0">
                <a:latin typeface="Times New Roman"/>
                <a:cs typeface="Times New Roman"/>
              </a:rPr>
              <a:t>Metode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Peningkatan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Kinerja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Untuk </a:t>
            </a:r>
            <a:r>
              <a:rPr sz="2400" dirty="0">
                <a:latin typeface="Times New Roman"/>
                <a:cs typeface="Times New Roman"/>
              </a:rPr>
              <a:t>Melakukan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Evaluasi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Program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Peningkatan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Keselamatan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Pasien</a:t>
            </a:r>
            <a:endParaRPr sz="2400">
              <a:latin typeface="Times New Roman"/>
              <a:cs typeface="Times New Roman"/>
            </a:endParaRPr>
          </a:p>
          <a:p>
            <a:pPr marL="12700" marR="4191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latin typeface="Times New Roman"/>
                <a:cs typeface="Times New Roman"/>
              </a:rPr>
              <a:t>Peran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Kepemimpinan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Dalam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Meningkatkan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Keselamatan Pasien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2400" dirty="0">
                <a:latin typeface="Times New Roman"/>
                <a:cs typeface="Times New Roman"/>
              </a:rPr>
              <a:t>Mendidik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Staf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Tentang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Keselamatan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Pasien</a:t>
            </a:r>
            <a:endParaRPr sz="2400">
              <a:latin typeface="Times New Roman"/>
              <a:cs typeface="Times New Roman"/>
            </a:endParaRPr>
          </a:p>
          <a:p>
            <a:pPr marL="12700" marR="335915">
              <a:lnSpc>
                <a:spcPct val="100000"/>
              </a:lnSpc>
              <a:spcBef>
                <a:spcPts val="484"/>
              </a:spcBef>
            </a:pPr>
            <a:r>
              <a:rPr sz="2400" dirty="0">
                <a:latin typeface="Times New Roman"/>
                <a:cs typeface="Times New Roman"/>
              </a:rPr>
              <a:t>Komunikasi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Merupakan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Kunci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Bagi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Untuk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Mencapai </a:t>
            </a:r>
            <a:r>
              <a:rPr sz="2400" dirty="0">
                <a:latin typeface="Times New Roman"/>
                <a:cs typeface="Times New Roman"/>
              </a:rPr>
              <a:t>Keselamatan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Pasien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6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5818" rIns="0" bIns="0" rtlCol="0">
            <a:spAutoFit/>
          </a:bodyPr>
          <a:lstStyle/>
          <a:p>
            <a:pPr marL="1732914" marR="5080" indent="-1517015">
              <a:lnSpc>
                <a:spcPct val="100000"/>
              </a:lnSpc>
              <a:spcBef>
                <a:spcPts val="100"/>
              </a:spcBef>
            </a:pPr>
            <a:r>
              <a:rPr dirty="0"/>
              <a:t>Langkah-</a:t>
            </a:r>
            <a:r>
              <a:rPr spc="-95" dirty="0"/>
              <a:t> </a:t>
            </a:r>
            <a:r>
              <a:rPr dirty="0"/>
              <a:t>Langkah</a:t>
            </a:r>
            <a:r>
              <a:rPr spc="-100" dirty="0"/>
              <a:t> </a:t>
            </a:r>
            <a:r>
              <a:rPr dirty="0"/>
              <a:t>Kegiatan</a:t>
            </a:r>
            <a:r>
              <a:rPr spc="-95" dirty="0"/>
              <a:t> </a:t>
            </a:r>
            <a:r>
              <a:rPr dirty="0"/>
              <a:t>Pelaksanaan</a:t>
            </a:r>
            <a:r>
              <a:rPr spc="-90" dirty="0"/>
              <a:t> </a:t>
            </a:r>
            <a:r>
              <a:rPr spc="-10" dirty="0"/>
              <a:t>Patient </a:t>
            </a:r>
            <a:r>
              <a:rPr dirty="0"/>
              <a:t>Safety</a:t>
            </a:r>
            <a:r>
              <a:rPr spc="-90" dirty="0"/>
              <a:t> </a:t>
            </a:r>
            <a:r>
              <a:rPr spc="-20" dirty="0"/>
              <a:t>Pada</a:t>
            </a:r>
            <a:r>
              <a:rPr spc="-155" dirty="0"/>
              <a:t> </a:t>
            </a:r>
            <a:r>
              <a:rPr dirty="0"/>
              <a:t>Asuhan</a:t>
            </a:r>
            <a:r>
              <a:rPr spc="-55" dirty="0"/>
              <a:t> </a:t>
            </a:r>
            <a:r>
              <a:rPr spc="-10" dirty="0"/>
              <a:t>Postnatal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8220" y="2332697"/>
            <a:ext cx="8014970" cy="3855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2250" marR="5080" indent="-210185">
              <a:lnSpc>
                <a:spcPct val="101800"/>
              </a:lnSpc>
              <a:spcBef>
                <a:spcPts val="90"/>
              </a:spcBef>
              <a:buFont typeface="Arial MT"/>
              <a:buChar char="•"/>
              <a:tabLst>
                <a:tab pos="224154" algn="l"/>
              </a:tabLst>
            </a:pPr>
            <a:r>
              <a:rPr sz="1950" dirty="0">
                <a:latin typeface="Times New Roman"/>
                <a:cs typeface="Times New Roman"/>
              </a:rPr>
              <a:t>Rumah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sakit</a:t>
            </a:r>
            <a:r>
              <a:rPr sz="1950" spc="4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agar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membentuk</a:t>
            </a:r>
            <a:r>
              <a:rPr sz="1950" spc="1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Tim</a:t>
            </a:r>
            <a:r>
              <a:rPr sz="1950" spc="4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Keselamatan</a:t>
            </a:r>
            <a:r>
              <a:rPr sz="1950" spc="4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Pasien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Rumah</a:t>
            </a:r>
            <a:r>
              <a:rPr sz="1950" spc="4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Sakit,</a:t>
            </a:r>
            <a:r>
              <a:rPr sz="1950" spc="35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dengan 	</a:t>
            </a:r>
            <a:r>
              <a:rPr sz="1950" dirty="0">
                <a:latin typeface="Times New Roman"/>
                <a:cs typeface="Times New Roman"/>
              </a:rPr>
              <a:t>susunan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organisasi</a:t>
            </a:r>
            <a:r>
              <a:rPr sz="1950" spc="5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sebagai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berikut: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Ketua: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dokter,</a:t>
            </a:r>
            <a:r>
              <a:rPr sz="1950" spc="-7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Anggota:</a:t>
            </a:r>
            <a:r>
              <a:rPr sz="1950" spc="5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dokter,</a:t>
            </a:r>
            <a:r>
              <a:rPr sz="1950" spc="35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dokter 	</a:t>
            </a:r>
            <a:r>
              <a:rPr sz="1950" dirty="0">
                <a:latin typeface="Times New Roman"/>
                <a:cs typeface="Times New Roman"/>
              </a:rPr>
              <a:t>gigi,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perawat,bidan,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tenaga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kefarmasian</a:t>
            </a:r>
            <a:r>
              <a:rPr sz="1950" spc="5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dan</a:t>
            </a:r>
            <a:r>
              <a:rPr sz="1950" spc="6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tenaga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kesehatan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lainnya.</a:t>
            </a:r>
            <a:endParaRPr sz="1950">
              <a:latin typeface="Times New Roman"/>
              <a:cs typeface="Times New Roman"/>
            </a:endParaRPr>
          </a:p>
          <a:p>
            <a:pPr marL="222250" marR="947419" indent="-210185">
              <a:lnSpc>
                <a:spcPct val="101800"/>
              </a:lnSpc>
              <a:spcBef>
                <a:spcPts val="395"/>
              </a:spcBef>
              <a:buFont typeface="Arial MT"/>
              <a:buChar char="•"/>
              <a:tabLst>
                <a:tab pos="224154" algn="l"/>
              </a:tabLst>
            </a:pPr>
            <a:r>
              <a:rPr sz="1950" dirty="0">
                <a:latin typeface="Times New Roman"/>
                <a:cs typeface="Times New Roman"/>
              </a:rPr>
              <a:t>Rumah</a:t>
            </a:r>
            <a:r>
              <a:rPr sz="1950" spc="6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sakit</a:t>
            </a:r>
            <a:r>
              <a:rPr sz="1950" spc="5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agar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mengembangkan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sistem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informasi</a:t>
            </a:r>
            <a:r>
              <a:rPr sz="1950" spc="7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pencatatan</a:t>
            </a:r>
            <a:r>
              <a:rPr sz="1950" spc="65" dirty="0">
                <a:latin typeface="Times New Roman"/>
                <a:cs typeface="Times New Roman"/>
              </a:rPr>
              <a:t> </a:t>
            </a:r>
            <a:r>
              <a:rPr sz="1950" spc="-25" dirty="0">
                <a:latin typeface="Times New Roman"/>
                <a:cs typeface="Times New Roman"/>
              </a:rPr>
              <a:t>dan 	</a:t>
            </a:r>
            <a:r>
              <a:rPr sz="1950" dirty="0">
                <a:latin typeface="Times New Roman"/>
                <a:cs typeface="Times New Roman"/>
              </a:rPr>
              <a:t>pelaporan</a:t>
            </a:r>
            <a:r>
              <a:rPr sz="1950" spc="7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internal</a:t>
            </a:r>
            <a:r>
              <a:rPr sz="1950" spc="7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tentang</a:t>
            </a:r>
            <a:r>
              <a:rPr sz="1950" spc="75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insiden</a:t>
            </a:r>
            <a:endParaRPr sz="1950">
              <a:latin typeface="Times New Roman"/>
              <a:cs typeface="Times New Roman"/>
            </a:endParaRPr>
          </a:p>
          <a:p>
            <a:pPr marL="222250" marR="534670" indent="-210185">
              <a:lnSpc>
                <a:spcPct val="101600"/>
              </a:lnSpc>
              <a:spcBef>
                <a:spcPts val="400"/>
              </a:spcBef>
              <a:buFont typeface="Arial MT"/>
              <a:buChar char="•"/>
              <a:tabLst>
                <a:tab pos="224154" algn="l"/>
              </a:tabLst>
            </a:pPr>
            <a:r>
              <a:rPr sz="1950" dirty="0">
                <a:latin typeface="Times New Roman"/>
                <a:cs typeface="Times New Roman"/>
              </a:rPr>
              <a:t>Rumah</a:t>
            </a:r>
            <a:r>
              <a:rPr sz="1950" spc="5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sakit</a:t>
            </a:r>
            <a:r>
              <a:rPr sz="1950" spc="5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agar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melakukan</a:t>
            </a:r>
            <a:r>
              <a:rPr sz="1950" spc="6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pelaporan</a:t>
            </a:r>
            <a:r>
              <a:rPr sz="1950" spc="5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insiden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ke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Komite</a:t>
            </a:r>
            <a:r>
              <a:rPr sz="1950" spc="55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Keselamatan 	</a:t>
            </a:r>
            <a:r>
              <a:rPr sz="1950" dirty="0">
                <a:latin typeface="Times New Roman"/>
                <a:cs typeface="Times New Roman"/>
              </a:rPr>
              <a:t>Pasien</a:t>
            </a:r>
            <a:r>
              <a:rPr sz="1950" spc="4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Rumah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Sakit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(KKPRS)</a:t>
            </a:r>
            <a:r>
              <a:rPr sz="1950" spc="3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secara</a:t>
            </a:r>
            <a:r>
              <a:rPr sz="1950" spc="40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rahasia</a:t>
            </a:r>
            <a:endParaRPr sz="1950">
              <a:latin typeface="Times New Roman"/>
              <a:cs typeface="Times New Roman"/>
            </a:endParaRPr>
          </a:p>
          <a:p>
            <a:pPr marL="222250" marR="390525" indent="-210185">
              <a:lnSpc>
                <a:spcPct val="101800"/>
              </a:lnSpc>
              <a:spcBef>
                <a:spcPts val="400"/>
              </a:spcBef>
              <a:buFont typeface="Arial MT"/>
              <a:buChar char="•"/>
              <a:tabLst>
                <a:tab pos="224154" algn="l"/>
              </a:tabLst>
            </a:pPr>
            <a:r>
              <a:rPr sz="1950" dirty="0">
                <a:latin typeface="Times New Roman"/>
                <a:cs typeface="Times New Roman"/>
              </a:rPr>
              <a:t>Rumah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Sakit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agar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memenuhi</a:t>
            </a:r>
            <a:r>
              <a:rPr sz="1950" spc="5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standar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keselamatan</a:t>
            </a:r>
            <a:r>
              <a:rPr sz="1950" spc="4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pasien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rumah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sakit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spc="-25" dirty="0">
                <a:latin typeface="Times New Roman"/>
                <a:cs typeface="Times New Roman"/>
              </a:rPr>
              <a:t>dan 	</a:t>
            </a:r>
            <a:r>
              <a:rPr sz="1950" dirty="0">
                <a:latin typeface="Times New Roman"/>
                <a:cs typeface="Times New Roman"/>
              </a:rPr>
              <a:t>menerapkan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tujuh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langkah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menuju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keselamatan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pasien</a:t>
            </a:r>
            <a:r>
              <a:rPr sz="1950" spc="7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rumah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sakit.</a:t>
            </a:r>
            <a:endParaRPr sz="1950">
              <a:latin typeface="Times New Roman"/>
              <a:cs typeface="Times New Roman"/>
            </a:endParaRPr>
          </a:p>
          <a:p>
            <a:pPr marL="222250" marR="405130" indent="-210185">
              <a:lnSpc>
                <a:spcPct val="101699"/>
              </a:lnSpc>
              <a:spcBef>
                <a:spcPts val="400"/>
              </a:spcBef>
              <a:buFont typeface="Arial MT"/>
              <a:buChar char="•"/>
              <a:tabLst>
                <a:tab pos="224154" algn="l"/>
              </a:tabLst>
            </a:pPr>
            <a:r>
              <a:rPr sz="1950" dirty="0">
                <a:latin typeface="Times New Roman"/>
                <a:cs typeface="Times New Roman"/>
              </a:rPr>
              <a:t>Rumah</a:t>
            </a:r>
            <a:r>
              <a:rPr sz="1950" spc="7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sakit</a:t>
            </a:r>
            <a:r>
              <a:rPr sz="1950" spc="7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pendidikan</a:t>
            </a:r>
            <a:r>
              <a:rPr sz="1950" spc="7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mengembangkan</a:t>
            </a:r>
            <a:r>
              <a:rPr sz="1950" spc="7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standar</a:t>
            </a:r>
            <a:r>
              <a:rPr sz="1950" spc="7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pelayanan</a:t>
            </a:r>
            <a:r>
              <a:rPr sz="1950" spc="70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medis 	</a:t>
            </a:r>
            <a:r>
              <a:rPr sz="1950" dirty="0">
                <a:latin typeface="Times New Roman"/>
                <a:cs typeface="Times New Roman"/>
              </a:rPr>
              <a:t>berdasarkan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hasil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dari</a:t>
            </a:r>
            <a:r>
              <a:rPr sz="1950" spc="4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analisis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akar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masalah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dan</a:t>
            </a:r>
            <a:r>
              <a:rPr sz="1950" spc="4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sebagai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tempat</a:t>
            </a:r>
            <a:r>
              <a:rPr sz="1950" spc="40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pelatihan 	</a:t>
            </a:r>
            <a:r>
              <a:rPr sz="1950" dirty="0">
                <a:latin typeface="Times New Roman"/>
                <a:cs typeface="Times New Roman"/>
              </a:rPr>
              <a:t>standar-standar</a:t>
            </a:r>
            <a:r>
              <a:rPr sz="1950" spc="5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yang</a:t>
            </a:r>
            <a:r>
              <a:rPr sz="1950" spc="5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baru</a:t>
            </a:r>
            <a:r>
              <a:rPr sz="1950" spc="60" dirty="0">
                <a:latin typeface="Times New Roman"/>
                <a:cs typeface="Times New Roman"/>
              </a:rPr>
              <a:t> </a:t>
            </a:r>
            <a:r>
              <a:rPr sz="1950" spc="-10" dirty="0">
                <a:latin typeface="Times New Roman"/>
                <a:cs typeface="Times New Roman"/>
              </a:rPr>
              <a:t>dikembangkan.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9125" y="1596237"/>
            <a:ext cx="1828800" cy="533400"/>
          </a:xfrm>
          <a:custGeom>
            <a:avLst/>
            <a:gdLst/>
            <a:ahLst/>
            <a:cxnLst/>
            <a:rect l="l" t="t" r="r" b="b"/>
            <a:pathLst>
              <a:path w="1828800" h="533400">
                <a:moveTo>
                  <a:pt x="1828431" y="0"/>
                </a:moveTo>
                <a:lnTo>
                  <a:pt x="0" y="0"/>
                </a:lnTo>
                <a:lnTo>
                  <a:pt x="0" y="533158"/>
                </a:lnTo>
                <a:lnTo>
                  <a:pt x="914400" y="533158"/>
                </a:lnTo>
                <a:lnTo>
                  <a:pt x="1828431" y="533158"/>
                </a:lnTo>
                <a:lnTo>
                  <a:pt x="1828431" y="0"/>
                </a:lnTo>
                <a:close/>
              </a:path>
            </a:pathLst>
          </a:custGeom>
          <a:solidFill>
            <a:srgbClr val="C3BC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19125" y="1596237"/>
            <a:ext cx="1828800" cy="533400"/>
          </a:xfrm>
          <a:prstGeom prst="rect">
            <a:avLst/>
          </a:prstGeom>
          <a:ln w="25559">
            <a:solidFill>
              <a:srgbClr val="395E8A"/>
            </a:solidFill>
          </a:ln>
        </p:spPr>
        <p:txBody>
          <a:bodyPr vert="horz" wrap="square" lIns="0" tIns="11430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900"/>
              </a:spcBef>
            </a:pPr>
            <a:r>
              <a:rPr sz="2000" b="1" dirty="0">
                <a:solidFill>
                  <a:srgbClr val="252525"/>
                </a:solidFill>
                <a:latin typeface="Times New Roman"/>
                <a:cs typeface="Times New Roman"/>
              </a:rPr>
              <a:t>Di</a:t>
            </a:r>
            <a:r>
              <a:rPr sz="2000" b="1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252525"/>
                </a:solidFill>
                <a:latin typeface="Times New Roman"/>
                <a:cs typeface="Times New Roman"/>
              </a:rPr>
              <a:t>rumah </a:t>
            </a:r>
            <a:r>
              <a:rPr sz="2000" b="1" spc="-20" dirty="0">
                <a:solidFill>
                  <a:srgbClr val="252525"/>
                </a:solidFill>
                <a:latin typeface="Times New Roman"/>
                <a:cs typeface="Times New Roman"/>
              </a:rPr>
              <a:t>sakit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6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358900"/>
            <a:ext cx="35788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Di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Provinsi/Kabupaten/Kota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9575" marR="39370" indent="-397510">
              <a:lnSpc>
                <a:spcPct val="101800"/>
              </a:lnSpc>
              <a:spcBef>
                <a:spcPts val="95"/>
              </a:spcBef>
              <a:buAutoNum type="alphaLcParenR"/>
              <a:tabLst>
                <a:tab pos="409575" algn="l"/>
              </a:tabLst>
            </a:pPr>
            <a:r>
              <a:rPr dirty="0"/>
              <a:t>Melakukan</a:t>
            </a:r>
            <a:r>
              <a:rPr spc="50" dirty="0"/>
              <a:t> </a:t>
            </a:r>
            <a:r>
              <a:rPr dirty="0"/>
              <a:t>advokasi</a:t>
            </a:r>
            <a:r>
              <a:rPr spc="55" dirty="0"/>
              <a:t> </a:t>
            </a:r>
            <a:r>
              <a:rPr spc="-10" dirty="0"/>
              <a:t>program </a:t>
            </a:r>
            <a:r>
              <a:rPr dirty="0"/>
              <a:t>keselamatan</a:t>
            </a:r>
            <a:r>
              <a:rPr spc="35" dirty="0"/>
              <a:t> </a:t>
            </a:r>
            <a:r>
              <a:rPr dirty="0"/>
              <a:t>pasien</a:t>
            </a:r>
            <a:r>
              <a:rPr spc="35" dirty="0"/>
              <a:t> </a:t>
            </a:r>
            <a:r>
              <a:rPr dirty="0"/>
              <a:t>ke</a:t>
            </a:r>
            <a:r>
              <a:rPr spc="35" dirty="0"/>
              <a:t> </a:t>
            </a:r>
            <a:r>
              <a:rPr spc="-20" dirty="0"/>
              <a:t>rumah </a:t>
            </a:r>
            <a:r>
              <a:rPr dirty="0"/>
              <a:t>sakit-rumah</a:t>
            </a:r>
            <a:r>
              <a:rPr spc="40" dirty="0"/>
              <a:t> </a:t>
            </a:r>
            <a:r>
              <a:rPr dirty="0"/>
              <a:t>sakit</a:t>
            </a:r>
            <a:r>
              <a:rPr spc="25" dirty="0"/>
              <a:t> </a:t>
            </a:r>
            <a:r>
              <a:rPr dirty="0"/>
              <a:t>di</a:t>
            </a:r>
            <a:r>
              <a:rPr spc="30" dirty="0"/>
              <a:t> </a:t>
            </a:r>
            <a:r>
              <a:rPr spc="-10" dirty="0"/>
              <a:t>wilayahnya</a:t>
            </a:r>
          </a:p>
          <a:p>
            <a:pPr marL="409575" marR="5080" indent="-397510">
              <a:lnSpc>
                <a:spcPct val="101699"/>
              </a:lnSpc>
              <a:spcBef>
                <a:spcPts val="415"/>
              </a:spcBef>
              <a:buAutoNum type="alphaLcParenR"/>
              <a:tabLst>
                <a:tab pos="409575" algn="l"/>
              </a:tabLst>
            </a:pPr>
            <a:r>
              <a:rPr dirty="0"/>
              <a:t>Melakukan</a:t>
            </a:r>
            <a:r>
              <a:rPr spc="50" dirty="0"/>
              <a:t> </a:t>
            </a:r>
            <a:r>
              <a:rPr dirty="0"/>
              <a:t>advokasi</a:t>
            </a:r>
            <a:r>
              <a:rPr spc="55" dirty="0"/>
              <a:t> </a:t>
            </a:r>
            <a:r>
              <a:rPr spc="-25" dirty="0"/>
              <a:t>ke </a:t>
            </a:r>
            <a:r>
              <a:rPr dirty="0"/>
              <a:t>pemerintah</a:t>
            </a:r>
            <a:r>
              <a:rPr spc="40" dirty="0"/>
              <a:t> </a:t>
            </a:r>
            <a:r>
              <a:rPr dirty="0"/>
              <a:t>daerah</a:t>
            </a:r>
            <a:r>
              <a:rPr spc="30" dirty="0"/>
              <a:t> </a:t>
            </a:r>
            <a:r>
              <a:rPr spc="-20" dirty="0"/>
              <a:t>agar </a:t>
            </a:r>
            <a:r>
              <a:rPr dirty="0"/>
              <a:t>tersedianya</a:t>
            </a:r>
            <a:r>
              <a:rPr spc="45" dirty="0"/>
              <a:t> </a:t>
            </a:r>
            <a:r>
              <a:rPr dirty="0"/>
              <a:t>dukungan</a:t>
            </a:r>
            <a:r>
              <a:rPr spc="65" dirty="0"/>
              <a:t> </a:t>
            </a:r>
            <a:r>
              <a:rPr spc="-10" dirty="0"/>
              <a:t>anggaran </a:t>
            </a:r>
            <a:r>
              <a:rPr dirty="0"/>
              <a:t>terkait</a:t>
            </a:r>
            <a:r>
              <a:rPr spc="10" dirty="0"/>
              <a:t> </a:t>
            </a:r>
            <a:r>
              <a:rPr dirty="0"/>
              <a:t>dengan</a:t>
            </a:r>
            <a:r>
              <a:rPr spc="35" dirty="0"/>
              <a:t> </a:t>
            </a:r>
            <a:r>
              <a:rPr spc="-10" dirty="0"/>
              <a:t>program </a:t>
            </a:r>
            <a:r>
              <a:rPr dirty="0"/>
              <a:t>keselamatan</a:t>
            </a:r>
            <a:r>
              <a:rPr spc="40" dirty="0"/>
              <a:t> </a:t>
            </a:r>
            <a:r>
              <a:rPr dirty="0"/>
              <a:t>pasien</a:t>
            </a:r>
            <a:r>
              <a:rPr spc="35" dirty="0"/>
              <a:t> </a:t>
            </a:r>
            <a:r>
              <a:rPr dirty="0"/>
              <a:t>rumah</a:t>
            </a:r>
            <a:r>
              <a:rPr spc="35" dirty="0"/>
              <a:t> </a:t>
            </a:r>
            <a:r>
              <a:rPr spc="-10" dirty="0"/>
              <a:t>sakit.</a:t>
            </a:r>
          </a:p>
          <a:p>
            <a:pPr marL="409575" marR="69850" indent="-397510">
              <a:lnSpc>
                <a:spcPct val="101600"/>
              </a:lnSpc>
              <a:spcBef>
                <a:spcPts val="420"/>
              </a:spcBef>
              <a:buAutoNum type="alphaLcParenR"/>
              <a:tabLst>
                <a:tab pos="409575" algn="l"/>
              </a:tabLst>
            </a:pPr>
            <a:r>
              <a:rPr dirty="0"/>
              <a:t>Melakukan</a:t>
            </a:r>
            <a:r>
              <a:rPr spc="60" dirty="0"/>
              <a:t> </a:t>
            </a:r>
            <a:r>
              <a:rPr spc="-10" dirty="0"/>
              <a:t>pembinaan </a:t>
            </a:r>
            <a:r>
              <a:rPr dirty="0"/>
              <a:t>pelaksanaan</a:t>
            </a:r>
            <a:r>
              <a:rPr spc="35" dirty="0"/>
              <a:t> </a:t>
            </a:r>
            <a:r>
              <a:rPr spc="-10" dirty="0"/>
              <a:t>program </a:t>
            </a:r>
            <a:r>
              <a:rPr dirty="0"/>
              <a:t>keselamatan</a:t>
            </a:r>
            <a:r>
              <a:rPr spc="40" dirty="0"/>
              <a:t> </a:t>
            </a:r>
            <a:r>
              <a:rPr dirty="0"/>
              <a:t>pasien</a:t>
            </a:r>
            <a:r>
              <a:rPr spc="35" dirty="0"/>
              <a:t> </a:t>
            </a:r>
            <a:r>
              <a:rPr dirty="0"/>
              <a:t>rumah</a:t>
            </a:r>
            <a:r>
              <a:rPr spc="35" dirty="0"/>
              <a:t> </a:t>
            </a:r>
            <a:r>
              <a:rPr spc="-10" dirty="0"/>
              <a:t>sakit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50740" y="1358900"/>
            <a:ext cx="11334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Di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Pusat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120014" indent="-457200">
              <a:lnSpc>
                <a:spcPct val="100000"/>
              </a:lnSpc>
              <a:spcBef>
                <a:spcPts val="100"/>
              </a:spcBef>
              <a:buAutoNum type="alphaLcParenR"/>
              <a:tabLst>
                <a:tab pos="469900" algn="l"/>
              </a:tabLst>
            </a:pPr>
            <a:r>
              <a:rPr dirty="0"/>
              <a:t>Membentuk</a:t>
            </a:r>
            <a:r>
              <a:rPr spc="-55" dirty="0"/>
              <a:t> </a:t>
            </a:r>
            <a:r>
              <a:rPr dirty="0"/>
              <a:t>komite</a:t>
            </a:r>
            <a:r>
              <a:rPr spc="-45" dirty="0"/>
              <a:t> </a:t>
            </a:r>
            <a:r>
              <a:rPr spc="-10" dirty="0"/>
              <a:t>keselamatan </a:t>
            </a:r>
            <a:r>
              <a:rPr dirty="0"/>
              <a:t>pasien</a:t>
            </a:r>
            <a:r>
              <a:rPr spc="-20" dirty="0"/>
              <a:t> </a:t>
            </a:r>
            <a:r>
              <a:rPr dirty="0"/>
              <a:t>Rumah</a:t>
            </a:r>
            <a:r>
              <a:rPr spc="-20" dirty="0"/>
              <a:t> </a:t>
            </a:r>
            <a:r>
              <a:rPr dirty="0"/>
              <a:t>Sakit</a:t>
            </a:r>
            <a:r>
              <a:rPr spc="-20" dirty="0"/>
              <a:t> </a:t>
            </a:r>
            <a:r>
              <a:rPr spc="-10" dirty="0"/>
              <a:t>dibawah </a:t>
            </a:r>
            <a:r>
              <a:rPr dirty="0"/>
              <a:t>Perhimpunan</a:t>
            </a:r>
            <a:r>
              <a:rPr spc="-55" dirty="0"/>
              <a:t> </a:t>
            </a:r>
            <a:r>
              <a:rPr dirty="0"/>
              <a:t>Rumah</a:t>
            </a:r>
            <a:r>
              <a:rPr spc="-45" dirty="0"/>
              <a:t> </a:t>
            </a:r>
            <a:r>
              <a:rPr dirty="0"/>
              <a:t>Sakit</a:t>
            </a:r>
            <a:r>
              <a:rPr spc="-50" dirty="0"/>
              <a:t> </a:t>
            </a:r>
            <a:r>
              <a:rPr spc="-10" dirty="0"/>
              <a:t>Seluruh Indonesia</a:t>
            </a:r>
          </a:p>
          <a:p>
            <a:pPr marL="469900" marR="5080" indent="-457200">
              <a:lnSpc>
                <a:spcPct val="100000"/>
              </a:lnSpc>
              <a:spcBef>
                <a:spcPts val="359"/>
              </a:spcBef>
              <a:buAutoNum type="alphaLcParenR"/>
              <a:tabLst>
                <a:tab pos="469900" algn="l"/>
              </a:tabLst>
            </a:pPr>
            <a:r>
              <a:rPr dirty="0"/>
              <a:t>Menyusun</a:t>
            </a:r>
            <a:r>
              <a:rPr spc="-60" dirty="0"/>
              <a:t> </a:t>
            </a:r>
            <a:r>
              <a:rPr dirty="0"/>
              <a:t>panduan</a:t>
            </a:r>
            <a:r>
              <a:rPr spc="-65" dirty="0"/>
              <a:t> </a:t>
            </a:r>
            <a:r>
              <a:rPr dirty="0"/>
              <a:t>nasional</a:t>
            </a:r>
            <a:r>
              <a:rPr spc="-55" dirty="0"/>
              <a:t> </a:t>
            </a:r>
            <a:r>
              <a:rPr spc="-10" dirty="0"/>
              <a:t>tentang </a:t>
            </a:r>
            <a:r>
              <a:rPr dirty="0"/>
              <a:t>Keselamatan</a:t>
            </a:r>
            <a:r>
              <a:rPr spc="-50" dirty="0"/>
              <a:t> </a:t>
            </a:r>
            <a:r>
              <a:rPr dirty="0"/>
              <a:t>Pasien</a:t>
            </a:r>
            <a:r>
              <a:rPr spc="-45" dirty="0"/>
              <a:t> </a:t>
            </a:r>
            <a:r>
              <a:rPr dirty="0"/>
              <a:t>Rumah</a:t>
            </a:r>
            <a:r>
              <a:rPr spc="-40" dirty="0"/>
              <a:t> </a:t>
            </a:r>
            <a:r>
              <a:rPr spc="-10" dirty="0"/>
              <a:t>Sakit</a:t>
            </a:r>
          </a:p>
          <a:p>
            <a:pPr marL="469900" marR="83185" indent="-457200">
              <a:lnSpc>
                <a:spcPct val="100000"/>
              </a:lnSpc>
              <a:spcBef>
                <a:spcPts val="360"/>
              </a:spcBef>
              <a:buAutoNum type="alphaLcParenR"/>
              <a:tabLst>
                <a:tab pos="469900" algn="l"/>
              </a:tabLst>
            </a:pPr>
            <a:r>
              <a:rPr dirty="0"/>
              <a:t>Melakukan</a:t>
            </a:r>
            <a:r>
              <a:rPr spc="-55" dirty="0"/>
              <a:t> </a:t>
            </a:r>
            <a:r>
              <a:rPr dirty="0"/>
              <a:t>sosialisasi</a:t>
            </a:r>
            <a:r>
              <a:rPr spc="-50" dirty="0"/>
              <a:t> </a:t>
            </a:r>
            <a:r>
              <a:rPr dirty="0"/>
              <a:t>dan</a:t>
            </a:r>
            <a:r>
              <a:rPr spc="-50" dirty="0"/>
              <a:t> </a:t>
            </a:r>
            <a:r>
              <a:rPr spc="-10" dirty="0"/>
              <a:t>advokasi </a:t>
            </a:r>
            <a:r>
              <a:rPr dirty="0"/>
              <a:t>program</a:t>
            </a:r>
            <a:r>
              <a:rPr spc="-65" dirty="0"/>
              <a:t> </a:t>
            </a:r>
            <a:r>
              <a:rPr dirty="0"/>
              <a:t>keselamatan</a:t>
            </a:r>
            <a:r>
              <a:rPr spc="-70" dirty="0"/>
              <a:t> </a:t>
            </a:r>
            <a:r>
              <a:rPr dirty="0"/>
              <a:t>pasien</a:t>
            </a:r>
            <a:r>
              <a:rPr spc="-65" dirty="0"/>
              <a:t> </a:t>
            </a:r>
            <a:r>
              <a:rPr spc="-25" dirty="0"/>
              <a:t>ke </a:t>
            </a:r>
            <a:r>
              <a:rPr dirty="0"/>
              <a:t>Dinas</a:t>
            </a:r>
            <a:r>
              <a:rPr spc="-60" dirty="0"/>
              <a:t> </a:t>
            </a:r>
            <a:r>
              <a:rPr spc="-10" dirty="0"/>
              <a:t>Kesehatan Propinsi/Kabupaten/Kota,</a:t>
            </a:r>
            <a:r>
              <a:rPr spc="-5" dirty="0"/>
              <a:t> </a:t>
            </a:r>
            <a:r>
              <a:rPr spc="-10" dirty="0"/>
              <a:t>PERSI </a:t>
            </a:r>
            <a:r>
              <a:rPr dirty="0"/>
              <a:t>Daerah</a:t>
            </a:r>
            <a:r>
              <a:rPr spc="-40" dirty="0"/>
              <a:t> </a:t>
            </a:r>
            <a:r>
              <a:rPr dirty="0"/>
              <a:t>dan</a:t>
            </a:r>
            <a:r>
              <a:rPr spc="-35" dirty="0"/>
              <a:t> </a:t>
            </a:r>
            <a:r>
              <a:rPr dirty="0"/>
              <a:t>rumah</a:t>
            </a:r>
            <a:r>
              <a:rPr spc="-45" dirty="0"/>
              <a:t> </a:t>
            </a:r>
            <a:r>
              <a:rPr dirty="0"/>
              <a:t>sakit</a:t>
            </a:r>
            <a:r>
              <a:rPr spc="-35" dirty="0"/>
              <a:t> </a:t>
            </a:r>
            <a:r>
              <a:rPr spc="-10" dirty="0"/>
              <a:t>pendidikan </a:t>
            </a:r>
            <a:r>
              <a:rPr dirty="0"/>
              <a:t>dengan</a:t>
            </a:r>
            <a:r>
              <a:rPr spc="-50" dirty="0"/>
              <a:t> </a:t>
            </a:r>
            <a:r>
              <a:rPr dirty="0"/>
              <a:t>jejaring</a:t>
            </a:r>
            <a:r>
              <a:rPr spc="-55" dirty="0"/>
              <a:t> </a:t>
            </a:r>
            <a:r>
              <a:rPr spc="-10" dirty="0"/>
              <a:t>pendidikan.</a:t>
            </a:r>
          </a:p>
          <a:p>
            <a:pPr marL="469900" marR="200025" indent="-457200">
              <a:lnSpc>
                <a:spcPct val="100000"/>
              </a:lnSpc>
              <a:spcBef>
                <a:spcPts val="360"/>
              </a:spcBef>
              <a:buAutoNum type="alphaLcParenR"/>
              <a:tabLst>
                <a:tab pos="469900" algn="l"/>
              </a:tabLst>
            </a:pPr>
            <a:r>
              <a:rPr spc="-10" dirty="0"/>
              <a:t>Mengembangkan</a:t>
            </a:r>
            <a:r>
              <a:rPr spc="-35" dirty="0"/>
              <a:t> </a:t>
            </a:r>
            <a:r>
              <a:rPr dirty="0"/>
              <a:t>laboratorium</a:t>
            </a:r>
            <a:r>
              <a:rPr spc="-30" dirty="0"/>
              <a:t> </a:t>
            </a:r>
            <a:r>
              <a:rPr spc="-25" dirty="0"/>
              <a:t>uji </a:t>
            </a:r>
            <a:r>
              <a:rPr dirty="0"/>
              <a:t>coba</a:t>
            </a:r>
            <a:r>
              <a:rPr spc="-75" dirty="0"/>
              <a:t> </a:t>
            </a:r>
            <a:r>
              <a:rPr dirty="0"/>
              <a:t>program</a:t>
            </a:r>
            <a:r>
              <a:rPr spc="-75" dirty="0"/>
              <a:t> </a:t>
            </a:r>
            <a:r>
              <a:rPr dirty="0"/>
              <a:t>keselamatan</a:t>
            </a:r>
            <a:r>
              <a:rPr spc="-75" dirty="0"/>
              <a:t> </a:t>
            </a:r>
            <a:r>
              <a:rPr spc="-10" dirty="0"/>
              <a:t>pasien.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6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5144135">
                <a:moveTo>
                  <a:pt x="9144000" y="0"/>
                </a:moveTo>
                <a:lnTo>
                  <a:pt x="0" y="0"/>
                </a:lnTo>
                <a:lnTo>
                  <a:pt x="0" y="5143677"/>
                </a:lnTo>
                <a:lnTo>
                  <a:pt x="9144000" y="5143677"/>
                </a:lnTo>
                <a:lnTo>
                  <a:pt x="9144000" y="0"/>
                </a:lnTo>
                <a:close/>
              </a:path>
            </a:pathLst>
          </a:custGeom>
          <a:solidFill>
            <a:srgbClr val="2DC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881539" y="2608184"/>
            <a:ext cx="1634489" cy="1634489"/>
            <a:chOff x="1881538" y="1754108"/>
            <a:chExt cx="1634489" cy="1634489"/>
          </a:xfrm>
        </p:grpSpPr>
        <p:sp>
          <p:nvSpPr>
            <p:cNvPr id="4" name="object 4"/>
            <p:cNvSpPr/>
            <p:nvPr/>
          </p:nvSpPr>
          <p:spPr>
            <a:xfrm>
              <a:off x="1906917" y="1779487"/>
              <a:ext cx="1583690" cy="1583690"/>
            </a:xfrm>
            <a:custGeom>
              <a:avLst/>
              <a:gdLst/>
              <a:ahLst/>
              <a:cxnLst/>
              <a:rect l="l" t="t" r="r" b="b"/>
              <a:pathLst>
                <a:path w="1583689" h="1583689">
                  <a:moveTo>
                    <a:pt x="791997" y="0"/>
                  </a:moveTo>
                  <a:lnTo>
                    <a:pt x="750608" y="1079"/>
                  </a:lnTo>
                  <a:lnTo>
                    <a:pt x="709206" y="4317"/>
                  </a:lnTo>
                  <a:lnTo>
                    <a:pt x="668159" y="9715"/>
                  </a:lnTo>
                  <a:lnTo>
                    <a:pt x="627481" y="17272"/>
                  </a:lnTo>
                  <a:lnTo>
                    <a:pt x="587159" y="27000"/>
                  </a:lnTo>
                  <a:lnTo>
                    <a:pt x="547204" y="38874"/>
                  </a:lnTo>
                  <a:lnTo>
                    <a:pt x="508317" y="52552"/>
                  </a:lnTo>
                  <a:lnTo>
                    <a:pt x="469798" y="68757"/>
                  </a:lnTo>
                  <a:lnTo>
                    <a:pt x="432358" y="86398"/>
                  </a:lnTo>
                  <a:lnTo>
                    <a:pt x="395998" y="106197"/>
                  </a:lnTo>
                  <a:lnTo>
                    <a:pt x="360718" y="127800"/>
                  </a:lnTo>
                  <a:lnTo>
                    <a:pt x="326516" y="151549"/>
                  </a:lnTo>
                  <a:lnTo>
                    <a:pt x="293763" y="176758"/>
                  </a:lnTo>
                  <a:lnTo>
                    <a:pt x="262077" y="203390"/>
                  </a:lnTo>
                  <a:lnTo>
                    <a:pt x="232206" y="232194"/>
                  </a:lnTo>
                  <a:lnTo>
                    <a:pt x="203403" y="262077"/>
                  </a:lnTo>
                  <a:lnTo>
                    <a:pt x="176758" y="293750"/>
                  </a:lnTo>
                  <a:lnTo>
                    <a:pt x="151561" y="326516"/>
                  </a:lnTo>
                  <a:lnTo>
                    <a:pt x="127800" y="360718"/>
                  </a:lnTo>
                  <a:lnTo>
                    <a:pt x="106197" y="395998"/>
                  </a:lnTo>
                  <a:lnTo>
                    <a:pt x="86398" y="432714"/>
                  </a:lnTo>
                  <a:lnTo>
                    <a:pt x="68757" y="469798"/>
                  </a:lnTo>
                  <a:lnTo>
                    <a:pt x="52920" y="508317"/>
                  </a:lnTo>
                  <a:lnTo>
                    <a:pt x="38887" y="547192"/>
                  </a:lnTo>
                  <a:lnTo>
                    <a:pt x="27474" y="586790"/>
                  </a:lnTo>
                  <a:lnTo>
                    <a:pt x="17726" y="627113"/>
                  </a:lnTo>
                  <a:lnTo>
                    <a:pt x="10152" y="667791"/>
                  </a:lnTo>
                  <a:lnTo>
                    <a:pt x="4733" y="708837"/>
                  </a:lnTo>
                  <a:lnTo>
                    <a:pt x="4686" y="709193"/>
                  </a:lnTo>
                  <a:lnTo>
                    <a:pt x="1475" y="750239"/>
                  </a:lnTo>
                  <a:lnTo>
                    <a:pt x="1447" y="750595"/>
                  </a:lnTo>
                  <a:lnTo>
                    <a:pt x="377" y="791629"/>
                  </a:lnTo>
                  <a:lnTo>
                    <a:pt x="368" y="791997"/>
                  </a:lnTo>
                  <a:lnTo>
                    <a:pt x="0" y="791997"/>
                  </a:lnTo>
                  <a:lnTo>
                    <a:pt x="1069" y="833031"/>
                  </a:lnTo>
                  <a:lnTo>
                    <a:pt x="1079" y="833399"/>
                  </a:lnTo>
                  <a:lnTo>
                    <a:pt x="4290" y="874433"/>
                  </a:lnTo>
                  <a:lnTo>
                    <a:pt x="4318" y="874788"/>
                  </a:lnTo>
                  <a:lnTo>
                    <a:pt x="9681" y="915479"/>
                  </a:lnTo>
                  <a:lnTo>
                    <a:pt x="9728" y="915835"/>
                  </a:lnTo>
                  <a:lnTo>
                    <a:pt x="17218" y="956157"/>
                  </a:lnTo>
                  <a:lnTo>
                    <a:pt x="17284" y="956513"/>
                  </a:lnTo>
                  <a:lnTo>
                    <a:pt x="26914" y="996480"/>
                  </a:lnTo>
                  <a:lnTo>
                    <a:pt x="38781" y="1036434"/>
                  </a:lnTo>
                  <a:lnTo>
                    <a:pt x="52565" y="1075677"/>
                  </a:lnTo>
                  <a:lnTo>
                    <a:pt x="68402" y="1113828"/>
                  </a:lnTo>
                  <a:lnTo>
                    <a:pt x="86398" y="1151280"/>
                  </a:lnTo>
                  <a:lnTo>
                    <a:pt x="106197" y="1187996"/>
                  </a:lnTo>
                  <a:lnTo>
                    <a:pt x="127800" y="1223276"/>
                  </a:lnTo>
                  <a:lnTo>
                    <a:pt x="151561" y="1257477"/>
                  </a:lnTo>
                  <a:lnTo>
                    <a:pt x="176758" y="1290231"/>
                  </a:lnTo>
                  <a:lnTo>
                    <a:pt x="203403" y="1321549"/>
                  </a:lnTo>
                  <a:lnTo>
                    <a:pt x="232206" y="1351788"/>
                  </a:lnTo>
                  <a:lnTo>
                    <a:pt x="262077" y="1380235"/>
                  </a:lnTo>
                  <a:lnTo>
                    <a:pt x="293763" y="1407236"/>
                  </a:lnTo>
                  <a:lnTo>
                    <a:pt x="326516" y="1432433"/>
                  </a:lnTo>
                  <a:lnTo>
                    <a:pt x="360718" y="1455839"/>
                  </a:lnTo>
                  <a:lnTo>
                    <a:pt x="395998" y="1477429"/>
                  </a:lnTo>
                  <a:lnTo>
                    <a:pt x="432358" y="1497228"/>
                  </a:lnTo>
                  <a:lnTo>
                    <a:pt x="469798" y="1515237"/>
                  </a:lnTo>
                  <a:lnTo>
                    <a:pt x="508317" y="1531073"/>
                  </a:lnTo>
                  <a:lnTo>
                    <a:pt x="547204" y="1544751"/>
                  </a:lnTo>
                  <a:lnTo>
                    <a:pt x="587159" y="1556639"/>
                  </a:lnTo>
                  <a:lnTo>
                    <a:pt x="627481" y="1566354"/>
                  </a:lnTo>
                  <a:lnTo>
                    <a:pt x="668159" y="1573910"/>
                  </a:lnTo>
                  <a:lnTo>
                    <a:pt x="709206" y="1579308"/>
                  </a:lnTo>
                  <a:lnTo>
                    <a:pt x="750608" y="1582559"/>
                  </a:lnTo>
                  <a:lnTo>
                    <a:pt x="791997" y="1583639"/>
                  </a:lnTo>
                  <a:lnTo>
                    <a:pt x="833399" y="1582559"/>
                  </a:lnTo>
                  <a:lnTo>
                    <a:pt x="874801" y="1579308"/>
                  </a:lnTo>
                  <a:lnTo>
                    <a:pt x="915847" y="1573910"/>
                  </a:lnTo>
                  <a:lnTo>
                    <a:pt x="956525" y="1566354"/>
                  </a:lnTo>
                  <a:lnTo>
                    <a:pt x="996848" y="1556639"/>
                  </a:lnTo>
                  <a:lnTo>
                    <a:pt x="1036802" y="1544751"/>
                  </a:lnTo>
                  <a:lnTo>
                    <a:pt x="1075677" y="1531073"/>
                  </a:lnTo>
                  <a:lnTo>
                    <a:pt x="1113840" y="1515237"/>
                  </a:lnTo>
                  <a:lnTo>
                    <a:pt x="1151280" y="1497228"/>
                  </a:lnTo>
                  <a:lnTo>
                    <a:pt x="1187996" y="1477429"/>
                  </a:lnTo>
                  <a:lnTo>
                    <a:pt x="1223276" y="1455839"/>
                  </a:lnTo>
                  <a:lnTo>
                    <a:pt x="1257477" y="1432077"/>
                  </a:lnTo>
                  <a:lnTo>
                    <a:pt x="1290243" y="1406867"/>
                  </a:lnTo>
                  <a:lnTo>
                    <a:pt x="1321562" y="1380235"/>
                  </a:lnTo>
                  <a:lnTo>
                    <a:pt x="1351800" y="1351432"/>
                  </a:lnTo>
                  <a:lnTo>
                    <a:pt x="1380236" y="1321549"/>
                  </a:lnTo>
                  <a:lnTo>
                    <a:pt x="1407236" y="1289875"/>
                  </a:lnTo>
                  <a:lnTo>
                    <a:pt x="1432445" y="1257109"/>
                  </a:lnTo>
                  <a:lnTo>
                    <a:pt x="1455839" y="1222908"/>
                  </a:lnTo>
                  <a:lnTo>
                    <a:pt x="1477441" y="1187627"/>
                  </a:lnTo>
                  <a:lnTo>
                    <a:pt x="1497241" y="1151280"/>
                  </a:lnTo>
                  <a:lnTo>
                    <a:pt x="1515237" y="1113828"/>
                  </a:lnTo>
                  <a:lnTo>
                    <a:pt x="1531086" y="1075308"/>
                  </a:lnTo>
                  <a:lnTo>
                    <a:pt x="1544639" y="1036789"/>
                  </a:lnTo>
                  <a:lnTo>
                    <a:pt x="1556533" y="996835"/>
                  </a:lnTo>
                  <a:lnTo>
                    <a:pt x="1556639" y="996480"/>
                  </a:lnTo>
                  <a:lnTo>
                    <a:pt x="1566281" y="956513"/>
                  </a:lnTo>
                  <a:lnTo>
                    <a:pt x="1566367" y="956157"/>
                  </a:lnTo>
                  <a:lnTo>
                    <a:pt x="1573857" y="915835"/>
                  </a:lnTo>
                  <a:lnTo>
                    <a:pt x="1573923" y="915479"/>
                  </a:lnTo>
                  <a:lnTo>
                    <a:pt x="1579274" y="874788"/>
                  </a:lnTo>
                  <a:lnTo>
                    <a:pt x="1582530" y="833399"/>
                  </a:lnTo>
                  <a:lnTo>
                    <a:pt x="1583629" y="791997"/>
                  </a:lnTo>
                  <a:lnTo>
                    <a:pt x="1583639" y="791629"/>
                  </a:lnTo>
                  <a:lnTo>
                    <a:pt x="1582568" y="750595"/>
                  </a:lnTo>
                  <a:lnTo>
                    <a:pt x="1582559" y="750239"/>
                  </a:lnTo>
                  <a:lnTo>
                    <a:pt x="1579349" y="709193"/>
                  </a:lnTo>
                  <a:lnTo>
                    <a:pt x="1573972" y="668159"/>
                  </a:lnTo>
                  <a:lnTo>
                    <a:pt x="1566433" y="627468"/>
                  </a:lnTo>
                  <a:lnTo>
                    <a:pt x="1556727" y="587159"/>
                  </a:lnTo>
                  <a:lnTo>
                    <a:pt x="1556639" y="586790"/>
                  </a:lnTo>
                  <a:lnTo>
                    <a:pt x="1544870" y="547192"/>
                  </a:lnTo>
                  <a:lnTo>
                    <a:pt x="1531086" y="507949"/>
                  </a:lnTo>
                  <a:lnTo>
                    <a:pt x="1515237" y="469798"/>
                  </a:lnTo>
                  <a:lnTo>
                    <a:pt x="1497241" y="432358"/>
                  </a:lnTo>
                  <a:lnTo>
                    <a:pt x="1477441" y="395630"/>
                  </a:lnTo>
                  <a:lnTo>
                    <a:pt x="1455839" y="360349"/>
                  </a:lnTo>
                  <a:lnTo>
                    <a:pt x="1432445" y="326148"/>
                  </a:lnTo>
                  <a:lnTo>
                    <a:pt x="1407236" y="293395"/>
                  </a:lnTo>
                  <a:lnTo>
                    <a:pt x="1380236" y="262077"/>
                  </a:lnTo>
                  <a:lnTo>
                    <a:pt x="1351800" y="231838"/>
                  </a:lnTo>
                  <a:lnTo>
                    <a:pt x="1321562" y="203390"/>
                  </a:lnTo>
                  <a:lnTo>
                    <a:pt x="1290243" y="176390"/>
                  </a:lnTo>
                  <a:lnTo>
                    <a:pt x="1257122" y="151193"/>
                  </a:lnTo>
                  <a:lnTo>
                    <a:pt x="1222921" y="127800"/>
                  </a:lnTo>
                  <a:lnTo>
                    <a:pt x="1187640" y="106197"/>
                  </a:lnTo>
                  <a:lnTo>
                    <a:pt x="1151280" y="86398"/>
                  </a:lnTo>
                  <a:lnTo>
                    <a:pt x="1113840" y="68389"/>
                  </a:lnTo>
                  <a:lnTo>
                    <a:pt x="1075677" y="52552"/>
                  </a:lnTo>
                  <a:lnTo>
                    <a:pt x="1036446" y="38874"/>
                  </a:lnTo>
                  <a:lnTo>
                    <a:pt x="996848" y="27000"/>
                  </a:lnTo>
                  <a:lnTo>
                    <a:pt x="956525" y="17272"/>
                  </a:lnTo>
                  <a:lnTo>
                    <a:pt x="915847" y="9715"/>
                  </a:lnTo>
                  <a:lnTo>
                    <a:pt x="874801" y="4317"/>
                  </a:lnTo>
                  <a:lnTo>
                    <a:pt x="833399" y="1079"/>
                  </a:lnTo>
                  <a:lnTo>
                    <a:pt x="791997" y="0"/>
                  </a:lnTo>
                  <a:close/>
                </a:path>
              </a:pathLst>
            </a:custGeom>
            <a:solidFill>
              <a:srgbClr val="2DC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06917" y="1779487"/>
              <a:ext cx="1583690" cy="1583690"/>
            </a:xfrm>
            <a:custGeom>
              <a:avLst/>
              <a:gdLst/>
              <a:ahLst/>
              <a:cxnLst/>
              <a:rect l="l" t="t" r="r" b="b"/>
              <a:pathLst>
                <a:path w="1583689" h="1583689">
                  <a:moveTo>
                    <a:pt x="368" y="791997"/>
                  </a:moveTo>
                  <a:lnTo>
                    <a:pt x="1447" y="750595"/>
                  </a:lnTo>
                  <a:lnTo>
                    <a:pt x="4686" y="709193"/>
                  </a:lnTo>
                  <a:lnTo>
                    <a:pt x="10083" y="668159"/>
                  </a:lnTo>
                  <a:lnTo>
                    <a:pt x="17640" y="627468"/>
                  </a:lnTo>
                  <a:lnTo>
                    <a:pt x="27368" y="587159"/>
                  </a:lnTo>
                  <a:lnTo>
                    <a:pt x="38887" y="547192"/>
                  </a:lnTo>
                  <a:lnTo>
                    <a:pt x="52920" y="508317"/>
                  </a:lnTo>
                  <a:lnTo>
                    <a:pt x="68757" y="469798"/>
                  </a:lnTo>
                  <a:lnTo>
                    <a:pt x="86398" y="432714"/>
                  </a:lnTo>
                  <a:lnTo>
                    <a:pt x="106197" y="395998"/>
                  </a:lnTo>
                  <a:lnTo>
                    <a:pt x="127800" y="360718"/>
                  </a:lnTo>
                  <a:lnTo>
                    <a:pt x="151561" y="326516"/>
                  </a:lnTo>
                  <a:lnTo>
                    <a:pt x="176758" y="293750"/>
                  </a:lnTo>
                  <a:lnTo>
                    <a:pt x="203403" y="262077"/>
                  </a:lnTo>
                  <a:lnTo>
                    <a:pt x="232206" y="232194"/>
                  </a:lnTo>
                  <a:lnTo>
                    <a:pt x="262077" y="203390"/>
                  </a:lnTo>
                  <a:lnTo>
                    <a:pt x="293763" y="176758"/>
                  </a:lnTo>
                  <a:lnTo>
                    <a:pt x="326516" y="151549"/>
                  </a:lnTo>
                  <a:lnTo>
                    <a:pt x="360718" y="127800"/>
                  </a:lnTo>
                  <a:lnTo>
                    <a:pt x="395998" y="106197"/>
                  </a:lnTo>
                  <a:lnTo>
                    <a:pt x="432358" y="86398"/>
                  </a:lnTo>
                  <a:lnTo>
                    <a:pt x="469798" y="68757"/>
                  </a:lnTo>
                  <a:lnTo>
                    <a:pt x="508317" y="52552"/>
                  </a:lnTo>
                  <a:lnTo>
                    <a:pt x="547204" y="38874"/>
                  </a:lnTo>
                  <a:lnTo>
                    <a:pt x="587159" y="27000"/>
                  </a:lnTo>
                  <a:lnTo>
                    <a:pt x="627481" y="17272"/>
                  </a:lnTo>
                  <a:lnTo>
                    <a:pt x="668159" y="9715"/>
                  </a:lnTo>
                  <a:lnTo>
                    <a:pt x="709206" y="4317"/>
                  </a:lnTo>
                  <a:lnTo>
                    <a:pt x="750608" y="1079"/>
                  </a:lnTo>
                  <a:lnTo>
                    <a:pt x="791997" y="0"/>
                  </a:lnTo>
                  <a:lnTo>
                    <a:pt x="833399" y="1079"/>
                  </a:lnTo>
                  <a:lnTo>
                    <a:pt x="874801" y="4317"/>
                  </a:lnTo>
                  <a:lnTo>
                    <a:pt x="915847" y="9715"/>
                  </a:lnTo>
                  <a:lnTo>
                    <a:pt x="956525" y="17272"/>
                  </a:lnTo>
                  <a:lnTo>
                    <a:pt x="996848" y="27000"/>
                  </a:lnTo>
                  <a:lnTo>
                    <a:pt x="1036446" y="38874"/>
                  </a:lnTo>
                  <a:lnTo>
                    <a:pt x="1075677" y="52552"/>
                  </a:lnTo>
                  <a:lnTo>
                    <a:pt x="1113840" y="68389"/>
                  </a:lnTo>
                  <a:lnTo>
                    <a:pt x="1151280" y="86398"/>
                  </a:lnTo>
                  <a:lnTo>
                    <a:pt x="1187640" y="106197"/>
                  </a:lnTo>
                  <a:lnTo>
                    <a:pt x="1222921" y="127800"/>
                  </a:lnTo>
                  <a:lnTo>
                    <a:pt x="1257122" y="151193"/>
                  </a:lnTo>
                  <a:lnTo>
                    <a:pt x="1290243" y="176390"/>
                  </a:lnTo>
                  <a:lnTo>
                    <a:pt x="1321562" y="203390"/>
                  </a:lnTo>
                  <a:lnTo>
                    <a:pt x="1351800" y="231838"/>
                  </a:lnTo>
                  <a:lnTo>
                    <a:pt x="1380236" y="262077"/>
                  </a:lnTo>
                  <a:lnTo>
                    <a:pt x="1407236" y="293395"/>
                  </a:lnTo>
                  <a:lnTo>
                    <a:pt x="1432445" y="326148"/>
                  </a:lnTo>
                  <a:lnTo>
                    <a:pt x="1455839" y="360349"/>
                  </a:lnTo>
                  <a:lnTo>
                    <a:pt x="1477441" y="395630"/>
                  </a:lnTo>
                  <a:lnTo>
                    <a:pt x="1497241" y="432358"/>
                  </a:lnTo>
                  <a:lnTo>
                    <a:pt x="1515237" y="469798"/>
                  </a:lnTo>
                  <a:lnTo>
                    <a:pt x="1531086" y="507949"/>
                  </a:lnTo>
                  <a:lnTo>
                    <a:pt x="1544764" y="546836"/>
                  </a:lnTo>
                  <a:lnTo>
                    <a:pt x="1556639" y="586790"/>
                  </a:lnTo>
                  <a:lnTo>
                    <a:pt x="1566367" y="627113"/>
                  </a:lnTo>
                  <a:lnTo>
                    <a:pt x="1573923" y="667791"/>
                  </a:lnTo>
                  <a:lnTo>
                    <a:pt x="1579321" y="708837"/>
                  </a:lnTo>
                  <a:lnTo>
                    <a:pt x="1582559" y="750239"/>
                  </a:lnTo>
                  <a:lnTo>
                    <a:pt x="1583639" y="791629"/>
                  </a:lnTo>
                  <a:lnTo>
                    <a:pt x="1582559" y="833031"/>
                  </a:lnTo>
                  <a:lnTo>
                    <a:pt x="1579321" y="874433"/>
                  </a:lnTo>
                  <a:lnTo>
                    <a:pt x="1573923" y="915479"/>
                  </a:lnTo>
                  <a:lnTo>
                    <a:pt x="1566367" y="956157"/>
                  </a:lnTo>
                  <a:lnTo>
                    <a:pt x="1556639" y="996480"/>
                  </a:lnTo>
                  <a:lnTo>
                    <a:pt x="1544764" y="1036434"/>
                  </a:lnTo>
                  <a:lnTo>
                    <a:pt x="1531086" y="1075308"/>
                  </a:lnTo>
                  <a:lnTo>
                    <a:pt x="1515237" y="1113828"/>
                  </a:lnTo>
                  <a:lnTo>
                    <a:pt x="1497241" y="1151280"/>
                  </a:lnTo>
                  <a:lnTo>
                    <a:pt x="1477441" y="1187627"/>
                  </a:lnTo>
                  <a:lnTo>
                    <a:pt x="1455839" y="1222908"/>
                  </a:lnTo>
                  <a:lnTo>
                    <a:pt x="1432445" y="1257109"/>
                  </a:lnTo>
                  <a:lnTo>
                    <a:pt x="1407236" y="1289875"/>
                  </a:lnTo>
                  <a:lnTo>
                    <a:pt x="1380236" y="1321549"/>
                  </a:lnTo>
                  <a:lnTo>
                    <a:pt x="1351800" y="1351432"/>
                  </a:lnTo>
                  <a:lnTo>
                    <a:pt x="1321562" y="1380235"/>
                  </a:lnTo>
                  <a:lnTo>
                    <a:pt x="1290243" y="1406867"/>
                  </a:lnTo>
                  <a:lnTo>
                    <a:pt x="1257477" y="1432077"/>
                  </a:lnTo>
                  <a:lnTo>
                    <a:pt x="1223276" y="1455839"/>
                  </a:lnTo>
                  <a:lnTo>
                    <a:pt x="1187996" y="1477429"/>
                  </a:lnTo>
                  <a:lnTo>
                    <a:pt x="1151280" y="1497228"/>
                  </a:lnTo>
                  <a:lnTo>
                    <a:pt x="1113840" y="1515237"/>
                  </a:lnTo>
                  <a:lnTo>
                    <a:pt x="1075677" y="1531073"/>
                  </a:lnTo>
                  <a:lnTo>
                    <a:pt x="1036802" y="1544751"/>
                  </a:lnTo>
                  <a:lnTo>
                    <a:pt x="996848" y="1556639"/>
                  </a:lnTo>
                  <a:lnTo>
                    <a:pt x="956525" y="1566354"/>
                  </a:lnTo>
                  <a:lnTo>
                    <a:pt x="915847" y="1573910"/>
                  </a:lnTo>
                  <a:lnTo>
                    <a:pt x="874801" y="1579308"/>
                  </a:lnTo>
                  <a:lnTo>
                    <a:pt x="833399" y="1582559"/>
                  </a:lnTo>
                  <a:lnTo>
                    <a:pt x="791997" y="1583639"/>
                  </a:lnTo>
                  <a:lnTo>
                    <a:pt x="750608" y="1582559"/>
                  </a:lnTo>
                  <a:lnTo>
                    <a:pt x="709206" y="1579308"/>
                  </a:lnTo>
                  <a:lnTo>
                    <a:pt x="668159" y="1573910"/>
                  </a:lnTo>
                  <a:lnTo>
                    <a:pt x="627481" y="1566354"/>
                  </a:lnTo>
                  <a:lnTo>
                    <a:pt x="587159" y="1556639"/>
                  </a:lnTo>
                  <a:lnTo>
                    <a:pt x="547204" y="1544751"/>
                  </a:lnTo>
                  <a:lnTo>
                    <a:pt x="508317" y="1531073"/>
                  </a:lnTo>
                  <a:lnTo>
                    <a:pt x="469798" y="1515237"/>
                  </a:lnTo>
                  <a:lnTo>
                    <a:pt x="432358" y="1497228"/>
                  </a:lnTo>
                  <a:lnTo>
                    <a:pt x="395998" y="1477429"/>
                  </a:lnTo>
                  <a:lnTo>
                    <a:pt x="360718" y="1455839"/>
                  </a:lnTo>
                  <a:lnTo>
                    <a:pt x="326516" y="1432433"/>
                  </a:lnTo>
                  <a:lnTo>
                    <a:pt x="293763" y="1407236"/>
                  </a:lnTo>
                  <a:lnTo>
                    <a:pt x="262077" y="1380235"/>
                  </a:lnTo>
                  <a:lnTo>
                    <a:pt x="232206" y="1351788"/>
                  </a:lnTo>
                  <a:lnTo>
                    <a:pt x="203403" y="1321549"/>
                  </a:lnTo>
                  <a:lnTo>
                    <a:pt x="176758" y="1290231"/>
                  </a:lnTo>
                  <a:lnTo>
                    <a:pt x="151561" y="1257477"/>
                  </a:lnTo>
                  <a:lnTo>
                    <a:pt x="127800" y="1223276"/>
                  </a:lnTo>
                  <a:lnTo>
                    <a:pt x="106197" y="1187996"/>
                  </a:lnTo>
                  <a:lnTo>
                    <a:pt x="86398" y="1151280"/>
                  </a:lnTo>
                  <a:lnTo>
                    <a:pt x="68402" y="1113828"/>
                  </a:lnTo>
                  <a:lnTo>
                    <a:pt x="52565" y="1075677"/>
                  </a:lnTo>
                  <a:lnTo>
                    <a:pt x="38887" y="1036789"/>
                  </a:lnTo>
                  <a:lnTo>
                    <a:pt x="27000" y="996835"/>
                  </a:lnTo>
                  <a:lnTo>
                    <a:pt x="17284" y="956513"/>
                  </a:lnTo>
                  <a:lnTo>
                    <a:pt x="9728" y="915835"/>
                  </a:lnTo>
                  <a:lnTo>
                    <a:pt x="4318" y="874788"/>
                  </a:lnTo>
                  <a:lnTo>
                    <a:pt x="1079" y="833399"/>
                  </a:lnTo>
                  <a:lnTo>
                    <a:pt x="0" y="791997"/>
                  </a:lnTo>
                  <a:lnTo>
                    <a:pt x="368" y="791997"/>
                  </a:lnTo>
                  <a:close/>
                </a:path>
              </a:pathLst>
            </a:custGeom>
            <a:ln w="507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4064038" y="2806715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4">
                <a:moveTo>
                  <a:pt x="143637" y="0"/>
                </a:moveTo>
                <a:lnTo>
                  <a:pt x="0" y="0"/>
                </a:lnTo>
                <a:lnTo>
                  <a:pt x="0" y="143637"/>
                </a:lnTo>
                <a:lnTo>
                  <a:pt x="71996" y="143637"/>
                </a:lnTo>
                <a:lnTo>
                  <a:pt x="143637" y="143637"/>
                </a:lnTo>
                <a:lnTo>
                  <a:pt x="1436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71760" y="2806715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4">
                <a:moveTo>
                  <a:pt x="143637" y="0"/>
                </a:moveTo>
                <a:lnTo>
                  <a:pt x="0" y="0"/>
                </a:lnTo>
                <a:lnTo>
                  <a:pt x="0" y="143637"/>
                </a:lnTo>
                <a:lnTo>
                  <a:pt x="71996" y="143637"/>
                </a:lnTo>
                <a:lnTo>
                  <a:pt x="143637" y="143637"/>
                </a:lnTo>
                <a:lnTo>
                  <a:pt x="1436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79837" y="2806715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4">
                <a:moveTo>
                  <a:pt x="143649" y="0"/>
                </a:moveTo>
                <a:lnTo>
                  <a:pt x="0" y="0"/>
                </a:lnTo>
                <a:lnTo>
                  <a:pt x="0" y="143637"/>
                </a:lnTo>
                <a:lnTo>
                  <a:pt x="72009" y="143637"/>
                </a:lnTo>
                <a:lnTo>
                  <a:pt x="143649" y="143637"/>
                </a:lnTo>
                <a:lnTo>
                  <a:pt x="1436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87558" y="2806715"/>
            <a:ext cx="144145" cy="144145"/>
          </a:xfrm>
          <a:custGeom>
            <a:avLst/>
            <a:gdLst/>
            <a:ahLst/>
            <a:cxnLst/>
            <a:rect l="l" t="t" r="r" b="b"/>
            <a:pathLst>
              <a:path w="144145" h="144144">
                <a:moveTo>
                  <a:pt x="143637" y="0"/>
                </a:moveTo>
                <a:lnTo>
                  <a:pt x="0" y="0"/>
                </a:lnTo>
                <a:lnTo>
                  <a:pt x="0" y="143637"/>
                </a:lnTo>
                <a:lnTo>
                  <a:pt x="72009" y="143637"/>
                </a:lnTo>
                <a:lnTo>
                  <a:pt x="143637" y="143637"/>
                </a:lnTo>
                <a:lnTo>
                  <a:pt x="1436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613735" y="3095703"/>
            <a:ext cx="545406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>
              <a:spcBef>
                <a:spcPts val="100"/>
              </a:spcBef>
            </a:pPr>
            <a:r>
              <a:rPr sz="3600" dirty="0" err="1">
                <a:solidFill>
                  <a:srgbClr val="FFFFFF"/>
                </a:solidFill>
              </a:rPr>
              <a:t>Pengertian</a:t>
            </a:r>
            <a:r>
              <a:rPr sz="3600" spc="-50" dirty="0">
                <a:solidFill>
                  <a:srgbClr val="FFFFFF"/>
                </a:solidFill>
              </a:rPr>
              <a:t> </a:t>
            </a:r>
            <a:r>
              <a:rPr sz="3600" spc="-10" dirty="0" err="1">
                <a:solidFill>
                  <a:srgbClr val="FFFFFF"/>
                </a:solidFill>
              </a:rPr>
              <a:t>Pencegaha</a:t>
            </a:r>
            <a:r>
              <a:rPr sz="3600" dirty="0" err="1">
                <a:solidFill>
                  <a:srgbClr val="FFFFFF"/>
                </a:solidFill>
              </a:rPr>
              <a:t>n</a:t>
            </a:r>
            <a:r>
              <a:rPr sz="3600" spc="-40" dirty="0">
                <a:solidFill>
                  <a:srgbClr val="FFFFFF"/>
                </a:solidFill>
              </a:rPr>
              <a:t> </a:t>
            </a:r>
            <a:r>
              <a:rPr sz="3600" dirty="0">
                <a:solidFill>
                  <a:srgbClr val="FFFFFF"/>
                </a:solidFill>
              </a:rPr>
              <a:t>Infeksi</a:t>
            </a:r>
            <a:r>
              <a:rPr sz="3600" spc="-45" dirty="0">
                <a:solidFill>
                  <a:srgbClr val="FFFFFF"/>
                </a:solidFill>
              </a:rPr>
              <a:t> </a:t>
            </a:r>
            <a:r>
              <a:rPr sz="3600" dirty="0">
                <a:solidFill>
                  <a:srgbClr val="FFFFFF"/>
                </a:solidFill>
              </a:rPr>
              <a:t>dan</a:t>
            </a:r>
            <a:r>
              <a:rPr sz="3600" spc="-40" dirty="0">
                <a:solidFill>
                  <a:srgbClr val="FFFFFF"/>
                </a:solidFill>
              </a:rPr>
              <a:t> </a:t>
            </a:r>
            <a:r>
              <a:rPr sz="3600" dirty="0">
                <a:solidFill>
                  <a:srgbClr val="FFFFFF"/>
                </a:solidFill>
              </a:rPr>
              <a:t>Patient</a:t>
            </a:r>
            <a:r>
              <a:rPr sz="3600" spc="-45" dirty="0">
                <a:solidFill>
                  <a:srgbClr val="FFFFFF"/>
                </a:solidFill>
              </a:rPr>
              <a:t> </a:t>
            </a:r>
            <a:r>
              <a:rPr sz="3600" spc="-50" dirty="0">
                <a:solidFill>
                  <a:srgbClr val="FFFFFF"/>
                </a:solidFill>
              </a:rPr>
              <a:t>S</a:t>
            </a:r>
            <a:r>
              <a:rPr sz="3600" spc="-10" dirty="0">
                <a:solidFill>
                  <a:srgbClr val="FFFFFF"/>
                </a:solidFill>
              </a:rPr>
              <a:t>afety</a:t>
            </a:r>
            <a:endParaRPr sz="3600" dirty="0"/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30045" y="2755966"/>
            <a:ext cx="1339189" cy="13388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B0713F-3256-4256-8C2E-1AFE129BA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199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6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8977" y="566191"/>
            <a:ext cx="28041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Definition</a:t>
            </a:r>
            <a:r>
              <a:rPr sz="2400" spc="-60" dirty="0"/>
              <a:t> </a:t>
            </a:r>
            <a:r>
              <a:rPr sz="2400" dirty="0"/>
              <a:t>&amp;</a:t>
            </a:r>
            <a:r>
              <a:rPr sz="2400" spc="-50" dirty="0"/>
              <a:t> </a:t>
            </a:r>
            <a:r>
              <a:rPr sz="2400" spc="-10" dirty="0"/>
              <a:t>Purpose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3653904" y="933373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53904" y="1527733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53904" y="2122093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904" y="2716453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3904" y="3585133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3904" y="4133773"/>
            <a:ext cx="106045" cy="985519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1800" spc="-50" dirty="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spc="-50" dirty="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spc="-50" dirty="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53904" y="5413933"/>
            <a:ext cx="106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96613" y="945984"/>
            <a:ext cx="4573270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8961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Times New Roman"/>
                <a:cs typeface="Times New Roman"/>
              </a:rPr>
              <a:t>Terciptanya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budaya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keselamatan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pasien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di </a:t>
            </a:r>
            <a:r>
              <a:rPr sz="1800" dirty="0">
                <a:latin typeface="Times New Roman"/>
                <a:cs typeface="Times New Roman"/>
              </a:rPr>
              <a:t>Rumah</a:t>
            </a:r>
            <a:r>
              <a:rPr sz="1800" spc="-20" dirty="0">
                <a:latin typeface="Times New Roman"/>
                <a:cs typeface="Times New Roman"/>
              </a:rPr>
              <a:t> Sakit</a:t>
            </a:r>
            <a:endParaRPr sz="1800">
              <a:latin typeface="Times New Roman"/>
              <a:cs typeface="Times New Roman"/>
            </a:endParaRPr>
          </a:p>
          <a:p>
            <a:pPr marL="12700" marR="756920">
              <a:lnSpc>
                <a:spcPct val="100000"/>
              </a:lnSpc>
              <a:spcBef>
                <a:spcPts val="359"/>
              </a:spcBef>
            </a:pPr>
            <a:r>
              <a:rPr sz="1800" spc="-10" dirty="0">
                <a:latin typeface="Times New Roman"/>
                <a:cs typeface="Times New Roman"/>
              </a:rPr>
              <a:t>Meningkatnya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akuntabilitas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Rumah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Sakit </a:t>
            </a:r>
            <a:r>
              <a:rPr sz="1800" dirty="0">
                <a:latin typeface="Times New Roman"/>
                <a:cs typeface="Times New Roman"/>
              </a:rPr>
              <a:t>terhadap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pasien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masyarakat</a:t>
            </a:r>
            <a:endParaRPr sz="1800">
              <a:latin typeface="Times New Roman"/>
              <a:cs typeface="Times New Roman"/>
            </a:endParaRPr>
          </a:p>
          <a:p>
            <a:pPr marL="12700" marR="46355">
              <a:lnSpc>
                <a:spcPct val="100000"/>
              </a:lnSpc>
              <a:spcBef>
                <a:spcPts val="360"/>
              </a:spcBef>
            </a:pPr>
            <a:r>
              <a:rPr sz="1800" spc="-10" dirty="0">
                <a:latin typeface="Times New Roman"/>
                <a:cs typeface="Times New Roman"/>
              </a:rPr>
              <a:t>Menurunnya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kejadian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tidak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diharapkan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(KTD)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di </a:t>
            </a:r>
            <a:r>
              <a:rPr sz="1800" dirty="0">
                <a:latin typeface="Times New Roman"/>
                <a:cs typeface="Times New Roman"/>
              </a:rPr>
              <a:t>Rumah</a:t>
            </a:r>
            <a:r>
              <a:rPr sz="1800" spc="-20" dirty="0">
                <a:latin typeface="Times New Roman"/>
                <a:cs typeface="Times New Roman"/>
              </a:rPr>
              <a:t> Sakit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359"/>
              </a:spcBef>
            </a:pPr>
            <a:r>
              <a:rPr sz="1800" spc="-20" dirty="0">
                <a:latin typeface="Times New Roman"/>
                <a:cs typeface="Times New Roman"/>
              </a:rPr>
              <a:t>Terlaksananya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program-</a:t>
            </a:r>
            <a:r>
              <a:rPr sz="1800" dirty="0">
                <a:latin typeface="Times New Roman"/>
                <a:cs typeface="Times New Roman"/>
              </a:rPr>
              <a:t>program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pencegahan </a:t>
            </a:r>
            <a:r>
              <a:rPr sz="1800" dirty="0">
                <a:latin typeface="Times New Roman"/>
                <a:cs typeface="Times New Roman"/>
              </a:rPr>
              <a:t>sehingga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tidak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terjadi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pengulangan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kejadian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tidak diharapkan.</a:t>
            </a:r>
            <a:endParaRPr sz="1800">
              <a:latin typeface="Times New Roman"/>
              <a:cs typeface="Times New Roman"/>
            </a:endParaRPr>
          </a:p>
          <a:p>
            <a:pPr marL="12700" marR="762000">
              <a:lnSpc>
                <a:spcPct val="108300"/>
              </a:lnSpc>
              <a:spcBef>
                <a:spcPts val="180"/>
              </a:spcBef>
            </a:pPr>
            <a:r>
              <a:rPr sz="1800" dirty="0">
                <a:latin typeface="Times New Roman"/>
                <a:cs typeface="Times New Roman"/>
              </a:rPr>
              <a:t>Menciptakan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lingkungan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yang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aman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bagi </a:t>
            </a:r>
            <a:r>
              <a:rPr sz="1800" dirty="0">
                <a:latin typeface="Times New Roman"/>
                <a:cs typeface="Times New Roman"/>
              </a:rPr>
              <a:t>karyawan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pengunjung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Rumah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Sakit. Mempertahankan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reputasi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Rumah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Sakit</a:t>
            </a:r>
            <a:endParaRPr sz="1800">
              <a:latin typeface="Times New Roman"/>
              <a:cs typeface="Times New Roman"/>
            </a:endParaRPr>
          </a:p>
          <a:p>
            <a:pPr marL="12700" marR="82550">
              <a:lnSpc>
                <a:spcPct val="108300"/>
              </a:lnSpc>
              <a:spcBef>
                <a:spcPts val="180"/>
              </a:spcBef>
            </a:pPr>
            <a:r>
              <a:rPr sz="1800" dirty="0">
                <a:latin typeface="Times New Roman"/>
                <a:cs typeface="Times New Roman"/>
              </a:rPr>
              <a:t>Memberikan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pelayanan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yang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efektif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efisien </a:t>
            </a:r>
            <a:r>
              <a:rPr sz="1800" dirty="0">
                <a:latin typeface="Times New Roman"/>
                <a:cs typeface="Times New Roman"/>
              </a:rPr>
              <a:t>Mnegontrol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ibu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nifas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agar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melakukan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kunjungan </a:t>
            </a:r>
            <a:r>
              <a:rPr sz="1800" dirty="0">
                <a:latin typeface="Times New Roman"/>
                <a:cs typeface="Times New Roman"/>
              </a:rPr>
              <a:t>yang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sesuai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SOP.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Times New Roman"/>
                <a:cs typeface="Times New Roman"/>
              </a:rPr>
              <a:t>Menjaga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keselamatan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ibu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bayi.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467980"/>
            <a:ext cx="2832100" cy="3688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5"/>
              </a:spcBef>
            </a:pPr>
            <a:r>
              <a:rPr sz="2000" i="1" dirty="0">
                <a:latin typeface="Times New Roman"/>
                <a:cs typeface="Times New Roman"/>
              </a:rPr>
              <a:t>Pasien</a:t>
            </a:r>
            <a:r>
              <a:rPr sz="2000" i="1" spc="-1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Safety</a:t>
            </a:r>
            <a:r>
              <a:rPr sz="2000" i="1" spc="-1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Pada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Asuhan </a:t>
            </a:r>
            <a:r>
              <a:rPr sz="2000" i="1" dirty="0">
                <a:latin typeface="Times New Roman"/>
                <a:cs typeface="Times New Roman"/>
              </a:rPr>
              <a:t>Posnatal</a:t>
            </a:r>
            <a:r>
              <a:rPr sz="2000" i="1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adalah </a:t>
            </a:r>
            <a:r>
              <a:rPr sz="2000" spc="-20" dirty="0">
                <a:latin typeface="Times New Roman"/>
                <a:cs typeface="Times New Roman"/>
              </a:rPr>
              <a:t>suatu </a:t>
            </a:r>
            <a:r>
              <a:rPr sz="2000" dirty="0">
                <a:latin typeface="Times New Roman"/>
                <a:cs typeface="Times New Roman"/>
              </a:rPr>
              <a:t>system yang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membuat </a:t>
            </a:r>
            <a:r>
              <a:rPr sz="2000" dirty="0">
                <a:latin typeface="Times New Roman"/>
                <a:cs typeface="Times New Roman"/>
              </a:rPr>
              <a:t>asuhan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pasien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 </a:t>
            </a:r>
            <a:r>
              <a:rPr sz="2000" spc="-20" dirty="0">
                <a:latin typeface="Times New Roman"/>
                <a:cs typeface="Times New Roman"/>
              </a:rPr>
              <a:t>rumah </a:t>
            </a:r>
            <a:r>
              <a:rPr sz="2000" dirty="0">
                <a:latin typeface="Times New Roman"/>
                <a:cs typeface="Times New Roman"/>
              </a:rPr>
              <a:t>sakit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menjadi lebih </a:t>
            </a:r>
            <a:r>
              <a:rPr sz="2000" spc="-20" dirty="0">
                <a:latin typeface="Times New Roman"/>
                <a:cs typeface="Times New Roman"/>
              </a:rPr>
              <a:t>aman.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400"/>
              </a:lnSpc>
            </a:pPr>
            <a:r>
              <a:rPr sz="2000" dirty="0">
                <a:latin typeface="Times New Roman"/>
                <a:cs typeface="Times New Roman"/>
              </a:rPr>
              <a:t>Sistem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ini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mencegah</a:t>
            </a:r>
            <a:endParaRPr sz="2000">
              <a:latin typeface="Times New Roman"/>
              <a:cs typeface="Times New Roman"/>
            </a:endParaRPr>
          </a:p>
          <a:p>
            <a:pPr marL="12700" marR="83185">
              <a:lnSpc>
                <a:spcPct val="100000"/>
              </a:lnSpc>
              <a:spcBef>
                <a:spcPts val="10"/>
              </a:spcBef>
            </a:pPr>
            <a:r>
              <a:rPr sz="2000" dirty="0">
                <a:latin typeface="Times New Roman"/>
                <a:cs typeface="Times New Roman"/>
              </a:rPr>
              <a:t>terjadinya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cedera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yang </a:t>
            </a:r>
            <a:r>
              <a:rPr sz="2000" dirty="0">
                <a:latin typeface="Times New Roman"/>
                <a:cs typeface="Times New Roman"/>
              </a:rPr>
              <a:t>disebabkan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oleh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kesalahan </a:t>
            </a:r>
            <a:r>
              <a:rPr sz="2000" dirty="0">
                <a:latin typeface="Times New Roman"/>
                <a:cs typeface="Times New Roman"/>
              </a:rPr>
              <a:t>akibat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melaksanakan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suatu </a:t>
            </a:r>
            <a:r>
              <a:rPr sz="2000" dirty="0">
                <a:latin typeface="Times New Roman"/>
                <a:cs typeface="Times New Roman"/>
              </a:rPr>
              <a:t>tindakan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atau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tidak </a:t>
            </a:r>
            <a:r>
              <a:rPr sz="2000" dirty="0">
                <a:latin typeface="Times New Roman"/>
                <a:cs typeface="Times New Roman"/>
              </a:rPr>
              <a:t>mengambil tindakan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yang </a:t>
            </a:r>
            <a:r>
              <a:rPr sz="2000" dirty="0">
                <a:latin typeface="Times New Roman"/>
                <a:cs typeface="Times New Roman"/>
              </a:rPr>
              <a:t>seharusnya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diambil.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6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5818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100"/>
              </a:spcBef>
            </a:pPr>
            <a:r>
              <a:rPr dirty="0"/>
              <a:t>Manfaat</a:t>
            </a:r>
            <a:r>
              <a:rPr spc="-114" dirty="0"/>
              <a:t> </a:t>
            </a:r>
            <a:r>
              <a:rPr dirty="0"/>
              <a:t>Patient</a:t>
            </a:r>
            <a:r>
              <a:rPr spc="-65" dirty="0"/>
              <a:t> </a:t>
            </a:r>
            <a:r>
              <a:rPr dirty="0"/>
              <a:t>Safety</a:t>
            </a:r>
            <a:r>
              <a:rPr spc="-65" dirty="0"/>
              <a:t> </a:t>
            </a:r>
            <a:r>
              <a:rPr spc="-20" dirty="0"/>
              <a:t>Pada</a:t>
            </a:r>
            <a:r>
              <a:rPr spc="-160" dirty="0"/>
              <a:t> </a:t>
            </a:r>
            <a:r>
              <a:rPr dirty="0"/>
              <a:t>Asuhan</a:t>
            </a:r>
            <a:r>
              <a:rPr spc="-70" dirty="0"/>
              <a:t> </a:t>
            </a:r>
            <a:r>
              <a:rPr spc="-10" dirty="0"/>
              <a:t>Postnatal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50933"/>
            <a:ext cx="140970" cy="140970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600" spc="-50" dirty="0">
                <a:latin typeface="Arial MT"/>
                <a:cs typeface="Arial MT"/>
              </a:rPr>
              <a:t>•</a:t>
            </a:r>
            <a:endParaRPr sz="2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600" spc="-50" dirty="0">
                <a:latin typeface="Arial MT"/>
                <a:cs typeface="Arial MT"/>
              </a:rPr>
              <a:t>•</a:t>
            </a:r>
            <a:endParaRPr sz="2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2600" spc="-50" dirty="0">
                <a:latin typeface="Arial MT"/>
                <a:cs typeface="Arial MT"/>
              </a:rPr>
              <a:t>•</a:t>
            </a:r>
            <a:endParaRPr sz="26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332198"/>
            <a:ext cx="140970" cy="1872614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600" spc="-50" dirty="0">
                <a:latin typeface="Arial MT"/>
                <a:cs typeface="Arial MT"/>
              </a:rPr>
              <a:t>•</a:t>
            </a:r>
            <a:endParaRPr sz="2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600" spc="-50" dirty="0">
                <a:latin typeface="Arial MT"/>
                <a:cs typeface="Arial MT"/>
              </a:rPr>
              <a:t>•</a:t>
            </a:r>
            <a:endParaRPr sz="2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2600" spc="-50" dirty="0">
                <a:latin typeface="Arial MT"/>
                <a:cs typeface="Arial MT"/>
              </a:rPr>
              <a:t>•</a:t>
            </a:r>
            <a:endParaRPr sz="2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2600" spc="-50" dirty="0">
                <a:latin typeface="Arial MT"/>
                <a:cs typeface="Arial MT"/>
              </a:rPr>
              <a:t>•</a:t>
            </a:r>
            <a:endParaRPr sz="26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017" y="1567126"/>
            <a:ext cx="6684645" cy="4446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sz="2600" dirty="0">
                <a:latin typeface="Times New Roman"/>
                <a:cs typeface="Times New Roman"/>
              </a:rPr>
              <a:t>Budaya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safety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meningkat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dan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berkembang </a:t>
            </a:r>
            <a:r>
              <a:rPr sz="2600" dirty="0">
                <a:latin typeface="Times New Roman"/>
                <a:cs typeface="Times New Roman"/>
              </a:rPr>
              <a:t>Komunikasi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dengan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dengan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ibu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nifas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berkembang</a:t>
            </a:r>
            <a:endParaRPr sz="2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15"/>
              </a:spcBef>
            </a:pPr>
            <a:r>
              <a:rPr sz="2600" dirty="0">
                <a:latin typeface="Times New Roman"/>
                <a:cs typeface="Times New Roman"/>
              </a:rPr>
              <a:t>Kejadian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tidak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diharapakn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(KTD)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pada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masa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nifas menurun</a:t>
            </a:r>
            <a:endParaRPr sz="2600">
              <a:latin typeface="Times New Roman"/>
              <a:cs typeface="Times New Roman"/>
            </a:endParaRPr>
          </a:p>
          <a:p>
            <a:pPr marL="12700" marR="1536065">
              <a:lnSpc>
                <a:spcPct val="116500"/>
              </a:lnSpc>
              <a:spcBef>
                <a:spcPts val="5"/>
              </a:spcBef>
            </a:pPr>
            <a:r>
              <a:rPr sz="2600" dirty="0">
                <a:latin typeface="Times New Roman"/>
                <a:cs typeface="Times New Roman"/>
              </a:rPr>
              <a:t>Risiko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klinis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pada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masa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nifas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menurun </a:t>
            </a:r>
            <a:r>
              <a:rPr sz="2600" dirty="0">
                <a:latin typeface="Times New Roman"/>
                <a:cs typeface="Times New Roman"/>
              </a:rPr>
              <a:t>Keluhan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pada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masa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nifas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berkurang </a:t>
            </a:r>
            <a:r>
              <a:rPr sz="2600" dirty="0">
                <a:latin typeface="Times New Roman"/>
                <a:cs typeface="Times New Roman"/>
              </a:rPr>
              <a:t>Mutu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pelayan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Rumah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Sakit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meningkat</a:t>
            </a:r>
            <a:endParaRPr sz="2600">
              <a:latin typeface="Times New Roman"/>
              <a:cs typeface="Times New Roman"/>
            </a:endParaRPr>
          </a:p>
          <a:p>
            <a:pPr marL="12700" marR="205104">
              <a:lnSpc>
                <a:spcPct val="99800"/>
              </a:lnSpc>
              <a:spcBef>
                <a:spcPts val="530"/>
              </a:spcBef>
            </a:pPr>
            <a:r>
              <a:rPr sz="2600" dirty="0">
                <a:latin typeface="Times New Roman"/>
                <a:cs typeface="Times New Roman"/>
              </a:rPr>
              <a:t>Citra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Rumah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Sakit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dan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kepercayaan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masyarakat </a:t>
            </a:r>
            <a:r>
              <a:rPr sz="2600" dirty="0">
                <a:latin typeface="Times New Roman"/>
                <a:cs typeface="Times New Roman"/>
              </a:rPr>
              <a:t>meningkat,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diikuti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dengan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kepercayaan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diri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yang </a:t>
            </a:r>
            <a:r>
              <a:rPr sz="2600" spc="-10" dirty="0">
                <a:latin typeface="Times New Roman"/>
                <a:cs typeface="Times New Roman"/>
              </a:rPr>
              <a:t>meningkat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6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6651" rIns="0" bIns="0" rtlCol="0">
            <a:spAutoFit/>
          </a:bodyPr>
          <a:lstStyle/>
          <a:p>
            <a:pPr marL="379095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Langkah</a:t>
            </a:r>
            <a:r>
              <a:rPr sz="2400" spc="-110" dirty="0"/>
              <a:t> </a:t>
            </a:r>
            <a:r>
              <a:rPr sz="2400" dirty="0"/>
              <a:t>Menuju</a:t>
            </a:r>
            <a:r>
              <a:rPr sz="2400" spc="-60" dirty="0"/>
              <a:t> </a:t>
            </a:r>
            <a:r>
              <a:rPr sz="2400" dirty="0"/>
              <a:t>Patient</a:t>
            </a:r>
            <a:r>
              <a:rPr sz="2400" spc="-55" dirty="0"/>
              <a:t> </a:t>
            </a:r>
            <a:r>
              <a:rPr sz="2400" dirty="0"/>
              <a:t>Safety</a:t>
            </a:r>
            <a:r>
              <a:rPr sz="2400" spc="-60" dirty="0"/>
              <a:t> </a:t>
            </a:r>
            <a:r>
              <a:rPr sz="2400" spc="-20" dirty="0"/>
              <a:t>Pada</a:t>
            </a:r>
            <a:r>
              <a:rPr sz="2400" spc="-140" dirty="0"/>
              <a:t> </a:t>
            </a:r>
            <a:r>
              <a:rPr sz="2400" dirty="0"/>
              <a:t>Asuhan</a:t>
            </a:r>
            <a:r>
              <a:rPr sz="2400" spc="-60" dirty="0"/>
              <a:t> </a:t>
            </a:r>
            <a:r>
              <a:rPr sz="2400" spc="-10" dirty="0"/>
              <a:t>Postnatal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535940" y="1552377"/>
            <a:ext cx="137160" cy="91440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2500" spc="-50" dirty="0">
                <a:latin typeface="Arial MT"/>
                <a:cs typeface="Arial MT"/>
              </a:rPr>
              <a:t>•</a:t>
            </a:r>
            <a:endParaRPr sz="2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500" spc="-50" dirty="0">
                <a:latin typeface="Arial MT"/>
                <a:cs typeface="Arial MT"/>
              </a:rPr>
              <a:t>•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820661"/>
            <a:ext cx="137160" cy="224853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500" spc="-50" dirty="0">
                <a:latin typeface="Arial MT"/>
                <a:cs typeface="Arial MT"/>
              </a:rPr>
              <a:t>•</a:t>
            </a:r>
            <a:endParaRPr sz="2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500" spc="-50" dirty="0">
                <a:latin typeface="Arial MT"/>
                <a:cs typeface="Arial MT"/>
              </a:rPr>
              <a:t>•</a:t>
            </a:r>
            <a:endParaRPr sz="2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500" spc="-50" dirty="0">
                <a:latin typeface="Arial MT"/>
                <a:cs typeface="Arial MT"/>
              </a:rPr>
              <a:t>•</a:t>
            </a:r>
            <a:endParaRPr sz="2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500" spc="-50" dirty="0">
                <a:latin typeface="Arial MT"/>
                <a:cs typeface="Arial MT"/>
              </a:rPr>
              <a:t>•</a:t>
            </a:r>
            <a:endParaRPr sz="2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500" spc="-50" dirty="0">
                <a:latin typeface="Arial MT"/>
                <a:cs typeface="Arial MT"/>
              </a:rPr>
              <a:t>•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350"/>
              </a:spcBef>
            </a:pPr>
            <a:r>
              <a:rPr dirty="0"/>
              <a:t>Membangun</a:t>
            </a:r>
            <a:r>
              <a:rPr spc="-85" dirty="0"/>
              <a:t> </a:t>
            </a:r>
            <a:r>
              <a:rPr dirty="0"/>
              <a:t>kesadaran</a:t>
            </a:r>
            <a:r>
              <a:rPr spc="-80" dirty="0"/>
              <a:t> </a:t>
            </a:r>
            <a:r>
              <a:rPr dirty="0"/>
              <a:t>akan</a:t>
            </a:r>
            <a:r>
              <a:rPr spc="-80" dirty="0"/>
              <a:t> </a:t>
            </a:r>
            <a:r>
              <a:rPr dirty="0"/>
              <a:t>nilai</a:t>
            </a:r>
            <a:r>
              <a:rPr spc="-80" dirty="0"/>
              <a:t> </a:t>
            </a:r>
            <a:r>
              <a:rPr spc="-10" dirty="0"/>
              <a:t>keselamatan</a:t>
            </a:r>
            <a:r>
              <a:rPr spc="-75" dirty="0"/>
              <a:t> </a:t>
            </a:r>
            <a:r>
              <a:rPr dirty="0"/>
              <a:t>Ibu</a:t>
            </a:r>
            <a:r>
              <a:rPr spc="-80" dirty="0"/>
              <a:t> </a:t>
            </a:r>
            <a:r>
              <a:rPr spc="-10" dirty="0"/>
              <a:t>Postnatal </a:t>
            </a:r>
            <a:r>
              <a:rPr dirty="0"/>
              <a:t>Memimpin</a:t>
            </a:r>
            <a:r>
              <a:rPr spc="-75" dirty="0"/>
              <a:t> </a:t>
            </a:r>
            <a:r>
              <a:rPr dirty="0"/>
              <a:t>dan</a:t>
            </a:r>
            <a:r>
              <a:rPr spc="-70" dirty="0"/>
              <a:t> </a:t>
            </a:r>
            <a:r>
              <a:rPr dirty="0"/>
              <a:t>mendukung</a:t>
            </a:r>
            <a:r>
              <a:rPr spc="-80" dirty="0"/>
              <a:t> </a:t>
            </a:r>
            <a:r>
              <a:rPr dirty="0"/>
              <a:t>staf</a:t>
            </a:r>
            <a:r>
              <a:rPr spc="-80" dirty="0"/>
              <a:t> </a:t>
            </a:r>
            <a:r>
              <a:rPr dirty="0"/>
              <a:t>untuk</a:t>
            </a:r>
            <a:r>
              <a:rPr spc="-75" dirty="0"/>
              <a:t> </a:t>
            </a:r>
            <a:r>
              <a:rPr dirty="0"/>
              <a:t>komitmen</a:t>
            </a:r>
            <a:r>
              <a:rPr spc="-75" dirty="0"/>
              <a:t> </a:t>
            </a:r>
            <a:r>
              <a:rPr dirty="0"/>
              <a:t>dan</a:t>
            </a:r>
            <a:r>
              <a:rPr spc="-80" dirty="0"/>
              <a:t> </a:t>
            </a:r>
            <a:r>
              <a:rPr spc="-10" dirty="0"/>
              <a:t>focus </a:t>
            </a:r>
            <a:r>
              <a:rPr dirty="0"/>
              <a:t>pada</a:t>
            </a:r>
            <a:r>
              <a:rPr spc="-75" dirty="0"/>
              <a:t> </a:t>
            </a:r>
            <a:r>
              <a:rPr spc="-10" dirty="0"/>
              <a:t>keselamatan</a:t>
            </a:r>
            <a:r>
              <a:rPr spc="-70" dirty="0"/>
              <a:t> </a:t>
            </a:r>
            <a:r>
              <a:rPr dirty="0"/>
              <a:t>ibu</a:t>
            </a:r>
            <a:r>
              <a:rPr spc="-65" dirty="0"/>
              <a:t> </a:t>
            </a:r>
            <a:r>
              <a:rPr dirty="0"/>
              <a:t>postnatal</a:t>
            </a:r>
            <a:r>
              <a:rPr spc="-65" dirty="0"/>
              <a:t> </a:t>
            </a:r>
            <a:r>
              <a:rPr dirty="0"/>
              <a:t>di</a:t>
            </a:r>
            <a:r>
              <a:rPr spc="-65" dirty="0"/>
              <a:t> </a:t>
            </a:r>
            <a:r>
              <a:rPr dirty="0"/>
              <a:t>Rumah</a:t>
            </a:r>
            <a:r>
              <a:rPr spc="-70" dirty="0"/>
              <a:t> </a:t>
            </a:r>
            <a:r>
              <a:rPr spc="-10" dirty="0"/>
              <a:t>Sakit</a:t>
            </a:r>
          </a:p>
          <a:p>
            <a:pPr marL="12700" marR="3414395">
              <a:lnSpc>
                <a:spcPct val="116300"/>
              </a:lnSpc>
              <a:spcBef>
                <a:spcPts val="10"/>
              </a:spcBef>
            </a:pPr>
            <a:r>
              <a:rPr spc="-10" dirty="0"/>
              <a:t>Integrasikan</a:t>
            </a:r>
            <a:r>
              <a:rPr spc="-60" dirty="0"/>
              <a:t> </a:t>
            </a:r>
            <a:r>
              <a:rPr spc="-10" dirty="0"/>
              <a:t>manajemen</a:t>
            </a:r>
            <a:r>
              <a:rPr spc="-60" dirty="0"/>
              <a:t> </a:t>
            </a:r>
            <a:r>
              <a:rPr spc="-10" dirty="0"/>
              <a:t>risiko </a:t>
            </a:r>
            <a:r>
              <a:rPr dirty="0"/>
              <a:t>Sistem</a:t>
            </a:r>
            <a:r>
              <a:rPr spc="-80" dirty="0"/>
              <a:t> </a:t>
            </a:r>
            <a:r>
              <a:rPr dirty="0"/>
              <a:t>pelaporan</a:t>
            </a:r>
            <a:r>
              <a:rPr spc="-75" dirty="0"/>
              <a:t> </a:t>
            </a:r>
            <a:r>
              <a:rPr dirty="0"/>
              <a:t>di</a:t>
            </a:r>
            <a:r>
              <a:rPr spc="-80" dirty="0"/>
              <a:t> </a:t>
            </a:r>
            <a:r>
              <a:rPr dirty="0"/>
              <a:t>Rumah</a:t>
            </a:r>
            <a:r>
              <a:rPr spc="-70" dirty="0"/>
              <a:t> </a:t>
            </a:r>
            <a:r>
              <a:rPr spc="-10" dirty="0"/>
              <a:t>Sakit</a:t>
            </a: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/>
              <a:t>Komunikasi</a:t>
            </a:r>
            <a:r>
              <a:rPr spc="-90" dirty="0"/>
              <a:t> </a:t>
            </a:r>
            <a:r>
              <a:rPr dirty="0"/>
              <a:t>terbuka</a:t>
            </a:r>
            <a:r>
              <a:rPr spc="-90" dirty="0"/>
              <a:t> </a:t>
            </a:r>
            <a:r>
              <a:rPr dirty="0"/>
              <a:t>dengan</a:t>
            </a:r>
            <a:r>
              <a:rPr spc="-90" dirty="0"/>
              <a:t> </a:t>
            </a:r>
            <a:r>
              <a:rPr dirty="0"/>
              <a:t>Ibu</a:t>
            </a:r>
            <a:r>
              <a:rPr spc="-90" dirty="0"/>
              <a:t> </a:t>
            </a:r>
            <a:r>
              <a:rPr spc="-10" dirty="0"/>
              <a:t>Postnatal</a:t>
            </a:r>
          </a:p>
          <a:p>
            <a:pPr marL="12700" marR="183515">
              <a:lnSpc>
                <a:spcPct val="108300"/>
              </a:lnSpc>
              <a:spcBef>
                <a:spcPts val="245"/>
              </a:spcBef>
            </a:pPr>
            <a:r>
              <a:rPr dirty="0"/>
              <a:t>Belajar</a:t>
            </a:r>
            <a:r>
              <a:rPr spc="-70" dirty="0"/>
              <a:t> </a:t>
            </a:r>
            <a:r>
              <a:rPr dirty="0"/>
              <a:t>dan</a:t>
            </a:r>
            <a:r>
              <a:rPr spc="-70" dirty="0"/>
              <a:t> </a:t>
            </a:r>
            <a:r>
              <a:rPr dirty="0"/>
              <a:t>berbagi</a:t>
            </a:r>
            <a:r>
              <a:rPr spc="-70" dirty="0"/>
              <a:t> </a:t>
            </a:r>
            <a:r>
              <a:rPr spc="-10" dirty="0"/>
              <a:t>pengalaman</a:t>
            </a:r>
            <a:r>
              <a:rPr spc="-70" dirty="0"/>
              <a:t> </a:t>
            </a:r>
            <a:r>
              <a:rPr spc="-10" dirty="0"/>
              <a:t>keselamatan</a:t>
            </a:r>
            <a:r>
              <a:rPr spc="-70" dirty="0"/>
              <a:t> </a:t>
            </a:r>
            <a:r>
              <a:rPr dirty="0"/>
              <a:t>Ibu</a:t>
            </a:r>
            <a:r>
              <a:rPr spc="-65" dirty="0"/>
              <a:t> </a:t>
            </a:r>
            <a:r>
              <a:rPr spc="-10" dirty="0"/>
              <a:t>Postnatal </a:t>
            </a:r>
            <a:r>
              <a:rPr dirty="0"/>
              <a:t>Cegah</a:t>
            </a:r>
            <a:r>
              <a:rPr spc="-85" dirty="0"/>
              <a:t> </a:t>
            </a:r>
            <a:r>
              <a:rPr dirty="0"/>
              <a:t>cedera</a:t>
            </a:r>
            <a:r>
              <a:rPr spc="-90" dirty="0"/>
              <a:t> </a:t>
            </a:r>
            <a:r>
              <a:rPr dirty="0"/>
              <a:t>melalui</a:t>
            </a:r>
            <a:r>
              <a:rPr spc="-70" dirty="0"/>
              <a:t> </a:t>
            </a:r>
            <a:r>
              <a:rPr spc="-10" dirty="0"/>
              <a:t>implementasi</a:t>
            </a:r>
            <a:r>
              <a:rPr spc="-80" dirty="0"/>
              <a:t> </a:t>
            </a:r>
            <a:r>
              <a:rPr spc="-10" dirty="0"/>
              <a:t>keselamatan</a:t>
            </a:r>
            <a:r>
              <a:rPr spc="-85" dirty="0"/>
              <a:t> </a:t>
            </a:r>
            <a:r>
              <a:rPr spc="-25" dirty="0"/>
              <a:t>Ibu </a:t>
            </a:r>
            <a:r>
              <a:rPr spc="-10" dirty="0"/>
              <a:t>Posnatal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CDF545-4622-4E92-9441-ACDBB1074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9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2FE0B9-432C-4BCF-AD16-720A11E88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488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5D29D73-F654-4540-9F87-001EF3E33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0"/>
            <a:ext cx="90678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30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642</Words>
  <Application>Microsoft Office PowerPoint</Application>
  <PresentationFormat>On-screen Show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MT</vt:lpstr>
      <vt:lpstr>Calibri</vt:lpstr>
      <vt:lpstr>Times New Roman</vt:lpstr>
      <vt:lpstr>Office Theme</vt:lpstr>
      <vt:lpstr>1_Office Theme</vt:lpstr>
      <vt:lpstr>PATIENT SAFETY &amp; PENCEGAHAN INFEKSI PADA ASUHAN POSTNATAL</vt:lpstr>
      <vt:lpstr>Pengertian Pencegahan Infeksi dan Patient Safety</vt:lpstr>
      <vt:lpstr>PowerPoint Presentation</vt:lpstr>
      <vt:lpstr>Definition &amp; Purpose</vt:lpstr>
      <vt:lpstr>Manfaat Patient Safety Pada Asuhan Postnatal</vt:lpstr>
      <vt:lpstr>Langkah Menuju Patient Safety Pada Asuhan Postnatal</vt:lpstr>
      <vt:lpstr>PowerPoint Presentation</vt:lpstr>
      <vt:lpstr>PowerPoint Presentation</vt:lpstr>
      <vt:lpstr>PowerPoint Presentation</vt:lpstr>
      <vt:lpstr>Solusi live-saving keselamatan pasien rumah sakit</vt:lpstr>
      <vt:lpstr>Standar keselamatan pasien</vt:lpstr>
      <vt:lpstr>Langkah- Langkah Kegiatan Pelaksanaan Patient Safety Pada Asuhan Postnatal</vt:lpstr>
      <vt:lpstr>Di Provinsi/Kabupaten/Kota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SAFETY PADA ASUHAN POSTNATAL</dc:title>
  <dc:creator>acer one</dc:creator>
  <cp:lastModifiedBy>HP</cp:lastModifiedBy>
  <cp:revision>3</cp:revision>
  <dcterms:created xsi:type="dcterms:W3CDTF">2025-02-21T07:46:53Z</dcterms:created>
  <dcterms:modified xsi:type="dcterms:W3CDTF">2025-02-21T08:09:50Z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2021-04-10T00:00:00Z</vt:filetime>
  </property>
  <property fmtid="{D5CDD505-2E9C-101B-9397-08002B2CF9AE}" pid="3" name="Creator">
    <vt:lpwstr>Impress</vt:lpwstr>
  </property>
  <property fmtid="{D5CDD505-2E9C-101B-9397-08002B2CF9AE}" pid="4" name="Producer">
    <vt:lpwstr>LibreOffice 6.2</vt:lpwstr>
  </property>
  <property fmtid="{D5CDD505-2E9C-101B-9397-08002B2CF9AE}" pid="5" name="LastSaved">
    <vt:filetime>2021-04-10T00:00:00Z</vt:filetime>
  </property>
</Properties>
</file>