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5" r:id="rId3"/>
    <p:sldId id="276" r:id="rId4"/>
    <p:sldId id="257" r:id="rId5"/>
    <p:sldId id="280" r:id="rId6"/>
    <p:sldId id="278" r:id="rId7"/>
    <p:sldId id="279" r:id="rId8"/>
    <p:sldId id="258" r:id="rId9"/>
    <p:sldId id="259" r:id="rId10"/>
    <p:sldId id="260" r:id="rId11"/>
    <p:sldId id="261" r:id="rId12"/>
    <p:sldId id="262" r:id="rId13"/>
    <p:sldId id="263" r:id="rId14"/>
    <p:sldId id="282" r:id="rId15"/>
    <p:sldId id="284" r:id="rId16"/>
    <p:sldId id="264" r:id="rId17"/>
    <p:sldId id="286" r:id="rId18"/>
    <p:sldId id="288" r:id="rId19"/>
    <p:sldId id="289" r:id="rId20"/>
    <p:sldId id="265" r:id="rId21"/>
    <p:sldId id="291" r:id="rId22"/>
    <p:sldId id="293" r:id="rId23"/>
    <p:sldId id="294" r:id="rId24"/>
    <p:sldId id="266" r:id="rId25"/>
    <p:sldId id="267" r:id="rId26"/>
    <p:sldId id="296" r:id="rId27"/>
    <p:sldId id="297" r:id="rId28"/>
    <p:sldId id="298" r:id="rId29"/>
    <p:sldId id="268" r:id="rId30"/>
    <p:sldId id="273" r:id="rId31"/>
    <p:sldId id="274" r:id="rId32"/>
    <p:sldId id="269" r:id="rId33"/>
    <p:sldId id="300" r:id="rId34"/>
    <p:sldId id="301" r:id="rId35"/>
    <p:sldId id="270" r:id="rId36"/>
    <p:sldId id="271" r:id="rId37"/>
    <p:sldId id="272" r:id="rId38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67980" y="835824"/>
            <a:ext cx="4123054" cy="1366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85115" cy="532803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12915" y="135001"/>
            <a:ext cx="8730716" cy="27432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409308" y="-355"/>
            <a:ext cx="277495" cy="276225"/>
          </a:xfrm>
          <a:custGeom>
            <a:avLst/>
            <a:gdLst/>
            <a:ahLst/>
            <a:cxnLst/>
            <a:rect l="l" t="t" r="r" b="b"/>
            <a:pathLst>
              <a:path w="277495" h="276225">
                <a:moveTo>
                  <a:pt x="277215" y="0"/>
                </a:moveTo>
                <a:lnTo>
                  <a:pt x="137896" y="0"/>
                </a:lnTo>
                <a:lnTo>
                  <a:pt x="137896" y="135001"/>
                </a:lnTo>
                <a:lnTo>
                  <a:pt x="0" y="135001"/>
                </a:lnTo>
                <a:lnTo>
                  <a:pt x="0" y="275755"/>
                </a:lnTo>
                <a:lnTo>
                  <a:pt x="69126" y="275755"/>
                </a:lnTo>
                <a:lnTo>
                  <a:pt x="137896" y="275755"/>
                </a:lnTo>
                <a:lnTo>
                  <a:pt x="137896" y="137871"/>
                </a:lnTo>
                <a:lnTo>
                  <a:pt x="207733" y="137871"/>
                </a:lnTo>
                <a:lnTo>
                  <a:pt x="277215" y="137871"/>
                </a:lnTo>
                <a:lnTo>
                  <a:pt x="277215" y="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7204" y="134645"/>
            <a:ext cx="139700" cy="140970"/>
          </a:xfrm>
          <a:custGeom>
            <a:avLst/>
            <a:gdLst/>
            <a:ahLst/>
            <a:cxnLst/>
            <a:rect l="l" t="t" r="r" b="b"/>
            <a:pathLst>
              <a:path w="139700" h="140970">
                <a:moveTo>
                  <a:pt x="139319" y="0"/>
                </a:moveTo>
                <a:lnTo>
                  <a:pt x="0" y="0"/>
                </a:lnTo>
                <a:lnTo>
                  <a:pt x="0" y="140754"/>
                </a:lnTo>
                <a:lnTo>
                  <a:pt x="69837" y="140754"/>
                </a:lnTo>
                <a:lnTo>
                  <a:pt x="139319" y="140754"/>
                </a:lnTo>
                <a:lnTo>
                  <a:pt x="139319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74675" y="274320"/>
            <a:ext cx="136525" cy="138430"/>
          </a:xfrm>
          <a:custGeom>
            <a:avLst/>
            <a:gdLst/>
            <a:ahLst/>
            <a:cxnLst/>
            <a:rect l="l" t="t" r="r" b="b"/>
            <a:pathLst>
              <a:path w="136525" h="138429">
                <a:moveTo>
                  <a:pt x="136080" y="0"/>
                </a:moveTo>
                <a:lnTo>
                  <a:pt x="0" y="0"/>
                </a:lnTo>
                <a:lnTo>
                  <a:pt x="0" y="137883"/>
                </a:lnTo>
                <a:lnTo>
                  <a:pt x="68046" y="137883"/>
                </a:lnTo>
                <a:lnTo>
                  <a:pt x="136080" y="137883"/>
                </a:lnTo>
                <a:lnTo>
                  <a:pt x="136080" y="0"/>
                </a:lnTo>
                <a:close/>
              </a:path>
            </a:pathLst>
          </a:custGeom>
          <a:solidFill>
            <a:srgbClr val="CCCC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31394" y="136080"/>
            <a:ext cx="140970" cy="138430"/>
          </a:xfrm>
          <a:custGeom>
            <a:avLst/>
            <a:gdLst/>
            <a:ahLst/>
            <a:cxnLst/>
            <a:rect l="l" t="t" r="r" b="b"/>
            <a:pathLst>
              <a:path w="140970" h="138429">
                <a:moveTo>
                  <a:pt x="140766" y="0"/>
                </a:moveTo>
                <a:lnTo>
                  <a:pt x="0" y="0"/>
                </a:lnTo>
                <a:lnTo>
                  <a:pt x="0" y="137883"/>
                </a:lnTo>
                <a:lnTo>
                  <a:pt x="70561" y="137883"/>
                </a:lnTo>
                <a:lnTo>
                  <a:pt x="140766" y="137883"/>
                </a:lnTo>
                <a:lnTo>
                  <a:pt x="140766" y="0"/>
                </a:lnTo>
                <a:close/>
              </a:path>
            </a:pathLst>
          </a:custGeom>
          <a:solidFill>
            <a:srgbClr val="0000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74675" y="271081"/>
            <a:ext cx="273050" cy="274955"/>
          </a:xfrm>
          <a:custGeom>
            <a:avLst/>
            <a:gdLst/>
            <a:ahLst/>
            <a:cxnLst/>
            <a:rect l="l" t="t" r="r" b="b"/>
            <a:pathLst>
              <a:path w="273050" h="274955">
                <a:moveTo>
                  <a:pt x="136080" y="138595"/>
                </a:moveTo>
                <a:lnTo>
                  <a:pt x="0" y="138595"/>
                </a:lnTo>
                <a:lnTo>
                  <a:pt x="0" y="274675"/>
                </a:lnTo>
                <a:lnTo>
                  <a:pt x="68046" y="274675"/>
                </a:lnTo>
                <a:lnTo>
                  <a:pt x="136080" y="274675"/>
                </a:lnTo>
                <a:lnTo>
                  <a:pt x="136080" y="138595"/>
                </a:lnTo>
                <a:close/>
              </a:path>
              <a:path w="273050" h="274955">
                <a:moveTo>
                  <a:pt x="272529" y="0"/>
                </a:moveTo>
                <a:lnTo>
                  <a:pt x="134632" y="0"/>
                </a:lnTo>
                <a:lnTo>
                  <a:pt x="134632" y="137883"/>
                </a:lnTo>
                <a:lnTo>
                  <a:pt x="203758" y="137883"/>
                </a:lnTo>
                <a:lnTo>
                  <a:pt x="272529" y="137883"/>
                </a:lnTo>
                <a:lnTo>
                  <a:pt x="272529" y="0"/>
                </a:lnTo>
                <a:close/>
              </a:path>
            </a:pathLst>
          </a:custGeom>
          <a:solidFill>
            <a:srgbClr val="99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825372"/>
            <a:ext cx="780732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50539" y="2158822"/>
            <a:ext cx="5458459" cy="1550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chemeClr val="bg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55" y="0"/>
            <a:ext cx="9144000" cy="6857365"/>
            <a:chOff x="-355" y="0"/>
            <a:chExt cx="9144000" cy="68573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3504958" cy="6857288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716125" y="1690204"/>
              <a:ext cx="7427595" cy="2533650"/>
            </a:xfrm>
            <a:custGeom>
              <a:avLst/>
              <a:gdLst/>
              <a:ahLst/>
              <a:cxnLst/>
              <a:rect l="l" t="t" r="r" b="b"/>
              <a:pathLst>
                <a:path w="7427595" h="2533650">
                  <a:moveTo>
                    <a:pt x="7427518" y="0"/>
                  </a:moveTo>
                  <a:lnTo>
                    <a:pt x="0" y="0"/>
                  </a:lnTo>
                  <a:lnTo>
                    <a:pt x="0" y="2533319"/>
                  </a:lnTo>
                  <a:lnTo>
                    <a:pt x="3713759" y="2533319"/>
                  </a:lnTo>
                  <a:lnTo>
                    <a:pt x="7427518" y="2533319"/>
                  </a:lnTo>
                  <a:lnTo>
                    <a:pt x="7427518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3125" y="3582720"/>
              <a:ext cx="576580" cy="641350"/>
            </a:xfrm>
            <a:custGeom>
              <a:avLst/>
              <a:gdLst/>
              <a:ahLst/>
              <a:cxnLst/>
              <a:rect l="l" t="t" r="r" b="b"/>
              <a:pathLst>
                <a:path w="576580" h="641350">
                  <a:moveTo>
                    <a:pt x="575995" y="0"/>
                  </a:moveTo>
                  <a:lnTo>
                    <a:pt x="0" y="0"/>
                  </a:lnTo>
                  <a:lnTo>
                    <a:pt x="0" y="641159"/>
                  </a:lnTo>
                  <a:lnTo>
                    <a:pt x="287997" y="641159"/>
                  </a:lnTo>
                  <a:lnTo>
                    <a:pt x="575995" y="641159"/>
                  </a:lnTo>
                  <a:lnTo>
                    <a:pt x="575995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15757" y="1066317"/>
              <a:ext cx="1151255" cy="1266825"/>
            </a:xfrm>
            <a:custGeom>
              <a:avLst/>
              <a:gdLst/>
              <a:ahLst/>
              <a:cxnLst/>
              <a:rect l="l" t="t" r="r" b="b"/>
              <a:pathLst>
                <a:path w="1151255" h="1266825">
                  <a:moveTo>
                    <a:pt x="1150924" y="0"/>
                  </a:moveTo>
                  <a:lnTo>
                    <a:pt x="565556" y="0"/>
                  </a:lnTo>
                  <a:lnTo>
                    <a:pt x="565556" y="623887"/>
                  </a:lnTo>
                  <a:lnTo>
                    <a:pt x="0" y="623887"/>
                  </a:lnTo>
                  <a:lnTo>
                    <a:pt x="0" y="1266482"/>
                  </a:lnTo>
                  <a:lnTo>
                    <a:pt x="287286" y="1266482"/>
                  </a:lnTo>
                  <a:lnTo>
                    <a:pt x="574205" y="1266482"/>
                  </a:lnTo>
                  <a:lnTo>
                    <a:pt x="574205" y="634682"/>
                  </a:lnTo>
                  <a:lnTo>
                    <a:pt x="858240" y="634682"/>
                  </a:lnTo>
                  <a:lnTo>
                    <a:pt x="1150924" y="634682"/>
                  </a:lnTo>
                  <a:lnTo>
                    <a:pt x="1150924" y="0"/>
                  </a:lnTo>
                  <a:close/>
                </a:path>
              </a:pathLst>
            </a:custGeom>
            <a:solidFill>
              <a:srgbClr val="CCCC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1564" y="3582720"/>
              <a:ext cx="584200" cy="641350"/>
            </a:xfrm>
            <a:custGeom>
              <a:avLst/>
              <a:gdLst/>
              <a:ahLst/>
              <a:cxnLst/>
              <a:rect l="l" t="t" r="r" b="b"/>
              <a:pathLst>
                <a:path w="584200" h="641350">
                  <a:moveTo>
                    <a:pt x="583920" y="0"/>
                  </a:moveTo>
                  <a:lnTo>
                    <a:pt x="0" y="0"/>
                  </a:lnTo>
                  <a:lnTo>
                    <a:pt x="0" y="641159"/>
                  </a:lnTo>
                  <a:lnTo>
                    <a:pt x="291960" y="641159"/>
                  </a:lnTo>
                  <a:lnTo>
                    <a:pt x="583920" y="641159"/>
                  </a:lnTo>
                  <a:lnTo>
                    <a:pt x="583920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81313" y="1690204"/>
              <a:ext cx="585470" cy="642620"/>
            </a:xfrm>
            <a:custGeom>
              <a:avLst/>
              <a:gdLst/>
              <a:ahLst/>
              <a:cxnLst/>
              <a:rect l="l" t="t" r="r" b="b"/>
              <a:pathLst>
                <a:path w="585469" h="642619">
                  <a:moveTo>
                    <a:pt x="585368" y="0"/>
                  </a:moveTo>
                  <a:lnTo>
                    <a:pt x="0" y="0"/>
                  </a:lnTo>
                  <a:lnTo>
                    <a:pt x="0" y="642594"/>
                  </a:lnTo>
                  <a:lnTo>
                    <a:pt x="292684" y="642594"/>
                  </a:lnTo>
                  <a:lnTo>
                    <a:pt x="585368" y="642594"/>
                  </a:lnTo>
                  <a:lnTo>
                    <a:pt x="585368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41564" y="2324163"/>
              <a:ext cx="584200" cy="633095"/>
            </a:xfrm>
            <a:custGeom>
              <a:avLst/>
              <a:gdLst/>
              <a:ahLst/>
              <a:cxnLst/>
              <a:rect l="l" t="t" r="r" b="b"/>
              <a:pathLst>
                <a:path w="584200" h="633094">
                  <a:moveTo>
                    <a:pt x="583920" y="0"/>
                  </a:moveTo>
                  <a:lnTo>
                    <a:pt x="0" y="0"/>
                  </a:lnTo>
                  <a:lnTo>
                    <a:pt x="0" y="632879"/>
                  </a:lnTo>
                  <a:lnTo>
                    <a:pt x="291960" y="632879"/>
                  </a:lnTo>
                  <a:lnTo>
                    <a:pt x="583920" y="632879"/>
                  </a:lnTo>
                  <a:lnTo>
                    <a:pt x="583920" y="0"/>
                  </a:lnTo>
                  <a:close/>
                </a:path>
              </a:pathLst>
            </a:custGeom>
            <a:solidFill>
              <a:srgbClr val="CCCC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-355" y="2324163"/>
              <a:ext cx="582295" cy="633095"/>
            </a:xfrm>
            <a:custGeom>
              <a:avLst/>
              <a:gdLst/>
              <a:ahLst/>
              <a:cxnLst/>
              <a:rect l="l" t="t" r="r" b="b"/>
              <a:pathLst>
                <a:path w="582295" h="633094">
                  <a:moveTo>
                    <a:pt x="582117" y="0"/>
                  </a:moveTo>
                  <a:lnTo>
                    <a:pt x="0" y="0"/>
                  </a:lnTo>
                  <a:lnTo>
                    <a:pt x="0" y="632879"/>
                  </a:lnTo>
                  <a:lnTo>
                    <a:pt x="291236" y="632879"/>
                  </a:lnTo>
                  <a:lnTo>
                    <a:pt x="582117" y="632879"/>
                  </a:lnTo>
                  <a:lnTo>
                    <a:pt x="582117" y="0"/>
                  </a:lnTo>
                  <a:close/>
                </a:path>
              </a:pathLst>
            </a:custGeom>
            <a:solidFill>
              <a:srgbClr val="00007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15757" y="2324163"/>
              <a:ext cx="574675" cy="633095"/>
            </a:xfrm>
            <a:custGeom>
              <a:avLst/>
              <a:gdLst/>
              <a:ahLst/>
              <a:cxnLst/>
              <a:rect l="l" t="t" r="r" b="b"/>
              <a:pathLst>
                <a:path w="574675" h="633094">
                  <a:moveTo>
                    <a:pt x="574205" y="0"/>
                  </a:moveTo>
                  <a:lnTo>
                    <a:pt x="0" y="0"/>
                  </a:lnTo>
                  <a:lnTo>
                    <a:pt x="0" y="632879"/>
                  </a:lnTo>
                  <a:lnTo>
                    <a:pt x="287286" y="632879"/>
                  </a:lnTo>
                  <a:lnTo>
                    <a:pt x="574205" y="632879"/>
                  </a:lnTo>
                  <a:lnTo>
                    <a:pt x="574205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73125" y="2947682"/>
              <a:ext cx="576580" cy="644525"/>
            </a:xfrm>
            <a:custGeom>
              <a:avLst/>
              <a:gdLst/>
              <a:ahLst/>
              <a:cxnLst/>
              <a:rect l="l" t="t" r="r" b="b"/>
              <a:pathLst>
                <a:path w="576580" h="644525">
                  <a:moveTo>
                    <a:pt x="575995" y="0"/>
                  </a:moveTo>
                  <a:lnTo>
                    <a:pt x="0" y="0"/>
                  </a:lnTo>
                  <a:lnTo>
                    <a:pt x="0" y="644042"/>
                  </a:lnTo>
                  <a:lnTo>
                    <a:pt x="287997" y="644042"/>
                  </a:lnTo>
                  <a:lnTo>
                    <a:pt x="575995" y="644042"/>
                  </a:lnTo>
                  <a:lnTo>
                    <a:pt x="575995" y="0"/>
                  </a:lnTo>
                  <a:close/>
                </a:path>
              </a:pathLst>
            </a:custGeom>
            <a:solidFill>
              <a:srgbClr val="CCCCE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141564" y="2947682"/>
              <a:ext cx="584200" cy="644525"/>
            </a:xfrm>
            <a:custGeom>
              <a:avLst/>
              <a:gdLst/>
              <a:ahLst/>
              <a:cxnLst/>
              <a:rect l="l" t="t" r="r" b="b"/>
              <a:pathLst>
                <a:path w="584200" h="644525">
                  <a:moveTo>
                    <a:pt x="583920" y="0"/>
                  </a:moveTo>
                  <a:lnTo>
                    <a:pt x="0" y="0"/>
                  </a:lnTo>
                  <a:lnTo>
                    <a:pt x="0" y="644042"/>
                  </a:lnTo>
                  <a:lnTo>
                    <a:pt x="291960" y="644042"/>
                  </a:lnTo>
                  <a:lnTo>
                    <a:pt x="583920" y="644042"/>
                  </a:lnTo>
                  <a:lnTo>
                    <a:pt x="583920" y="0"/>
                  </a:lnTo>
                  <a:close/>
                </a:path>
              </a:pathLst>
            </a:custGeom>
            <a:solidFill>
              <a:srgbClr val="9999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body" idx="1"/>
          </p:nvPr>
        </p:nvSpPr>
        <p:spPr>
          <a:xfrm>
            <a:off x="3017181" y="1796455"/>
            <a:ext cx="6126819" cy="23211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KEBUTUHAN </a:t>
            </a:r>
            <a:r>
              <a:rPr dirty="0"/>
              <a:t>DASAR</a:t>
            </a:r>
            <a:r>
              <a:rPr spc="-135" dirty="0"/>
              <a:t> </a:t>
            </a:r>
            <a:r>
              <a:rPr dirty="0"/>
              <a:t>IBU</a:t>
            </a:r>
            <a:r>
              <a:rPr spc="-130" dirty="0"/>
              <a:t> </a:t>
            </a:r>
            <a:r>
              <a:rPr lang="en-US" spc="-130" dirty="0"/>
              <a:t>MASA </a:t>
            </a:r>
            <a:r>
              <a:rPr spc="-20" dirty="0"/>
              <a:t>NIFAS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903945"/>
            <a:ext cx="16764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9017" y="1878012"/>
            <a:ext cx="34448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60"/>
              </a:lnSpc>
              <a:spcBef>
                <a:spcPts val="100"/>
              </a:spcBef>
            </a:pPr>
            <a:r>
              <a:rPr sz="2000" dirty="0"/>
              <a:t>Sayuran</a:t>
            </a:r>
            <a:r>
              <a:rPr sz="2000" spc="-10" dirty="0"/>
              <a:t> </a:t>
            </a:r>
            <a:r>
              <a:rPr sz="2000" dirty="0"/>
              <a:t>hijau</a:t>
            </a:r>
            <a:r>
              <a:rPr sz="2000" spc="-10" dirty="0"/>
              <a:t> </a:t>
            </a:r>
            <a:r>
              <a:rPr sz="2000" dirty="0"/>
              <a:t>dan</a:t>
            </a:r>
            <a:r>
              <a:rPr sz="2000" spc="-10" dirty="0"/>
              <a:t> </a:t>
            </a:r>
            <a:r>
              <a:rPr sz="2000" spc="-20" dirty="0"/>
              <a:t>buah</a:t>
            </a:r>
            <a:endParaRPr sz="2000"/>
          </a:p>
          <a:p>
            <a:pPr marL="12700">
              <a:lnSpc>
                <a:spcPts val="2160"/>
              </a:lnSpc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/>
              <a:t>sedikitnya</a:t>
            </a:r>
            <a:r>
              <a:rPr sz="2000" spc="-15" dirty="0"/>
              <a:t> </a:t>
            </a:r>
            <a:r>
              <a:rPr sz="2000" dirty="0"/>
              <a:t>tiga</a:t>
            </a:r>
            <a:r>
              <a:rPr sz="2000" spc="-15" dirty="0"/>
              <a:t> </a:t>
            </a:r>
            <a:r>
              <a:rPr sz="2000" dirty="0"/>
              <a:t>porsi</a:t>
            </a:r>
            <a:r>
              <a:rPr sz="2000" spc="-20" dirty="0"/>
              <a:t> </a:t>
            </a:r>
            <a:r>
              <a:rPr sz="2000" spc="-10" dirty="0"/>
              <a:t>perhari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017" y="2416568"/>
            <a:ext cx="7625715" cy="9201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00355" marR="5080" indent="-288290">
              <a:lnSpc>
                <a:spcPct val="96700"/>
              </a:lnSpc>
              <a:spcBef>
                <a:spcPts val="180"/>
              </a:spcBef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satu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porsi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setara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dengan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1/8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semangka, ¼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mangga,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¾</a:t>
            </a:r>
            <a:r>
              <a:rPr sz="2000" spc="-10" dirty="0">
                <a:latin typeface="Arial MT"/>
                <a:cs typeface="Arial MT"/>
              </a:rPr>
              <a:t> cangkir </a:t>
            </a:r>
            <a:r>
              <a:rPr sz="2000" dirty="0">
                <a:latin typeface="Arial MT"/>
                <a:cs typeface="Arial MT"/>
              </a:rPr>
              <a:t>brokoli,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½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wortel,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¼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-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½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cangkir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sayuran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hijauyang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telah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dimasak </a:t>
            </a:r>
            <a:r>
              <a:rPr sz="2000" dirty="0">
                <a:latin typeface="Arial MT"/>
                <a:cs typeface="Arial MT"/>
              </a:rPr>
              <a:t>(tanpa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kuah),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satu tomat,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atau ½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paprika </a:t>
            </a:r>
            <a:r>
              <a:rPr sz="2000" spc="-10" dirty="0">
                <a:latin typeface="Arial MT"/>
                <a:cs typeface="Arial MT"/>
              </a:rPr>
              <a:t>merah.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619703"/>
            <a:ext cx="16764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017" y="3595217"/>
            <a:ext cx="7533005" cy="2046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60"/>
              </a:lnSpc>
              <a:spcBef>
                <a:spcPts val="100"/>
              </a:spcBef>
            </a:pPr>
            <a:r>
              <a:rPr sz="2000" dirty="0">
                <a:latin typeface="Arial MT"/>
                <a:cs typeface="Arial MT"/>
              </a:rPr>
              <a:t>Bijian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utuh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karbohidrat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kompleks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ts val="2120"/>
              </a:lnSpc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kebutuhan: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enam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porsi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perhari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selama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menyusui.</a:t>
            </a:r>
            <a:endParaRPr sz="2000">
              <a:latin typeface="Arial MT"/>
              <a:cs typeface="Arial MT"/>
            </a:endParaRPr>
          </a:p>
          <a:p>
            <a:pPr marL="300355" marR="5080" indent="-288290">
              <a:lnSpc>
                <a:spcPct val="96600"/>
              </a:lnSpc>
              <a:spcBef>
                <a:spcPts val="40"/>
              </a:spcBef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satu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porsi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setara dengan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½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cangkir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nasi,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¼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cangkir jagung </a:t>
            </a:r>
            <a:r>
              <a:rPr sz="2000" spc="-10" dirty="0">
                <a:latin typeface="Arial MT"/>
                <a:cs typeface="Arial MT"/>
              </a:rPr>
              <a:t>pipil, </a:t>
            </a:r>
            <a:r>
              <a:rPr sz="2000" dirty="0">
                <a:latin typeface="Arial MT"/>
                <a:cs typeface="Arial MT"/>
              </a:rPr>
              <a:t>satu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porsi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sereal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atau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oat,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satu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iris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roti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dari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bijian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utuh,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½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kue </a:t>
            </a:r>
            <a:r>
              <a:rPr sz="2000" dirty="0">
                <a:latin typeface="Arial MT"/>
                <a:cs typeface="Arial MT"/>
              </a:rPr>
              <a:t>muffin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dari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bijian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utuh,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2-6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biskuit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kering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atau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crackers,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½</a:t>
            </a:r>
            <a:r>
              <a:rPr sz="2000" spc="-10" dirty="0">
                <a:latin typeface="Arial MT"/>
                <a:cs typeface="Arial MT"/>
              </a:rPr>
              <a:t> ankir </a:t>
            </a:r>
            <a:r>
              <a:rPr sz="2000" dirty="0">
                <a:latin typeface="Arial MT"/>
                <a:cs typeface="Arial MT"/>
              </a:rPr>
              <a:t>kacang-kacangan,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2/3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cangkir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kacang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koro, atau 40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gram </a:t>
            </a:r>
            <a:r>
              <a:rPr sz="2000" dirty="0">
                <a:latin typeface="Arial MT"/>
                <a:cs typeface="Arial MT"/>
              </a:rPr>
              <a:t>mi/pasta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dari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bijian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utuh.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983854"/>
            <a:ext cx="153670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017" y="1960816"/>
            <a:ext cx="7679690" cy="2108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45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Lemak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ts val="1905"/>
              </a:lnSpc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Arial MT"/>
                <a:cs typeface="Arial MT"/>
              </a:rPr>
              <a:t>Rata-</a:t>
            </a:r>
            <a:r>
              <a:rPr sz="1800" dirty="0">
                <a:latin typeface="Arial MT"/>
                <a:cs typeface="Arial MT"/>
              </a:rPr>
              <a:t>rata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kebutuhan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lemak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wanita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dewasa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adalah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41/2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porsi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lemak</a:t>
            </a:r>
            <a:endParaRPr sz="1800">
              <a:latin typeface="Arial MT"/>
              <a:cs typeface="Arial MT"/>
            </a:endParaRPr>
          </a:p>
          <a:p>
            <a:pPr marL="332740">
              <a:lnSpc>
                <a:spcPts val="2085"/>
              </a:lnSpc>
            </a:pPr>
            <a:r>
              <a:rPr sz="1800" dirty="0">
                <a:latin typeface="Arial MT"/>
                <a:cs typeface="Arial MT"/>
              </a:rPr>
              <a:t>(14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gram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perporsi)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perharinya.</a:t>
            </a:r>
            <a:endParaRPr sz="1800">
              <a:latin typeface="Arial MT"/>
              <a:cs typeface="Arial MT"/>
            </a:endParaRPr>
          </a:p>
          <a:p>
            <a:pPr marL="309245" marR="5080" indent="-297180">
              <a:lnSpc>
                <a:spcPct val="96500"/>
              </a:lnSpc>
              <a:spcBef>
                <a:spcPts val="40"/>
              </a:spcBef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 MT"/>
                <a:cs typeface="Arial MT"/>
              </a:rPr>
              <a:t>Satu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porsi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lemak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sama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dengan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80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gram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keju,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tiga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sendok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makan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kacang </a:t>
            </a:r>
            <a:r>
              <a:rPr sz="1800" dirty="0">
                <a:latin typeface="Arial MT"/>
                <a:cs typeface="Arial MT"/>
              </a:rPr>
              <a:t>tanah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atau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kenari,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empat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sendok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makan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krim,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secangkir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es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krim,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½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buah </a:t>
            </a:r>
            <a:r>
              <a:rPr sz="1800" dirty="0">
                <a:latin typeface="Arial MT"/>
                <a:cs typeface="Arial MT"/>
              </a:rPr>
              <a:t>alpukat,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dua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sendok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makan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selai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kacang,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120-</a:t>
            </a:r>
            <a:r>
              <a:rPr sz="1800" dirty="0">
                <a:latin typeface="Arial MT"/>
                <a:cs typeface="Arial MT"/>
              </a:rPr>
              <a:t>140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gram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daging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tanpa </a:t>
            </a:r>
            <a:r>
              <a:rPr sz="1800" dirty="0">
                <a:latin typeface="Arial MT"/>
                <a:cs typeface="Arial MT"/>
              </a:rPr>
              <a:t>lemak,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sembilan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kentang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goreng,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dua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iris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cake,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satu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sendok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makan </a:t>
            </a:r>
            <a:r>
              <a:rPr sz="1800" dirty="0">
                <a:latin typeface="Arial MT"/>
                <a:cs typeface="Arial MT"/>
              </a:rPr>
              <a:t>mayones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atau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mentega,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atau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dua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sendok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makan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saus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salad.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323143"/>
            <a:ext cx="153670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017" y="4300105"/>
            <a:ext cx="7310755" cy="737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39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Garam</a:t>
            </a:r>
            <a:endParaRPr sz="1800">
              <a:latin typeface="Arial MT"/>
              <a:cs typeface="Arial MT"/>
            </a:endParaRPr>
          </a:p>
          <a:p>
            <a:pPr marL="12700" marR="5080">
              <a:lnSpc>
                <a:spcPts val="1730"/>
              </a:lnSpc>
              <a:spcBef>
                <a:spcPts val="195"/>
              </a:spcBef>
            </a:pPr>
            <a:r>
              <a:rPr sz="1800" dirty="0">
                <a:latin typeface="Arial MT"/>
                <a:cs typeface="Arial MT"/>
              </a:rPr>
              <a:t>Batasilah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konsumsi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garam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anda.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Hindari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makanan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yang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dibubuhi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garam </a:t>
            </a:r>
            <a:r>
              <a:rPr sz="1800" dirty="0">
                <a:latin typeface="Arial MT"/>
                <a:cs typeface="Arial MT"/>
              </a:rPr>
              <a:t>seperti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kacang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asin,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keripik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kentang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atau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acar.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5290820"/>
            <a:ext cx="153670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017" y="5268137"/>
            <a:ext cx="7589520" cy="100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945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Cairan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ts val="1905"/>
              </a:lnSpc>
            </a:pP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 MT"/>
                <a:cs typeface="Arial MT"/>
              </a:rPr>
              <a:t>Sedikitnya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8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gelas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cairan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harus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anda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konsumsi.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Minum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sedikitnya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3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liter</a:t>
            </a:r>
            <a:endParaRPr sz="1800">
              <a:latin typeface="Arial MT"/>
              <a:cs typeface="Arial MT"/>
            </a:endParaRPr>
          </a:p>
          <a:p>
            <a:pPr marL="309245">
              <a:lnSpc>
                <a:spcPts val="1905"/>
              </a:lnSpc>
            </a:pPr>
            <a:r>
              <a:rPr sz="1800" dirty="0">
                <a:latin typeface="Arial MT"/>
                <a:cs typeface="Arial MT"/>
              </a:rPr>
              <a:t>tiap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hari,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Wingdings"/>
                <a:cs typeface="Wingdings"/>
              </a:rPr>
              <a:t>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 MT"/>
                <a:cs typeface="Arial MT"/>
              </a:rPr>
              <a:t>mengkonsumsi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cairan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segera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setelah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anda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menyusui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bayi.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ts val="1945"/>
              </a:lnSpc>
            </a:pPr>
            <a:r>
              <a:rPr sz="1800" dirty="0">
                <a:latin typeface="Arial MT"/>
                <a:cs typeface="Arial MT"/>
              </a:rPr>
              <a:t>Cairan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ini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bisa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diperoleh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dari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air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putih,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sari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buah,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susu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sup.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45947"/>
            <a:ext cx="7542530" cy="2825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20"/>
              </a:lnSpc>
              <a:spcBef>
                <a:spcPts val="100"/>
              </a:spcBef>
            </a:pPr>
            <a:r>
              <a:rPr sz="1500" b="1" spc="-10" dirty="0">
                <a:latin typeface="Arial"/>
                <a:cs typeface="Arial"/>
              </a:rPr>
              <a:t>Vitamin</a:t>
            </a:r>
            <a:endParaRPr sz="1500">
              <a:latin typeface="Arial"/>
              <a:cs typeface="Arial"/>
            </a:endParaRPr>
          </a:p>
          <a:p>
            <a:pPr marL="355600">
              <a:lnSpc>
                <a:spcPts val="1585"/>
              </a:lnSpc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Selama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menyusui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anda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tidak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dilarang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minum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tambahan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yang</a:t>
            </a:r>
            <a:r>
              <a:rPr sz="1500" b="1" spc="-5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baik.</a:t>
            </a:r>
            <a:endParaRPr sz="1500">
              <a:latin typeface="Arial"/>
              <a:cs typeface="Arial"/>
            </a:endParaRPr>
          </a:p>
          <a:p>
            <a:pPr marL="599440" marR="789305" indent="-243840">
              <a:lnSpc>
                <a:spcPts val="1739"/>
              </a:lnSpc>
              <a:spcBef>
                <a:spcPts val="70"/>
              </a:spcBef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melanjutkan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selama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hamil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setidaknya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sampai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6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pulan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pasca melahirkan.</a:t>
            </a:r>
            <a:endParaRPr sz="1500">
              <a:latin typeface="Arial"/>
              <a:cs typeface="Arial"/>
            </a:endParaRPr>
          </a:p>
          <a:p>
            <a:pPr marL="355600">
              <a:lnSpc>
                <a:spcPts val="1664"/>
              </a:lnSpc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Minum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mineral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standar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yang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mengandung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B12,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spc="-20" dirty="0">
                <a:latin typeface="Arial"/>
                <a:cs typeface="Arial"/>
              </a:rPr>
              <a:t>(ini</a:t>
            </a:r>
            <a:endParaRPr sz="1500">
              <a:latin typeface="Arial"/>
              <a:cs typeface="Arial"/>
            </a:endParaRPr>
          </a:p>
          <a:p>
            <a:pPr marL="599440" marR="321310">
              <a:lnSpc>
                <a:spcPts val="1730"/>
              </a:lnSpc>
              <a:spcBef>
                <a:spcPts val="85"/>
              </a:spcBef>
            </a:pPr>
            <a:r>
              <a:rPr sz="1500" b="1" dirty="0">
                <a:latin typeface="Arial"/>
                <a:cs typeface="Arial"/>
              </a:rPr>
              <a:t>diberikan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karena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selama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nifas</a:t>
            </a:r>
            <a:r>
              <a:rPr sz="1500" b="1" spc="-8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Anda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jarang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terkena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sinar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matahari),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spc="-20" dirty="0">
                <a:latin typeface="Arial"/>
                <a:cs typeface="Arial"/>
              </a:rPr>
              <a:t>asam </a:t>
            </a:r>
            <a:r>
              <a:rPr sz="1500" b="1" dirty="0">
                <a:latin typeface="Arial"/>
                <a:cs typeface="Arial"/>
              </a:rPr>
              <a:t>folik,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zat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besi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dan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seng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jika</a:t>
            </a:r>
            <a:r>
              <a:rPr sz="1500" b="1" spc="-10" dirty="0">
                <a:latin typeface="Arial"/>
                <a:cs typeface="Arial"/>
              </a:rPr>
              <a:t> diperlukan.</a:t>
            </a:r>
            <a:endParaRPr sz="1500">
              <a:latin typeface="Arial"/>
              <a:cs typeface="Arial"/>
            </a:endParaRPr>
          </a:p>
          <a:p>
            <a:pPr marL="599440" marR="48895" indent="-243840">
              <a:lnSpc>
                <a:spcPts val="1739"/>
              </a:lnSpc>
              <a:spcBef>
                <a:spcPts val="5"/>
              </a:spcBef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ada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juga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mengkonsumsi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asam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folik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atau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tablet</a:t>
            </a:r>
            <a:r>
              <a:rPr sz="1500" b="1" spc="-1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tambah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darah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selama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40</a:t>
            </a:r>
            <a:r>
              <a:rPr sz="1500" b="1" spc="-20" dirty="0">
                <a:latin typeface="Arial"/>
                <a:cs typeface="Arial"/>
              </a:rPr>
              <a:t> hari </a:t>
            </a:r>
            <a:r>
              <a:rPr sz="1500" b="1" dirty="0">
                <a:latin typeface="Arial"/>
                <a:cs typeface="Arial"/>
              </a:rPr>
              <a:t>setelah</a:t>
            </a:r>
            <a:r>
              <a:rPr sz="1500" b="1" spc="37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melahirkan</a:t>
            </a:r>
            <a:endParaRPr sz="1500">
              <a:latin typeface="Arial"/>
              <a:cs typeface="Arial"/>
            </a:endParaRPr>
          </a:p>
          <a:p>
            <a:pPr marL="355600">
              <a:lnSpc>
                <a:spcPts val="1355"/>
              </a:lnSpc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spc="-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zat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besi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didapatkan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dalam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daging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berwarna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merah,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hati,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makanan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laut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spc="-25" dirty="0">
                <a:latin typeface="Arial"/>
                <a:cs typeface="Arial"/>
              </a:rPr>
              <a:t>dan</a:t>
            </a:r>
            <a:endParaRPr sz="1500">
              <a:latin typeface="Arial"/>
              <a:cs typeface="Arial"/>
            </a:endParaRPr>
          </a:p>
          <a:p>
            <a:pPr marL="599440">
              <a:lnSpc>
                <a:spcPts val="1735"/>
              </a:lnSpc>
            </a:pPr>
            <a:r>
              <a:rPr sz="1500" b="1" dirty="0">
                <a:latin typeface="Arial"/>
                <a:cs typeface="Arial"/>
              </a:rPr>
              <a:t>sayuran</a:t>
            </a:r>
            <a:r>
              <a:rPr sz="1500" b="1" spc="-50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hijau.</a:t>
            </a:r>
            <a:endParaRPr sz="1500">
              <a:latin typeface="Arial"/>
              <a:cs typeface="Arial"/>
            </a:endParaRPr>
          </a:p>
          <a:p>
            <a:pPr marL="599440" marR="5080" indent="-243840">
              <a:lnSpc>
                <a:spcPts val="1739"/>
              </a:lnSpc>
              <a:spcBef>
                <a:spcPts val="75"/>
              </a:spcBef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Sedangkan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asam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folik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yang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berguna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dalam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mencegah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terjadinya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anemia </a:t>
            </a:r>
            <a:r>
              <a:rPr sz="1500" b="1" dirty="0">
                <a:latin typeface="Arial"/>
                <a:cs typeface="Arial"/>
              </a:rPr>
              <a:t>(kurang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darah)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dapat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anda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temui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dalam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hati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ayam,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bayam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dan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sayuran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hijau.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3478580"/>
            <a:ext cx="13208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017" y="3458425"/>
            <a:ext cx="7190740" cy="1319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20"/>
              </a:lnSpc>
              <a:spcBef>
                <a:spcPts val="100"/>
              </a:spcBef>
            </a:pPr>
            <a:r>
              <a:rPr sz="1500" b="1" spc="-10" dirty="0">
                <a:latin typeface="Arial"/>
                <a:cs typeface="Arial"/>
              </a:rPr>
              <a:t>Vitamin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spc="-60" dirty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590"/>
              </a:lnSpc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b="1" spc="-10" dirty="0">
                <a:latin typeface="Arial"/>
                <a:cs typeface="Arial"/>
              </a:rPr>
              <a:t>Vitamin</a:t>
            </a:r>
            <a:r>
              <a:rPr sz="1500" b="1" spc="-8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</a:t>
            </a:r>
            <a:r>
              <a:rPr sz="1500" b="1" spc="-7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sangat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penting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bagi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kesehatan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kulit,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kelenjar,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serta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fungsi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mata.</a:t>
            </a:r>
            <a:endParaRPr sz="1500">
              <a:latin typeface="Arial"/>
              <a:cs typeface="Arial"/>
            </a:endParaRPr>
          </a:p>
          <a:p>
            <a:pPr marL="255904" marR="155575" indent="-243840">
              <a:lnSpc>
                <a:spcPts val="1739"/>
              </a:lnSpc>
              <a:spcBef>
                <a:spcPts val="75"/>
              </a:spcBef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Wanita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menyusui</a:t>
            </a:r>
            <a:r>
              <a:rPr sz="1500" b="1" spc="-5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berusia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19</a:t>
            </a:r>
            <a:r>
              <a:rPr sz="1500" b="1" spc="-5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tahun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keatas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dianjurkan</a:t>
            </a:r>
            <a:r>
              <a:rPr sz="1500" b="1" spc="-6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mengkonsumsi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1,300 </a:t>
            </a:r>
            <a:r>
              <a:rPr sz="1500" b="1" dirty="0">
                <a:latin typeface="Arial"/>
                <a:cs typeface="Arial"/>
              </a:rPr>
              <a:t>mcg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8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</a:t>
            </a:r>
            <a:r>
              <a:rPr sz="1500" b="1" spc="-8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per</a:t>
            </a:r>
            <a:r>
              <a:rPr sz="1500" b="1" spc="-20" dirty="0">
                <a:latin typeface="Arial"/>
                <a:cs typeface="Arial"/>
              </a:rPr>
              <a:t> hari.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655"/>
              </a:lnSpc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sumber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9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A: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Hati,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telur,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dan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keju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merupakan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20" dirty="0">
                <a:latin typeface="Arial"/>
                <a:cs typeface="Arial"/>
              </a:rPr>
              <a:t>sumber-</a:t>
            </a:r>
            <a:r>
              <a:rPr sz="1500" b="1" dirty="0">
                <a:latin typeface="Arial"/>
                <a:cs typeface="Arial"/>
              </a:rPr>
              <a:t>sumber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90" dirty="0">
                <a:latin typeface="Arial"/>
                <a:cs typeface="Arial"/>
              </a:rPr>
              <a:t> </a:t>
            </a:r>
            <a:r>
              <a:rPr sz="1500" b="1" spc="-50" dirty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  <a:p>
            <a:pPr marL="255904">
              <a:lnSpc>
                <a:spcPts val="1770"/>
              </a:lnSpc>
            </a:pPr>
            <a:r>
              <a:rPr sz="1500" b="1" dirty="0">
                <a:latin typeface="Arial"/>
                <a:cs typeface="Arial"/>
              </a:rPr>
              <a:t>yang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baik.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984813"/>
            <a:ext cx="132080" cy="1962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017" y="4965737"/>
            <a:ext cx="7102475" cy="1318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14"/>
              </a:lnSpc>
              <a:spcBef>
                <a:spcPts val="100"/>
              </a:spcBef>
            </a:pP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55" dirty="0">
                <a:latin typeface="Arial"/>
                <a:cs typeface="Arial"/>
              </a:rPr>
              <a:t> </a:t>
            </a:r>
            <a:r>
              <a:rPr sz="1500" b="1" spc="-25" dirty="0">
                <a:latin typeface="Arial"/>
                <a:cs typeface="Arial"/>
              </a:rPr>
              <a:t>B6</a:t>
            </a:r>
            <a:endParaRPr sz="1500">
              <a:latin typeface="Arial"/>
              <a:cs typeface="Arial"/>
            </a:endParaRPr>
          </a:p>
          <a:p>
            <a:pPr marL="12700">
              <a:lnSpc>
                <a:spcPts val="1585"/>
              </a:lnSpc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spc="-1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5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B6</a:t>
            </a:r>
            <a:r>
              <a:rPr sz="1500" b="1" spc="-4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membantu</a:t>
            </a:r>
            <a:r>
              <a:rPr sz="1500" b="1" spc="-5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penyerapan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protein</a:t>
            </a:r>
            <a:r>
              <a:rPr sz="1500" b="1" spc="-5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dan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meningkatkan</a:t>
            </a:r>
            <a:r>
              <a:rPr sz="1500" b="1" spc="-5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fungsi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syaraf.</a:t>
            </a:r>
            <a:endParaRPr sz="1500">
              <a:latin typeface="Arial"/>
              <a:cs typeface="Arial"/>
            </a:endParaRPr>
          </a:p>
          <a:p>
            <a:pPr marL="255904" marR="835025" indent="-243840">
              <a:lnSpc>
                <a:spcPts val="1739"/>
              </a:lnSpc>
              <a:spcBef>
                <a:spcPts val="75"/>
              </a:spcBef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Asupan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B6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sebesar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2.0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mg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per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hari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dianjurkan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bagi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wanita menyusui.</a:t>
            </a:r>
            <a:endParaRPr sz="1500">
              <a:latin typeface="Arial"/>
              <a:cs typeface="Arial"/>
            </a:endParaRPr>
          </a:p>
          <a:p>
            <a:pPr marL="255904" marR="439420" indent="-243840">
              <a:lnSpc>
                <a:spcPts val="1730"/>
              </a:lnSpc>
              <a:spcBef>
                <a:spcPts val="10"/>
              </a:spcBef>
            </a:pPr>
            <a:r>
              <a:rPr sz="1500" dirty="0">
                <a:latin typeface="Wingdings"/>
                <a:cs typeface="Wingdings"/>
              </a:rPr>
              <a:t></a:t>
            </a:r>
            <a:r>
              <a:rPr sz="1500" spc="1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Arial"/>
                <a:cs typeface="Arial"/>
              </a:rPr>
              <a:t>Daging,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hati,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padi-</a:t>
            </a:r>
            <a:r>
              <a:rPr sz="1500" b="1" dirty="0">
                <a:latin typeface="Arial"/>
                <a:cs typeface="Arial"/>
              </a:rPr>
              <a:t>padian,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kacang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polong,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dan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kentang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adalah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sumber- </a:t>
            </a:r>
            <a:r>
              <a:rPr sz="1500" b="1" dirty="0">
                <a:latin typeface="Arial"/>
                <a:cs typeface="Arial"/>
              </a:rPr>
              <a:t>sumber</a:t>
            </a:r>
            <a:r>
              <a:rPr sz="1500" b="1" spc="-3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vitamin</a:t>
            </a:r>
            <a:r>
              <a:rPr sz="1500" b="1" spc="-45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B6</a:t>
            </a:r>
            <a:r>
              <a:rPr sz="1500" b="1" spc="-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yang</a:t>
            </a:r>
            <a:r>
              <a:rPr sz="1500" b="1" spc="-35" dirty="0">
                <a:latin typeface="Arial"/>
                <a:cs typeface="Arial"/>
              </a:rPr>
              <a:t> </a:t>
            </a:r>
            <a:r>
              <a:rPr sz="1500" b="1" spc="-20" dirty="0">
                <a:latin typeface="Arial"/>
                <a:cs typeface="Arial"/>
              </a:rPr>
              <a:t>baik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43369"/>
            <a:ext cx="13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017" y="823226"/>
            <a:ext cx="7233284" cy="1169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725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Vitamin</a:t>
            </a:r>
            <a:r>
              <a:rPr sz="1600" b="1" spc="-110" dirty="0">
                <a:latin typeface="Arial"/>
                <a:cs typeface="Arial"/>
              </a:rPr>
              <a:t> </a:t>
            </a:r>
            <a:r>
              <a:rPr sz="1600" b="1" spc="-50" dirty="0"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695"/>
              </a:lnSpc>
            </a:pPr>
            <a:r>
              <a:rPr sz="1600" dirty="0">
                <a:latin typeface="Wingdings"/>
                <a:cs typeface="Wingdings"/>
              </a:rPr>
              <a:t>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Berfungsi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sebagai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antioksidan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yang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melindungi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dari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radikal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bebas,</a:t>
            </a:r>
            <a:endParaRPr sz="1600">
              <a:latin typeface="Arial"/>
              <a:cs typeface="Arial"/>
            </a:endParaRPr>
          </a:p>
          <a:p>
            <a:pPr marL="290195">
              <a:lnSpc>
                <a:spcPts val="1855"/>
              </a:lnSpc>
            </a:pPr>
            <a:r>
              <a:rPr sz="1600" b="1" spc="-10" dirty="0">
                <a:latin typeface="Arial"/>
                <a:cs typeface="Arial"/>
              </a:rPr>
              <a:t>meningkatkan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stamina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daya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tahan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tubuh.</a:t>
            </a:r>
            <a:endParaRPr sz="1600">
              <a:latin typeface="Arial"/>
              <a:cs typeface="Arial"/>
            </a:endParaRPr>
          </a:p>
          <a:p>
            <a:pPr marL="290195" marR="5080" indent="-278130">
              <a:lnSpc>
                <a:spcPts val="1850"/>
              </a:lnSpc>
              <a:spcBef>
                <a:spcPts val="85"/>
              </a:spcBef>
            </a:pPr>
            <a:r>
              <a:rPr sz="1600" dirty="0">
                <a:latin typeface="Wingdings"/>
                <a:cs typeface="Wingdings"/>
              </a:rPr>
              <a:t>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Arial"/>
                <a:cs typeface="Arial"/>
              </a:rPr>
              <a:t>Terdapat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dalam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makanan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berserat,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kacang-</a:t>
            </a:r>
            <a:r>
              <a:rPr sz="1600" b="1" dirty="0">
                <a:latin typeface="Arial"/>
                <a:cs typeface="Arial"/>
              </a:rPr>
              <a:t>kacangan,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minyak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nabati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dan </a:t>
            </a:r>
            <a:r>
              <a:rPr sz="1600" b="1" spc="-10" dirty="0">
                <a:latin typeface="Arial"/>
                <a:cs typeface="Arial"/>
              </a:rPr>
              <a:t>gandum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173211"/>
            <a:ext cx="13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017" y="2152700"/>
            <a:ext cx="7686040" cy="1638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725"/>
              </a:lnSpc>
              <a:spcBef>
                <a:spcPts val="95"/>
              </a:spcBef>
            </a:pPr>
            <a:r>
              <a:rPr sz="1600" b="1" dirty="0">
                <a:latin typeface="Arial"/>
                <a:cs typeface="Arial"/>
              </a:rPr>
              <a:t>Zinc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(Seng)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689"/>
              </a:lnSpc>
            </a:pPr>
            <a:r>
              <a:rPr sz="1600" dirty="0">
                <a:latin typeface="Wingdings"/>
                <a:cs typeface="Wingdings"/>
              </a:rPr>
              <a:t>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Mendukung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sistem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kekebalan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tubuh,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penyembuhan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luka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mendukung</a:t>
            </a:r>
            <a:endParaRPr sz="1600">
              <a:latin typeface="Arial"/>
              <a:cs typeface="Arial"/>
            </a:endParaRPr>
          </a:p>
          <a:p>
            <a:pPr marL="294005">
              <a:lnSpc>
                <a:spcPts val="1850"/>
              </a:lnSpc>
            </a:pPr>
            <a:r>
              <a:rPr sz="1600" b="1" spc="-10" dirty="0">
                <a:latin typeface="Arial"/>
                <a:cs typeface="Arial"/>
              </a:rPr>
              <a:t>pertumbuhan</a:t>
            </a:r>
            <a:r>
              <a:rPr sz="1600" b="1" spc="-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normal.</a:t>
            </a:r>
            <a:endParaRPr sz="1600">
              <a:latin typeface="Arial"/>
              <a:cs typeface="Arial"/>
            </a:endParaRPr>
          </a:p>
          <a:p>
            <a:pPr marL="290195" marR="80645" indent="-278130">
              <a:lnSpc>
                <a:spcPts val="1850"/>
              </a:lnSpc>
              <a:spcBef>
                <a:spcPts val="85"/>
              </a:spcBef>
            </a:pPr>
            <a:r>
              <a:rPr sz="1600" dirty="0">
                <a:latin typeface="Wingdings"/>
                <a:cs typeface="Wingdings"/>
              </a:rPr>
              <a:t>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Arial"/>
                <a:cs typeface="Arial"/>
              </a:rPr>
              <a:t>Terdapat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dalam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daging,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telur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gandum.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Seafood,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hati,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daging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banyak </a:t>
            </a:r>
            <a:r>
              <a:rPr sz="1600" b="1" dirty="0">
                <a:latin typeface="Arial"/>
                <a:cs typeface="Arial"/>
              </a:rPr>
              <a:t>mengandung</a:t>
            </a:r>
            <a:r>
              <a:rPr sz="1600" b="1" spc="-9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seng.</a:t>
            </a:r>
            <a:endParaRPr sz="1600">
              <a:latin typeface="Arial"/>
              <a:cs typeface="Arial"/>
            </a:endParaRPr>
          </a:p>
          <a:p>
            <a:pPr marL="233045" marR="5080" indent="-220979">
              <a:lnSpc>
                <a:spcPts val="1850"/>
              </a:lnSpc>
              <a:spcBef>
                <a:spcPts val="5"/>
              </a:spcBef>
            </a:pPr>
            <a:r>
              <a:rPr sz="1600" dirty="0">
                <a:latin typeface="Wingdings"/>
                <a:cs typeface="Wingdings"/>
              </a:rPr>
              <a:t>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Asupan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seng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harian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sebesar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12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mg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dianjurkan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bagi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wanita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menyusui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berusia </a:t>
            </a:r>
            <a:r>
              <a:rPr sz="1600" b="1" dirty="0">
                <a:latin typeface="Arial"/>
                <a:cs typeface="Arial"/>
              </a:rPr>
              <a:t>19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tahun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keatas.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602331"/>
            <a:ext cx="13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013174"/>
            <a:ext cx="13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017" y="3993019"/>
            <a:ext cx="7376795" cy="2344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725"/>
              </a:lnSpc>
              <a:spcBef>
                <a:spcPts val="95"/>
              </a:spcBef>
            </a:pPr>
            <a:r>
              <a:rPr sz="1600" b="1" spc="-25" dirty="0">
                <a:latin typeface="Arial"/>
                <a:cs typeface="Arial"/>
              </a:rPr>
              <a:t>DHA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689"/>
              </a:lnSpc>
            </a:pPr>
            <a:r>
              <a:rPr sz="1600" dirty="0">
                <a:latin typeface="Wingdings"/>
                <a:cs typeface="Wingdings"/>
              </a:rPr>
              <a:t>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Asam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lemak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dokosahexsaenoat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(DHA)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amat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penting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bagi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perkembangan</a:t>
            </a:r>
            <a:endParaRPr sz="1600">
              <a:latin typeface="Arial"/>
              <a:cs typeface="Arial"/>
            </a:endParaRPr>
          </a:p>
          <a:p>
            <a:pPr marL="290195">
              <a:lnSpc>
                <a:spcPts val="1850"/>
              </a:lnSpc>
            </a:pPr>
            <a:r>
              <a:rPr sz="1600" b="1" dirty="0">
                <a:latin typeface="Arial"/>
                <a:cs typeface="Arial"/>
              </a:rPr>
              <a:t>daya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lihat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mental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bayi.</a:t>
            </a:r>
            <a:endParaRPr sz="1600">
              <a:latin typeface="Arial"/>
              <a:cs typeface="Arial"/>
            </a:endParaRPr>
          </a:p>
          <a:p>
            <a:pPr marL="290195" marR="5080" indent="-278130">
              <a:lnSpc>
                <a:spcPts val="1850"/>
              </a:lnSpc>
              <a:spcBef>
                <a:spcPts val="90"/>
              </a:spcBef>
            </a:pPr>
            <a:r>
              <a:rPr sz="1600" dirty="0">
                <a:latin typeface="Wingdings"/>
                <a:cs typeface="Wingdings"/>
              </a:rPr>
              <a:t>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Asupan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DHA</a:t>
            </a:r>
            <a:r>
              <a:rPr sz="1600" b="1" spc="-11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berpengaruh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langsung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pada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kandungan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DHA</a:t>
            </a:r>
            <a:r>
              <a:rPr sz="1600" b="1" spc="-10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dalam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air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susu ibu.</a:t>
            </a:r>
            <a:endParaRPr sz="1600">
              <a:latin typeface="Arial"/>
              <a:cs typeface="Arial"/>
            </a:endParaRPr>
          </a:p>
          <a:p>
            <a:pPr marL="290195" marR="257810" indent="-278130">
              <a:lnSpc>
                <a:spcPts val="1850"/>
              </a:lnSpc>
            </a:pPr>
            <a:r>
              <a:rPr sz="1600" dirty="0">
                <a:latin typeface="Wingdings"/>
                <a:cs typeface="Wingdings"/>
              </a:rPr>
              <a:t>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Para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ahli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riset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telah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menemukan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hubungan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erat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antara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kandungan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DHA </a:t>
            </a:r>
            <a:r>
              <a:rPr sz="1600" b="1" spc="-10" dirty="0">
                <a:latin typeface="Arial"/>
                <a:cs typeface="Arial"/>
              </a:rPr>
              <a:t>dalam</a:t>
            </a:r>
            <a:r>
              <a:rPr sz="1600" b="1" spc="-9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ASI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dengan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daya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lihat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bayi.</a:t>
            </a:r>
            <a:endParaRPr sz="1600">
              <a:latin typeface="Arial"/>
              <a:cs typeface="Arial"/>
            </a:endParaRPr>
          </a:p>
          <a:p>
            <a:pPr marL="290195" marR="252095" indent="-278130">
              <a:lnSpc>
                <a:spcPts val="1850"/>
              </a:lnSpc>
            </a:pPr>
            <a:r>
              <a:rPr sz="1600" dirty="0">
                <a:latin typeface="Wingdings"/>
                <a:cs typeface="Wingdings"/>
              </a:rPr>
              <a:t>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Para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ahli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menganjurkan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asupan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DHA</a:t>
            </a:r>
            <a:r>
              <a:rPr sz="1600" b="1" spc="-10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bagi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wanita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hamil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sebesar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300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mg </a:t>
            </a:r>
            <a:r>
              <a:rPr sz="1600" b="1" spc="-10" dirty="0">
                <a:latin typeface="Arial"/>
                <a:cs typeface="Arial"/>
              </a:rPr>
              <a:t>perhari.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10"/>
              </a:lnSpc>
            </a:pPr>
            <a:r>
              <a:rPr sz="1600" spc="-30" dirty="0">
                <a:latin typeface="Wingdings"/>
                <a:cs typeface="Wingdings"/>
              </a:rPr>
              <a:t></a:t>
            </a:r>
            <a:r>
              <a:rPr sz="1600" b="1" spc="-30" dirty="0">
                <a:latin typeface="Arial"/>
                <a:cs typeface="Arial"/>
              </a:rPr>
              <a:t>Telur,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otak,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hati,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ikan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adalah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bahan-</a:t>
            </a:r>
            <a:r>
              <a:rPr sz="1600" b="1" dirty="0">
                <a:latin typeface="Arial"/>
                <a:cs typeface="Arial"/>
              </a:rPr>
              <a:t>bahan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makanan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kaya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DHA.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Kebutuhan</a:t>
            </a:r>
            <a:r>
              <a:rPr spc="-225" dirty="0"/>
              <a:t> </a:t>
            </a:r>
            <a:r>
              <a:rPr spc="-10" dirty="0"/>
              <a:t>Ambulasi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54339"/>
            <a:ext cx="8049259" cy="1804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60"/>
              </a:lnSpc>
              <a:spcBef>
                <a:spcPts val="100"/>
              </a:spcBef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kebutuhan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ambulasi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segera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setelah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persalinan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usai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berguna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</a:t>
            </a:r>
            <a:endParaRPr sz="2000">
              <a:latin typeface="Arial MT"/>
              <a:cs typeface="Arial MT"/>
            </a:endParaRPr>
          </a:p>
          <a:p>
            <a:pPr marL="635000" marR="106045" indent="-280035">
              <a:lnSpc>
                <a:spcPts val="2320"/>
              </a:lnSpc>
              <a:spcBef>
                <a:spcPts val="105"/>
              </a:spcBef>
              <a:buAutoNum type="arabicPeriod"/>
              <a:tabLst>
                <a:tab pos="643255" algn="l"/>
              </a:tabLst>
            </a:pPr>
            <a:r>
              <a:rPr sz="2000" dirty="0">
                <a:latin typeface="Arial MT"/>
                <a:cs typeface="Arial MT"/>
              </a:rPr>
              <a:t>Bagi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semua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sistem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tubuh,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terutama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fungsi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usus,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kandung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kemih, 	</a:t>
            </a:r>
            <a:r>
              <a:rPr sz="2000" dirty="0">
                <a:latin typeface="Arial MT"/>
                <a:cs typeface="Arial MT"/>
              </a:rPr>
              <a:t>sirkulasi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paru-</a:t>
            </a:r>
            <a:r>
              <a:rPr sz="2000" spc="-20" dirty="0">
                <a:latin typeface="Arial MT"/>
                <a:cs typeface="Arial MT"/>
              </a:rPr>
              <a:t>paru.</a:t>
            </a:r>
            <a:endParaRPr sz="2000">
              <a:latin typeface="Arial MT"/>
              <a:cs typeface="Arial MT"/>
            </a:endParaRPr>
          </a:p>
          <a:p>
            <a:pPr marL="635635" indent="-280035">
              <a:lnSpc>
                <a:spcPts val="2215"/>
              </a:lnSpc>
              <a:buAutoNum type="arabicPeriod"/>
              <a:tabLst>
                <a:tab pos="635635" algn="l"/>
              </a:tabLst>
            </a:pPr>
            <a:r>
              <a:rPr sz="2000" dirty="0">
                <a:latin typeface="Arial MT"/>
                <a:cs typeface="Arial MT"/>
              </a:rPr>
              <a:t>Membantu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mencegah trombosis pada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pembuluh</a:t>
            </a:r>
            <a:r>
              <a:rPr sz="2000" spc="-10" dirty="0">
                <a:latin typeface="Arial MT"/>
                <a:cs typeface="Arial MT"/>
              </a:rPr>
              <a:t> tungkai</a:t>
            </a:r>
            <a:endParaRPr sz="2000">
              <a:latin typeface="Arial MT"/>
              <a:cs typeface="Arial MT"/>
            </a:endParaRPr>
          </a:p>
          <a:p>
            <a:pPr marL="635000" marR="5080" indent="-280035">
              <a:lnSpc>
                <a:spcPts val="2320"/>
              </a:lnSpc>
              <a:spcBef>
                <a:spcPts val="105"/>
              </a:spcBef>
              <a:buAutoNum type="arabicPeriod"/>
              <a:tabLst>
                <a:tab pos="643255" algn="l"/>
              </a:tabLst>
            </a:pPr>
            <a:r>
              <a:rPr sz="2000" dirty="0">
                <a:latin typeface="Arial MT"/>
                <a:cs typeface="Arial MT"/>
              </a:rPr>
              <a:t>Membantu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kemajuan ibu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dari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ketergantungan peran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sakit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menjadi 	sehat.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990504"/>
            <a:ext cx="21209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7C"/>
                </a:solidFill>
                <a:latin typeface="Wingdings"/>
                <a:cs typeface="Wingdings"/>
              </a:rPr>
              <a:t>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017" y="3964940"/>
            <a:ext cx="7637780" cy="135699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0"/>
              </a:spcBef>
            </a:pPr>
            <a:r>
              <a:rPr sz="2000" dirty="0">
                <a:latin typeface="Arial MT"/>
                <a:cs typeface="Arial MT"/>
              </a:rPr>
              <a:t>sangat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bervariasi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tergantung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pada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komplikasi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persalinan,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nifas </a:t>
            </a:r>
            <a:r>
              <a:rPr sz="2000" spc="-20" dirty="0">
                <a:latin typeface="Arial MT"/>
                <a:cs typeface="Arial MT"/>
              </a:rPr>
              <a:t>atau </a:t>
            </a:r>
            <a:r>
              <a:rPr sz="2000" dirty="0">
                <a:latin typeface="Arial MT"/>
                <a:cs typeface="Arial MT"/>
              </a:rPr>
              <a:t>sembuhnya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luka.</a:t>
            </a:r>
            <a:endParaRPr sz="2000">
              <a:latin typeface="Arial MT"/>
              <a:cs typeface="Arial MT"/>
            </a:endParaRPr>
          </a:p>
          <a:p>
            <a:pPr marL="12700" marR="243204">
              <a:lnSpc>
                <a:spcPct val="80000"/>
              </a:lnSpc>
              <a:spcBef>
                <a:spcPts val="400"/>
              </a:spcBef>
            </a:pPr>
            <a:r>
              <a:rPr sz="2000" dirty="0">
                <a:latin typeface="Arial MT"/>
                <a:cs typeface="Arial MT"/>
              </a:rPr>
              <a:t>Jika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tidak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ada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kelainan,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lakukan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sedini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mungkin,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yaitu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jam </a:t>
            </a:r>
            <a:r>
              <a:rPr sz="2000" dirty="0">
                <a:latin typeface="Arial MT"/>
                <a:cs typeface="Arial MT"/>
              </a:rPr>
              <a:t>setelah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persalinan normal,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berguna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untuk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memperlancar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sirkulasi </a:t>
            </a:r>
            <a:r>
              <a:rPr sz="2000" dirty="0">
                <a:latin typeface="Arial MT"/>
                <a:cs typeface="Arial MT"/>
              </a:rPr>
              <a:t>darah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 mengeluarkan cairan vagina</a:t>
            </a:r>
            <a:r>
              <a:rPr sz="2000" spc="-10" dirty="0">
                <a:latin typeface="Arial MT"/>
                <a:cs typeface="Arial MT"/>
              </a:rPr>
              <a:t> (lochea).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527626"/>
            <a:ext cx="21209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7C"/>
                </a:solidFill>
                <a:latin typeface="Wingdings"/>
                <a:cs typeface="Wingdings"/>
              </a:rPr>
              <a:t></a:t>
            </a:r>
            <a:endParaRPr sz="15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Kebutuhan</a:t>
            </a:r>
            <a:r>
              <a:rPr spc="-254" dirty="0"/>
              <a:t> </a:t>
            </a:r>
            <a:r>
              <a:rPr spc="-10" dirty="0"/>
              <a:t>Eliminasi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66214"/>
            <a:ext cx="13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017" y="1945703"/>
            <a:ext cx="7612380" cy="108902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79700"/>
              </a:lnSpc>
              <a:spcBef>
                <a:spcPts val="484"/>
              </a:spcBef>
            </a:pPr>
            <a:r>
              <a:rPr sz="1600" b="1" dirty="0">
                <a:latin typeface="Arial"/>
                <a:cs typeface="Arial"/>
              </a:rPr>
              <a:t>Kebanyakan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pasien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dapat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melakukan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BAK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secara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spontan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dalam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8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jam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setelah melahirkan</a:t>
            </a:r>
            <a:endParaRPr sz="1600">
              <a:latin typeface="Arial"/>
              <a:cs typeface="Arial"/>
            </a:endParaRPr>
          </a:p>
          <a:p>
            <a:pPr marL="12700" marR="265430">
              <a:lnSpc>
                <a:spcPct val="79900"/>
              </a:lnSpc>
              <a:spcBef>
                <a:spcPts val="320"/>
              </a:spcBef>
            </a:pPr>
            <a:r>
              <a:rPr sz="1600" b="1" dirty="0">
                <a:latin typeface="Arial"/>
                <a:cs typeface="Arial"/>
              </a:rPr>
              <a:t>Untuk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menstimulasi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pengluaran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urin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agar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tidak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perlu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kateter, </a:t>
            </a:r>
            <a:r>
              <a:rPr sz="1600" b="1" dirty="0">
                <a:latin typeface="Arial"/>
                <a:cs typeface="Arial"/>
              </a:rPr>
              <a:t>kencangkan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lalu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kendurkan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otot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dasar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panggul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anda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setiap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15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atau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20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menit </a:t>
            </a:r>
            <a:r>
              <a:rPr sz="1600" b="1" dirty="0">
                <a:latin typeface="Arial"/>
                <a:cs typeface="Arial"/>
              </a:rPr>
              <a:t>(senam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kegel).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395334"/>
            <a:ext cx="13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255009"/>
            <a:ext cx="13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017" y="3234867"/>
            <a:ext cx="6985000" cy="187325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79700"/>
              </a:lnSpc>
              <a:spcBef>
                <a:spcPts val="484"/>
              </a:spcBef>
            </a:pPr>
            <a:r>
              <a:rPr sz="1600" b="1" dirty="0">
                <a:latin typeface="Arial"/>
                <a:cs typeface="Arial"/>
              </a:rPr>
              <a:t>Buang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air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besar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(BAB)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biasanya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tertunda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selama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2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sampai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3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hari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setelah </a:t>
            </a:r>
            <a:r>
              <a:rPr sz="1600" b="1" dirty="0">
                <a:latin typeface="Arial"/>
                <a:cs typeface="Arial"/>
              </a:rPr>
              <a:t>melahirkan</a:t>
            </a:r>
            <a:r>
              <a:rPr sz="1600" b="1" spc="-9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karena</a:t>
            </a:r>
            <a:endParaRPr sz="1600">
              <a:latin typeface="Arial"/>
              <a:cs typeface="Arial"/>
            </a:endParaRPr>
          </a:p>
          <a:p>
            <a:pPr marL="135890" indent="-123189">
              <a:lnSpc>
                <a:spcPts val="1814"/>
              </a:lnSpc>
              <a:buChar char="-"/>
              <a:tabLst>
                <a:tab pos="135890" algn="l"/>
              </a:tabLst>
            </a:pPr>
            <a:r>
              <a:rPr sz="1600" b="1" dirty="0">
                <a:latin typeface="Arial"/>
                <a:cs typeface="Arial"/>
              </a:rPr>
              <a:t>tidak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makan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banyak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ketika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proses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persalinan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mulai</a:t>
            </a:r>
            <a:endParaRPr sz="1600">
              <a:latin typeface="Arial"/>
              <a:cs typeface="Arial"/>
            </a:endParaRPr>
          </a:p>
          <a:p>
            <a:pPr marL="135890" indent="-123189">
              <a:lnSpc>
                <a:spcPts val="1850"/>
              </a:lnSpc>
              <a:buChar char="-"/>
              <a:tabLst>
                <a:tab pos="135890" algn="l"/>
              </a:tabLst>
            </a:pPr>
            <a:r>
              <a:rPr sz="1600" b="1" dirty="0">
                <a:latin typeface="Arial"/>
                <a:cs typeface="Arial"/>
              </a:rPr>
              <a:t>enema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prapersalinan</a:t>
            </a:r>
            <a:endParaRPr sz="1600">
              <a:latin typeface="Arial"/>
              <a:cs typeface="Arial"/>
            </a:endParaRPr>
          </a:p>
          <a:p>
            <a:pPr marL="135890" indent="-123189">
              <a:lnSpc>
                <a:spcPts val="1850"/>
              </a:lnSpc>
              <a:buChar char="-"/>
              <a:tabLst>
                <a:tab pos="135890" algn="l"/>
              </a:tabLst>
            </a:pPr>
            <a:r>
              <a:rPr sz="1600" b="1" dirty="0">
                <a:latin typeface="Arial"/>
                <a:cs typeface="Arial"/>
              </a:rPr>
              <a:t>diit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cairan</a:t>
            </a:r>
            <a:endParaRPr sz="1600">
              <a:latin typeface="Arial"/>
              <a:cs typeface="Arial"/>
            </a:endParaRPr>
          </a:p>
          <a:p>
            <a:pPr marL="135890" indent="-123189">
              <a:lnSpc>
                <a:spcPts val="1850"/>
              </a:lnSpc>
              <a:buChar char="-"/>
              <a:tabLst>
                <a:tab pos="135890" algn="l"/>
              </a:tabLst>
            </a:pPr>
            <a:r>
              <a:rPr sz="1600" b="1" spc="-10" dirty="0">
                <a:latin typeface="Arial"/>
                <a:cs typeface="Arial"/>
              </a:rPr>
              <a:t>obat-</a:t>
            </a:r>
            <a:r>
              <a:rPr sz="1600" b="1" dirty="0">
                <a:latin typeface="Arial"/>
                <a:cs typeface="Arial"/>
              </a:rPr>
              <a:t>obatan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analgesik</a:t>
            </a:r>
            <a:r>
              <a:rPr sz="1600" b="1" spc="-7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selama</a:t>
            </a:r>
            <a:r>
              <a:rPr sz="1600" b="1" spc="-7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persalinan</a:t>
            </a:r>
            <a:endParaRPr sz="1600">
              <a:latin typeface="Arial"/>
              <a:cs typeface="Arial"/>
            </a:endParaRPr>
          </a:p>
          <a:p>
            <a:pPr marL="135890" indent="-123189">
              <a:lnSpc>
                <a:spcPts val="1850"/>
              </a:lnSpc>
              <a:buChar char="-"/>
              <a:tabLst>
                <a:tab pos="135890" algn="l"/>
              </a:tabLst>
            </a:pPr>
            <a:r>
              <a:rPr sz="1600" b="1" dirty="0">
                <a:latin typeface="Arial"/>
                <a:cs typeface="Arial"/>
              </a:rPr>
              <a:t>perineum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yang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sakit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85"/>
              </a:lnSpc>
            </a:pPr>
            <a:r>
              <a:rPr sz="1600" b="1" spc="-50" dirty="0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5330418"/>
            <a:ext cx="1397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017" y="5309908"/>
            <a:ext cx="7173595" cy="46355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79700"/>
              </a:lnSpc>
              <a:spcBef>
                <a:spcPts val="484"/>
              </a:spcBef>
            </a:pPr>
            <a:r>
              <a:rPr sz="1600" b="1" spc="-10" dirty="0">
                <a:latin typeface="Arial"/>
                <a:cs typeface="Arial"/>
              </a:rPr>
              <a:t>Penatalaksanaan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kesulitan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BAB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dengan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: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Memberikan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asupan</a:t>
            </a:r>
            <a:r>
              <a:rPr sz="1600" b="1" spc="-2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cairan</a:t>
            </a:r>
            <a:r>
              <a:rPr sz="1600" b="1" spc="-3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yang </a:t>
            </a:r>
            <a:r>
              <a:rPr sz="1600" b="1" dirty="0">
                <a:latin typeface="Arial"/>
                <a:cs typeface="Arial"/>
              </a:rPr>
              <a:t>cukup,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diet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yang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tinggi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serat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serta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ambulasi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secara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teratur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81660"/>
            <a:ext cx="67246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Kebutuhan</a:t>
            </a:r>
            <a:r>
              <a:rPr sz="3200" spc="-95" dirty="0"/>
              <a:t> </a:t>
            </a:r>
            <a:r>
              <a:rPr sz="3200" dirty="0"/>
              <a:t>Kebersihan</a:t>
            </a:r>
            <a:r>
              <a:rPr sz="3200" spc="-90" dirty="0"/>
              <a:t> </a:t>
            </a:r>
            <a:r>
              <a:rPr sz="3200" spc="-10" dirty="0"/>
              <a:t>Diri/Perineum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40" y="1300569"/>
            <a:ext cx="174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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017" y="1280426"/>
            <a:ext cx="7710170" cy="108839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252729">
              <a:lnSpc>
                <a:spcPct val="79600"/>
              </a:lnSpc>
              <a:spcBef>
                <a:spcPts val="490"/>
              </a:spcBef>
            </a:pPr>
            <a:r>
              <a:rPr sz="1600" b="1" dirty="0">
                <a:latin typeface="Arial"/>
                <a:cs typeface="Arial"/>
              </a:rPr>
              <a:t>Kebersihan</a:t>
            </a:r>
            <a:r>
              <a:rPr sz="1600" b="1" spc="-7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diri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ibu</a:t>
            </a:r>
            <a:r>
              <a:rPr sz="1600" b="1" spc="-7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membantu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mengurangi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sumber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infeksi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meningkatkan </a:t>
            </a:r>
            <a:r>
              <a:rPr sz="1600" b="1" dirty="0">
                <a:latin typeface="Arial"/>
                <a:cs typeface="Arial"/>
              </a:rPr>
              <a:t>perasaan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nyaman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pada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ibu.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79700"/>
              </a:lnSpc>
              <a:spcBef>
                <a:spcPts val="330"/>
              </a:spcBef>
            </a:pPr>
            <a:r>
              <a:rPr sz="1600" b="1" dirty="0">
                <a:latin typeface="Arial"/>
                <a:cs typeface="Arial"/>
              </a:rPr>
              <a:t>Anjurkan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ibu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unutuk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menjaga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kebersihan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diri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dengan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cara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mandi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yang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teratur </a:t>
            </a:r>
            <a:r>
              <a:rPr sz="1600" b="1" dirty="0">
                <a:latin typeface="Arial"/>
                <a:cs typeface="Arial"/>
              </a:rPr>
              <a:t>minimal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2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kali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sehari,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mengganti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pakaian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alas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tempat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tidur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serta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lingkungan </a:t>
            </a:r>
            <a:r>
              <a:rPr sz="1600" b="1" dirty="0">
                <a:latin typeface="Arial"/>
                <a:cs typeface="Arial"/>
              </a:rPr>
              <a:t>dimana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ibu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tinggal..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729689"/>
            <a:ext cx="174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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569222"/>
            <a:ext cx="7900034" cy="2611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85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PAKAIAN</a:t>
            </a:r>
            <a:endParaRPr sz="1600">
              <a:latin typeface="Arial"/>
              <a:cs typeface="Arial"/>
            </a:endParaRPr>
          </a:p>
          <a:p>
            <a:pPr marL="355600" marR="437515" indent="-343535">
              <a:lnSpc>
                <a:spcPct val="79700"/>
              </a:lnSpc>
              <a:spcBef>
                <a:spcPts val="355"/>
              </a:spcBef>
            </a:pPr>
            <a:r>
              <a:rPr sz="1600" b="1" dirty="0">
                <a:latin typeface="Arial"/>
                <a:cs typeface="Arial"/>
              </a:rPr>
              <a:t>Sebaiknya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pakaian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terbuat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dari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bahan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yang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mudah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menyerap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keringat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karena </a:t>
            </a:r>
            <a:r>
              <a:rPr sz="1600" b="1" dirty="0">
                <a:latin typeface="Arial"/>
                <a:cs typeface="Arial"/>
              </a:rPr>
              <a:t>produksi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keringat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menjadi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banyak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&amp;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Longgar,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tujuannya:</a:t>
            </a:r>
            <a:endParaRPr sz="1600">
              <a:latin typeface="Arial"/>
              <a:cs typeface="Arial"/>
            </a:endParaRPr>
          </a:p>
          <a:p>
            <a:pPr marL="355600" marR="278765" indent="-343535">
              <a:lnSpc>
                <a:spcPct val="79700"/>
              </a:lnSpc>
              <a:spcBef>
                <a:spcPts val="320"/>
              </a:spcBef>
              <a:buClr>
                <a:srgbClr val="00007C"/>
              </a:buClr>
              <a:buSzPct val="75000"/>
              <a:buAutoNum type="arabicPeriod"/>
              <a:tabLst>
                <a:tab pos="355600" algn="l"/>
              </a:tabLst>
            </a:pPr>
            <a:r>
              <a:rPr sz="1600" b="1" dirty="0">
                <a:latin typeface="Arial"/>
                <a:cs typeface="Arial"/>
              </a:rPr>
              <a:t>Produksi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keringat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yang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tinggi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berguna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untuk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menghilangkan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ekstra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volume </a:t>
            </a:r>
            <a:r>
              <a:rPr sz="1600" b="1" dirty="0">
                <a:latin typeface="Arial"/>
                <a:cs typeface="Arial"/>
              </a:rPr>
              <a:t>saat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hamil.</a:t>
            </a:r>
            <a:endParaRPr sz="1600">
              <a:latin typeface="Arial"/>
              <a:cs typeface="Arial"/>
            </a:endParaRPr>
          </a:p>
          <a:p>
            <a:pPr marL="355600" marR="286385" indent="-343535">
              <a:lnSpc>
                <a:spcPct val="79700"/>
              </a:lnSpc>
              <a:spcBef>
                <a:spcPts val="320"/>
              </a:spcBef>
              <a:buClr>
                <a:srgbClr val="00007C"/>
              </a:buClr>
              <a:buSzPct val="75000"/>
              <a:buAutoNum type="arabicPeriod"/>
              <a:tabLst>
                <a:tab pos="355600" algn="l"/>
              </a:tabLst>
            </a:pPr>
            <a:r>
              <a:rPr sz="1600" b="1" dirty="0">
                <a:latin typeface="Arial"/>
                <a:cs typeface="Arial"/>
              </a:rPr>
              <a:t>Pakaian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agak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longgar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daerah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dada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sehingga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payudara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tidak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tertekan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dan </a:t>
            </a:r>
            <a:r>
              <a:rPr sz="1600" b="1" spc="-10" dirty="0">
                <a:latin typeface="Arial"/>
                <a:cs typeface="Arial"/>
              </a:rPr>
              <a:t>kering.</a:t>
            </a:r>
            <a:endParaRPr sz="1600">
              <a:latin typeface="Arial"/>
              <a:cs typeface="Arial"/>
            </a:endParaRPr>
          </a:p>
          <a:p>
            <a:pPr marL="355600" marR="5080" indent="-343535">
              <a:lnSpc>
                <a:spcPct val="79700"/>
              </a:lnSpc>
              <a:spcBef>
                <a:spcPts val="330"/>
              </a:spcBef>
              <a:buClr>
                <a:srgbClr val="00007C"/>
              </a:buClr>
              <a:buSzPct val="75000"/>
              <a:buAutoNum type="arabicPeriod"/>
              <a:tabLst>
                <a:tab pos="355600" algn="l"/>
              </a:tabLst>
            </a:pPr>
            <a:r>
              <a:rPr sz="1600" b="1" dirty="0">
                <a:latin typeface="Arial"/>
                <a:cs typeface="Arial"/>
              </a:rPr>
              <a:t>Pakaian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dalam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dirty="0">
                <a:latin typeface="Wingdings"/>
                <a:cs typeface="Wingdings"/>
              </a:rPr>
              <a:t>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agar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tidak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terjadi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iritasi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(lecet)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pada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daerah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sekitarnya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akibat lochea.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50"/>
              </a:spcBef>
            </a:pP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latin typeface="Arial"/>
                <a:cs typeface="Arial"/>
              </a:rPr>
              <a:t>KEBERSIHAN</a:t>
            </a:r>
            <a:r>
              <a:rPr sz="1600" b="1" spc="-6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KULIT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5166614"/>
            <a:ext cx="174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</a:t>
            </a:r>
            <a:endParaRPr sz="12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017" y="5146103"/>
            <a:ext cx="7624445" cy="128143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ct val="79700"/>
              </a:lnSpc>
              <a:spcBef>
                <a:spcPts val="484"/>
              </a:spcBef>
            </a:pPr>
            <a:r>
              <a:rPr sz="1600" b="1" dirty="0">
                <a:latin typeface="Arial"/>
                <a:cs typeface="Arial"/>
              </a:rPr>
              <a:t>Setelah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persalinan,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ekstra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cairan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tubuh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yang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dibutuhkan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saat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hamil</a:t>
            </a:r>
            <a:r>
              <a:rPr sz="1600" b="1" spc="40" dirty="0">
                <a:latin typeface="Arial"/>
                <a:cs typeface="Arial"/>
              </a:rPr>
              <a:t> </a:t>
            </a:r>
            <a:r>
              <a:rPr sz="1600" spc="-50" dirty="0">
                <a:latin typeface="Wingdings"/>
                <a:cs typeface="Wingdings"/>
              </a:rPr>
              <a:t>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dikeluarkan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melalui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air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seni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keringat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untuk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menghilangkan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pembengkakan </a:t>
            </a:r>
            <a:r>
              <a:rPr sz="1600" b="1" dirty="0">
                <a:latin typeface="Arial"/>
                <a:cs typeface="Arial"/>
              </a:rPr>
              <a:t>pada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wajah,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kaki,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betis,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tangan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ibu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dirty="0">
                <a:latin typeface="Wingdings"/>
                <a:cs typeface="Wingdings"/>
              </a:rPr>
              <a:t>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Arial"/>
                <a:cs typeface="Arial"/>
              </a:rPr>
              <a:t>dalam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minggu-</a:t>
            </a:r>
            <a:r>
              <a:rPr sz="1600" b="1" dirty="0">
                <a:latin typeface="Arial"/>
                <a:cs typeface="Arial"/>
              </a:rPr>
              <a:t>minggu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pertama </a:t>
            </a:r>
            <a:r>
              <a:rPr sz="1600" b="1" dirty="0">
                <a:latin typeface="Arial"/>
                <a:cs typeface="Arial"/>
              </a:rPr>
              <a:t>setelah</a:t>
            </a:r>
            <a:r>
              <a:rPr sz="1600" b="1" spc="-6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melahirkan,ibu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akan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merasakan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jumlah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keringat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yang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lebih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banyak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dari </a:t>
            </a:r>
            <a:r>
              <a:rPr sz="1600" b="1" spc="-10" dirty="0">
                <a:latin typeface="Arial"/>
                <a:cs typeface="Arial"/>
              </a:rPr>
              <a:t>biasanya.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1850"/>
              </a:lnSpc>
            </a:pPr>
            <a:r>
              <a:rPr sz="1600" b="1" dirty="0">
                <a:latin typeface="Arial"/>
                <a:cs typeface="Arial"/>
              </a:rPr>
              <a:t>Usahakan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mandi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lebih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sering</a:t>
            </a:r>
            <a:r>
              <a:rPr sz="1600" b="1" spc="-5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dan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jaga</a:t>
            </a:r>
            <a:r>
              <a:rPr sz="1600" b="1" spc="-3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agar</a:t>
            </a:r>
            <a:r>
              <a:rPr sz="1600" b="1" spc="-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kulit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tetap</a:t>
            </a:r>
            <a:r>
              <a:rPr sz="1600" b="1" spc="-4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kering.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6178575"/>
            <a:ext cx="1746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00007C"/>
                </a:solidFill>
                <a:latin typeface="Wingdings"/>
                <a:cs typeface="Wingdings"/>
              </a:rPr>
              <a:t></a:t>
            </a:r>
            <a:endParaRPr sz="12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732216"/>
            <a:ext cx="7971790" cy="4493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5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KEBERSIHAN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VULVA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ts val="2085"/>
              </a:lnSpc>
            </a:pPr>
            <a:r>
              <a:rPr sz="1800" dirty="0">
                <a:latin typeface="Arial MT"/>
                <a:cs typeface="Arial MT"/>
              </a:rPr>
              <a:t>Perawatan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luka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perineum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bertujuan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untuk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50" dirty="0">
                <a:latin typeface="Arial MT"/>
                <a:cs typeface="Arial MT"/>
              </a:rPr>
              <a:t>:</a:t>
            </a:r>
            <a:endParaRPr sz="1800">
              <a:latin typeface="Arial MT"/>
              <a:cs typeface="Arial MT"/>
            </a:endParaRPr>
          </a:p>
          <a:p>
            <a:pPr marL="609600" indent="-254000">
              <a:lnSpc>
                <a:spcPts val="2085"/>
              </a:lnSpc>
              <a:buAutoNum type="arabicPeriod"/>
              <a:tabLst>
                <a:tab pos="609600" algn="l"/>
              </a:tabLst>
            </a:pPr>
            <a:r>
              <a:rPr sz="1800" dirty="0">
                <a:latin typeface="Arial MT"/>
                <a:cs typeface="Arial MT"/>
              </a:rPr>
              <a:t>mencegah</a:t>
            </a:r>
            <a:r>
              <a:rPr sz="1800" spc="-6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infeksi</a:t>
            </a:r>
            <a:endParaRPr sz="1800">
              <a:latin typeface="Arial MT"/>
              <a:cs typeface="Arial MT"/>
            </a:endParaRPr>
          </a:p>
          <a:p>
            <a:pPr marL="609600" indent="-254000">
              <a:lnSpc>
                <a:spcPts val="2085"/>
              </a:lnSpc>
              <a:buAutoNum type="arabicPeriod"/>
              <a:tabLst>
                <a:tab pos="609600" algn="l"/>
              </a:tabLst>
            </a:pPr>
            <a:r>
              <a:rPr sz="1800" dirty="0">
                <a:latin typeface="Arial MT"/>
                <a:cs typeface="Arial MT"/>
              </a:rPr>
              <a:t>meningkatkan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rasa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nyaman</a:t>
            </a:r>
            <a:endParaRPr sz="1800">
              <a:latin typeface="Arial MT"/>
              <a:cs typeface="Arial MT"/>
            </a:endParaRPr>
          </a:p>
          <a:p>
            <a:pPr marL="609600" indent="-254000">
              <a:lnSpc>
                <a:spcPts val="2120"/>
              </a:lnSpc>
              <a:buAutoNum type="arabicPeriod"/>
              <a:tabLst>
                <a:tab pos="609600" algn="l"/>
              </a:tabLst>
            </a:pPr>
            <a:r>
              <a:rPr sz="1800" dirty="0">
                <a:latin typeface="Arial MT"/>
                <a:cs typeface="Arial MT"/>
              </a:rPr>
              <a:t>mempercepat</a:t>
            </a:r>
            <a:r>
              <a:rPr sz="1800" spc="-7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penyembuhan.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ts val="2120"/>
              </a:lnSpc>
              <a:spcBef>
                <a:spcPts val="2020"/>
              </a:spcBef>
            </a:pPr>
            <a:r>
              <a:rPr sz="1800" dirty="0">
                <a:latin typeface="Arial MT"/>
                <a:cs typeface="Arial MT"/>
              </a:rPr>
              <a:t>Perawatan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luka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perineum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dapat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dilakukan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dengan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cara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50" dirty="0">
                <a:latin typeface="Arial MT"/>
                <a:cs typeface="Arial MT"/>
              </a:rPr>
              <a:t>:</a:t>
            </a:r>
            <a:endParaRPr sz="1800">
              <a:latin typeface="Arial MT"/>
              <a:cs typeface="Arial MT"/>
            </a:endParaRPr>
          </a:p>
          <a:p>
            <a:pPr marL="609600" lvl="1" indent="-254000">
              <a:lnSpc>
                <a:spcPts val="2085"/>
              </a:lnSpc>
              <a:buAutoNum type="arabicPeriod"/>
              <a:tabLst>
                <a:tab pos="609600" algn="l"/>
              </a:tabLst>
            </a:pPr>
            <a:r>
              <a:rPr sz="1800" dirty="0">
                <a:latin typeface="Arial MT"/>
                <a:cs typeface="Arial MT"/>
              </a:rPr>
              <a:t>Sebelum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sesudahnya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ibu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dianjukan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untuk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mencuci</a:t>
            </a:r>
            <a:r>
              <a:rPr sz="1800" spc="-6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tangan</a:t>
            </a:r>
            <a:endParaRPr sz="1800">
              <a:latin typeface="Arial MT"/>
              <a:cs typeface="Arial MT"/>
            </a:endParaRPr>
          </a:p>
          <a:p>
            <a:pPr marL="608965" marR="5080" lvl="1" indent="-254000">
              <a:lnSpc>
                <a:spcPct val="96500"/>
              </a:lnSpc>
              <a:spcBef>
                <a:spcPts val="40"/>
              </a:spcBef>
              <a:buAutoNum type="arabicPeriod"/>
              <a:tabLst>
                <a:tab pos="652145" algn="l"/>
              </a:tabLst>
            </a:pPr>
            <a:r>
              <a:rPr sz="1800" dirty="0">
                <a:latin typeface="Arial MT"/>
                <a:cs typeface="Arial MT"/>
              </a:rPr>
              <a:t>Mencuci</a:t>
            </a:r>
            <a:r>
              <a:rPr sz="1800" spc="-6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daerah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genital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dengan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air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sabun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setiap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kali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habis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BAK/BAB 	</a:t>
            </a:r>
            <a:r>
              <a:rPr sz="1800" dirty="0">
                <a:latin typeface="Arial MT"/>
                <a:cs typeface="Arial MT"/>
              </a:rPr>
              <a:t>yang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dimulai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dengan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mencuci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bagian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depan,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baru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kemudian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daerah 	</a:t>
            </a:r>
            <a:r>
              <a:rPr sz="1800" spc="-20" dirty="0">
                <a:latin typeface="Arial MT"/>
                <a:cs typeface="Arial MT"/>
              </a:rPr>
              <a:t>anus.</a:t>
            </a:r>
            <a:endParaRPr sz="1800">
              <a:latin typeface="Arial MT"/>
              <a:cs typeface="Arial MT"/>
            </a:endParaRPr>
          </a:p>
          <a:p>
            <a:pPr marL="589280" marR="52705" lvl="1" indent="-233679">
              <a:lnSpc>
                <a:spcPct val="96600"/>
              </a:lnSpc>
              <a:buAutoNum type="arabicPeriod"/>
              <a:tabLst>
                <a:tab pos="589280" algn="l"/>
                <a:tab pos="609600" algn="l"/>
              </a:tabLst>
            </a:pPr>
            <a:r>
              <a:rPr sz="1800" dirty="0">
                <a:latin typeface="Arial MT"/>
                <a:cs typeface="Arial MT"/>
              </a:rPr>
              <a:t>	Pembalut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hendaknya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diganti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minimal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2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kali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sehari.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Bila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pembalut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yang </a:t>
            </a:r>
            <a:r>
              <a:rPr sz="1800" dirty="0">
                <a:latin typeface="Arial MT"/>
                <a:cs typeface="Arial MT"/>
              </a:rPr>
              <a:t>dipakai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ibu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bukan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pembalut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habis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pakai,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pembalut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dapat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dipakai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kembali </a:t>
            </a:r>
            <a:r>
              <a:rPr sz="1800" dirty="0">
                <a:latin typeface="Arial MT"/>
                <a:cs typeface="Arial MT"/>
              </a:rPr>
              <a:t>dengan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dicuci,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dijemur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dibawah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sinar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matahari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disetrika.</a:t>
            </a:r>
            <a:endParaRPr sz="1800">
              <a:latin typeface="Arial MT"/>
              <a:cs typeface="Arial MT"/>
            </a:endParaRPr>
          </a:p>
          <a:p>
            <a:pPr marL="609600" lvl="1" indent="-254000">
              <a:lnSpc>
                <a:spcPts val="1689"/>
              </a:lnSpc>
              <a:buAutoNum type="arabicPeriod"/>
              <a:tabLst>
                <a:tab pos="609600" algn="l"/>
              </a:tabLst>
            </a:pPr>
            <a:r>
              <a:rPr sz="1800" dirty="0">
                <a:latin typeface="Arial MT"/>
                <a:cs typeface="Arial MT"/>
              </a:rPr>
              <a:t>Jika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ibu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mempunyai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luka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episiotomi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atau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laserasi,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sarankan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kepada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ibu</a:t>
            </a:r>
            <a:endParaRPr sz="1800">
              <a:latin typeface="Arial MT"/>
              <a:cs typeface="Arial MT"/>
            </a:endParaRPr>
          </a:p>
          <a:p>
            <a:pPr marL="652145" marR="240029">
              <a:lnSpc>
                <a:spcPts val="2090"/>
              </a:lnSpc>
              <a:spcBef>
                <a:spcPts val="90"/>
              </a:spcBef>
            </a:pPr>
            <a:r>
              <a:rPr sz="1800" dirty="0">
                <a:latin typeface="Arial MT"/>
                <a:cs typeface="Arial MT"/>
              </a:rPr>
              <a:t>untuk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menghindari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menyentuh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luka,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cebok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dengan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air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dingin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atau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cuci </a:t>
            </a:r>
            <a:r>
              <a:rPr sz="1800" dirty="0">
                <a:latin typeface="Arial MT"/>
                <a:cs typeface="Arial MT"/>
              </a:rPr>
              <a:t>menggunakan</a:t>
            </a:r>
            <a:r>
              <a:rPr sz="1800" spc="-7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sabun.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Kebutuhan</a:t>
            </a:r>
            <a:r>
              <a:rPr spc="-254" dirty="0"/>
              <a:t> </a:t>
            </a:r>
            <a:r>
              <a:rPr spc="-10" dirty="0"/>
              <a:t>Istirahat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60816"/>
            <a:ext cx="6289040" cy="56515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2090"/>
              </a:lnSpc>
              <a:spcBef>
                <a:spcPts val="225"/>
              </a:spcBef>
            </a:pPr>
            <a:r>
              <a:rPr sz="1800" dirty="0">
                <a:latin typeface="Arial MT"/>
                <a:cs typeface="Arial MT"/>
              </a:rPr>
              <a:t>Ibu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nifas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memerlukan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istirahat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yang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cukup,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istirahat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tidur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yang </a:t>
            </a:r>
            <a:r>
              <a:rPr sz="1800" dirty="0">
                <a:latin typeface="Arial MT"/>
                <a:cs typeface="Arial MT"/>
              </a:rPr>
              <a:t>dibutuhkan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ibu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nifas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50" dirty="0">
                <a:latin typeface="Arial MT"/>
                <a:cs typeface="Arial MT"/>
              </a:rPr>
              <a:t>: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453736"/>
            <a:ext cx="153670" cy="55626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3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465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017" y="2490380"/>
            <a:ext cx="2527935" cy="565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5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±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 MT"/>
                <a:cs typeface="Arial MT"/>
              </a:rPr>
              <a:t>8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jam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pada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malam</a:t>
            </a:r>
            <a:r>
              <a:rPr sz="1800" spc="-20" dirty="0">
                <a:latin typeface="Arial MT"/>
                <a:cs typeface="Arial MT"/>
              </a:rPr>
              <a:t> hari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ts val="2125"/>
              </a:lnSpc>
            </a:pPr>
            <a:r>
              <a:rPr sz="1800" dirty="0">
                <a:latin typeface="Times New Roman"/>
                <a:cs typeface="Times New Roman"/>
              </a:rPr>
              <a:t>±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Arial MT"/>
                <a:cs typeface="Arial MT"/>
              </a:rPr>
              <a:t>1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jam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pada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siang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hari.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285616"/>
            <a:ext cx="7872730" cy="153289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894715">
              <a:lnSpc>
                <a:spcPts val="2090"/>
              </a:lnSpc>
              <a:spcBef>
                <a:spcPts val="225"/>
              </a:spcBef>
            </a:pPr>
            <a:r>
              <a:rPr sz="1800" dirty="0">
                <a:latin typeface="Arial MT"/>
                <a:cs typeface="Arial MT"/>
              </a:rPr>
              <a:t>Kurang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istirahat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akan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mempengaruhi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ibu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dalam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beberapa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hal,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antara lain:</a:t>
            </a:r>
            <a:endParaRPr sz="1800">
              <a:latin typeface="Arial MT"/>
              <a:cs typeface="Arial MT"/>
            </a:endParaRPr>
          </a:p>
          <a:p>
            <a:pPr marL="355600">
              <a:lnSpc>
                <a:spcPts val="1445"/>
              </a:lnSpc>
            </a:pPr>
            <a:r>
              <a:rPr sz="1800" dirty="0">
                <a:latin typeface="Arial MT"/>
                <a:cs typeface="Arial MT"/>
              </a:rPr>
              <a:t>1.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Mengurangi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jumlah</a:t>
            </a:r>
            <a:r>
              <a:rPr sz="1800" spc="-114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ASI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yang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diproduksi.</a:t>
            </a:r>
            <a:endParaRPr sz="1800">
              <a:latin typeface="Arial MT"/>
              <a:cs typeface="Arial MT"/>
            </a:endParaRPr>
          </a:p>
          <a:p>
            <a:pPr marL="355600">
              <a:lnSpc>
                <a:spcPts val="1910"/>
              </a:lnSpc>
              <a:tabLst>
                <a:tab pos="610235" algn="l"/>
              </a:tabLst>
            </a:pPr>
            <a:r>
              <a:rPr sz="1800" spc="-50" dirty="0">
                <a:latin typeface="Arial MT"/>
                <a:cs typeface="Arial MT"/>
              </a:rPr>
              <a:t>2</a:t>
            </a:r>
            <a:r>
              <a:rPr sz="1800" dirty="0">
                <a:latin typeface="Arial MT"/>
                <a:cs typeface="Arial MT"/>
              </a:rPr>
              <a:t>	Memperlambat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proses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involusi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uterus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memperbanyak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perdarahan.</a:t>
            </a:r>
            <a:endParaRPr sz="1800">
              <a:latin typeface="Arial MT"/>
              <a:cs typeface="Arial MT"/>
            </a:endParaRPr>
          </a:p>
          <a:p>
            <a:pPr marL="611505" marR="5080" indent="-256540">
              <a:lnSpc>
                <a:spcPts val="208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3.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Menyebabkan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depresi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postpartum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ketidakmampuan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untuk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merawat </a:t>
            </a:r>
            <a:r>
              <a:rPr sz="1800" dirty="0">
                <a:latin typeface="Arial MT"/>
                <a:cs typeface="Arial MT"/>
              </a:rPr>
              <a:t>bayi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dirinya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sendiri.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Kebutuhan</a:t>
            </a:r>
            <a:r>
              <a:rPr spc="-254" dirty="0"/>
              <a:t> </a:t>
            </a:r>
            <a:r>
              <a:rPr spc="-10" dirty="0"/>
              <a:t>Seksual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83854"/>
            <a:ext cx="19367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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017" y="1960816"/>
            <a:ext cx="7482205" cy="1624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5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Hubungan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seksual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dapat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dilakukan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dengan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aman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50" dirty="0">
                <a:latin typeface="Arial MT"/>
                <a:cs typeface="Arial MT"/>
              </a:rPr>
              <a:t>:</a:t>
            </a:r>
            <a:endParaRPr sz="1800">
              <a:latin typeface="Arial MT"/>
              <a:cs typeface="Arial MT"/>
            </a:endParaRPr>
          </a:p>
          <a:p>
            <a:pPr marL="266700" indent="-254000">
              <a:lnSpc>
                <a:spcPts val="2085"/>
              </a:lnSpc>
              <a:buAutoNum type="arabicPeriod"/>
              <a:tabLst>
                <a:tab pos="266700" algn="l"/>
              </a:tabLst>
            </a:pPr>
            <a:r>
              <a:rPr sz="1800" dirty="0">
                <a:latin typeface="Arial MT"/>
                <a:cs typeface="Arial MT"/>
              </a:rPr>
              <a:t>Ketika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luka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episiotomi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telah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sembuh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lokea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telah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berhenti.</a:t>
            </a:r>
            <a:endParaRPr sz="1800">
              <a:latin typeface="Arial MT"/>
              <a:cs typeface="Arial MT"/>
            </a:endParaRPr>
          </a:p>
          <a:p>
            <a:pPr marL="245745" marR="5080" indent="-233679">
              <a:lnSpc>
                <a:spcPct val="96600"/>
              </a:lnSpc>
              <a:spcBef>
                <a:spcPts val="30"/>
              </a:spcBef>
              <a:buAutoNum type="arabicPeriod"/>
              <a:tabLst>
                <a:tab pos="245745" algn="l"/>
                <a:tab pos="266065" algn="l"/>
                <a:tab pos="3844290" algn="l"/>
              </a:tabLst>
            </a:pPr>
            <a:r>
              <a:rPr sz="1800" dirty="0">
                <a:latin typeface="Arial MT"/>
                <a:cs typeface="Arial MT"/>
              </a:rPr>
              <a:t>	Hendaknya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pula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hubungan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seksual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dapat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ditunda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sedapat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mungkin </a:t>
            </a:r>
            <a:r>
              <a:rPr sz="1800" dirty="0">
                <a:latin typeface="Arial MT"/>
                <a:cs typeface="Arial MT"/>
              </a:rPr>
              <a:t>sampai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40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hari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setelah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persalinan,</a:t>
            </a:r>
            <a:r>
              <a:rPr sz="1800" dirty="0">
                <a:latin typeface="Arial MT"/>
                <a:cs typeface="Arial MT"/>
              </a:rPr>
              <a:t>	diharapkan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organ-</a:t>
            </a:r>
            <a:r>
              <a:rPr sz="1800" dirty="0">
                <a:latin typeface="Arial MT"/>
                <a:cs typeface="Arial MT"/>
              </a:rPr>
              <a:t>organ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tubuh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telah </a:t>
            </a:r>
            <a:r>
              <a:rPr sz="1800" dirty="0">
                <a:latin typeface="Arial MT"/>
                <a:cs typeface="Arial MT"/>
              </a:rPr>
              <a:t>pulih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kembali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(bila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senggama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tidak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mungkin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menunggu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sampai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hari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ke- </a:t>
            </a:r>
            <a:r>
              <a:rPr sz="1800" dirty="0">
                <a:latin typeface="Arial MT"/>
                <a:cs typeface="Arial MT"/>
              </a:rPr>
              <a:t>40,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suami/istri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perlu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alat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kontrasepsi)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837863"/>
            <a:ext cx="193675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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017" y="3815181"/>
            <a:ext cx="4537710" cy="1360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5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Faktor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penghambat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pemenuhan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keb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seksual</a:t>
            </a:r>
            <a:endParaRPr sz="1800">
              <a:latin typeface="Arial MT"/>
              <a:cs typeface="Arial MT"/>
            </a:endParaRPr>
          </a:p>
          <a:p>
            <a:pPr marL="266700" indent="-254000">
              <a:lnSpc>
                <a:spcPts val="2090"/>
              </a:lnSpc>
              <a:buAutoNum type="arabicPeriod"/>
              <a:tabLst>
                <a:tab pos="266700" algn="l"/>
              </a:tabLst>
            </a:pPr>
            <a:r>
              <a:rPr sz="1800" dirty="0">
                <a:latin typeface="Arial MT"/>
                <a:cs typeface="Arial MT"/>
              </a:rPr>
              <a:t>Gg</a:t>
            </a:r>
            <a:r>
              <a:rPr sz="1800" spc="-10" dirty="0">
                <a:latin typeface="Arial MT"/>
                <a:cs typeface="Arial MT"/>
              </a:rPr>
              <a:t> fisik</a:t>
            </a:r>
            <a:endParaRPr sz="1800">
              <a:latin typeface="Arial MT"/>
              <a:cs typeface="Arial MT"/>
            </a:endParaRPr>
          </a:p>
          <a:p>
            <a:pPr marL="266700" indent="-254000">
              <a:lnSpc>
                <a:spcPts val="2085"/>
              </a:lnSpc>
              <a:buAutoNum type="arabicPeriod"/>
              <a:tabLst>
                <a:tab pos="266700" algn="l"/>
              </a:tabLst>
            </a:pPr>
            <a:r>
              <a:rPr sz="1800" spc="-10" dirty="0">
                <a:latin typeface="Arial MT"/>
                <a:cs typeface="Arial MT"/>
              </a:rPr>
              <a:t>Kelelahan</a:t>
            </a:r>
            <a:endParaRPr sz="1800">
              <a:latin typeface="Arial MT"/>
              <a:cs typeface="Arial MT"/>
            </a:endParaRPr>
          </a:p>
          <a:p>
            <a:pPr marL="266700" indent="-254000">
              <a:lnSpc>
                <a:spcPts val="2085"/>
              </a:lnSpc>
              <a:buAutoNum type="arabicPeriod"/>
              <a:tabLst>
                <a:tab pos="266700" algn="l"/>
              </a:tabLst>
            </a:pPr>
            <a:r>
              <a:rPr sz="1800" dirty="0">
                <a:latin typeface="Arial MT"/>
                <a:cs typeface="Arial MT"/>
              </a:rPr>
              <a:t>Ketidakseimbangan</a:t>
            </a:r>
            <a:r>
              <a:rPr sz="1800" spc="-1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hormon</a:t>
            </a:r>
            <a:endParaRPr sz="1800">
              <a:latin typeface="Arial MT"/>
              <a:cs typeface="Arial MT"/>
            </a:endParaRPr>
          </a:p>
          <a:p>
            <a:pPr marL="266700" indent="-254000">
              <a:lnSpc>
                <a:spcPts val="2125"/>
              </a:lnSpc>
              <a:buAutoNum type="arabicPeriod"/>
              <a:tabLst>
                <a:tab pos="266700" algn="l"/>
              </a:tabLst>
            </a:pPr>
            <a:r>
              <a:rPr sz="1800" dirty="0">
                <a:latin typeface="Arial MT"/>
                <a:cs typeface="Arial MT"/>
              </a:rPr>
              <a:t>Kecemasan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berlebihan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Senam</a:t>
            </a:r>
            <a:r>
              <a:rPr spc="-170" dirty="0"/>
              <a:t> </a:t>
            </a:r>
            <a:r>
              <a:rPr spc="-10" dirty="0"/>
              <a:t>Nifas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2981"/>
            <a:ext cx="153670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017" y="1579943"/>
            <a:ext cx="7328534" cy="51943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>
              <a:lnSpc>
                <a:spcPts val="1730"/>
              </a:lnSpc>
              <a:spcBef>
                <a:spcPts val="515"/>
              </a:spcBef>
            </a:pPr>
            <a:r>
              <a:rPr sz="1800" dirty="0">
                <a:latin typeface="Arial MT"/>
                <a:cs typeface="Arial MT"/>
              </a:rPr>
              <a:t>Pada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saat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hamil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otot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perut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sekitar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rahim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serta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vagina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telah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teregang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melemah.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352141"/>
            <a:ext cx="153670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017" y="2329103"/>
            <a:ext cx="7404734" cy="1358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5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Latihan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senam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nifas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dilakukan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untuk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50" dirty="0">
                <a:latin typeface="Arial MT"/>
                <a:cs typeface="Arial MT"/>
              </a:rPr>
              <a:t>:</a:t>
            </a:r>
            <a:endParaRPr sz="1800">
              <a:latin typeface="Arial MT"/>
              <a:cs typeface="Arial MT"/>
            </a:endParaRPr>
          </a:p>
          <a:p>
            <a:pPr marL="266700" indent="-254000">
              <a:lnSpc>
                <a:spcPts val="2085"/>
              </a:lnSpc>
              <a:buAutoNum type="arabicPeriod"/>
              <a:tabLst>
                <a:tab pos="266700" algn="l"/>
              </a:tabLst>
            </a:pPr>
            <a:r>
              <a:rPr sz="1800" dirty="0">
                <a:latin typeface="Arial MT"/>
                <a:cs typeface="Arial MT"/>
              </a:rPr>
              <a:t>membantu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mengencangkan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otot-</a:t>
            </a:r>
            <a:r>
              <a:rPr sz="1800" dirty="0">
                <a:latin typeface="Arial MT"/>
                <a:cs typeface="Arial MT"/>
              </a:rPr>
              <a:t>otot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tersebut.</a:t>
            </a:r>
            <a:endParaRPr sz="1800">
              <a:latin typeface="Arial MT"/>
              <a:cs typeface="Arial MT"/>
            </a:endParaRPr>
          </a:p>
          <a:p>
            <a:pPr marL="245745" marR="5080" indent="-233679">
              <a:lnSpc>
                <a:spcPct val="96500"/>
              </a:lnSpc>
              <a:spcBef>
                <a:spcPts val="35"/>
              </a:spcBef>
              <a:buAutoNum type="arabicPeriod"/>
              <a:tabLst>
                <a:tab pos="245745" algn="l"/>
                <a:tab pos="266065" algn="l"/>
              </a:tabLst>
            </a:pPr>
            <a:r>
              <a:rPr sz="1800" dirty="0">
                <a:latin typeface="Arial MT"/>
                <a:cs typeface="Arial MT"/>
              </a:rPr>
              <a:t>	mencegah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terjadinya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nyeri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punggung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dikemudian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hari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terjadinya </a:t>
            </a:r>
            <a:r>
              <a:rPr sz="1800" dirty="0">
                <a:latin typeface="Arial MT"/>
                <a:cs typeface="Arial MT"/>
              </a:rPr>
              <a:t>kelemahan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pada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otot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panggul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sehingga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dapat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mengakibatkan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ibu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tidak </a:t>
            </a:r>
            <a:r>
              <a:rPr sz="1800" dirty="0">
                <a:latin typeface="Arial MT"/>
                <a:cs typeface="Arial MT"/>
              </a:rPr>
              <a:t>bisa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menahan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BAK.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896537"/>
            <a:ext cx="153670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017" y="3873500"/>
            <a:ext cx="6793865" cy="1094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2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Latihan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senam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nifas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yang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dapat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dilakukan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antara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lain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50" dirty="0">
                <a:latin typeface="Arial MT"/>
                <a:cs typeface="Arial MT"/>
              </a:rPr>
              <a:t>:</a:t>
            </a:r>
            <a:endParaRPr sz="1800">
              <a:latin typeface="Arial MT"/>
              <a:cs typeface="Arial MT"/>
            </a:endParaRPr>
          </a:p>
          <a:p>
            <a:pPr marL="266065" marR="5080" indent="-254000">
              <a:lnSpc>
                <a:spcPts val="2090"/>
              </a:lnSpc>
              <a:spcBef>
                <a:spcPts val="85"/>
              </a:spcBef>
              <a:buAutoNum type="arabicPeriod"/>
              <a:tabLst>
                <a:tab pos="309245" algn="l"/>
              </a:tabLst>
            </a:pPr>
            <a:r>
              <a:rPr sz="1800" dirty="0">
                <a:latin typeface="Arial MT"/>
                <a:cs typeface="Arial MT"/>
              </a:rPr>
              <a:t>Senam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otot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dasar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panggul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(dapat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dilakukan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setelah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3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hari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pasca 	persalinan)</a:t>
            </a:r>
            <a:endParaRPr sz="1800">
              <a:latin typeface="Arial MT"/>
              <a:cs typeface="Arial MT"/>
            </a:endParaRPr>
          </a:p>
          <a:p>
            <a:pPr marL="266700" indent="-254000">
              <a:lnSpc>
                <a:spcPts val="2030"/>
              </a:lnSpc>
              <a:buAutoNum type="arabicPeriod"/>
              <a:tabLst>
                <a:tab pos="266700" algn="l"/>
              </a:tabLst>
            </a:pPr>
            <a:r>
              <a:rPr sz="1800" dirty="0">
                <a:latin typeface="Arial MT"/>
                <a:cs typeface="Arial MT"/>
              </a:rPr>
              <a:t>Senam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otot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perut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(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dilakukan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setelah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1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minggu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nifas)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5220982"/>
            <a:ext cx="153670" cy="231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5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017" y="5197944"/>
            <a:ext cx="7628890" cy="95821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30"/>
              </a:spcBef>
            </a:pPr>
            <a:r>
              <a:rPr sz="1800" dirty="0">
                <a:latin typeface="Arial MT"/>
                <a:cs typeface="Arial MT"/>
              </a:rPr>
              <a:t>Bila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ibu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merasa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pusing,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merasa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sangat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lelah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atau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darah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nifas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yang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keluar </a:t>
            </a:r>
            <a:r>
              <a:rPr sz="1800" dirty="0">
                <a:latin typeface="Arial MT"/>
                <a:cs typeface="Arial MT"/>
              </a:rPr>
              <a:t>bertambah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banyak,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ibu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sebaiknya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menghentikan</a:t>
            </a:r>
            <a:r>
              <a:rPr sz="1800" spc="-6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latihan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senam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nifas.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Mulai </a:t>
            </a:r>
            <a:r>
              <a:rPr sz="1800" dirty="0">
                <a:latin typeface="Arial MT"/>
                <a:cs typeface="Arial MT"/>
              </a:rPr>
              <a:t>lagi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beberapa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hari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kemudian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membatasi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pada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latihan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senam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yang </a:t>
            </a:r>
            <a:r>
              <a:rPr sz="1800" dirty="0">
                <a:latin typeface="Arial MT"/>
                <a:cs typeface="Arial MT"/>
              </a:rPr>
              <a:t>dirasakan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tidak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terlalu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melelahkan.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  <p:transition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Dukungan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54339"/>
            <a:ext cx="7995284" cy="92011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ct val="96700"/>
              </a:lnSpc>
              <a:spcBef>
                <a:spcPts val="180"/>
              </a:spcBef>
            </a:pPr>
            <a:r>
              <a:rPr sz="2000" dirty="0">
                <a:latin typeface="Arial MT"/>
                <a:cs typeface="Arial MT"/>
              </a:rPr>
              <a:t>Ibu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pada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masa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nifas membutuhkan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dukungan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emosional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&amp;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psikologis </a:t>
            </a:r>
            <a:r>
              <a:rPr sz="2000" dirty="0">
                <a:latin typeface="Arial MT"/>
                <a:cs typeface="Arial MT"/>
              </a:rPr>
              <a:t>dari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pasangan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keluarga mereka,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yang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bisa memberikan </a:t>
            </a:r>
            <a:r>
              <a:rPr sz="2000" spc="-10" dirty="0">
                <a:latin typeface="Arial MT"/>
                <a:cs typeface="Arial MT"/>
              </a:rPr>
              <a:t>dukungan </a:t>
            </a:r>
            <a:r>
              <a:rPr sz="2000" dirty="0">
                <a:latin typeface="Arial MT"/>
                <a:cs typeface="Arial MT"/>
              </a:rPr>
              <a:t>dengan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cara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50" dirty="0">
                <a:latin typeface="Arial MT"/>
                <a:cs typeface="Arial MT"/>
              </a:rPr>
              <a:t>: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401186"/>
            <a:ext cx="16764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182021"/>
            <a:ext cx="16764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838132"/>
            <a:ext cx="7684134" cy="26257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55600" marR="133985" indent="-343535">
              <a:lnSpc>
                <a:spcPct val="88300"/>
              </a:lnSpc>
              <a:spcBef>
                <a:spcPts val="38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55600" algn="l"/>
              </a:tabLst>
            </a:pPr>
            <a:r>
              <a:rPr sz="2000" dirty="0">
                <a:latin typeface="Arial MT"/>
                <a:cs typeface="Arial MT"/>
              </a:rPr>
              <a:t>membantu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dalam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menyelesaikan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tugas-tugas di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rumah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agar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ibu </a:t>
            </a:r>
            <a:r>
              <a:rPr sz="2000" dirty="0">
                <a:latin typeface="Arial MT"/>
                <a:cs typeface="Arial MT"/>
              </a:rPr>
              <a:t>mempunyai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lebih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banyak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waktu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untuk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mengasuh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bayinya. </a:t>
            </a:r>
            <a:r>
              <a:rPr sz="2000" dirty="0">
                <a:latin typeface="Arial MT"/>
                <a:cs typeface="Arial MT"/>
              </a:rPr>
              <a:t>Cegah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timbulnya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pertentangan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dalam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hubungan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keluarga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yang</a:t>
            </a:r>
            <a:endParaRPr sz="2000">
              <a:latin typeface="Arial MT"/>
              <a:cs typeface="Arial MT"/>
            </a:endParaRPr>
          </a:p>
          <a:p>
            <a:pPr marL="355600" marR="666115">
              <a:lnSpc>
                <a:spcPct val="79500"/>
              </a:lnSpc>
              <a:spcBef>
                <a:spcPts val="15"/>
              </a:spcBef>
            </a:pPr>
            <a:r>
              <a:rPr sz="2000" dirty="0">
                <a:latin typeface="Arial MT"/>
                <a:cs typeface="Arial MT"/>
              </a:rPr>
              <a:t>menimbulkan perasaan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kurang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menyenangkan dan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kurang bahagia.</a:t>
            </a:r>
            <a:endParaRPr sz="2000">
              <a:latin typeface="Arial MT"/>
              <a:cs typeface="Arial MT"/>
            </a:endParaRPr>
          </a:p>
          <a:p>
            <a:pPr marL="355600" marR="5080">
              <a:lnSpc>
                <a:spcPct val="80000"/>
              </a:lnSpc>
              <a:spcBef>
                <a:spcPts val="400"/>
              </a:spcBef>
            </a:pPr>
            <a:r>
              <a:rPr sz="2000" dirty="0">
                <a:latin typeface="Arial MT"/>
                <a:cs typeface="Arial MT"/>
              </a:rPr>
              <a:t>Ibu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dalam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masa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nifas bisa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merasa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takut,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oleh karena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itu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akan </a:t>
            </a:r>
            <a:r>
              <a:rPr sz="2000" dirty="0">
                <a:latin typeface="Arial MT"/>
                <a:cs typeface="Arial MT"/>
              </a:rPr>
              <a:t>memerlukan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dukungan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dorongan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dengan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perasaan </a:t>
            </a:r>
            <a:r>
              <a:rPr sz="2000" dirty="0">
                <a:latin typeface="Arial MT"/>
                <a:cs typeface="Arial MT"/>
              </a:rPr>
              <a:t>ketidakmampuan serta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rasa kehilangan hubungan yang </a:t>
            </a:r>
            <a:r>
              <a:rPr sz="2000" spc="-20" dirty="0">
                <a:latin typeface="Arial MT"/>
                <a:cs typeface="Arial MT"/>
              </a:rPr>
              <a:t>erat </a:t>
            </a:r>
            <a:r>
              <a:rPr sz="2000" dirty="0">
                <a:latin typeface="Arial MT"/>
                <a:cs typeface="Arial MT"/>
              </a:rPr>
              <a:t>dengan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suaminya,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juga tanggung jawab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yang terus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menerus </a:t>
            </a:r>
            <a:r>
              <a:rPr sz="2000" dirty="0">
                <a:latin typeface="Arial MT"/>
                <a:cs typeface="Arial MT"/>
              </a:rPr>
              <a:t>untuk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mengasuh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bayi dan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lain-lainnya.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  <p:transition>
    <p:blinds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438400" y="1033868"/>
            <a:ext cx="4123054" cy="1366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8800" spc="-10" dirty="0"/>
              <a:t>SEKIAN</a:t>
            </a:r>
            <a:endParaRPr sz="88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2400388"/>
            <a:ext cx="7596505" cy="2706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176780">
              <a:lnSpc>
                <a:spcPct val="100000"/>
              </a:lnSpc>
              <a:spcBef>
                <a:spcPts val="95"/>
              </a:spcBef>
            </a:pPr>
            <a:r>
              <a:rPr lang="en-US" sz="8800" spc="-25" dirty="0">
                <a:latin typeface="Arial MT"/>
                <a:cs typeface="Arial MT"/>
              </a:rPr>
              <a:t>  </a:t>
            </a:r>
            <a:r>
              <a:rPr sz="8800" spc="-25" dirty="0">
                <a:latin typeface="Arial MT"/>
                <a:cs typeface="Arial MT"/>
              </a:rPr>
              <a:t>DAN </a:t>
            </a:r>
            <a:r>
              <a:rPr sz="8800" spc="-10" dirty="0">
                <a:latin typeface="Arial MT"/>
                <a:cs typeface="Arial MT"/>
              </a:rPr>
              <a:t>TERIMAKASIH</a:t>
            </a:r>
            <a:endParaRPr sz="8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/>
              <a:t>Kebutuhan</a:t>
            </a:r>
            <a:r>
              <a:rPr sz="4000" spc="-114" dirty="0"/>
              <a:t> </a:t>
            </a:r>
            <a:r>
              <a:rPr sz="4000" dirty="0"/>
              <a:t>dasar</a:t>
            </a:r>
            <a:r>
              <a:rPr sz="4000" spc="-105" dirty="0"/>
              <a:t> </a:t>
            </a:r>
            <a:r>
              <a:rPr sz="4000" dirty="0"/>
              <a:t>ibu</a:t>
            </a:r>
            <a:r>
              <a:rPr sz="4000" spc="-110" dirty="0"/>
              <a:t> </a:t>
            </a:r>
            <a:r>
              <a:rPr sz="4000" dirty="0"/>
              <a:t>nifas</a:t>
            </a:r>
            <a:r>
              <a:rPr sz="4000" spc="-105" dirty="0"/>
              <a:t> </a:t>
            </a:r>
            <a:r>
              <a:rPr sz="4000" spc="-10" dirty="0"/>
              <a:t>meliputi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10540" y="1932680"/>
            <a:ext cx="6937375" cy="400748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80365" indent="-342265">
              <a:lnSpc>
                <a:spcPct val="100000"/>
              </a:lnSpc>
              <a:spcBef>
                <a:spcPts val="74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80365" algn="l"/>
              </a:tabLst>
            </a:pPr>
            <a:r>
              <a:rPr sz="3200" dirty="0">
                <a:latin typeface="Arial MT"/>
                <a:cs typeface="Arial MT"/>
              </a:rPr>
              <a:t>Kebutuhan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nutrisi</a:t>
            </a:r>
            <a:r>
              <a:rPr sz="3200" spc="-5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&amp;</a:t>
            </a:r>
            <a:r>
              <a:rPr sz="3200" spc="-6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cairan</a:t>
            </a:r>
            <a:endParaRPr sz="3200" dirty="0">
              <a:latin typeface="Arial MT"/>
              <a:cs typeface="Arial MT"/>
            </a:endParaRPr>
          </a:p>
          <a:p>
            <a:pPr marL="380365" indent="-342265">
              <a:lnSpc>
                <a:spcPct val="100000"/>
              </a:lnSpc>
              <a:spcBef>
                <a:spcPts val="64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80365" algn="l"/>
              </a:tabLst>
            </a:pPr>
            <a:r>
              <a:rPr sz="3200" dirty="0">
                <a:latin typeface="Arial MT"/>
                <a:cs typeface="Arial MT"/>
              </a:rPr>
              <a:t>Kebutuhan</a:t>
            </a:r>
            <a:r>
              <a:rPr sz="3200" spc="-9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ambulasi</a:t>
            </a:r>
            <a:endParaRPr sz="3200" dirty="0">
              <a:latin typeface="Arial MT"/>
              <a:cs typeface="Arial MT"/>
            </a:endParaRPr>
          </a:p>
          <a:p>
            <a:pPr marL="380365" indent="-342265">
              <a:lnSpc>
                <a:spcPct val="100000"/>
              </a:lnSpc>
              <a:spcBef>
                <a:spcPts val="64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80365" algn="l"/>
              </a:tabLst>
            </a:pPr>
            <a:r>
              <a:rPr sz="3200" dirty="0">
                <a:latin typeface="Arial MT"/>
                <a:cs typeface="Arial MT"/>
              </a:rPr>
              <a:t>Kebutuhan</a:t>
            </a:r>
            <a:r>
              <a:rPr sz="3200" spc="-9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eliminasi</a:t>
            </a:r>
            <a:endParaRPr sz="3200" dirty="0">
              <a:latin typeface="Arial MT"/>
              <a:cs typeface="Arial MT"/>
            </a:endParaRPr>
          </a:p>
          <a:p>
            <a:pPr marL="380365" indent="-342265">
              <a:lnSpc>
                <a:spcPct val="100000"/>
              </a:lnSpc>
              <a:spcBef>
                <a:spcPts val="64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80365" algn="l"/>
              </a:tabLst>
            </a:pPr>
            <a:r>
              <a:rPr sz="3200" dirty="0">
                <a:latin typeface="Arial MT"/>
                <a:cs typeface="Arial MT"/>
              </a:rPr>
              <a:t>Kebutuhan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kebersihan</a:t>
            </a:r>
            <a:r>
              <a:rPr sz="3200" spc="-85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diri/perineum</a:t>
            </a:r>
            <a:endParaRPr sz="3200" dirty="0">
              <a:latin typeface="Arial MT"/>
              <a:cs typeface="Arial MT"/>
            </a:endParaRPr>
          </a:p>
          <a:p>
            <a:pPr marL="380365" indent="-342265">
              <a:lnSpc>
                <a:spcPct val="100000"/>
              </a:lnSpc>
              <a:spcBef>
                <a:spcPts val="63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80365" algn="l"/>
              </a:tabLst>
            </a:pPr>
            <a:r>
              <a:rPr sz="3200" dirty="0">
                <a:latin typeface="Arial MT"/>
                <a:cs typeface="Arial MT"/>
              </a:rPr>
              <a:t>Kebutuhan</a:t>
            </a:r>
            <a:r>
              <a:rPr sz="3200" spc="-9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istirahat</a:t>
            </a:r>
            <a:endParaRPr sz="3200" dirty="0">
              <a:latin typeface="Arial MT"/>
              <a:cs typeface="Arial MT"/>
            </a:endParaRPr>
          </a:p>
          <a:p>
            <a:pPr marL="380365" indent="-342265">
              <a:lnSpc>
                <a:spcPct val="100000"/>
              </a:lnSpc>
              <a:spcBef>
                <a:spcPts val="64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80365" algn="l"/>
              </a:tabLst>
            </a:pPr>
            <a:r>
              <a:rPr sz="3200" dirty="0">
                <a:latin typeface="Arial MT"/>
                <a:cs typeface="Arial MT"/>
              </a:rPr>
              <a:t>Kebutuhan</a:t>
            </a:r>
            <a:r>
              <a:rPr sz="3200" spc="-90" dirty="0">
                <a:latin typeface="Arial MT"/>
                <a:cs typeface="Arial MT"/>
              </a:rPr>
              <a:t> </a:t>
            </a:r>
            <a:r>
              <a:rPr sz="3200" spc="-10" dirty="0">
                <a:latin typeface="Arial MT"/>
                <a:cs typeface="Arial MT"/>
              </a:rPr>
              <a:t>seksual</a:t>
            </a:r>
            <a:endParaRPr sz="3200" dirty="0">
              <a:latin typeface="Arial MT"/>
              <a:cs typeface="Arial MT"/>
            </a:endParaRPr>
          </a:p>
          <a:p>
            <a:pPr marL="380365" indent="-342265">
              <a:lnSpc>
                <a:spcPct val="100000"/>
              </a:lnSpc>
              <a:spcBef>
                <a:spcPts val="64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80365" algn="l"/>
              </a:tabLst>
            </a:pPr>
            <a:r>
              <a:rPr sz="3200" dirty="0">
                <a:latin typeface="Arial MT"/>
                <a:cs typeface="Arial MT"/>
              </a:rPr>
              <a:t>Senam</a:t>
            </a:r>
            <a:r>
              <a:rPr sz="3200" spc="-50" dirty="0">
                <a:latin typeface="Arial MT"/>
                <a:cs typeface="Arial MT"/>
              </a:rPr>
              <a:t> </a:t>
            </a:r>
            <a:r>
              <a:rPr sz="3200" spc="-20" dirty="0">
                <a:latin typeface="Arial MT"/>
                <a:cs typeface="Arial MT"/>
              </a:rPr>
              <a:t>nifas</a:t>
            </a:r>
            <a:endParaRPr sz="3200" dirty="0">
              <a:latin typeface="Arial MT"/>
              <a:cs typeface="Arial MT"/>
            </a:endParaRPr>
          </a:p>
        </p:txBody>
      </p:sp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mp_3.jpg">
            <a:extLst>
              <a:ext uri="{FF2B5EF4-FFF2-40B4-BE49-F238E27FC236}">
                <a16:creationId xmlns:a16="http://schemas.microsoft.com/office/drawing/2014/main" id="{522B2367-22D3-4264-925F-66F036B558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9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pic>
        <p:nvPicPr>
          <p:cNvPr id="3" name="Picture 2" descr="temp_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Kebutuhan</a:t>
            </a:r>
            <a:r>
              <a:rPr spc="-254" dirty="0"/>
              <a:t> </a:t>
            </a:r>
            <a:r>
              <a:rPr spc="-10" dirty="0"/>
              <a:t>Nutrisi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3240" y="1725739"/>
            <a:ext cx="7797165" cy="3865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0" indent="-342900">
              <a:lnSpc>
                <a:spcPts val="2360"/>
              </a:lnSpc>
              <a:spcBef>
                <a:spcPts val="10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68300" algn="l"/>
              </a:tabLst>
            </a:pPr>
            <a:r>
              <a:rPr sz="2000" spc="-10" dirty="0">
                <a:latin typeface="Arial MT"/>
                <a:cs typeface="Arial MT"/>
              </a:rPr>
              <a:t>Kalori</a:t>
            </a:r>
            <a:endParaRPr sz="2000">
              <a:latin typeface="Arial MT"/>
              <a:cs typeface="Arial MT"/>
            </a:endParaRPr>
          </a:p>
          <a:p>
            <a:pPr marL="368300">
              <a:lnSpc>
                <a:spcPts val="2320"/>
              </a:lnSpc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kebutuhan :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2300 </a:t>
            </a:r>
            <a:r>
              <a:rPr sz="2000" spc="-10" dirty="0">
                <a:latin typeface="Arial MT"/>
                <a:cs typeface="Arial MT"/>
              </a:rPr>
              <a:t>kalori.</a:t>
            </a:r>
            <a:endParaRPr sz="2000">
              <a:latin typeface="Arial MT"/>
              <a:cs typeface="Arial MT"/>
            </a:endParaRPr>
          </a:p>
          <a:p>
            <a:pPr marL="368300">
              <a:lnSpc>
                <a:spcPts val="2320"/>
              </a:lnSpc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melipatkan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jumlah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kalori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jika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menyusui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bayi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kembar.</a:t>
            </a:r>
            <a:endParaRPr sz="2000">
              <a:latin typeface="Arial MT"/>
              <a:cs typeface="Arial MT"/>
            </a:endParaRPr>
          </a:p>
          <a:p>
            <a:pPr marL="655955" marR="170180" indent="-288290">
              <a:lnSpc>
                <a:spcPct val="96700"/>
              </a:lnSpc>
              <a:spcBef>
                <a:spcPts val="40"/>
              </a:spcBef>
              <a:tabLst>
                <a:tab pos="2453005" algn="l"/>
              </a:tabLst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Jangan pernah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mencoba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untuk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mengurangi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pasokan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kalori </a:t>
            </a:r>
            <a:r>
              <a:rPr sz="2000" dirty="0">
                <a:latin typeface="Arial MT"/>
                <a:cs typeface="Arial MT"/>
              </a:rPr>
              <a:t>secara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drastis,</a:t>
            </a:r>
            <a:r>
              <a:rPr sz="2000" dirty="0">
                <a:latin typeface="Arial MT"/>
                <a:cs typeface="Arial MT"/>
              </a:rPr>
              <a:t>	akan mengganggu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proses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metabolisme </a:t>
            </a:r>
            <a:r>
              <a:rPr sz="2000" spc="-10" dirty="0">
                <a:latin typeface="Arial MT"/>
                <a:cs typeface="Arial MT"/>
              </a:rPr>
              <a:t>tubuh </a:t>
            </a:r>
            <a:r>
              <a:rPr sz="2000" dirty="0">
                <a:latin typeface="Arial MT"/>
                <a:cs typeface="Arial MT"/>
              </a:rPr>
              <a:t>dan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menyebabkan</a:t>
            </a:r>
            <a:r>
              <a:rPr sz="2000" spc="-114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ASI</a:t>
            </a:r>
            <a:r>
              <a:rPr sz="2000" spc="-10" dirty="0">
                <a:latin typeface="Arial MT"/>
                <a:cs typeface="Arial MT"/>
              </a:rPr>
              <a:t> rusak</a:t>
            </a:r>
            <a:endParaRPr sz="2000">
              <a:latin typeface="Arial MT"/>
              <a:cs typeface="Arial MT"/>
            </a:endParaRPr>
          </a:p>
          <a:p>
            <a:pPr marL="368300" indent="-342900">
              <a:lnSpc>
                <a:spcPts val="2360"/>
              </a:lnSpc>
              <a:spcBef>
                <a:spcPts val="2230"/>
              </a:spcBef>
              <a:buClr>
                <a:srgbClr val="00007C"/>
              </a:buClr>
              <a:buSzPct val="75000"/>
              <a:buFont typeface="Wingdings"/>
              <a:buChar char=""/>
              <a:tabLst>
                <a:tab pos="368300" algn="l"/>
              </a:tabLst>
            </a:pPr>
            <a:r>
              <a:rPr sz="2000" spc="-10" dirty="0">
                <a:latin typeface="Arial MT"/>
                <a:cs typeface="Arial MT"/>
              </a:rPr>
              <a:t>Protein</a:t>
            </a:r>
            <a:endParaRPr sz="2000">
              <a:latin typeface="Arial MT"/>
              <a:cs typeface="Arial MT"/>
            </a:endParaRPr>
          </a:p>
          <a:p>
            <a:pPr marL="368300">
              <a:lnSpc>
                <a:spcPts val="2320"/>
              </a:lnSpc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kebutuhan :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3 porsi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protein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perhari.</a:t>
            </a:r>
            <a:endParaRPr sz="2000">
              <a:latin typeface="Arial MT"/>
              <a:cs typeface="Arial MT"/>
            </a:endParaRPr>
          </a:p>
          <a:p>
            <a:pPr marL="655955" marR="17780" indent="-288290">
              <a:lnSpc>
                <a:spcPct val="96700"/>
              </a:lnSpc>
              <a:spcBef>
                <a:spcPts val="40"/>
              </a:spcBef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Satu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protein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=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tiga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gelas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susu,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dua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butir</a:t>
            </a:r>
            <a:r>
              <a:rPr sz="2000" spc="-10" dirty="0">
                <a:latin typeface="Arial MT"/>
                <a:cs typeface="Arial MT"/>
              </a:rPr>
              <a:t> telur,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lima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putih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telur, </a:t>
            </a:r>
            <a:r>
              <a:rPr sz="2000" dirty="0">
                <a:latin typeface="Arial MT"/>
                <a:cs typeface="Arial MT"/>
              </a:rPr>
              <a:t>120 gram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keju, 1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¾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gelas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yogurt,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120-140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gram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ikan </a:t>
            </a:r>
            <a:r>
              <a:rPr sz="2000" spc="-10" dirty="0">
                <a:latin typeface="Arial MT"/>
                <a:cs typeface="Arial MT"/>
              </a:rPr>
              <a:t>(seafood)/ </a:t>
            </a:r>
            <a:r>
              <a:rPr sz="2000" dirty="0">
                <a:latin typeface="Arial MT"/>
                <a:cs typeface="Arial MT"/>
              </a:rPr>
              <a:t>daging (sapi,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domba)/unggas, 200-240 gram tahu, atau </a:t>
            </a:r>
            <a:r>
              <a:rPr sz="2000" spc="-10" dirty="0">
                <a:latin typeface="Arial MT"/>
                <a:cs typeface="Arial MT"/>
              </a:rPr>
              <a:t>5-</a:t>
            </a:r>
            <a:r>
              <a:rPr sz="2000" spc="-50" dirty="0">
                <a:latin typeface="Arial MT"/>
                <a:cs typeface="Arial MT"/>
              </a:rPr>
              <a:t>6 </a:t>
            </a:r>
            <a:r>
              <a:rPr sz="2000" dirty="0">
                <a:latin typeface="Arial MT"/>
                <a:cs typeface="Arial MT"/>
              </a:rPr>
              <a:t>sendok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selai</a:t>
            </a:r>
            <a:r>
              <a:rPr sz="2000" spc="-10" dirty="0">
                <a:latin typeface="Arial MT"/>
                <a:cs typeface="Arial MT"/>
              </a:rPr>
              <a:t> kacang.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826183"/>
            <a:ext cx="16764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79017" y="1802053"/>
            <a:ext cx="7014209" cy="920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60"/>
              </a:lnSpc>
              <a:spcBef>
                <a:spcPts val="100"/>
              </a:spcBef>
            </a:pPr>
            <a:r>
              <a:rPr sz="2000" dirty="0"/>
              <a:t>Kalsium</a:t>
            </a:r>
            <a:r>
              <a:rPr sz="2000" spc="-55" dirty="0"/>
              <a:t> </a:t>
            </a:r>
            <a:r>
              <a:rPr sz="2000" dirty="0"/>
              <a:t>&amp;</a:t>
            </a:r>
            <a:r>
              <a:rPr sz="2000" spc="-50" dirty="0"/>
              <a:t> </a:t>
            </a:r>
            <a:r>
              <a:rPr sz="2000" dirty="0"/>
              <a:t>Vitamin</a:t>
            </a:r>
            <a:r>
              <a:rPr sz="2000" spc="-45" dirty="0"/>
              <a:t> </a:t>
            </a:r>
            <a:r>
              <a:rPr sz="2000" spc="-50" dirty="0"/>
              <a:t>D</a:t>
            </a:r>
            <a:endParaRPr sz="2000"/>
          </a:p>
          <a:p>
            <a:pPr marL="370205" marR="5080" indent="-358140">
              <a:lnSpc>
                <a:spcPts val="2320"/>
              </a:lnSpc>
              <a:spcBef>
                <a:spcPts val="105"/>
              </a:spcBef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/>
              <a:t>untuk</a:t>
            </a:r>
            <a:r>
              <a:rPr sz="2000" spc="-15" dirty="0"/>
              <a:t> </a:t>
            </a:r>
            <a:r>
              <a:rPr sz="2000" dirty="0"/>
              <a:t>pembentukan</a:t>
            </a:r>
            <a:r>
              <a:rPr sz="2000" spc="-15" dirty="0"/>
              <a:t> </a:t>
            </a:r>
            <a:r>
              <a:rPr sz="2000" dirty="0"/>
              <a:t>tulang</a:t>
            </a:r>
            <a:r>
              <a:rPr sz="2000" spc="-15" dirty="0"/>
              <a:t> </a:t>
            </a:r>
            <a:r>
              <a:rPr sz="2000" dirty="0"/>
              <a:t>dan</a:t>
            </a:r>
            <a:r>
              <a:rPr sz="2000" spc="-20" dirty="0"/>
              <a:t> </a:t>
            </a:r>
            <a:r>
              <a:rPr sz="2000" dirty="0"/>
              <a:t>gigi.</a:t>
            </a:r>
            <a:r>
              <a:rPr sz="2000" spc="-20" dirty="0"/>
              <a:t> </a:t>
            </a:r>
            <a:r>
              <a:rPr sz="2000" dirty="0"/>
              <a:t>Vitamin</a:t>
            </a:r>
            <a:r>
              <a:rPr sz="2000" spc="-15" dirty="0"/>
              <a:t> </a:t>
            </a:r>
            <a:r>
              <a:rPr sz="2000" dirty="0"/>
              <a:t>D</a:t>
            </a:r>
            <a:r>
              <a:rPr sz="2000" spc="-10" dirty="0"/>
              <a:t> </a:t>
            </a:r>
            <a:r>
              <a:rPr sz="2000" dirty="0"/>
              <a:t>dan</a:t>
            </a:r>
            <a:r>
              <a:rPr sz="2000" spc="-15" dirty="0"/>
              <a:t> </a:t>
            </a:r>
            <a:r>
              <a:rPr sz="2000" spc="-10" dirty="0"/>
              <a:t>Kalsium </a:t>
            </a:r>
            <a:r>
              <a:rPr sz="2000" dirty="0"/>
              <a:t>terserap</a:t>
            </a:r>
            <a:r>
              <a:rPr sz="2000" spc="-10" dirty="0"/>
              <a:t> </a:t>
            </a:r>
            <a:r>
              <a:rPr sz="2000" dirty="0"/>
              <a:t>masuk</a:t>
            </a:r>
            <a:r>
              <a:rPr sz="2000" spc="5" dirty="0"/>
              <a:t> </a:t>
            </a:r>
            <a:r>
              <a:rPr sz="2000" dirty="0"/>
              <a:t>ke</a:t>
            </a:r>
            <a:r>
              <a:rPr sz="2000" spc="5" dirty="0"/>
              <a:t> </a:t>
            </a:r>
            <a:r>
              <a:rPr sz="2000" dirty="0"/>
              <a:t>dalam</a:t>
            </a:r>
            <a:r>
              <a:rPr sz="2000" spc="-110" dirty="0"/>
              <a:t> </a:t>
            </a:r>
            <a:r>
              <a:rPr sz="2000" spc="-20" dirty="0"/>
              <a:t>ASI.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017" y="2685859"/>
            <a:ext cx="7535545" cy="1751964"/>
          </a:xfrm>
          <a:prstGeom prst="rect">
            <a:avLst/>
          </a:prstGeom>
        </p:spPr>
        <p:txBody>
          <a:bodyPr vert="horz" wrap="square" lIns="0" tIns="31115" rIns="0" bIns="0" rtlCol="0">
            <a:spAutoFit/>
          </a:bodyPr>
          <a:lstStyle/>
          <a:p>
            <a:pPr marL="370205" marR="278765" indent="-358140">
              <a:lnSpc>
                <a:spcPts val="2320"/>
              </a:lnSpc>
              <a:spcBef>
                <a:spcPts val="245"/>
              </a:spcBef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untuk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mengatasi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asupan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vitamin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kalsium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: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minum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susu </a:t>
            </a:r>
            <a:r>
              <a:rPr sz="2000" dirty="0">
                <a:latin typeface="Arial MT"/>
                <a:cs typeface="Arial MT"/>
              </a:rPr>
              <a:t>rendah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kalori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atau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berjemur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pagi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sore </a:t>
            </a:r>
            <a:r>
              <a:rPr sz="2000" spc="-10" dirty="0">
                <a:latin typeface="Arial MT"/>
                <a:cs typeface="Arial MT"/>
              </a:rPr>
              <a:t>hari.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ts val="2014"/>
              </a:lnSpc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sebaiknya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tingkatkan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konsumsi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kalsium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menjadi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5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porsi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perhari.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ts val="2120"/>
              </a:lnSpc>
            </a:pP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 MT"/>
                <a:cs typeface="Arial MT"/>
              </a:rPr>
              <a:t>satu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porsi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setara dengan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50-60 gram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keju,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satu cangkir </a:t>
            </a:r>
            <a:r>
              <a:rPr sz="2000" spc="-20" dirty="0">
                <a:latin typeface="Arial MT"/>
                <a:cs typeface="Arial MT"/>
              </a:rPr>
              <a:t>susu</a:t>
            </a:r>
            <a:endParaRPr sz="2000">
              <a:latin typeface="Arial MT"/>
              <a:cs typeface="Arial MT"/>
            </a:endParaRPr>
          </a:p>
          <a:p>
            <a:pPr marL="370205" marR="64769">
              <a:lnSpc>
                <a:spcPts val="2310"/>
              </a:lnSpc>
              <a:spcBef>
                <a:spcPts val="110"/>
              </a:spcBef>
            </a:pPr>
            <a:r>
              <a:rPr sz="2000" dirty="0">
                <a:latin typeface="Arial MT"/>
                <a:cs typeface="Arial MT"/>
              </a:rPr>
              <a:t>krim,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11/2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–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13/4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brokoli,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160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gram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ikan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salmon,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120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gram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ikan </a:t>
            </a:r>
            <a:r>
              <a:rPr sz="2000" dirty="0">
                <a:latin typeface="Arial MT"/>
                <a:cs typeface="Arial MT"/>
              </a:rPr>
              <a:t>sarden,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atau 280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gram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tahu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kalsium.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669828"/>
            <a:ext cx="16764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0" dirty="0">
                <a:solidFill>
                  <a:srgbClr val="00007C"/>
                </a:solidFill>
                <a:latin typeface="Wingdings"/>
                <a:cs typeface="Wingdings"/>
              </a:rPr>
              <a:t>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017" y="4645330"/>
            <a:ext cx="7332980" cy="1113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60"/>
              </a:lnSpc>
              <a:spcBef>
                <a:spcPts val="100"/>
              </a:spcBef>
            </a:pPr>
            <a:r>
              <a:rPr sz="2000" spc="-10" dirty="0">
                <a:latin typeface="Arial MT"/>
                <a:cs typeface="Arial MT"/>
              </a:rPr>
              <a:t>Magnesium</a:t>
            </a:r>
            <a:endParaRPr sz="2000">
              <a:latin typeface="Arial MT"/>
              <a:cs typeface="Arial MT"/>
            </a:endParaRPr>
          </a:p>
          <a:p>
            <a:pPr marL="12700" marR="5080">
              <a:lnSpc>
                <a:spcPct val="80000"/>
              </a:lnSpc>
              <a:spcBef>
                <a:spcPts val="440"/>
              </a:spcBef>
            </a:pPr>
            <a:r>
              <a:rPr sz="2000" dirty="0">
                <a:latin typeface="Arial MT"/>
                <a:cs typeface="Arial MT"/>
              </a:rPr>
              <a:t>Dibutuhkan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dalam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setiap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sel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tubuh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untuk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membantu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gerak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otot, </a:t>
            </a:r>
            <a:r>
              <a:rPr sz="2000" dirty="0">
                <a:latin typeface="Arial MT"/>
                <a:cs typeface="Arial MT"/>
              </a:rPr>
              <a:t>fungsi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syaraf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&amp;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memperkuat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tulang.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20" dirty="0">
                <a:latin typeface="Arial MT"/>
                <a:cs typeface="Arial MT"/>
              </a:rPr>
              <a:t>Terdapat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dalam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gandum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-25" dirty="0">
                <a:latin typeface="Arial MT"/>
                <a:cs typeface="Arial MT"/>
              </a:rPr>
              <a:t>dan </a:t>
            </a:r>
            <a:r>
              <a:rPr sz="2000" dirty="0">
                <a:latin typeface="Arial MT"/>
                <a:cs typeface="Arial MT"/>
              </a:rPr>
              <a:t>kacang-</a:t>
            </a:r>
            <a:r>
              <a:rPr sz="2000" spc="-10" dirty="0">
                <a:latin typeface="Arial MT"/>
                <a:cs typeface="Arial MT"/>
              </a:rPr>
              <a:t>kacangan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1739</Words>
  <Application>Microsoft Office PowerPoint</Application>
  <PresentationFormat>On-screen Show (4:3)</PresentationFormat>
  <Paragraphs>182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Arial MT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Kebutuhan dasar ibu nifas meliputi</vt:lpstr>
      <vt:lpstr>PowerPoint Presentation</vt:lpstr>
      <vt:lpstr>PowerPoint Presentation</vt:lpstr>
      <vt:lpstr>PowerPoint Presentation</vt:lpstr>
      <vt:lpstr>Kebutuhan Nutrisi</vt:lpstr>
      <vt:lpstr>Kalsium &amp; Vitamin D  untuk pembentukan tulang dan gigi. Vitamin D dan Kalsium terserap masuk ke dalam ASI.</vt:lpstr>
      <vt:lpstr>Sayuran hijau dan buah  sedikitnya tiga porsi perhari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Kebutuhan Ambulasi</vt:lpstr>
      <vt:lpstr>PowerPoint Presentation</vt:lpstr>
      <vt:lpstr>PowerPoint Presentation</vt:lpstr>
      <vt:lpstr>PowerPoint Presentation</vt:lpstr>
      <vt:lpstr>Kebutuhan Eliminasi</vt:lpstr>
      <vt:lpstr>PowerPoint Presentation</vt:lpstr>
      <vt:lpstr>PowerPoint Presentation</vt:lpstr>
      <vt:lpstr>PowerPoint Presentation</vt:lpstr>
      <vt:lpstr>Kebutuhan Kebersihan Diri/Perineum</vt:lpstr>
      <vt:lpstr>PowerPoint Presentation</vt:lpstr>
      <vt:lpstr>PowerPoint Presentation</vt:lpstr>
      <vt:lpstr>PowerPoint Presentation</vt:lpstr>
      <vt:lpstr>PowerPoint Presentation</vt:lpstr>
      <vt:lpstr>Kebutuhan Istirahat</vt:lpstr>
      <vt:lpstr>PowerPoint Presentation</vt:lpstr>
      <vt:lpstr>PowerPoint Presentation</vt:lpstr>
      <vt:lpstr>Kebutuhan Seksual</vt:lpstr>
      <vt:lpstr>PowerPoint Presentation</vt:lpstr>
      <vt:lpstr>PowerPoint Presentation</vt:lpstr>
      <vt:lpstr>Senam Nifas</vt:lpstr>
      <vt:lpstr>Dukungan</vt:lpstr>
      <vt:lpstr>SEKIAN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CPH1853</dc:creator>
  <cp:lastModifiedBy>HP</cp:lastModifiedBy>
  <cp:revision>3</cp:revision>
  <dcterms:created xsi:type="dcterms:W3CDTF">2025-02-21T01:25:28Z</dcterms:created>
  <dcterms:modified xsi:type="dcterms:W3CDTF">2025-02-21T01:47:20Z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2021-11-24T00:00:00Z</vt:filetime>
  </property>
  <property fmtid="{D5CDD505-2E9C-101B-9397-08002B2CF9AE}" pid="3" name="Creator">
    <vt:lpwstr>Impress</vt:lpwstr>
  </property>
  <property fmtid="{D5CDD505-2E9C-101B-9397-08002B2CF9AE}" pid="4" name="Producer">
    <vt:lpwstr>LibreOffice 6.2</vt:lpwstr>
  </property>
  <property fmtid="{D5CDD505-2E9C-101B-9397-08002B2CF9AE}" pid="5" name="LastSaved">
    <vt:filetime>2021-11-24T00:00:00Z</vt:filetime>
  </property>
</Properties>
</file>