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" ContentType="application/vnd.ms-powerpoin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5" r:id="rId2"/>
    <p:sldMasterId id="2147483878" r:id="rId3"/>
    <p:sldMasterId id="2147484054" r:id="rId4"/>
  </p:sldMasterIdLst>
  <p:notesMasterIdLst>
    <p:notesMasterId r:id="rId49"/>
  </p:notesMasterIdLst>
  <p:sldIdLst>
    <p:sldId id="573" r:id="rId5"/>
    <p:sldId id="262" r:id="rId6"/>
    <p:sldId id="507" r:id="rId7"/>
    <p:sldId id="265" r:id="rId8"/>
    <p:sldId id="293" r:id="rId9"/>
    <p:sldId id="266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50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3" r:id="rId39"/>
    <p:sldId id="564" r:id="rId40"/>
    <p:sldId id="565" r:id="rId41"/>
    <p:sldId id="566" r:id="rId42"/>
    <p:sldId id="567" r:id="rId43"/>
    <p:sldId id="568" r:id="rId44"/>
    <p:sldId id="570" r:id="rId45"/>
    <p:sldId id="561" r:id="rId46"/>
    <p:sldId id="562" r:id="rId47"/>
    <p:sldId id="57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CC3300"/>
    <a:srgbClr val="6600CC"/>
    <a:srgbClr val="008000"/>
    <a:srgbClr val="660033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87276" autoAdjust="0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41A844-CF38-4A38-9C3E-4A0960EB8E88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16A41-A3C7-4E78-AB84-D6E2EF95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1AB38-32AA-4213-B019-DF3AB41F46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1BF61-0784-4111-BF4E-35D46B0035E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FBF6D-5540-461A-9813-509E70116E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25BF6-259B-43AE-AF0C-48846EDFEC6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4D3D5B-0B72-47E3-9100-7690BF9A42E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9D7F9B-04C7-4C44-878C-FD5823490C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38B54A-C4E4-4BA5-8769-44621215C34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10 menit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679C8C-2765-44F5-883A-C0F83726E2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6E480-9826-4CCB-82A0-063DA43B4B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70D2F-7509-4AE3-985C-3AECC4AA1F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4CAD27-04BE-43AA-BC92-AB9C1D87C3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8E2F2-C9EC-4486-9594-F6A80E3250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domino :</a:t>
            </a:r>
          </a:p>
          <a:p>
            <a:endParaRPr lang="en-US" dirty="0"/>
          </a:p>
          <a:p>
            <a:r>
              <a:rPr lang="en-US" dirty="0"/>
              <a:t>Dari Domino Theory Model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(unsafe act)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(unsafe condition)  </a:t>
            </a:r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 </a:t>
            </a:r>
            <a:r>
              <a:rPr lang="en-US" dirty="0" err="1"/>
              <a:t>undang-undang</a:t>
            </a:r>
            <a:r>
              <a:rPr lang="en-US" dirty="0"/>
              <a:t> No 1 </a:t>
            </a:r>
            <a:r>
              <a:rPr lang="en-US" dirty="0" err="1"/>
              <a:t>tahun</a:t>
            </a:r>
            <a:r>
              <a:rPr lang="en-US" dirty="0"/>
              <a:t> 1970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:</a:t>
            </a:r>
          </a:p>
          <a:p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pesawat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endParaRPr lang="en-US" dirty="0"/>
          </a:p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</a:p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6F52-4A6C-4F2F-8735-60B405CD7E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Dari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berkesimpulan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kecelakaan</a:t>
            </a:r>
            <a:r>
              <a:rPr lang="en-US" b="1" dirty="0"/>
              <a:t> yang </a:t>
            </a:r>
            <a:r>
              <a:rPr lang="en-US" b="1" dirty="0" err="1"/>
              <a:t>berakibat</a:t>
            </a:r>
            <a:r>
              <a:rPr lang="en-US" b="1" dirty="0"/>
              <a:t> fatal 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begitu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datang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tiba-tiba</a:t>
            </a:r>
            <a:r>
              <a:rPr lang="en-US" b="1" dirty="0"/>
              <a:t>. </a:t>
            </a:r>
            <a:r>
              <a:rPr lang="en-US" b="1" dirty="0" err="1"/>
              <a:t>Ternyata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kecelakaan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piramida</a:t>
            </a:r>
            <a:r>
              <a:rPr lang="en-US" b="1" dirty="0"/>
              <a:t>.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kejadian</a:t>
            </a:r>
            <a:r>
              <a:rPr lang="en-US" b="1" dirty="0"/>
              <a:t> </a:t>
            </a:r>
            <a:r>
              <a:rPr lang="en-US" b="1" dirty="0" err="1"/>
              <a:t>kecelakaan</a:t>
            </a:r>
            <a:r>
              <a:rPr lang="en-US" b="1" dirty="0"/>
              <a:t> fatal , 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didahului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10 kali </a:t>
            </a:r>
            <a:r>
              <a:rPr lang="en-US" b="1" dirty="0" err="1"/>
              <a:t>kecelakaan</a:t>
            </a:r>
            <a:r>
              <a:rPr lang="en-US" b="1" dirty="0"/>
              <a:t> </a:t>
            </a:r>
            <a:r>
              <a:rPr lang="en-US" b="1" dirty="0" err="1"/>
              <a:t>ringan</a:t>
            </a:r>
            <a:r>
              <a:rPr lang="en-US" b="1" dirty="0"/>
              <a:t>. Dan 10 </a:t>
            </a:r>
            <a:r>
              <a:rPr lang="en-US" b="1" dirty="0" err="1"/>
              <a:t>kecelakaan</a:t>
            </a:r>
            <a:r>
              <a:rPr lang="en-US" b="1" dirty="0"/>
              <a:t> </a:t>
            </a:r>
            <a:r>
              <a:rPr lang="en-US" b="1" dirty="0" err="1"/>
              <a:t>ringan</a:t>
            </a:r>
            <a:r>
              <a:rPr lang="en-US" b="1" dirty="0"/>
              <a:t> </a:t>
            </a:r>
            <a:r>
              <a:rPr lang="en-US" b="1" dirty="0" err="1"/>
              <a:t>itupun</a:t>
            </a:r>
            <a:r>
              <a:rPr lang="en-US" b="1" dirty="0"/>
              <a:t> </a:t>
            </a:r>
            <a:r>
              <a:rPr lang="en-US" b="1" dirty="0" err="1"/>
              <a:t>sebelumnya</a:t>
            </a:r>
            <a:r>
              <a:rPr lang="en-US" b="1" dirty="0"/>
              <a:t> </a:t>
            </a:r>
            <a:r>
              <a:rPr lang="en-US" b="1" dirty="0" err="1"/>
              <a:t>juga</a:t>
            </a:r>
            <a:r>
              <a:rPr lang="en-US" b="1" dirty="0"/>
              <a:t> </a:t>
            </a:r>
            <a:r>
              <a:rPr lang="en-US" b="1" dirty="0" err="1"/>
              <a:t>didahului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30 </a:t>
            </a:r>
            <a:r>
              <a:rPr lang="en-US" b="1" dirty="0" err="1"/>
              <a:t>kecelakaan</a:t>
            </a:r>
            <a:r>
              <a:rPr lang="en-US" b="1" dirty="0"/>
              <a:t> yang </a:t>
            </a:r>
            <a:r>
              <a:rPr lang="en-US" b="1" dirty="0" err="1"/>
              <a:t>mengakibatkan</a:t>
            </a:r>
            <a:r>
              <a:rPr lang="en-US" b="1" dirty="0"/>
              <a:t> </a:t>
            </a:r>
            <a:r>
              <a:rPr lang="en-US" b="1" dirty="0" err="1"/>
              <a:t>rusaknya</a:t>
            </a:r>
            <a:r>
              <a:rPr lang="en-US" b="1" dirty="0"/>
              <a:t> </a:t>
            </a:r>
            <a:r>
              <a:rPr lang="en-US" b="1" dirty="0" err="1"/>
              <a:t>peralatan</a:t>
            </a:r>
            <a:r>
              <a:rPr lang="en-US" b="1" dirty="0"/>
              <a:t> (equipment damage) . </a:t>
            </a:r>
            <a:r>
              <a:rPr lang="en-US" b="1" dirty="0" err="1"/>
              <a:t>Sedangkan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30 </a:t>
            </a:r>
            <a:r>
              <a:rPr lang="en-US" b="1" dirty="0" err="1"/>
              <a:t>kecelakaan</a:t>
            </a:r>
            <a:r>
              <a:rPr lang="en-US" b="1" dirty="0"/>
              <a:t> yang </a:t>
            </a:r>
            <a:r>
              <a:rPr lang="en-US" b="1" dirty="0" err="1"/>
              <a:t>berakibat</a:t>
            </a:r>
            <a:r>
              <a:rPr lang="en-US" b="1" dirty="0"/>
              <a:t> </a:t>
            </a:r>
            <a:r>
              <a:rPr lang="en-US" b="1" dirty="0" err="1"/>
              <a:t>rusaknya</a:t>
            </a:r>
            <a:r>
              <a:rPr lang="en-US" b="1" dirty="0"/>
              <a:t> </a:t>
            </a:r>
            <a:r>
              <a:rPr lang="en-US" b="1" dirty="0" err="1"/>
              <a:t>peralatan</a:t>
            </a:r>
            <a:r>
              <a:rPr lang="en-US" b="1" dirty="0"/>
              <a:t> </a:t>
            </a:r>
            <a:r>
              <a:rPr lang="en-US" b="1" dirty="0" err="1"/>
              <a:t>muncul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andanya</a:t>
            </a:r>
            <a:r>
              <a:rPr lang="en-US" b="1" dirty="0"/>
              <a:t> 600 </a:t>
            </a:r>
            <a:r>
              <a:rPr lang="en-US" b="1" dirty="0" err="1"/>
              <a:t>kejadian</a:t>
            </a:r>
            <a:r>
              <a:rPr lang="en-US" b="1" dirty="0"/>
              <a:t> </a:t>
            </a:r>
            <a:r>
              <a:rPr lang="en-US" b="1" dirty="0" err="1"/>
              <a:t>nyaris</a:t>
            </a:r>
            <a:r>
              <a:rPr lang="en-US" b="1" dirty="0"/>
              <a:t> </a:t>
            </a:r>
            <a:r>
              <a:rPr lang="en-US" b="1" dirty="0" err="1"/>
              <a:t>celaka</a:t>
            </a:r>
            <a:r>
              <a:rPr lang="en-US" b="1" dirty="0"/>
              <a:t> (near miss) . Near miss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10.000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bahaya</a:t>
            </a:r>
            <a:r>
              <a:rPr lang="en-US" b="1" dirty="0"/>
              <a:t> yang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sekitar</a:t>
            </a:r>
            <a:r>
              <a:rPr lang="en-US" b="1" dirty="0"/>
              <a:t> </a:t>
            </a:r>
            <a:r>
              <a:rPr lang="en-US" b="1" dirty="0" err="1"/>
              <a:t>pekerja</a:t>
            </a:r>
            <a:r>
              <a:rPr lang="en-US" b="1" dirty="0"/>
              <a:t> .</a:t>
            </a:r>
            <a:endParaRPr lang="en-US" dirty="0"/>
          </a:p>
          <a:p>
            <a:pPr>
              <a:defRPr/>
            </a:pPr>
            <a:r>
              <a:rPr lang="en-US" dirty="0" err="1"/>
              <a:t>Bilamana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10.000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600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nyaris</a:t>
            </a:r>
            <a:r>
              <a:rPr lang="en-US" dirty="0"/>
              <a:t> </a:t>
            </a:r>
            <a:r>
              <a:rPr lang="en-US" dirty="0" err="1"/>
              <a:t>celaka</a:t>
            </a:r>
            <a:r>
              <a:rPr lang="en-US" dirty="0"/>
              <a:t> ,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30 </a:t>
            </a:r>
            <a:r>
              <a:rPr lang="en-US" dirty="0" err="1"/>
              <a:t>kecelakaan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10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teratas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 </a:t>
            </a:r>
            <a:r>
              <a:rPr lang="en-US" dirty="0" err="1"/>
              <a:t>kecelakaan</a:t>
            </a:r>
            <a:r>
              <a:rPr lang="en-US" dirty="0"/>
              <a:t> fatal .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 : 10 : 30 : 600 : 10.000 .</a:t>
            </a:r>
          </a:p>
          <a:p>
            <a:pPr>
              <a:defRPr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b="1" dirty="0" err="1"/>
              <a:t>puncak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</a:t>
            </a:r>
            <a:r>
              <a:rPr lang="en-US" b="1" dirty="0" err="1"/>
              <a:t>piramida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dihilangkan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menghilangkan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kecelakaan</a:t>
            </a:r>
            <a:r>
              <a:rPr lang="en-US" b="1" dirty="0"/>
              <a:t> yang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sebelumnya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yang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bawahnya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kata</a:t>
            </a:r>
            <a:r>
              <a:rPr lang="en-US" dirty="0"/>
              <a:t> lain,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hilangkan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nyaris</a:t>
            </a:r>
            <a:r>
              <a:rPr lang="en-US" dirty="0"/>
              <a:t> </a:t>
            </a:r>
            <a:r>
              <a:rPr lang="en-US" dirty="0" err="1"/>
              <a:t>celaka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bilamana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kurangi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yang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rusaknya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30 </a:t>
            </a:r>
            <a:r>
              <a:rPr lang="en-US" dirty="0" err="1"/>
              <a:t>menjadi</a:t>
            </a:r>
            <a:r>
              <a:rPr lang="en-US" dirty="0"/>
              <a:t> 20,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10 . Dan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10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1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fatal.</a:t>
            </a:r>
          </a:p>
          <a:p>
            <a:pPr>
              <a:defRPr/>
            </a:pP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pekerjanya</a:t>
            </a:r>
            <a:r>
              <a:rPr lang="en-US" dirty="0"/>
              <a:t> agar </a:t>
            </a:r>
            <a:r>
              <a:rPr lang="en-US" dirty="0" err="1"/>
              <a:t>terhindar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kitapun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cemas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survey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.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APD,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</a:t>
            </a:r>
          </a:p>
          <a:p>
            <a:pPr>
              <a:defRPr/>
            </a:pP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, </a:t>
            </a:r>
            <a:r>
              <a:rPr lang="en-US" b="1" dirty="0" err="1"/>
              <a:t>marilah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bekerja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selalu</a:t>
            </a:r>
            <a:r>
              <a:rPr lang="en-US" b="1" dirty="0"/>
              <a:t> </a:t>
            </a:r>
            <a:r>
              <a:rPr lang="en-US" b="1" dirty="0" err="1"/>
              <a:t>mentaati</a:t>
            </a:r>
            <a:r>
              <a:rPr lang="en-US" b="1" dirty="0"/>
              <a:t> </a:t>
            </a:r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yang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.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kecelakaan</a:t>
            </a:r>
            <a:r>
              <a:rPr lang="en-US" b="1" dirty="0"/>
              <a:t> fatal </a:t>
            </a:r>
            <a:r>
              <a:rPr lang="en-US" b="1" dirty="0" err="1"/>
              <a:t>akibat</a:t>
            </a:r>
            <a:r>
              <a:rPr lang="en-US" b="1" dirty="0"/>
              <a:t> </a:t>
            </a:r>
            <a:r>
              <a:rPr lang="en-US" b="1" dirty="0" err="1"/>
              <a:t>melanggar</a:t>
            </a:r>
            <a:r>
              <a:rPr lang="en-US" b="1" dirty="0"/>
              <a:t> </a:t>
            </a:r>
            <a:r>
              <a:rPr lang="en-US" b="1" dirty="0" err="1"/>
              <a:t>aturan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dengar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disiarkan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TV </a:t>
            </a:r>
            <a:r>
              <a:rPr lang="en-US" dirty="0" err="1"/>
              <a:t>maupun</a:t>
            </a:r>
            <a:r>
              <a:rPr lang="en-US" dirty="0"/>
              <a:t> Koran 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disaat</a:t>
            </a:r>
            <a:r>
              <a:rPr lang="en-US" dirty="0"/>
              <a:t> </a:t>
            </a:r>
            <a:r>
              <a:rPr lang="en-US" dirty="0" err="1"/>
              <a:t>lebaran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kijang</a:t>
            </a:r>
            <a:r>
              <a:rPr lang="en-US" dirty="0"/>
              <a:t> </a:t>
            </a:r>
            <a:r>
              <a:rPr lang="en-US" dirty="0" err="1"/>
              <a:t>tewas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tertabrak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.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perlintasan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terpasang</a:t>
            </a:r>
            <a:r>
              <a:rPr lang="en-US" dirty="0"/>
              <a:t> </a:t>
            </a:r>
            <a:r>
              <a:rPr lang="en-US" dirty="0" err="1"/>
              <a:t>rambu</a:t>
            </a:r>
            <a:r>
              <a:rPr lang="en-US" dirty="0"/>
              <a:t> “STOP”.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rupanya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pengemudi</a:t>
            </a:r>
            <a:r>
              <a:rPr lang="en-US" dirty="0"/>
              <a:t> </a:t>
            </a:r>
            <a:r>
              <a:rPr lang="en-US" dirty="0" err="1"/>
              <a:t>kijang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rambu</a:t>
            </a:r>
            <a:r>
              <a:rPr lang="en-US" dirty="0"/>
              <a:t> stop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rambu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Lion Air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bandara</a:t>
            </a:r>
            <a:r>
              <a:rPr lang="en-US" dirty="0"/>
              <a:t> Solo,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tewas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seat belt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melepas</a:t>
            </a:r>
            <a:r>
              <a:rPr lang="en-US" dirty="0"/>
              <a:t> seat belt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pendaratan</a:t>
            </a:r>
            <a:r>
              <a:rPr lang="en-US" dirty="0"/>
              <a:t> . </a:t>
            </a:r>
            <a:r>
              <a:rPr lang="en-US" dirty="0" err="1"/>
              <a:t>Atau</a:t>
            </a:r>
            <a:r>
              <a:rPr lang="en-US" dirty="0"/>
              <a:t> pula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yang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HP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lain </a:t>
            </a:r>
            <a:r>
              <a:rPr lang="en-US" dirty="0" err="1"/>
              <a:t>disaat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.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pramugari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Marilah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sadari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,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menimpa</a:t>
            </a:r>
            <a:r>
              <a:rPr lang="en-US" dirty="0"/>
              <a:t> </a:t>
            </a:r>
            <a:r>
              <a:rPr lang="en-US" dirty="0" err="1"/>
              <a:t>sanak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.</a:t>
            </a:r>
          </a:p>
          <a:p>
            <a:pPr>
              <a:defRPr/>
            </a:pPr>
            <a:r>
              <a:rPr lang="en-US" b="1" dirty="0"/>
              <a:t>PERATURAN DIBUAT TIDAK UNTUK MENGHAMBAT PEKERJAAN ANDA, TAPI UNTUK MELINDUNGI ANDA DARI MARA BAHAYA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F69800-EBE6-46ED-AA51-A51A69D1CB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dirty="0"/>
              <a:t>PRINSIP DASAR :</a:t>
            </a:r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(core) </a:t>
            </a:r>
            <a:r>
              <a:rPr lang="en-US" dirty="0" err="1"/>
              <a:t>dari</a:t>
            </a:r>
            <a:r>
              <a:rPr lang="en-US" dirty="0"/>
              <a:t> program </a:t>
            </a:r>
            <a:r>
              <a:rPr lang="en-US" dirty="0" err="1"/>
              <a:t>pelaksanaan</a:t>
            </a:r>
            <a:r>
              <a:rPr lang="en-US" dirty="0"/>
              <a:t> K3 yang </a:t>
            </a:r>
            <a:r>
              <a:rPr lang="en-US" dirty="0" err="1"/>
              <a:t>terencana</a:t>
            </a:r>
            <a:r>
              <a:rPr lang="en-US" dirty="0"/>
              <a:t>, </a:t>
            </a:r>
            <a:r>
              <a:rPr lang="en-US" dirty="0" err="1"/>
              <a:t>terpadu</a:t>
            </a:r>
            <a:r>
              <a:rPr lang="en-US" dirty="0"/>
              <a:t>, </a:t>
            </a:r>
            <a:r>
              <a:rPr lang="en-US" dirty="0" err="1"/>
              <a:t>terkoordinasi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terarah</a:t>
            </a:r>
            <a:endParaRPr lang="en-US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</a:t>
            </a:r>
            <a:r>
              <a:rPr lang="en-US" dirty="0"/>
              <a:t>. :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selamat</a:t>
            </a:r>
            <a:r>
              <a:rPr lang="en-US" dirty="0"/>
              <a:t> n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.</a:t>
            </a:r>
          </a:p>
          <a:p>
            <a:pPr>
              <a:buFontTx/>
              <a:buChar char="-"/>
              <a:defRPr/>
            </a:pP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</a:t>
            </a:r>
            <a:r>
              <a:rPr lang="en-US" dirty="0"/>
              <a:t>.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pengetahuan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ketrampilan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unjuk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kerja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realisasi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implementasi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</a:t>
            </a:r>
            <a:r>
              <a:rPr lang="en-US" dirty="0"/>
              <a:t>.,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(5 </a:t>
            </a:r>
            <a:r>
              <a:rPr lang="en-US" dirty="0" err="1"/>
              <a:t>tahapan</a:t>
            </a:r>
            <a:r>
              <a:rPr lang="en-US" dirty="0"/>
              <a:t>)</a:t>
            </a:r>
          </a:p>
          <a:p>
            <a:pPr>
              <a:buFontTx/>
              <a:buChar char="-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: </a:t>
            </a:r>
          </a:p>
          <a:p>
            <a:pPr>
              <a:defRPr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/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(hazard),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/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/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inspeksi</a:t>
            </a:r>
            <a:r>
              <a:rPr lang="en-US" dirty="0"/>
              <a:t>, survey,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investigasi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bahya</a:t>
            </a:r>
            <a:r>
              <a:rPr lang="en-US" dirty="0"/>
              <a:t>  </a:t>
            </a:r>
            <a:r>
              <a:rPr lang="en-US" dirty="0" err="1"/>
              <a:t>bertalian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mesin-mesin</a:t>
            </a:r>
            <a:r>
              <a:rPr lang="en-US" dirty="0"/>
              <a:t>, </a:t>
            </a:r>
            <a:r>
              <a:rPr lang="en-US" dirty="0" err="1"/>
              <a:t>pesawat-pesawat</a:t>
            </a:r>
            <a:r>
              <a:rPr lang="en-US" dirty="0"/>
              <a:t>, </a:t>
            </a:r>
            <a:r>
              <a:rPr lang="en-US" dirty="0" err="1"/>
              <a:t>alat-alat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Lingkungan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4. Cara </a:t>
            </a:r>
            <a:r>
              <a:rPr lang="en-US" dirty="0" err="1"/>
              <a:t>kerja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Analisis</a:t>
            </a:r>
            <a:endParaRPr lang="en-US" dirty="0"/>
          </a:p>
          <a:p>
            <a:pPr>
              <a:defRPr/>
            </a:pPr>
            <a:r>
              <a:rPr lang="en-US" dirty="0" err="1"/>
              <a:t>Diketahui</a:t>
            </a:r>
            <a:r>
              <a:rPr lang="en-US" dirty="0"/>
              <a:t> 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(</a:t>
            </a:r>
            <a:r>
              <a:rPr lang="en-US" dirty="0" err="1"/>
              <a:t>Penyebab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- Tingkat </a:t>
            </a:r>
            <a:r>
              <a:rPr lang="en-US" dirty="0" err="1"/>
              <a:t>kekerapannya</a:t>
            </a:r>
            <a:r>
              <a:rPr lang="en-US" dirty="0"/>
              <a:t> (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Lokasi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kondisi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Pemilihan</a:t>
            </a:r>
            <a:r>
              <a:rPr lang="en-US" dirty="0"/>
              <a:t> /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/ </a:t>
            </a:r>
            <a:r>
              <a:rPr lang="en-US" dirty="0" err="1"/>
              <a:t>pemecahan</a:t>
            </a:r>
            <a:endParaRPr lang="en-US" dirty="0"/>
          </a:p>
          <a:p>
            <a:pPr>
              <a:defRPr/>
            </a:pPr>
            <a:r>
              <a:rPr lang="en-US" dirty="0"/>
              <a:t>Dari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dihasilkan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pemecahan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benar-benar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efektif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efisien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4. </a:t>
            </a:r>
            <a:r>
              <a:rPr lang="en-US" dirty="0" err="1">
                <a:sym typeface="Wingdings" pitchFamily="2" charset="2"/>
              </a:rPr>
              <a:t>Pelaksanaan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5. </a:t>
            </a:r>
            <a:r>
              <a:rPr lang="en-US" dirty="0" err="1">
                <a:sym typeface="Wingdings" pitchFamily="2" charset="2"/>
              </a:rPr>
              <a:t>Pengawasan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koreksi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endParaRPr lang="en-US" dirty="0"/>
          </a:p>
          <a:p>
            <a:pPr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(action)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F48DF-754F-43CA-9503-FEFC5F0CEB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6E478-CC97-4166-A138-825FF71A013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2BBA-1347-44DA-97BF-E830DB42CB1D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58E5-D6EE-44E3-A32F-06E90E8DB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97BB-845D-41C2-80A7-6FD3CB13E163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A6EB-74E7-401A-A0BD-0C2A9F5B6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600" kern="1200" dirty="0">
                <a:solidFill>
                  <a:srgbClr val="8E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186766" cy="4357718"/>
          </a:xfrm>
        </p:spPr>
        <p:txBody>
          <a:bodyPr/>
          <a:lstStyle>
            <a:lvl1pPr>
              <a:spcBef>
                <a:spcPts val="1200"/>
              </a:spcBef>
              <a:buClr>
                <a:srgbClr val="4F81BD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>
              <a:buClr>
                <a:srgbClr val="4F81BD"/>
              </a:buClr>
              <a:buFont typeface="Courier New" pitchFamily="49" charset="0"/>
              <a:buChar char="o"/>
              <a:defRPr sz="2000">
                <a:latin typeface="+mn-lt"/>
              </a:defRPr>
            </a:lvl2pPr>
            <a:lvl3pPr>
              <a:buClr>
                <a:srgbClr val="4F81BD"/>
              </a:buClr>
              <a:defRPr sz="1800">
                <a:latin typeface="+mn-lt"/>
              </a:defRPr>
            </a:lvl3pPr>
            <a:lvl4pPr>
              <a:buClr>
                <a:srgbClr val="4F81BD"/>
              </a:buClr>
              <a:defRPr sz="1600">
                <a:latin typeface="+mn-lt"/>
              </a:defRPr>
            </a:lvl4pPr>
            <a:lvl5pPr>
              <a:buClr>
                <a:srgbClr val="4F81BD"/>
              </a:buClr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613D-A909-476B-8F18-DD62E3ADF9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masmutarno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38BE5-8DC0-40CF-88C1-2F49B24A4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5221-087F-4DD8-AAFB-059863662E5C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8A39D-CD06-49AB-AEC3-00E7DE64D85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D179-6A2D-41BA-819D-C90A6084A5AA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4017-5C12-4917-9F06-738E1634A45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B162-5080-4DA1-8F3D-97D71209CE07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BD97-3C1D-4471-B5C3-00DC56C8CFD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5E6B-C064-4522-80A7-91505ADC4733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E63C-4288-4A9C-843D-97D68848F95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C089-46F9-4196-B1EE-0DD7622376CC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0AF0-91A2-4F4D-A64A-8DAF8CAA5B0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7FEF-86C8-4752-8A85-D577D75E9E2C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2205-0190-4EA0-857A-31C33B4E06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F7B3-3830-4418-8565-F80E2F4F00BA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70E9-2470-4B35-A83F-41CC2BA2D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3505-ADDF-4A41-BFF7-41E01A487769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96DA-C85A-4087-B003-9DCC543EAFD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4F6C-5B2C-440B-A56A-9ECB833DA52D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711B-FFCB-4B15-96EA-FACF403019E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079C-822C-44C4-8AD1-B7E39CE4E028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6467-31FC-4BB2-B8D6-54F688FE6BF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841D-8D43-45FB-AB5A-64C022888FE2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FD61-D89E-4219-8B7A-D289133985F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D2C6-0C9E-43EC-93F2-716D1240CD7C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07969-8FAC-438D-9E04-9EB5C82D24F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494D-AC6A-4402-B831-DEF057E7B76B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81E9-FE3C-4E15-A4F2-6592C97DF01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06CA-2808-4307-AB54-E1347C6ECAE1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AE16-309E-486F-A35C-7064BCC6CCB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D536-0110-40E0-B7BD-C097B03EAB65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88A5-46A9-49B8-A875-77CEDBF6DAA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6207-4CA2-4A91-8606-5F3C3ED0AF8D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3A29-8BDD-46F8-AEC8-2B64A6414AD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184A-A844-4B94-885D-0501AADC62F8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0987-674A-4D89-B9CB-04EC08D5E0C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E4AC-8387-4A81-A7AB-D181C8064F20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2D5E-6599-4C5E-8635-01BDA7A31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7563-596B-4E14-93A5-43AB5F8DD777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5F2A-F086-4CDF-AA68-19AF6692D72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1925-158B-4D57-8822-1ED67ABFD176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3A01-6961-4895-A25A-5E156612BF1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07B3-E339-4FBC-B2DF-85F89412DBBE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8697-BE5C-4959-BAC5-1B12ABC3C90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145C-4A56-4AD9-A554-C13EBA10ED47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0804-4F35-42AE-9460-145806393BF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6FFD-DEF8-4D8F-B2C2-AE7A8146439E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A175-A8DD-4BDA-BE6A-28A4FE3BBE3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37CF-18AD-41B9-B653-EE4C1D2B4941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E1EE4-FA9A-49E9-844B-28A9BE19515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9D18-C3CD-4387-B9D1-2674D8B51458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0436-3CB8-404E-B9F0-575A273F42A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1968-1420-42DD-8A24-CB3ADD2398F4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3C14-082B-4AB8-8E85-6CCF176B45C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286C9-9374-4A3F-96A1-8B9796A0A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87B5D-C87F-4813-AD53-0CCDB328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1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DF7B3-3830-4418-8565-F80E2F4F00BA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70E9-2470-4B35-A83F-41CC2BA2D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0149-BDE4-4FEB-9380-119B5D7B3934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5984-AB96-474F-AB58-571DE3351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2E4AC-8387-4A81-A7AB-D181C8064F20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62D5E-6599-4C5E-8635-01BDA7A31E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0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20149-BDE4-4FEB-9380-119B5D7B3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25984-AB96-474F-AB58-571DE3351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2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286C9-9374-4A3F-96A1-8B9796A0A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87B5D-C87F-4813-AD53-0CCDB328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6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D639B-C7A3-4D0D-9649-81D880A6E9D3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0021C-87DE-461F-B5E6-19CDD36FD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3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66A24-519B-47EB-B16F-269FD6106C00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68768-6747-49A3-993B-1BB68B9B9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6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2522E-5B85-427F-AC8A-F7BB14CE7528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A067E-58CF-4D85-A053-3A2510880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76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fld id="{3CF286C9-9374-4A3F-96A1-8B9796A0A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5B687B5D-C87F-4813-AD53-0CCDB328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6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286C9-9374-4A3F-96A1-8B9796A0A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87B5D-C87F-4813-AD53-0CCDB328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32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286C9-9374-4A3F-96A1-8B9796A0A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87B5D-C87F-4813-AD53-0CCDB328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286C9-9374-4A3F-96A1-8B9796A0A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87B5D-C87F-4813-AD53-0CCDB328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6D55-CAE7-4187-B5A1-C387821869A5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EABB-BF32-46CE-AECB-1D60DD79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4A2BBA-1347-44DA-97BF-E830DB42CB1D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658E5-D6EE-44E3-A32F-06E90E8DB9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397BB-845D-41C2-80A7-6FD3CB13E163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A6EB-74E7-401A-A0BD-0C2A9F5B6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7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masmutarno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38BE5-8DC0-40CF-88C1-2F49B24A4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0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600" kern="1200" dirty="0">
                <a:solidFill>
                  <a:srgbClr val="8E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186766" cy="4357718"/>
          </a:xfrm>
        </p:spPr>
        <p:txBody>
          <a:bodyPr/>
          <a:lstStyle>
            <a:lvl1pPr>
              <a:spcBef>
                <a:spcPts val="1200"/>
              </a:spcBef>
              <a:buClr>
                <a:srgbClr val="4F81BD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>
              <a:buClr>
                <a:srgbClr val="4F81BD"/>
              </a:buClr>
              <a:buFont typeface="Courier New" pitchFamily="49" charset="0"/>
              <a:buChar char="o"/>
              <a:defRPr sz="2000">
                <a:latin typeface="+mn-lt"/>
              </a:defRPr>
            </a:lvl2pPr>
            <a:lvl3pPr>
              <a:buClr>
                <a:srgbClr val="4F81BD"/>
              </a:buClr>
              <a:defRPr sz="1800">
                <a:latin typeface="+mn-lt"/>
              </a:defRPr>
            </a:lvl3pPr>
            <a:lvl4pPr>
              <a:buClr>
                <a:srgbClr val="4F81BD"/>
              </a:buClr>
              <a:defRPr sz="1600">
                <a:latin typeface="+mn-lt"/>
              </a:defRPr>
            </a:lvl4pPr>
            <a:lvl5pPr>
              <a:buClr>
                <a:srgbClr val="4F81BD"/>
              </a:buClr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613D-A909-476B-8F18-DD62E3ADF9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3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639B-C7A3-4D0D-9649-81D880A6E9D3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021C-87DE-461F-B5E6-19CDD36FD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6A24-519B-47EB-B16F-269FD6106C00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8768-6747-49A3-993B-1BB68B9B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522E-5B85-427F-AC8A-F7BB14CE7528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067E-58CF-4D85-A053-3A2510880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26AE-8ABB-43E9-8B18-09AB38AE2C80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D359-1216-40CF-9CAF-40EDFEE8D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F286C9-9374-4A3F-96A1-8B9796A0A934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687B5D-C87F-4813-AD53-0CCDB3287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2" descr="C:\Users\user\Desktop\h ok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4003" r:id="rId12"/>
    <p:sldLayoutId id="21474840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2F3CDD-780C-4924-A4E5-943948D238D9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BAAADF-E5B3-4AD9-9923-5CEC0E8B67C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C9E28D-B813-4CD5-9C48-010652F78FF2}" type="datetimeFigureOut">
              <a:rPr lang="id-ID"/>
              <a:pPr>
                <a:defRPr/>
              </a:pPr>
              <a:t>28/05/24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ED184F-5BB4-4F3A-ADD9-B8D803646F7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F286C9-9374-4A3F-96A1-8B9796A0A934}" type="datetimeFigureOut">
              <a:rPr lang="en-US" smtClean="0"/>
              <a:pPr>
                <a:defRPr/>
              </a:pPr>
              <a:t>5/28/24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B687B5D-C87F-4813-AD53-0CCDB328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ppt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02F0-6F3C-394C-954B-A2ACA8A95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IDENTIFIKASI BAHAYA &amp; RESIKO</a:t>
            </a:r>
            <a:br>
              <a:rPr lang="en-US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23C1C-0A9A-814D-951B-A1B49A00C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831" y="5280846"/>
            <a:ext cx="7526338" cy="815153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Irfany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Rupiwardani</a:t>
            </a:r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Agus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Yohanan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5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khus K3\GAMBAR&amp;FOTO k3\Album Kecelakaan Kerja 2\Fire 10.jpg"/>
          <p:cNvPicPr>
            <a:picLocks noChangeAspect="1" noChangeArrowheads="1"/>
          </p:cNvPicPr>
          <p:nvPr/>
        </p:nvPicPr>
        <p:blipFill>
          <a:blip r:embed="rId2" cstate="print"/>
          <a:srcRect l="3738" t="10126" r="11215" b="11392"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3727" y="228600"/>
            <a:ext cx="3177473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peralatan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92160-F36E-426B-90F1-D0AD30DE12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khus K3\GAMBAR&amp;FOTO k3\Album Kecelakaan Kerja 2\Fir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5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6200" y="51404"/>
            <a:ext cx="4985660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material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35749-61F4-4AEF-8B4B-C3B54092FE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123950"/>
            <a:ext cx="6096000" cy="1454150"/>
            <a:chOff x="960" y="1017"/>
            <a:chExt cx="3840" cy="916"/>
          </a:xfrm>
        </p:grpSpPr>
        <p:sp>
          <p:nvSpPr>
            <p:cNvPr id="57382" name="Rectangle 4"/>
            <p:cNvSpPr>
              <a:spLocks noChangeArrowheads="1"/>
            </p:cNvSpPr>
            <p:nvPr/>
          </p:nvSpPr>
          <p:spPr bwMode="auto">
            <a:xfrm>
              <a:off x="3408" y="1017"/>
              <a:ext cx="576" cy="9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0" y="1017"/>
              <a:ext cx="3840" cy="916"/>
              <a:chOff x="960" y="1017"/>
              <a:chExt cx="3840" cy="916"/>
            </a:xfrm>
          </p:grpSpPr>
          <p:sp>
            <p:nvSpPr>
              <p:cNvPr id="57384" name="Rectangle 6"/>
              <p:cNvSpPr>
                <a:spLocks noChangeArrowheads="1"/>
              </p:cNvSpPr>
              <p:nvPr/>
            </p:nvSpPr>
            <p:spPr bwMode="auto">
              <a:xfrm>
                <a:off x="960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85" name="Line 7"/>
              <p:cNvSpPr>
                <a:spLocks noChangeShapeType="1"/>
              </p:cNvSpPr>
              <p:nvPr/>
            </p:nvSpPr>
            <p:spPr bwMode="auto">
              <a:xfrm>
                <a:off x="960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4" name="Text Box 8"/>
              <p:cNvSpPr txBox="1">
                <a:spLocks noChangeArrowheads="1"/>
              </p:cNvSpPr>
              <p:nvPr/>
            </p:nvSpPr>
            <p:spPr bwMode="auto">
              <a:xfrm>
                <a:off x="991" y="1017"/>
                <a:ext cx="5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j-lt"/>
                  </a:rPr>
                  <a:t>LEMAHNYA</a:t>
                </a:r>
              </a:p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j-lt"/>
                  </a:rPr>
                  <a:t>KONTROL</a:t>
                </a:r>
              </a:p>
            </p:txBody>
          </p:sp>
          <p:sp>
            <p:nvSpPr>
              <p:cNvPr id="57387" name="Rectangle 9"/>
              <p:cNvSpPr>
                <a:spLocks noChangeArrowheads="1"/>
              </p:cNvSpPr>
              <p:nvPr/>
            </p:nvSpPr>
            <p:spPr bwMode="auto">
              <a:xfrm>
                <a:off x="4224" y="102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88" name="Line 10"/>
              <p:cNvSpPr>
                <a:spLocks noChangeShapeType="1"/>
              </p:cNvSpPr>
              <p:nvPr/>
            </p:nvSpPr>
            <p:spPr bwMode="auto">
              <a:xfrm>
                <a:off x="4224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7" name="Text Box 11"/>
              <p:cNvSpPr txBox="1">
                <a:spLocks noChangeArrowheads="1"/>
              </p:cNvSpPr>
              <p:nvPr/>
            </p:nvSpPr>
            <p:spPr bwMode="auto">
              <a:xfrm>
                <a:off x="4269" y="1065"/>
                <a:ext cx="5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j-lt"/>
                  </a:rPr>
                  <a:t>KERUGIAN</a:t>
                </a:r>
              </a:p>
            </p:txBody>
          </p:sp>
          <p:sp>
            <p:nvSpPr>
              <p:cNvPr id="57390" name="Rectangle 12"/>
              <p:cNvSpPr>
                <a:spLocks noChangeArrowheads="1"/>
              </p:cNvSpPr>
              <p:nvPr/>
            </p:nvSpPr>
            <p:spPr bwMode="auto">
              <a:xfrm>
                <a:off x="1776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91" name="Line 13"/>
              <p:cNvSpPr>
                <a:spLocks noChangeShapeType="1"/>
              </p:cNvSpPr>
              <p:nvPr/>
            </p:nvSpPr>
            <p:spPr bwMode="auto">
              <a:xfrm>
                <a:off x="1776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0" name="Text Box 14"/>
              <p:cNvSpPr txBox="1">
                <a:spLocks noChangeArrowheads="1"/>
              </p:cNvSpPr>
              <p:nvPr/>
            </p:nvSpPr>
            <p:spPr bwMode="auto">
              <a:xfrm>
                <a:off x="1828" y="1017"/>
                <a:ext cx="52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n-lt"/>
                  </a:rPr>
                  <a:t>PENYEBAB</a:t>
                </a:r>
              </a:p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n-lt"/>
                  </a:rPr>
                  <a:t>DASAR</a:t>
                </a:r>
              </a:p>
            </p:txBody>
          </p:sp>
          <p:sp>
            <p:nvSpPr>
              <p:cNvPr id="57393" name="Rectangle 15"/>
              <p:cNvSpPr>
                <a:spLocks noChangeArrowheads="1"/>
              </p:cNvSpPr>
              <p:nvPr/>
            </p:nvSpPr>
            <p:spPr bwMode="auto">
              <a:xfrm>
                <a:off x="2592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94" name="Line 16"/>
              <p:cNvSpPr>
                <a:spLocks noChangeShapeType="1"/>
              </p:cNvSpPr>
              <p:nvPr/>
            </p:nvSpPr>
            <p:spPr bwMode="auto">
              <a:xfrm>
                <a:off x="2592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3" name="Text Box 17"/>
              <p:cNvSpPr txBox="1">
                <a:spLocks noChangeArrowheads="1"/>
              </p:cNvSpPr>
              <p:nvPr/>
            </p:nvSpPr>
            <p:spPr bwMode="auto">
              <a:xfrm>
                <a:off x="2626" y="1017"/>
                <a:ext cx="5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j-lt"/>
                  </a:rPr>
                  <a:t>PENYEBAB</a:t>
                </a:r>
              </a:p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j-lt"/>
                  </a:rPr>
                  <a:t>LANGSUNG</a:t>
                </a:r>
                <a:endParaRPr lang="en-US" sz="900" b="1" dirty="0">
                  <a:latin typeface="+mj-lt"/>
                </a:endParaRPr>
              </a:p>
            </p:txBody>
          </p:sp>
          <p:sp>
            <p:nvSpPr>
              <p:cNvPr id="57396" name="Line 18"/>
              <p:cNvSpPr>
                <a:spLocks noChangeShapeType="1"/>
              </p:cNvSpPr>
              <p:nvPr/>
            </p:nvSpPr>
            <p:spPr bwMode="auto">
              <a:xfrm>
                <a:off x="3408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5" name="Text Box 19"/>
              <p:cNvSpPr txBox="1">
                <a:spLocks noChangeArrowheads="1"/>
              </p:cNvSpPr>
              <p:nvPr/>
            </p:nvSpPr>
            <p:spPr bwMode="auto">
              <a:xfrm>
                <a:off x="3457" y="1065"/>
                <a:ext cx="411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latin typeface="+mn-lt"/>
                  </a:rPr>
                  <a:t>INSIDEN</a:t>
                </a:r>
                <a:endParaRPr lang="en-US" sz="900" b="1" dirty="0">
                  <a:latin typeface="+mn-lt"/>
                </a:endParaRPr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14600" y="1219200"/>
            <a:ext cx="228600" cy="1295400"/>
            <a:chOff x="1584" y="1065"/>
            <a:chExt cx="144" cy="816"/>
          </a:xfrm>
        </p:grpSpPr>
        <p:sp>
          <p:nvSpPr>
            <p:cNvPr id="57379" name="AutoShape 21"/>
            <p:cNvSpPr>
              <a:spLocks noChangeArrowheads="1"/>
            </p:cNvSpPr>
            <p:nvPr/>
          </p:nvSpPr>
          <p:spPr bwMode="auto">
            <a:xfrm>
              <a:off x="1584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AutoShape 22"/>
            <p:cNvSpPr>
              <a:spLocks noChangeArrowheads="1"/>
            </p:cNvSpPr>
            <p:nvPr/>
          </p:nvSpPr>
          <p:spPr bwMode="auto">
            <a:xfrm>
              <a:off x="1584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AutoShape 23"/>
            <p:cNvSpPr>
              <a:spLocks noChangeArrowheads="1"/>
            </p:cNvSpPr>
            <p:nvPr/>
          </p:nvSpPr>
          <p:spPr bwMode="auto">
            <a:xfrm>
              <a:off x="1584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10000" y="1219200"/>
            <a:ext cx="228600" cy="1295400"/>
            <a:chOff x="2400" y="1065"/>
            <a:chExt cx="144" cy="816"/>
          </a:xfrm>
        </p:grpSpPr>
        <p:sp>
          <p:nvSpPr>
            <p:cNvPr id="57376" name="AutoShape 25"/>
            <p:cNvSpPr>
              <a:spLocks noChangeArrowheads="1"/>
            </p:cNvSpPr>
            <p:nvPr/>
          </p:nvSpPr>
          <p:spPr bwMode="auto">
            <a:xfrm>
              <a:off x="2400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AutoShape 26"/>
            <p:cNvSpPr>
              <a:spLocks noChangeArrowheads="1"/>
            </p:cNvSpPr>
            <p:nvPr/>
          </p:nvSpPr>
          <p:spPr bwMode="auto">
            <a:xfrm>
              <a:off x="2400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8" name="AutoShape 27"/>
            <p:cNvSpPr>
              <a:spLocks noChangeArrowheads="1"/>
            </p:cNvSpPr>
            <p:nvPr/>
          </p:nvSpPr>
          <p:spPr bwMode="auto">
            <a:xfrm>
              <a:off x="2400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105400" y="1219200"/>
            <a:ext cx="228600" cy="1295400"/>
            <a:chOff x="3216" y="1065"/>
            <a:chExt cx="144" cy="816"/>
          </a:xfrm>
        </p:grpSpPr>
        <p:sp>
          <p:nvSpPr>
            <p:cNvPr id="57373" name="AutoShape 29"/>
            <p:cNvSpPr>
              <a:spLocks noChangeArrowheads="1"/>
            </p:cNvSpPr>
            <p:nvPr/>
          </p:nvSpPr>
          <p:spPr bwMode="auto">
            <a:xfrm>
              <a:off x="3216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AutoShape 30"/>
            <p:cNvSpPr>
              <a:spLocks noChangeArrowheads="1"/>
            </p:cNvSpPr>
            <p:nvPr/>
          </p:nvSpPr>
          <p:spPr bwMode="auto">
            <a:xfrm>
              <a:off x="3216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AutoShape 31"/>
            <p:cNvSpPr>
              <a:spLocks noChangeArrowheads="1"/>
            </p:cNvSpPr>
            <p:nvPr/>
          </p:nvSpPr>
          <p:spPr bwMode="auto">
            <a:xfrm>
              <a:off x="3216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400800" y="1219200"/>
            <a:ext cx="228600" cy="1295400"/>
            <a:chOff x="4032" y="1065"/>
            <a:chExt cx="144" cy="816"/>
          </a:xfrm>
        </p:grpSpPr>
        <p:sp>
          <p:nvSpPr>
            <p:cNvPr id="57370" name="AutoShape 33"/>
            <p:cNvSpPr>
              <a:spLocks noChangeArrowheads="1"/>
            </p:cNvSpPr>
            <p:nvPr/>
          </p:nvSpPr>
          <p:spPr bwMode="auto">
            <a:xfrm>
              <a:off x="4032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AutoShape 34"/>
            <p:cNvSpPr>
              <a:spLocks noChangeArrowheads="1"/>
            </p:cNvSpPr>
            <p:nvPr/>
          </p:nvSpPr>
          <p:spPr bwMode="auto">
            <a:xfrm>
              <a:off x="4032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AutoShape 35"/>
            <p:cNvSpPr>
              <a:spLocks noChangeArrowheads="1"/>
            </p:cNvSpPr>
            <p:nvPr/>
          </p:nvSpPr>
          <p:spPr bwMode="auto">
            <a:xfrm>
              <a:off x="4032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98563" y="4035425"/>
            <a:ext cx="692150" cy="1908175"/>
            <a:chOff x="755" y="2555"/>
            <a:chExt cx="436" cy="1202"/>
          </a:xfrm>
        </p:grpSpPr>
        <p:sp>
          <p:nvSpPr>
            <p:cNvPr id="57362" name="Rectangle 37"/>
            <p:cNvSpPr>
              <a:spLocks noChangeArrowheads="1"/>
            </p:cNvSpPr>
            <p:nvPr/>
          </p:nvSpPr>
          <p:spPr bwMode="auto">
            <a:xfrm>
              <a:off x="759" y="2845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 sz="2400" b="1">
                <a:latin typeface="Comic Sans MS" pitchFamily="66" charset="0"/>
              </a:endParaRPr>
            </a:p>
          </p:txBody>
        </p:sp>
        <p:sp>
          <p:nvSpPr>
            <p:cNvPr id="57363" name="Line 38"/>
            <p:cNvSpPr>
              <a:spLocks noChangeShapeType="1"/>
            </p:cNvSpPr>
            <p:nvPr/>
          </p:nvSpPr>
          <p:spPr bwMode="auto">
            <a:xfrm flipV="1">
              <a:off x="903" y="2557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Line 39"/>
            <p:cNvSpPr>
              <a:spLocks noChangeShapeType="1"/>
            </p:cNvSpPr>
            <p:nvPr/>
          </p:nvSpPr>
          <p:spPr bwMode="auto">
            <a:xfrm flipV="1">
              <a:off x="759" y="2555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Line 40"/>
            <p:cNvSpPr>
              <a:spLocks noChangeShapeType="1"/>
            </p:cNvSpPr>
            <p:nvPr/>
          </p:nvSpPr>
          <p:spPr bwMode="auto">
            <a:xfrm>
              <a:off x="1067" y="2555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Line 41"/>
            <p:cNvSpPr>
              <a:spLocks noChangeShapeType="1"/>
            </p:cNvSpPr>
            <p:nvPr/>
          </p:nvSpPr>
          <p:spPr bwMode="auto">
            <a:xfrm flipH="1">
              <a:off x="1187" y="2555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Line 42"/>
            <p:cNvSpPr>
              <a:spLocks noChangeShapeType="1"/>
            </p:cNvSpPr>
            <p:nvPr/>
          </p:nvSpPr>
          <p:spPr bwMode="auto">
            <a:xfrm flipV="1">
              <a:off x="903" y="3433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Line 43"/>
            <p:cNvSpPr>
              <a:spLocks noChangeShapeType="1"/>
            </p:cNvSpPr>
            <p:nvPr/>
          </p:nvSpPr>
          <p:spPr bwMode="auto">
            <a:xfrm flipV="1">
              <a:off x="900" y="2812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Text Box 44"/>
            <p:cNvSpPr txBox="1">
              <a:spLocks noChangeArrowheads="1"/>
            </p:cNvSpPr>
            <p:nvPr/>
          </p:nvSpPr>
          <p:spPr bwMode="auto">
            <a:xfrm rot="-5400000">
              <a:off x="597" y="3183"/>
              <a:ext cx="459" cy="1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latin typeface="Comic Sans MS" pitchFamily="66" charset="0"/>
                </a:rPr>
                <a:t>INSIDEN</a:t>
              </a:r>
            </a:p>
          </p:txBody>
        </p:sp>
      </p:grpSp>
      <p:sp>
        <p:nvSpPr>
          <p:cNvPr id="34861" name="WordArt 45"/>
          <p:cNvSpPr>
            <a:spLocks noChangeArrowheads="1" noChangeShapeType="1" noTextEdit="1"/>
          </p:cNvSpPr>
          <p:nvPr/>
        </p:nvSpPr>
        <p:spPr bwMode="auto">
          <a:xfrm>
            <a:off x="457200" y="3289300"/>
            <a:ext cx="1774825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KONTAK</a:t>
            </a:r>
          </a:p>
        </p:txBody>
      </p: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5621338" y="272097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63" name="AutoShape 47"/>
          <p:cNvSpPr>
            <a:spLocks noChangeArrowheads="1"/>
          </p:cNvSpPr>
          <p:nvPr/>
        </p:nvSpPr>
        <p:spPr bwMode="auto">
          <a:xfrm>
            <a:off x="5624513" y="272097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64" name="AutoShape 48"/>
          <p:cNvSpPr>
            <a:spLocks noChangeArrowheads="1"/>
          </p:cNvSpPr>
          <p:nvPr/>
        </p:nvSpPr>
        <p:spPr bwMode="auto">
          <a:xfrm>
            <a:off x="5622925" y="272097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514600" y="3184525"/>
            <a:ext cx="63674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</a:rPr>
              <a:t> STRUCK AGAINST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menabrak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/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bentur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benda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diam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/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bergerak</a:t>
            </a:r>
            <a:endParaRPr lang="en-US" dirty="0">
              <a:latin typeface="Candara" pitchFamily="34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</a:rPr>
              <a:t> STRUCK BY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terpukul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/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tabrak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oleh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benda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bergerak</a:t>
            </a:r>
            <a:endParaRPr lang="en-US" dirty="0">
              <a:latin typeface="Candara" pitchFamily="34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>
                <a:latin typeface="Candara" pitchFamily="34" charset="0"/>
              </a:rPr>
              <a:t>FALL TO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jatuh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dari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tempat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yang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lebih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tinggi</a:t>
            </a:r>
            <a:endParaRPr lang="en-US" dirty="0">
              <a:latin typeface="Candara" pitchFamily="34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</a:rPr>
              <a:t> FALL ON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jatuh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di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tempat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yang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datar</a:t>
            </a:r>
            <a:endParaRPr lang="en-US" dirty="0">
              <a:latin typeface="Candara" pitchFamily="34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</a:rPr>
              <a:t> CAUGHT IN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tusuk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jepit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cubit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benda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runcing</a:t>
            </a:r>
            <a:endParaRPr lang="en-US" dirty="0">
              <a:latin typeface="Candara" pitchFamily="34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</a:rPr>
              <a:t> CAUGHT ON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terjepit,tangkap,jebak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diantara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obyek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besar</a:t>
            </a:r>
            <a:endParaRPr lang="en-US" dirty="0">
              <a:latin typeface="Candara" pitchFamily="34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</a:rPr>
              <a:t> CAUGHT BETWEEN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terpotong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hancur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remuk</a:t>
            </a:r>
            <a:endParaRPr lang="en-US" dirty="0">
              <a:latin typeface="Candara" pitchFamily="34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  <a:sym typeface="Monotype Sorts" pitchFamily="2" charset="2"/>
              </a:rPr>
              <a:t> CONTACT WITH  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listrik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kimia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radiasi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panas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dingin</a:t>
            </a:r>
            <a:endParaRPr lang="en-US" dirty="0">
              <a:latin typeface="Candara" pitchFamily="34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</a:rPr>
              <a:t> OVERSTRESS  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terlalu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berat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cepat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tinggi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besar</a:t>
            </a:r>
            <a:endParaRPr lang="en-US" dirty="0">
              <a:latin typeface="Candara" pitchFamily="34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  <a:sym typeface="Monotype Sorts" pitchFamily="2" charset="2"/>
              </a:rPr>
              <a:t> EQUIPMENT FAILURE 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kegagalan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mesin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,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peralatan</a:t>
            </a:r>
            <a:endParaRPr lang="en-US" dirty="0">
              <a:latin typeface="Candara" pitchFamily="34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dirty="0">
                <a:latin typeface="Candara" pitchFamily="34" charset="0"/>
                <a:sym typeface="Monotype Sorts" pitchFamily="2" charset="2"/>
              </a:rPr>
              <a:t> EVIRONMENTAL RELEASE 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masalah</a:t>
            </a:r>
            <a:r>
              <a:rPr lang="en-US" dirty="0">
                <a:latin typeface="Candara" pitchFamily="34" charset="0"/>
                <a:sym typeface="Monotype Sorts" pitchFamily="2" charset="2"/>
              </a:rPr>
              <a:t> </a:t>
            </a:r>
            <a:r>
              <a:rPr lang="en-US" dirty="0" err="1">
                <a:latin typeface="Candara" pitchFamily="34" charset="0"/>
                <a:sym typeface="Monotype Sorts" pitchFamily="2" charset="2"/>
              </a:rPr>
              <a:t>pencemaran</a:t>
            </a:r>
            <a:endParaRPr lang="en-US" sz="1600" dirty="0">
              <a:latin typeface="Candara" pitchFamily="34" charset="0"/>
              <a:sym typeface="Monotype Sorts" pitchFamily="2" charset="2"/>
            </a:endParaRPr>
          </a:p>
        </p:txBody>
      </p:sp>
      <p:sp>
        <p:nvSpPr>
          <p:cNvPr id="34866" name="WordArt 50"/>
          <p:cNvSpPr>
            <a:spLocks noChangeArrowheads="1" noChangeShapeType="1" noTextEdit="1"/>
          </p:cNvSpPr>
          <p:nvPr/>
        </p:nvSpPr>
        <p:spPr bwMode="auto">
          <a:xfrm>
            <a:off x="1982788" y="304800"/>
            <a:ext cx="517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Penyebab dan Akibat Kerugian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1982788" y="725488"/>
            <a:ext cx="5238750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4DBE2-616D-48D4-8537-FF7938474F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 animBg="1"/>
      <p:bldP spid="34862" grpId="0" animBg="1"/>
      <p:bldP spid="34863" grpId="0" animBg="1"/>
      <p:bldP spid="34864" grpId="0" animBg="1"/>
      <p:bldP spid="34865" grpId="0" build="p" autoUpdateAnimBg="0" advAuto="0"/>
      <p:bldP spid="34866" grpId="0" animBg="1"/>
      <p:bldP spid="348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127125"/>
            <a:ext cx="6096000" cy="1454150"/>
            <a:chOff x="960" y="777"/>
            <a:chExt cx="3840" cy="9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0" y="777"/>
              <a:ext cx="576" cy="912"/>
              <a:chOff x="960" y="777"/>
              <a:chExt cx="576" cy="912"/>
            </a:xfrm>
          </p:grpSpPr>
          <p:sp>
            <p:nvSpPr>
              <p:cNvPr id="58425" name="Rectangle 5"/>
              <p:cNvSpPr>
                <a:spLocks noChangeArrowheads="1"/>
              </p:cNvSpPr>
              <p:nvPr/>
            </p:nvSpPr>
            <p:spPr bwMode="auto">
              <a:xfrm>
                <a:off x="960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26" name="Line 6"/>
              <p:cNvSpPr>
                <a:spLocks noChangeShapeType="1"/>
              </p:cNvSpPr>
              <p:nvPr/>
            </p:nvSpPr>
            <p:spPr bwMode="auto">
              <a:xfrm>
                <a:off x="960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7" name="Text Box 7"/>
              <p:cNvSpPr txBox="1">
                <a:spLocks noChangeArrowheads="1"/>
              </p:cNvSpPr>
              <p:nvPr/>
            </p:nvSpPr>
            <p:spPr bwMode="auto">
              <a:xfrm>
                <a:off x="989" y="777"/>
                <a:ext cx="53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LEMAHNYA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KONTROL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224" y="781"/>
              <a:ext cx="576" cy="912"/>
              <a:chOff x="4224" y="781"/>
              <a:chExt cx="576" cy="912"/>
            </a:xfrm>
          </p:grpSpPr>
          <p:sp>
            <p:nvSpPr>
              <p:cNvPr id="58422" name="Rectangle 9"/>
              <p:cNvSpPr>
                <a:spLocks noChangeArrowheads="1"/>
              </p:cNvSpPr>
              <p:nvPr/>
            </p:nvSpPr>
            <p:spPr bwMode="auto">
              <a:xfrm>
                <a:off x="4224" y="78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23" name="Line 10"/>
              <p:cNvSpPr>
                <a:spLocks noChangeShapeType="1"/>
              </p:cNvSpPr>
              <p:nvPr/>
            </p:nvSpPr>
            <p:spPr bwMode="auto">
              <a:xfrm>
                <a:off x="4224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4" name="Text Box 11"/>
              <p:cNvSpPr txBox="1">
                <a:spLocks noChangeArrowheads="1"/>
              </p:cNvSpPr>
              <p:nvPr/>
            </p:nvSpPr>
            <p:spPr bwMode="auto">
              <a:xfrm>
                <a:off x="4267" y="825"/>
                <a:ext cx="50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KERUGIAN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76" y="777"/>
              <a:ext cx="576" cy="912"/>
              <a:chOff x="1776" y="777"/>
              <a:chExt cx="576" cy="912"/>
            </a:xfrm>
          </p:grpSpPr>
          <p:sp>
            <p:nvSpPr>
              <p:cNvPr id="58419" name="Rectangle 13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20" name="Line 14"/>
              <p:cNvSpPr>
                <a:spLocks noChangeShapeType="1"/>
              </p:cNvSpPr>
              <p:nvPr/>
            </p:nvSpPr>
            <p:spPr bwMode="auto">
              <a:xfrm>
                <a:off x="1776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1" name="Text Box 15"/>
              <p:cNvSpPr txBox="1">
                <a:spLocks noChangeArrowheads="1"/>
              </p:cNvSpPr>
              <p:nvPr/>
            </p:nvSpPr>
            <p:spPr bwMode="auto">
              <a:xfrm>
                <a:off x="1825" y="777"/>
                <a:ext cx="49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DASAR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592" y="777"/>
              <a:ext cx="576" cy="912"/>
              <a:chOff x="2592" y="777"/>
              <a:chExt cx="576" cy="912"/>
            </a:xfrm>
          </p:grpSpPr>
          <p:sp>
            <p:nvSpPr>
              <p:cNvPr id="58416" name="Rectangle 17"/>
              <p:cNvSpPr>
                <a:spLocks noChangeArrowheads="1"/>
              </p:cNvSpPr>
              <p:nvPr/>
            </p:nvSpPr>
            <p:spPr bwMode="auto">
              <a:xfrm>
                <a:off x="2592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17" name="Line 18"/>
              <p:cNvSpPr>
                <a:spLocks noChangeShapeType="1"/>
              </p:cNvSpPr>
              <p:nvPr/>
            </p:nvSpPr>
            <p:spPr bwMode="auto">
              <a:xfrm>
                <a:off x="2592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8" name="Text Box 19"/>
              <p:cNvSpPr txBox="1">
                <a:spLocks noChangeArrowheads="1"/>
              </p:cNvSpPr>
              <p:nvPr/>
            </p:nvSpPr>
            <p:spPr bwMode="auto">
              <a:xfrm>
                <a:off x="2625" y="777"/>
                <a:ext cx="5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LANGSUNG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408" y="777"/>
              <a:ext cx="576" cy="912"/>
              <a:chOff x="3408" y="777"/>
              <a:chExt cx="576" cy="912"/>
            </a:xfrm>
          </p:grpSpPr>
          <p:sp>
            <p:nvSpPr>
              <p:cNvPr id="58413" name="Rectangle 21"/>
              <p:cNvSpPr>
                <a:spLocks noChangeArrowheads="1"/>
              </p:cNvSpPr>
              <p:nvPr/>
            </p:nvSpPr>
            <p:spPr bwMode="auto">
              <a:xfrm>
                <a:off x="3408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14" name="Line 22"/>
              <p:cNvSpPr>
                <a:spLocks noChangeShapeType="1"/>
              </p:cNvSpPr>
              <p:nvPr/>
            </p:nvSpPr>
            <p:spPr bwMode="auto">
              <a:xfrm>
                <a:off x="3408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5" name="Text Box 23"/>
              <p:cNvSpPr txBox="1">
                <a:spLocks noChangeArrowheads="1"/>
              </p:cNvSpPr>
              <p:nvPr/>
            </p:nvSpPr>
            <p:spPr bwMode="auto">
              <a:xfrm>
                <a:off x="3455" y="825"/>
                <a:ext cx="45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INSIDEN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514600" y="1203325"/>
            <a:ext cx="228600" cy="1295400"/>
            <a:chOff x="1584" y="825"/>
            <a:chExt cx="144" cy="816"/>
          </a:xfrm>
        </p:grpSpPr>
        <p:sp>
          <p:nvSpPr>
            <p:cNvPr id="58405" name="AutoShape 25"/>
            <p:cNvSpPr>
              <a:spLocks noChangeArrowheads="1"/>
            </p:cNvSpPr>
            <p:nvPr/>
          </p:nvSpPr>
          <p:spPr bwMode="auto">
            <a:xfrm>
              <a:off x="1584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AutoShape 26"/>
            <p:cNvSpPr>
              <a:spLocks noChangeArrowheads="1"/>
            </p:cNvSpPr>
            <p:nvPr/>
          </p:nvSpPr>
          <p:spPr bwMode="auto">
            <a:xfrm>
              <a:off x="1584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AutoShape 27"/>
            <p:cNvSpPr>
              <a:spLocks noChangeArrowheads="1"/>
            </p:cNvSpPr>
            <p:nvPr/>
          </p:nvSpPr>
          <p:spPr bwMode="auto">
            <a:xfrm>
              <a:off x="1584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810000" y="1203325"/>
            <a:ext cx="228600" cy="1295400"/>
            <a:chOff x="2400" y="825"/>
            <a:chExt cx="144" cy="816"/>
          </a:xfrm>
        </p:grpSpPr>
        <p:sp>
          <p:nvSpPr>
            <p:cNvPr id="58402" name="AutoShape 29"/>
            <p:cNvSpPr>
              <a:spLocks noChangeArrowheads="1"/>
            </p:cNvSpPr>
            <p:nvPr/>
          </p:nvSpPr>
          <p:spPr bwMode="auto">
            <a:xfrm>
              <a:off x="2400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AutoShape 30"/>
            <p:cNvSpPr>
              <a:spLocks noChangeArrowheads="1"/>
            </p:cNvSpPr>
            <p:nvPr/>
          </p:nvSpPr>
          <p:spPr bwMode="auto">
            <a:xfrm>
              <a:off x="2400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AutoShape 31"/>
            <p:cNvSpPr>
              <a:spLocks noChangeArrowheads="1"/>
            </p:cNvSpPr>
            <p:nvPr/>
          </p:nvSpPr>
          <p:spPr bwMode="auto">
            <a:xfrm>
              <a:off x="2400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105400" y="1203325"/>
            <a:ext cx="228600" cy="1295400"/>
            <a:chOff x="3216" y="825"/>
            <a:chExt cx="144" cy="816"/>
          </a:xfrm>
        </p:grpSpPr>
        <p:sp>
          <p:nvSpPr>
            <p:cNvPr id="58399" name="AutoShape 33"/>
            <p:cNvSpPr>
              <a:spLocks noChangeArrowheads="1"/>
            </p:cNvSpPr>
            <p:nvPr/>
          </p:nvSpPr>
          <p:spPr bwMode="auto">
            <a:xfrm>
              <a:off x="3216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AutoShape 34"/>
            <p:cNvSpPr>
              <a:spLocks noChangeArrowheads="1"/>
            </p:cNvSpPr>
            <p:nvPr/>
          </p:nvSpPr>
          <p:spPr bwMode="auto">
            <a:xfrm>
              <a:off x="3216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AutoShape 35"/>
            <p:cNvSpPr>
              <a:spLocks noChangeArrowheads="1"/>
            </p:cNvSpPr>
            <p:nvPr/>
          </p:nvSpPr>
          <p:spPr bwMode="auto">
            <a:xfrm>
              <a:off x="3216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400800" y="1203325"/>
            <a:ext cx="228600" cy="1295400"/>
            <a:chOff x="4032" y="825"/>
            <a:chExt cx="144" cy="816"/>
          </a:xfrm>
        </p:grpSpPr>
        <p:sp>
          <p:nvSpPr>
            <p:cNvPr id="58396" name="AutoShape 37"/>
            <p:cNvSpPr>
              <a:spLocks noChangeArrowheads="1"/>
            </p:cNvSpPr>
            <p:nvPr/>
          </p:nvSpPr>
          <p:spPr bwMode="auto">
            <a:xfrm>
              <a:off x="4032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AutoShape 38"/>
            <p:cNvSpPr>
              <a:spLocks noChangeArrowheads="1"/>
            </p:cNvSpPr>
            <p:nvPr/>
          </p:nvSpPr>
          <p:spPr bwMode="auto">
            <a:xfrm>
              <a:off x="4032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AutoShape 39"/>
            <p:cNvSpPr>
              <a:spLocks noChangeArrowheads="1"/>
            </p:cNvSpPr>
            <p:nvPr/>
          </p:nvSpPr>
          <p:spPr bwMode="auto">
            <a:xfrm>
              <a:off x="4032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027488" y="3540125"/>
            <a:ext cx="700087" cy="1908175"/>
            <a:chOff x="2609" y="2483"/>
            <a:chExt cx="441" cy="1202"/>
          </a:xfrm>
        </p:grpSpPr>
        <p:sp>
          <p:nvSpPr>
            <p:cNvPr id="58388" name="Rectangle 41"/>
            <p:cNvSpPr>
              <a:spLocks noChangeArrowheads="1"/>
            </p:cNvSpPr>
            <p:nvPr/>
          </p:nvSpPr>
          <p:spPr bwMode="auto">
            <a:xfrm>
              <a:off x="2618" y="2773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8389" name="Line 42"/>
            <p:cNvSpPr>
              <a:spLocks noChangeShapeType="1"/>
            </p:cNvSpPr>
            <p:nvPr/>
          </p:nvSpPr>
          <p:spPr bwMode="auto">
            <a:xfrm flipV="1">
              <a:off x="2762" y="2485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Line 43"/>
            <p:cNvSpPr>
              <a:spLocks noChangeShapeType="1"/>
            </p:cNvSpPr>
            <p:nvPr/>
          </p:nvSpPr>
          <p:spPr bwMode="auto">
            <a:xfrm flipV="1">
              <a:off x="2618" y="2483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Line 44"/>
            <p:cNvSpPr>
              <a:spLocks noChangeShapeType="1"/>
            </p:cNvSpPr>
            <p:nvPr/>
          </p:nvSpPr>
          <p:spPr bwMode="auto">
            <a:xfrm>
              <a:off x="2926" y="2483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Line 45"/>
            <p:cNvSpPr>
              <a:spLocks noChangeShapeType="1"/>
            </p:cNvSpPr>
            <p:nvPr/>
          </p:nvSpPr>
          <p:spPr bwMode="auto">
            <a:xfrm flipH="1">
              <a:off x="3046" y="2483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Line 46"/>
            <p:cNvSpPr>
              <a:spLocks noChangeShapeType="1"/>
            </p:cNvSpPr>
            <p:nvPr/>
          </p:nvSpPr>
          <p:spPr bwMode="auto">
            <a:xfrm flipV="1">
              <a:off x="2762" y="3361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Line 47"/>
            <p:cNvSpPr>
              <a:spLocks noChangeShapeType="1"/>
            </p:cNvSpPr>
            <p:nvPr/>
          </p:nvSpPr>
          <p:spPr bwMode="auto">
            <a:xfrm flipV="1">
              <a:off x="2759" y="2740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Text Box 48"/>
            <p:cNvSpPr txBox="1">
              <a:spLocks noChangeArrowheads="1"/>
            </p:cNvSpPr>
            <p:nvPr/>
          </p:nvSpPr>
          <p:spPr bwMode="auto">
            <a:xfrm rot="-5400000">
              <a:off x="2248" y="3136"/>
              <a:ext cx="8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Comic Sans MS" pitchFamily="66" charset="0"/>
                </a:rPr>
                <a:t>SEBAB LANGSUNG</a:t>
              </a:r>
            </a:p>
          </p:txBody>
        </p:sp>
      </p:grp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5546725" y="2913063"/>
            <a:ext cx="304482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KONDISI TAK AMAN</a:t>
            </a:r>
          </a:p>
        </p:txBody>
      </p:sp>
      <p:sp>
        <p:nvSpPr>
          <p:cNvPr id="35890" name="AutoShape 50"/>
          <p:cNvSpPr>
            <a:spLocks noChangeArrowheads="1"/>
          </p:cNvSpPr>
          <p:nvPr/>
        </p:nvSpPr>
        <p:spPr bwMode="auto">
          <a:xfrm>
            <a:off x="4311650" y="267652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91" name="WordArt 51"/>
          <p:cNvSpPr>
            <a:spLocks noChangeArrowheads="1" noChangeShapeType="1" noTextEdit="1"/>
          </p:cNvSpPr>
          <p:nvPr/>
        </p:nvSpPr>
        <p:spPr bwMode="auto">
          <a:xfrm>
            <a:off x="901700" y="2895600"/>
            <a:ext cx="279717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PERBUATAN TAK AMAN</a:t>
            </a:r>
          </a:p>
        </p:txBody>
      </p:sp>
      <p:sp>
        <p:nvSpPr>
          <p:cNvPr id="35892" name="AutoShape 52"/>
          <p:cNvSpPr>
            <a:spLocks noChangeArrowheads="1"/>
          </p:cNvSpPr>
          <p:nvPr/>
        </p:nvSpPr>
        <p:spPr bwMode="auto">
          <a:xfrm>
            <a:off x="4311650" y="2673350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93" name="AutoShape 53"/>
          <p:cNvSpPr>
            <a:spLocks noChangeArrowheads="1"/>
          </p:cNvSpPr>
          <p:nvPr/>
        </p:nvSpPr>
        <p:spPr bwMode="auto">
          <a:xfrm>
            <a:off x="4310063" y="2679700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5181600" y="3248025"/>
            <a:ext cx="3443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PELINDUNG/PEMBATAS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APD KURANG,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PERALATAN RUSAK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RUANG KERJA SEMPIT/TERBATAS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SISTEM PERINGATAN KURANG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BAHAYA KEBAKARAN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KEBERSIHAN KERAPIAN KURANG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KEBISINGAN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TERPAPAR RADIASI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TEMPERATUR EXTRIM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PENERANGAN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VENTILASI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400" dirty="0">
                <a:latin typeface="Segoe UI Semibold" pitchFamily="34" charset="0"/>
              </a:rPr>
              <a:t> LINGKUNGAN TIDAK AMAN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614363" y="3286125"/>
            <a:ext cx="31956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OPERASI TANPA OTORISASI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GAGAL MEMPERINGATKAN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GAGAL MENGAMANKAN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KECEPATAN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MEMBUAT ALAT PENGAMAN 	TIDAK BERFUNGSI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PAKAI ALAT RUSAK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PAKAI APD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PEMUATAN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PENEMPATAN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MENGANGKAT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POSISI TIDAK AMAN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SERVIS ALAT BEROPERASI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BERCANDA, MAIN-MAIN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MABOK ALKOHOL, OBAT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400" dirty="0">
                <a:latin typeface="Segoe UI Semibold" pitchFamily="34" charset="0"/>
              </a:rPr>
              <a:t>GAGAL MENGIKUTI PROSEDUR</a:t>
            </a:r>
          </a:p>
        </p:txBody>
      </p:sp>
      <p:sp>
        <p:nvSpPr>
          <p:cNvPr id="35896" name="WordArt 56"/>
          <p:cNvSpPr>
            <a:spLocks noChangeArrowheads="1" noChangeShapeType="1" noTextEdit="1"/>
          </p:cNvSpPr>
          <p:nvPr/>
        </p:nvSpPr>
        <p:spPr bwMode="auto">
          <a:xfrm>
            <a:off x="1982788" y="304800"/>
            <a:ext cx="517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Penyebab dan Akibat Kerugian</a:t>
            </a: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1993900" y="782638"/>
            <a:ext cx="5238750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CCB9-4C24-4C45-BC19-F46CA0B202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8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5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5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5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5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58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5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9" grpId="0" animBg="1"/>
      <p:bldP spid="35890" grpId="0" animBg="1"/>
      <p:bldP spid="35891" grpId="0" animBg="1"/>
      <p:bldP spid="35892" grpId="0" animBg="1"/>
      <p:bldP spid="35893" grpId="0" animBg="1"/>
      <p:bldP spid="35894" grpId="0" build="p" autoUpdateAnimBg="0" advAuto="0"/>
      <p:bldP spid="35895" grpId="0" build="p" autoUpdateAnimBg="0" advAuto="0"/>
      <p:bldP spid="35896" grpId="0" animBg="1"/>
      <p:bldP spid="358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68A57-DFBD-4754-80C7-5D2A4A0450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9395" name="Picture 14" descr="E:\khus K3\GAMBAR&amp;FOTO k3\foto AK3U\DSCF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60418" name="Picture 4" descr="E:\khus K3\GAMBAR&amp;FOTO k3\Album Kecelakaan Kerja 2\778_ANTI_OSHA_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78" r="8315"/>
          <a:stretch>
            <a:fillRect/>
          </a:stretch>
        </p:blipFill>
        <p:spPr>
          <a:xfrm>
            <a:off x="457200" y="1481138"/>
            <a:ext cx="7848600" cy="4995862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C5DB1-4361-4F5A-B819-FA59C8F717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61442" name="Picture 2" descr="E:\khus K3\GAMBAR&amp;FOTO k3\Album Kecelakaan Kerja 2\Velly Goodly Safety Equip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447800"/>
            <a:ext cx="7543800" cy="5087938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2351A-8DEC-492D-8A42-25118D1BD2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62466" name="Picture 2" descr="E:\khus K3\GAMBAR&amp;FOTO k3\GAMBAR k3\body at work 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6913984" cy="503488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FFB57-0D97-417B-B57D-3BD67E6656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unsafe condition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854075"/>
            <a:ext cx="9132887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253A-BE89-46E1-AD75-33401CC8AC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SC00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Kondisi tidak aman</a:t>
            </a: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1FA3C-874B-44D8-9221-C81E2C85F5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62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Kerugian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/>
              <a:t>Teori</a:t>
            </a:r>
            <a:r>
              <a:rPr lang="en-US" sz="3600" dirty="0"/>
              <a:t> </a:t>
            </a:r>
            <a:r>
              <a:rPr lang="en-US" sz="3600" dirty="0" err="1"/>
              <a:t>Gunung</a:t>
            </a:r>
            <a:r>
              <a:rPr lang="en-US" sz="3600" dirty="0"/>
              <a:t> Es :</a:t>
            </a:r>
          </a:p>
          <a:p>
            <a:pPr marL="457200" indent="-22860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juga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terlihat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857251" y="2743200"/>
            <a:ext cx="2741612" cy="1371600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/>
              <a:t>Kerugian</a:t>
            </a:r>
            <a:r>
              <a:rPr lang="en-US" b="1" u="sng" dirty="0"/>
              <a:t> </a:t>
            </a:r>
            <a:r>
              <a:rPr lang="en-US" b="1" u="sng" dirty="0" err="1"/>
              <a:t>langsung</a:t>
            </a:r>
            <a:r>
              <a:rPr lang="en-US" b="1" u="sng" dirty="0"/>
              <a:t> 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Penderitaan</a:t>
            </a:r>
            <a:r>
              <a:rPr lang="en-US" b="1" dirty="0"/>
              <a:t> </a:t>
            </a:r>
            <a:r>
              <a:rPr lang="en-US" b="1" dirty="0" err="1"/>
              <a:t>pribadi</a:t>
            </a:r>
            <a:endParaRPr lang="en-US" b="1" dirty="0"/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Rasa </a:t>
            </a:r>
            <a:r>
              <a:rPr lang="en-US" b="1" dirty="0" err="1"/>
              <a:t>kehilangan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korban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860799" y="2720146"/>
            <a:ext cx="2690813" cy="1519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/>
              <a:t>Kerugian</a:t>
            </a:r>
            <a:r>
              <a:rPr lang="en-US" b="1" u="sng" dirty="0"/>
              <a:t> </a:t>
            </a:r>
            <a:r>
              <a:rPr lang="en-US" b="1" u="sng" dirty="0" err="1"/>
              <a:t>tak</a:t>
            </a:r>
            <a:r>
              <a:rPr lang="en-US" b="1" u="sng" dirty="0"/>
              <a:t> </a:t>
            </a:r>
            <a:r>
              <a:rPr lang="en-US" b="1" u="sng" dirty="0" err="1"/>
              <a:t>langsung</a:t>
            </a:r>
            <a:r>
              <a:rPr lang="en-US" b="1" u="sng" dirty="0"/>
              <a:t>  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Kerusakan</a:t>
            </a:r>
            <a:r>
              <a:rPr lang="en-US" b="1" dirty="0"/>
              <a:t> material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Hilangnya</a:t>
            </a:r>
            <a:r>
              <a:rPr lang="en-US" b="1" dirty="0"/>
              <a:t> </a:t>
            </a:r>
            <a:r>
              <a:rPr lang="en-US" b="1" dirty="0" err="1"/>
              <a:t>peralatan</a:t>
            </a:r>
            <a:endParaRPr lang="en-US" b="1" dirty="0"/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akibat</a:t>
            </a:r>
            <a:r>
              <a:rPr lang="en-US" b="1" dirty="0"/>
              <a:t> </a:t>
            </a:r>
            <a:r>
              <a:rPr lang="en-US" b="1" dirty="0" err="1"/>
              <a:t>berhentinya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endParaRPr lang="en-US" b="1" dirty="0"/>
          </a:p>
        </p:txBody>
      </p:sp>
      <p:pic>
        <p:nvPicPr>
          <p:cNvPr id="215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525" y="2362200"/>
            <a:ext cx="2287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83162" y="96252"/>
            <a:ext cx="82560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Teori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Kecelakaan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Kerja</a:t>
            </a:r>
            <a:endParaRPr lang="en-US" sz="5400" b="1" kern="10" dirty="0">
              <a:ln w="11430"/>
              <a:solidFill>
                <a:srgbClr val="FF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Rubber Stamp LE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65538" name="Picture 3" descr="p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67" b="7040"/>
          <a:stretch>
            <a:fillRect/>
          </a:stretch>
        </p:blipFill>
        <p:spPr>
          <a:xfrm>
            <a:off x="457200" y="838200"/>
            <a:ext cx="8629650" cy="59309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60DEA-D9E3-45BF-B80A-07DFED7D34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orklif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60F56-2F35-4AB6-9D37-8C69D7D39B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unsafe act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43800" y="62484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KEMBALI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EECDE-2816-4080-8E06-47A0C3B89A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52563" y="1447800"/>
            <a:ext cx="6096000" cy="1454150"/>
            <a:chOff x="915" y="1047"/>
            <a:chExt cx="3840" cy="9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5" y="1047"/>
              <a:ext cx="576" cy="912"/>
              <a:chOff x="915" y="1047"/>
              <a:chExt cx="576" cy="912"/>
            </a:xfrm>
          </p:grpSpPr>
          <p:sp>
            <p:nvSpPr>
              <p:cNvPr id="68665" name="Rectangle 5"/>
              <p:cNvSpPr>
                <a:spLocks noChangeArrowheads="1"/>
              </p:cNvSpPr>
              <p:nvPr/>
            </p:nvSpPr>
            <p:spPr bwMode="auto">
              <a:xfrm>
                <a:off x="915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8666" name="Line 6"/>
              <p:cNvSpPr>
                <a:spLocks noChangeShapeType="1"/>
              </p:cNvSpPr>
              <p:nvPr/>
            </p:nvSpPr>
            <p:spPr bwMode="auto">
              <a:xfrm>
                <a:off x="915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7" name="Text Box 7"/>
              <p:cNvSpPr txBox="1">
                <a:spLocks noChangeArrowheads="1"/>
              </p:cNvSpPr>
              <p:nvPr/>
            </p:nvSpPr>
            <p:spPr bwMode="auto">
              <a:xfrm>
                <a:off x="944" y="1047"/>
                <a:ext cx="53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LEMAHNYA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KONTROL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79" y="1051"/>
              <a:ext cx="576" cy="912"/>
              <a:chOff x="4179" y="1051"/>
              <a:chExt cx="576" cy="912"/>
            </a:xfrm>
          </p:grpSpPr>
          <p:sp>
            <p:nvSpPr>
              <p:cNvPr id="68662" name="Rectangle 9"/>
              <p:cNvSpPr>
                <a:spLocks noChangeArrowheads="1"/>
              </p:cNvSpPr>
              <p:nvPr/>
            </p:nvSpPr>
            <p:spPr bwMode="auto">
              <a:xfrm>
                <a:off x="4179" y="105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8663" name="Line 10"/>
              <p:cNvSpPr>
                <a:spLocks noChangeShapeType="1"/>
              </p:cNvSpPr>
              <p:nvPr/>
            </p:nvSpPr>
            <p:spPr bwMode="auto">
              <a:xfrm>
                <a:off x="4179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4" name="Text Box 11"/>
              <p:cNvSpPr txBox="1">
                <a:spLocks noChangeArrowheads="1"/>
              </p:cNvSpPr>
              <p:nvPr/>
            </p:nvSpPr>
            <p:spPr bwMode="auto">
              <a:xfrm>
                <a:off x="4223" y="1095"/>
                <a:ext cx="50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KERUGIAN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31" y="1047"/>
              <a:ext cx="576" cy="912"/>
              <a:chOff x="1731" y="1047"/>
              <a:chExt cx="576" cy="912"/>
            </a:xfrm>
          </p:grpSpPr>
          <p:sp>
            <p:nvSpPr>
              <p:cNvPr id="68659" name="Rectangle 13"/>
              <p:cNvSpPr>
                <a:spLocks noChangeArrowheads="1"/>
              </p:cNvSpPr>
              <p:nvPr/>
            </p:nvSpPr>
            <p:spPr bwMode="auto">
              <a:xfrm>
                <a:off x="1731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8660" name="Line 14"/>
              <p:cNvSpPr>
                <a:spLocks noChangeShapeType="1"/>
              </p:cNvSpPr>
              <p:nvPr/>
            </p:nvSpPr>
            <p:spPr bwMode="auto">
              <a:xfrm>
                <a:off x="1731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1" name="Text Box 15"/>
              <p:cNvSpPr txBox="1">
                <a:spLocks noChangeArrowheads="1"/>
              </p:cNvSpPr>
              <p:nvPr/>
            </p:nvSpPr>
            <p:spPr bwMode="auto">
              <a:xfrm>
                <a:off x="1780" y="1047"/>
                <a:ext cx="49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DASAR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547" y="1047"/>
              <a:ext cx="576" cy="912"/>
              <a:chOff x="2547" y="1047"/>
              <a:chExt cx="576" cy="912"/>
            </a:xfrm>
          </p:grpSpPr>
          <p:sp>
            <p:nvSpPr>
              <p:cNvPr id="68656" name="Rectangle 17"/>
              <p:cNvSpPr>
                <a:spLocks noChangeArrowheads="1"/>
              </p:cNvSpPr>
              <p:nvPr/>
            </p:nvSpPr>
            <p:spPr bwMode="auto">
              <a:xfrm>
                <a:off x="2547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8657" name="Line 18"/>
              <p:cNvSpPr>
                <a:spLocks noChangeShapeType="1"/>
              </p:cNvSpPr>
              <p:nvPr/>
            </p:nvSpPr>
            <p:spPr bwMode="auto">
              <a:xfrm>
                <a:off x="2547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8" name="Text Box 19"/>
              <p:cNvSpPr txBox="1">
                <a:spLocks noChangeArrowheads="1"/>
              </p:cNvSpPr>
              <p:nvPr/>
            </p:nvSpPr>
            <p:spPr bwMode="auto">
              <a:xfrm>
                <a:off x="2578" y="1047"/>
                <a:ext cx="5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LANGSUNG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63" y="1047"/>
              <a:ext cx="576" cy="912"/>
              <a:chOff x="3363" y="1047"/>
              <a:chExt cx="576" cy="912"/>
            </a:xfrm>
          </p:grpSpPr>
          <p:sp>
            <p:nvSpPr>
              <p:cNvPr id="68653" name="Rectangle 21"/>
              <p:cNvSpPr>
                <a:spLocks noChangeArrowheads="1"/>
              </p:cNvSpPr>
              <p:nvPr/>
            </p:nvSpPr>
            <p:spPr bwMode="auto">
              <a:xfrm>
                <a:off x="3363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8654" name="Line 22"/>
              <p:cNvSpPr>
                <a:spLocks noChangeShapeType="1"/>
              </p:cNvSpPr>
              <p:nvPr/>
            </p:nvSpPr>
            <p:spPr bwMode="auto">
              <a:xfrm>
                <a:off x="3363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Text Box 23"/>
              <p:cNvSpPr txBox="1">
                <a:spLocks noChangeArrowheads="1"/>
              </p:cNvSpPr>
              <p:nvPr/>
            </p:nvSpPr>
            <p:spPr bwMode="auto">
              <a:xfrm>
                <a:off x="3411" y="1095"/>
                <a:ext cx="45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INSIDEN</a:t>
                </a: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443163" y="1524000"/>
            <a:ext cx="228600" cy="1295400"/>
            <a:chOff x="1539" y="1095"/>
            <a:chExt cx="144" cy="816"/>
          </a:xfrm>
        </p:grpSpPr>
        <p:sp>
          <p:nvSpPr>
            <p:cNvPr id="68645" name="AutoShape 25"/>
            <p:cNvSpPr>
              <a:spLocks noChangeArrowheads="1"/>
            </p:cNvSpPr>
            <p:nvPr/>
          </p:nvSpPr>
          <p:spPr bwMode="auto">
            <a:xfrm>
              <a:off x="1539" y="109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6" name="AutoShape 26"/>
            <p:cNvSpPr>
              <a:spLocks noChangeArrowheads="1"/>
            </p:cNvSpPr>
            <p:nvPr/>
          </p:nvSpPr>
          <p:spPr bwMode="auto">
            <a:xfrm>
              <a:off x="1539" y="143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7" name="AutoShape 27"/>
            <p:cNvSpPr>
              <a:spLocks noChangeArrowheads="1"/>
            </p:cNvSpPr>
            <p:nvPr/>
          </p:nvSpPr>
          <p:spPr bwMode="auto">
            <a:xfrm>
              <a:off x="1539" y="176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738563" y="1524000"/>
            <a:ext cx="228600" cy="1295400"/>
            <a:chOff x="2355" y="1095"/>
            <a:chExt cx="144" cy="816"/>
          </a:xfrm>
        </p:grpSpPr>
        <p:sp>
          <p:nvSpPr>
            <p:cNvPr id="68642" name="AutoShape 29"/>
            <p:cNvSpPr>
              <a:spLocks noChangeArrowheads="1"/>
            </p:cNvSpPr>
            <p:nvPr/>
          </p:nvSpPr>
          <p:spPr bwMode="auto">
            <a:xfrm>
              <a:off x="2355" y="109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AutoShape 30"/>
            <p:cNvSpPr>
              <a:spLocks noChangeArrowheads="1"/>
            </p:cNvSpPr>
            <p:nvPr/>
          </p:nvSpPr>
          <p:spPr bwMode="auto">
            <a:xfrm>
              <a:off x="2355" y="143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4" name="AutoShape 31"/>
            <p:cNvSpPr>
              <a:spLocks noChangeArrowheads="1"/>
            </p:cNvSpPr>
            <p:nvPr/>
          </p:nvSpPr>
          <p:spPr bwMode="auto">
            <a:xfrm>
              <a:off x="2355" y="176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033963" y="1524000"/>
            <a:ext cx="228600" cy="1295400"/>
            <a:chOff x="3171" y="1095"/>
            <a:chExt cx="144" cy="816"/>
          </a:xfrm>
        </p:grpSpPr>
        <p:sp>
          <p:nvSpPr>
            <p:cNvPr id="68639" name="AutoShape 33"/>
            <p:cNvSpPr>
              <a:spLocks noChangeArrowheads="1"/>
            </p:cNvSpPr>
            <p:nvPr/>
          </p:nvSpPr>
          <p:spPr bwMode="auto">
            <a:xfrm>
              <a:off x="3171" y="109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0" name="AutoShape 34"/>
            <p:cNvSpPr>
              <a:spLocks noChangeArrowheads="1"/>
            </p:cNvSpPr>
            <p:nvPr/>
          </p:nvSpPr>
          <p:spPr bwMode="auto">
            <a:xfrm>
              <a:off x="3171" y="143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1" name="AutoShape 35"/>
            <p:cNvSpPr>
              <a:spLocks noChangeArrowheads="1"/>
            </p:cNvSpPr>
            <p:nvPr/>
          </p:nvSpPr>
          <p:spPr bwMode="auto">
            <a:xfrm>
              <a:off x="3171" y="176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329363" y="1524000"/>
            <a:ext cx="228600" cy="1295400"/>
            <a:chOff x="3987" y="1095"/>
            <a:chExt cx="144" cy="816"/>
          </a:xfrm>
        </p:grpSpPr>
        <p:sp>
          <p:nvSpPr>
            <p:cNvPr id="68636" name="AutoShape 37"/>
            <p:cNvSpPr>
              <a:spLocks noChangeArrowheads="1"/>
            </p:cNvSpPr>
            <p:nvPr/>
          </p:nvSpPr>
          <p:spPr bwMode="auto">
            <a:xfrm>
              <a:off x="3987" y="109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7" name="AutoShape 38"/>
            <p:cNvSpPr>
              <a:spLocks noChangeArrowheads="1"/>
            </p:cNvSpPr>
            <p:nvPr/>
          </p:nvSpPr>
          <p:spPr bwMode="auto">
            <a:xfrm>
              <a:off x="3987" y="143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AutoShape 39"/>
            <p:cNvSpPr>
              <a:spLocks noChangeArrowheads="1"/>
            </p:cNvSpPr>
            <p:nvPr/>
          </p:nvSpPr>
          <p:spPr bwMode="auto">
            <a:xfrm>
              <a:off x="3987" y="176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491038" y="3729038"/>
            <a:ext cx="690562" cy="1908175"/>
            <a:chOff x="2354" y="2528"/>
            <a:chExt cx="435" cy="1202"/>
          </a:xfrm>
        </p:grpSpPr>
        <p:sp>
          <p:nvSpPr>
            <p:cNvPr id="68628" name="Rectangle 41"/>
            <p:cNvSpPr>
              <a:spLocks noChangeArrowheads="1"/>
            </p:cNvSpPr>
            <p:nvPr/>
          </p:nvSpPr>
          <p:spPr bwMode="auto">
            <a:xfrm>
              <a:off x="2357" y="2818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8629" name="Line 42"/>
            <p:cNvSpPr>
              <a:spLocks noChangeShapeType="1"/>
            </p:cNvSpPr>
            <p:nvPr/>
          </p:nvSpPr>
          <p:spPr bwMode="auto">
            <a:xfrm flipV="1">
              <a:off x="2501" y="2530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Line 43"/>
            <p:cNvSpPr>
              <a:spLocks noChangeShapeType="1"/>
            </p:cNvSpPr>
            <p:nvPr/>
          </p:nvSpPr>
          <p:spPr bwMode="auto">
            <a:xfrm flipV="1">
              <a:off x="2357" y="2528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Line 44"/>
            <p:cNvSpPr>
              <a:spLocks noChangeShapeType="1"/>
            </p:cNvSpPr>
            <p:nvPr/>
          </p:nvSpPr>
          <p:spPr bwMode="auto">
            <a:xfrm>
              <a:off x="2665" y="2528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Line 45"/>
            <p:cNvSpPr>
              <a:spLocks noChangeShapeType="1"/>
            </p:cNvSpPr>
            <p:nvPr/>
          </p:nvSpPr>
          <p:spPr bwMode="auto">
            <a:xfrm flipH="1">
              <a:off x="2785" y="2528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3" name="Line 46"/>
            <p:cNvSpPr>
              <a:spLocks noChangeShapeType="1"/>
            </p:cNvSpPr>
            <p:nvPr/>
          </p:nvSpPr>
          <p:spPr bwMode="auto">
            <a:xfrm flipV="1">
              <a:off x="2501" y="3406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Line 47"/>
            <p:cNvSpPr>
              <a:spLocks noChangeShapeType="1"/>
            </p:cNvSpPr>
            <p:nvPr/>
          </p:nvSpPr>
          <p:spPr bwMode="auto">
            <a:xfrm flipV="1">
              <a:off x="2498" y="2785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Text Box 48"/>
            <p:cNvSpPr txBox="1">
              <a:spLocks noChangeArrowheads="1"/>
            </p:cNvSpPr>
            <p:nvPr/>
          </p:nvSpPr>
          <p:spPr bwMode="auto">
            <a:xfrm rot="-5400000">
              <a:off x="2106" y="3194"/>
              <a:ext cx="63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solidFill>
                    <a:srgbClr val="CC3300"/>
                  </a:solidFill>
                  <a:latin typeface="Comic Sans MS" pitchFamily="66" charset="0"/>
                </a:rPr>
                <a:t>SEBAB DASAR</a:t>
              </a:r>
            </a:p>
          </p:txBody>
        </p:sp>
      </p:grpSp>
      <p:sp>
        <p:nvSpPr>
          <p:cNvPr id="36913" name="WordArt 49"/>
          <p:cNvSpPr>
            <a:spLocks noChangeArrowheads="1" noChangeShapeType="1" noTextEdit="1"/>
          </p:cNvSpPr>
          <p:nvPr/>
        </p:nvSpPr>
        <p:spPr bwMode="auto">
          <a:xfrm>
            <a:off x="5762625" y="3649663"/>
            <a:ext cx="1662113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FAKTOR KERJA</a:t>
            </a:r>
          </a:p>
        </p:txBody>
      </p:sp>
      <p:sp>
        <p:nvSpPr>
          <p:cNvPr id="36914" name="AutoShape 50"/>
          <p:cNvSpPr>
            <a:spLocks noChangeArrowheads="1"/>
          </p:cNvSpPr>
          <p:nvPr/>
        </p:nvSpPr>
        <p:spPr bwMode="auto">
          <a:xfrm>
            <a:off x="2954338" y="2997200"/>
            <a:ext cx="520700" cy="469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6915" name="WordArt 51"/>
          <p:cNvSpPr>
            <a:spLocks noChangeArrowheads="1" noChangeShapeType="1" noTextEdit="1"/>
          </p:cNvSpPr>
          <p:nvPr/>
        </p:nvSpPr>
        <p:spPr bwMode="auto">
          <a:xfrm>
            <a:off x="879475" y="3665538"/>
            <a:ext cx="254952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FAKTOR PRIBADI</a:t>
            </a:r>
          </a:p>
        </p:txBody>
      </p:sp>
      <p:sp>
        <p:nvSpPr>
          <p:cNvPr id="36916" name="AutoShape 52"/>
          <p:cNvSpPr>
            <a:spLocks noChangeArrowheads="1"/>
          </p:cNvSpPr>
          <p:nvPr/>
        </p:nvSpPr>
        <p:spPr bwMode="auto">
          <a:xfrm>
            <a:off x="2962275" y="2995613"/>
            <a:ext cx="520700" cy="469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6917" name="AutoShape 53"/>
          <p:cNvSpPr>
            <a:spLocks noChangeArrowheads="1"/>
          </p:cNvSpPr>
          <p:nvPr/>
        </p:nvSpPr>
        <p:spPr bwMode="auto">
          <a:xfrm>
            <a:off x="2960688" y="2994025"/>
            <a:ext cx="520700" cy="469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5541963" y="4060825"/>
            <a:ext cx="34496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 PENGAWASAN / KEPEMIMPINAN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 ENGINEERING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 PENGADAAN (PURCHASING)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 KURANG PERALATAN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 MAINTENANCE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 STANDAR KERJA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 SALAH PAKAI/SALAH MENGGUNAKAN</a:t>
            </a:r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609600" y="4111625"/>
            <a:ext cx="3617913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KEMAMPUAN FISIK ATAU FISIOLOGI TIDAK LAYAK</a:t>
            </a:r>
          </a:p>
          <a:p>
            <a:pPr marL="173038" indent="-173038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KEMAMPUAN MENTAL TIDAK LAYAK</a:t>
            </a:r>
          </a:p>
          <a:p>
            <a:pPr marL="173038" indent="-173038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STRESS FISIK ATAU FISIOLOGI</a:t>
            </a:r>
          </a:p>
          <a:p>
            <a:pPr marL="173038" indent="-173038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STRESS MENTAL</a:t>
            </a:r>
          </a:p>
          <a:p>
            <a:pPr marL="173038" indent="-173038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KURANG PENGETAHUAN</a:t>
            </a:r>
          </a:p>
          <a:p>
            <a:pPr marL="173038" indent="-173038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KURANG KEAHLIAN</a:t>
            </a:r>
          </a:p>
          <a:p>
            <a:pPr marL="173038" indent="-173038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600" dirty="0">
                <a:latin typeface="Segoe UI Semibold" pitchFamily="34" charset="0"/>
              </a:rPr>
              <a:t>MOTIVASI TIDAK LAYAK</a:t>
            </a:r>
          </a:p>
        </p:txBody>
      </p:sp>
      <p:sp>
        <p:nvSpPr>
          <p:cNvPr id="36920" name="WordArt 56"/>
          <p:cNvSpPr>
            <a:spLocks noChangeArrowheads="1" noChangeShapeType="1" noTextEdit="1"/>
          </p:cNvSpPr>
          <p:nvPr/>
        </p:nvSpPr>
        <p:spPr bwMode="auto">
          <a:xfrm>
            <a:off x="1982788" y="514350"/>
            <a:ext cx="517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Penyebab dan Akibat Kerugian</a:t>
            </a:r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1993900" y="992188"/>
            <a:ext cx="5238750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7B9C3-5C57-491E-B729-20467F16B7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6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3" grpId="0" animBg="1"/>
      <p:bldP spid="36914" grpId="0" animBg="1"/>
      <p:bldP spid="36915" grpId="0" animBg="1"/>
      <p:bldP spid="36916" grpId="0" animBg="1"/>
      <p:bldP spid="36917" grpId="0" animBg="1"/>
      <p:bldP spid="36918" grpId="0" build="p" autoUpdateAnimBg="0" advAuto="0"/>
      <p:bldP spid="36919" grpId="0" build="p" autoUpdateAnimBg="0" advAuto="0"/>
      <p:bldP spid="36920" grpId="0" animBg="1"/>
      <p:bldP spid="369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7963" y="1524000"/>
            <a:ext cx="6096000" cy="1454150"/>
            <a:chOff x="921" y="1272"/>
            <a:chExt cx="3840" cy="9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21" y="1272"/>
              <a:ext cx="576" cy="912"/>
              <a:chOff x="921" y="1272"/>
              <a:chExt cx="576" cy="912"/>
            </a:xfrm>
          </p:grpSpPr>
          <p:sp>
            <p:nvSpPr>
              <p:cNvPr id="69687" name="Rectangle 5"/>
              <p:cNvSpPr>
                <a:spLocks noChangeArrowheads="1"/>
              </p:cNvSpPr>
              <p:nvPr/>
            </p:nvSpPr>
            <p:spPr bwMode="auto">
              <a:xfrm>
                <a:off x="921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9688" name="Line 6"/>
              <p:cNvSpPr>
                <a:spLocks noChangeShapeType="1"/>
              </p:cNvSpPr>
              <p:nvPr/>
            </p:nvSpPr>
            <p:spPr bwMode="auto">
              <a:xfrm>
                <a:off x="921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Text Box 7"/>
              <p:cNvSpPr txBox="1">
                <a:spLocks noChangeArrowheads="1"/>
              </p:cNvSpPr>
              <p:nvPr/>
            </p:nvSpPr>
            <p:spPr bwMode="auto">
              <a:xfrm>
                <a:off x="950" y="1272"/>
                <a:ext cx="53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LEMAHNYA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KONTROL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85" y="1276"/>
              <a:ext cx="576" cy="912"/>
              <a:chOff x="4185" y="1276"/>
              <a:chExt cx="576" cy="912"/>
            </a:xfrm>
          </p:grpSpPr>
          <p:sp>
            <p:nvSpPr>
              <p:cNvPr id="69684" name="Rectangle 9"/>
              <p:cNvSpPr>
                <a:spLocks noChangeArrowheads="1"/>
              </p:cNvSpPr>
              <p:nvPr/>
            </p:nvSpPr>
            <p:spPr bwMode="auto">
              <a:xfrm>
                <a:off x="4185" y="1276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9685" name="Line 10"/>
              <p:cNvSpPr>
                <a:spLocks noChangeShapeType="1"/>
              </p:cNvSpPr>
              <p:nvPr/>
            </p:nvSpPr>
            <p:spPr bwMode="auto">
              <a:xfrm>
                <a:off x="4185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6" name="Text Box 11"/>
              <p:cNvSpPr txBox="1">
                <a:spLocks noChangeArrowheads="1"/>
              </p:cNvSpPr>
              <p:nvPr/>
            </p:nvSpPr>
            <p:spPr bwMode="auto">
              <a:xfrm>
                <a:off x="4229" y="1320"/>
                <a:ext cx="50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KERUGIAN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37" y="1272"/>
              <a:ext cx="576" cy="912"/>
              <a:chOff x="1737" y="1272"/>
              <a:chExt cx="576" cy="912"/>
            </a:xfrm>
          </p:grpSpPr>
          <p:sp>
            <p:nvSpPr>
              <p:cNvPr id="69681" name="Rectangle 13"/>
              <p:cNvSpPr>
                <a:spLocks noChangeArrowheads="1"/>
              </p:cNvSpPr>
              <p:nvPr/>
            </p:nvSpPr>
            <p:spPr bwMode="auto">
              <a:xfrm>
                <a:off x="1737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9682" name="Line 14"/>
              <p:cNvSpPr>
                <a:spLocks noChangeShapeType="1"/>
              </p:cNvSpPr>
              <p:nvPr/>
            </p:nvSpPr>
            <p:spPr bwMode="auto">
              <a:xfrm>
                <a:off x="1737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3" name="Text Box 15"/>
              <p:cNvSpPr txBox="1">
                <a:spLocks noChangeArrowheads="1"/>
              </p:cNvSpPr>
              <p:nvPr/>
            </p:nvSpPr>
            <p:spPr bwMode="auto">
              <a:xfrm>
                <a:off x="1786" y="1272"/>
                <a:ext cx="49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DASAR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553" y="1272"/>
              <a:ext cx="576" cy="912"/>
              <a:chOff x="2553" y="1272"/>
              <a:chExt cx="576" cy="912"/>
            </a:xfrm>
          </p:grpSpPr>
          <p:sp>
            <p:nvSpPr>
              <p:cNvPr id="69678" name="Rectangle 17"/>
              <p:cNvSpPr>
                <a:spLocks noChangeArrowheads="1"/>
              </p:cNvSpPr>
              <p:nvPr/>
            </p:nvSpPr>
            <p:spPr bwMode="auto">
              <a:xfrm>
                <a:off x="2553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9679" name="Line 18"/>
              <p:cNvSpPr>
                <a:spLocks noChangeShapeType="1"/>
              </p:cNvSpPr>
              <p:nvPr/>
            </p:nvSpPr>
            <p:spPr bwMode="auto">
              <a:xfrm>
                <a:off x="2553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0" name="Text Box 19"/>
              <p:cNvSpPr txBox="1">
                <a:spLocks noChangeArrowheads="1"/>
              </p:cNvSpPr>
              <p:nvPr/>
            </p:nvSpPr>
            <p:spPr bwMode="auto">
              <a:xfrm>
                <a:off x="2586" y="1272"/>
                <a:ext cx="5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LANGSUNG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69" y="1272"/>
              <a:ext cx="576" cy="912"/>
              <a:chOff x="3369" y="1272"/>
              <a:chExt cx="576" cy="912"/>
            </a:xfrm>
          </p:grpSpPr>
          <p:sp>
            <p:nvSpPr>
              <p:cNvPr id="69675" name="Rectangle 21"/>
              <p:cNvSpPr>
                <a:spLocks noChangeArrowheads="1"/>
              </p:cNvSpPr>
              <p:nvPr/>
            </p:nvSpPr>
            <p:spPr bwMode="auto">
              <a:xfrm>
                <a:off x="3369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9676" name="Line 22"/>
              <p:cNvSpPr>
                <a:spLocks noChangeShapeType="1"/>
              </p:cNvSpPr>
              <p:nvPr/>
            </p:nvSpPr>
            <p:spPr bwMode="auto">
              <a:xfrm>
                <a:off x="3369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7" name="Text Box 23"/>
              <p:cNvSpPr txBox="1">
                <a:spLocks noChangeArrowheads="1"/>
              </p:cNvSpPr>
              <p:nvPr/>
            </p:nvSpPr>
            <p:spPr bwMode="auto">
              <a:xfrm>
                <a:off x="3417" y="1320"/>
                <a:ext cx="45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INSIDEN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468563" y="1600200"/>
            <a:ext cx="228600" cy="1295400"/>
            <a:chOff x="1545" y="1320"/>
            <a:chExt cx="144" cy="816"/>
          </a:xfrm>
        </p:grpSpPr>
        <p:sp>
          <p:nvSpPr>
            <p:cNvPr id="69667" name="AutoShape 25"/>
            <p:cNvSpPr>
              <a:spLocks noChangeArrowheads="1"/>
            </p:cNvSpPr>
            <p:nvPr/>
          </p:nvSpPr>
          <p:spPr bwMode="auto">
            <a:xfrm>
              <a:off x="1545" y="13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AutoShape 26"/>
            <p:cNvSpPr>
              <a:spLocks noChangeArrowheads="1"/>
            </p:cNvSpPr>
            <p:nvPr/>
          </p:nvSpPr>
          <p:spPr bwMode="auto">
            <a:xfrm>
              <a:off x="1545" y="16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AutoShape 27"/>
            <p:cNvSpPr>
              <a:spLocks noChangeArrowheads="1"/>
            </p:cNvSpPr>
            <p:nvPr/>
          </p:nvSpPr>
          <p:spPr bwMode="auto">
            <a:xfrm>
              <a:off x="1545" y="199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763963" y="1600200"/>
            <a:ext cx="228600" cy="1295400"/>
            <a:chOff x="2361" y="1320"/>
            <a:chExt cx="144" cy="816"/>
          </a:xfrm>
        </p:grpSpPr>
        <p:sp>
          <p:nvSpPr>
            <p:cNvPr id="69664" name="AutoShape 29"/>
            <p:cNvSpPr>
              <a:spLocks noChangeArrowheads="1"/>
            </p:cNvSpPr>
            <p:nvPr/>
          </p:nvSpPr>
          <p:spPr bwMode="auto">
            <a:xfrm>
              <a:off x="2361" y="13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5" name="AutoShape 30"/>
            <p:cNvSpPr>
              <a:spLocks noChangeArrowheads="1"/>
            </p:cNvSpPr>
            <p:nvPr/>
          </p:nvSpPr>
          <p:spPr bwMode="auto">
            <a:xfrm>
              <a:off x="2361" y="16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AutoShape 31"/>
            <p:cNvSpPr>
              <a:spLocks noChangeArrowheads="1"/>
            </p:cNvSpPr>
            <p:nvPr/>
          </p:nvSpPr>
          <p:spPr bwMode="auto">
            <a:xfrm>
              <a:off x="2361" y="199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059363" y="1600200"/>
            <a:ext cx="228600" cy="1295400"/>
            <a:chOff x="3177" y="1320"/>
            <a:chExt cx="144" cy="816"/>
          </a:xfrm>
        </p:grpSpPr>
        <p:sp>
          <p:nvSpPr>
            <p:cNvPr id="69661" name="AutoShape 33"/>
            <p:cNvSpPr>
              <a:spLocks noChangeArrowheads="1"/>
            </p:cNvSpPr>
            <p:nvPr/>
          </p:nvSpPr>
          <p:spPr bwMode="auto">
            <a:xfrm>
              <a:off x="3177" y="13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2" name="AutoShape 34"/>
            <p:cNvSpPr>
              <a:spLocks noChangeArrowheads="1"/>
            </p:cNvSpPr>
            <p:nvPr/>
          </p:nvSpPr>
          <p:spPr bwMode="auto">
            <a:xfrm>
              <a:off x="3177" y="16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3" name="AutoShape 35"/>
            <p:cNvSpPr>
              <a:spLocks noChangeArrowheads="1"/>
            </p:cNvSpPr>
            <p:nvPr/>
          </p:nvSpPr>
          <p:spPr bwMode="auto">
            <a:xfrm>
              <a:off x="3177" y="199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354763" y="1600200"/>
            <a:ext cx="228600" cy="1295400"/>
            <a:chOff x="3993" y="1320"/>
            <a:chExt cx="144" cy="816"/>
          </a:xfrm>
        </p:grpSpPr>
        <p:sp>
          <p:nvSpPr>
            <p:cNvPr id="69658" name="AutoShape 37"/>
            <p:cNvSpPr>
              <a:spLocks noChangeArrowheads="1"/>
            </p:cNvSpPr>
            <p:nvPr/>
          </p:nvSpPr>
          <p:spPr bwMode="auto">
            <a:xfrm>
              <a:off x="3993" y="13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AutoShape 38"/>
            <p:cNvSpPr>
              <a:spLocks noChangeArrowheads="1"/>
            </p:cNvSpPr>
            <p:nvPr/>
          </p:nvSpPr>
          <p:spPr bwMode="auto">
            <a:xfrm>
              <a:off x="3993" y="16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0" name="AutoShape 39"/>
            <p:cNvSpPr>
              <a:spLocks noChangeArrowheads="1"/>
            </p:cNvSpPr>
            <p:nvPr/>
          </p:nvSpPr>
          <p:spPr bwMode="auto">
            <a:xfrm>
              <a:off x="3993" y="199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2308225" y="4054475"/>
            <a:ext cx="692150" cy="1908175"/>
            <a:chOff x="1454" y="2554"/>
            <a:chExt cx="436" cy="1202"/>
          </a:xfrm>
        </p:grpSpPr>
        <p:sp>
          <p:nvSpPr>
            <p:cNvPr id="69650" name="Rectangle 41"/>
            <p:cNvSpPr>
              <a:spLocks noChangeArrowheads="1"/>
            </p:cNvSpPr>
            <p:nvPr/>
          </p:nvSpPr>
          <p:spPr bwMode="auto">
            <a:xfrm>
              <a:off x="1458" y="2844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9651" name="Line 42"/>
            <p:cNvSpPr>
              <a:spLocks noChangeShapeType="1"/>
            </p:cNvSpPr>
            <p:nvPr/>
          </p:nvSpPr>
          <p:spPr bwMode="auto">
            <a:xfrm flipV="1">
              <a:off x="1602" y="2556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Line 43"/>
            <p:cNvSpPr>
              <a:spLocks noChangeShapeType="1"/>
            </p:cNvSpPr>
            <p:nvPr/>
          </p:nvSpPr>
          <p:spPr bwMode="auto">
            <a:xfrm flipV="1">
              <a:off x="1458" y="2554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Line 44"/>
            <p:cNvSpPr>
              <a:spLocks noChangeShapeType="1"/>
            </p:cNvSpPr>
            <p:nvPr/>
          </p:nvSpPr>
          <p:spPr bwMode="auto">
            <a:xfrm>
              <a:off x="1766" y="2554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Line 45"/>
            <p:cNvSpPr>
              <a:spLocks noChangeShapeType="1"/>
            </p:cNvSpPr>
            <p:nvPr/>
          </p:nvSpPr>
          <p:spPr bwMode="auto">
            <a:xfrm flipH="1">
              <a:off x="1886" y="2554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46"/>
            <p:cNvSpPr>
              <a:spLocks noChangeShapeType="1"/>
            </p:cNvSpPr>
            <p:nvPr/>
          </p:nvSpPr>
          <p:spPr bwMode="auto">
            <a:xfrm flipV="1">
              <a:off x="1602" y="3432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47"/>
            <p:cNvSpPr>
              <a:spLocks noChangeShapeType="1"/>
            </p:cNvSpPr>
            <p:nvPr/>
          </p:nvSpPr>
          <p:spPr bwMode="auto">
            <a:xfrm flipV="1">
              <a:off x="1599" y="2811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Text Box 48"/>
            <p:cNvSpPr txBox="1">
              <a:spLocks noChangeArrowheads="1"/>
            </p:cNvSpPr>
            <p:nvPr/>
          </p:nvSpPr>
          <p:spPr bwMode="auto">
            <a:xfrm rot="-5400000">
              <a:off x="1118" y="3233"/>
              <a:ext cx="815" cy="1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latin typeface="Comic Sans MS" pitchFamily="66" charset="0"/>
                </a:rPr>
                <a:t>LACK OF CONTROL</a:t>
              </a:r>
            </a:p>
          </p:txBody>
        </p:sp>
      </p:grpSp>
      <p:sp>
        <p:nvSpPr>
          <p:cNvPr id="37937" name="WordArt 49"/>
          <p:cNvSpPr>
            <a:spLocks noChangeArrowheads="1" noChangeShapeType="1" noTextEdit="1"/>
          </p:cNvSpPr>
          <p:nvPr/>
        </p:nvSpPr>
        <p:spPr bwMode="auto">
          <a:xfrm>
            <a:off x="3675063" y="3733800"/>
            <a:ext cx="40973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LEMAHNYA PENGENDALIAN</a:t>
            </a: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3570288" y="4341813"/>
            <a:ext cx="35925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28600" algn="l"/>
              </a:tabLst>
            </a:pPr>
            <a:r>
              <a:rPr lang="en-US" dirty="0">
                <a:latin typeface="Segoe UI Semibold" pitchFamily="34" charset="0"/>
              </a:rPr>
              <a:t>PROGRAM TIDAK SESUAI</a:t>
            </a:r>
          </a:p>
          <a:p>
            <a:pPr indent="228600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28600" algn="l"/>
              </a:tabLst>
            </a:pPr>
            <a:r>
              <a:rPr lang="en-US" dirty="0">
                <a:latin typeface="Segoe UI Semibold" pitchFamily="34" charset="0"/>
              </a:rPr>
              <a:t>STANDARD TIDAK SESUAI</a:t>
            </a:r>
          </a:p>
          <a:p>
            <a:pPr indent="228600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28600" algn="l"/>
              </a:tabLst>
            </a:pPr>
            <a:r>
              <a:rPr lang="en-US" dirty="0">
                <a:latin typeface="Segoe UI Semibold" pitchFamily="34" charset="0"/>
              </a:rPr>
              <a:t>KEPATUHAN TERHADAP </a:t>
            </a:r>
          </a:p>
          <a:p>
            <a:pPr indent="228600"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None/>
              <a:tabLst>
                <a:tab pos="228600" algn="l"/>
              </a:tabLst>
            </a:pPr>
            <a:r>
              <a:rPr lang="en-US" dirty="0">
                <a:latin typeface="Segoe UI Semibold" pitchFamily="34" charset="0"/>
              </a:rPr>
              <a:t>STANDAR</a:t>
            </a:r>
          </a:p>
        </p:txBody>
      </p:sp>
      <p:sp>
        <p:nvSpPr>
          <p:cNvPr id="37939" name="AutoShape 51"/>
          <p:cNvSpPr>
            <a:spLocks noChangeArrowheads="1"/>
          </p:cNvSpPr>
          <p:nvPr/>
        </p:nvSpPr>
        <p:spPr bwMode="auto">
          <a:xfrm>
            <a:off x="1674813" y="3116263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940" name="AutoShape 52"/>
          <p:cNvSpPr>
            <a:spLocks noChangeArrowheads="1"/>
          </p:cNvSpPr>
          <p:nvPr/>
        </p:nvSpPr>
        <p:spPr bwMode="auto">
          <a:xfrm>
            <a:off x="1663700" y="3119438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941" name="AutoShape 53"/>
          <p:cNvSpPr>
            <a:spLocks noChangeArrowheads="1"/>
          </p:cNvSpPr>
          <p:nvPr/>
        </p:nvSpPr>
        <p:spPr bwMode="auto">
          <a:xfrm>
            <a:off x="1666875" y="3132138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942" name="WordArt 54"/>
          <p:cNvSpPr>
            <a:spLocks noChangeArrowheads="1" noChangeShapeType="1" noTextEdit="1"/>
          </p:cNvSpPr>
          <p:nvPr/>
        </p:nvSpPr>
        <p:spPr bwMode="auto">
          <a:xfrm>
            <a:off x="1982788" y="457200"/>
            <a:ext cx="517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Penyebab dan Akibat Kerugian</a:t>
            </a:r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1993900" y="935038"/>
            <a:ext cx="5238750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D3E91-4E41-44C9-86BF-55CCEF8843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3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7" grpId="0" animBg="1"/>
      <p:bldP spid="37938" grpId="0" build="p" autoUpdateAnimBg="0" advAuto="0"/>
      <p:bldP spid="37939" grpId="0" animBg="1"/>
      <p:bldP spid="37940" grpId="0" animBg="1"/>
      <p:bldP spid="37941" grpId="0" animBg="1"/>
      <p:bldP spid="37942" grpId="0" animBg="1"/>
      <p:bldP spid="379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752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Data </a:t>
            </a:r>
            <a:r>
              <a:rPr lang="en-US" sz="2000" b="1" dirty="0" err="1"/>
              <a:t>dilaporkan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tercatat</a:t>
            </a:r>
            <a:endParaRPr lang="en-GB" sz="2000" b="1" dirty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786414">
            <a:off x="2667000" y="1874838"/>
            <a:ext cx="2895600" cy="4132262"/>
          </a:xfrm>
          <a:prstGeom prst="triangle">
            <a:avLst>
              <a:gd name="adj" fmla="val 12130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-2963087">
            <a:off x="3015456" y="1908969"/>
            <a:ext cx="2532063" cy="4149725"/>
          </a:xfrm>
          <a:prstGeom prst="triangle">
            <a:avLst>
              <a:gd name="adj" fmla="val 100000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04900" y="3048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>
                <a:solidFill>
                  <a:srgbClr val="FF9933"/>
                </a:solidFill>
                <a:latin typeface="Impact" pitchFamily="34" charset="0"/>
              </a:rPr>
              <a:t>Piramida Kecelakaan</a:t>
            </a:r>
            <a:endParaRPr lang="en-GB" sz="6600" b="1">
              <a:solidFill>
                <a:srgbClr val="FF9933"/>
              </a:solidFill>
              <a:latin typeface="Impact" pitchFamily="34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352800" y="20574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6576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657600" y="1905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257550" y="2476500"/>
            <a:ext cx="550863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3810000" y="2133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048000" y="2971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4038600" y="2514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819400" y="37338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4343400" y="30480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 rot="555985">
            <a:off x="3276600" y="1828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 rot="622245">
            <a:off x="3276600" y="2133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10</a:t>
            </a:r>
            <a:endParaRPr lang="en-GB" sz="1600" b="1">
              <a:solidFill>
                <a:srgbClr val="FF0000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 rot="506343">
            <a:off x="3124200" y="262255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30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 rot="476609">
            <a:off x="3048000" y="3276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600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 rot="672850">
            <a:off x="2895600" y="4419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10.000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2362200" y="1676400"/>
            <a:ext cx="9906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362200" y="1676400"/>
            <a:ext cx="0" cy="1676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2362200" y="3352800"/>
            <a:ext cx="6096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1828800" y="2286000"/>
            <a:ext cx="533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581400" y="1828800"/>
            <a:ext cx="9906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733800" y="2286000"/>
            <a:ext cx="1600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886200" y="2743200"/>
            <a:ext cx="1676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114800" y="3429000"/>
            <a:ext cx="19050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419600" y="4267200"/>
            <a:ext cx="2362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572000" y="158432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Kematian/ Kec.Serius</a:t>
            </a:r>
            <a:endParaRPr lang="en-GB" sz="2000" b="1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334000" y="204152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Kecelakaan Ringan</a:t>
            </a:r>
            <a:endParaRPr lang="en-GB" sz="2000" b="1">
              <a:solidFill>
                <a:srgbClr val="FFFF99"/>
              </a:solidFill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562600" y="249872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Kerusakan Properti</a:t>
            </a:r>
            <a:endParaRPr lang="en-GB" sz="2000" b="1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6019800" y="3200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Nyaris Celaka</a:t>
            </a:r>
            <a:endParaRPr lang="en-GB" sz="2000" b="1">
              <a:solidFill>
                <a:srgbClr val="FFFF99"/>
              </a:solidFill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05600" y="37338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ct val="50000"/>
              </a:spcBef>
              <a:buFontTx/>
              <a:buChar char="•"/>
            </a:pPr>
            <a:r>
              <a:rPr lang="en-US" sz="2000" b="1"/>
              <a:t>Perbuatan &amp; Kondisi Tidak Aman </a:t>
            </a:r>
            <a:endParaRPr lang="en-GB" sz="2000" b="1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705600" y="4724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>
              <a:spcBef>
                <a:spcPct val="50000"/>
              </a:spcBef>
              <a:buFontTx/>
              <a:buChar char="•"/>
            </a:pPr>
            <a:r>
              <a:rPr lang="en-US" sz="2000" b="1"/>
              <a:t> Bahaya</a:t>
            </a:r>
            <a:endParaRPr lang="en-GB" sz="2000" b="1"/>
          </a:p>
        </p:txBody>
      </p: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97F2A-E5ED-457D-87AF-B4EE772FB8D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3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nimBg="1"/>
      <p:bldP spid="21508" grpId="0" animBg="1"/>
      <p:bldP spid="21509" grpId="0" autoUpdateAnimBg="0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utoUpdateAnimBg="0"/>
      <p:bldP spid="21520" grpId="0" autoUpdateAnimBg="0"/>
      <p:bldP spid="21521" grpId="0" autoUpdateAnimBg="0"/>
      <p:bldP spid="21522" grpId="0" autoUpdateAnimBg="0"/>
      <p:bldP spid="21523" grpId="0" autoUpdateAnimBg="0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21530" grpId="0" animBg="1"/>
      <p:bldP spid="21531" grpId="0" animBg="1"/>
      <p:bldP spid="21532" grpId="0" animBg="1"/>
      <p:bldP spid="21533" grpId="0" autoUpdateAnimBg="0"/>
      <p:bldP spid="21534" grpId="0" autoUpdateAnimBg="0"/>
      <p:bldP spid="21535" grpId="0" autoUpdateAnimBg="0"/>
      <p:bldP spid="21536" grpId="0" autoUpdateAnimBg="0"/>
      <p:bldP spid="21537" grpId="0" autoUpdateAnimBg="0"/>
      <p:bldP spid="2153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4038600" cy="461665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Eras Demi ITC" pitchFamily="34" charset="0"/>
                <a:cs typeface="Aharoni" pitchFamily="2" charset="-79"/>
              </a:rPr>
              <a:t>Obyek</a:t>
            </a:r>
            <a:r>
              <a:rPr lang="en-US" sz="2400" dirty="0">
                <a:latin typeface="Eras Demi ITC" pitchFamily="34" charset="0"/>
                <a:cs typeface="Aharoni" pitchFamily="2" charset="-79"/>
              </a:rPr>
              <a:t> </a:t>
            </a:r>
            <a:r>
              <a:rPr lang="en-US" sz="2400" dirty="0" err="1">
                <a:latin typeface="Eras Demi ITC" pitchFamily="34" charset="0"/>
                <a:cs typeface="Aharoni" pitchFamily="2" charset="-79"/>
              </a:rPr>
              <a:t>pengawasan</a:t>
            </a:r>
            <a:r>
              <a:rPr lang="en-US" sz="2400" dirty="0">
                <a:latin typeface="Eras Demi ITC" pitchFamily="34" charset="0"/>
                <a:cs typeface="Aharoni" pitchFamily="2" charset="-79"/>
              </a:rPr>
              <a:t> K3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95438"/>
            <a:ext cx="45720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Bangunan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tempat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kerja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Mesin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Pesawat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Instalasi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Alat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kerja</a:t>
            </a:r>
            <a:r>
              <a:rPr lang="en-US" sz="2400" dirty="0">
                <a:latin typeface="Eras Demi ITC" pitchFamily="34" charset="0"/>
              </a:rPr>
              <a:t> / </a:t>
            </a:r>
            <a:r>
              <a:rPr lang="en-US" sz="2400" dirty="0" err="1">
                <a:latin typeface="Eras Demi ITC" pitchFamily="34" charset="0"/>
              </a:rPr>
              <a:t>perkakas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kerja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Bahan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Lingkungan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kerja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Sifat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kerja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>
                <a:latin typeface="Eras Demi ITC" pitchFamily="34" charset="0"/>
              </a:rPr>
              <a:t>Cara </a:t>
            </a:r>
            <a:r>
              <a:rPr lang="en-US" sz="2400" dirty="0" err="1">
                <a:latin typeface="Eras Demi ITC" pitchFamily="34" charset="0"/>
              </a:rPr>
              <a:t>kerja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Proses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produksi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Lembaga</a:t>
            </a:r>
            <a:endParaRPr lang="en-US" sz="2400" dirty="0">
              <a:latin typeface="Eras Demi ITC" pitchFamily="34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Eras Demi ITC" pitchFamily="34" charset="0"/>
              </a:rPr>
              <a:t>Tenaga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kerja</a:t>
            </a:r>
            <a:endParaRPr lang="en-US" sz="2400" dirty="0">
              <a:latin typeface="Eras Demi ITC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Eras Demi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4DC6-E6BC-4E70-A502-D1A18457465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240" y="189904"/>
            <a:ext cx="9144000" cy="523220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Eras Bold ITC" pitchFamily="34" charset="0"/>
              </a:rPr>
              <a:t>5 PRINSIP DASAR PENCEGAHAN KECELAKAAN KERJA</a:t>
            </a:r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457200" y="1371600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>
                <a:latin typeface="Berkeley-BlackItalic" pitchFamily="2" charset="0"/>
              </a:rPr>
              <a:t>MENEMUKAN FAKTA/MASALAH </a:t>
            </a:r>
          </a:p>
          <a:p>
            <a:pPr marL="800100" lvl="1" indent="-342900"/>
            <a:r>
              <a:rPr lang="en-US" sz="2800" dirty="0">
                <a:latin typeface="Berkeley-BlackItalic" pitchFamily="2" charset="0"/>
                <a:sym typeface="Wingdings" pitchFamily="2" charset="2"/>
              </a:rPr>
              <a:t>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Identifikasi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Masalah</a:t>
            </a:r>
            <a:endParaRPr lang="en-US" sz="2800" dirty="0">
              <a:latin typeface="Berkeley-BlackItalic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Berkeley-BlackItalic" pitchFamily="2" charset="0"/>
              </a:rPr>
              <a:t>ANALISIS</a:t>
            </a:r>
          </a:p>
          <a:p>
            <a:pPr marL="800100" lvl="1" indent="-342900"/>
            <a:r>
              <a:rPr lang="en-US" sz="2800" dirty="0">
                <a:latin typeface="Berkeley-BlackItalic" pitchFamily="2" charset="0"/>
                <a:sym typeface="Wingdings" pitchFamily="2" charset="2"/>
              </a:rPr>
              <a:t>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Penilaian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Risiko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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pemeringkatan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risiko</a:t>
            </a:r>
            <a:endParaRPr lang="en-US" sz="2800" dirty="0">
              <a:latin typeface="Berkeley-BlackItalic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Berkeley-BlackItalic" pitchFamily="2" charset="0"/>
              </a:rPr>
              <a:t>PEMILIHAN / PENETAPAN ALTERNATIF / PEMECAHAN</a:t>
            </a:r>
          </a:p>
          <a:p>
            <a:pPr marL="800100" lvl="1" indent="-342900"/>
            <a:r>
              <a:rPr lang="en-US" sz="2800" dirty="0">
                <a:latin typeface="Berkeley-BlackItalic" pitchFamily="2" charset="0"/>
                <a:sym typeface="Wingdings" pitchFamily="2" charset="2"/>
              </a:rPr>
              <a:t>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Mengendalikan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risiko</a:t>
            </a:r>
            <a:endParaRPr lang="en-US" sz="2800" dirty="0">
              <a:latin typeface="Berkeley-BlackItalic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Berkeley-BlackItalic" pitchFamily="2" charset="0"/>
              </a:rPr>
              <a:t>PELAKSANAAN</a:t>
            </a:r>
          </a:p>
          <a:p>
            <a:pPr marL="800100" lvl="1" indent="-342900"/>
            <a:r>
              <a:rPr lang="en-US" sz="2800" dirty="0">
                <a:latin typeface="Berkeley-BlackItalic" pitchFamily="2" charset="0"/>
                <a:sym typeface="Wingdings" pitchFamily="2" charset="2"/>
              </a:rPr>
              <a:t>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Tindakan</a:t>
            </a:r>
            <a:endParaRPr lang="en-US" sz="2800" dirty="0">
              <a:latin typeface="Berkeley-BlackItalic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Berkeley-BlackItalic" pitchFamily="2" charset="0"/>
              </a:rPr>
              <a:t>PENGAWASAN</a:t>
            </a:r>
          </a:p>
          <a:p>
            <a:pPr marL="342900" indent="-342900"/>
            <a:r>
              <a:rPr lang="en-US" sz="2800" dirty="0">
                <a:latin typeface="Berkeley-BlackItalic" pitchFamily="2" charset="0"/>
              </a:rPr>
              <a:t> 	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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Sejauh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mana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pelaksanaan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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tdk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menyimpang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dari</a:t>
            </a:r>
            <a:r>
              <a:rPr lang="en-US" sz="2800" dirty="0">
                <a:latin typeface="Berkeley-BlackItalic" pitchFamily="2" charset="0"/>
                <a:sym typeface="Wingdings" pitchFamily="2" charset="2"/>
              </a:rPr>
              <a:t> </a:t>
            </a:r>
            <a:r>
              <a:rPr lang="en-US" sz="2800" dirty="0" err="1">
                <a:latin typeface="Berkeley-BlackItalic" pitchFamily="2" charset="0"/>
                <a:sym typeface="Wingdings" pitchFamily="2" charset="2"/>
              </a:rPr>
              <a:t>rencana</a:t>
            </a:r>
            <a:endParaRPr lang="en-US" sz="2800" dirty="0">
              <a:latin typeface="Berkeley-BlackItalic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73BE4-5630-4BA9-B1B4-B45289096DC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>
          <a:xfrm>
            <a:off x="485775" y="346075"/>
            <a:ext cx="8229600" cy="79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Pemeringkatan</a:t>
            </a:r>
            <a:r>
              <a:rPr lang="en-US" sz="4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Risiko</a:t>
            </a:r>
            <a:endParaRPr lang="en-US" sz="4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7391401" cy="2590802"/>
        </p:xfrm>
        <a:graphic>
          <a:graphicData uri="http://schemas.openxmlformats.org/drawingml/2006/table">
            <a:tbl>
              <a:tblPr/>
              <a:tblGrid>
                <a:gridCol w="110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6518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Konsekuensi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Probabilitas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Insignificant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(1)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Minor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(2)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Moderate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(3)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Major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(4)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Catastrophic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(5)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Almost certain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Likely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Moderate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9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Unlikely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9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Rare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495EB-E895-48C4-B02D-77F5C3B53B55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78908" name="Line 1"/>
          <p:cNvSpPr>
            <a:spLocks noChangeShapeType="1"/>
          </p:cNvSpPr>
          <p:nvPr/>
        </p:nvSpPr>
        <p:spPr bwMode="auto">
          <a:xfrm>
            <a:off x="304800" y="1447800"/>
            <a:ext cx="1771650" cy="874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4572000"/>
          <a:ext cx="5924574" cy="1994537"/>
        </p:xfrm>
        <a:graphic>
          <a:graphicData uri="http://schemas.openxmlformats.org/drawingml/2006/table">
            <a:tbl>
              <a:tblPr/>
              <a:tblGrid>
                <a:gridCol w="53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H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High Risk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Hentikan pekerjaan</a:t>
                      </a:r>
                      <a:r>
                        <a:rPr lang="fi-FI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hingga dilakukan perbaikan yang memadai.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Segera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terapkan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rencana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pengendaliannya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Significant Risk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Masih 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prioritas tinggi</a:t>
                      </a:r>
                      <a:r>
                        <a:rPr lang="id-ID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, tetapkan target waktu untuk bertindak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Moderate Risk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Masih prioritas tinggi</a:t>
                      </a:r>
                      <a:r>
                        <a:rPr lang="id-ID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, tetapkan target waktu untuk bertindak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Low Risk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Tetapkan budget </a:t>
                      </a:r>
                      <a:r>
                        <a:rPr lang="id-ID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untuk upaya pengendalian, tanggung jawab management harus ditetapkan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5820C-913C-4526-9EF9-0AF82452960F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057400" y="2819400"/>
            <a:ext cx="5257800" cy="3124200"/>
            <a:chOff x="2189480" y="2787332"/>
            <a:chExt cx="4663440" cy="2318068"/>
          </a:xfrm>
        </p:grpSpPr>
        <p:cxnSp>
          <p:nvCxnSpPr>
            <p:cNvPr id="79882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3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4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5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6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79891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89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79888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9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90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876" name="TextBox 28"/>
          <p:cNvSpPr txBox="1">
            <a:spLocks noChangeArrowheads="1"/>
          </p:cNvSpPr>
          <p:nvPr/>
        </p:nvSpPr>
        <p:spPr bwMode="auto">
          <a:xfrm>
            <a:off x="2016125" y="2286000"/>
            <a:ext cx="153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Eliminasi</a:t>
            </a:r>
          </a:p>
        </p:txBody>
      </p:sp>
      <p:sp>
        <p:nvSpPr>
          <p:cNvPr id="79877" name="TextBox 29"/>
          <p:cNvSpPr txBox="1">
            <a:spLocks noChangeArrowheads="1"/>
          </p:cNvSpPr>
          <p:nvPr/>
        </p:nvSpPr>
        <p:spPr bwMode="auto">
          <a:xfrm>
            <a:off x="3048000" y="3119438"/>
            <a:ext cx="149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Subtitusi</a:t>
            </a:r>
          </a:p>
        </p:txBody>
      </p:sp>
      <p:sp>
        <p:nvSpPr>
          <p:cNvPr id="79878" name="TextBox 30"/>
          <p:cNvSpPr txBox="1">
            <a:spLocks noChangeArrowheads="1"/>
          </p:cNvSpPr>
          <p:nvPr/>
        </p:nvSpPr>
        <p:spPr bwMode="auto">
          <a:xfrm>
            <a:off x="3962400" y="3881438"/>
            <a:ext cx="264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Rekayasa Teknis</a:t>
            </a:r>
          </a:p>
        </p:txBody>
      </p:sp>
      <p:sp>
        <p:nvSpPr>
          <p:cNvPr id="79879" name="TextBox 31"/>
          <p:cNvSpPr txBox="1">
            <a:spLocks noChangeArrowheads="1"/>
          </p:cNvSpPr>
          <p:nvPr/>
        </p:nvSpPr>
        <p:spPr bwMode="auto">
          <a:xfrm>
            <a:off x="4724400" y="4567238"/>
            <a:ext cx="3546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Rekayasa Administrasi</a:t>
            </a:r>
          </a:p>
        </p:txBody>
      </p:sp>
      <p:sp>
        <p:nvSpPr>
          <p:cNvPr id="79880" name="TextBox 32"/>
          <p:cNvSpPr txBox="1">
            <a:spLocks noChangeArrowheads="1"/>
          </p:cNvSpPr>
          <p:nvPr/>
        </p:nvSpPr>
        <p:spPr bwMode="auto">
          <a:xfrm>
            <a:off x="5676900" y="5405438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Alat Pelindung Diri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519"/>
            <a:ext cx="8382000" cy="4876800"/>
          </a:xfrm>
        </p:spPr>
        <p:txBody>
          <a:bodyPr rtlCol="0">
            <a:noAutofit/>
          </a:bodyPr>
          <a:lstStyle/>
          <a:p>
            <a:pPr marL="457200" indent="-22860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err="1"/>
              <a:t>Jenis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diibaratkan</a:t>
            </a:r>
            <a:r>
              <a:rPr lang="en-US" sz="2000" b="1" dirty="0"/>
              <a:t> </a:t>
            </a:r>
            <a:r>
              <a:rPr lang="en-US" sz="2000" b="1" dirty="0" err="1"/>
              <a:t>gunung</a:t>
            </a:r>
            <a:r>
              <a:rPr lang="en-US" sz="2000" b="1" dirty="0"/>
              <a:t> </a:t>
            </a:r>
            <a:r>
              <a:rPr lang="en-US" sz="2000" b="1" dirty="0" err="1"/>
              <a:t>es</a:t>
            </a:r>
            <a:r>
              <a:rPr lang="en-US" sz="2000" b="1" dirty="0"/>
              <a:t>, yang </a:t>
            </a:r>
            <a:r>
              <a:rPr lang="en-US" sz="2000" b="1" dirty="0" err="1"/>
              <a:t>mana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yang </a:t>
            </a:r>
            <a:r>
              <a:rPr lang="en-US" sz="2000" b="1" dirty="0" err="1"/>
              <a:t>jelas</a:t>
            </a:r>
            <a:r>
              <a:rPr lang="en-US" sz="2000" b="1" dirty="0"/>
              <a:t> /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dihitung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puncak</a:t>
            </a:r>
            <a:r>
              <a:rPr lang="en-US" sz="2000" b="1" dirty="0"/>
              <a:t> </a:t>
            </a:r>
            <a:r>
              <a:rPr lang="en-US" sz="2000" b="1" dirty="0" err="1"/>
              <a:t>gunung</a:t>
            </a:r>
            <a:r>
              <a:rPr lang="en-US" sz="2000" b="1" dirty="0"/>
              <a:t> </a:t>
            </a:r>
            <a:r>
              <a:rPr lang="en-US" sz="2000" b="1" dirty="0" err="1"/>
              <a:t>es</a:t>
            </a:r>
            <a:r>
              <a:rPr lang="en-US" sz="2000" b="1" dirty="0"/>
              <a:t> yang </a:t>
            </a:r>
            <a:r>
              <a:rPr lang="en-US" sz="2000" b="1" dirty="0" err="1"/>
              <a:t>terlihat</a:t>
            </a:r>
            <a:r>
              <a:rPr lang="en-US" sz="2000" b="1" dirty="0"/>
              <a:t> </a:t>
            </a:r>
            <a:r>
              <a:rPr lang="en-US" sz="2000" b="1" dirty="0" err="1"/>
              <a:t>di</a:t>
            </a:r>
            <a:r>
              <a:rPr lang="en-US" sz="2000" b="1" dirty="0"/>
              <a:t> </a:t>
            </a:r>
            <a:r>
              <a:rPr lang="en-US" sz="2000" b="1" dirty="0" err="1"/>
              <a:t>permukaan</a:t>
            </a:r>
            <a:r>
              <a:rPr lang="en-US" sz="2000" b="1" dirty="0"/>
              <a:t> </a:t>
            </a:r>
            <a:r>
              <a:rPr lang="en-US" sz="2000" b="1" dirty="0" err="1"/>
              <a:t>laut</a:t>
            </a:r>
            <a:r>
              <a:rPr lang="en-US" sz="2000" b="1" dirty="0"/>
              <a:t>, </a:t>
            </a:r>
            <a:r>
              <a:rPr lang="en-US" sz="2000" b="1" dirty="0" err="1"/>
              <a:t>sedangkan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yang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tampak</a:t>
            </a:r>
            <a:r>
              <a:rPr lang="en-US" sz="2000" b="1" dirty="0"/>
              <a:t> yang </a:t>
            </a:r>
            <a:r>
              <a:rPr lang="en-US" sz="2000" b="1" dirty="0" err="1"/>
              <a:t>tersembunyi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air, </a:t>
            </a:r>
            <a:r>
              <a:rPr lang="en-US" sz="2000" b="1" dirty="0" err="1"/>
              <a:t>justru</a:t>
            </a:r>
            <a:r>
              <a:rPr lang="en-US" sz="2000" b="1" dirty="0"/>
              <a:t> </a:t>
            </a:r>
            <a:r>
              <a:rPr lang="en-US" sz="2000" b="1" dirty="0" err="1"/>
              <a:t>melebihi</a:t>
            </a:r>
            <a:r>
              <a:rPr lang="en-US" sz="2000" b="1" dirty="0"/>
              <a:t> </a:t>
            </a:r>
            <a:r>
              <a:rPr lang="en-US" sz="2000" b="1" dirty="0" err="1"/>
              <a:t>puncaknya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terus</a:t>
            </a:r>
            <a:r>
              <a:rPr lang="en-US" sz="2000" b="1" dirty="0"/>
              <a:t> </a:t>
            </a:r>
            <a:r>
              <a:rPr lang="en-US" sz="2000" b="1" dirty="0" err="1"/>
              <a:t>membesar</a:t>
            </a:r>
            <a:r>
              <a:rPr lang="en-US" sz="2000" b="1" dirty="0"/>
              <a:t> </a:t>
            </a:r>
            <a:r>
              <a:rPr lang="en-US" sz="2000" b="1" dirty="0" err="1"/>
              <a:t>sampai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gunung</a:t>
            </a:r>
            <a:r>
              <a:rPr lang="en-US" sz="2000" b="1" dirty="0"/>
              <a:t>,</a:t>
            </a:r>
          </a:p>
          <a:p>
            <a:pPr marL="457200" indent="-228600" algn="just" eaLnBrk="1" fontAlgn="auto" hangingPunct="1"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457200" indent="-22860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kenyataannya</a:t>
            </a:r>
            <a:r>
              <a:rPr lang="en-US" sz="2000" b="1" dirty="0"/>
              <a:t>,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kerugian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yang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terbesar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yang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merupakan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kerugian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yang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tidak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tergantikan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dampak</a:t>
            </a:r>
            <a:r>
              <a:rPr lang="en-US" sz="2000" b="1" dirty="0"/>
              <a:t> / </a:t>
            </a:r>
            <a:r>
              <a:rPr lang="en-US" sz="2000" b="1" dirty="0" err="1"/>
              <a:t>kerugian</a:t>
            </a:r>
            <a:r>
              <a:rPr lang="en-US" sz="2000" b="1" dirty="0"/>
              <a:t> yang </a:t>
            </a:r>
            <a:r>
              <a:rPr lang="en-US" sz="2000" b="1" dirty="0" err="1"/>
              <a:t>tak</a:t>
            </a:r>
            <a:r>
              <a:rPr lang="en-US" sz="2000" b="1" dirty="0"/>
              <a:t> </a:t>
            </a:r>
            <a:r>
              <a:rPr lang="en-US" sz="2000" b="1" dirty="0" err="1"/>
              <a:t>jelas</a:t>
            </a:r>
            <a:r>
              <a:rPr lang="en-US" sz="2000" b="1" dirty="0"/>
              <a:t> </a:t>
            </a:r>
            <a:r>
              <a:rPr lang="en-US" sz="2000" b="1" dirty="0" err="1"/>
              <a:t>terlihat</a:t>
            </a:r>
            <a:r>
              <a:rPr lang="en-US" sz="2000" b="1" dirty="0"/>
              <a:t> </a:t>
            </a:r>
            <a:r>
              <a:rPr lang="en-US" sz="2000" b="1" dirty="0" err="1"/>
              <a:t>namun</a:t>
            </a:r>
            <a:r>
              <a:rPr lang="en-US" sz="2000" b="1" dirty="0"/>
              <a:t> </a:t>
            </a:r>
            <a:r>
              <a:rPr lang="en-US" sz="2000" b="1" dirty="0" err="1"/>
              <a:t>berdampak</a:t>
            </a:r>
            <a:r>
              <a:rPr lang="en-US" sz="2000" b="1" dirty="0"/>
              <a:t> </a:t>
            </a:r>
            <a:r>
              <a:rPr lang="en-US" sz="2000" b="1" dirty="0" err="1"/>
              <a:t>jelas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, </a:t>
            </a:r>
            <a:r>
              <a:rPr lang="en-US" sz="2000" b="1" dirty="0" err="1"/>
              <a:t>karena</a:t>
            </a:r>
            <a:r>
              <a:rPr lang="en-US" sz="2000" b="1" dirty="0"/>
              <a:t> </a:t>
            </a:r>
            <a:r>
              <a:rPr lang="en-US" sz="2000" b="1" dirty="0" err="1"/>
              <a:t>jenis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sesuatu</a:t>
            </a:r>
            <a:r>
              <a:rPr lang="en-US" sz="2000" b="1" dirty="0"/>
              <a:t> </a:t>
            </a:r>
            <a:r>
              <a:rPr lang="en-US" sz="2000" b="1" dirty="0" err="1"/>
              <a:t>resiko</a:t>
            </a:r>
            <a:r>
              <a:rPr lang="en-US" sz="2000" b="1" dirty="0"/>
              <a:t> yang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dialihkan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asuransi</a:t>
            </a:r>
            <a:r>
              <a:rPr lang="en-US" sz="2000" b="1" dirty="0"/>
              <a:t>. </a:t>
            </a:r>
            <a:r>
              <a:rPr lang="en-US" sz="2000" b="1" dirty="0" err="1"/>
              <a:t>Seperti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hilangnya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kepercayaan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masyarakat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dan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pencemaran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nama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highlight>
                  <a:srgbClr val="FFFF00"/>
                </a:highlight>
              </a:rPr>
              <a:t>baik</a:t>
            </a:r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.</a:t>
            </a:r>
            <a:endParaRPr lang="en-US" sz="3600" b="1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162" y="96252"/>
            <a:ext cx="81036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Teori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Kecelakaan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Kerja</a:t>
            </a:r>
            <a:endParaRPr lang="en-US" sz="5400" b="1" kern="10" dirty="0">
              <a:ln w="11430"/>
              <a:solidFill>
                <a:srgbClr val="FF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Rubber Stamp LE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6A865-D156-409B-96FE-521A8C062DF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0904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5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6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8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0913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914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0910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11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12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0900" name="TextBox 28"/>
          <p:cNvSpPr txBox="1">
            <a:spLocks noChangeArrowheads="1"/>
          </p:cNvSpPr>
          <p:nvPr/>
        </p:nvSpPr>
        <p:spPr bwMode="auto">
          <a:xfrm>
            <a:off x="263525" y="2133600"/>
            <a:ext cx="153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Eliminasi</a:t>
            </a:r>
          </a:p>
        </p:txBody>
      </p:sp>
      <p:sp>
        <p:nvSpPr>
          <p:cNvPr id="20" name="Striped Right Arrow 19"/>
          <p:cNvSpPr/>
          <p:nvPr/>
        </p:nvSpPr>
        <p:spPr bwMode="auto">
          <a:xfrm>
            <a:off x="1828800" y="22098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02" name="Rectangle 20"/>
          <p:cNvSpPr>
            <a:spLocks noChangeArrowheads="1"/>
          </p:cNvSpPr>
          <p:nvPr/>
        </p:nvSpPr>
        <p:spPr bwMode="auto">
          <a:xfrm>
            <a:off x="2667000" y="2133600"/>
            <a:ext cx="449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err="1"/>
              <a:t>Menghilangkan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/</a:t>
            </a:r>
            <a:r>
              <a:rPr lang="en-US" sz="2200" dirty="0" err="1"/>
              <a:t>tahapan</a:t>
            </a:r>
            <a:r>
              <a:rPr lang="en-US" sz="2200" dirty="0"/>
              <a:t> </a:t>
            </a:r>
            <a:r>
              <a:rPr lang="en-US" sz="2200" dirty="0" err="1"/>
              <a:t>proses</a:t>
            </a:r>
            <a:r>
              <a:rPr lang="en-US" sz="2200" dirty="0"/>
              <a:t> </a:t>
            </a:r>
            <a:r>
              <a:rPr lang="en-US" sz="2200" dirty="0" err="1"/>
              <a:t>berbahaya</a:t>
            </a:r>
            <a:endParaRPr 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E528D-E047-4953-95AC-DA8C730761EC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1929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0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1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2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3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1938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939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1935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6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7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2971800" y="29718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25" name="Rectangle 17"/>
          <p:cNvSpPr>
            <a:spLocks noChangeArrowheads="1"/>
          </p:cNvSpPr>
          <p:nvPr/>
        </p:nvSpPr>
        <p:spPr bwMode="auto">
          <a:xfrm>
            <a:off x="3733800" y="2170113"/>
            <a:ext cx="4572000" cy="25542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Mengganti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serbuk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pasta</a:t>
            </a:r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menyapu</a:t>
            </a:r>
            <a:r>
              <a:rPr lang="en-US" sz="2000" dirty="0"/>
              <a:t>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vakum</a:t>
            </a:r>
            <a:endParaRPr lang="en-US" sz="2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Bahan</a:t>
            </a:r>
            <a:r>
              <a:rPr lang="en-US" sz="2000" dirty="0"/>
              <a:t> solvent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deterjen</a:t>
            </a:r>
            <a:endParaRPr lang="en-US" sz="2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pengecatan</a:t>
            </a:r>
            <a:r>
              <a:rPr lang="en-US" sz="2000" dirty="0"/>
              <a:t> spray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pencelupan</a:t>
            </a:r>
            <a:endParaRPr lang="en-US" sz="2000" dirty="0"/>
          </a:p>
        </p:txBody>
      </p:sp>
      <p:sp>
        <p:nvSpPr>
          <p:cNvPr id="81926" name="TextBox 29"/>
          <p:cNvSpPr txBox="1">
            <a:spLocks noChangeArrowheads="1"/>
          </p:cNvSpPr>
          <p:nvPr/>
        </p:nvSpPr>
        <p:spPr bwMode="auto">
          <a:xfrm>
            <a:off x="1371600" y="2895600"/>
            <a:ext cx="149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Subtitusi</a:t>
            </a:r>
          </a:p>
        </p:txBody>
      </p:sp>
      <p:sp>
        <p:nvSpPr>
          <p:cNvPr id="81927" name="Rectangle 21"/>
          <p:cNvSpPr>
            <a:spLocks noChangeArrowheads="1"/>
          </p:cNvSpPr>
          <p:nvPr/>
        </p:nvSpPr>
        <p:spPr bwMode="auto">
          <a:xfrm>
            <a:off x="3733800" y="1730375"/>
            <a:ext cx="1447800" cy="431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/>
            <a:r>
              <a:rPr lang="en-US" sz="2200"/>
              <a:t>Contoh 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AC416-C75A-453A-9BF9-0B4555C9BF16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2953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4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5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6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7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2962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96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2959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60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61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4800600" y="37338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49" name="TextBox 30"/>
          <p:cNvSpPr txBox="1">
            <a:spLocks noChangeArrowheads="1"/>
          </p:cNvSpPr>
          <p:nvPr/>
        </p:nvSpPr>
        <p:spPr bwMode="auto">
          <a:xfrm>
            <a:off x="2209800" y="3657600"/>
            <a:ext cx="264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Rekayasa Teknis</a:t>
            </a:r>
          </a:p>
        </p:txBody>
      </p:sp>
      <p:sp>
        <p:nvSpPr>
          <p:cNvPr id="82950" name="Rectangle 21"/>
          <p:cNvSpPr>
            <a:spLocks noChangeArrowheads="1"/>
          </p:cNvSpPr>
          <p:nvPr/>
        </p:nvSpPr>
        <p:spPr bwMode="auto">
          <a:xfrm>
            <a:off x="5562600" y="2971800"/>
            <a:ext cx="3429000" cy="21240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Wingdings" pitchFamily="2" charset="2"/>
              <a:buChar char="§"/>
            </a:pPr>
            <a:r>
              <a:rPr lang="en-US" sz="2200"/>
              <a:t>Pemasangan alat pelindung mesin</a:t>
            </a:r>
          </a:p>
          <a:p>
            <a:pPr marL="168275" indent="-168275">
              <a:buFont typeface="Wingdings" pitchFamily="2" charset="2"/>
              <a:buChar char="§"/>
            </a:pPr>
            <a:r>
              <a:rPr lang="en-US" sz="2200"/>
              <a:t>Pemasangan general dan local ventilation</a:t>
            </a:r>
          </a:p>
          <a:p>
            <a:pPr marL="168275" indent="-168275">
              <a:buFont typeface="Wingdings" pitchFamily="2" charset="2"/>
              <a:buChar char="§"/>
            </a:pPr>
            <a:r>
              <a:rPr lang="en-US" sz="2200"/>
              <a:t>Pemasangan alat sensor otomatis</a:t>
            </a:r>
          </a:p>
        </p:txBody>
      </p:sp>
      <p:sp>
        <p:nvSpPr>
          <p:cNvPr id="82951" name="Rectangle 23"/>
          <p:cNvSpPr>
            <a:spLocks noChangeArrowheads="1"/>
          </p:cNvSpPr>
          <p:nvPr/>
        </p:nvSpPr>
        <p:spPr bwMode="auto">
          <a:xfrm>
            <a:off x="5562600" y="2543175"/>
            <a:ext cx="1447800" cy="4302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/>
            <a:r>
              <a:rPr lang="en-US" sz="2200"/>
              <a:t>Contoh 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AE636-6594-4B0E-BD7B-167799BE30B7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3978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0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1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2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3987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98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3984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5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6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5029200" y="44196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791200" y="3498850"/>
            <a:ext cx="3276600" cy="2368550"/>
            <a:chOff x="5562600" y="2542736"/>
            <a:chExt cx="3429000" cy="2368056"/>
          </a:xfrm>
        </p:grpSpPr>
        <p:sp>
          <p:nvSpPr>
            <p:cNvPr id="83976" name="Rectangle 21"/>
            <p:cNvSpPr>
              <a:spLocks noChangeArrowheads="1"/>
            </p:cNvSpPr>
            <p:nvPr/>
          </p:nvSpPr>
          <p:spPr bwMode="auto">
            <a:xfrm>
              <a:off x="5562600" y="2971800"/>
              <a:ext cx="3429000" cy="193899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Pemisahan lokasi</a:t>
              </a:r>
            </a:p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Pergantian shift kerja</a:t>
              </a:r>
            </a:p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Pembentukan sistem kerja</a:t>
              </a:r>
            </a:p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Pelatihan karyawan</a:t>
              </a:r>
            </a:p>
          </p:txBody>
        </p:sp>
        <p:sp>
          <p:nvSpPr>
            <p:cNvPr id="83977" name="Rectangle 23"/>
            <p:cNvSpPr>
              <a:spLocks noChangeArrowheads="1"/>
            </p:cNvSpPr>
            <p:nvPr/>
          </p:nvSpPr>
          <p:spPr bwMode="auto">
            <a:xfrm>
              <a:off x="5562600" y="2542736"/>
              <a:ext cx="1447800" cy="43088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8275" indent="-168275"/>
              <a:r>
                <a:rPr lang="en-US" sz="2200"/>
                <a:t>Contoh :</a:t>
              </a:r>
            </a:p>
          </p:txBody>
        </p:sp>
      </p:grpSp>
      <p:sp>
        <p:nvSpPr>
          <p:cNvPr id="83974" name="TextBox 31"/>
          <p:cNvSpPr txBox="1">
            <a:spLocks noChangeArrowheads="1"/>
          </p:cNvSpPr>
          <p:nvPr/>
        </p:nvSpPr>
        <p:spPr bwMode="auto">
          <a:xfrm>
            <a:off x="3048000" y="41148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Rekayasa Administrasi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>
                <a:solidFill>
                  <a:srgbClr val="FF0000"/>
                </a:solidFill>
                <a:latin typeface="Bear" pitchFamily="34" charset="0"/>
              </a:rPr>
              <a:t>PENGENDALIAN RESIKO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60940-A2F9-4E30-A157-FFA29D284E2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5002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3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4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5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6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5011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1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5008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9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10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4876800" y="51054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715000" y="4297363"/>
            <a:ext cx="3276600" cy="1998662"/>
            <a:chOff x="5562600" y="2542736"/>
            <a:chExt cx="3429000" cy="1998724"/>
          </a:xfrm>
        </p:grpSpPr>
        <p:sp>
          <p:nvSpPr>
            <p:cNvPr id="85000" name="Rectangle 21"/>
            <p:cNvSpPr>
              <a:spLocks noChangeArrowheads="1"/>
            </p:cNvSpPr>
            <p:nvPr/>
          </p:nvSpPr>
          <p:spPr bwMode="auto">
            <a:xfrm>
              <a:off x="5562600" y="2971800"/>
              <a:ext cx="3429000" cy="156966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Helmet</a:t>
              </a:r>
            </a:p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Safety Shoes</a:t>
              </a:r>
            </a:p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Ear plug/muff</a:t>
              </a:r>
            </a:p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Safety goggles</a:t>
              </a:r>
            </a:p>
          </p:txBody>
        </p:sp>
        <p:sp>
          <p:nvSpPr>
            <p:cNvPr id="85001" name="Rectangle 23"/>
            <p:cNvSpPr>
              <a:spLocks noChangeArrowheads="1"/>
            </p:cNvSpPr>
            <p:nvPr/>
          </p:nvSpPr>
          <p:spPr bwMode="auto">
            <a:xfrm>
              <a:off x="5562600" y="2542736"/>
              <a:ext cx="1447800" cy="43088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8275" indent="-168275"/>
              <a:r>
                <a:rPr lang="en-US" sz="2200"/>
                <a:t>Contoh :</a:t>
              </a:r>
            </a:p>
          </p:txBody>
        </p:sp>
      </p:grpSp>
      <p:sp>
        <p:nvSpPr>
          <p:cNvPr id="84998" name="TextBox 32"/>
          <p:cNvSpPr txBox="1">
            <a:spLocks noChangeArrowheads="1"/>
          </p:cNvSpPr>
          <p:nvPr/>
        </p:nvSpPr>
        <p:spPr bwMode="auto">
          <a:xfrm>
            <a:off x="3962400" y="5105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5327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PENGENALAN APD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6" name="Content Placeholder 2"/>
          <p:cNvSpPr txBox="1">
            <a:spLocks/>
          </p:cNvSpPr>
          <p:nvPr/>
        </p:nvSpPr>
        <p:spPr bwMode="auto">
          <a:xfrm>
            <a:off x="489857" y="2170863"/>
            <a:ext cx="8229600" cy="232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 err="1">
                <a:solidFill>
                  <a:srgbClr val="92D050"/>
                </a:solidFill>
                <a:latin typeface="Calibri" pitchFamily="34" charset="0"/>
              </a:rPr>
              <a:t>Definisi</a:t>
            </a:r>
            <a:r>
              <a:rPr lang="en-US" sz="2000" b="1" dirty="0">
                <a:solidFill>
                  <a:srgbClr val="92D050"/>
                </a:solidFill>
                <a:latin typeface="Calibri" pitchFamily="34" charset="0"/>
              </a:rPr>
              <a:t> :</a:t>
            </a:r>
          </a:p>
          <a:p>
            <a:pPr algn="just"/>
            <a:r>
              <a:rPr lang="en-US" sz="2000" dirty="0" err="1">
                <a:latin typeface="Calibri" pitchFamily="34" charset="0"/>
              </a:rPr>
              <a:t>Suatu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alat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mempunyai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kemampuan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untuk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melindungi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seseorang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fungsinya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mengisolasi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sebagian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atau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seluruh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tubuh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dari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potensi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bahaya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tempat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kerja</a:t>
            </a:r>
            <a:r>
              <a:rPr lang="en-US" sz="2000" dirty="0">
                <a:latin typeface="Calibri" pitchFamily="34" charset="0"/>
              </a:rPr>
              <a:t>. 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b="1" dirty="0" err="1">
                <a:solidFill>
                  <a:srgbClr val="FFFF00"/>
                </a:solidFill>
                <a:latin typeface="Calibri" pitchFamily="34" charset="0"/>
              </a:rPr>
              <a:t>Jenis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pitchFamily="34" charset="0"/>
              </a:rPr>
              <a:t>Jenis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 :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7338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57200" y="4495800"/>
            <a:ext cx="5105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b="1" u="sng" dirty="0" err="1">
                <a:solidFill>
                  <a:srgbClr val="CC0000"/>
                </a:solidFill>
                <a:latin typeface="Calibri" pitchFamily="34" charset="0"/>
              </a:rPr>
              <a:t>Alat</a:t>
            </a:r>
            <a:r>
              <a:rPr lang="en-US" sz="2000" b="1" u="sng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CC0000"/>
                </a:solidFill>
                <a:latin typeface="Calibri" pitchFamily="34" charset="0"/>
              </a:rPr>
              <a:t>Pelindung</a:t>
            </a:r>
            <a:r>
              <a:rPr lang="en-US" sz="2000" b="1" u="sng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CC0000"/>
                </a:solidFill>
                <a:latin typeface="Calibri" pitchFamily="34" charset="0"/>
              </a:rPr>
              <a:t>Kepala</a:t>
            </a:r>
            <a:endParaRPr lang="en-US" sz="2000" b="1" u="sng" dirty="0">
              <a:solidFill>
                <a:srgbClr val="CC0000"/>
              </a:solidFill>
              <a:latin typeface="Calibri" pitchFamily="34" charset="0"/>
            </a:endParaRPr>
          </a:p>
          <a:p>
            <a:pPr marL="457200" indent="-457200" algn="just"/>
            <a:r>
              <a:rPr lang="en-US" sz="2000" b="1" dirty="0">
                <a:latin typeface="Calibri" pitchFamily="34" charset="0"/>
              </a:rPr>
              <a:t>	</a:t>
            </a:r>
            <a:r>
              <a:rPr lang="en-US" sz="2000" dirty="0" err="1">
                <a:latin typeface="Calibri" pitchFamily="34" charset="0"/>
              </a:rPr>
              <a:t>Fungsi</a:t>
            </a:r>
            <a:r>
              <a:rPr lang="en-US" sz="2000" dirty="0">
                <a:latin typeface="Calibri" pitchFamily="34" charset="0"/>
              </a:rPr>
              <a:t>: </a:t>
            </a:r>
            <a:r>
              <a:rPr lang="en-US" sz="2000" dirty="0" err="1">
                <a:latin typeface="Calibri" pitchFamily="34" charset="0"/>
              </a:rPr>
              <a:t>melindungi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kepala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dari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benturan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terantuk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benda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tajam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atau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benda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keras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kejatuhan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atau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terpukul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oleh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benda-benda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melayang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atau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meluncur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udara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radiasi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panas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api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percikan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bahan-bahan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kimia</a:t>
            </a:r>
            <a:r>
              <a:rPr lang="en-US" sz="2000" dirty="0">
                <a:latin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324100"/>
            <a:ext cx="8382000" cy="4381496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fi-FI" sz="2000" b="1" dirty="0">
                <a:solidFill>
                  <a:srgbClr val="CC0000"/>
                </a:solidFill>
                <a:latin typeface="+mn-lt"/>
                <a:cs typeface="+mn-cs"/>
              </a:rPr>
              <a:t>Alat pelindung mata dan muka</a:t>
            </a:r>
            <a:endParaRPr lang="en-US" sz="2000" b="1" dirty="0">
              <a:solidFill>
                <a:srgbClr val="CC0000"/>
              </a:solidFill>
              <a:latin typeface="+mn-lt"/>
              <a:cs typeface="+mn-cs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	</a:t>
            </a:r>
            <a:r>
              <a:rPr lang="en-US" sz="2000" dirty="0" err="1">
                <a:latin typeface="+mn-lt"/>
                <a:cs typeface="+mn-cs"/>
              </a:rPr>
              <a:t>Fungsi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kacamata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pengaman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adalah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melindungi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mata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dari</a:t>
            </a:r>
            <a:r>
              <a:rPr lang="en-US" sz="2000" dirty="0">
                <a:latin typeface="+mn-lt"/>
                <a:cs typeface="+mn-cs"/>
              </a:rPr>
              <a:t>:</a:t>
            </a: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+mn-lt"/>
                <a:cs typeface="+mn-cs"/>
              </a:rPr>
              <a:t>Percikan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bahan-bahan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korosif</a:t>
            </a:r>
            <a:endParaRPr lang="en-US" sz="2000" dirty="0">
              <a:latin typeface="+mn-lt"/>
              <a:cs typeface="+mn-cs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+mn-lt"/>
                <a:cs typeface="+mn-cs"/>
              </a:rPr>
              <a:t>Kemasukan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debu-debu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atau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partikel-partikel</a:t>
            </a:r>
            <a:r>
              <a:rPr lang="en-US" sz="2000" dirty="0">
                <a:latin typeface="+mn-lt"/>
                <a:cs typeface="+mn-cs"/>
              </a:rPr>
              <a:t> yang </a:t>
            </a:r>
            <a:r>
              <a:rPr lang="en-US" sz="2000" dirty="0" err="1">
                <a:latin typeface="+mn-lt"/>
                <a:cs typeface="+mn-cs"/>
              </a:rPr>
              <a:t>melayang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udara</a:t>
            </a:r>
            <a:endParaRPr lang="en-US" sz="2000" dirty="0">
              <a:latin typeface="+mn-lt"/>
              <a:cs typeface="+mn-cs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+mn-lt"/>
                <a:cs typeface="+mn-cs"/>
              </a:rPr>
              <a:t>Lemparan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benda-benda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kecil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panas</a:t>
            </a:r>
            <a:endParaRPr lang="en-US" sz="2000" dirty="0">
              <a:latin typeface="+mn-lt"/>
              <a:cs typeface="+mn-cs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+mn-lt"/>
                <a:cs typeface="+mn-cs"/>
              </a:rPr>
              <a:t>Pemajanan</a:t>
            </a:r>
            <a:r>
              <a:rPr lang="en-US" sz="2000" dirty="0">
                <a:latin typeface="+mn-lt"/>
                <a:cs typeface="+mn-cs"/>
              </a:rPr>
              <a:t> gas-gas </a:t>
            </a:r>
            <a:r>
              <a:rPr lang="en-US" sz="2000" dirty="0" err="1">
                <a:latin typeface="+mn-lt"/>
                <a:cs typeface="+mn-cs"/>
              </a:rPr>
              <a:t>atau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uap-uap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kimia</a:t>
            </a:r>
            <a:r>
              <a:rPr lang="en-US" sz="2000" dirty="0">
                <a:latin typeface="+mn-lt"/>
                <a:cs typeface="+mn-cs"/>
              </a:rPr>
              <a:t> yang </a:t>
            </a:r>
            <a:r>
              <a:rPr lang="en-US" sz="2000" dirty="0" err="1">
                <a:latin typeface="+mn-lt"/>
                <a:cs typeface="+mn-cs"/>
              </a:rPr>
              <a:t>dapat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menyebabkan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iritasi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pada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mata</a:t>
            </a:r>
            <a:endParaRPr lang="en-US" sz="2000" dirty="0">
              <a:latin typeface="+mn-lt"/>
              <a:cs typeface="+mn-cs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fi-FI" sz="2000" dirty="0">
                <a:latin typeface="+mn-lt"/>
                <a:cs typeface="+mn-cs"/>
              </a:rPr>
              <a:t>Radiasi gelombang elektromagnetik yang mengion maupun yang tidak mengion</a:t>
            </a:r>
            <a:endParaRPr lang="en-US" sz="2000" dirty="0">
              <a:latin typeface="+mn-lt"/>
              <a:cs typeface="+mn-cs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+mn-lt"/>
                <a:cs typeface="+mn-cs"/>
              </a:rPr>
              <a:t>Pancaran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cahaya</a:t>
            </a:r>
            <a:endParaRPr lang="en-US" sz="2000" dirty="0">
              <a:latin typeface="+mn-lt"/>
              <a:cs typeface="+mn-cs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s-ES" sz="2000" dirty="0" err="1">
                <a:latin typeface="+mn-lt"/>
                <a:cs typeface="+mn-cs"/>
              </a:rPr>
              <a:t>Benturan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atau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pukulan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benda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keras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atau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benda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tajam</a:t>
            </a:r>
            <a:endParaRPr lang="en-US" sz="2000" dirty="0">
              <a:latin typeface="+mn-lt"/>
              <a:cs typeface="+mn-cs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2691" y="2263393"/>
            <a:ext cx="5638800" cy="1981200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fi-FI" sz="2400" b="1" dirty="0">
                <a:solidFill>
                  <a:srgbClr val="CC0000"/>
                </a:solidFill>
                <a:latin typeface="+mn-lt"/>
                <a:cs typeface="+mn-cs"/>
              </a:rPr>
              <a:t>Alat pelindung mata dan muka</a:t>
            </a:r>
            <a:endParaRPr lang="en-US" b="1" dirty="0">
              <a:solidFill>
                <a:srgbClr val="CC0000"/>
              </a:solidFill>
              <a:latin typeface="+mn-lt"/>
              <a:cs typeface="+mn-cs"/>
            </a:endParaRPr>
          </a:p>
          <a:p>
            <a:pPr marL="803275" indent="-409575" fontAlgn="auto">
              <a:spcBef>
                <a:spcPts val="0"/>
              </a:spcBef>
              <a:spcAft>
                <a:spcPts val="0"/>
              </a:spcAft>
              <a:tabLst>
                <a:tab pos="693738" algn="l"/>
              </a:tabLst>
              <a:defRPr/>
            </a:pPr>
            <a:r>
              <a:rPr lang="en-US" sz="2400" dirty="0" err="1">
                <a:latin typeface="+mn-lt"/>
                <a:cs typeface="+mn-cs"/>
              </a:rPr>
              <a:t>Jenis</a:t>
            </a:r>
            <a:r>
              <a:rPr lang="en-US" sz="2400" dirty="0">
                <a:latin typeface="+mn-lt"/>
                <a:cs typeface="+mn-cs"/>
              </a:rPr>
              <a:t> : </a:t>
            </a:r>
          </a:p>
          <a:p>
            <a:pPr marL="401638" indent="-7938" fontAlgn="auto">
              <a:spcBef>
                <a:spcPts val="0"/>
              </a:spcBef>
              <a:spcAft>
                <a:spcPts val="0"/>
              </a:spcAft>
              <a:tabLst>
                <a:tab pos="693738" algn="l"/>
              </a:tabLst>
              <a:defRPr/>
            </a:pPr>
            <a:r>
              <a:rPr lang="en-US" sz="2400" dirty="0" err="1">
                <a:latin typeface="+mn-lt"/>
                <a:cs typeface="+mn-cs"/>
              </a:rPr>
              <a:t>Kacamata</a:t>
            </a:r>
            <a:r>
              <a:rPr lang="en-US" sz="2400" dirty="0">
                <a:latin typeface="+mn-lt"/>
                <a:cs typeface="+mn-cs"/>
              </a:rPr>
              <a:t> (</a:t>
            </a:r>
            <a:r>
              <a:rPr lang="en-US" sz="2400" i="1" dirty="0">
                <a:latin typeface="+mn-lt"/>
                <a:cs typeface="+mn-cs"/>
              </a:rPr>
              <a:t>spectacles</a:t>
            </a:r>
            <a:r>
              <a:rPr lang="en-US" sz="2400" dirty="0">
                <a:latin typeface="+mn-lt"/>
                <a:cs typeface="+mn-cs"/>
              </a:rPr>
              <a:t>), </a:t>
            </a:r>
            <a:r>
              <a:rPr lang="en-US" sz="2400" i="1" dirty="0">
                <a:latin typeface="+mn-lt"/>
                <a:cs typeface="+mn-cs"/>
              </a:rPr>
              <a:t>Goggles</a:t>
            </a:r>
            <a:r>
              <a:rPr lang="en-US" sz="2400" dirty="0">
                <a:latin typeface="+mn-lt"/>
                <a:cs typeface="+mn-cs"/>
              </a:rPr>
              <a:t>, </a:t>
            </a:r>
            <a:r>
              <a:rPr lang="en-US" sz="2400" dirty="0" err="1">
                <a:latin typeface="+mn-lt"/>
                <a:cs typeface="+mn-cs"/>
              </a:rPr>
              <a:t>Tameng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muka</a:t>
            </a:r>
            <a:r>
              <a:rPr lang="en-US" sz="2400" dirty="0">
                <a:latin typeface="+mn-lt"/>
                <a:cs typeface="+mn-cs"/>
              </a:rPr>
              <a:t> (</a:t>
            </a:r>
            <a:r>
              <a:rPr lang="en-US" sz="2400" i="1" dirty="0">
                <a:latin typeface="+mn-lt"/>
                <a:cs typeface="+mn-cs"/>
              </a:rPr>
              <a:t>face shield</a:t>
            </a:r>
            <a:r>
              <a:rPr lang="en-US" sz="2400" dirty="0">
                <a:latin typeface="+mn-lt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48174"/>
            <a:ext cx="24384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/>
          <a:srcRect t="10065" b="19664"/>
          <a:stretch>
            <a:fillRect/>
          </a:stretch>
        </p:blipFill>
        <p:spPr bwMode="auto">
          <a:xfrm>
            <a:off x="3429000" y="44958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288" y="2209800"/>
            <a:ext cx="27797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032" y="68759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133600"/>
            <a:ext cx="8382000" cy="4571999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solidFill>
                  <a:srgbClr val="CC0000"/>
                </a:solidFill>
                <a:latin typeface="+mn-lt"/>
                <a:cs typeface="+mn-cs"/>
              </a:rPr>
              <a:t>3.  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Alat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pelindung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telinga</a:t>
            </a:r>
            <a:endParaRPr lang="en-US" sz="2000" b="1" dirty="0">
              <a:solidFill>
                <a:srgbClr val="CC0000"/>
              </a:solidFill>
              <a:latin typeface="+mn-lt"/>
              <a:cs typeface="+mn-cs"/>
            </a:endParaRPr>
          </a:p>
          <a:p>
            <a:pPr marL="393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Fungsi</a:t>
            </a:r>
            <a:r>
              <a:rPr lang="en-US" sz="2000" dirty="0">
                <a:latin typeface="+mn-lt"/>
                <a:cs typeface="+mn-cs"/>
              </a:rPr>
              <a:t>: </a:t>
            </a:r>
            <a:r>
              <a:rPr lang="en-US" sz="2000" dirty="0" err="1">
                <a:latin typeface="+mn-lt"/>
                <a:cs typeface="+mn-cs"/>
              </a:rPr>
              <a:t>Melindungi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alat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pendengaran</a:t>
            </a:r>
            <a:r>
              <a:rPr lang="en-US" sz="2000" dirty="0">
                <a:latin typeface="+mn-lt"/>
                <a:cs typeface="+mn-cs"/>
              </a:rPr>
              <a:t> (</a:t>
            </a:r>
            <a:r>
              <a:rPr lang="en-US" sz="2000" dirty="0" err="1">
                <a:latin typeface="+mn-lt"/>
                <a:cs typeface="+mn-cs"/>
              </a:rPr>
              <a:t>telinga</a:t>
            </a:r>
            <a:r>
              <a:rPr lang="en-US" sz="2000" dirty="0">
                <a:latin typeface="+mn-lt"/>
                <a:cs typeface="+mn-cs"/>
              </a:rPr>
              <a:t>) </a:t>
            </a:r>
            <a:r>
              <a:rPr lang="en-US" sz="2000" dirty="0" err="1">
                <a:latin typeface="+mn-lt"/>
                <a:cs typeface="+mn-cs"/>
              </a:rPr>
              <a:t>dari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kebisingan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melindungi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telinga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dari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percikan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api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atau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logam-logam</a:t>
            </a:r>
            <a:r>
              <a:rPr lang="en-US" sz="2000" dirty="0">
                <a:latin typeface="+mn-lt"/>
                <a:cs typeface="+mn-cs"/>
              </a:rPr>
              <a:t> yang </a:t>
            </a:r>
            <a:r>
              <a:rPr lang="en-US" sz="2000" dirty="0" err="1">
                <a:latin typeface="+mn-lt"/>
                <a:cs typeface="+mn-cs"/>
              </a:rPr>
              <a:t>panas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Jenis :</a:t>
            </a:r>
            <a:endParaRPr lang="en-US" sz="2000" dirty="0">
              <a:latin typeface="+mn-lt"/>
              <a:cs typeface="+mn-cs"/>
            </a:endParaRPr>
          </a:p>
          <a:p>
            <a:pPr marL="8509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+mn-lt"/>
                <a:cs typeface="+mn-cs"/>
              </a:rPr>
              <a:t>Sumbat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telinga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atau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i="1" dirty="0">
                <a:latin typeface="+mn-lt"/>
                <a:cs typeface="+mn-cs"/>
              </a:rPr>
              <a:t>ear plug</a:t>
            </a:r>
            <a:endParaRPr lang="en-US" sz="2000" dirty="0">
              <a:latin typeface="+mn-lt"/>
              <a:cs typeface="+mn-cs"/>
            </a:endParaRPr>
          </a:p>
          <a:p>
            <a:pPr marL="8509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>
                <a:latin typeface="+mn-lt"/>
                <a:cs typeface="+mn-cs"/>
              </a:rPr>
              <a:t>Penutup telinga atau </a:t>
            </a:r>
            <a:r>
              <a:rPr lang="nb-NO" sz="2000" i="1" dirty="0">
                <a:latin typeface="+mn-lt"/>
                <a:cs typeface="+mn-cs"/>
              </a:rPr>
              <a:t>ear muff</a:t>
            </a: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i="1" dirty="0">
              <a:solidFill>
                <a:srgbClr val="CC0000"/>
              </a:solidFill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rgbClr val="CC0000"/>
                </a:solidFill>
                <a:latin typeface="+mn-lt"/>
                <a:cs typeface="+mn-cs"/>
              </a:rPr>
              <a:t>4. 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Alat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pelindung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pernafasan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(</a:t>
            </a:r>
            <a:r>
              <a:rPr lang="en-US" sz="2000" b="1" i="1" dirty="0">
                <a:solidFill>
                  <a:srgbClr val="CC0000"/>
                </a:solidFill>
                <a:latin typeface="+mn-lt"/>
                <a:cs typeface="+mn-cs"/>
              </a:rPr>
              <a:t>Respirator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)</a:t>
            </a:r>
          </a:p>
          <a:p>
            <a:pPr marL="393700" indent="-393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	</a:t>
            </a:r>
            <a:r>
              <a:rPr lang="id-ID" sz="2000" dirty="0">
                <a:latin typeface="+mn-lt"/>
                <a:cs typeface="+mn-cs"/>
              </a:rPr>
              <a:t>Fungsi : </a:t>
            </a:r>
            <a:r>
              <a:rPr lang="en-US" sz="2000" dirty="0">
                <a:latin typeface="+mn-lt"/>
                <a:cs typeface="+mn-cs"/>
              </a:rPr>
              <a:t>M</a:t>
            </a:r>
            <a:r>
              <a:rPr lang="id-ID" sz="2000" dirty="0">
                <a:latin typeface="+mn-lt"/>
                <a:cs typeface="+mn-cs"/>
              </a:rPr>
              <a:t>emberikan perlindungan organ pernafasan akibat pencemaran udara oleh faktor kimia seperti debu, uap, gas </a:t>
            </a:r>
            <a:r>
              <a:rPr lang="id-ID" sz="2000" i="1" dirty="0">
                <a:latin typeface="+mn-lt"/>
                <a:cs typeface="+mn-cs"/>
              </a:rPr>
              <a:t>fume</a:t>
            </a:r>
            <a:r>
              <a:rPr lang="id-ID" sz="2000" dirty="0">
                <a:latin typeface="+mn-lt"/>
                <a:cs typeface="+mn-cs"/>
              </a:rPr>
              <a:t>, asap, </a:t>
            </a:r>
            <a:r>
              <a:rPr lang="id-ID" sz="2000" i="1" dirty="0">
                <a:latin typeface="+mn-lt"/>
                <a:cs typeface="+mn-cs"/>
              </a:rPr>
              <a:t>mist</a:t>
            </a:r>
            <a:r>
              <a:rPr lang="id-ID" sz="2000" dirty="0">
                <a:latin typeface="+mn-lt"/>
                <a:cs typeface="+mn-cs"/>
              </a:rPr>
              <a:t>, kabut dan sebagainya.</a:t>
            </a:r>
            <a:endParaRPr lang="en-US" sz="2000" dirty="0">
              <a:latin typeface="+mn-lt"/>
              <a:cs typeface="+mn-cs"/>
            </a:endParaRP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J</a:t>
            </a:r>
            <a:r>
              <a:rPr lang="id-ID" sz="2000" dirty="0">
                <a:latin typeface="+mn-lt"/>
                <a:cs typeface="+mn-cs"/>
              </a:rPr>
              <a:t>enis :</a:t>
            </a:r>
            <a:endParaRPr lang="en-US" sz="2000" dirty="0">
              <a:latin typeface="+mn-lt"/>
              <a:cs typeface="+mn-cs"/>
            </a:endParaRPr>
          </a:p>
          <a:p>
            <a:pPr marL="693738" indent="-300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000" dirty="0">
                <a:latin typeface="+mn-lt"/>
                <a:cs typeface="+mn-cs"/>
              </a:rPr>
              <a:t>Respirator untuk memurnikan udara</a:t>
            </a:r>
            <a:r>
              <a:rPr lang="en-US" sz="2000" dirty="0">
                <a:latin typeface="+mn-lt"/>
                <a:cs typeface="+mn-cs"/>
              </a:rPr>
              <a:t> </a:t>
            </a:r>
          </a:p>
          <a:p>
            <a:pPr marL="693738" indent="-300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Respirator </a:t>
            </a:r>
            <a:r>
              <a:rPr lang="en-US" sz="2000" dirty="0" err="1">
                <a:latin typeface="+mn-lt"/>
                <a:cs typeface="+mn-cs"/>
              </a:rPr>
              <a:t>untuk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memasok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udara</a:t>
            </a:r>
            <a:r>
              <a:rPr lang="en-US" sz="2000" dirty="0">
                <a:latin typeface="+mn-lt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 cstate="print"/>
          <a:srcRect t="9322" b="17123"/>
          <a:stretch>
            <a:fillRect/>
          </a:stretch>
        </p:blipFill>
        <p:spPr bwMode="auto">
          <a:xfrm>
            <a:off x="6051524" y="3276600"/>
            <a:ext cx="2660703" cy="14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2819400"/>
          </a:xfrm>
        </p:spPr>
        <p:txBody>
          <a:bodyPr/>
          <a:lstStyle/>
          <a:p>
            <a:pPr marL="346075" lvl="1" indent="-346075" algn="just" eaLnBrk="1" hangingPunct="1">
              <a:buFont typeface="Calibri" pitchFamily="34" charset="0"/>
              <a:buAutoNum type="arabicPeriod"/>
            </a:pPr>
            <a:r>
              <a:rPr lang="en-US" b="1" dirty="0" err="1"/>
              <a:t>Mengamankan</a:t>
            </a:r>
            <a:r>
              <a:rPr lang="en-US" b="1" dirty="0"/>
              <a:t> </a:t>
            </a:r>
            <a:r>
              <a:rPr lang="en-US" b="1" dirty="0" err="1"/>
              <a:t>tempat</a:t>
            </a:r>
            <a:r>
              <a:rPr lang="en-US" b="1" dirty="0"/>
              <a:t> </a:t>
            </a:r>
            <a:r>
              <a:rPr lang="en-US" b="1" dirty="0" err="1"/>
              <a:t>kejadian</a:t>
            </a:r>
            <a:r>
              <a:rPr lang="en-US" b="1" dirty="0"/>
              <a:t>  (</a:t>
            </a:r>
            <a:r>
              <a:rPr lang="en-US" b="1" i="1" dirty="0"/>
              <a:t>Secure the accident scene</a:t>
            </a:r>
            <a:r>
              <a:rPr lang="en-US" b="1" dirty="0"/>
              <a:t>)</a:t>
            </a:r>
          </a:p>
          <a:p>
            <a:pPr marL="346075" lvl="1" indent="-346075" algn="just" eaLnBrk="1" hangingPunct="1">
              <a:buFont typeface="Calibri" pitchFamily="34" charset="0"/>
              <a:buAutoNum type="arabicPeriod"/>
            </a:pPr>
            <a:r>
              <a:rPr lang="en-US" b="1" dirty="0" err="1"/>
              <a:t>Mengumpulkan</a:t>
            </a:r>
            <a:r>
              <a:rPr lang="en-US" b="1" dirty="0"/>
              <a:t> </a:t>
            </a:r>
            <a:r>
              <a:rPr lang="en-US" b="1" dirty="0" err="1"/>
              <a:t>fakta</a:t>
            </a:r>
            <a:r>
              <a:rPr lang="en-US" b="1" dirty="0"/>
              <a:t>/</a:t>
            </a:r>
            <a:r>
              <a:rPr lang="en-US" b="1" dirty="0" err="1"/>
              <a:t>informasi</a:t>
            </a:r>
            <a:r>
              <a:rPr lang="en-US" b="1" dirty="0"/>
              <a:t> (</a:t>
            </a:r>
            <a:r>
              <a:rPr lang="en-US" b="1" i="1" dirty="0"/>
              <a:t>Collect facts about what happened</a:t>
            </a:r>
            <a:r>
              <a:rPr lang="en-US" b="1" dirty="0"/>
              <a:t>)</a:t>
            </a:r>
          </a:p>
          <a:p>
            <a:pPr marL="346075" lvl="1" indent="-346075" algn="just" eaLnBrk="1" hangingPunct="1">
              <a:buFont typeface="Calibri" pitchFamily="34" charset="0"/>
              <a:buAutoNum type="arabicPeriod"/>
            </a:pP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urutan</a:t>
            </a:r>
            <a:r>
              <a:rPr lang="en-US" b="1" dirty="0"/>
              <a:t> </a:t>
            </a:r>
            <a:r>
              <a:rPr lang="en-US" b="1" dirty="0" err="1"/>
              <a:t>kejadian</a:t>
            </a:r>
            <a:r>
              <a:rPr lang="en-US" b="1" dirty="0"/>
              <a:t> (</a:t>
            </a:r>
            <a:r>
              <a:rPr lang="en-US" b="1" i="1" dirty="0"/>
              <a:t>Determine the sequence of events)</a:t>
            </a:r>
          </a:p>
          <a:p>
            <a:pPr marL="346075" lvl="1" indent="-346075" algn="just" eaLnBrk="1" hangingPunct="1">
              <a:buFont typeface="Calibri" pitchFamily="34" charset="0"/>
              <a:buAutoNum type="arabicPeriod"/>
            </a:pPr>
            <a:r>
              <a:rPr lang="en-US" b="1" i="1" dirty="0" err="1"/>
              <a:t>Menentukan</a:t>
            </a:r>
            <a:r>
              <a:rPr lang="en-US" b="1" i="1" dirty="0"/>
              <a:t> </a:t>
            </a:r>
            <a:r>
              <a:rPr lang="en-US" b="1" i="1" dirty="0" err="1"/>
              <a:t>penyebab</a:t>
            </a:r>
            <a:r>
              <a:rPr lang="en-US" b="1" i="1" dirty="0"/>
              <a:t> (Determine the causes)</a:t>
            </a:r>
          </a:p>
          <a:p>
            <a:pPr marL="346075" lvl="1" indent="-346075" algn="just">
              <a:buFont typeface="Calibri" pitchFamily="34" charset="0"/>
              <a:buAutoNum type="arabicPeriod"/>
            </a:pP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rekomendasi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 (</a:t>
            </a:r>
            <a:r>
              <a:rPr lang="en-US" b="1" i="1" dirty="0"/>
              <a:t>Recommend improvements</a:t>
            </a:r>
            <a:r>
              <a:rPr lang="en-US" b="1" dirty="0"/>
              <a:t>)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00600"/>
            <a:ext cx="2144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876800"/>
            <a:ext cx="4524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67492"/>
            <a:ext cx="9144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Teknik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Penyelidikan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Kecelakaan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Kerja</a:t>
            </a:r>
            <a:endParaRPr lang="en-US" sz="4000" b="1" kern="10" dirty="0">
              <a:ln w="11430"/>
              <a:solidFill>
                <a:srgbClr val="FF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Rubber Stamp LE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323006"/>
            <a:ext cx="8382000" cy="4382594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rgbClr val="CC0000"/>
                </a:solidFill>
                <a:latin typeface="+mn-lt"/>
                <a:cs typeface="+mn-cs"/>
              </a:rPr>
              <a:t>5.  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Pelindung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Tangan</a:t>
            </a:r>
            <a:endParaRPr lang="en-US" sz="2000" b="1" dirty="0">
              <a:solidFill>
                <a:srgbClr val="CC0000"/>
              </a:solidFill>
              <a:latin typeface="+mn-lt"/>
              <a:cs typeface="+mn-cs"/>
            </a:endParaRPr>
          </a:p>
          <a:p>
            <a:pPr marL="393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Fungsi</a:t>
            </a:r>
            <a:r>
              <a:rPr lang="en-US" sz="2000" dirty="0">
                <a:latin typeface="+mn-lt"/>
                <a:cs typeface="+mn-cs"/>
              </a:rPr>
              <a:t> : </a:t>
            </a:r>
            <a:r>
              <a:rPr lang="en-US" sz="2000" dirty="0" err="1">
                <a:latin typeface="+mn-lt"/>
                <a:cs typeface="+mn-cs"/>
              </a:rPr>
              <a:t>Melindungi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tangan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jari-jari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tangan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dari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pajanan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api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panas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dingin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radiasi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elektromagnetik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radiasi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mengion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listrik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bahan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kimia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benturan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pukulan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tergores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terinfeksi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Jenis</a:t>
            </a:r>
            <a:r>
              <a:rPr lang="en-US" sz="2000" dirty="0">
                <a:latin typeface="+mn-lt"/>
                <a:cs typeface="+mn-cs"/>
              </a:rPr>
              <a:t> : </a:t>
            </a:r>
            <a:r>
              <a:rPr lang="en-US" sz="2000" dirty="0" err="1">
                <a:latin typeface="+mn-lt"/>
                <a:cs typeface="+mn-cs"/>
              </a:rPr>
              <a:t>Sarung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tangan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biasa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i="1" dirty="0">
                <a:latin typeface="+mn-lt"/>
                <a:cs typeface="+mn-cs"/>
              </a:rPr>
              <a:t>Mitten, Hand Pad, Sleeve</a:t>
            </a:r>
            <a:endParaRPr lang="en-US" sz="2000" dirty="0"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i="1" dirty="0"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i="1" dirty="0"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i="1" dirty="0">
              <a:solidFill>
                <a:srgbClr val="CC0000"/>
              </a:solidFill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rgbClr val="CC0000"/>
                </a:solidFill>
                <a:latin typeface="+mn-lt"/>
                <a:cs typeface="+mn-cs"/>
              </a:rPr>
              <a:t>6.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Pelindung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Kaki</a:t>
            </a:r>
          </a:p>
          <a:p>
            <a:pPr marL="284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Fungsi</a:t>
            </a:r>
            <a:r>
              <a:rPr lang="en-US" sz="2000" dirty="0">
                <a:latin typeface="+mn-lt"/>
                <a:cs typeface="+mn-cs"/>
              </a:rPr>
              <a:t>: </a:t>
            </a:r>
            <a:r>
              <a:rPr lang="en-US" sz="2000" dirty="0" err="1">
                <a:latin typeface="+mn-lt"/>
                <a:cs typeface="+mn-cs"/>
              </a:rPr>
              <a:t>Melindungi</a:t>
            </a:r>
            <a:r>
              <a:rPr lang="en-US" sz="2000" dirty="0">
                <a:latin typeface="+mn-lt"/>
                <a:cs typeface="+mn-cs"/>
              </a:rPr>
              <a:t> kaki  </a:t>
            </a:r>
            <a:r>
              <a:rPr lang="en-US" sz="2000" dirty="0" err="1">
                <a:latin typeface="+mn-lt"/>
                <a:cs typeface="+mn-cs"/>
              </a:rPr>
              <a:t>dari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timpaan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benda-benda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berat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tertuang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logam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panas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cair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bahan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kimia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korosif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penyakit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kulit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tersandung</a:t>
            </a:r>
            <a:r>
              <a:rPr lang="en-US" sz="2000" dirty="0">
                <a:latin typeface="+mn-lt"/>
                <a:cs typeface="+mn-cs"/>
              </a:rPr>
              <a:t> , </a:t>
            </a:r>
            <a:r>
              <a:rPr lang="en-US" sz="2000" dirty="0" err="1">
                <a:latin typeface="+mn-lt"/>
                <a:cs typeface="+mn-cs"/>
              </a:rPr>
              <a:t>terpeleset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tergelincir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2841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386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84625"/>
            <a:ext cx="1701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923" y="5743489"/>
            <a:ext cx="1316755" cy="10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133612"/>
            <a:ext cx="8382000" cy="4571988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rgbClr val="CC0000"/>
                </a:solidFill>
                <a:latin typeface="+mn-lt"/>
                <a:cs typeface="+mn-cs"/>
              </a:rPr>
              <a:t>7.   P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akaian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pelindung</a:t>
            </a:r>
            <a:endParaRPr lang="en-US" sz="2000" b="1" dirty="0">
              <a:solidFill>
                <a:srgbClr val="CC0000"/>
              </a:solidFill>
              <a:latin typeface="+mn-lt"/>
              <a:cs typeface="+mn-cs"/>
            </a:endParaRP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Fungsi</a:t>
            </a:r>
            <a:r>
              <a:rPr lang="en-US" sz="2000" dirty="0">
                <a:latin typeface="+mn-lt"/>
                <a:cs typeface="+mn-cs"/>
              </a:rPr>
              <a:t>: </a:t>
            </a:r>
            <a:r>
              <a:rPr lang="en-US" sz="2000" dirty="0" err="1">
                <a:latin typeface="+mn-lt"/>
                <a:cs typeface="+mn-cs"/>
              </a:rPr>
              <a:t>Melindungi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sebagian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atau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seluruh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bagian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tubuh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dari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bahaya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percikan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bahan-bahan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kimia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radiasi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panas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bunga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api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maupun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api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Jenis</a:t>
            </a:r>
            <a:r>
              <a:rPr lang="en-US" sz="2000" dirty="0">
                <a:latin typeface="+mn-lt"/>
                <a:cs typeface="+mn-cs"/>
              </a:rPr>
              <a:t> :</a:t>
            </a:r>
          </a:p>
          <a:p>
            <a:pPr marL="850900" indent="-330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i="1" dirty="0">
                <a:latin typeface="+mn-lt"/>
                <a:cs typeface="+mn-cs"/>
              </a:rPr>
              <a:t>Apron</a:t>
            </a:r>
            <a:r>
              <a:rPr lang="en-US" sz="2000" dirty="0">
                <a:latin typeface="+mn-lt"/>
                <a:cs typeface="+mn-cs"/>
              </a:rPr>
              <a:t> (</a:t>
            </a:r>
            <a:r>
              <a:rPr lang="en-US" sz="2000" dirty="0" err="1">
                <a:latin typeface="+mn-lt"/>
                <a:cs typeface="+mn-cs"/>
              </a:rPr>
              <a:t>menutup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sebagian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tubuh</a:t>
            </a:r>
            <a:r>
              <a:rPr lang="en-US" sz="2000" dirty="0">
                <a:latin typeface="+mn-lt"/>
                <a:cs typeface="+mn-cs"/>
              </a:rPr>
              <a:t> </a:t>
            </a:r>
          </a:p>
          <a:p>
            <a:pPr marL="850900" indent="-330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	</a:t>
            </a:r>
            <a:r>
              <a:rPr lang="en-US" sz="2000" dirty="0" err="1">
                <a:latin typeface="+mn-lt"/>
                <a:cs typeface="+mn-cs"/>
              </a:rPr>
              <a:t>mulai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dari</a:t>
            </a:r>
            <a:r>
              <a:rPr lang="en-US" sz="2000" dirty="0">
                <a:latin typeface="+mn-lt"/>
                <a:cs typeface="+mn-cs"/>
              </a:rPr>
              <a:t> dada </a:t>
            </a:r>
            <a:r>
              <a:rPr lang="en-US" sz="2000" dirty="0" err="1">
                <a:latin typeface="+mn-lt"/>
                <a:cs typeface="+mn-cs"/>
              </a:rPr>
              <a:t>sampai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lutut</a:t>
            </a:r>
            <a:r>
              <a:rPr lang="en-US" sz="2000" dirty="0">
                <a:latin typeface="+mn-lt"/>
                <a:cs typeface="+mn-cs"/>
              </a:rPr>
              <a:t>)</a:t>
            </a:r>
          </a:p>
          <a:p>
            <a:pPr marL="850900" indent="-330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i="1" dirty="0" err="1">
                <a:latin typeface="+mn-lt"/>
                <a:cs typeface="+mn-cs"/>
              </a:rPr>
              <a:t>Overalis</a:t>
            </a:r>
            <a:r>
              <a:rPr lang="en-US" sz="2000" dirty="0">
                <a:latin typeface="+mn-lt"/>
                <a:cs typeface="+mn-cs"/>
              </a:rPr>
              <a:t> (</a:t>
            </a:r>
            <a:r>
              <a:rPr lang="en-US" sz="2000" dirty="0" err="1">
                <a:latin typeface="+mn-lt"/>
                <a:cs typeface="+mn-cs"/>
              </a:rPr>
              <a:t>menutup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seluruh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tubuh</a:t>
            </a:r>
            <a:r>
              <a:rPr lang="en-US" sz="2000" dirty="0">
                <a:latin typeface="+mn-lt"/>
                <a:cs typeface="+mn-cs"/>
              </a:rPr>
              <a:t>).</a:t>
            </a: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i="1" dirty="0"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rgbClr val="CC0000"/>
                </a:solidFill>
                <a:latin typeface="+mn-lt"/>
                <a:cs typeface="+mn-cs"/>
              </a:rPr>
              <a:t>8.  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Tali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dan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Sabuk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+mn-lt"/>
                <a:cs typeface="+mn-cs"/>
              </a:rPr>
              <a:t>pengaman</a:t>
            </a:r>
            <a:r>
              <a:rPr lang="en-US" sz="2000" b="1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Fungsi</a:t>
            </a:r>
            <a:r>
              <a:rPr lang="en-US" sz="2000" dirty="0">
                <a:latin typeface="+mn-lt"/>
                <a:cs typeface="+mn-cs"/>
              </a:rPr>
              <a:t>: </a:t>
            </a:r>
            <a:r>
              <a:rPr lang="en-US" sz="2000" dirty="0" err="1">
                <a:latin typeface="+mn-lt"/>
                <a:cs typeface="+mn-cs"/>
              </a:rPr>
              <a:t>Digunakan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untuk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mengurangi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resiko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bahaya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fisik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apabila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pemakai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terjatuh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+mn-lt"/>
                <a:cs typeface="+mn-cs"/>
              </a:rPr>
              <a:t>Jenis : </a:t>
            </a:r>
            <a:endParaRPr lang="en-US" sz="2000" dirty="0">
              <a:latin typeface="+mn-lt"/>
              <a:cs typeface="+mn-cs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  </a:t>
            </a:r>
            <a:r>
              <a:rPr lang="en-US" sz="2000" dirty="0" err="1">
                <a:latin typeface="+mn-lt"/>
                <a:cs typeface="+mn-cs"/>
              </a:rPr>
              <a:t>Penggantung</a:t>
            </a:r>
            <a:endParaRPr lang="en-US" sz="2000" dirty="0">
              <a:latin typeface="+mn-lt"/>
              <a:cs typeface="+mn-cs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  </a:t>
            </a:r>
            <a:r>
              <a:rPr lang="en-US" sz="2000" dirty="0" err="1">
                <a:latin typeface="+mn-lt"/>
                <a:cs typeface="+mn-cs"/>
              </a:rPr>
              <a:t>Pelana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atau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i="1" dirty="0">
                <a:latin typeface="+mn-lt"/>
                <a:cs typeface="+mn-cs"/>
              </a:rPr>
              <a:t>harness</a:t>
            </a: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798" y="3256710"/>
            <a:ext cx="1007604" cy="17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036" y="3235508"/>
            <a:ext cx="1196529" cy="164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770" y="5585271"/>
            <a:ext cx="1448430" cy="11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1676400"/>
            <a:ext cx="8647112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en-US" sz="2600" b="1" dirty="0">
                <a:latin typeface="Verdana" pitchFamily="34" charset="0"/>
                <a:cs typeface="Times New Roman" pitchFamily="18" charset="0"/>
              </a:rPr>
              <a:t>PERATURAN PERUNDANG-UNDANGAN</a:t>
            </a: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Ketentuan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syarat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K3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mengikuti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perkemb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ilmu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pengetahuan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tehnik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teknologi</a:t>
            </a:r>
            <a:endParaRPr lang="en-US" sz="2400" dirty="0">
              <a:latin typeface="Trebuchet MS" pitchFamily="34" charset="0"/>
              <a:cs typeface="Times New Roman" pitchFamily="18" charset="0"/>
            </a:endParaRP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Penerapan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ketentuan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syarat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K3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sejak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tahap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rekayasa</a:t>
            </a:r>
            <a:endParaRPr lang="en-US" sz="2400" dirty="0">
              <a:latin typeface="Trebuchet MS" pitchFamily="34" charset="0"/>
              <a:cs typeface="Times New Roman" pitchFamily="18" charset="0"/>
            </a:endParaRP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Pengawasan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pemantauan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pelaksanaan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K3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sz="2600" b="1" dirty="0">
                <a:latin typeface="Verdana" pitchFamily="34" charset="0"/>
                <a:cs typeface="Times New Roman" pitchFamily="18" charset="0"/>
              </a:rPr>
              <a:t>STANDARISASI</a:t>
            </a: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Standar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K3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maju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akan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menentukan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tingkat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kemajuan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pelaksanaan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K3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sz="2600" b="1" dirty="0">
                <a:latin typeface="Verdana" pitchFamily="34" charset="0"/>
                <a:cs typeface="Times New Roman" pitchFamily="18" charset="0"/>
              </a:rPr>
              <a:t>INSPEKSI / PEMERIKSAAN</a:t>
            </a: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Suatu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kegiatan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pembuktian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sejauh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mana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kondisi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tempat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kerja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masih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memenuhi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ketentuan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persyaratan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K3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438400" y="914400"/>
            <a:ext cx="4219575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3200" b="1" i="1">
                <a:latin typeface="Times New Roman" pitchFamily="18" charset="0"/>
              </a:rPr>
              <a:t>(Menurut ILO)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662988" cy="677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800" b="1" dirty="0">
                <a:latin typeface="Tw Cen MT Condensed Extra Bold" pitchFamily="34" charset="0"/>
              </a:rPr>
              <a:t>LANGKAH-LANGKAH MENCEGAH KECELAKAAN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9B045-8175-46E0-B536-E74EAA6EFC9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33400" y="838200"/>
            <a:ext cx="8077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buFont typeface="Arial" charset="0"/>
              <a:buAutoNum type="arabicPeriod" startAt="4"/>
            </a:pPr>
            <a:r>
              <a:rPr lang="en-US" sz="2600" b="1" dirty="0">
                <a:latin typeface="Verdana" pitchFamily="34" charset="0"/>
                <a:cs typeface="Times New Roman" pitchFamily="18" charset="0"/>
              </a:rPr>
              <a:t>RISET TEKNIS, MEDIS, PSIKOLOGIS &amp; STATISTIK</a:t>
            </a: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Riset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penelitian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untuk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menunjang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tkt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kemajuan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bid K3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sesuai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perkemb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ilmu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pengetahuan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tehnik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&amp; 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teknologi</a:t>
            </a:r>
            <a:endParaRPr lang="en-US" sz="2400" b="1" i="1" dirty="0">
              <a:latin typeface="Tahoma" pitchFamily="34" charset="0"/>
              <a:cs typeface="Times New Roman" pitchFamily="18" charset="0"/>
            </a:endParaRPr>
          </a:p>
          <a:p>
            <a:pPr marL="514350" indent="-514350" algn="just">
              <a:buFont typeface="Arial" charset="0"/>
              <a:buAutoNum type="arabicPeriod" startAt="5"/>
            </a:pPr>
            <a:r>
              <a:rPr lang="en-US" sz="2600" b="1" dirty="0">
                <a:latin typeface="Verdana" pitchFamily="34" charset="0"/>
                <a:cs typeface="Times New Roman" pitchFamily="18" charset="0"/>
              </a:rPr>
              <a:t>PENDIDIKAN &amp; LATIHAN</a:t>
            </a: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Peningkatan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rebuchet MS" pitchFamily="34" charset="0"/>
                <a:cs typeface="Times New Roman" pitchFamily="18" charset="0"/>
              </a:rPr>
              <a:t>kesadaran</a:t>
            </a:r>
            <a:r>
              <a:rPr lang="en-US" sz="2400" b="1" dirty="0">
                <a:latin typeface="Trebuchet MS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rebuchet MS" pitchFamily="34" charset="0"/>
                <a:cs typeface="Times New Roman" pitchFamily="18" charset="0"/>
              </a:rPr>
              <a:t>kualitas</a:t>
            </a:r>
            <a:r>
              <a:rPr lang="en-US" sz="2400" b="1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rebuchet MS" pitchFamily="34" charset="0"/>
                <a:cs typeface="Times New Roman" pitchFamily="18" charset="0"/>
              </a:rPr>
              <a:t>pengetahuan</a:t>
            </a:r>
            <a:r>
              <a:rPr lang="en-US" sz="2400" b="1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b="1" dirty="0" err="1">
                <a:latin typeface="Trebuchet MS" pitchFamily="34" charset="0"/>
                <a:cs typeface="Times New Roman" pitchFamily="18" charset="0"/>
              </a:rPr>
              <a:t>ketrampilan</a:t>
            </a:r>
            <a:r>
              <a:rPr lang="en-US" sz="2400" b="1" dirty="0">
                <a:latin typeface="Trebuchet MS" pitchFamily="34" charset="0"/>
                <a:cs typeface="Times New Roman" pitchFamily="18" charset="0"/>
              </a:rPr>
              <a:t> K3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bagi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TK</a:t>
            </a:r>
          </a:p>
          <a:p>
            <a:pPr marL="514350" indent="-514350" algn="just">
              <a:buFont typeface="Arial" charset="0"/>
              <a:buAutoNum type="arabicPeriod" startAt="6"/>
            </a:pPr>
            <a:r>
              <a:rPr lang="en-US" sz="2600" b="1" dirty="0">
                <a:latin typeface="Verdana" pitchFamily="34" charset="0"/>
                <a:cs typeface="Times New Roman" pitchFamily="18" charset="0"/>
              </a:rPr>
              <a:t>PERSUASI</a:t>
            </a:r>
          </a:p>
          <a:p>
            <a:pPr marL="1241425" lvl="1" indent="-560388" algn="just">
              <a:buFontTx/>
              <a:buChar char="•"/>
            </a:pPr>
            <a:r>
              <a:rPr lang="en-US" sz="2400" dirty="0">
                <a:latin typeface="Trebuchet MS" pitchFamily="34" charset="0"/>
                <a:cs typeface="Times New Roman" pitchFamily="18" charset="0"/>
              </a:rPr>
              <a:t>Cara </a:t>
            </a:r>
            <a:r>
              <a:rPr lang="en-US" sz="2400" b="1" dirty="0" err="1">
                <a:latin typeface="Trebuchet MS" pitchFamily="34" charset="0"/>
                <a:cs typeface="Times New Roman" pitchFamily="18" charset="0"/>
              </a:rPr>
              <a:t>penyuluhan</a:t>
            </a:r>
            <a:r>
              <a:rPr lang="en-US" sz="2400" b="1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b="1" dirty="0" err="1">
                <a:latin typeface="Trebuchet MS" pitchFamily="34" charset="0"/>
                <a:cs typeface="Times New Roman" pitchFamily="18" charset="0"/>
              </a:rPr>
              <a:t>pendekatan</a:t>
            </a:r>
            <a:r>
              <a:rPr lang="en-US" sz="2400" b="1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di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bid K3</a:t>
            </a:r>
          </a:p>
          <a:p>
            <a:pPr marL="1241425" lvl="1" indent="-560388" algn="just">
              <a:buFontTx/>
              <a:buChar char="•"/>
            </a:pP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Bukan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melalui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penerapan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pemaksaan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melalui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rebuchet MS" pitchFamily="34" charset="0"/>
                <a:cs typeface="Times New Roman" pitchFamily="18" charset="0"/>
              </a:rPr>
              <a:t>sanksi-sanksi</a:t>
            </a:r>
            <a:r>
              <a:rPr lang="en-US" sz="2400" dirty="0">
                <a:latin typeface="Trebuchet MS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BCC13-4C68-49F8-B435-EC2B5A53D7D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A896-FF78-9543-ADE0-4D963923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557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06071"/>
              </p:ext>
            </p:extLst>
          </p:nvPr>
        </p:nvGraphicFramePr>
        <p:xfrm>
          <a:off x="228600" y="1371600"/>
          <a:ext cx="8686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989832" imgH="2993005" progId="PowerPoint.Slide.8">
                  <p:embed/>
                </p:oleObj>
              </mc:Choice>
              <mc:Fallback>
                <p:oleObj name="Slide" r:id="rId2" imgW="3989832" imgH="2993005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868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600200" y="63246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  <a:highlight>
                  <a:srgbClr val="000080"/>
                </a:highlight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Tiga</a:t>
            </a:r>
            <a:r>
              <a:rPr lang="en-US" sz="2000" b="1" dirty="0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penyebab</a:t>
            </a:r>
            <a:r>
              <a:rPr lang="en-US" sz="2000" b="1" dirty="0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dasar</a:t>
            </a:r>
            <a:r>
              <a:rPr lang="en-US" sz="2000" b="1" dirty="0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kecelakaan</a:t>
            </a:r>
            <a:r>
              <a:rPr lang="en-US" sz="2000" b="1" dirty="0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 (</a:t>
            </a:r>
            <a:r>
              <a:rPr lang="en-US" sz="2000" b="1" i="1" dirty="0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The Three Basic Causes</a:t>
            </a:r>
            <a:r>
              <a:rPr lang="en-US" sz="2000" b="1" dirty="0">
                <a:solidFill>
                  <a:srgbClr val="CC3300"/>
                </a:solidFill>
                <a:highlight>
                  <a:srgbClr val="00FF00"/>
                </a:highlight>
                <a:latin typeface="Calibri" pitchFamily="34" charset="0"/>
              </a:rPr>
              <a:t>)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3275" lvl="1" indent="-407988" algn="just"/>
            <a:r>
              <a:rPr lang="en-US" sz="3200" b="1" dirty="0" err="1">
                <a:solidFill>
                  <a:srgbClr val="990000"/>
                </a:solidFill>
                <a:latin typeface="Calibri" pitchFamily="34" charset="0"/>
              </a:rPr>
              <a:t>Metode</a:t>
            </a:r>
            <a:r>
              <a:rPr lang="en-US" sz="3200" b="1" dirty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Calibri" pitchFamily="34" charset="0"/>
              </a:rPr>
              <a:t>Menentukan</a:t>
            </a:r>
            <a:r>
              <a:rPr lang="en-US" sz="3200" b="1" dirty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Calibri" pitchFamily="34" charset="0"/>
              </a:rPr>
              <a:t>Penyebab</a:t>
            </a:r>
            <a:r>
              <a:rPr lang="en-US" sz="3200" b="1" dirty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Calibri" pitchFamily="34" charset="0"/>
              </a:rPr>
              <a:t>Kecelakaan</a:t>
            </a:r>
            <a:endParaRPr lang="en-US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382000" cy="5149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marL="342900" lvl="1" indent="-34290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i="1" dirty="0"/>
              <a:t>      </a:t>
            </a:r>
          </a:p>
          <a:p>
            <a:pPr marL="342900" lvl="1" indent="-34290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i="1" dirty="0"/>
          </a:p>
          <a:p>
            <a:pPr marL="342900" lvl="1" indent="-34290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i="1" dirty="0"/>
              <a:t>Loss Causation Model</a:t>
            </a:r>
            <a:r>
              <a:rPr lang="en-US" sz="1800" dirty="0"/>
              <a:t> (ILCI Model – Bird &amp; German , 1985)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554163"/>
            <a:ext cx="907097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" y="47755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3275" lvl="1" indent="-407988" algn="just"/>
            <a:r>
              <a:rPr lang="en-US" sz="3200" b="1" dirty="0" err="1">
                <a:solidFill>
                  <a:srgbClr val="CC3300"/>
                </a:solidFill>
                <a:latin typeface="Calibri" pitchFamily="34" charset="0"/>
              </a:rPr>
              <a:t>Metode</a:t>
            </a:r>
            <a:r>
              <a:rPr lang="en-US" sz="3200" b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Calibri" pitchFamily="34" charset="0"/>
              </a:rPr>
              <a:t>Menentukan</a:t>
            </a:r>
            <a:r>
              <a:rPr lang="en-US" sz="3200" b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Calibri" pitchFamily="34" charset="0"/>
              </a:rPr>
              <a:t>Penyebab</a:t>
            </a:r>
            <a:r>
              <a:rPr lang="en-US" sz="3200" b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Calibri" pitchFamily="34" charset="0"/>
              </a:rPr>
              <a:t>Kecelakaan</a:t>
            </a:r>
            <a:endParaRPr lang="en-US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2628900"/>
            <a:ext cx="8229600" cy="2057400"/>
            <a:chOff x="288" y="1296"/>
            <a:chExt cx="5184" cy="1296"/>
          </a:xfrm>
        </p:grpSpPr>
        <p:sp>
          <p:nvSpPr>
            <p:cNvPr id="52258" name="Rectangle 4"/>
            <p:cNvSpPr>
              <a:spLocks noChangeArrowheads="1"/>
            </p:cNvSpPr>
            <p:nvPr/>
          </p:nvSpPr>
          <p:spPr bwMode="auto">
            <a:xfrm>
              <a:off x="288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2259" name="Rectangle 5"/>
            <p:cNvSpPr>
              <a:spLocks noChangeArrowheads="1"/>
            </p:cNvSpPr>
            <p:nvPr/>
          </p:nvSpPr>
          <p:spPr bwMode="auto">
            <a:xfrm>
              <a:off x="1392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2260" name="Rectangle 6"/>
            <p:cNvSpPr>
              <a:spLocks noChangeArrowheads="1"/>
            </p:cNvSpPr>
            <p:nvPr/>
          </p:nvSpPr>
          <p:spPr bwMode="auto">
            <a:xfrm>
              <a:off x="2496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2261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2262" name="Rectangle 8"/>
            <p:cNvSpPr>
              <a:spLocks noChangeArrowheads="1"/>
            </p:cNvSpPr>
            <p:nvPr/>
          </p:nvSpPr>
          <p:spPr bwMode="auto">
            <a:xfrm>
              <a:off x="4752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2263" name="Line 9"/>
            <p:cNvSpPr>
              <a:spLocks noChangeShapeType="1"/>
            </p:cNvSpPr>
            <p:nvPr/>
          </p:nvSpPr>
          <p:spPr bwMode="auto">
            <a:xfrm>
              <a:off x="288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10"/>
            <p:cNvSpPr>
              <a:spLocks noChangeShapeType="1"/>
            </p:cNvSpPr>
            <p:nvPr/>
          </p:nvSpPr>
          <p:spPr bwMode="auto">
            <a:xfrm>
              <a:off x="1392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Line 11"/>
            <p:cNvSpPr>
              <a:spLocks noChangeShapeType="1"/>
            </p:cNvSpPr>
            <p:nvPr/>
          </p:nvSpPr>
          <p:spPr bwMode="auto">
            <a:xfrm>
              <a:off x="2496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Line 12"/>
            <p:cNvSpPr>
              <a:spLocks noChangeShapeType="1"/>
            </p:cNvSpPr>
            <p:nvPr/>
          </p:nvSpPr>
          <p:spPr bwMode="auto">
            <a:xfrm>
              <a:off x="4752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Line 13"/>
            <p:cNvSpPr>
              <a:spLocks noChangeShapeType="1"/>
            </p:cNvSpPr>
            <p:nvPr/>
          </p:nvSpPr>
          <p:spPr bwMode="auto">
            <a:xfrm>
              <a:off x="3600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95300" y="27051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LEMAHNYA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KONTROL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395538" y="2705100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SEBAB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DASAR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962400" y="2705100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PENYEBAB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LANGSUNG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715000" y="27813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INSIDEN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(Kontak)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00050" y="3262313"/>
            <a:ext cx="1147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PROGRAM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TAK SESUAI</a:t>
            </a:r>
          </a:p>
          <a:p>
            <a:pPr algn="ctr"/>
            <a:endParaRPr lang="en-US" sz="1000" b="1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STANDAR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TAK SESUAI</a:t>
            </a:r>
          </a:p>
          <a:p>
            <a:pPr algn="ctr"/>
            <a:endParaRPr lang="en-US" sz="1000" b="1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KEPATUHAN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PELAKSANAAN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230438" y="3451225"/>
            <a:ext cx="10747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FAKTOR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PERORANGAN</a:t>
            </a:r>
          </a:p>
          <a:p>
            <a:pPr algn="ctr"/>
            <a:endParaRPr lang="en-US" sz="1000" b="1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FAKTOR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KERJA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067175" y="3463925"/>
            <a:ext cx="96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PERBUATAN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TAK AMAN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&amp;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KONDISI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TAK AMAN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754688" y="3422650"/>
            <a:ext cx="104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&lt;KEJADIAN&gt;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KONTAK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DENGAN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ENERGI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ATAU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BAHAN/ ZAT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581900" y="3449638"/>
            <a:ext cx="108585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KECELAKAAN </a:t>
            </a:r>
          </a:p>
          <a:p>
            <a:pPr algn="ctr">
              <a:lnSpc>
                <a:spcPct val="130000"/>
              </a:lnSpc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ATAU</a:t>
            </a:r>
          </a:p>
          <a:p>
            <a:pPr algn="ctr">
              <a:lnSpc>
                <a:spcPct val="130000"/>
              </a:lnSpc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KERUSAKAN</a:t>
            </a:r>
          </a:p>
          <a:p>
            <a:pPr algn="ctr">
              <a:lnSpc>
                <a:spcPct val="130000"/>
              </a:lnSpc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YANG TAK</a:t>
            </a:r>
          </a:p>
          <a:p>
            <a:pPr algn="ctr">
              <a:lnSpc>
                <a:spcPct val="130000"/>
              </a:lnSpc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DIHARAPKAN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76400" y="2781300"/>
            <a:ext cx="381000" cy="1676400"/>
            <a:chOff x="1056" y="1392"/>
            <a:chExt cx="240" cy="1056"/>
          </a:xfrm>
        </p:grpSpPr>
        <p:sp>
          <p:nvSpPr>
            <p:cNvPr id="52255" name="AutoShape 24"/>
            <p:cNvSpPr>
              <a:spLocks noChangeArrowheads="1"/>
            </p:cNvSpPr>
            <p:nvPr/>
          </p:nvSpPr>
          <p:spPr bwMode="auto">
            <a:xfrm>
              <a:off x="1056" y="1392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AutoShape 25"/>
            <p:cNvSpPr>
              <a:spLocks noChangeArrowheads="1"/>
            </p:cNvSpPr>
            <p:nvPr/>
          </p:nvSpPr>
          <p:spPr bwMode="auto">
            <a:xfrm>
              <a:off x="1056" y="1824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AutoShape 26"/>
            <p:cNvSpPr>
              <a:spLocks noChangeArrowheads="1"/>
            </p:cNvSpPr>
            <p:nvPr/>
          </p:nvSpPr>
          <p:spPr bwMode="auto">
            <a:xfrm>
              <a:off x="1056" y="225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429000" y="2781300"/>
            <a:ext cx="381000" cy="1676400"/>
            <a:chOff x="2160" y="1392"/>
            <a:chExt cx="240" cy="1056"/>
          </a:xfrm>
        </p:grpSpPr>
        <p:sp>
          <p:nvSpPr>
            <p:cNvPr id="52252" name="AutoShape 28"/>
            <p:cNvSpPr>
              <a:spLocks noChangeArrowheads="1"/>
            </p:cNvSpPr>
            <p:nvPr/>
          </p:nvSpPr>
          <p:spPr bwMode="auto">
            <a:xfrm>
              <a:off x="2160" y="1392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AutoShape 29"/>
            <p:cNvSpPr>
              <a:spLocks noChangeArrowheads="1"/>
            </p:cNvSpPr>
            <p:nvPr/>
          </p:nvSpPr>
          <p:spPr bwMode="auto">
            <a:xfrm>
              <a:off x="2160" y="1824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AutoShape 30"/>
            <p:cNvSpPr>
              <a:spLocks noChangeArrowheads="1"/>
            </p:cNvSpPr>
            <p:nvPr/>
          </p:nvSpPr>
          <p:spPr bwMode="auto">
            <a:xfrm>
              <a:off x="2160" y="225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181600" y="2781300"/>
            <a:ext cx="381000" cy="1676400"/>
            <a:chOff x="3264" y="1392"/>
            <a:chExt cx="240" cy="1056"/>
          </a:xfrm>
        </p:grpSpPr>
        <p:sp>
          <p:nvSpPr>
            <p:cNvPr id="52249" name="AutoShape 32"/>
            <p:cNvSpPr>
              <a:spLocks noChangeArrowheads="1"/>
            </p:cNvSpPr>
            <p:nvPr/>
          </p:nvSpPr>
          <p:spPr bwMode="auto">
            <a:xfrm>
              <a:off x="3264" y="1392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AutoShape 33"/>
            <p:cNvSpPr>
              <a:spLocks noChangeArrowheads="1"/>
            </p:cNvSpPr>
            <p:nvPr/>
          </p:nvSpPr>
          <p:spPr bwMode="auto">
            <a:xfrm>
              <a:off x="3264" y="1824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AutoShape 34"/>
            <p:cNvSpPr>
              <a:spLocks noChangeArrowheads="1"/>
            </p:cNvSpPr>
            <p:nvPr/>
          </p:nvSpPr>
          <p:spPr bwMode="auto">
            <a:xfrm>
              <a:off x="3264" y="225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2781300"/>
            <a:ext cx="381000" cy="1676400"/>
            <a:chOff x="4368" y="1392"/>
            <a:chExt cx="240" cy="1056"/>
          </a:xfrm>
        </p:grpSpPr>
        <p:sp>
          <p:nvSpPr>
            <p:cNvPr id="52246" name="AutoShape 36"/>
            <p:cNvSpPr>
              <a:spLocks noChangeArrowheads="1"/>
            </p:cNvSpPr>
            <p:nvPr/>
          </p:nvSpPr>
          <p:spPr bwMode="auto">
            <a:xfrm>
              <a:off x="4368" y="1392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AutoShape 37"/>
            <p:cNvSpPr>
              <a:spLocks noChangeArrowheads="1"/>
            </p:cNvSpPr>
            <p:nvPr/>
          </p:nvSpPr>
          <p:spPr bwMode="auto">
            <a:xfrm>
              <a:off x="4368" y="1824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AutoShape 38"/>
            <p:cNvSpPr>
              <a:spLocks noChangeArrowheads="1"/>
            </p:cNvSpPr>
            <p:nvPr/>
          </p:nvSpPr>
          <p:spPr bwMode="auto">
            <a:xfrm>
              <a:off x="4368" y="225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1812925" y="5284788"/>
            <a:ext cx="590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THE ILCI LOSS CAUSATION MODEL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Bird &amp; German, 1985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7600950" y="2781300"/>
            <a:ext cx="1047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KERUGIAN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8200" y="609600"/>
            <a:ext cx="71739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Penyebab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Akibat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Kerugian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0E54D-96E8-4175-B1F3-4BF82465A3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utoUpdateAnimBg="0"/>
      <p:bldP spid="32783" grpId="0" autoUpdateAnimBg="0"/>
      <p:bldP spid="32784" grpId="0" autoUpdateAnimBg="0"/>
      <p:bldP spid="32785" grpId="0" autoUpdateAnimBg="0"/>
      <p:bldP spid="32786" grpId="0" autoUpdateAnimBg="0"/>
      <p:bldP spid="32787" grpId="0" autoUpdateAnimBg="0"/>
      <p:bldP spid="32788" grpId="0" autoUpdateAnimBg="0"/>
      <p:bldP spid="32789" grpId="0" autoUpdateAnimBg="0"/>
      <p:bldP spid="32790" grpId="0" autoUpdateAnimBg="0"/>
      <p:bldP spid="32807" grpId="0" autoUpdateAnimBg="0"/>
      <p:bldP spid="328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676400"/>
            <a:ext cx="6096000" cy="1454150"/>
            <a:chOff x="960" y="1464"/>
            <a:chExt cx="3840" cy="9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0" y="1464"/>
              <a:ext cx="576" cy="912"/>
              <a:chOff x="960" y="1464"/>
              <a:chExt cx="576" cy="912"/>
            </a:xfrm>
          </p:grpSpPr>
          <p:sp>
            <p:nvSpPr>
              <p:cNvPr id="53302" name="Rectangle 5"/>
              <p:cNvSpPr>
                <a:spLocks noChangeArrowheads="1"/>
              </p:cNvSpPr>
              <p:nvPr/>
            </p:nvSpPr>
            <p:spPr bwMode="auto">
              <a:xfrm>
                <a:off x="960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3303" name="Line 6"/>
              <p:cNvSpPr>
                <a:spLocks noChangeShapeType="1"/>
              </p:cNvSpPr>
              <p:nvPr/>
            </p:nvSpPr>
            <p:spPr bwMode="auto">
              <a:xfrm>
                <a:off x="960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4" name="Text Box 7"/>
              <p:cNvSpPr txBox="1">
                <a:spLocks noChangeArrowheads="1"/>
              </p:cNvSpPr>
              <p:nvPr/>
            </p:nvSpPr>
            <p:spPr bwMode="auto">
              <a:xfrm>
                <a:off x="990" y="1464"/>
                <a:ext cx="53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LEMAHNYA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KONTROL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224" y="1468"/>
              <a:ext cx="576" cy="912"/>
              <a:chOff x="4224" y="1468"/>
              <a:chExt cx="576" cy="912"/>
            </a:xfrm>
          </p:grpSpPr>
          <p:sp>
            <p:nvSpPr>
              <p:cNvPr id="53299" name="Rectangle 9"/>
              <p:cNvSpPr>
                <a:spLocks noChangeArrowheads="1"/>
              </p:cNvSpPr>
              <p:nvPr/>
            </p:nvSpPr>
            <p:spPr bwMode="auto">
              <a:xfrm>
                <a:off x="4224" y="1468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3300" name="Line 10"/>
              <p:cNvSpPr>
                <a:spLocks noChangeShapeType="1"/>
              </p:cNvSpPr>
              <p:nvPr/>
            </p:nvSpPr>
            <p:spPr bwMode="auto">
              <a:xfrm>
                <a:off x="4224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1" name="Text Box 11"/>
              <p:cNvSpPr txBox="1">
                <a:spLocks noChangeArrowheads="1"/>
              </p:cNvSpPr>
              <p:nvPr/>
            </p:nvSpPr>
            <p:spPr bwMode="auto">
              <a:xfrm>
                <a:off x="4267" y="1512"/>
                <a:ext cx="50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KERUGIAN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76" y="1464"/>
              <a:ext cx="576" cy="912"/>
              <a:chOff x="1776" y="1464"/>
              <a:chExt cx="576" cy="912"/>
            </a:xfrm>
          </p:grpSpPr>
          <p:sp>
            <p:nvSpPr>
              <p:cNvPr id="53296" name="Rectangle 13"/>
              <p:cNvSpPr>
                <a:spLocks noChangeArrowheads="1"/>
              </p:cNvSpPr>
              <p:nvPr/>
            </p:nvSpPr>
            <p:spPr bwMode="auto">
              <a:xfrm>
                <a:off x="1776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3297" name="Line 14"/>
              <p:cNvSpPr>
                <a:spLocks noChangeShapeType="1"/>
              </p:cNvSpPr>
              <p:nvPr/>
            </p:nvSpPr>
            <p:spPr bwMode="auto">
              <a:xfrm>
                <a:off x="1776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8" name="Text Box 15"/>
              <p:cNvSpPr txBox="1">
                <a:spLocks noChangeArrowheads="1"/>
              </p:cNvSpPr>
              <p:nvPr/>
            </p:nvSpPr>
            <p:spPr bwMode="auto">
              <a:xfrm>
                <a:off x="1827" y="1464"/>
                <a:ext cx="49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DASAR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592" y="1464"/>
              <a:ext cx="576" cy="912"/>
              <a:chOff x="2592" y="1464"/>
              <a:chExt cx="576" cy="912"/>
            </a:xfrm>
          </p:grpSpPr>
          <p:sp>
            <p:nvSpPr>
              <p:cNvPr id="53293" name="Rectangle 17"/>
              <p:cNvSpPr>
                <a:spLocks noChangeArrowheads="1"/>
              </p:cNvSpPr>
              <p:nvPr/>
            </p:nvSpPr>
            <p:spPr bwMode="auto">
              <a:xfrm>
                <a:off x="2592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3294" name="Line 18"/>
              <p:cNvSpPr>
                <a:spLocks noChangeShapeType="1"/>
              </p:cNvSpPr>
              <p:nvPr/>
            </p:nvSpPr>
            <p:spPr bwMode="auto">
              <a:xfrm>
                <a:off x="2592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5" name="Text Box 19"/>
              <p:cNvSpPr txBox="1">
                <a:spLocks noChangeArrowheads="1"/>
              </p:cNvSpPr>
              <p:nvPr/>
            </p:nvSpPr>
            <p:spPr bwMode="auto">
              <a:xfrm>
                <a:off x="2625" y="1464"/>
                <a:ext cx="5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LANGSUNG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408" y="1464"/>
              <a:ext cx="576" cy="912"/>
              <a:chOff x="3408" y="1464"/>
              <a:chExt cx="576" cy="912"/>
            </a:xfrm>
          </p:grpSpPr>
          <p:sp>
            <p:nvSpPr>
              <p:cNvPr id="53290" name="Rectangle 21"/>
              <p:cNvSpPr>
                <a:spLocks noChangeArrowheads="1"/>
              </p:cNvSpPr>
              <p:nvPr/>
            </p:nvSpPr>
            <p:spPr bwMode="auto">
              <a:xfrm>
                <a:off x="3408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3291" name="Line 22"/>
              <p:cNvSpPr>
                <a:spLocks noChangeShapeType="1"/>
              </p:cNvSpPr>
              <p:nvPr/>
            </p:nvSpPr>
            <p:spPr bwMode="auto">
              <a:xfrm>
                <a:off x="3408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2" name="Text Box 23"/>
              <p:cNvSpPr txBox="1">
                <a:spLocks noChangeArrowheads="1"/>
              </p:cNvSpPr>
              <p:nvPr/>
            </p:nvSpPr>
            <p:spPr bwMode="auto">
              <a:xfrm>
                <a:off x="3456" y="1512"/>
                <a:ext cx="45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INSIDEN</a:t>
                </a: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514600" y="1752600"/>
            <a:ext cx="228600" cy="1295400"/>
            <a:chOff x="1584" y="1512"/>
            <a:chExt cx="144" cy="816"/>
          </a:xfrm>
        </p:grpSpPr>
        <p:sp>
          <p:nvSpPr>
            <p:cNvPr id="53282" name="AutoShape 25"/>
            <p:cNvSpPr>
              <a:spLocks noChangeArrowheads="1"/>
            </p:cNvSpPr>
            <p:nvPr/>
          </p:nvSpPr>
          <p:spPr bwMode="auto">
            <a:xfrm>
              <a:off x="1584" y="151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AutoShape 26"/>
            <p:cNvSpPr>
              <a:spLocks noChangeArrowheads="1"/>
            </p:cNvSpPr>
            <p:nvPr/>
          </p:nvSpPr>
          <p:spPr bwMode="auto">
            <a:xfrm>
              <a:off x="1584" y="184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AutoShape 27"/>
            <p:cNvSpPr>
              <a:spLocks noChangeArrowheads="1"/>
            </p:cNvSpPr>
            <p:nvPr/>
          </p:nvSpPr>
          <p:spPr bwMode="auto">
            <a:xfrm>
              <a:off x="1584" y="2184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810000" y="1752600"/>
            <a:ext cx="228600" cy="1295400"/>
            <a:chOff x="2400" y="1512"/>
            <a:chExt cx="144" cy="816"/>
          </a:xfrm>
        </p:grpSpPr>
        <p:sp>
          <p:nvSpPr>
            <p:cNvPr id="53279" name="AutoShape 29"/>
            <p:cNvSpPr>
              <a:spLocks noChangeArrowheads="1"/>
            </p:cNvSpPr>
            <p:nvPr/>
          </p:nvSpPr>
          <p:spPr bwMode="auto">
            <a:xfrm>
              <a:off x="2400" y="151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AutoShape 30"/>
            <p:cNvSpPr>
              <a:spLocks noChangeArrowheads="1"/>
            </p:cNvSpPr>
            <p:nvPr/>
          </p:nvSpPr>
          <p:spPr bwMode="auto">
            <a:xfrm>
              <a:off x="2400" y="184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AutoShape 31"/>
            <p:cNvSpPr>
              <a:spLocks noChangeArrowheads="1"/>
            </p:cNvSpPr>
            <p:nvPr/>
          </p:nvSpPr>
          <p:spPr bwMode="auto">
            <a:xfrm>
              <a:off x="2400" y="2184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105400" y="1790700"/>
            <a:ext cx="228600" cy="1257300"/>
            <a:chOff x="3216" y="1536"/>
            <a:chExt cx="144" cy="792"/>
          </a:xfrm>
        </p:grpSpPr>
        <p:sp>
          <p:nvSpPr>
            <p:cNvPr id="53276" name="AutoShape 33"/>
            <p:cNvSpPr>
              <a:spLocks noChangeArrowheads="1"/>
            </p:cNvSpPr>
            <p:nvPr/>
          </p:nvSpPr>
          <p:spPr bwMode="auto">
            <a:xfrm>
              <a:off x="3216" y="153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AutoShape 34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AutoShape 35"/>
            <p:cNvSpPr>
              <a:spLocks noChangeArrowheads="1"/>
            </p:cNvSpPr>
            <p:nvPr/>
          </p:nvSpPr>
          <p:spPr bwMode="auto">
            <a:xfrm>
              <a:off x="3216" y="2184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400800" y="1790700"/>
            <a:ext cx="228600" cy="1295400"/>
            <a:chOff x="4032" y="1536"/>
            <a:chExt cx="144" cy="816"/>
          </a:xfrm>
        </p:grpSpPr>
        <p:sp>
          <p:nvSpPr>
            <p:cNvPr id="53273" name="AutoShape 37"/>
            <p:cNvSpPr>
              <a:spLocks noChangeArrowheads="1"/>
            </p:cNvSpPr>
            <p:nvPr/>
          </p:nvSpPr>
          <p:spPr bwMode="auto">
            <a:xfrm>
              <a:off x="4032" y="153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AutoShape 38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AutoShape 39"/>
            <p:cNvSpPr>
              <a:spLocks noChangeArrowheads="1"/>
            </p:cNvSpPr>
            <p:nvPr/>
          </p:nvSpPr>
          <p:spPr bwMode="auto">
            <a:xfrm>
              <a:off x="4032" y="220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267200" y="4191000"/>
            <a:ext cx="687388" cy="1908175"/>
            <a:chOff x="1967" y="2788"/>
            <a:chExt cx="433" cy="1202"/>
          </a:xfrm>
        </p:grpSpPr>
        <p:sp>
          <p:nvSpPr>
            <p:cNvPr id="53265" name="Rectangle 41"/>
            <p:cNvSpPr>
              <a:spLocks noChangeArrowheads="1"/>
            </p:cNvSpPr>
            <p:nvPr/>
          </p:nvSpPr>
          <p:spPr bwMode="auto">
            <a:xfrm>
              <a:off x="1968" y="3078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3266" name="Line 42"/>
            <p:cNvSpPr>
              <a:spLocks noChangeShapeType="1"/>
            </p:cNvSpPr>
            <p:nvPr/>
          </p:nvSpPr>
          <p:spPr bwMode="auto">
            <a:xfrm flipV="1">
              <a:off x="2112" y="2790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Line 43"/>
            <p:cNvSpPr>
              <a:spLocks noChangeShapeType="1"/>
            </p:cNvSpPr>
            <p:nvPr/>
          </p:nvSpPr>
          <p:spPr bwMode="auto">
            <a:xfrm flipV="1">
              <a:off x="1968" y="2788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Line 44"/>
            <p:cNvSpPr>
              <a:spLocks noChangeShapeType="1"/>
            </p:cNvSpPr>
            <p:nvPr/>
          </p:nvSpPr>
          <p:spPr bwMode="auto">
            <a:xfrm>
              <a:off x="2276" y="2788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Line 45"/>
            <p:cNvSpPr>
              <a:spLocks noChangeShapeType="1"/>
            </p:cNvSpPr>
            <p:nvPr/>
          </p:nvSpPr>
          <p:spPr bwMode="auto">
            <a:xfrm flipH="1">
              <a:off x="2396" y="2788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Line 46"/>
            <p:cNvSpPr>
              <a:spLocks noChangeShapeType="1"/>
            </p:cNvSpPr>
            <p:nvPr/>
          </p:nvSpPr>
          <p:spPr bwMode="auto">
            <a:xfrm flipV="1">
              <a:off x="2112" y="3666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Line 47"/>
            <p:cNvSpPr>
              <a:spLocks noChangeShapeType="1"/>
            </p:cNvSpPr>
            <p:nvPr/>
          </p:nvSpPr>
          <p:spPr bwMode="auto">
            <a:xfrm flipV="1">
              <a:off x="2109" y="3045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Text Box 48"/>
            <p:cNvSpPr txBox="1">
              <a:spLocks noChangeArrowheads="1"/>
            </p:cNvSpPr>
            <p:nvPr/>
          </p:nvSpPr>
          <p:spPr bwMode="auto">
            <a:xfrm rot="-5400000">
              <a:off x="1787" y="3420"/>
              <a:ext cx="5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latin typeface="Comic Sans MS" pitchFamily="66" charset="0"/>
                </a:rPr>
                <a:t>KERUGIAN</a:t>
              </a:r>
            </a:p>
          </p:txBody>
        </p:sp>
      </p:grpSp>
      <p:sp>
        <p:nvSpPr>
          <p:cNvPr id="33841" name="WordArt 49"/>
          <p:cNvSpPr>
            <a:spLocks noChangeArrowheads="1" noChangeShapeType="1" noTextEdit="1"/>
          </p:cNvSpPr>
          <p:nvPr/>
        </p:nvSpPr>
        <p:spPr bwMode="auto">
          <a:xfrm>
            <a:off x="5562600" y="3886200"/>
            <a:ext cx="2811463" cy="215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MANUSIA</a:t>
            </a:r>
          </a:p>
          <a:p>
            <a:pPr algn="ctr"/>
            <a:r>
              <a:rPr lang="en-US" sz="36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PERALATAN</a:t>
            </a:r>
          </a:p>
          <a:p>
            <a:pPr algn="ctr"/>
            <a:r>
              <a:rPr lang="en-US" sz="36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MATERIAL</a:t>
            </a:r>
          </a:p>
          <a:p>
            <a:pPr algn="ctr"/>
            <a:r>
              <a:rPr lang="en-US" sz="36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LINGKUNGAN</a:t>
            </a:r>
          </a:p>
        </p:txBody>
      </p:sp>
      <p:sp>
        <p:nvSpPr>
          <p:cNvPr id="33842" name="AutoShape 50"/>
          <p:cNvSpPr>
            <a:spLocks noChangeArrowheads="1"/>
          </p:cNvSpPr>
          <p:nvPr/>
        </p:nvSpPr>
        <p:spPr bwMode="auto">
          <a:xfrm>
            <a:off x="6923088" y="3321050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843" name="AutoShape 51"/>
          <p:cNvSpPr>
            <a:spLocks noChangeArrowheads="1"/>
          </p:cNvSpPr>
          <p:nvPr/>
        </p:nvSpPr>
        <p:spPr bwMode="auto">
          <a:xfrm>
            <a:off x="6935788" y="3340100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844" name="AutoShape 52"/>
          <p:cNvSpPr>
            <a:spLocks noChangeArrowheads="1"/>
          </p:cNvSpPr>
          <p:nvPr/>
        </p:nvSpPr>
        <p:spPr bwMode="auto">
          <a:xfrm>
            <a:off x="6950075" y="3328988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845" name="WordArt 53"/>
          <p:cNvSpPr>
            <a:spLocks noChangeArrowheads="1" noChangeShapeType="1" noTextEdit="1"/>
          </p:cNvSpPr>
          <p:nvPr/>
        </p:nvSpPr>
        <p:spPr bwMode="auto">
          <a:xfrm>
            <a:off x="1776413" y="838200"/>
            <a:ext cx="517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Penyebab dan Akibat Kerugian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1787525" y="1430338"/>
            <a:ext cx="5238750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4E585-E604-47A8-B0A0-566F333883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1" grpId="0" animBg="1"/>
      <p:bldP spid="33842" grpId="0" animBg="1"/>
      <p:bldP spid="33843" grpId="0" animBg="1"/>
      <p:bldP spid="33844" grpId="0" animBg="1"/>
      <p:bldP spid="33845" grpId="0" animBg="1"/>
      <p:bldP spid="338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azli_11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572000"/>
            <a:ext cx="6858000" cy="2286000"/>
            <a:chOff x="0" y="4572000"/>
            <a:chExt cx="6858000" cy="2286000"/>
          </a:xfrm>
        </p:grpSpPr>
        <p:pic>
          <p:nvPicPr>
            <p:cNvPr id="54281" name="Picture 2" descr="D:\MASMUTARNO\PAPARAN\SMK3\MASMUTARNO\PICTURE N MOVIE\PICTURE\ibu-menangis-gempa-padang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572000"/>
              <a:ext cx="2286000" cy="2286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4282" name="Picture 3" descr="D:\MASMUTARNO\PAPARAN\SMK3\MASMUTARNO\PICTURE N MOVIE\PICTURE\baby menangis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4572000"/>
              <a:ext cx="2286000" cy="2286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4283" name="Picture 4" descr="D:\MASMUTARNO\PAPARAN\SMK3\MASMUTARNO\PICTURE N MOVIE\PICTURE\baby menangis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572000"/>
              <a:ext cx="2286000" cy="2286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791200" y="251459"/>
            <a:ext cx="307808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endParaRPr lang="en-US" sz="2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930B1-6421-4913-848D-C70B461DBF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okkkkkkkkkkkkkkkkkkkkkkkkkkkkk</Template>
  <TotalTime>1808</TotalTime>
  <Words>3115</Words>
  <Application>Microsoft Macintosh PowerPoint</Application>
  <PresentationFormat>On-screen Show (4:3)</PresentationFormat>
  <Paragraphs>667</Paragraphs>
  <Slides>44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71" baseType="lpstr">
      <vt:lpstr>Aharoni</vt:lpstr>
      <vt:lpstr>Arial</vt:lpstr>
      <vt:lpstr>Bear</vt:lpstr>
      <vt:lpstr>Berkeley-BlackItalic</vt:lpstr>
      <vt:lpstr>Calibri</vt:lpstr>
      <vt:lpstr>Candara</vt:lpstr>
      <vt:lpstr>Century Gothic</vt:lpstr>
      <vt:lpstr>Comic Sans MS</vt:lpstr>
      <vt:lpstr>Courier New</vt:lpstr>
      <vt:lpstr>Eras Bold ITC</vt:lpstr>
      <vt:lpstr>Eras Demi ITC</vt:lpstr>
      <vt:lpstr>Impact</vt:lpstr>
      <vt:lpstr>Monotype Sorts</vt:lpstr>
      <vt:lpstr>Rubber Stamp LET</vt:lpstr>
      <vt:lpstr>Segoe UI Semibold</vt:lpstr>
      <vt:lpstr>Tahoma</vt:lpstr>
      <vt:lpstr>Times New Roman</vt:lpstr>
      <vt:lpstr>Trebuchet MS</vt:lpstr>
      <vt:lpstr>Tw Cen MT Condensed Extra Bold</vt:lpstr>
      <vt:lpstr>Verdana</vt:lpstr>
      <vt:lpstr>Wingdings</vt:lpstr>
      <vt:lpstr>Wingdings 2</vt:lpstr>
      <vt:lpstr>template</vt:lpstr>
      <vt:lpstr>Custom Design</vt:lpstr>
      <vt:lpstr>1_Custom Design</vt:lpstr>
      <vt:lpstr>Quotable</vt:lpstr>
      <vt:lpstr>Slide</vt:lpstr>
      <vt:lpstr>IDENTIFIKASI BAHAYA &amp; RESIKO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Kondisi tidak aman</vt:lpstr>
      <vt:lpstr>Tindakan tidak aman</vt:lpstr>
      <vt:lpstr>Tindakan tidak aman</vt:lpstr>
      <vt:lpstr>Tindakan tidak aman</vt:lpstr>
      <vt:lpstr>Tindakan dan kondisi tidak aman</vt:lpstr>
      <vt:lpstr>PowerPoint Presentation</vt:lpstr>
      <vt:lpstr>Tindakan tidak aman</vt:lpstr>
      <vt:lpstr>Tindakan tidak aman</vt:lpstr>
      <vt:lpstr>Tindakan tidak aman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Pemeringkatan Risiko</vt:lpstr>
      <vt:lpstr>HIERARKI  PENGENDALIAN RISIKO</vt:lpstr>
      <vt:lpstr>HIERARKI  PENGENDALIAN RISIKO</vt:lpstr>
      <vt:lpstr>HIERARKI  PENGENDALIAN RISIKO</vt:lpstr>
      <vt:lpstr>HIERARKI  PENGENDALIAN RISIKO</vt:lpstr>
      <vt:lpstr>HIERARKI  PENGENDALIAN RISIKO</vt:lpstr>
      <vt:lpstr>HIERARKI  PENGENDALIAN RESIKO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Pengetahuan Dasar K3</dc:title>
  <dc:creator>SI</dc:creator>
  <cp:lastModifiedBy>Microsoft Office User</cp:lastModifiedBy>
  <cp:revision>194</cp:revision>
  <dcterms:created xsi:type="dcterms:W3CDTF">2012-02-05T13:12:04Z</dcterms:created>
  <dcterms:modified xsi:type="dcterms:W3CDTF">2024-05-28T02:40:51Z</dcterms:modified>
</cp:coreProperties>
</file>