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9" r:id="rId6"/>
    <p:sldId id="280" r:id="rId7"/>
    <p:sldId id="260" r:id="rId8"/>
    <p:sldId id="261" r:id="rId9"/>
    <p:sldId id="262" r:id="rId10"/>
    <p:sldId id="263" r:id="rId11"/>
    <p:sldId id="264" r:id="rId12"/>
    <p:sldId id="265" r:id="rId13"/>
    <p:sldId id="278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1">
          <a:gsLst>
            <a:gs pos="0">
              <a:srgbClr val="2B384D"/>
            </a:gs>
            <a:gs pos="30000">
              <a:srgbClr val="36455E"/>
            </a:gs>
            <a:gs pos="100000">
              <a:srgbClr val="7C889E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3F085-CDB7-4D5C-9AF8-8607F9EAF1D5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FA9FC-5CFA-460E-85A1-1F9924318959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4490605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E2DB7-1F25-4A37-86B7-D4D7AD75331C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90223-CBA3-4AC2-BACD-3657D3B7218F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073242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BBE69-519A-4FEE-A9F3-F7891F76E102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6CA87-4098-4A82-BDC3-A9468E98FAAA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3227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51AB8-CCCA-4A55-8C28-B93DA8C13CA8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82207-8974-4E0F-8111-F1FAB36651E9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6269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0">
              <a:srgbClr val="2B384D"/>
            </a:gs>
            <a:gs pos="30000">
              <a:srgbClr val="36455E"/>
            </a:gs>
            <a:gs pos="100000">
              <a:srgbClr val="7C889E"/>
            </a:gs>
          </a:gsLst>
          <a:lin ang="1296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250CC-9783-4BB5-ABA7-290A9546B3AA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3DE69-8C40-4C74-B803-5C1B82AA923B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247317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6395-EDEB-4B1F-81D7-C7256938AF87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9EA8E-4AC0-46F7-B610-76ECC76C1771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278961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E5741-021E-4DA9-92ED-5A84741F7EAF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13C98-F226-4F40-82F3-1661B6B00657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41994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B12D-06BA-4F38-99BF-3C347394994C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68D77-0A62-4B45-8EC6-986F8FBE89B0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97533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D59B-99E6-427C-BED9-4E7FBB2A7C49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19857-43BE-49EB-A910-A12BBEF096F5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3303453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EBBDC-63F6-4AE9-97B0-94E69A7F7D75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D51A6A49-B204-4694-A562-278DAB8119B1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55475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96B8B-7559-434E-9D1B-B3A9D650A12B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9EFF3-0BDB-414C-BA7F-6E28BCDD4F03}" type="slidenum">
              <a:rPr lang="en-SG" altLang="en-US"/>
              <a:pPr/>
              <a:t>‹#›</a:t>
            </a:fld>
            <a:endParaRPr lang="en-SG" altLang="en-US"/>
          </a:p>
        </p:txBody>
      </p:sp>
    </p:spTree>
    <p:extLst>
      <p:ext uri="{BB962C8B-B14F-4D97-AF65-F5344CB8AC3E}">
        <p14:creationId xmlns:p14="http://schemas.microsoft.com/office/powerpoint/2010/main" val="1633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432B4A-D3DC-43A1-8554-AE7A35854A50}" type="datetimeFigureOut">
              <a:rPr lang="en-US"/>
              <a:pPr>
                <a:defRPr/>
              </a:pPr>
              <a:t>4/2/2024</a:t>
            </a:fld>
            <a:endParaRPr lang="en-S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S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DADBC"/>
                </a:solidFill>
              </a:defRPr>
            </a:lvl1pPr>
          </a:lstStyle>
          <a:p>
            <a:fld id="{7282C9A6-A1F5-4541-B35E-163B68CDF10A}" type="slidenum">
              <a:rPr lang="en-SG" altLang="en-US"/>
              <a:pPr/>
              <a:t>‹#›</a:t>
            </a:fld>
            <a:endParaRPr lang="en-SG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693" r:id="rId2"/>
    <p:sldLayoutId id="2147483700" r:id="rId3"/>
    <p:sldLayoutId id="2147483694" r:id="rId4"/>
    <p:sldLayoutId id="2147483701" r:id="rId5"/>
    <p:sldLayoutId id="2147483695" r:id="rId6"/>
    <p:sldLayoutId id="2147483696" r:id="rId7"/>
    <p:sldLayoutId id="2147483702" r:id="rId8"/>
    <p:sldLayoutId id="2147483703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/>
              <a:t>OBESITAS PADA ANAK DAN REMAJA</a:t>
            </a:r>
            <a:endParaRPr lang="en-SG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endParaRPr lang="en-S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Peran genetik pada obesitas</a:t>
            </a:r>
            <a:endParaRPr lang="en-SG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genetik</a:t>
            </a:r>
            <a:r>
              <a:rPr lang="en-US" dirty="0" smtClean="0"/>
              <a:t> – </a:t>
            </a:r>
            <a:r>
              <a:rPr lang="en-US" dirty="0" err="1" smtClean="0"/>
              <a:t>Oktober</a:t>
            </a:r>
            <a:r>
              <a:rPr lang="en-US" dirty="0" smtClean="0"/>
              <a:t> 2005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176 </a:t>
            </a:r>
            <a:r>
              <a:rPr lang="en-US" i="1" dirty="0" smtClean="0"/>
              <a:t>single gene mutations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i="1" dirty="0" smtClean="0"/>
              <a:t>	</a:t>
            </a:r>
            <a:r>
              <a:rPr lang="en-US" dirty="0" smtClean="0"/>
              <a:t>127 </a:t>
            </a:r>
            <a:r>
              <a:rPr lang="en-US" dirty="0" err="1" smtClean="0"/>
              <a:t>kandidat</a:t>
            </a:r>
            <a:r>
              <a:rPr lang="en-US" dirty="0" smtClean="0"/>
              <a:t> gen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Polimorfisme</a:t>
            </a:r>
            <a:r>
              <a:rPr lang="en-US" dirty="0" smtClean="0"/>
              <a:t> :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fenotip</a:t>
            </a:r>
            <a:r>
              <a:rPr lang="en-US" dirty="0" smtClean="0"/>
              <a:t> yang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/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genotif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alele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alele</a:t>
            </a:r>
            <a:r>
              <a:rPr lang="en-US" dirty="0" smtClean="0"/>
              <a:t> </a:t>
            </a:r>
            <a:r>
              <a:rPr lang="en-US" dirty="0" err="1" smtClean="0"/>
              <a:t>homozigot</a:t>
            </a:r>
            <a:r>
              <a:rPr lang="en-US" dirty="0" smtClean="0"/>
              <a:t> minimal 1% &amp; </a:t>
            </a:r>
            <a:r>
              <a:rPr lang="en-US" dirty="0" err="1" smtClean="0"/>
              <a:t>heterozigot</a:t>
            </a:r>
            <a:r>
              <a:rPr lang="en-US" dirty="0" smtClean="0"/>
              <a:t> minimal 2%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Penyebab obesitas idiopatik</a:t>
            </a:r>
            <a:endParaRPr lang="en-SG" alt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Faktor genetik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Orang tua gemuk :</a:t>
            </a:r>
          </a:p>
          <a:p>
            <a:pPr lvl="1" eaLnBrk="1" hangingPunct="1">
              <a:buFontTx/>
              <a:buChar char="-"/>
            </a:pPr>
            <a:r>
              <a:rPr lang="en-US" altLang="en-US" smtClean="0"/>
              <a:t>Jika kedua orang tua gemuk, 80%</a:t>
            </a:r>
          </a:p>
          <a:p>
            <a:pPr lvl="1" eaLnBrk="1" hangingPunct="1">
              <a:buFontTx/>
              <a:buChar char="-"/>
            </a:pPr>
            <a:r>
              <a:rPr lang="en-US" altLang="en-US" smtClean="0"/>
              <a:t>Jika salah satu orang tua gemuk, 40%</a:t>
            </a:r>
          </a:p>
          <a:p>
            <a:pPr lvl="1" eaLnBrk="1" hangingPunct="1">
              <a:buFontTx/>
              <a:buChar char="-"/>
            </a:pPr>
            <a:r>
              <a:rPr lang="en-US" altLang="en-US" smtClean="0"/>
              <a:t>Jika tidak ada yang gemuk, 15%</a:t>
            </a:r>
          </a:p>
          <a:p>
            <a:pPr eaLnBrk="1" hangingPunct="1"/>
            <a:r>
              <a:rPr lang="en-US" altLang="en-US" smtClean="0"/>
              <a:t>Faktor lingkungan</a:t>
            </a:r>
          </a:p>
          <a:p>
            <a:pPr lvl="1" eaLnBrk="1" hangingPunct="1"/>
            <a:r>
              <a:rPr lang="en-US" altLang="en-US" smtClean="0"/>
              <a:t>Perilaku makan</a:t>
            </a:r>
          </a:p>
          <a:p>
            <a:pPr lvl="1" eaLnBrk="1" hangingPunct="1"/>
            <a:r>
              <a:rPr lang="en-US" altLang="en-US" smtClean="0"/>
              <a:t>Aktivitas</a:t>
            </a:r>
          </a:p>
          <a:p>
            <a:pPr lvl="1" eaLnBrk="1" hangingPunct="1"/>
            <a:r>
              <a:rPr lang="en-US" altLang="en-US" smtClean="0"/>
              <a:t>Sosial ekonomi</a:t>
            </a:r>
            <a:endParaRPr lang="en-S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/ </a:t>
            </a:r>
            <a:r>
              <a:rPr lang="en-US" dirty="0" err="1" smtClean="0"/>
              <a:t>berlebihan</a:t>
            </a:r>
            <a:endParaRPr lang="en-SG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Konsumsi fast food</a:t>
            </a:r>
          </a:p>
          <a:p>
            <a:pPr eaLnBrk="1" hangingPunct="1"/>
            <a:r>
              <a:rPr lang="en-US" altLang="en-US" smtClean="0"/>
              <a:t>Konsumsi soft drink</a:t>
            </a:r>
          </a:p>
          <a:p>
            <a:pPr eaLnBrk="1" hangingPunct="1"/>
            <a:r>
              <a:rPr lang="en-US" altLang="en-US" smtClean="0"/>
              <a:t>Ngemil terutama makanan manis</a:t>
            </a:r>
          </a:p>
          <a:p>
            <a:pPr eaLnBrk="1" hangingPunct="1"/>
            <a:r>
              <a:rPr lang="en-US" altLang="en-US" smtClean="0"/>
              <a:t>Tidak suka sayur/buah</a:t>
            </a:r>
          </a:p>
          <a:p>
            <a:pPr eaLnBrk="1" hangingPunct="1"/>
            <a:r>
              <a:rPr lang="en-US" altLang="en-US" smtClean="0"/>
              <a:t>Asupan makanan yang berlebihan</a:t>
            </a:r>
          </a:p>
          <a:p>
            <a:pPr eaLnBrk="1" hangingPunct="1"/>
            <a:r>
              <a:rPr lang="en-US" altLang="en-US" smtClean="0"/>
              <a:t>Perilaku makan kurang sehat (makan terlalu cepat, porsi makan besar)</a:t>
            </a:r>
            <a:endParaRPr lang="en-S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Penyebab Obesitas Endogen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smtClean="0"/>
              <a:t>Prader Willi Syndrome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SG" altLang="en-US" smtClean="0"/>
          </a:p>
        </p:txBody>
      </p:sp>
      <p:pic>
        <p:nvPicPr>
          <p:cNvPr id="17411" name="Picture 10" descr="http://www.gulfkids.com/images3/Prader-Willi%20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2500313"/>
            <a:ext cx="2500313" cy="364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Dampak obesitas</a:t>
            </a:r>
            <a:endParaRPr lang="en-SG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risisko</a:t>
            </a:r>
            <a:r>
              <a:rPr lang="en-US" dirty="0" smtClean="0"/>
              <a:t> </a:t>
            </a:r>
            <a:r>
              <a:rPr lang="en-US" dirty="0" err="1" smtClean="0"/>
              <a:t>kardiovaskuler</a:t>
            </a:r>
            <a:endParaRPr lang="en-US" dirty="0" smtClean="0"/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koroner</a:t>
            </a:r>
            <a:endParaRPr lang="en-US" dirty="0" smtClean="0"/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 smtClean="0"/>
              <a:t>Hipertensi</a:t>
            </a:r>
            <a:r>
              <a:rPr lang="en-US" dirty="0" smtClean="0"/>
              <a:t> (</a:t>
            </a:r>
            <a:r>
              <a:rPr lang="en-US" dirty="0" err="1" smtClean="0"/>
              <a:t>remaja</a:t>
            </a:r>
            <a:r>
              <a:rPr lang="en-US" dirty="0" smtClean="0"/>
              <a:t>, </a:t>
            </a:r>
            <a:r>
              <a:rPr lang="en-US" dirty="0" err="1" smtClean="0"/>
              <a:t>risiko</a:t>
            </a:r>
            <a:r>
              <a:rPr lang="en-US" dirty="0" smtClean="0"/>
              <a:t> 6x)</a:t>
            </a:r>
          </a:p>
          <a:p>
            <a:pPr marL="722376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Stroke 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, </a:t>
            </a:r>
            <a:r>
              <a:rPr lang="en-US" dirty="0" err="1" smtClean="0"/>
              <a:t>perlemakan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i="1" dirty="0" smtClean="0"/>
              <a:t>Sleep apnea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ortopedi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Kelainan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(</a:t>
            </a:r>
            <a:r>
              <a:rPr lang="en-US" dirty="0" err="1" smtClean="0"/>
              <a:t>acanthosis</a:t>
            </a:r>
            <a:r>
              <a:rPr lang="en-US" dirty="0" smtClean="0"/>
              <a:t> </a:t>
            </a:r>
            <a:r>
              <a:rPr lang="en-US" dirty="0" err="1" smtClean="0"/>
              <a:t>nigricans</a:t>
            </a:r>
            <a:r>
              <a:rPr lang="en-US" dirty="0" smtClean="0"/>
              <a:t>)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DM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psikologis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 emosinal</a:t>
            </a:r>
            <a:endParaRPr lang="en-SG" alt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Malas, ngantukan, senang ngobrol</a:t>
            </a:r>
          </a:p>
          <a:p>
            <a:pPr eaLnBrk="1" hangingPunct="1"/>
            <a:r>
              <a:rPr lang="en-US" altLang="en-US" smtClean="0"/>
              <a:t>Tidur “ngorok”</a:t>
            </a:r>
          </a:p>
          <a:p>
            <a:pPr eaLnBrk="1" hangingPunct="1"/>
            <a:r>
              <a:rPr lang="en-US" altLang="en-US" smtClean="0"/>
              <a:t>Tidak rapi, dekil, tampilan kurang menarik, bau badan</a:t>
            </a:r>
          </a:p>
          <a:p>
            <a:pPr eaLnBrk="1" hangingPunct="1"/>
            <a:r>
              <a:rPr lang="en-US" altLang="en-US" smtClean="0"/>
              <a:t>Kurang pandai (pencapaian akademik rendah)</a:t>
            </a:r>
          </a:p>
          <a:p>
            <a:pPr eaLnBrk="1" hangingPunct="1"/>
            <a:r>
              <a:rPr lang="en-US" altLang="en-US" smtClean="0"/>
              <a:t>Kurang percaya diri</a:t>
            </a:r>
          </a:p>
          <a:p>
            <a:pPr eaLnBrk="1" hangingPunct="1"/>
            <a:r>
              <a:rPr lang="en-US" altLang="en-US" smtClean="0"/>
              <a:t>Gangguan makan pada saat remaja</a:t>
            </a:r>
            <a:endParaRPr lang="en-S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Tata laksana obesitas</a:t>
            </a:r>
            <a:endParaRPr lang="en-SG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Pengaturan</a:t>
            </a:r>
            <a:r>
              <a:rPr lang="en-US" dirty="0" smtClean="0"/>
              <a:t> diet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&amp;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farmakologi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err="1" smtClean="0"/>
              <a:t>Obesitas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kronis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,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laksana</a:t>
            </a:r>
            <a:r>
              <a:rPr lang="en-US" dirty="0" smtClean="0"/>
              <a:t> </a:t>
            </a:r>
            <a:r>
              <a:rPr lang="en-US" dirty="0" err="1" smtClean="0"/>
              <a:t>obesitas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Alur tata laksana</a:t>
            </a:r>
            <a:endParaRPr lang="en-SG" altLang="en-US" smtClean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1928813"/>
            <a:ext cx="4357687" cy="326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Pengaturan diet</a:t>
            </a:r>
            <a:endParaRPr lang="en-SG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357313"/>
            <a:ext cx="7467600" cy="4043362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diperbolehkan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!</a:t>
            </a:r>
          </a:p>
          <a:p>
            <a:pPr marL="550926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smtClean="0"/>
              <a:t>Diet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menghambat</a:t>
            </a:r>
            <a:r>
              <a:rPr lang="en-US" dirty="0" smtClean="0"/>
              <a:t> </a:t>
            </a:r>
            <a:r>
              <a:rPr lang="en-US" dirty="0" err="1" smtClean="0"/>
              <a:t>absorbsi</a:t>
            </a:r>
            <a:r>
              <a:rPr lang="en-US" dirty="0" smtClean="0"/>
              <a:t> (diet </a:t>
            </a:r>
            <a:r>
              <a:rPr lang="en-US" dirty="0" err="1" smtClean="0"/>
              <a:t>serat</a:t>
            </a:r>
            <a:r>
              <a:rPr lang="en-US" dirty="0" smtClean="0"/>
              <a:t>, </a:t>
            </a:r>
            <a:r>
              <a:rPr lang="en-US" dirty="0" err="1" smtClean="0"/>
              <a:t>defisiensi</a:t>
            </a:r>
            <a:r>
              <a:rPr lang="en-US" dirty="0" smtClean="0"/>
              <a:t> vitamin/mineral)</a:t>
            </a:r>
          </a:p>
          <a:p>
            <a:pPr marL="550926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smtClean="0"/>
              <a:t>Diet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kalori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 (</a:t>
            </a:r>
            <a:r>
              <a:rPr lang="en-US" dirty="0" err="1" smtClean="0"/>
              <a:t>carnivora</a:t>
            </a:r>
            <a:r>
              <a:rPr lang="en-US" dirty="0" smtClean="0"/>
              <a:t> diet, </a:t>
            </a:r>
            <a:r>
              <a:rPr lang="en-US" dirty="0" err="1" smtClean="0"/>
              <a:t>ketogenik</a:t>
            </a:r>
            <a:r>
              <a:rPr lang="en-US" dirty="0" smtClean="0"/>
              <a:t> diet)</a:t>
            </a:r>
          </a:p>
          <a:p>
            <a:pPr marL="550926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en-US" dirty="0" smtClean="0"/>
              <a:t>Diet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karbohidrat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protein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lemak</a:t>
            </a:r>
            <a:r>
              <a:rPr lang="en-US" dirty="0" smtClean="0"/>
              <a:t> (diet </a:t>
            </a:r>
            <a:r>
              <a:rPr lang="en-US" dirty="0" err="1" smtClean="0"/>
              <a:t>sayuran</a:t>
            </a:r>
            <a:r>
              <a:rPr lang="en-US" dirty="0" smtClean="0"/>
              <a:t>, </a:t>
            </a:r>
            <a:r>
              <a:rPr lang="en-US" dirty="0" err="1" smtClean="0"/>
              <a:t>sereal</a:t>
            </a:r>
            <a:r>
              <a:rPr lang="en-US" dirty="0" smtClean="0"/>
              <a:t>, </a:t>
            </a:r>
            <a:r>
              <a:rPr lang="en-US" dirty="0" err="1" smtClean="0"/>
              <a:t>susu</a:t>
            </a:r>
            <a:r>
              <a:rPr lang="en-US" dirty="0" smtClean="0"/>
              <a:t> skim)</a:t>
            </a:r>
          </a:p>
          <a:p>
            <a:pPr marL="550926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28625" y="5643563"/>
            <a:ext cx="7786688" cy="83026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Anak</a:t>
            </a:r>
            <a:r>
              <a:rPr lang="en-US" sz="2400" dirty="0">
                <a:solidFill>
                  <a:schemeClr val="accent3"/>
                </a:solidFill>
                <a:latin typeface="+mn-lt"/>
                <a:cs typeface="+mn-cs"/>
              </a:rPr>
              <a:t> &lt; 2 </a:t>
            </a: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tahun</a:t>
            </a:r>
            <a:r>
              <a:rPr lang="en-US" sz="2400" dirty="0">
                <a:solidFill>
                  <a:schemeClr val="accent3"/>
                </a:solidFill>
                <a:latin typeface="+mn-lt"/>
                <a:cs typeface="+mn-cs"/>
              </a:rPr>
              <a:t> : </a:t>
            </a: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tidak</a:t>
            </a:r>
            <a:r>
              <a:rPr lang="en-US" sz="2400" dirty="0">
                <a:solidFill>
                  <a:schemeClr val="accent3"/>
                </a:solidFill>
                <a:latin typeface="+mn-lt"/>
                <a:cs typeface="+mn-cs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dilakukan</a:t>
            </a:r>
            <a:r>
              <a:rPr lang="en-US" sz="2400" dirty="0">
                <a:solidFill>
                  <a:schemeClr val="accent3"/>
                </a:solidFill>
                <a:latin typeface="+mn-lt"/>
                <a:cs typeface="+mn-cs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modifikasi</a:t>
            </a:r>
            <a:r>
              <a:rPr lang="en-US" sz="2400" dirty="0">
                <a:solidFill>
                  <a:schemeClr val="accent3"/>
                </a:solidFill>
                <a:latin typeface="+mn-lt"/>
                <a:cs typeface="+mn-cs"/>
              </a:rPr>
              <a:t> diet </a:t>
            </a: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karena</a:t>
            </a:r>
            <a:r>
              <a:rPr lang="en-US" sz="2400" dirty="0">
                <a:solidFill>
                  <a:schemeClr val="accent3"/>
                </a:solidFill>
                <a:latin typeface="+mn-lt"/>
                <a:cs typeface="+mn-cs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otak</a:t>
            </a:r>
            <a:r>
              <a:rPr lang="en-US" sz="2400" dirty="0">
                <a:solidFill>
                  <a:schemeClr val="accent3"/>
                </a:solidFill>
                <a:latin typeface="+mn-lt"/>
                <a:cs typeface="+mn-cs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masih</a:t>
            </a:r>
            <a:r>
              <a:rPr lang="en-US" sz="2400" dirty="0">
                <a:solidFill>
                  <a:schemeClr val="accent3"/>
                </a:solidFill>
                <a:latin typeface="+mn-lt"/>
                <a:cs typeface="+mn-cs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berkembang</a:t>
            </a:r>
            <a:r>
              <a:rPr lang="en-US" sz="2400" dirty="0">
                <a:solidFill>
                  <a:schemeClr val="accent3"/>
                </a:solidFill>
                <a:latin typeface="+mn-lt"/>
                <a:cs typeface="+mn-cs"/>
              </a:rPr>
              <a:t> </a:t>
            </a:r>
            <a:r>
              <a:rPr lang="en-US" sz="2400" dirty="0" err="1">
                <a:solidFill>
                  <a:schemeClr val="accent3"/>
                </a:solidFill>
                <a:latin typeface="+mn-lt"/>
                <a:cs typeface="+mn-cs"/>
              </a:rPr>
              <a:t>pesat</a:t>
            </a:r>
            <a:endParaRPr lang="en-SG" sz="2400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Pengaturan diet</a:t>
            </a:r>
            <a:endParaRPr lang="en-SG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Diet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kalori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nutrisi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kembangnya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Membiasakan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Gizi</a:t>
            </a:r>
            <a:r>
              <a:rPr lang="en-US" dirty="0" smtClean="0"/>
              <a:t> </a:t>
            </a:r>
            <a:r>
              <a:rPr lang="en-US" dirty="0" err="1" smtClean="0"/>
              <a:t>seimbang</a:t>
            </a:r>
            <a:r>
              <a:rPr lang="en-US" dirty="0" smtClean="0"/>
              <a:t> :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Karbohidrat</a:t>
            </a:r>
            <a:r>
              <a:rPr lang="en-US" dirty="0" smtClean="0"/>
              <a:t> 50-60%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Lemak</a:t>
            </a:r>
            <a:r>
              <a:rPr lang="en-US" dirty="0" smtClean="0"/>
              <a:t> 20-30%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Protein 15-20%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SG" alt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Obesitas merupakan penimbunan jaringan lemak tubuh secara berlebihan</a:t>
            </a:r>
          </a:p>
          <a:p>
            <a:pPr eaLnBrk="1" hangingPunct="1"/>
            <a:r>
              <a:rPr lang="en-US" altLang="en-US" smtClean="0"/>
              <a:t>Obesitas merupakan masalah kesehatan di seluruh dunia</a:t>
            </a:r>
          </a:p>
          <a:p>
            <a:pPr eaLnBrk="1" hangingPunct="1"/>
            <a:r>
              <a:rPr lang="en-US" altLang="en-US" smtClean="0"/>
              <a:t>Sebagian besar obesitas yang terjadi pada orang tua dimulai sejak masa remaja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S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Latihan fisik</a:t>
            </a:r>
            <a:endParaRPr lang="en-SG" alt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Kurangi gaya			menonton TV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	hidup sedentari		&lt; 2 jam sehari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Latihan fisik			aktivitas harian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	teratur 30-60			(jalan kaki, naik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	menit per hari		tangga)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						olah raga	</a:t>
            </a:r>
            <a:endParaRPr lang="en-SG" altLang="en-US" smtClean="0"/>
          </a:p>
        </p:txBody>
      </p:sp>
      <p:sp>
        <p:nvSpPr>
          <p:cNvPr id="4" name="Right Arrow 3"/>
          <p:cNvSpPr/>
          <p:nvPr/>
        </p:nvSpPr>
        <p:spPr>
          <a:xfrm>
            <a:off x="3857625" y="1928813"/>
            <a:ext cx="71437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SG"/>
          </a:p>
        </p:txBody>
      </p:sp>
      <p:sp>
        <p:nvSpPr>
          <p:cNvPr id="5" name="Right Arrow 4"/>
          <p:cNvSpPr/>
          <p:nvPr/>
        </p:nvSpPr>
        <p:spPr>
          <a:xfrm>
            <a:off x="3786188" y="3786188"/>
            <a:ext cx="714375" cy="357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Pengaturan aktivitas fisik</a:t>
            </a:r>
            <a:endParaRPr lang="en-SG" alt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Aktivitas fisik ringan 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	duduk, bermain, mencuci dan aktivitas sosial</a:t>
            </a:r>
          </a:p>
          <a:p>
            <a:pPr eaLnBrk="1" hangingPunct="1"/>
            <a:r>
              <a:rPr lang="en-US" altLang="en-US" smtClean="0"/>
              <a:t>Aktivitas fisik sedang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	berjalan-jalan, melakukan pekerjaan rumah tangga, beberapa jenis olahraga</a:t>
            </a:r>
          </a:p>
          <a:p>
            <a:pPr eaLnBrk="1" hangingPunct="1"/>
            <a:r>
              <a:rPr lang="en-US" altLang="en-US" smtClean="0"/>
              <a:t>Aktivitas fisik berat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	berenang, sepak bola, basket</a:t>
            </a:r>
            <a:endParaRPr lang="en-S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Perubahan perilaku &amp; dukungan keluarga</a:t>
            </a:r>
            <a:endParaRPr lang="en-SG" altLang="en-US" sz="360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Intervensi sejak dini</a:t>
            </a:r>
          </a:p>
          <a:p>
            <a:pPr eaLnBrk="1" hangingPunct="1"/>
            <a:r>
              <a:rPr lang="en-US" altLang="en-US" sz="2800" smtClean="0"/>
              <a:t>Keluarga harus siap untuk berubah</a:t>
            </a:r>
          </a:p>
          <a:p>
            <a:pPr eaLnBrk="1" hangingPunct="1"/>
            <a:r>
              <a:rPr lang="en-US" altLang="en-US" sz="2800" smtClean="0"/>
              <a:t>Keluarga harus siap memonitor aktivitas fisik dan asupan makan</a:t>
            </a:r>
          </a:p>
          <a:p>
            <a:pPr eaLnBrk="1" hangingPunct="1"/>
            <a:r>
              <a:rPr lang="en-US" altLang="en-US" sz="2800" smtClean="0"/>
              <a:t>Program terapi menghasilkan perubahan kecil secara bertahap</a:t>
            </a:r>
          </a:p>
          <a:p>
            <a:pPr eaLnBrk="1" hangingPunct="1"/>
            <a:r>
              <a:rPr lang="en-US" altLang="en-US" sz="2800" smtClean="0"/>
              <a:t>Program terapi harus menghasilkan perubahan permanen</a:t>
            </a:r>
            <a:endParaRPr lang="en-SG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&amp; </a:t>
            </a: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endParaRPr lang="en-SG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Anak dipuji jika telah melakukan perilaku sehat</a:t>
            </a:r>
          </a:p>
          <a:p>
            <a:pPr eaLnBrk="1" hangingPunct="1"/>
            <a:r>
              <a:rPr lang="en-US" altLang="en-US" smtClean="0"/>
              <a:t>Orang tua sebagai </a:t>
            </a:r>
            <a:r>
              <a:rPr lang="en-US" altLang="en-US" i="1" smtClean="0"/>
              <a:t>role model</a:t>
            </a:r>
            <a:r>
              <a:rPr lang="en-US" altLang="en-US" smtClean="0"/>
              <a:t> dalam memilih makanan sehat dan gaya hidup sehat</a:t>
            </a:r>
          </a:p>
          <a:p>
            <a:pPr eaLnBrk="1" hangingPunct="1"/>
            <a:r>
              <a:rPr lang="en-US" altLang="en-US" smtClean="0"/>
              <a:t>Makan bersama keluarga dg TV dimatikan</a:t>
            </a:r>
          </a:p>
          <a:p>
            <a:pPr eaLnBrk="1" hangingPunct="1"/>
            <a:r>
              <a:rPr lang="en-US" altLang="en-US" smtClean="0"/>
              <a:t>Bangun rasa dihargai pada anak dg memberikan pesan yang positif</a:t>
            </a:r>
            <a:endParaRPr lang="en-S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Tata laksana farmakologi</a:t>
            </a:r>
            <a:endParaRPr lang="en-SG" altLang="en-US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/>
              <a:t>Tidak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direkomendasikan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karena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sampai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hanya</a:t>
            </a:r>
            <a:r>
              <a:rPr lang="en-US" altLang="en-US" dirty="0" smtClean="0"/>
              <a:t> orlistat yang </a:t>
            </a:r>
            <a:r>
              <a:rPr lang="en-US" altLang="en-US" dirty="0" err="1" smtClean="0"/>
              <a:t>diperbolehkan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dari</a:t>
            </a:r>
            <a:r>
              <a:rPr lang="en-US" altLang="en-US" dirty="0" smtClean="0"/>
              <a:t> </a:t>
            </a:r>
            <a:r>
              <a:rPr lang="en-US" altLang="en-US" dirty="0" smtClean="0"/>
              <a:t>FDA </a:t>
            </a:r>
            <a:r>
              <a:rPr lang="en-US" altLang="en-US" dirty="0" err="1" smtClean="0"/>
              <a:t>untuk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remaja</a:t>
            </a:r>
            <a:r>
              <a:rPr lang="en-US" altLang="en-US" dirty="0" smtClean="0"/>
              <a:t> &gt; 12 </a:t>
            </a:r>
            <a:r>
              <a:rPr lang="en-US" altLang="en-US" dirty="0" err="1" smtClean="0"/>
              <a:t>tahun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tetapi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diberikan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kemasan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khusus</a:t>
            </a:r>
            <a:r>
              <a:rPr lang="en-US" altLang="en-US" dirty="0" smtClean="0"/>
              <a:t> yang </a:t>
            </a:r>
            <a:r>
              <a:rPr lang="en-US" altLang="en-US" dirty="0" err="1" smtClean="0"/>
              <a:t>disertai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suplemen</a:t>
            </a:r>
            <a:r>
              <a:rPr lang="en-US" altLang="en-US" dirty="0" smtClean="0"/>
              <a:t> vitamin yang </a:t>
            </a:r>
            <a:r>
              <a:rPr lang="en-US" altLang="en-US" dirty="0" err="1" smtClean="0"/>
              <a:t>larut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lemak</a:t>
            </a:r>
            <a:endParaRPr lang="en-US" altLang="en-US" dirty="0" smtClean="0"/>
          </a:p>
          <a:p>
            <a:pPr eaLnBrk="1" hangingPunct="1"/>
            <a:r>
              <a:rPr lang="en-US" altLang="en-US" dirty="0" err="1" smtClean="0"/>
              <a:t>Efek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samping</a:t>
            </a:r>
            <a:r>
              <a:rPr lang="en-US" altLang="en-US" dirty="0" smtClean="0"/>
              <a:t> ± 90%: </a:t>
            </a:r>
            <a:r>
              <a:rPr lang="en-US" altLang="en-US" dirty="0" err="1" smtClean="0"/>
              <a:t>defekasi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berminyak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peningkatan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defekasi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sakit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perut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defekasi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mendadak</a:t>
            </a:r>
            <a:r>
              <a:rPr lang="en-US" altLang="en-US" dirty="0" smtClean="0"/>
              <a:t>.</a:t>
            </a:r>
            <a:endParaRPr lang="en-SG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Keberhasilan intervensi</a:t>
            </a:r>
            <a:endParaRPr lang="en-SG" alt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Intervensi modifikasi diet</a:t>
            </a:r>
            <a:r>
              <a:rPr lang="en-SG" altLang="en-US" smtClean="0"/>
              <a:t> dikombinasikan dengan latihan fisik akan lebih berhasil dibanding dengan modifikasi diet saja</a:t>
            </a:r>
          </a:p>
          <a:p>
            <a:pPr eaLnBrk="1" hangingPunct="1"/>
            <a:r>
              <a:rPr lang="en-US" altLang="en-US" smtClean="0"/>
              <a:t>Modifikasi diet, latihan fisik dan modifikasi perilaku dalam keluarga menunjukkan hasil penurunan BB.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SG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</a:t>
            </a:r>
            <a:r>
              <a:rPr lang="en-US" dirty="0" err="1" smtClean="0"/>
              <a:t>obesitas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Wajah</a:t>
            </a:r>
            <a:r>
              <a:rPr lang="en-US" dirty="0" smtClean="0"/>
              <a:t> </a:t>
            </a:r>
            <a:r>
              <a:rPr lang="en-US" dirty="0" err="1" smtClean="0"/>
              <a:t>membulat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Pipi</a:t>
            </a:r>
            <a:r>
              <a:rPr lang="en-US" dirty="0" smtClean="0"/>
              <a:t> </a:t>
            </a:r>
            <a:r>
              <a:rPr lang="en-US" dirty="0" err="1" smtClean="0"/>
              <a:t>tembem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Dagu</a:t>
            </a:r>
            <a:r>
              <a:rPr lang="en-US" dirty="0" smtClean="0"/>
              <a:t> </a:t>
            </a:r>
            <a:r>
              <a:rPr lang="en-US" dirty="0" err="1" smtClean="0"/>
              <a:t>rangkap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Leher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Dada </a:t>
            </a:r>
            <a:r>
              <a:rPr lang="en-US" dirty="0" err="1" smtClean="0"/>
              <a:t>membusung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payudara</a:t>
            </a:r>
            <a:r>
              <a:rPr lang="en-US" dirty="0" smtClean="0"/>
              <a:t> </a:t>
            </a:r>
            <a:r>
              <a:rPr lang="en-US" dirty="0" err="1" smtClean="0"/>
              <a:t>membesar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Perut</a:t>
            </a:r>
            <a:r>
              <a:rPr lang="en-US" dirty="0" smtClean="0"/>
              <a:t> </a:t>
            </a:r>
            <a:r>
              <a:rPr lang="en-US" dirty="0" err="1" smtClean="0"/>
              <a:t>membuncit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berlipat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Tungkai</a:t>
            </a:r>
            <a:r>
              <a:rPr lang="en-US" dirty="0" smtClean="0"/>
              <a:t> X,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gesek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Penis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tersembunyi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7467600" cy="1143000"/>
          </a:xfrm>
        </p:spPr>
        <p:txBody>
          <a:bodyPr/>
          <a:lstStyle/>
          <a:p>
            <a:pPr algn="just" eaLnBrk="1" hangingPunct="1"/>
            <a:r>
              <a:rPr lang="en-US" altLang="en-US" smtClean="0"/>
              <a:t>Kriteria obesitas</a:t>
            </a:r>
            <a:endParaRPr lang="en-SG" alt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IMT = BB / TB</a:t>
            </a:r>
            <a:r>
              <a:rPr lang="en-US" altLang="en-US" baseline="30000" smtClean="0"/>
              <a:t>2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en-US" altLang="en-US" baseline="30000" smtClean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 sz="2400" smtClean="0"/>
              <a:t>IMT 		: indeks masa tubuh (BMI)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 sz="2400" smtClean="0"/>
              <a:t>BB		: berat badan (kg) 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 sz="2400" smtClean="0"/>
              <a:t>TB		: tinggi badan (m)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n-US" altLang="en-US" sz="2400" smtClean="0"/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 sz="2400" smtClean="0"/>
              <a:t>IMT </a:t>
            </a:r>
            <a:r>
              <a:rPr lang="en-US" altLang="en-US" sz="2400" smtClean="0">
                <a:sym typeface="Symbol" panose="05050102010706020507" pitchFamily="18" charset="2"/>
              </a:rPr>
              <a:t> P95	: obesitas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 sz="2400" smtClean="0">
                <a:sym typeface="Symbol" panose="05050102010706020507" pitchFamily="18" charset="2"/>
              </a:rPr>
              <a:t>IMT &lt; 95 dan  85	: overweight</a:t>
            </a:r>
            <a:endParaRPr lang="en-SG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900" t="12182" r="40551" b="5451"/>
          <a:stretch/>
        </p:blipFill>
        <p:spPr>
          <a:xfrm>
            <a:off x="323528" y="274637"/>
            <a:ext cx="7416824" cy="641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138" t="12217" r="28505" b="8888"/>
          <a:stretch/>
        </p:blipFill>
        <p:spPr>
          <a:xfrm>
            <a:off x="457200" y="310629"/>
            <a:ext cx="6491064" cy="649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Penyebab obesitas</a:t>
            </a:r>
            <a:endParaRPr lang="en-SG" alt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Penyebab idiopatik</a:t>
            </a:r>
          </a:p>
          <a:p>
            <a:pPr eaLnBrk="1" hangingPunct="1"/>
            <a:r>
              <a:rPr lang="en-US" altLang="en-US" smtClean="0"/>
              <a:t>Penyebab endogen</a:t>
            </a:r>
            <a:endParaRPr lang="en-S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obesitas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Asupan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: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Karbohidrat</a:t>
            </a:r>
            <a:r>
              <a:rPr lang="en-US" dirty="0" smtClean="0"/>
              <a:t> : 55 – 75%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Lemak</a:t>
            </a:r>
            <a:r>
              <a:rPr lang="en-US" dirty="0" smtClean="0"/>
              <a:t> (&gt; 2 </a:t>
            </a:r>
            <a:r>
              <a:rPr lang="en-US" dirty="0" err="1" smtClean="0"/>
              <a:t>tahun</a:t>
            </a:r>
            <a:r>
              <a:rPr lang="en-US" dirty="0" smtClean="0"/>
              <a:t>) 20-30%</a:t>
            </a:r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err="1" smtClean="0"/>
              <a:t>Kolesterol</a:t>
            </a:r>
            <a:r>
              <a:rPr lang="en-US" dirty="0" smtClean="0"/>
              <a:t> &lt; 300 mg/</a:t>
            </a:r>
            <a:r>
              <a:rPr lang="en-US" dirty="0" err="1" smtClean="0"/>
              <a:t>hari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Protein : 10-15%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Dianjurkan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indeks</a:t>
            </a:r>
            <a:r>
              <a:rPr lang="en-US" dirty="0" smtClean="0"/>
              <a:t> </a:t>
            </a:r>
            <a:r>
              <a:rPr lang="en-US" dirty="0" err="1" smtClean="0"/>
              <a:t>glikemik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endParaRPr lang="en-US" dirty="0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500 </a:t>
            </a:r>
            <a:r>
              <a:rPr lang="en-US" dirty="0" err="1" smtClean="0"/>
              <a:t>kkal</a:t>
            </a:r>
            <a:r>
              <a:rPr lang="en-US" dirty="0" smtClean="0"/>
              <a:t>/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smtClean="0">
                <a:cs typeface="Arial"/>
              </a:rPr>
              <a:t>→ </a:t>
            </a:r>
            <a:r>
              <a:rPr lang="en-US" dirty="0" err="1" smtClean="0">
                <a:cs typeface="Arial"/>
              </a:rPr>
              <a:t>kenaikan</a:t>
            </a:r>
            <a:r>
              <a:rPr lang="en-US" dirty="0" smtClean="0">
                <a:cs typeface="Arial"/>
              </a:rPr>
              <a:t> BB 0,5 kg/</a:t>
            </a:r>
            <a:r>
              <a:rPr lang="en-US" smtClean="0">
                <a:cs typeface="Arial"/>
              </a:rPr>
              <a:t>minggu</a:t>
            </a:r>
            <a:endParaRPr lang="en-US" smtClean="0"/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obesitas</a:t>
            </a:r>
            <a:endParaRPr lang="en-SG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Berat lahir</a:t>
            </a:r>
          </a:p>
          <a:p>
            <a:pPr eaLnBrk="1" hangingPunct="1"/>
            <a:r>
              <a:rPr lang="en-US" altLang="en-US" smtClean="0"/>
              <a:t>Pemberian ASI</a:t>
            </a:r>
          </a:p>
          <a:p>
            <a:pPr eaLnBrk="1" hangingPunct="1"/>
            <a:r>
              <a:rPr lang="en-US" altLang="en-US" smtClean="0"/>
              <a:t>Obesitas pada orang tua</a:t>
            </a:r>
          </a:p>
          <a:p>
            <a:pPr eaLnBrk="1" hangingPunct="1"/>
            <a:r>
              <a:rPr lang="en-US" altLang="en-US" smtClean="0"/>
              <a:t>Perilaku dan lingkungan</a:t>
            </a:r>
            <a:endParaRPr lang="en-SG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112</TotalTime>
  <Words>598</Words>
  <Application>Microsoft Office PowerPoint</Application>
  <PresentationFormat>On-screen Show (4:3)</PresentationFormat>
  <Paragraphs>139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Franklin Gothic Book</vt:lpstr>
      <vt:lpstr>Wingdings 2</vt:lpstr>
      <vt:lpstr>Calibri</vt:lpstr>
      <vt:lpstr>Symbol</vt:lpstr>
      <vt:lpstr>Wingdings</vt:lpstr>
      <vt:lpstr>Technic</vt:lpstr>
      <vt:lpstr>OBESITAS PADA ANAK DAN REMAJA</vt:lpstr>
      <vt:lpstr>PowerPoint Presentation</vt:lpstr>
      <vt:lpstr>PowerPoint Presentation</vt:lpstr>
      <vt:lpstr>Kriteria obesitas</vt:lpstr>
      <vt:lpstr>PowerPoint Presentation</vt:lpstr>
      <vt:lpstr>PowerPoint Presentation</vt:lpstr>
      <vt:lpstr>Penyebab obesitas</vt:lpstr>
      <vt:lpstr>Faktor yang mempengaruhi obesitas</vt:lpstr>
      <vt:lpstr>Faktor yang mempengaruhi obesitas</vt:lpstr>
      <vt:lpstr>Peran genetik pada obesitas</vt:lpstr>
      <vt:lpstr>Penyebab obesitas idiopatik</vt:lpstr>
      <vt:lpstr>Perilaku makan tidak sehat / berlebihan</vt:lpstr>
      <vt:lpstr>PowerPoint Presentation</vt:lpstr>
      <vt:lpstr>Dampak obesitas</vt:lpstr>
      <vt:lpstr>Problem emosinal</vt:lpstr>
      <vt:lpstr>Tata laksana obesitas</vt:lpstr>
      <vt:lpstr>Alur tata laksana</vt:lpstr>
      <vt:lpstr>Pengaturan diet</vt:lpstr>
      <vt:lpstr>Pengaturan diet</vt:lpstr>
      <vt:lpstr>Latihan fisik</vt:lpstr>
      <vt:lpstr>Pengaturan aktivitas fisik</vt:lpstr>
      <vt:lpstr>Perubahan perilaku &amp; dukungan keluarga</vt:lpstr>
      <vt:lpstr>Perubahan perilaku &amp; dukungan keluarga</vt:lpstr>
      <vt:lpstr>Tata laksana farmakologi</vt:lpstr>
      <vt:lpstr>Keberhasilan intervensi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OBESITAS PADA ANAK DAN REMAJA</dc:title>
  <dc:creator>HP</dc:creator>
  <cp:lastModifiedBy>Virshereads</cp:lastModifiedBy>
  <cp:revision>5</cp:revision>
  <dcterms:created xsi:type="dcterms:W3CDTF">2010-12-17T06:40:10Z</dcterms:created>
  <dcterms:modified xsi:type="dcterms:W3CDTF">2024-04-01T23:31:33Z</dcterms:modified>
</cp:coreProperties>
</file>