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7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833199" y="2679025"/>
            <a:ext cx="7437120" cy="833199"/>
          </a:xfrm>
          <a:prstGeom prst="rect">
            <a:avLst/>
          </a:prstGeom>
          <a:noFill/>
          <a:ln/>
        </p:spPr>
        <p:txBody>
          <a:bodyPr wrap="none" rtlCol="0" anchor="t"/>
          <a:lstStyle/>
          <a:p>
            <a:pPr marL="0" indent="0">
              <a:lnSpc>
                <a:spcPts val="6561"/>
              </a:lnSpc>
              <a:buNone/>
            </a:pPr>
            <a:r>
              <a:rPr lang="en-US" sz="5249" b="1" dirty="0">
                <a:solidFill>
                  <a:srgbClr val="000000"/>
                </a:solidFill>
                <a:latin typeface="p22-mackinac-pro" pitchFamily="34" charset="0"/>
                <a:ea typeface="p22-mackinac-pro" pitchFamily="34" charset="-122"/>
                <a:cs typeface="p22-mackinac-pro" pitchFamily="34" charset="-120"/>
              </a:rPr>
              <a:t>Keperawatan Gerontik</a:t>
            </a:r>
            <a:endParaRPr lang="en-US" sz="5249" dirty="0"/>
          </a:p>
        </p:txBody>
      </p:sp>
      <p:sp>
        <p:nvSpPr>
          <p:cNvPr id="5" name="Text 2"/>
          <p:cNvSpPr/>
          <p:nvPr/>
        </p:nvSpPr>
        <p:spPr>
          <a:xfrm>
            <a:off x="833199" y="3845481"/>
            <a:ext cx="7477601"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Keperawatan gerontik merupakan pelayanan kesehatan terhadap lansia yang memperhatikan kondisi biologis, psikologis, dan sosial klien yang lewat usia.</a:t>
            </a:r>
            <a:endParaRPr lang="en-US" sz="1750" dirty="0"/>
          </a:p>
        </p:txBody>
      </p:sp>
      <p:sp>
        <p:nvSpPr>
          <p:cNvPr id="6" name="Shape 3"/>
          <p:cNvSpPr/>
          <p:nvPr/>
        </p:nvSpPr>
        <p:spPr>
          <a:xfrm>
            <a:off x="833199" y="5178266"/>
            <a:ext cx="355402" cy="355402"/>
          </a:xfrm>
          <a:prstGeom prst="roundRect">
            <a:avLst>
              <a:gd name="adj" fmla="val 25726039"/>
            </a:avLst>
          </a:prstGeom>
          <a:noFill/>
          <a:ln w="7620">
            <a:solidFill>
              <a:srgbClr val="FFFFFF"/>
            </a:solidFill>
            <a:prstDash val="solid"/>
          </a:ln>
        </p:spPr>
        <p:txBody>
          <a:bodyPr/>
          <a:lstStyle/>
          <a:p>
            <a:endParaRPr lang="en-ID"/>
          </a:p>
        </p:txBody>
      </p:sp>
      <p:pic>
        <p:nvPicPr>
          <p:cNvPr id="7" name="Image 1" descr="preencoded.png"/>
          <p:cNvPicPr>
            <a:picLocks noChangeAspect="1"/>
          </p:cNvPicPr>
          <p:nvPr/>
        </p:nvPicPr>
        <p:blipFill>
          <a:blip r:embed="rId4"/>
          <a:stretch>
            <a:fillRect/>
          </a:stretch>
        </p:blipFill>
        <p:spPr>
          <a:xfrm>
            <a:off x="840819" y="5185886"/>
            <a:ext cx="340162" cy="340162"/>
          </a:xfrm>
          <a:prstGeom prst="rect">
            <a:avLst/>
          </a:prstGeom>
        </p:spPr>
      </p:pic>
      <p:sp>
        <p:nvSpPr>
          <p:cNvPr id="8" name="Text 4"/>
          <p:cNvSpPr/>
          <p:nvPr/>
        </p:nvSpPr>
        <p:spPr>
          <a:xfrm>
            <a:off x="1299686" y="5161598"/>
            <a:ext cx="2217420" cy="388858"/>
          </a:xfrm>
          <a:prstGeom prst="rect">
            <a:avLst/>
          </a:prstGeom>
          <a:noFill/>
          <a:ln/>
        </p:spPr>
        <p:txBody>
          <a:bodyPr wrap="none" rtlCol="0" anchor="t"/>
          <a:lstStyle/>
          <a:p>
            <a:pPr marL="0" indent="0" algn="l">
              <a:lnSpc>
                <a:spcPts val="3062"/>
              </a:lnSpc>
              <a:buNone/>
            </a:pPr>
            <a:r>
              <a:rPr lang="en-US" sz="2187" b="1" dirty="0">
                <a:solidFill>
                  <a:srgbClr val="272525"/>
                </a:solidFill>
                <a:latin typeface="Eudoxus Sans" pitchFamily="34" charset="0"/>
                <a:ea typeface="Eudoxus Sans" pitchFamily="34" charset="-122"/>
                <a:cs typeface="Eudoxus Sans" pitchFamily="34" charset="-120"/>
              </a:rPr>
              <a:t>by </a:t>
            </a:r>
          </a:p>
          <a:p>
            <a:pPr marL="0" indent="0" algn="l">
              <a:lnSpc>
                <a:spcPts val="3062"/>
              </a:lnSpc>
              <a:buNone/>
            </a:pPr>
            <a:r>
              <a:rPr lang="en-US" sz="2187" b="1" dirty="0">
                <a:solidFill>
                  <a:srgbClr val="272525"/>
                </a:solidFill>
                <a:latin typeface="Eudoxus Sans" pitchFamily="34" charset="0"/>
                <a:ea typeface="Eudoxus Sans" pitchFamily="34" charset="-122"/>
                <a:cs typeface="Eudoxus Sans" pitchFamily="34" charset="-120"/>
              </a:rPr>
              <a:t>Mizam Ari </a:t>
            </a:r>
            <a:r>
              <a:rPr lang="en-US" sz="2187" b="1" dirty="0" err="1">
                <a:solidFill>
                  <a:srgbClr val="272525"/>
                </a:solidFill>
                <a:latin typeface="Eudoxus Sans" pitchFamily="34" charset="0"/>
                <a:ea typeface="Eudoxus Sans" pitchFamily="34" charset="-122"/>
                <a:cs typeface="Eudoxus Sans" pitchFamily="34" charset="-120"/>
              </a:rPr>
              <a:t>Kurniyanti</a:t>
            </a:r>
            <a:r>
              <a:rPr lang="en-US" sz="2187" b="1" dirty="0">
                <a:solidFill>
                  <a:srgbClr val="272525"/>
                </a:solidFill>
                <a:latin typeface="Eudoxus Sans" pitchFamily="34" charset="0"/>
                <a:ea typeface="Eudoxus Sans" pitchFamily="34" charset="-122"/>
                <a:cs typeface="Eudoxus Sans" pitchFamily="34" charset="-120"/>
              </a:rPr>
              <a:t>., </a:t>
            </a:r>
            <a:r>
              <a:rPr lang="en-US" sz="2187" b="1" dirty="0" err="1">
                <a:solidFill>
                  <a:srgbClr val="272525"/>
                </a:solidFill>
                <a:latin typeface="Eudoxus Sans" pitchFamily="34" charset="0"/>
                <a:ea typeface="Eudoxus Sans" pitchFamily="34" charset="-122"/>
                <a:cs typeface="Eudoxus Sans" pitchFamily="34" charset="-120"/>
              </a:rPr>
              <a:t>S.Kep</a:t>
            </a:r>
            <a:r>
              <a:rPr lang="en-US" sz="2187" b="1" dirty="0">
                <a:solidFill>
                  <a:srgbClr val="272525"/>
                </a:solidFill>
                <a:latin typeface="Eudoxus Sans" pitchFamily="34" charset="0"/>
                <a:ea typeface="Eudoxus Sans" pitchFamily="34" charset="-122"/>
                <a:cs typeface="Eudoxus Sans" pitchFamily="34" charset="-120"/>
              </a:rPr>
              <a:t>., Ners., </a:t>
            </a:r>
            <a:r>
              <a:rPr lang="en-US" sz="2187" b="1" dirty="0" err="1">
                <a:solidFill>
                  <a:srgbClr val="272525"/>
                </a:solidFill>
                <a:latin typeface="Eudoxus Sans" pitchFamily="34" charset="0"/>
                <a:ea typeface="Eudoxus Sans" pitchFamily="34" charset="-122"/>
                <a:cs typeface="Eudoxus Sans" pitchFamily="34" charset="-120"/>
              </a:rPr>
              <a:t>M.Kep</a:t>
            </a:r>
            <a:endParaRPr lang="en-US" sz="2187" dirty="0"/>
          </a:p>
        </p:txBody>
      </p:sp>
      <p:pic>
        <p:nvPicPr>
          <p:cNvPr id="9" name="Image 2" descr="preencoded.png"/>
          <p:cNvPicPr>
            <a:picLocks noChangeAspect="1"/>
          </p:cNvPicPr>
          <p:nvPr/>
        </p:nvPicPr>
        <p:blipFill>
          <a:blip r:embed="rId5"/>
          <a:stretch>
            <a:fillRect/>
          </a:stretch>
        </p:blipFill>
        <p:spPr>
          <a:xfrm>
            <a:off x="9144000" y="0"/>
            <a:ext cx="5486400"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037993" y="715804"/>
            <a:ext cx="5867400"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Konsep Proses Menua</a:t>
            </a:r>
            <a:endParaRPr lang="en-US" sz="4374" dirty="0"/>
          </a:p>
        </p:txBody>
      </p:sp>
      <p:sp>
        <p:nvSpPr>
          <p:cNvPr id="5" name="Text 2"/>
          <p:cNvSpPr/>
          <p:nvPr/>
        </p:nvSpPr>
        <p:spPr>
          <a:xfrm>
            <a:off x="2037993" y="1854518"/>
            <a:ext cx="10554414" cy="71080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Proses menua adalah proses alami yang berubah pada setiap individu. Hal ini terjadi karena adanya faktor biologis, lingkungan, dan gaya hidup seseorang.</a:t>
            </a:r>
            <a:endParaRPr lang="en-US" sz="1750" dirty="0"/>
          </a:p>
        </p:txBody>
      </p:sp>
      <p:sp>
        <p:nvSpPr>
          <p:cNvPr id="6" name="Text 3"/>
          <p:cNvSpPr/>
          <p:nvPr/>
        </p:nvSpPr>
        <p:spPr>
          <a:xfrm>
            <a:off x="2037993" y="2898577"/>
            <a:ext cx="3555087" cy="555427"/>
          </a:xfrm>
          <a:prstGeom prst="rect">
            <a:avLst/>
          </a:prstGeom>
          <a:noFill/>
          <a:ln/>
        </p:spPr>
        <p:txBody>
          <a:bodyPr wrap="none" rtlCol="0" anchor="t"/>
          <a:lstStyle/>
          <a:p>
            <a:pPr marL="0" indent="0">
              <a:lnSpc>
                <a:spcPts val="4374"/>
              </a:lnSpc>
              <a:buNone/>
            </a:pPr>
            <a:r>
              <a:rPr lang="en-US" sz="3499" b="1" dirty="0">
                <a:solidFill>
                  <a:srgbClr val="000000"/>
                </a:solidFill>
                <a:latin typeface="p22-mackinac-pro" pitchFamily="34" charset="0"/>
                <a:ea typeface="p22-mackinac-pro" pitchFamily="34" charset="-122"/>
                <a:cs typeface="p22-mackinac-pro" pitchFamily="34" charset="-120"/>
              </a:rPr>
              <a:t>Teori Penuaan</a:t>
            </a:r>
            <a:endParaRPr lang="en-US" sz="3499" dirty="0"/>
          </a:p>
        </p:txBody>
      </p:sp>
      <p:sp>
        <p:nvSpPr>
          <p:cNvPr id="7" name="Shape 4"/>
          <p:cNvSpPr/>
          <p:nvPr/>
        </p:nvSpPr>
        <p:spPr>
          <a:xfrm>
            <a:off x="2037993" y="3787259"/>
            <a:ext cx="5166122" cy="1752124"/>
          </a:xfrm>
          <a:prstGeom prst="roundRect">
            <a:avLst>
              <a:gd name="adj" fmla="val 5707"/>
            </a:avLst>
          </a:prstGeom>
          <a:solidFill>
            <a:srgbClr val="CCEEFF"/>
          </a:solidFill>
          <a:ln w="13811">
            <a:solidFill>
              <a:srgbClr val="99DDFF"/>
            </a:solidFill>
            <a:prstDash val="solid"/>
          </a:ln>
        </p:spPr>
        <p:txBody>
          <a:bodyPr/>
          <a:lstStyle/>
          <a:p>
            <a:endParaRPr lang="en-ID"/>
          </a:p>
        </p:txBody>
      </p:sp>
      <p:sp>
        <p:nvSpPr>
          <p:cNvPr id="8" name="Text 5"/>
          <p:cNvSpPr/>
          <p:nvPr/>
        </p:nvSpPr>
        <p:spPr>
          <a:xfrm>
            <a:off x="2273975" y="4023241"/>
            <a:ext cx="2221944"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Teori Usang</a:t>
            </a:r>
            <a:endParaRPr lang="en-US" sz="2187" dirty="0"/>
          </a:p>
        </p:txBody>
      </p:sp>
      <p:sp>
        <p:nvSpPr>
          <p:cNvPr id="9" name="Text 6"/>
          <p:cNvSpPr/>
          <p:nvPr/>
        </p:nvSpPr>
        <p:spPr>
          <a:xfrm>
            <a:off x="2273975" y="4592598"/>
            <a:ext cx="4694158" cy="71080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Penuaan karena adanya molekul beracun yang menumpuk di tubuh.</a:t>
            </a:r>
            <a:endParaRPr lang="en-US" sz="1750" dirty="0"/>
          </a:p>
        </p:txBody>
      </p:sp>
      <p:sp>
        <p:nvSpPr>
          <p:cNvPr id="10" name="Shape 7"/>
          <p:cNvSpPr/>
          <p:nvPr/>
        </p:nvSpPr>
        <p:spPr>
          <a:xfrm>
            <a:off x="7426285" y="3787259"/>
            <a:ext cx="5166122" cy="1752124"/>
          </a:xfrm>
          <a:prstGeom prst="roundRect">
            <a:avLst>
              <a:gd name="adj" fmla="val 5707"/>
            </a:avLst>
          </a:prstGeom>
          <a:solidFill>
            <a:srgbClr val="CCEEFF"/>
          </a:solidFill>
          <a:ln w="13811">
            <a:solidFill>
              <a:srgbClr val="99DDFF"/>
            </a:solidFill>
            <a:prstDash val="solid"/>
          </a:ln>
        </p:spPr>
        <p:txBody>
          <a:bodyPr/>
          <a:lstStyle/>
          <a:p>
            <a:endParaRPr lang="en-ID"/>
          </a:p>
        </p:txBody>
      </p:sp>
      <p:sp>
        <p:nvSpPr>
          <p:cNvPr id="11" name="Text 8"/>
          <p:cNvSpPr/>
          <p:nvPr/>
        </p:nvSpPr>
        <p:spPr>
          <a:xfrm>
            <a:off x="7662267" y="4023241"/>
            <a:ext cx="2659380"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Teori Radikal Bebas</a:t>
            </a:r>
            <a:endParaRPr lang="en-US" sz="2187" dirty="0"/>
          </a:p>
        </p:txBody>
      </p:sp>
      <p:sp>
        <p:nvSpPr>
          <p:cNvPr id="12" name="Text 9"/>
          <p:cNvSpPr/>
          <p:nvPr/>
        </p:nvSpPr>
        <p:spPr>
          <a:xfrm>
            <a:off x="7662267" y="4592598"/>
            <a:ext cx="4694158" cy="71080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Penuaan karena terjadi akibat kerusakan sel tubuh karena radikal bebas.</a:t>
            </a:r>
            <a:endParaRPr lang="en-US" sz="1750" dirty="0"/>
          </a:p>
        </p:txBody>
      </p:sp>
      <p:sp>
        <p:nvSpPr>
          <p:cNvPr id="13" name="Shape 10"/>
          <p:cNvSpPr/>
          <p:nvPr/>
        </p:nvSpPr>
        <p:spPr>
          <a:xfrm>
            <a:off x="2037993" y="5761553"/>
            <a:ext cx="5166122" cy="1752124"/>
          </a:xfrm>
          <a:prstGeom prst="roundRect">
            <a:avLst>
              <a:gd name="adj" fmla="val 5707"/>
            </a:avLst>
          </a:prstGeom>
          <a:solidFill>
            <a:srgbClr val="CCEEFF"/>
          </a:solidFill>
          <a:ln w="13811">
            <a:solidFill>
              <a:srgbClr val="99DDFF"/>
            </a:solidFill>
            <a:prstDash val="solid"/>
          </a:ln>
        </p:spPr>
        <p:txBody>
          <a:bodyPr/>
          <a:lstStyle/>
          <a:p>
            <a:endParaRPr lang="en-ID"/>
          </a:p>
        </p:txBody>
      </p:sp>
      <p:sp>
        <p:nvSpPr>
          <p:cNvPr id="14" name="Text 11"/>
          <p:cNvSpPr/>
          <p:nvPr/>
        </p:nvSpPr>
        <p:spPr>
          <a:xfrm>
            <a:off x="2273975" y="5997535"/>
            <a:ext cx="2674620"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Teori Wear and Tear</a:t>
            </a:r>
            <a:endParaRPr lang="en-US" sz="2187" dirty="0"/>
          </a:p>
        </p:txBody>
      </p:sp>
      <p:sp>
        <p:nvSpPr>
          <p:cNvPr id="15" name="Text 12"/>
          <p:cNvSpPr/>
          <p:nvPr/>
        </p:nvSpPr>
        <p:spPr>
          <a:xfrm>
            <a:off x="2273975" y="6566892"/>
            <a:ext cx="4694158" cy="71080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Penuaan akibat kerusakan sel tubuh yang terjadi karena pemakaian.</a:t>
            </a:r>
            <a:endParaRPr lang="en-US" sz="1750" dirty="0"/>
          </a:p>
        </p:txBody>
      </p:sp>
      <p:sp>
        <p:nvSpPr>
          <p:cNvPr id="16" name="Shape 13"/>
          <p:cNvSpPr/>
          <p:nvPr/>
        </p:nvSpPr>
        <p:spPr>
          <a:xfrm>
            <a:off x="7426285" y="5761553"/>
            <a:ext cx="5166122" cy="1752124"/>
          </a:xfrm>
          <a:prstGeom prst="roundRect">
            <a:avLst>
              <a:gd name="adj" fmla="val 5707"/>
            </a:avLst>
          </a:prstGeom>
          <a:solidFill>
            <a:srgbClr val="CCEEFF"/>
          </a:solidFill>
          <a:ln w="13811">
            <a:solidFill>
              <a:srgbClr val="99DDFF"/>
            </a:solidFill>
            <a:prstDash val="solid"/>
          </a:ln>
        </p:spPr>
        <p:txBody>
          <a:bodyPr/>
          <a:lstStyle/>
          <a:p>
            <a:endParaRPr lang="en-ID"/>
          </a:p>
        </p:txBody>
      </p:sp>
      <p:sp>
        <p:nvSpPr>
          <p:cNvPr id="17" name="Text 14"/>
          <p:cNvSpPr/>
          <p:nvPr/>
        </p:nvSpPr>
        <p:spPr>
          <a:xfrm>
            <a:off x="7662267" y="5997535"/>
            <a:ext cx="2293620"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Teori Imunologis</a:t>
            </a:r>
            <a:endParaRPr lang="en-US" sz="2187" dirty="0"/>
          </a:p>
        </p:txBody>
      </p:sp>
      <p:sp>
        <p:nvSpPr>
          <p:cNvPr id="18" name="Text 15"/>
          <p:cNvSpPr/>
          <p:nvPr/>
        </p:nvSpPr>
        <p:spPr>
          <a:xfrm>
            <a:off x="7662267" y="6566892"/>
            <a:ext cx="4694158" cy="710803"/>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Penuaan karena adanya gangguan pada sistem kekebalan tubuh.</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037993" y="1027271"/>
            <a:ext cx="10554414" cy="1388745"/>
          </a:xfrm>
          <a:prstGeom prst="rect">
            <a:avLst/>
          </a:prstGeom>
          <a:noFill/>
          <a:ln/>
        </p:spPr>
        <p:txBody>
          <a:bodyPr wrap="squar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Faktor-Faktor yang Mempengaruhi Penuaan</a:t>
            </a:r>
            <a:endParaRPr lang="en-US" sz="4374" dirty="0"/>
          </a:p>
        </p:txBody>
      </p:sp>
      <p:sp>
        <p:nvSpPr>
          <p:cNvPr id="5" name="Shape 2"/>
          <p:cNvSpPr/>
          <p:nvPr/>
        </p:nvSpPr>
        <p:spPr>
          <a:xfrm>
            <a:off x="7293054" y="2860358"/>
            <a:ext cx="44410" cy="4341852"/>
          </a:xfrm>
          <a:prstGeom prst="rect">
            <a:avLst/>
          </a:prstGeom>
          <a:solidFill>
            <a:srgbClr val="99DDFF"/>
          </a:solidFill>
          <a:ln/>
        </p:spPr>
        <p:txBody>
          <a:bodyPr/>
          <a:lstStyle/>
          <a:p>
            <a:endParaRPr lang="en-ID"/>
          </a:p>
        </p:txBody>
      </p:sp>
      <p:sp>
        <p:nvSpPr>
          <p:cNvPr id="6" name="Shape 3"/>
          <p:cNvSpPr/>
          <p:nvPr/>
        </p:nvSpPr>
        <p:spPr>
          <a:xfrm>
            <a:off x="7565172" y="3261658"/>
            <a:ext cx="777597" cy="44410"/>
          </a:xfrm>
          <a:prstGeom prst="rect">
            <a:avLst/>
          </a:prstGeom>
          <a:solidFill>
            <a:srgbClr val="99DDFF"/>
          </a:solidFill>
          <a:ln/>
        </p:spPr>
        <p:txBody>
          <a:bodyPr/>
          <a:lstStyle/>
          <a:p>
            <a:endParaRPr lang="en-ID"/>
          </a:p>
        </p:txBody>
      </p:sp>
      <p:sp>
        <p:nvSpPr>
          <p:cNvPr id="7" name="Shape 4"/>
          <p:cNvSpPr/>
          <p:nvPr/>
        </p:nvSpPr>
        <p:spPr>
          <a:xfrm>
            <a:off x="7065228" y="3033951"/>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8" name="Text 5"/>
          <p:cNvSpPr/>
          <p:nvPr/>
        </p:nvSpPr>
        <p:spPr>
          <a:xfrm>
            <a:off x="7246560" y="3075623"/>
            <a:ext cx="13716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1</a:t>
            </a:r>
            <a:endParaRPr lang="en-US" sz="2624" dirty="0"/>
          </a:p>
        </p:txBody>
      </p:sp>
      <p:sp>
        <p:nvSpPr>
          <p:cNvPr id="9" name="Text 6"/>
          <p:cNvSpPr/>
          <p:nvPr/>
        </p:nvSpPr>
        <p:spPr>
          <a:xfrm>
            <a:off x="8537258" y="3082528"/>
            <a:ext cx="2221944"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Usia</a:t>
            </a:r>
            <a:endParaRPr lang="en-US" sz="2187" dirty="0"/>
          </a:p>
        </p:txBody>
      </p:sp>
      <p:sp>
        <p:nvSpPr>
          <p:cNvPr id="10" name="Text 7"/>
          <p:cNvSpPr/>
          <p:nvPr/>
        </p:nvSpPr>
        <p:spPr>
          <a:xfrm>
            <a:off x="8537258" y="3651885"/>
            <a:ext cx="4055150" cy="710803"/>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Penuaan alami terjadi karena bertambahnya usia seseorang.</a:t>
            </a:r>
            <a:endParaRPr lang="en-US" sz="1750" dirty="0"/>
          </a:p>
        </p:txBody>
      </p:sp>
      <p:sp>
        <p:nvSpPr>
          <p:cNvPr id="11" name="Shape 8"/>
          <p:cNvSpPr/>
          <p:nvPr/>
        </p:nvSpPr>
        <p:spPr>
          <a:xfrm>
            <a:off x="6287631" y="4372511"/>
            <a:ext cx="777597" cy="44410"/>
          </a:xfrm>
          <a:prstGeom prst="rect">
            <a:avLst/>
          </a:prstGeom>
          <a:solidFill>
            <a:srgbClr val="99DDFF"/>
          </a:solidFill>
          <a:ln/>
        </p:spPr>
        <p:txBody>
          <a:bodyPr/>
          <a:lstStyle/>
          <a:p>
            <a:endParaRPr lang="en-ID"/>
          </a:p>
        </p:txBody>
      </p:sp>
      <p:sp>
        <p:nvSpPr>
          <p:cNvPr id="12" name="Shape 9"/>
          <p:cNvSpPr/>
          <p:nvPr/>
        </p:nvSpPr>
        <p:spPr>
          <a:xfrm>
            <a:off x="7065228" y="4144804"/>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13" name="Text 10"/>
          <p:cNvSpPr/>
          <p:nvPr/>
        </p:nvSpPr>
        <p:spPr>
          <a:xfrm>
            <a:off x="7219890" y="4186476"/>
            <a:ext cx="19050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2</a:t>
            </a:r>
            <a:endParaRPr lang="en-US" sz="2624" dirty="0"/>
          </a:p>
        </p:txBody>
      </p:sp>
      <p:sp>
        <p:nvSpPr>
          <p:cNvPr id="14" name="Text 11"/>
          <p:cNvSpPr/>
          <p:nvPr/>
        </p:nvSpPr>
        <p:spPr>
          <a:xfrm>
            <a:off x="3871198" y="4193381"/>
            <a:ext cx="2221944" cy="347186"/>
          </a:xfrm>
          <a:prstGeom prst="rect">
            <a:avLst/>
          </a:prstGeom>
          <a:noFill/>
          <a:ln/>
        </p:spPr>
        <p:txBody>
          <a:bodyPr wrap="none" rtlCol="0" anchor="t"/>
          <a:lstStyle/>
          <a:p>
            <a:pPr marL="0" indent="0" algn="r">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Lingkungan</a:t>
            </a:r>
            <a:endParaRPr lang="en-US" sz="2187" dirty="0"/>
          </a:p>
        </p:txBody>
      </p:sp>
      <p:sp>
        <p:nvSpPr>
          <p:cNvPr id="15" name="Text 12"/>
          <p:cNvSpPr/>
          <p:nvPr/>
        </p:nvSpPr>
        <p:spPr>
          <a:xfrm>
            <a:off x="2037993" y="4762738"/>
            <a:ext cx="4055150" cy="1066205"/>
          </a:xfrm>
          <a:prstGeom prst="rect">
            <a:avLst/>
          </a:prstGeom>
          <a:noFill/>
          <a:ln/>
        </p:spPr>
        <p:txBody>
          <a:bodyPr wrap="square" rtlCol="0" anchor="t"/>
          <a:lstStyle/>
          <a:p>
            <a:pPr marL="0" indent="0" algn="r">
              <a:lnSpc>
                <a:spcPts val="2799"/>
              </a:lnSpc>
              <a:buNone/>
            </a:pPr>
            <a:r>
              <a:rPr lang="en-US" sz="1750" dirty="0">
                <a:solidFill>
                  <a:srgbClr val="272525"/>
                </a:solidFill>
                <a:latin typeface="Eudoxus Sans" pitchFamily="34" charset="0"/>
                <a:ea typeface="Eudoxus Sans" pitchFamily="34" charset="-122"/>
                <a:cs typeface="Eudoxus Sans" pitchFamily="34" charset="-120"/>
              </a:rPr>
              <a:t>Faktor lingkungan juga bisa mempengaruhi terjadi penuaan dini atau tidak.</a:t>
            </a:r>
            <a:endParaRPr lang="en-US" sz="1750" dirty="0"/>
          </a:p>
        </p:txBody>
      </p:sp>
      <p:sp>
        <p:nvSpPr>
          <p:cNvPr id="16" name="Shape 13"/>
          <p:cNvSpPr/>
          <p:nvPr/>
        </p:nvSpPr>
        <p:spPr>
          <a:xfrm>
            <a:off x="7565172" y="5523488"/>
            <a:ext cx="777597" cy="44410"/>
          </a:xfrm>
          <a:prstGeom prst="rect">
            <a:avLst/>
          </a:prstGeom>
          <a:solidFill>
            <a:srgbClr val="99DDFF"/>
          </a:solidFill>
          <a:ln/>
        </p:spPr>
        <p:txBody>
          <a:bodyPr/>
          <a:lstStyle/>
          <a:p>
            <a:endParaRPr lang="en-ID"/>
          </a:p>
        </p:txBody>
      </p:sp>
      <p:sp>
        <p:nvSpPr>
          <p:cNvPr id="17" name="Shape 14"/>
          <p:cNvSpPr/>
          <p:nvPr/>
        </p:nvSpPr>
        <p:spPr>
          <a:xfrm>
            <a:off x="7065228" y="5295781"/>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18" name="Text 15"/>
          <p:cNvSpPr/>
          <p:nvPr/>
        </p:nvSpPr>
        <p:spPr>
          <a:xfrm>
            <a:off x="7216080" y="5337453"/>
            <a:ext cx="19812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3</a:t>
            </a:r>
            <a:endParaRPr lang="en-US" sz="2624" dirty="0"/>
          </a:p>
        </p:txBody>
      </p:sp>
      <p:sp>
        <p:nvSpPr>
          <p:cNvPr id="19" name="Text 16"/>
          <p:cNvSpPr/>
          <p:nvPr/>
        </p:nvSpPr>
        <p:spPr>
          <a:xfrm>
            <a:off x="8537258" y="5344358"/>
            <a:ext cx="2221944" cy="347186"/>
          </a:xfrm>
          <a:prstGeom prst="rect">
            <a:avLst/>
          </a:prstGeom>
          <a:noFill/>
          <a:ln/>
        </p:spPr>
        <p:txBody>
          <a:bodyPr wrap="none" rtlCol="0" anchor="t"/>
          <a:lstStyle/>
          <a:p>
            <a:pPr marL="0" indent="0" algn="l">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Gaya Hidup</a:t>
            </a:r>
            <a:endParaRPr lang="en-US" sz="2187" dirty="0"/>
          </a:p>
        </p:txBody>
      </p:sp>
      <p:sp>
        <p:nvSpPr>
          <p:cNvPr id="20" name="Text 17"/>
          <p:cNvSpPr/>
          <p:nvPr/>
        </p:nvSpPr>
        <p:spPr>
          <a:xfrm>
            <a:off x="8537258" y="5913715"/>
            <a:ext cx="4055150" cy="1066205"/>
          </a:xfrm>
          <a:prstGeom prst="rect">
            <a:avLst/>
          </a:prstGeom>
          <a:noFill/>
          <a:ln/>
        </p:spPr>
        <p:txBody>
          <a:bodyPr wrap="square" rtlCol="0" anchor="t"/>
          <a:lstStyle/>
          <a:p>
            <a:pPr marL="0" indent="0" algn="l">
              <a:lnSpc>
                <a:spcPts val="2799"/>
              </a:lnSpc>
              <a:buNone/>
            </a:pPr>
            <a:r>
              <a:rPr lang="en-US" sz="1750" dirty="0">
                <a:solidFill>
                  <a:srgbClr val="272525"/>
                </a:solidFill>
                <a:latin typeface="Eudoxus Sans" pitchFamily="34" charset="0"/>
                <a:ea typeface="Eudoxus Sans" pitchFamily="34" charset="-122"/>
                <a:cs typeface="Eudoxus Sans" pitchFamily="34" charset="-120"/>
              </a:rPr>
              <a:t>Gaya hidup sehat seperti olahraga, diet sehat, dan tidur cukup dapat memperlambat proses penuaan.</a:t>
            </a:r>
            <a:endParaRPr lang="en-US" sz="1750" dirty="0"/>
          </a:p>
        </p:txBody>
      </p:sp>
      <p:pic>
        <p:nvPicPr>
          <p:cNvPr id="23" name="Picture 22" descr="A close-up of a person's face&#10;&#10;Description automatically generated">
            <a:extLst>
              <a:ext uri="{FF2B5EF4-FFF2-40B4-BE49-F238E27FC236}">
                <a16:creationId xmlns:a16="http://schemas.microsoft.com/office/drawing/2014/main" id="{E5FB99BA-9B8F-7440-F52E-15CD5AEF7964}"/>
              </a:ext>
            </a:extLst>
          </p:cNvPr>
          <p:cNvPicPr>
            <a:picLocks noChangeAspect="1"/>
          </p:cNvPicPr>
          <p:nvPr/>
        </p:nvPicPr>
        <p:blipFill>
          <a:blip r:embed="rId4"/>
          <a:stretch>
            <a:fillRect/>
          </a:stretch>
        </p:blipFill>
        <p:spPr>
          <a:xfrm>
            <a:off x="770031" y="1692056"/>
            <a:ext cx="3517467" cy="2336603"/>
          </a:xfrm>
          <a:prstGeom prst="rect">
            <a:avLst/>
          </a:prstGeom>
        </p:spPr>
      </p:pic>
      <p:pic>
        <p:nvPicPr>
          <p:cNvPr id="25" name="Picture 24" descr="A person pouring a shot of alcohol into a glass&#10;&#10;Description automatically generated">
            <a:extLst>
              <a:ext uri="{FF2B5EF4-FFF2-40B4-BE49-F238E27FC236}">
                <a16:creationId xmlns:a16="http://schemas.microsoft.com/office/drawing/2014/main" id="{9F26BA23-A9EB-BC15-1823-D5BF593B2508}"/>
              </a:ext>
            </a:extLst>
          </p:cNvPr>
          <p:cNvPicPr>
            <a:picLocks noChangeAspect="1"/>
          </p:cNvPicPr>
          <p:nvPr/>
        </p:nvPicPr>
        <p:blipFill>
          <a:blip r:embed="rId5"/>
          <a:stretch>
            <a:fillRect/>
          </a:stretch>
        </p:blipFill>
        <p:spPr>
          <a:xfrm>
            <a:off x="850115" y="5581663"/>
            <a:ext cx="3815945" cy="25276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487966"/>
          </a:xfrm>
          <a:prstGeom prst="rect">
            <a:avLst/>
          </a:prstGeom>
          <a:solidFill>
            <a:srgbClr val="FFFFFF">
              <a:alpha val="75000"/>
            </a:srgbClr>
          </a:solidFill>
          <a:ln w="9644">
            <a:solidFill>
              <a:srgbClr val="FFFFFF">
                <a:alpha val="64000"/>
              </a:srgbClr>
            </a:solidFill>
            <a:prstDash val="solid"/>
          </a:ln>
        </p:spPr>
        <p:txBody>
          <a:bodyPr/>
          <a:lstStyle/>
          <a:p>
            <a:endParaRPr lang="en-ID"/>
          </a:p>
        </p:txBody>
      </p:sp>
      <p:sp>
        <p:nvSpPr>
          <p:cNvPr id="4" name="Text 1"/>
          <p:cNvSpPr/>
          <p:nvPr/>
        </p:nvSpPr>
        <p:spPr>
          <a:xfrm>
            <a:off x="3621167" y="427673"/>
            <a:ext cx="5722620" cy="486013"/>
          </a:xfrm>
          <a:prstGeom prst="rect">
            <a:avLst/>
          </a:prstGeom>
          <a:noFill/>
          <a:ln/>
        </p:spPr>
        <p:txBody>
          <a:bodyPr wrap="none" rtlCol="0" anchor="t"/>
          <a:lstStyle/>
          <a:p>
            <a:pPr marL="0" indent="0">
              <a:lnSpc>
                <a:spcPts val="3827"/>
              </a:lnSpc>
              <a:buNone/>
            </a:pPr>
            <a:r>
              <a:rPr lang="en-US" sz="3062" b="1" dirty="0">
                <a:solidFill>
                  <a:srgbClr val="000000"/>
                </a:solidFill>
                <a:latin typeface="p22-mackinac-pro" pitchFamily="34" charset="0"/>
                <a:ea typeface="p22-mackinac-pro" pitchFamily="34" charset="-122"/>
                <a:cs typeface="p22-mackinac-pro" pitchFamily="34" charset="-120"/>
              </a:rPr>
              <a:t>Perubahan Fisik Saat Penuaan</a:t>
            </a:r>
            <a:endParaRPr lang="en-US" sz="3062" dirty="0"/>
          </a:p>
        </p:txBody>
      </p:sp>
      <p:pic>
        <p:nvPicPr>
          <p:cNvPr id="5" name="Image 1" descr="preencoded.png"/>
          <p:cNvPicPr>
            <a:picLocks noChangeAspect="1"/>
          </p:cNvPicPr>
          <p:nvPr/>
        </p:nvPicPr>
        <p:blipFill>
          <a:blip r:embed="rId4"/>
          <a:stretch>
            <a:fillRect/>
          </a:stretch>
        </p:blipFill>
        <p:spPr>
          <a:xfrm>
            <a:off x="3621167" y="1224677"/>
            <a:ext cx="3577352" cy="2210872"/>
          </a:xfrm>
          <a:prstGeom prst="rect">
            <a:avLst/>
          </a:prstGeom>
        </p:spPr>
      </p:pic>
      <p:sp>
        <p:nvSpPr>
          <p:cNvPr id="6" name="Text 2"/>
          <p:cNvSpPr/>
          <p:nvPr/>
        </p:nvSpPr>
        <p:spPr>
          <a:xfrm>
            <a:off x="3621167" y="3629858"/>
            <a:ext cx="2049780" cy="243007"/>
          </a:xfrm>
          <a:prstGeom prst="rect">
            <a:avLst/>
          </a:prstGeom>
          <a:noFill/>
          <a:ln/>
        </p:spPr>
        <p:txBody>
          <a:bodyPr wrap="none" rtlCol="0" anchor="t"/>
          <a:lstStyle/>
          <a:p>
            <a:pPr marL="0" indent="0" algn="l">
              <a:lnSpc>
                <a:spcPts val="1914"/>
              </a:lnSpc>
              <a:buNone/>
            </a:pPr>
            <a:r>
              <a:rPr lang="en-US" sz="1531" b="1" dirty="0">
                <a:solidFill>
                  <a:srgbClr val="000000"/>
                </a:solidFill>
                <a:latin typeface="p22-mackinac-pro" pitchFamily="34" charset="0"/>
                <a:ea typeface="p22-mackinac-pro" pitchFamily="34" charset="-122"/>
                <a:cs typeface="p22-mackinac-pro" pitchFamily="34" charset="-120"/>
              </a:rPr>
              <a:t>Kehilangan Kekuatan</a:t>
            </a:r>
            <a:endParaRPr lang="en-US" sz="1531" dirty="0"/>
          </a:p>
        </p:txBody>
      </p:sp>
      <p:sp>
        <p:nvSpPr>
          <p:cNvPr id="7" name="Text 3"/>
          <p:cNvSpPr/>
          <p:nvPr/>
        </p:nvSpPr>
        <p:spPr>
          <a:xfrm>
            <a:off x="3621167" y="4028361"/>
            <a:ext cx="3577352" cy="497443"/>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Proses penuaan pada otot dapat membuat seseorang kehilangan kekuatan.</a:t>
            </a:r>
            <a:endParaRPr lang="en-US" sz="1225" dirty="0"/>
          </a:p>
        </p:txBody>
      </p:sp>
      <p:pic>
        <p:nvPicPr>
          <p:cNvPr id="8" name="Image 2" descr="preencoded.png"/>
          <p:cNvPicPr>
            <a:picLocks noChangeAspect="1"/>
          </p:cNvPicPr>
          <p:nvPr/>
        </p:nvPicPr>
        <p:blipFill>
          <a:blip r:embed="rId5"/>
          <a:stretch>
            <a:fillRect/>
          </a:stretch>
        </p:blipFill>
        <p:spPr>
          <a:xfrm>
            <a:off x="7431762" y="1224677"/>
            <a:ext cx="3577471" cy="2210991"/>
          </a:xfrm>
          <a:prstGeom prst="rect">
            <a:avLst/>
          </a:prstGeom>
        </p:spPr>
      </p:pic>
      <p:sp>
        <p:nvSpPr>
          <p:cNvPr id="9" name="Text 4"/>
          <p:cNvSpPr/>
          <p:nvPr/>
        </p:nvSpPr>
        <p:spPr>
          <a:xfrm>
            <a:off x="7431762" y="3629978"/>
            <a:ext cx="2049780" cy="243007"/>
          </a:xfrm>
          <a:prstGeom prst="rect">
            <a:avLst/>
          </a:prstGeom>
          <a:noFill/>
          <a:ln/>
        </p:spPr>
        <p:txBody>
          <a:bodyPr wrap="none" rtlCol="0" anchor="t"/>
          <a:lstStyle/>
          <a:p>
            <a:pPr marL="0" indent="0" algn="l">
              <a:lnSpc>
                <a:spcPts val="1914"/>
              </a:lnSpc>
              <a:buNone/>
            </a:pPr>
            <a:r>
              <a:rPr lang="en-US" sz="1531" b="1" dirty="0">
                <a:solidFill>
                  <a:srgbClr val="000000"/>
                </a:solidFill>
                <a:latin typeface="p22-mackinac-pro" pitchFamily="34" charset="0"/>
                <a:ea typeface="p22-mackinac-pro" pitchFamily="34" charset="-122"/>
                <a:cs typeface="p22-mackinac-pro" pitchFamily="34" charset="-120"/>
              </a:rPr>
              <a:t>Perubahan Pada Kulit</a:t>
            </a:r>
            <a:endParaRPr lang="en-US" sz="1531" dirty="0"/>
          </a:p>
        </p:txBody>
      </p:sp>
      <p:sp>
        <p:nvSpPr>
          <p:cNvPr id="10" name="Text 5"/>
          <p:cNvSpPr/>
          <p:nvPr/>
        </p:nvSpPr>
        <p:spPr>
          <a:xfrm>
            <a:off x="7431762" y="4028480"/>
            <a:ext cx="3577471" cy="248722"/>
          </a:xfrm>
          <a:prstGeom prst="rect">
            <a:avLst/>
          </a:prstGeom>
          <a:noFill/>
          <a:ln/>
        </p:spPr>
        <p:txBody>
          <a:bodyPr wrap="non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Kulit menjadi lebih kering dan kurang elastis.</a:t>
            </a:r>
            <a:endParaRPr lang="en-US" sz="1225" dirty="0"/>
          </a:p>
        </p:txBody>
      </p:sp>
      <p:pic>
        <p:nvPicPr>
          <p:cNvPr id="11" name="Image 3" descr="preencoded.png"/>
          <p:cNvPicPr>
            <a:picLocks noChangeAspect="1"/>
          </p:cNvPicPr>
          <p:nvPr/>
        </p:nvPicPr>
        <p:blipFill>
          <a:blip r:embed="rId6"/>
          <a:stretch>
            <a:fillRect/>
          </a:stretch>
        </p:blipFill>
        <p:spPr>
          <a:xfrm>
            <a:off x="3621167" y="4759047"/>
            <a:ext cx="3577352" cy="2210872"/>
          </a:xfrm>
          <a:prstGeom prst="rect">
            <a:avLst/>
          </a:prstGeom>
        </p:spPr>
      </p:pic>
      <p:sp>
        <p:nvSpPr>
          <p:cNvPr id="12" name="Text 6"/>
          <p:cNvSpPr/>
          <p:nvPr/>
        </p:nvSpPr>
        <p:spPr>
          <a:xfrm>
            <a:off x="3621167" y="7164229"/>
            <a:ext cx="2346960" cy="243007"/>
          </a:xfrm>
          <a:prstGeom prst="rect">
            <a:avLst/>
          </a:prstGeom>
          <a:noFill/>
          <a:ln/>
        </p:spPr>
        <p:txBody>
          <a:bodyPr wrap="none" rtlCol="0" anchor="t"/>
          <a:lstStyle/>
          <a:p>
            <a:pPr marL="0" indent="0" algn="l">
              <a:lnSpc>
                <a:spcPts val="1914"/>
              </a:lnSpc>
              <a:buNone/>
            </a:pPr>
            <a:r>
              <a:rPr lang="en-US" sz="1531" b="1" dirty="0">
                <a:solidFill>
                  <a:srgbClr val="000000"/>
                </a:solidFill>
                <a:latin typeface="p22-mackinac-pro" pitchFamily="34" charset="0"/>
                <a:ea typeface="p22-mackinac-pro" pitchFamily="34" charset="-122"/>
                <a:cs typeface="p22-mackinac-pro" pitchFamily="34" charset="-120"/>
              </a:rPr>
              <a:t>Penurunan Pendengaran</a:t>
            </a:r>
            <a:endParaRPr lang="en-US" sz="1531" dirty="0"/>
          </a:p>
        </p:txBody>
      </p:sp>
      <p:sp>
        <p:nvSpPr>
          <p:cNvPr id="13" name="Text 7"/>
          <p:cNvSpPr/>
          <p:nvPr/>
        </p:nvSpPr>
        <p:spPr>
          <a:xfrm>
            <a:off x="3621167" y="7562731"/>
            <a:ext cx="3577352" cy="497443"/>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Kemampuan pendengaran menurun seiring bertambahnya usia.</a:t>
            </a:r>
            <a:endParaRPr lang="en-US" sz="1225" dirty="0"/>
          </a:p>
        </p:txBody>
      </p:sp>
      <p:pic>
        <p:nvPicPr>
          <p:cNvPr id="14" name="Image 4" descr="preencoded.png"/>
          <p:cNvPicPr>
            <a:picLocks noChangeAspect="1"/>
          </p:cNvPicPr>
          <p:nvPr/>
        </p:nvPicPr>
        <p:blipFill>
          <a:blip r:embed="rId7"/>
          <a:stretch>
            <a:fillRect/>
          </a:stretch>
        </p:blipFill>
        <p:spPr>
          <a:xfrm>
            <a:off x="7431762" y="4759047"/>
            <a:ext cx="3577471" cy="2210991"/>
          </a:xfrm>
          <a:prstGeom prst="rect">
            <a:avLst/>
          </a:prstGeom>
        </p:spPr>
      </p:pic>
      <p:sp>
        <p:nvSpPr>
          <p:cNvPr id="15" name="Text 8"/>
          <p:cNvSpPr/>
          <p:nvPr/>
        </p:nvSpPr>
        <p:spPr>
          <a:xfrm>
            <a:off x="7431762" y="7164348"/>
            <a:ext cx="2209800" cy="243007"/>
          </a:xfrm>
          <a:prstGeom prst="rect">
            <a:avLst/>
          </a:prstGeom>
          <a:noFill/>
          <a:ln/>
        </p:spPr>
        <p:txBody>
          <a:bodyPr wrap="none" rtlCol="0" anchor="t"/>
          <a:lstStyle/>
          <a:p>
            <a:pPr marL="0" indent="0" algn="l">
              <a:lnSpc>
                <a:spcPts val="1914"/>
              </a:lnSpc>
              <a:buNone/>
            </a:pPr>
            <a:r>
              <a:rPr lang="en-US" sz="1531" b="1" dirty="0">
                <a:solidFill>
                  <a:srgbClr val="000000"/>
                </a:solidFill>
                <a:latin typeface="p22-mackinac-pro" pitchFamily="34" charset="0"/>
                <a:ea typeface="p22-mackinac-pro" pitchFamily="34" charset="-122"/>
                <a:cs typeface="p22-mackinac-pro" pitchFamily="34" charset="-120"/>
              </a:rPr>
              <a:t>Perubahan Penglihatan</a:t>
            </a:r>
            <a:endParaRPr lang="en-US" sz="1531" dirty="0"/>
          </a:p>
        </p:txBody>
      </p:sp>
      <p:sp>
        <p:nvSpPr>
          <p:cNvPr id="16" name="Text 9"/>
          <p:cNvSpPr/>
          <p:nvPr/>
        </p:nvSpPr>
        <p:spPr>
          <a:xfrm>
            <a:off x="7431762" y="7562850"/>
            <a:ext cx="3577471" cy="497443"/>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Penglihatan dapat menurun seiring bertambahnya usia.</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8919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037993" y="3147060"/>
            <a:ext cx="9570720"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Perubahan Psikologis Saat Penuaan</a:t>
            </a:r>
            <a:endParaRPr lang="en-US" sz="4374" dirty="0"/>
          </a:p>
        </p:txBody>
      </p:sp>
      <p:sp>
        <p:nvSpPr>
          <p:cNvPr id="5" name="Shape 2"/>
          <p:cNvSpPr/>
          <p:nvPr/>
        </p:nvSpPr>
        <p:spPr>
          <a:xfrm>
            <a:off x="2037993" y="4348282"/>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6" name="Text 3"/>
          <p:cNvSpPr/>
          <p:nvPr/>
        </p:nvSpPr>
        <p:spPr>
          <a:xfrm>
            <a:off x="2219325" y="4389953"/>
            <a:ext cx="13716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1</a:t>
            </a:r>
            <a:endParaRPr lang="en-US" sz="2624" dirty="0"/>
          </a:p>
        </p:txBody>
      </p:sp>
      <p:sp>
        <p:nvSpPr>
          <p:cNvPr id="7" name="Text 4"/>
          <p:cNvSpPr/>
          <p:nvPr/>
        </p:nvSpPr>
        <p:spPr>
          <a:xfrm>
            <a:off x="2760107" y="4424601"/>
            <a:ext cx="2221944"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Lupa</a:t>
            </a:r>
            <a:endParaRPr lang="en-US" sz="2187" dirty="0"/>
          </a:p>
        </p:txBody>
      </p:sp>
      <p:sp>
        <p:nvSpPr>
          <p:cNvPr id="8" name="Text 5"/>
          <p:cNvSpPr/>
          <p:nvPr/>
        </p:nvSpPr>
        <p:spPr>
          <a:xfrm>
            <a:off x="2760107" y="4993958"/>
            <a:ext cx="2647950"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Kemampuan mengingat dan mengambil keputusan juga bisa menurun.</a:t>
            </a:r>
            <a:endParaRPr lang="en-US" sz="1750" dirty="0"/>
          </a:p>
        </p:txBody>
      </p:sp>
      <p:sp>
        <p:nvSpPr>
          <p:cNvPr id="9" name="Shape 6"/>
          <p:cNvSpPr/>
          <p:nvPr/>
        </p:nvSpPr>
        <p:spPr>
          <a:xfrm>
            <a:off x="5630228" y="4348282"/>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10" name="Text 7"/>
          <p:cNvSpPr/>
          <p:nvPr/>
        </p:nvSpPr>
        <p:spPr>
          <a:xfrm>
            <a:off x="5784890" y="4389953"/>
            <a:ext cx="19050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2</a:t>
            </a:r>
            <a:endParaRPr lang="en-US" sz="2624" dirty="0"/>
          </a:p>
        </p:txBody>
      </p:sp>
      <p:sp>
        <p:nvSpPr>
          <p:cNvPr id="11" name="Text 8"/>
          <p:cNvSpPr/>
          <p:nvPr/>
        </p:nvSpPr>
        <p:spPr>
          <a:xfrm>
            <a:off x="6352342" y="4424601"/>
            <a:ext cx="2221944"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Emosional</a:t>
            </a:r>
            <a:endParaRPr lang="en-US" sz="2187" dirty="0"/>
          </a:p>
        </p:txBody>
      </p:sp>
      <p:sp>
        <p:nvSpPr>
          <p:cNvPr id="12" name="Text 9"/>
          <p:cNvSpPr/>
          <p:nvPr/>
        </p:nvSpPr>
        <p:spPr>
          <a:xfrm>
            <a:off x="6352342" y="4993958"/>
            <a:ext cx="2647950"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Individu tertentu cenderung mengalami gangguan emosional.</a:t>
            </a:r>
            <a:endParaRPr lang="en-US" sz="1750" dirty="0"/>
          </a:p>
        </p:txBody>
      </p:sp>
      <p:sp>
        <p:nvSpPr>
          <p:cNvPr id="13" name="Shape 10"/>
          <p:cNvSpPr/>
          <p:nvPr/>
        </p:nvSpPr>
        <p:spPr>
          <a:xfrm>
            <a:off x="9222462" y="4348282"/>
            <a:ext cx="499943" cy="499943"/>
          </a:xfrm>
          <a:prstGeom prst="roundRect">
            <a:avLst>
              <a:gd name="adj" fmla="val 20000"/>
            </a:avLst>
          </a:prstGeom>
          <a:solidFill>
            <a:srgbClr val="CCEEFF"/>
          </a:solidFill>
          <a:ln w="13811">
            <a:solidFill>
              <a:srgbClr val="99DDFF"/>
            </a:solidFill>
            <a:prstDash val="solid"/>
          </a:ln>
        </p:spPr>
        <p:txBody>
          <a:bodyPr/>
          <a:lstStyle/>
          <a:p>
            <a:endParaRPr lang="en-ID"/>
          </a:p>
        </p:txBody>
      </p:sp>
      <p:sp>
        <p:nvSpPr>
          <p:cNvPr id="14" name="Text 11"/>
          <p:cNvSpPr/>
          <p:nvPr/>
        </p:nvSpPr>
        <p:spPr>
          <a:xfrm>
            <a:off x="9373314" y="4389953"/>
            <a:ext cx="198120" cy="416481"/>
          </a:xfrm>
          <a:prstGeom prst="rect">
            <a:avLst/>
          </a:prstGeom>
          <a:noFill/>
          <a:ln/>
        </p:spPr>
        <p:txBody>
          <a:bodyPr wrap="none" rtlCol="0" anchor="t"/>
          <a:lstStyle/>
          <a:p>
            <a:pPr marL="0" indent="0" algn="ctr">
              <a:lnSpc>
                <a:spcPts val="3281"/>
              </a:lnSpc>
              <a:buNone/>
            </a:pPr>
            <a:r>
              <a:rPr lang="en-US" sz="2624" b="1" dirty="0">
                <a:solidFill>
                  <a:srgbClr val="272525"/>
                </a:solidFill>
                <a:latin typeface="p22-mackinac-pro" pitchFamily="34" charset="0"/>
                <a:ea typeface="p22-mackinac-pro" pitchFamily="34" charset="-122"/>
                <a:cs typeface="p22-mackinac-pro" pitchFamily="34" charset="-120"/>
              </a:rPr>
              <a:t>3</a:t>
            </a:r>
            <a:endParaRPr lang="en-US" sz="2624" dirty="0"/>
          </a:p>
        </p:txBody>
      </p:sp>
      <p:sp>
        <p:nvSpPr>
          <p:cNvPr id="15" name="Text 12"/>
          <p:cNvSpPr/>
          <p:nvPr/>
        </p:nvSpPr>
        <p:spPr>
          <a:xfrm>
            <a:off x="9944576" y="4424601"/>
            <a:ext cx="2221944" cy="347186"/>
          </a:xfrm>
          <a:prstGeom prst="rect">
            <a:avLst/>
          </a:prstGeom>
          <a:noFill/>
          <a:ln/>
        </p:spPr>
        <p:txBody>
          <a:bodyPr wrap="none" rtlCol="0" anchor="t"/>
          <a:lstStyle/>
          <a:p>
            <a:pPr marL="0" indent="0">
              <a:lnSpc>
                <a:spcPts val="2734"/>
              </a:lnSpc>
              <a:buNone/>
            </a:pPr>
            <a:r>
              <a:rPr lang="en-US" sz="2187" b="1" dirty="0">
                <a:solidFill>
                  <a:srgbClr val="272525"/>
                </a:solidFill>
                <a:latin typeface="p22-mackinac-pro" pitchFamily="34" charset="0"/>
                <a:ea typeface="p22-mackinac-pro" pitchFamily="34" charset="-122"/>
                <a:cs typeface="p22-mackinac-pro" pitchFamily="34" charset="-120"/>
              </a:rPr>
              <a:t>Stres</a:t>
            </a:r>
            <a:endParaRPr lang="en-US" sz="2187" dirty="0"/>
          </a:p>
        </p:txBody>
      </p:sp>
      <p:sp>
        <p:nvSpPr>
          <p:cNvPr id="16" name="Text 13"/>
          <p:cNvSpPr/>
          <p:nvPr/>
        </p:nvSpPr>
        <p:spPr>
          <a:xfrm>
            <a:off x="9944576" y="4993958"/>
            <a:ext cx="2647950" cy="1421606"/>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Stres yang dialami ketika penuaan bisa berbeda dengan pada saat masa muda.</a:t>
            </a:r>
            <a:endParaRPr lang="en-US" sz="1750" dirty="0"/>
          </a:p>
        </p:txBody>
      </p:sp>
      <p:pic>
        <p:nvPicPr>
          <p:cNvPr id="17" name="Image 1" descr="preencoded.png"/>
          <p:cNvPicPr>
            <a:picLocks noChangeAspect="1"/>
          </p:cNvPicPr>
          <p:nvPr/>
        </p:nvPicPr>
        <p:blipFill>
          <a:blip r:embed="rId4"/>
          <a:stretch>
            <a:fillRect/>
          </a:stretch>
        </p:blipFill>
        <p:spPr>
          <a:xfrm>
            <a:off x="0" y="0"/>
            <a:ext cx="14630400" cy="1333143"/>
          </a:xfrm>
          <a:prstGeom prst="rect">
            <a:avLst/>
          </a:prstGeom>
        </p:spPr>
      </p:pic>
      <p:pic>
        <p:nvPicPr>
          <p:cNvPr id="20" name="Picture 19" descr="A person touching a person's shoulder&#10;&#10;Description automatically generated">
            <a:extLst>
              <a:ext uri="{FF2B5EF4-FFF2-40B4-BE49-F238E27FC236}">
                <a16:creationId xmlns:a16="http://schemas.microsoft.com/office/drawing/2014/main" id="{09B84A31-12A3-4A3D-9C77-665ADC03FE3B}"/>
              </a:ext>
            </a:extLst>
          </p:cNvPr>
          <p:cNvPicPr>
            <a:picLocks noChangeAspect="1"/>
          </p:cNvPicPr>
          <p:nvPr/>
        </p:nvPicPr>
        <p:blipFill>
          <a:blip r:embed="rId5"/>
          <a:stretch>
            <a:fillRect/>
          </a:stretch>
        </p:blipFill>
        <p:spPr>
          <a:xfrm>
            <a:off x="702659" y="189190"/>
            <a:ext cx="4279392" cy="2834640"/>
          </a:xfrm>
          <a:prstGeom prst="rect">
            <a:avLst/>
          </a:prstGeom>
        </p:spPr>
      </p:pic>
      <p:pic>
        <p:nvPicPr>
          <p:cNvPr id="22" name="Picture 21" descr="A person and person sitting on a couch&#10;&#10;Description automatically generated">
            <a:extLst>
              <a:ext uri="{FF2B5EF4-FFF2-40B4-BE49-F238E27FC236}">
                <a16:creationId xmlns:a16="http://schemas.microsoft.com/office/drawing/2014/main" id="{9283B488-529A-0F95-9696-03AE093EADFA}"/>
              </a:ext>
            </a:extLst>
          </p:cNvPr>
          <p:cNvPicPr>
            <a:picLocks noChangeAspect="1"/>
          </p:cNvPicPr>
          <p:nvPr/>
        </p:nvPicPr>
        <p:blipFill>
          <a:blip r:embed="rId6"/>
          <a:stretch>
            <a:fillRect/>
          </a:stretch>
        </p:blipFill>
        <p:spPr>
          <a:xfrm>
            <a:off x="5499060" y="6123009"/>
            <a:ext cx="4017764" cy="2255757"/>
          </a:xfrm>
          <a:prstGeom prst="rect">
            <a:avLst/>
          </a:prstGeom>
        </p:spPr>
      </p:pic>
      <p:pic>
        <p:nvPicPr>
          <p:cNvPr id="24" name="Picture 23" descr="A close-up of a person with his hands covering his face&#10;&#10;Description automatically generated">
            <a:extLst>
              <a:ext uri="{FF2B5EF4-FFF2-40B4-BE49-F238E27FC236}">
                <a16:creationId xmlns:a16="http://schemas.microsoft.com/office/drawing/2014/main" id="{7369EDD9-6481-74A3-918D-EB6B7D9A2569}"/>
              </a:ext>
            </a:extLst>
          </p:cNvPr>
          <p:cNvPicPr>
            <a:picLocks noChangeAspect="1"/>
          </p:cNvPicPr>
          <p:nvPr/>
        </p:nvPicPr>
        <p:blipFill>
          <a:blip r:embed="rId7"/>
          <a:stretch>
            <a:fillRect/>
          </a:stretch>
        </p:blipFill>
        <p:spPr>
          <a:xfrm>
            <a:off x="9658848" y="189190"/>
            <a:ext cx="4279391" cy="28374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2037993" y="821412"/>
            <a:ext cx="8892540"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Perawatan Gerontik yang Efektif</a:t>
            </a:r>
            <a:endParaRPr lang="en-US" sz="4374" dirty="0"/>
          </a:p>
        </p:txBody>
      </p:sp>
      <p:sp>
        <p:nvSpPr>
          <p:cNvPr id="5" name="Text 2"/>
          <p:cNvSpPr/>
          <p:nvPr/>
        </p:nvSpPr>
        <p:spPr>
          <a:xfrm>
            <a:off x="694266" y="1560077"/>
            <a:ext cx="13631333" cy="1352667"/>
          </a:xfrm>
          <a:prstGeom prst="rect">
            <a:avLst/>
          </a:prstGeom>
          <a:noFill/>
          <a:ln/>
        </p:spPr>
        <p:txBody>
          <a:bodyPr wrap="square" rtlCol="0" anchor="t"/>
          <a:lstStyle/>
          <a:p>
            <a:pPr marL="0" indent="0">
              <a:lnSpc>
                <a:spcPts val="2799"/>
              </a:lnSpc>
              <a:buNone/>
            </a:pPr>
            <a:r>
              <a:rPr lang="en-US" sz="3200" dirty="0">
                <a:solidFill>
                  <a:srgbClr val="272525"/>
                </a:solidFill>
                <a:latin typeface="Eudoxus Sans" pitchFamily="34" charset="0"/>
                <a:ea typeface="Eudoxus Sans" pitchFamily="34" charset="-122"/>
                <a:cs typeface="Eudoxus Sans" pitchFamily="34" charset="-120"/>
              </a:rPr>
              <a:t>Perawatan gerontik harus memperhatikan beberapa </a:t>
            </a:r>
            <a:r>
              <a:rPr lang="en-US" sz="3200" dirty="0" err="1">
                <a:solidFill>
                  <a:srgbClr val="272525"/>
                </a:solidFill>
                <a:latin typeface="Eudoxus Sans" pitchFamily="34" charset="0"/>
                <a:ea typeface="Eudoxus Sans" pitchFamily="34" charset="-122"/>
                <a:cs typeface="Eudoxus Sans" pitchFamily="34" charset="-120"/>
              </a:rPr>
              <a:t>faktor</a:t>
            </a:r>
            <a:r>
              <a:rPr lang="en-US" sz="3200" dirty="0">
                <a:solidFill>
                  <a:srgbClr val="272525"/>
                </a:solidFill>
                <a:latin typeface="Eudoxus Sans" pitchFamily="34" charset="0"/>
                <a:ea typeface="Eudoxus Sans" pitchFamily="34" charset="-122"/>
                <a:cs typeface="Eudoxus Sans" pitchFamily="34" charset="-120"/>
              </a:rPr>
              <a:t> </a:t>
            </a:r>
            <a:r>
              <a:rPr lang="en-US" sz="3200" dirty="0" err="1">
                <a:solidFill>
                  <a:srgbClr val="272525"/>
                </a:solidFill>
                <a:latin typeface="Eudoxus Sans" pitchFamily="34" charset="0"/>
                <a:ea typeface="Eudoxus Sans" pitchFamily="34" charset="-122"/>
                <a:cs typeface="Eudoxus Sans" pitchFamily="34" charset="-120"/>
              </a:rPr>
              <a:t>seperti</a:t>
            </a:r>
            <a:r>
              <a:rPr lang="en-US" sz="3200" dirty="0">
                <a:solidFill>
                  <a:srgbClr val="272525"/>
                </a:solidFill>
                <a:latin typeface="Eudoxus Sans" pitchFamily="34" charset="0"/>
                <a:ea typeface="Eudoxus Sans" pitchFamily="34" charset="-122"/>
                <a:cs typeface="Eudoxus Sans" pitchFamily="34" charset="-120"/>
              </a:rPr>
              <a:t> </a:t>
            </a:r>
            <a:r>
              <a:rPr lang="en-US" sz="3200" dirty="0" err="1">
                <a:solidFill>
                  <a:srgbClr val="272525"/>
                </a:solidFill>
                <a:latin typeface="Eudoxus Sans" pitchFamily="34" charset="0"/>
                <a:ea typeface="Eudoxus Sans" pitchFamily="34" charset="-122"/>
                <a:cs typeface="Eudoxus Sans" pitchFamily="34" charset="-120"/>
              </a:rPr>
              <a:t>ketergantungan</a:t>
            </a:r>
            <a:r>
              <a:rPr lang="en-US" sz="3200" dirty="0">
                <a:solidFill>
                  <a:srgbClr val="272525"/>
                </a:solidFill>
                <a:latin typeface="Eudoxus Sans" pitchFamily="34" charset="0"/>
                <a:ea typeface="Eudoxus Sans" pitchFamily="34" charset="-122"/>
                <a:cs typeface="Eudoxus Sans" pitchFamily="34" charset="-120"/>
              </a:rPr>
              <a:t> dan perubahan kondisi fisik dan </a:t>
            </a:r>
            <a:r>
              <a:rPr lang="en-US" sz="3200" dirty="0" err="1">
                <a:solidFill>
                  <a:srgbClr val="272525"/>
                </a:solidFill>
                <a:latin typeface="Eudoxus Sans" pitchFamily="34" charset="0"/>
                <a:ea typeface="Eudoxus Sans" pitchFamily="34" charset="-122"/>
                <a:cs typeface="Eudoxus Sans" pitchFamily="34" charset="-120"/>
              </a:rPr>
              <a:t>psikologis</a:t>
            </a:r>
            <a:r>
              <a:rPr lang="en-US" sz="3200" dirty="0">
                <a:solidFill>
                  <a:srgbClr val="272525"/>
                </a:solidFill>
                <a:latin typeface="Eudoxus Sans" pitchFamily="34" charset="0"/>
                <a:ea typeface="Eudoxus Sans" pitchFamily="34" charset="-122"/>
                <a:cs typeface="Eudoxus Sans" pitchFamily="34" charset="-120"/>
              </a:rPr>
              <a:t> pada </a:t>
            </a:r>
            <a:r>
              <a:rPr lang="en-US" sz="3200" dirty="0" err="1">
                <a:solidFill>
                  <a:srgbClr val="272525"/>
                </a:solidFill>
                <a:latin typeface="Eudoxus Sans" pitchFamily="34" charset="0"/>
                <a:ea typeface="Eudoxus Sans" pitchFamily="34" charset="-122"/>
                <a:cs typeface="Eudoxus Sans" pitchFamily="34" charset="-120"/>
              </a:rPr>
              <a:t>lansia</a:t>
            </a:r>
            <a:endParaRPr lang="en-US" sz="3200" dirty="0"/>
          </a:p>
        </p:txBody>
      </p:sp>
      <p:sp>
        <p:nvSpPr>
          <p:cNvPr id="6" name="Text 3"/>
          <p:cNvSpPr/>
          <p:nvPr/>
        </p:nvSpPr>
        <p:spPr>
          <a:xfrm>
            <a:off x="2037993" y="3004185"/>
            <a:ext cx="10554414" cy="1110853"/>
          </a:xfrm>
          <a:prstGeom prst="rect">
            <a:avLst/>
          </a:prstGeom>
          <a:noFill/>
          <a:ln/>
        </p:spPr>
        <p:txBody>
          <a:bodyPr wrap="square" rtlCol="0" anchor="t"/>
          <a:lstStyle/>
          <a:p>
            <a:pPr marL="0" indent="0">
              <a:lnSpc>
                <a:spcPts val="4374"/>
              </a:lnSpc>
              <a:buNone/>
            </a:pPr>
            <a:r>
              <a:rPr lang="en-US" sz="3499" b="1" dirty="0">
                <a:solidFill>
                  <a:srgbClr val="000000"/>
                </a:solidFill>
                <a:latin typeface="p22-mackinac-pro" pitchFamily="34" charset="0"/>
                <a:ea typeface="p22-mackinac-pro" pitchFamily="34" charset="-122"/>
                <a:cs typeface="p22-mackinac-pro" pitchFamily="34" charset="-120"/>
              </a:rPr>
              <a:t>Beberapa cara perawatan gerontik yang dapat dilakukan:</a:t>
            </a:r>
            <a:endParaRPr lang="en-US" sz="3499" dirty="0"/>
          </a:p>
        </p:txBody>
      </p:sp>
      <p:sp>
        <p:nvSpPr>
          <p:cNvPr id="7" name="Text 4"/>
          <p:cNvSpPr/>
          <p:nvPr/>
        </p:nvSpPr>
        <p:spPr>
          <a:xfrm>
            <a:off x="2037993" y="4670465"/>
            <a:ext cx="3156347" cy="1249442"/>
          </a:xfrm>
          <a:prstGeom prst="rect">
            <a:avLst/>
          </a:prstGeom>
          <a:noFill/>
          <a:ln/>
        </p:spPr>
        <p:txBody>
          <a:bodyPr wrap="square" rtlCol="0" anchor="t"/>
          <a:lstStyle/>
          <a:p>
            <a:pPr marL="0" indent="0">
              <a:lnSpc>
                <a:spcPts val="3281"/>
              </a:lnSpc>
              <a:buNone/>
            </a:pPr>
            <a:r>
              <a:rPr lang="en-US" sz="2624" b="1" dirty="0">
                <a:solidFill>
                  <a:srgbClr val="000000"/>
                </a:solidFill>
                <a:latin typeface="p22-mackinac-pro" pitchFamily="34" charset="0"/>
                <a:ea typeface="p22-mackinac-pro" pitchFamily="34" charset="-122"/>
                <a:cs typeface="p22-mackinac-pro" pitchFamily="34" charset="-120"/>
              </a:rPr>
              <a:t>Memberikan Nutrisi yang Cukup</a:t>
            </a:r>
            <a:endParaRPr lang="en-US" sz="2624" dirty="0"/>
          </a:p>
        </p:txBody>
      </p:sp>
      <p:sp>
        <p:nvSpPr>
          <p:cNvPr id="8" name="Text 5"/>
          <p:cNvSpPr/>
          <p:nvPr/>
        </p:nvSpPr>
        <p:spPr>
          <a:xfrm>
            <a:off x="2037993" y="6142077"/>
            <a:ext cx="3156347"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Memberikan asupan nutrisi yang sesuai dengan kondisi kesehatan.</a:t>
            </a:r>
            <a:endParaRPr lang="en-US" sz="1750" dirty="0"/>
          </a:p>
        </p:txBody>
      </p:sp>
      <p:sp>
        <p:nvSpPr>
          <p:cNvPr id="9" name="Text 6"/>
          <p:cNvSpPr/>
          <p:nvPr/>
        </p:nvSpPr>
        <p:spPr>
          <a:xfrm>
            <a:off x="5743932" y="4670465"/>
            <a:ext cx="3156347" cy="832961"/>
          </a:xfrm>
          <a:prstGeom prst="rect">
            <a:avLst/>
          </a:prstGeom>
          <a:noFill/>
          <a:ln/>
        </p:spPr>
        <p:txBody>
          <a:bodyPr wrap="square" rtlCol="0" anchor="t"/>
          <a:lstStyle/>
          <a:p>
            <a:pPr marL="0" indent="0">
              <a:lnSpc>
                <a:spcPts val="3281"/>
              </a:lnSpc>
              <a:buNone/>
            </a:pPr>
            <a:r>
              <a:rPr lang="en-US" sz="2624" b="1" dirty="0">
                <a:solidFill>
                  <a:srgbClr val="000000"/>
                </a:solidFill>
                <a:latin typeface="p22-mackinac-pro" pitchFamily="34" charset="0"/>
                <a:ea typeface="p22-mackinac-pro" pitchFamily="34" charset="-122"/>
                <a:cs typeface="p22-mackinac-pro" pitchFamily="34" charset="-120"/>
              </a:rPr>
              <a:t>Menjaga Kebersihan</a:t>
            </a:r>
            <a:endParaRPr lang="en-US" sz="2624" dirty="0"/>
          </a:p>
        </p:txBody>
      </p:sp>
      <p:sp>
        <p:nvSpPr>
          <p:cNvPr id="10" name="Text 7"/>
          <p:cNvSpPr/>
          <p:nvPr/>
        </p:nvSpPr>
        <p:spPr>
          <a:xfrm>
            <a:off x="5743932" y="5725597"/>
            <a:ext cx="3156347"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Melakukan perawatan kebersihan dan higienitas lingkungan.</a:t>
            </a:r>
            <a:endParaRPr lang="en-US" sz="1750" dirty="0"/>
          </a:p>
        </p:txBody>
      </p:sp>
      <p:sp>
        <p:nvSpPr>
          <p:cNvPr id="11" name="Text 8"/>
          <p:cNvSpPr/>
          <p:nvPr/>
        </p:nvSpPr>
        <p:spPr>
          <a:xfrm>
            <a:off x="9449872" y="4670465"/>
            <a:ext cx="3156347" cy="832961"/>
          </a:xfrm>
          <a:prstGeom prst="rect">
            <a:avLst/>
          </a:prstGeom>
          <a:noFill/>
          <a:ln/>
        </p:spPr>
        <p:txBody>
          <a:bodyPr wrap="square" rtlCol="0" anchor="t"/>
          <a:lstStyle/>
          <a:p>
            <a:pPr marL="0" indent="0">
              <a:lnSpc>
                <a:spcPts val="3281"/>
              </a:lnSpc>
              <a:buNone/>
            </a:pPr>
            <a:r>
              <a:rPr lang="en-US" sz="2624" b="1" dirty="0">
                <a:solidFill>
                  <a:srgbClr val="000000"/>
                </a:solidFill>
                <a:latin typeface="p22-mackinac-pro" pitchFamily="34" charset="0"/>
                <a:ea typeface="p22-mackinac-pro" pitchFamily="34" charset="-122"/>
                <a:cs typeface="p22-mackinac-pro" pitchFamily="34" charset="-120"/>
              </a:rPr>
              <a:t>Menjaga Kesehatan Mental</a:t>
            </a:r>
            <a:endParaRPr lang="en-US" sz="2624" dirty="0"/>
          </a:p>
        </p:txBody>
      </p:sp>
      <p:sp>
        <p:nvSpPr>
          <p:cNvPr id="12" name="Text 9"/>
          <p:cNvSpPr/>
          <p:nvPr/>
        </p:nvSpPr>
        <p:spPr>
          <a:xfrm>
            <a:off x="9449872" y="5725597"/>
            <a:ext cx="3156347" cy="1066205"/>
          </a:xfrm>
          <a:prstGeom prst="rect">
            <a:avLst/>
          </a:prstGeom>
          <a:noFill/>
          <a:ln/>
        </p:spPr>
        <p:txBody>
          <a:bodyPr wrap="square" rtlCol="0" anchor="t"/>
          <a:lstStyle/>
          <a:p>
            <a:pPr marL="0" indent="0">
              <a:lnSpc>
                <a:spcPts val="2799"/>
              </a:lnSpc>
              <a:buNone/>
            </a:pPr>
            <a:r>
              <a:rPr lang="en-US" sz="1750" dirty="0">
                <a:solidFill>
                  <a:srgbClr val="272525"/>
                </a:solidFill>
                <a:latin typeface="Eudoxus Sans" pitchFamily="34" charset="0"/>
                <a:ea typeface="Eudoxus Sans" pitchFamily="34" charset="-122"/>
                <a:cs typeface="Eudoxus Sans" pitchFamily="34" charset="-120"/>
              </a:rPr>
              <a:t>Memberikan pendampingan dan dukungan yang dibutuhkan.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w="13811">
            <a:solidFill>
              <a:srgbClr val="FFFFFF">
                <a:alpha val="64000"/>
              </a:srgbClr>
            </a:solidFill>
            <a:prstDash val="solid"/>
          </a:ln>
        </p:spPr>
        <p:txBody>
          <a:bodyPr/>
          <a:lstStyle/>
          <a:p>
            <a:endParaRPr lang="en-ID"/>
          </a:p>
        </p:txBody>
      </p:sp>
      <p:sp>
        <p:nvSpPr>
          <p:cNvPr id="4" name="Text 1"/>
          <p:cNvSpPr/>
          <p:nvPr/>
        </p:nvSpPr>
        <p:spPr>
          <a:xfrm>
            <a:off x="6319599" y="2712482"/>
            <a:ext cx="4443889" cy="694373"/>
          </a:xfrm>
          <a:prstGeom prst="rect">
            <a:avLst/>
          </a:prstGeom>
          <a:noFill/>
          <a:ln/>
        </p:spPr>
        <p:txBody>
          <a:bodyPr wrap="none" rtlCol="0" anchor="t"/>
          <a:lstStyle/>
          <a:p>
            <a:pPr marL="0" indent="0">
              <a:lnSpc>
                <a:spcPts val="5468"/>
              </a:lnSpc>
              <a:buNone/>
            </a:pPr>
            <a:r>
              <a:rPr lang="en-US" sz="4374" b="1" dirty="0">
                <a:solidFill>
                  <a:srgbClr val="000000"/>
                </a:solidFill>
                <a:latin typeface="p22-mackinac-pro" pitchFamily="34" charset="0"/>
                <a:ea typeface="p22-mackinac-pro" pitchFamily="34" charset="-122"/>
                <a:cs typeface="p22-mackinac-pro" pitchFamily="34" charset="-120"/>
              </a:rPr>
              <a:t>Simpulan</a:t>
            </a:r>
            <a:endParaRPr lang="en-US" sz="4374" dirty="0"/>
          </a:p>
        </p:txBody>
      </p:sp>
      <p:sp>
        <p:nvSpPr>
          <p:cNvPr id="5" name="Text 2"/>
          <p:cNvSpPr/>
          <p:nvPr/>
        </p:nvSpPr>
        <p:spPr>
          <a:xfrm>
            <a:off x="6319599" y="3740110"/>
            <a:ext cx="7477601" cy="2379227"/>
          </a:xfrm>
          <a:prstGeom prst="rect">
            <a:avLst/>
          </a:prstGeom>
          <a:noFill/>
          <a:ln/>
        </p:spPr>
        <p:txBody>
          <a:bodyPr wrap="square" rtlCol="0" anchor="t"/>
          <a:lstStyle/>
          <a:p>
            <a:pPr marL="0" indent="0">
              <a:lnSpc>
                <a:spcPts val="2799"/>
              </a:lnSpc>
              <a:buNone/>
            </a:pPr>
            <a:r>
              <a:rPr lang="en-US" sz="2000" dirty="0">
                <a:solidFill>
                  <a:srgbClr val="272525"/>
                </a:solidFill>
                <a:latin typeface="Eudoxus Sans" pitchFamily="34" charset="0"/>
                <a:ea typeface="Eudoxus Sans" pitchFamily="34" charset="-122"/>
                <a:cs typeface="Eudoxus Sans" pitchFamily="34" charset="-120"/>
              </a:rPr>
              <a:t>Proses penuaan hingga saat ini masih merupakan hal yang alami. Akan tetapi, para perawat perlu memperhatikan berbagai aspek yang terkait dengan perawatan pasien gerontik. Hal ini bertujuan untuk membuat pasien merasa nyaman dan tenang saat menerima perawatan dari para kesehatan.</a:t>
            </a:r>
            <a:endParaRPr lang="en-US" sz="2000" dirty="0"/>
          </a:p>
        </p:txBody>
      </p:sp>
      <p:pic>
        <p:nvPicPr>
          <p:cNvPr id="6" name="Image 1" descr="preencoded.png"/>
          <p:cNvPicPr>
            <a:picLocks noChangeAspect="1"/>
          </p:cNvPicPr>
          <p:nvPr/>
        </p:nvPicPr>
        <p:blipFill>
          <a:blip r:embed="rId4"/>
          <a:stretch>
            <a:fillRect/>
          </a:stretch>
        </p:blipFill>
        <p:spPr>
          <a:xfrm>
            <a:off x="0" y="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362</Words>
  <Application>Microsoft Office PowerPoint</Application>
  <PresentationFormat>Custom</PresentationFormat>
  <Paragraphs>62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Eudoxus Sans</vt:lpstr>
      <vt:lpstr>p22-mackinac-pro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latiful250677</cp:lastModifiedBy>
  <cp:revision>7</cp:revision>
  <dcterms:created xsi:type="dcterms:W3CDTF">2023-09-15T02:14:26Z</dcterms:created>
  <dcterms:modified xsi:type="dcterms:W3CDTF">2025-07-17T00:17:10Z</dcterms:modified>
</cp:coreProperties>
</file>