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85" r:id="rId3"/>
    <p:sldId id="490" r:id="rId4"/>
    <p:sldId id="402" r:id="rId5"/>
    <p:sldId id="340" r:id="rId6"/>
    <p:sldId id="342" r:id="rId7"/>
    <p:sldId id="400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345" r:id="rId19"/>
    <p:sldId id="348" r:id="rId20"/>
    <p:sldId id="349" r:id="rId21"/>
    <p:sldId id="353" r:id="rId22"/>
    <p:sldId id="407" r:id="rId23"/>
    <p:sldId id="492" r:id="rId24"/>
    <p:sldId id="463" r:id="rId25"/>
    <p:sldId id="493" r:id="rId26"/>
    <p:sldId id="464" r:id="rId27"/>
    <p:sldId id="494" r:id="rId28"/>
    <p:sldId id="495" r:id="rId29"/>
    <p:sldId id="496" r:id="rId30"/>
    <p:sldId id="497" r:id="rId31"/>
    <p:sldId id="500" r:id="rId32"/>
    <p:sldId id="499" r:id="rId33"/>
    <p:sldId id="501" r:id="rId34"/>
    <p:sldId id="354" r:id="rId35"/>
    <p:sldId id="344" r:id="rId36"/>
    <p:sldId id="266" r:id="rId37"/>
    <p:sldId id="509" r:id="rId38"/>
    <p:sldId id="513" r:id="rId39"/>
    <p:sldId id="511" r:id="rId40"/>
    <p:sldId id="512" r:id="rId41"/>
    <p:sldId id="487" r:id="rId42"/>
    <p:sldId id="507" r:id="rId43"/>
    <p:sldId id="508" r:id="rId44"/>
    <p:sldId id="502" r:id="rId45"/>
    <p:sldId id="503" r:id="rId46"/>
    <p:sldId id="473" r:id="rId47"/>
    <p:sldId id="506" r:id="rId48"/>
    <p:sldId id="438" r:id="rId49"/>
    <p:sldId id="491" r:id="rId50"/>
    <p:sldId id="514" r:id="rId51"/>
    <p:sldId id="311" r:id="rId52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  <a:srgbClr val="CCECFF"/>
    <a:srgbClr val="A50021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2DDA87-B66D-44E3-B874-C83656D23ED2}" type="datetimeFigureOut">
              <a:rPr lang="en-US"/>
              <a:t>4/22/24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43AF2-6355-4471-8F1A-4907632A66D8}" type="slidenum">
              <a:rPr lang="en-SG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9038" cy="4473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6435F4E8-7BD4-47B9-ABAA-776CA92CC8B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0D68A-3571-4795-A031-47A7C8D1F8DE}" type="slidenum">
              <a:rPr lang="en-US" smtClean="0"/>
              <a:t>8</a:t>
            </a:fld>
            <a:endParaRPr lang="en-US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D94DD-D176-44F6-91CA-150B61C3891E}" type="slidenum">
              <a:rPr lang="en-US" smtClean="0"/>
              <a:t>17</a:t>
            </a:fld>
            <a:endParaRPr lang="en-US"/>
          </a:p>
        </p:txBody>
      </p:sp>
      <p:sp>
        <p:nvSpPr>
          <p:cNvPr id="120836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7" name="Rectangle 40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12BCF-F3FE-4CC1-8519-6A516F508F23}" type="slidenum">
              <a:rPr lang="en-US" smtClean="0"/>
              <a:t>9</a:t>
            </a:fld>
            <a:endParaRPr lang="en-US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EE2E8-B9FF-4C2D-AB44-386056C2902D}" type="slidenum">
              <a:rPr lang="en-US" smtClean="0"/>
              <a:t>10</a:t>
            </a:fld>
            <a:endParaRPr lang="en-US"/>
          </a:p>
        </p:txBody>
      </p:sp>
      <p:sp>
        <p:nvSpPr>
          <p:cNvPr id="11366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CB032-A3A0-4195-968D-562FB65197E8}" type="slidenum">
              <a:rPr lang="en-US" smtClean="0"/>
              <a:t>11</a:t>
            </a:fld>
            <a:endParaRPr lang="en-US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E3162-F271-4447-8C8E-E59C3D7B7DF5}" type="slidenum">
              <a:rPr lang="en-US" smtClean="0"/>
              <a:t>12</a:t>
            </a:fld>
            <a:endParaRPr lang="en-US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EDBE7-209A-4D07-A8FA-0018303382D1}" type="slidenum">
              <a:rPr lang="en-US" smtClean="0"/>
              <a:t>13</a:t>
            </a:fld>
            <a:endParaRPr lang="en-US"/>
          </a:p>
        </p:txBody>
      </p:sp>
      <p:sp>
        <p:nvSpPr>
          <p:cNvPr id="11674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4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CCE2-0642-433C-8627-F6F5746EC8F8}" type="slidenum">
              <a:rPr lang="en-US" smtClean="0"/>
              <a:t>14</a:t>
            </a:fld>
            <a:endParaRPr lang="en-US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2171D-6CF0-4088-A0DF-7145289B5EBF}" type="slidenum">
              <a:rPr lang="en-US" smtClean="0"/>
              <a:t>15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Revisi 02 - 09/09/02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BBD3B-AF3A-4814-B91B-E929B5D90E8E}" type="slidenum">
              <a:rPr lang="en-US" smtClean="0"/>
              <a:t>16</a:t>
            </a:fld>
            <a:endParaRPr lang="en-US"/>
          </a:p>
        </p:txBody>
      </p:sp>
      <p:sp>
        <p:nvSpPr>
          <p:cNvPr id="119812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3" name="Rectangle 307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/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/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/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/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/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/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/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/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/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/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/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0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0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44F3-9A28-4916-8F25-8A146E6DD0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B89D-E22E-4F8A-A57C-A800894CF3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B476-BAE2-4A3D-8007-7D63BDFEEE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C3CA-9675-4146-B72F-F66A7B182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46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endParaRPr lang="en-S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0925-A821-4AA8-BC83-53C786B6CC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AFBC-56B1-4BEA-A5EF-FA79DAE41B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25F5-7223-43A1-803D-83939024205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E949-7322-4692-9D82-9B444DAA0A4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91B7-9F53-458D-9609-C93032E83B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37B6-D949-4CED-86E6-4155C112F2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704F-C9F5-4162-A687-1A17B2AA64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3DE7-28E0-4372-98A0-A67A02DFA9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85F5-D85B-4FF2-90C9-997A0EF8519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27651" name="Freeform 3"/>
            <p:cNvSpPr/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" name="Freeform 4"/>
            <p:cNvSpPr/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3" name="Freeform 5"/>
            <p:cNvSpPr/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4" name="Freeform 6"/>
            <p:cNvSpPr/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5" name="Freeform 7"/>
            <p:cNvSpPr/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6" name="Freeform 8"/>
            <p:cNvSpPr/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7" name="Freeform 9"/>
            <p:cNvSpPr/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8" name="Freeform 10"/>
            <p:cNvSpPr/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9" name="Freeform 11"/>
            <p:cNvSpPr/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0" name="Freeform 12"/>
            <p:cNvSpPr/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1" name="Freeform 13"/>
            <p:cNvSpPr/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3" name="Freeform 15"/>
            <p:cNvSpPr/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4" name="Freeform 16"/>
            <p:cNvSpPr/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5" name="Freeform 17"/>
            <p:cNvSpPr/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6" name="Freeform 18"/>
            <p:cNvSpPr/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8" name="Freeform 20"/>
            <p:cNvSpPr/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9" name="Freeform 21"/>
            <p:cNvSpPr/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0" name="Freeform 22"/>
            <p:cNvSpPr/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1" name="Freeform 23"/>
            <p:cNvSpPr/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2" name="Freeform 24"/>
            <p:cNvSpPr/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3" name="Freeform 25"/>
            <p:cNvSpPr/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4" name="Freeform 26"/>
            <p:cNvSpPr/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5" name="Freeform 27"/>
            <p:cNvSpPr/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6" name="Freeform 28"/>
            <p:cNvSpPr/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9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8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8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8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29C976C-EAA7-4FBE-9B28-30980169757C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17358"/>
            <a:ext cx="8229600" cy="4031873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PENILAIAN PENERAPAN SMK3</a:t>
            </a:r>
            <a:br>
              <a:rPr lang="en-US" sz="40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br>
              <a:rPr lang="en-US" sz="40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br>
              <a:rPr lang="en-US" sz="40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r>
              <a:rPr lang="en-US" sz="3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by </a:t>
            </a:r>
            <a:br>
              <a:rPr lang="en-US" sz="32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r>
              <a:rPr lang="en-US" sz="3200" b="1" dirty="0" err="1">
                <a:solidFill>
                  <a:srgbClr val="FFFF00"/>
                </a:solidFill>
                <a:latin typeface="Imprint MT Shadow" panose="04020605060303030202" pitchFamily="82" charset="0"/>
              </a:rPr>
              <a:t>Irfany</a:t>
            </a:r>
            <a:r>
              <a:rPr lang="en-US" sz="3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Imprint MT Shadow" panose="04020605060303030202" pitchFamily="82" charset="0"/>
              </a:rPr>
              <a:t>Rupiwardani</a:t>
            </a:r>
            <a:br>
              <a:rPr lang="en-US" sz="32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r>
              <a:rPr lang="en-US" sz="3200" b="1" dirty="0" err="1">
                <a:solidFill>
                  <a:srgbClr val="FFFF00"/>
                </a:solidFill>
                <a:latin typeface="Imprint MT Shadow" panose="04020605060303030202" pitchFamily="82" charset="0"/>
              </a:rPr>
              <a:t>Agus</a:t>
            </a:r>
            <a:r>
              <a:rPr lang="en-US" sz="3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 Yohanan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85800" y="2286000"/>
            <a:ext cx="5838825" cy="2819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PERTEMUAN PEMBUKA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KEGIATAN AUDIT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PERTEMUAN AUDITOR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PERTEMUAN PENUTUP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PEMBUATAN LAPORAN AUDIT</a:t>
            </a:r>
            <a:endParaRPr lang="en-US" sz="3000" dirty="0">
              <a:latin typeface="Tahoma" panose="020B0604030504040204" pitchFamily="34" charset="0"/>
            </a:endParaRP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406525" y="990600"/>
            <a:ext cx="6823075" cy="68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III. PELAKSANAAN AUDIT</a:t>
            </a:r>
            <a:endParaRPr lang="en-US" sz="2800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27652" name="Picture 9" descr="C:\My Documents\My Pictures\audit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189" y="3733800"/>
            <a:ext cx="26019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135563" cy="584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</a:rPr>
              <a:t>PERTEMUAN PEMBUKA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3200400"/>
          </a:xfrm>
          <a:ln w="38100">
            <a:solidFill>
              <a:srgbClr val="006600"/>
            </a:solidFill>
          </a:ln>
        </p:spPr>
        <p:txBody>
          <a:bodyPr/>
          <a:lstStyle/>
          <a:p>
            <a:r>
              <a:rPr lang="en-US" sz="2800" dirty="0" err="1">
                <a:latin typeface="Tahoma" panose="020B0604030504040204" pitchFamily="34" charset="0"/>
              </a:rPr>
              <a:t>Perkenalan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dari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tim</a:t>
            </a:r>
            <a:r>
              <a:rPr lang="en-US" sz="2800" dirty="0">
                <a:latin typeface="Tahoma" panose="020B0604030504040204" pitchFamily="34" charset="0"/>
              </a:rPr>
              <a:t> audit </a:t>
            </a:r>
          </a:p>
          <a:p>
            <a:r>
              <a:rPr lang="en-US" sz="2800" dirty="0" err="1">
                <a:latin typeface="Tahoma" panose="020B0604030504040204" pitchFamily="34" charset="0"/>
              </a:rPr>
              <a:t>Menjelaskan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tujuan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ruang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lingkup</a:t>
            </a:r>
            <a:r>
              <a:rPr lang="en-US" sz="2800" dirty="0">
                <a:latin typeface="Tahoma" panose="020B0604030504040204" pitchFamily="34" charset="0"/>
              </a:rPr>
              <a:t> audit</a:t>
            </a:r>
          </a:p>
          <a:p>
            <a:r>
              <a:rPr lang="en-US" sz="2800" dirty="0" err="1">
                <a:latin typeface="Tahoma" panose="020B0604030504040204" pitchFamily="34" charset="0"/>
              </a:rPr>
              <a:t>Penjelasan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jadual</a:t>
            </a:r>
            <a:r>
              <a:rPr lang="en-US" sz="2800" dirty="0">
                <a:latin typeface="Tahoma" panose="020B0604030504040204" pitchFamily="34" charset="0"/>
              </a:rPr>
              <a:t> audit</a:t>
            </a:r>
          </a:p>
          <a:p>
            <a:r>
              <a:rPr lang="en-US" sz="2800" dirty="0" err="1">
                <a:latin typeface="Tahoma" panose="020B0604030504040204" pitchFamily="34" charset="0"/>
              </a:rPr>
              <a:t>Menjelaskan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proses</a:t>
            </a:r>
            <a:r>
              <a:rPr lang="en-US" sz="2800" dirty="0">
                <a:latin typeface="Tahoma" panose="020B0604030504040204" pitchFamily="34" charset="0"/>
              </a:rPr>
              <a:t> audit</a:t>
            </a:r>
          </a:p>
          <a:p>
            <a:r>
              <a:rPr lang="en-US" sz="2800" dirty="0" err="1">
                <a:latin typeface="Tahoma" panose="020B0604030504040204" pitchFamily="34" charset="0"/>
              </a:rPr>
              <a:t>Menyediakan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daftar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hadir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pertemuan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pembuka</a:t>
            </a:r>
            <a:endParaRPr lang="en-US" sz="2800" dirty="0">
              <a:latin typeface="Tahoma" panose="020B0604030504040204" pitchFamily="34" charset="0"/>
            </a:endParaRPr>
          </a:p>
        </p:txBody>
      </p:sp>
      <p:pic>
        <p:nvPicPr>
          <p:cNvPr id="28676" name="Picture 6" descr="F:\edisk\meeting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3165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C:\My Documents\My Pictures\audit 1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205413" y="2070100"/>
            <a:ext cx="33766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2514600"/>
            <a:ext cx="7391400" cy="3200400"/>
          </a:xfrm>
        </p:spPr>
        <p:txBody>
          <a:bodyPr/>
          <a:lstStyle/>
          <a:p>
            <a:pPr marL="190500" indent="-190500"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Menggunakan Daftar Periksa /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	Checklist</a:t>
            </a:r>
          </a:p>
          <a:p>
            <a:pPr marL="190500" indent="-190500"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Melihat Bukti Obyektif dengan: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* </a:t>
            </a: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Pemeriksaan dokumen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	 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*</a:t>
            </a: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Verifikasi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* </a:t>
            </a: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Observasi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* </a:t>
            </a: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Wawancara</a:t>
            </a:r>
          </a:p>
          <a:p>
            <a:pPr marL="190500" indent="-190500">
              <a:buFontTx/>
              <a:buNone/>
              <a:defRPr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Mencatat secara mendetil bukti obyektif</a:t>
            </a:r>
            <a:endParaRPr lang="en-US" sz="2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 rot="81854">
            <a:off x="984250" y="1066800"/>
            <a:ext cx="70866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28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/>
              </a:rPr>
              <a:t>KEGIATAN AUDIT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600200"/>
            <a:ext cx="5135563" cy="5842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Tahoma" panose="020B0604030504040204" pitchFamily="34" charset="0"/>
              </a:rPr>
              <a:t>WAWANCARA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2819400"/>
            <a:ext cx="7104063" cy="3505200"/>
          </a:xfrm>
          <a:ln w="38100">
            <a:solidFill>
              <a:srgbClr val="0066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Bersikap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kooperatif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Sopan</a:t>
            </a:r>
            <a:r>
              <a:rPr lang="en-US" sz="2600" dirty="0">
                <a:latin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</a:rPr>
              <a:t>terbuka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dan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jangan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berprasangka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buruk</a:t>
            </a:r>
            <a:endParaRPr lang="en-US" sz="26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Ciptakan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atmosfir</a:t>
            </a:r>
            <a:r>
              <a:rPr lang="en-US" sz="2600" dirty="0">
                <a:latin typeface="Tahoma" panose="020B0604030504040204" pitchFamily="34" charset="0"/>
              </a:rPr>
              <a:t> yang </a:t>
            </a:r>
            <a:r>
              <a:rPr lang="en-US" sz="2600" dirty="0" err="1">
                <a:latin typeface="Tahoma" panose="020B0604030504040204" pitchFamily="34" charset="0"/>
              </a:rPr>
              <a:t>nyaman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bagi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auditee</a:t>
            </a:r>
            <a:endParaRPr lang="en-US" sz="26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Berikan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waktu</a:t>
            </a:r>
            <a:r>
              <a:rPr lang="en-US" sz="2600" dirty="0">
                <a:latin typeface="Tahoma" panose="020B0604030504040204" pitchFamily="34" charset="0"/>
              </a:rPr>
              <a:t> yang </a:t>
            </a:r>
            <a:r>
              <a:rPr lang="en-US" sz="2600" dirty="0" err="1">
                <a:latin typeface="Tahoma" panose="020B0604030504040204" pitchFamily="34" charset="0"/>
              </a:rPr>
              <a:t>cukup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untuk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auditee</a:t>
            </a:r>
            <a:endParaRPr lang="en-US" sz="26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Perhatikan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bahasa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tubuh</a:t>
            </a:r>
            <a:r>
              <a:rPr lang="en-US" sz="2600" dirty="0">
                <a:latin typeface="Tahoma" panose="020B0604030504040204" pitchFamily="34" charset="0"/>
              </a:rPr>
              <a:t>/body language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Gunakan</a:t>
            </a:r>
            <a:r>
              <a:rPr lang="en-US" sz="2600" dirty="0">
                <a:latin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</a:rPr>
              <a:t>bahasa</a:t>
            </a:r>
            <a:r>
              <a:rPr lang="en-US" sz="2600" dirty="0">
                <a:latin typeface="Tahoma" panose="020B0604030504040204" pitchFamily="34" charset="0"/>
              </a:rPr>
              <a:t> yang </a:t>
            </a:r>
            <a:r>
              <a:rPr lang="en-US" sz="2600" dirty="0" err="1">
                <a:latin typeface="Tahoma" panose="020B0604030504040204" pitchFamily="34" charset="0"/>
              </a:rPr>
              <a:t>jelas</a:t>
            </a:r>
            <a:endParaRPr lang="en-US" sz="26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Tahoma" panose="020B0604030504040204" pitchFamily="34" charset="0"/>
              </a:rPr>
              <a:t>Gunakan</a:t>
            </a:r>
            <a:r>
              <a:rPr lang="en-US" sz="2600" dirty="0">
                <a:latin typeface="Tahoma" panose="020B0604030504040204" pitchFamily="34" charset="0"/>
              </a:rPr>
              <a:t> 5 W, 1 H </a:t>
            </a:r>
            <a:r>
              <a:rPr lang="en-US" sz="2600" dirty="0" err="1">
                <a:latin typeface="Tahoma" panose="020B0604030504040204" pitchFamily="34" charset="0"/>
              </a:rPr>
              <a:t>dan</a:t>
            </a:r>
            <a:r>
              <a:rPr lang="en-US" sz="2600" dirty="0">
                <a:latin typeface="Tahoma" panose="020B0604030504040204" pitchFamily="34" charset="0"/>
              </a:rPr>
              <a:t> “show me”</a:t>
            </a:r>
          </a:p>
        </p:txBody>
      </p:sp>
      <p:pic>
        <p:nvPicPr>
          <p:cNvPr id="30724" name="Picture 5" descr="C:\Simulasi Audit Internal SMK3\Gambar-Gambar K3\audi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066800"/>
            <a:ext cx="2057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2050"/>
            <a:ext cx="7315200" cy="5842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Tahoma" panose="020B0604030504040204" pitchFamily="34" charset="0"/>
              </a:rPr>
              <a:t>PERTEMUAN AUDITOR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2590800"/>
          </a:xfrm>
          <a:ln w="38100">
            <a:solidFill>
              <a:srgbClr val="006600"/>
            </a:solidFill>
          </a:ln>
        </p:spPr>
        <p:txBody>
          <a:bodyPr/>
          <a:lstStyle/>
          <a:p>
            <a:r>
              <a:rPr lang="en-US" sz="2400" b="1" dirty="0" err="1">
                <a:latin typeface="Tahoma" panose="020B0604030504040204" pitchFamily="34" charset="0"/>
              </a:rPr>
              <a:t>Melakukan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evaluasi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terhadap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hasil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r>
              <a:rPr lang="en-US" sz="2400" b="1" dirty="0">
                <a:latin typeface="Tahoma" panose="020B0604030504040204" pitchFamily="34" charset="0"/>
              </a:rPr>
              <a:t> Audit</a:t>
            </a:r>
          </a:p>
          <a:p>
            <a:r>
              <a:rPr lang="en-US" sz="2400" b="1" dirty="0" err="1">
                <a:latin typeface="Tahoma" panose="020B0604030504040204" pitchFamily="34" charset="0"/>
              </a:rPr>
              <a:t>Mencatat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hasil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r>
              <a:rPr lang="en-US" sz="2400" b="1" dirty="0">
                <a:latin typeface="Tahoma" panose="020B0604030504040204" pitchFamily="34" charset="0"/>
              </a:rPr>
              <a:t> Audit </a:t>
            </a:r>
            <a:r>
              <a:rPr lang="en-US" sz="2400" b="1" dirty="0" err="1">
                <a:latin typeface="Tahoma" panose="020B0604030504040204" pitchFamily="34" charset="0"/>
              </a:rPr>
              <a:t>kedalam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Daftar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Periksa</a:t>
            </a:r>
            <a:r>
              <a:rPr lang="en-US" sz="2400" b="1" dirty="0">
                <a:latin typeface="Tahoma" panose="020B0604030504040204" pitchFamily="34" charset="0"/>
              </a:rPr>
              <a:t> Audit</a:t>
            </a:r>
          </a:p>
          <a:p>
            <a:r>
              <a:rPr lang="en-US" sz="2400" b="1" dirty="0" err="1">
                <a:latin typeface="Tahoma" panose="020B0604030504040204" pitchFamily="34" charset="0"/>
              </a:rPr>
              <a:t>Mempersiapkan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laporan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ketidaksesuaian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untuk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pertemuan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penutup</a:t>
            </a:r>
            <a:endParaRPr lang="en-US" sz="2400" b="1" dirty="0">
              <a:latin typeface="Tahoma" panose="020B0604030504040204" pitchFamily="34" charset="0"/>
            </a:endParaRP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775200"/>
            <a:ext cx="17922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457200"/>
            <a:ext cx="7162800" cy="584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</a:rPr>
              <a:t>PERTEMUAN PENUTUP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295400"/>
            <a:ext cx="7848600" cy="3733800"/>
          </a:xfrm>
          <a:ln w="38100">
            <a:solidFill>
              <a:srgbClr val="006600"/>
            </a:solidFill>
          </a:ln>
        </p:spPr>
        <p:txBody>
          <a:bodyPr/>
          <a:lstStyle/>
          <a:p>
            <a:r>
              <a:rPr lang="en-US" sz="2400" b="1" dirty="0" err="1">
                <a:latin typeface="Tahoma" panose="020B0604030504040204" pitchFamily="34" charset="0"/>
              </a:rPr>
              <a:t>Ucapan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terimakasih</a:t>
            </a:r>
            <a:endParaRPr lang="en-US" sz="2400" b="1" dirty="0">
              <a:latin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</a:rPr>
              <a:t>Tim Audit </a:t>
            </a:r>
            <a:r>
              <a:rPr lang="en-US" sz="2400" b="1" dirty="0" err="1">
                <a:latin typeface="Tahoma" panose="020B0604030504040204" pitchFamily="34" charset="0"/>
              </a:rPr>
              <a:t>menjelaskan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seluruh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hasil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r>
              <a:rPr lang="en-US" sz="2400" b="1" dirty="0">
                <a:latin typeface="Tahoma" panose="020B0604030504040204" pitchFamily="34" charset="0"/>
              </a:rPr>
              <a:t> Audit </a:t>
            </a:r>
            <a:r>
              <a:rPr lang="en-US" sz="2400" b="1" dirty="0" err="1">
                <a:latin typeface="Tahoma" panose="020B0604030504040204" pitchFamily="34" charset="0"/>
              </a:rPr>
              <a:t>ke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Auditee</a:t>
            </a:r>
            <a:endParaRPr lang="en-US" sz="2400" b="1" dirty="0">
              <a:latin typeface="Tahoma" panose="020B0604030504040204" pitchFamily="34" charset="0"/>
            </a:endParaRPr>
          </a:p>
          <a:p>
            <a:r>
              <a:rPr lang="en-US" sz="2400" b="1" dirty="0" err="1">
                <a:latin typeface="Tahoma" panose="020B0604030504040204" pitchFamily="34" charset="0"/>
              </a:rPr>
              <a:t>Auditee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melakukan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verifikasi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terhadap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hasil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r>
              <a:rPr lang="en-US" sz="2400" b="1" dirty="0">
                <a:latin typeface="Tahoma" panose="020B0604030504040204" pitchFamily="34" charset="0"/>
              </a:rPr>
              <a:t> Tim Audit &amp; </a:t>
            </a:r>
            <a:r>
              <a:rPr lang="en-US" sz="2400" b="1" dirty="0" err="1">
                <a:latin typeface="Tahoma" panose="020B0604030504040204" pitchFamily="34" charset="0"/>
              </a:rPr>
              <a:t>persetujuan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atas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hasil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temuan</a:t>
            </a:r>
            <a:endParaRPr lang="en-US" sz="2400" b="1" dirty="0">
              <a:latin typeface="Tahoma" panose="020B0604030504040204" pitchFamily="34" charset="0"/>
            </a:endParaRPr>
          </a:p>
          <a:p>
            <a:r>
              <a:rPr lang="en-US" sz="2400" b="1" dirty="0" err="1">
                <a:latin typeface="Tahoma" panose="020B0604030504040204" pitchFamily="34" charset="0"/>
              </a:rPr>
              <a:t>Meminta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auditee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menentukan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tindakan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perbaikan</a:t>
            </a:r>
            <a:endParaRPr lang="en-US" sz="2400" b="1" dirty="0">
              <a:latin typeface="Tahoma" panose="020B0604030504040204" pitchFamily="34" charset="0"/>
            </a:endParaRPr>
          </a:p>
          <a:p>
            <a:r>
              <a:rPr lang="en-US" sz="2400" b="1" dirty="0" err="1">
                <a:latin typeface="Tahoma" panose="020B0604030504040204" pitchFamily="34" charset="0"/>
              </a:rPr>
              <a:t>Menyediakan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Daftar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Hadir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Pertemuan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Penutup</a:t>
            </a:r>
            <a:endParaRPr lang="en-US" sz="2400" b="1" dirty="0">
              <a:latin typeface="Tahoma" panose="020B0604030504040204" pitchFamily="34" charset="0"/>
            </a:endParaRPr>
          </a:p>
        </p:txBody>
      </p:sp>
      <p:pic>
        <p:nvPicPr>
          <p:cNvPr id="32772" name="Picture 6" descr="C:\My Documents\My Pictures\close mee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042449"/>
            <a:ext cx="2514600" cy="181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4550" y="2057400"/>
            <a:ext cx="7467600" cy="4267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400" b="1">
                <a:latin typeface="Tahoma" panose="020B0604030504040204" pitchFamily="34" charset="0"/>
              </a:rPr>
              <a:t>Laporan audit yang dibuat merupakan dokumentasi dari keseluruhan kegiatan audit dan hasil temuan audit, sehingga dapat menjadi bahan dalam Rapat Tinjauan Ulang Manajemen.</a:t>
            </a:r>
          </a:p>
          <a:p>
            <a:pPr marL="0" indent="0" algn="just">
              <a:buFontTx/>
              <a:buNone/>
            </a:pPr>
            <a:r>
              <a:rPr lang="en-US" sz="2400" b="1">
                <a:latin typeface="Tahoma" panose="020B0604030504040204" pitchFamily="34" charset="0"/>
              </a:rPr>
              <a:t>Isi dari laporan audit internal SMK3 ;</a:t>
            </a:r>
          </a:p>
          <a:p>
            <a:pPr marL="0" indent="0" algn="just"/>
            <a:r>
              <a:rPr lang="en-US" sz="2400" b="1">
                <a:latin typeface="Tahoma" panose="020B0604030504040204" pitchFamily="34" charset="0"/>
              </a:rPr>
              <a:t> Detil kegiatan audit (lokasi, tgl, auditee,dll)</a:t>
            </a:r>
          </a:p>
          <a:p>
            <a:pPr marL="0" indent="0" algn="just"/>
            <a:r>
              <a:rPr lang="en-US" sz="2400" b="1">
                <a:latin typeface="Tahoma" panose="020B0604030504040204" pitchFamily="34" charset="0"/>
              </a:rPr>
              <a:t> Kesimpulan umum (executive summary)</a:t>
            </a:r>
          </a:p>
          <a:p>
            <a:pPr marL="0" indent="0" algn="just"/>
            <a:r>
              <a:rPr lang="en-US" sz="2400" b="1">
                <a:latin typeface="Tahoma" panose="020B0604030504040204" pitchFamily="34" charset="0"/>
              </a:rPr>
              <a:t> Ruang lingkup audit</a:t>
            </a:r>
          </a:p>
          <a:p>
            <a:pPr marL="0" indent="0" algn="just"/>
            <a:r>
              <a:rPr lang="en-US" sz="2400" b="1">
                <a:latin typeface="Tahoma" panose="020B0604030504040204" pitchFamily="34" charset="0"/>
              </a:rPr>
              <a:t> Temuan audit dan rekomendasi perbaikan</a:t>
            </a:r>
          </a:p>
        </p:txBody>
      </p:sp>
      <p:sp>
        <p:nvSpPr>
          <p:cNvPr id="245764" name="Rectangle 1028"/>
          <p:cNvSpPr>
            <a:spLocks noChangeArrowheads="1"/>
          </p:cNvSpPr>
          <p:nvPr/>
        </p:nvSpPr>
        <p:spPr bwMode="auto">
          <a:xfrm>
            <a:off x="2251075" y="990600"/>
            <a:ext cx="4994275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IV. PEMBUATAN LAPORAN</a:t>
            </a:r>
            <a:endParaRPr lang="en-US" sz="280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1028"/>
          <p:cNvSpPr>
            <a:spLocks noChangeArrowheads="1"/>
          </p:cNvSpPr>
          <p:nvPr/>
        </p:nvSpPr>
        <p:spPr bwMode="auto">
          <a:xfrm>
            <a:off x="773113" y="2209800"/>
            <a:ext cx="7140575" cy="198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Tahoma" panose="020B0604030504040204" pitchFamily="34" charset="0"/>
              </a:rPr>
              <a:t>Melakukan pemantauan tindakan perbaikan atas ketidaksesuaian yang ditemukan, 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Tahoma" panose="020B0604030504040204" pitchFamily="34" charset="0"/>
              </a:rPr>
              <a:t>Sebagai bahan masukan kepada pihak manajemen,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Tahoma" panose="020B0604030504040204" pitchFamily="34" charset="0"/>
              </a:rPr>
              <a:t>Sebagai pertimbangan untuk frekuensi audit internal berikutnya,</a:t>
            </a:r>
          </a:p>
        </p:txBody>
      </p:sp>
      <p:sp>
        <p:nvSpPr>
          <p:cNvPr id="247814" name="Rectangle 1030"/>
          <p:cNvSpPr>
            <a:spLocks noChangeArrowheads="1"/>
          </p:cNvSpPr>
          <p:nvPr/>
        </p:nvSpPr>
        <p:spPr bwMode="auto">
          <a:xfrm>
            <a:off x="1295400" y="1066800"/>
            <a:ext cx="6858000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V. 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TINDAK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LANJUT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AUDIT INTERNAL</a:t>
            </a:r>
            <a:endParaRPr lang="en-US" sz="2800" b="1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34820" name="Picture 1033" descr="C:\My Documents\My Pictures\trainin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2673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769937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BUKTI AUDIT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3124200"/>
          </a:xfrm>
        </p:spPr>
        <p:txBody>
          <a:bodyPr/>
          <a:lstStyle/>
          <a:p>
            <a:pPr eaLnBrk="1" hangingPunct="1"/>
            <a:r>
              <a:rPr lang="en-US" sz="4400" dirty="0" err="1">
                <a:latin typeface="Myriad Condensed Web" pitchFamily="34" charset="0"/>
              </a:rPr>
              <a:t>Rekaman</a:t>
            </a:r>
            <a:r>
              <a:rPr lang="en-US" sz="4400" dirty="0">
                <a:latin typeface="Myriad Condensed Web" pitchFamily="34" charset="0"/>
              </a:rPr>
              <a:t>, </a:t>
            </a:r>
            <a:r>
              <a:rPr lang="en-US" sz="4400" dirty="0" err="1">
                <a:latin typeface="Myriad Condensed Web" pitchFamily="34" charset="0"/>
              </a:rPr>
              <a:t>pernyataan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mengenai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fakta</a:t>
            </a:r>
            <a:r>
              <a:rPr lang="en-US" sz="4400" i="1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atau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informasi</a:t>
            </a:r>
            <a:r>
              <a:rPr lang="en-US" sz="4400" dirty="0">
                <a:latin typeface="Myriad Condensed Web" pitchFamily="34" charset="0"/>
              </a:rPr>
              <a:t> lain yang </a:t>
            </a:r>
            <a:r>
              <a:rPr lang="en-US" sz="4400" dirty="0" err="1">
                <a:latin typeface="Myriad Condensed Web" pitchFamily="34" charset="0"/>
              </a:rPr>
              <a:t>terkait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dengan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kriteria</a:t>
            </a:r>
            <a:r>
              <a:rPr lang="en-US" sz="4400" dirty="0">
                <a:latin typeface="Myriad Condensed Web" pitchFamily="34" charset="0"/>
              </a:rPr>
              <a:t> audit </a:t>
            </a:r>
            <a:r>
              <a:rPr lang="en-US" sz="4400" dirty="0" err="1">
                <a:latin typeface="Myriad Condensed Web" pitchFamily="34" charset="0"/>
              </a:rPr>
              <a:t>dan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dapat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diverifikasi</a:t>
            </a:r>
            <a:r>
              <a:rPr lang="en-US" sz="4400" i="1" dirty="0">
                <a:latin typeface="Myriad Condensed Web" pitchFamily="34" charset="0"/>
              </a:rPr>
              <a:t>;</a:t>
            </a:r>
          </a:p>
          <a:p>
            <a:pPr eaLnBrk="1" hangingPunct="1"/>
            <a:r>
              <a:rPr lang="en-US" sz="4400" dirty="0" err="1">
                <a:latin typeface="Myriad Condensed Web" pitchFamily="34" charset="0"/>
              </a:rPr>
              <a:t>Dapat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dirty="0" err="1">
                <a:latin typeface="Myriad Condensed Web" pitchFamily="34" charset="0"/>
              </a:rPr>
              <a:t>bersifat</a:t>
            </a:r>
            <a:r>
              <a:rPr lang="en-US" sz="4400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kualitatif</a:t>
            </a:r>
            <a:r>
              <a:rPr lang="en-US" sz="4400" i="1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atau</a:t>
            </a:r>
            <a:r>
              <a:rPr lang="en-US" sz="4400" i="1" dirty="0">
                <a:latin typeface="Myriad Condensed Web" pitchFamily="34" charset="0"/>
              </a:rPr>
              <a:t> </a:t>
            </a:r>
            <a:r>
              <a:rPr lang="en-US" sz="4400" i="1" dirty="0" err="1">
                <a:latin typeface="Myriad Condensed Web" pitchFamily="34" charset="0"/>
              </a:rPr>
              <a:t>kuantitatif</a:t>
            </a:r>
            <a:r>
              <a:rPr lang="en-US" sz="4400" dirty="0">
                <a:latin typeface="Myriad Condensed Web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769938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KOMITMEN TERHADAP AUDIT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Myriad Condensed Web" pitchFamily="34" charset="0"/>
              </a:rPr>
              <a:t>Audit : </a:t>
            </a:r>
            <a:r>
              <a:rPr lang="en-US" i="1">
                <a:latin typeface="Myriad Condensed Web" pitchFamily="34" charset="0"/>
              </a:rPr>
              <a:t>essential element</a:t>
            </a:r>
            <a:r>
              <a:rPr lang="en-US">
                <a:latin typeface="Myriad Condensed Web" pitchFamily="34" charset="0"/>
              </a:rPr>
              <a:t> dalam SMK3, tidak dapat diganti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Myriad Condensed Web" pitchFamily="34" charset="0"/>
              </a:rPr>
              <a:t>Senior manajemen bertanggungjawab terhadap pelaksanaan Audit (</a:t>
            </a:r>
            <a:r>
              <a:rPr lang="en-US" i="1">
                <a:latin typeface="Myriad Condensed Web" pitchFamily="34" charset="0"/>
              </a:rPr>
              <a:t>fully committed</a:t>
            </a:r>
            <a:r>
              <a:rPr lang="en-US">
                <a:latin typeface="Myriad Condensed Web" pitchFamily="34" charset="0"/>
              </a:rPr>
              <a:t>), agar 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MS Reference Sans Serif" panose="020B0604030504040204" pitchFamily="34" charset="0"/>
              </a:rPr>
              <a:t>Efektif dalam pelaksanaan audit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MS Reference Sans Serif" panose="020B0604030504040204" pitchFamily="34" charset="0"/>
              </a:rPr>
              <a:t>Tidak menolak temuan dan rekomendasi tanpa alasan yang tepat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MS Reference Sans Serif" panose="020B0604030504040204" pitchFamily="34" charset="0"/>
              </a:rPr>
              <a:t> Menindak lanjuti rekomendasi audit </a:t>
            </a:r>
            <a:endParaRPr lang="en-US" sz="2400">
              <a:latin typeface="MS Reference Sans Serif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Myriad Condensed Web" pitchFamily="34" charset="0"/>
              </a:rPr>
              <a:t>Apabila pelaksanaan audit sudah disetujui :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MS Reference Sans Serif" panose="020B0604030504040204" pitchFamily="34" charset="0"/>
              </a:rPr>
              <a:t>Menyediakan dokumen, data, informasi dan bahan yang diperlukan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MS Reference Sans Serif" panose="020B0604030504040204" pitchFamily="34" charset="0"/>
              </a:rPr>
              <a:t>Tidak   ada upaya untuk mempengaruhi atau memaksa auditor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MS Reference Sans Serif" panose="020B0604030504040204" pitchFamily="34" charset="0"/>
              </a:rPr>
              <a:t>Tidak  ikut campur tangan  dalam pengambilan keputusan hasil audit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685800" y="519113"/>
            <a:ext cx="7772400" cy="1081087"/>
          </a:xfrm>
          <a:solidFill>
            <a:srgbClr val="FFC000"/>
          </a:solidFill>
        </p:spPr>
        <p:txBody>
          <a:bodyPr/>
          <a:lstStyle/>
          <a:p>
            <a:r>
              <a:rPr lang="fi-FI" sz="4000"/>
              <a:t>Pedoman Penilaian Penerapan SMK3</a:t>
            </a:r>
            <a:endParaRPr lang="en-SG" sz="4000"/>
          </a:p>
        </p:txBody>
      </p:sp>
      <p:sp>
        <p:nvSpPr>
          <p:cNvPr id="19459" name="Title 3"/>
          <p:cNvSpPr txBox="1"/>
          <p:nvPr/>
        </p:nvSpPr>
        <p:spPr bwMode="auto">
          <a:xfrm>
            <a:off x="533400" y="2005013"/>
            <a:ext cx="7772400" cy="378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711200" indent="-711200">
              <a:buFont typeface="Wingdings" panose="05000000000000000000" pitchFamily="2" charset="2"/>
              <a:buChar char="Ø"/>
            </a:pPr>
            <a:r>
              <a:rPr lang="fi-FI" sz="4000"/>
              <a:t>kriteria Audit SMK3;</a:t>
            </a:r>
            <a:endParaRPr lang="en-SG" sz="4000"/>
          </a:p>
          <a:p>
            <a:pPr marL="711200" indent="-711200">
              <a:buFont typeface="Wingdings" panose="05000000000000000000" pitchFamily="2" charset="2"/>
              <a:buChar char="Ø"/>
            </a:pPr>
            <a:r>
              <a:rPr lang="fi-FI" sz="4000"/>
              <a:t>penetapan kriteria audit tiap tingkat pencapaian penerapan SMK3; dan</a:t>
            </a:r>
            <a:endParaRPr lang="en-SG" sz="4000"/>
          </a:p>
          <a:p>
            <a:pPr marL="711200" indent="-711200">
              <a:buFont typeface="Wingdings" panose="05000000000000000000" pitchFamily="2" charset="2"/>
              <a:buChar char="Ø"/>
            </a:pPr>
            <a:r>
              <a:rPr lang="fi-FI" sz="4000"/>
              <a:t>ketentuan penilaian hasil Audit SMK3.</a:t>
            </a:r>
            <a:endParaRPr lang="en-SG" sz="400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486400" y="6096000"/>
            <a:ext cx="3048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/>
              <a:t>Lamp 2 PP 50/2012</a:t>
            </a:r>
            <a:endParaRPr lang="en-SG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08025"/>
          </a:xfrm>
        </p:spPr>
        <p:txBody>
          <a:bodyPr/>
          <a:lstStyle/>
          <a:p>
            <a:pPr eaLnBrk="1" hangingPunct="1"/>
            <a:r>
              <a:rPr lang="en-US" sz="4000" b="1">
                <a:latin typeface="Myriad Condensed Web" pitchFamily="34" charset="0"/>
              </a:rPr>
              <a:t>KERJASAMA DENGAN AUDITOR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9144000" cy="5257800"/>
          </a:xfrm>
        </p:spPr>
        <p:txBody>
          <a:bodyPr/>
          <a:lstStyle/>
          <a:p>
            <a:pPr eaLnBrk="1" hangingPunct="1"/>
            <a:r>
              <a:rPr lang="en-US">
                <a:latin typeface="Myriad Condensed Web" pitchFamily="34" charset="0"/>
              </a:rPr>
              <a:t>Sering staf disemua tingkat manajemen, melihat audit sebagai </a:t>
            </a:r>
            <a:r>
              <a:rPr lang="en-US" i="1">
                <a:latin typeface="Myriad Condensed Web" pitchFamily="34" charset="0"/>
              </a:rPr>
              <a:t>ANCAMAN</a:t>
            </a:r>
          </a:p>
          <a:p>
            <a:pPr eaLnBrk="1" hangingPunct="1"/>
            <a:r>
              <a:rPr lang="en-US">
                <a:latin typeface="Myriad Condensed Web" pitchFamily="34" charset="0"/>
              </a:rPr>
              <a:t>Semua staf harus memahami dan menyadari </a:t>
            </a:r>
            <a:r>
              <a:rPr lang="en-US" i="1">
                <a:latin typeface="Myriad Condensed Web" pitchFamily="34" charset="0"/>
              </a:rPr>
              <a:t>tujuan dan manfaat</a:t>
            </a:r>
            <a:r>
              <a:rPr lang="en-US">
                <a:latin typeface="Myriad Condensed Web" pitchFamily="34" charset="0"/>
              </a:rPr>
              <a:t> pelaksanaan audit</a:t>
            </a:r>
          </a:p>
          <a:p>
            <a:pPr eaLnBrk="1" hangingPunct="1"/>
            <a:r>
              <a:rPr lang="en-US">
                <a:latin typeface="Myriad Condensed Web" pitchFamily="34" charset="0"/>
              </a:rPr>
              <a:t>Mereka diwajibkan untuk 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>
                <a:latin typeface="Myriad Condensed Web" pitchFamily="34" charset="0"/>
              </a:rPr>
              <a:t>Terbuka dan bekerjasama</a:t>
            </a:r>
            <a:r>
              <a:rPr lang="en-US">
                <a:latin typeface="Myriad Condensed Web" pitchFamily="34" charset="0"/>
              </a:rPr>
              <a:t> penuh dengan Auditor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>
                <a:latin typeface="Myriad Condensed Web" pitchFamily="34" charset="0"/>
              </a:rPr>
              <a:t>Menjawab pertanyaan dengan </a:t>
            </a:r>
            <a:r>
              <a:rPr lang="en-US" i="1">
                <a:latin typeface="Myriad Condensed Web" pitchFamily="34" charset="0"/>
              </a:rPr>
              <a:t>jujur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>
                <a:latin typeface="Myriad Condensed Web" pitchFamily="34" charset="0"/>
              </a:rPr>
              <a:t>Memandang audit sebagai : </a:t>
            </a:r>
            <a:r>
              <a:rPr lang="en-US" i="1">
                <a:latin typeface="Myriad Condensed Web" pitchFamily="34" charset="0"/>
              </a:rPr>
              <a:t>“continual improvement process and not just a means of identifying problems”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830263"/>
          </a:xfrm>
        </p:spPr>
        <p:txBody>
          <a:bodyPr/>
          <a:lstStyle/>
          <a:p>
            <a:pPr eaLnBrk="1" hangingPunct="1"/>
            <a:r>
              <a:rPr lang="en-US" sz="4800" b="1">
                <a:latin typeface="Myriad Condensed Web" pitchFamily="34" charset="0"/>
              </a:rPr>
              <a:t>PRINSIP AUDIT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057400"/>
            <a:ext cx="3101975" cy="37338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Ethika</a:t>
            </a:r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Objektif</a:t>
            </a:r>
            <a:r>
              <a:rPr lang="en-US" b="1" dirty="0">
                <a:solidFill>
                  <a:srgbClr val="FFC000"/>
                </a:solidFill>
                <a:latin typeface="Myriad Condensed Web" pitchFamily="34" charset="0"/>
              </a:rPr>
              <a:t>/ fair</a:t>
            </a:r>
          </a:p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Profesional</a:t>
            </a:r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Independen</a:t>
            </a:r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Terpercaya</a:t>
            </a:r>
            <a:r>
              <a:rPr lang="en-US" b="1" dirty="0">
                <a:solidFill>
                  <a:srgbClr val="FFC000"/>
                </a:solidFill>
                <a:latin typeface="Myriad Condensed Web" pitchFamily="34" charset="0"/>
              </a:rPr>
              <a:t> </a:t>
            </a:r>
          </a:p>
          <a:p>
            <a:pPr eaLnBrk="1" hangingPunct="1"/>
            <a:r>
              <a:rPr lang="en-US" b="1" dirty="0" err="1">
                <a:solidFill>
                  <a:srgbClr val="FFC000"/>
                </a:solidFill>
                <a:latin typeface="Myriad Condensed Web" pitchFamily="34" charset="0"/>
              </a:rPr>
              <a:t>Konsisten</a:t>
            </a:r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  <a:p>
            <a:pPr eaLnBrk="1" hangingPunct="1"/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  <a:p>
            <a:pPr eaLnBrk="1" hangingPunct="1"/>
            <a:endParaRPr lang="en-US" b="1" dirty="0">
              <a:solidFill>
                <a:srgbClr val="FFC000"/>
              </a:solidFill>
              <a:latin typeface="Myriad Condensed Web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124364" y="685800"/>
            <a:ext cx="8772419" cy="5717234"/>
            <a:chOff x="156" y="624"/>
            <a:chExt cx="4512" cy="1147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161" y="624"/>
              <a:ext cx="4507" cy="105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Tahoma" panose="020B0604030504040204" pitchFamily="34" charset="0"/>
                </a:rPr>
                <a:t>Penyelenggara</a:t>
              </a:r>
              <a:r>
                <a:rPr lang="en-US" sz="2800" dirty="0">
                  <a:solidFill>
                    <a:srgbClr val="002060"/>
                  </a:solidFill>
                  <a:latin typeface="Tahoma" panose="020B0604030504040204" pitchFamily="34" charset="0"/>
                </a:rPr>
                <a:t> Audit :</a:t>
              </a:r>
              <a:endParaRPr lang="en-GB" sz="2800" dirty="0">
                <a:solidFill>
                  <a:srgbClr val="00206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156" y="731"/>
              <a:ext cx="4507" cy="104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514350" indent="-514350">
                <a:buFont typeface="+mj-lt"/>
                <a:buAutoNum type="arabicPeriod"/>
              </a:pPr>
              <a:r>
                <a:rPr lang="en-US" sz="2800" dirty="0" err="1">
                  <a:solidFill>
                    <a:srgbClr val="002060"/>
                  </a:solidFill>
                </a:rPr>
                <a:t>fotokopi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akte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pendirian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dan</a:t>
              </a:r>
              <a:r>
                <a:rPr lang="en-US" sz="2800" dirty="0">
                  <a:solidFill>
                    <a:srgbClr val="002060"/>
                  </a:solidFill>
                </a:rPr>
                <a:t>/</a:t>
              </a:r>
              <a:r>
                <a:rPr lang="en-US" sz="2800" dirty="0" err="1">
                  <a:solidFill>
                    <a:srgbClr val="002060"/>
                  </a:solidFill>
                </a:rPr>
                <a:t>atau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akte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perubahan</a:t>
              </a:r>
              <a:r>
                <a:rPr lang="en-US" sz="2800" dirty="0">
                  <a:solidFill>
                    <a:srgbClr val="002060"/>
                  </a:solidFill>
                </a:rPr>
                <a:t> PT </a:t>
              </a:r>
              <a:r>
                <a:rPr lang="en-US" sz="2800" dirty="0" err="1">
                  <a:solidFill>
                    <a:srgbClr val="002060"/>
                  </a:solidFill>
                </a:rPr>
                <a:t>dan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tanda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bukti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pengesahan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dari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instansi</a:t>
              </a:r>
              <a:r>
                <a:rPr lang="en-US" sz="2800" dirty="0">
                  <a:solidFill>
                    <a:srgbClr val="002060"/>
                  </a:solidFill>
                </a:rPr>
                <a:t> yang </a:t>
              </a:r>
              <a:r>
                <a:rPr lang="en-US" sz="2800" dirty="0" err="1">
                  <a:solidFill>
                    <a:srgbClr val="002060"/>
                  </a:solidFill>
                </a:rPr>
                <a:t>berwenang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err="1">
                  <a:solidFill>
                    <a:srgbClr val="002060"/>
                  </a:solidFill>
                </a:rPr>
                <a:t>fotokopi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Surat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Ijin</a:t>
              </a:r>
              <a:r>
                <a:rPr lang="en-US" sz="2800" dirty="0">
                  <a:solidFill>
                    <a:srgbClr val="002060"/>
                  </a:solidFill>
                </a:rPr>
                <a:t> Usaha </a:t>
              </a:r>
              <a:r>
                <a:rPr lang="en-US" sz="2800" dirty="0" err="1">
                  <a:solidFill>
                    <a:srgbClr val="002060"/>
                  </a:solidFill>
                </a:rPr>
                <a:t>Perdagangan</a:t>
              </a:r>
              <a:r>
                <a:rPr lang="en-US" sz="2800" dirty="0">
                  <a:solidFill>
                    <a:srgbClr val="002060"/>
                  </a:solidFill>
                </a:rPr>
                <a:t> (SIUP);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sv-SE" sz="2800" dirty="0">
                  <a:solidFill>
                    <a:srgbClr val="002060"/>
                  </a:solidFill>
                </a:rPr>
                <a:t>fotokopi Surat Tanda Daftar Perusahaan (TDP);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2800" dirty="0">
                  <a:solidFill>
                    <a:srgbClr val="002060"/>
                  </a:solidFill>
                </a:rPr>
                <a:t>fotokopi Surat Keterangan Domisili Hukum;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err="1">
                  <a:solidFill>
                    <a:srgbClr val="002060"/>
                  </a:solidFill>
                </a:rPr>
                <a:t>fotokopi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Nomor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Pokok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Wajib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Pajak</a:t>
              </a:r>
              <a:r>
                <a:rPr lang="en-US" sz="2800" dirty="0">
                  <a:solidFill>
                    <a:srgbClr val="002060"/>
                  </a:solidFill>
                </a:rPr>
                <a:t> (NPWP);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err="1">
                  <a:solidFill>
                    <a:srgbClr val="002060"/>
                  </a:solidFill>
                </a:rPr>
                <a:t>fotokopi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bukti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kepemilikan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kantor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cabang</a:t>
              </a:r>
              <a:r>
                <a:rPr lang="en-US" sz="2800" dirty="0">
                  <a:solidFill>
                    <a:srgbClr val="002060"/>
                  </a:solidFill>
                </a:rPr>
                <a:t> paling </a:t>
              </a:r>
              <a:r>
                <a:rPr lang="en-US" sz="2800" dirty="0" err="1">
                  <a:solidFill>
                    <a:srgbClr val="002060"/>
                  </a:solidFill>
                </a:rPr>
                <a:t>sedikit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di</a:t>
              </a:r>
              <a:r>
                <a:rPr lang="en-US" sz="2800" dirty="0">
                  <a:solidFill>
                    <a:srgbClr val="002060"/>
                  </a:solidFill>
                </a:rPr>
                <a:t> 3 (</a:t>
              </a:r>
              <a:r>
                <a:rPr lang="en-US" sz="2800" dirty="0" err="1">
                  <a:solidFill>
                    <a:srgbClr val="002060"/>
                  </a:solidFill>
                </a:rPr>
                <a:t>tiga</a:t>
              </a:r>
              <a:r>
                <a:rPr lang="en-US" sz="2800" dirty="0">
                  <a:solidFill>
                    <a:srgbClr val="002060"/>
                  </a:solidFill>
                </a:rPr>
                <a:t>) </a:t>
              </a:r>
              <a:r>
                <a:rPr lang="en-US" sz="2800" dirty="0" err="1">
                  <a:solidFill>
                    <a:srgbClr val="002060"/>
                  </a:solidFill>
                </a:rPr>
                <a:t>wilayah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pada</a:t>
              </a:r>
              <a:r>
                <a:rPr lang="en-US" sz="2800" dirty="0">
                  <a:solidFill>
                    <a:srgbClr val="002060"/>
                  </a:solidFill>
                </a:rPr>
                <a:t> Indonesia </a:t>
              </a:r>
              <a:r>
                <a:rPr lang="en-US" sz="2800" dirty="0" err="1">
                  <a:solidFill>
                    <a:srgbClr val="002060"/>
                  </a:solidFill>
                </a:rPr>
                <a:t>bagian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barat</a:t>
              </a:r>
              <a:r>
                <a:rPr lang="en-US" sz="2800" dirty="0">
                  <a:solidFill>
                    <a:srgbClr val="002060"/>
                  </a:solidFill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</a:rPr>
                <a:t>bagian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tengah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bagian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timur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err="1">
                  <a:solidFill>
                    <a:srgbClr val="002060"/>
                  </a:solidFill>
                </a:rPr>
                <a:t>fotokopi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Wajib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Lapor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Ketenagakerjaan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tingkat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pusat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dan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cabang</a:t>
              </a:r>
              <a:r>
                <a:rPr lang="en-US" sz="2800" dirty="0">
                  <a:solidFill>
                    <a:srgbClr val="002060"/>
                  </a:solidFill>
                </a:rPr>
                <a:t>;</a:t>
              </a: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PENYELENGGARA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Audit SMK3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008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381000" y="685800"/>
            <a:ext cx="8305800" cy="4343686"/>
            <a:chOff x="288" y="624"/>
            <a:chExt cx="4272" cy="1285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288" y="624"/>
              <a:ext cx="4272" cy="17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002060"/>
                  </a:solidFill>
                  <a:latin typeface="Tahoma" panose="020B0604030504040204" pitchFamily="34" charset="0"/>
                </a:rPr>
                <a:t>Penyelenggara</a:t>
              </a:r>
              <a:r>
                <a:rPr lang="en-US" dirty="0">
                  <a:solidFill>
                    <a:srgbClr val="002060"/>
                  </a:solidFill>
                  <a:latin typeface="Tahoma" panose="020B0604030504040204" pitchFamily="34" charset="0"/>
                </a:rPr>
                <a:t> Audit :</a:t>
              </a:r>
              <a:endParaRPr lang="en-GB" dirty="0">
                <a:solidFill>
                  <a:srgbClr val="00206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288" y="805"/>
              <a:ext cx="4272" cy="110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 err="1">
                  <a:solidFill>
                    <a:srgbClr val="002060"/>
                  </a:solidFill>
                </a:rPr>
                <a:t>fotokopi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keputusan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penunjukkan</a:t>
              </a:r>
              <a:r>
                <a:rPr lang="en-US" sz="2000" dirty="0">
                  <a:solidFill>
                    <a:srgbClr val="002060"/>
                  </a:solidFill>
                </a:rPr>
                <a:t> auditor </a:t>
              </a:r>
              <a:r>
                <a:rPr lang="en-US" sz="2000" dirty="0" err="1">
                  <a:solidFill>
                    <a:srgbClr val="002060"/>
                  </a:solidFill>
                </a:rPr>
                <a:t>eksternal</a:t>
              </a:r>
              <a:r>
                <a:rPr lang="en-US" sz="2000" dirty="0">
                  <a:solidFill>
                    <a:srgbClr val="002060"/>
                  </a:solidFill>
                </a:rPr>
                <a:t> SMK3 yang </a:t>
              </a:r>
              <a:r>
                <a:rPr lang="en-US" sz="2000" dirty="0" err="1">
                  <a:solidFill>
                    <a:srgbClr val="002060"/>
                  </a:solidFill>
                </a:rPr>
                <a:t>masih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berlaku</a:t>
              </a:r>
              <a:r>
                <a:rPr lang="en-US" sz="2000" dirty="0">
                  <a:solidFill>
                    <a:srgbClr val="002060"/>
                  </a:solidFill>
                </a:rPr>
                <a:t> paling </a:t>
              </a:r>
              <a:r>
                <a:rPr lang="en-US" sz="2000" dirty="0" err="1">
                  <a:solidFill>
                    <a:srgbClr val="002060"/>
                  </a:solidFill>
                </a:rPr>
                <a:t>sedikit</a:t>
              </a:r>
              <a:r>
                <a:rPr lang="en-US" sz="2000" dirty="0">
                  <a:solidFill>
                    <a:srgbClr val="002060"/>
                  </a:solidFill>
                </a:rPr>
                <a:t> 4 (</a:t>
              </a:r>
              <a:r>
                <a:rPr lang="en-US" sz="2000" dirty="0" err="1">
                  <a:solidFill>
                    <a:srgbClr val="002060"/>
                  </a:solidFill>
                </a:rPr>
                <a:t>empat</a:t>
              </a:r>
              <a:r>
                <a:rPr lang="en-US" sz="2000" dirty="0">
                  <a:solidFill>
                    <a:srgbClr val="002060"/>
                  </a:solidFill>
                </a:rPr>
                <a:t>) </a:t>
              </a:r>
              <a:r>
                <a:rPr lang="en-US" sz="2000" dirty="0" err="1">
                  <a:solidFill>
                    <a:srgbClr val="002060"/>
                  </a:solidFill>
                </a:rPr>
                <a:t>orang</a:t>
              </a:r>
              <a:r>
                <a:rPr lang="en-US" sz="2000" dirty="0">
                  <a:solidFill>
                    <a:srgbClr val="002060"/>
                  </a:solidFill>
                </a:rPr>
                <a:t> auditor </a:t>
              </a:r>
              <a:r>
                <a:rPr lang="en-US" sz="2000" dirty="0" err="1">
                  <a:solidFill>
                    <a:srgbClr val="002060"/>
                  </a:solidFill>
                </a:rPr>
                <a:t>eksternal</a:t>
              </a:r>
              <a:r>
                <a:rPr lang="en-US" sz="2000" dirty="0">
                  <a:solidFill>
                    <a:srgbClr val="002060"/>
                  </a:solidFill>
                </a:rPr>
                <a:t> senior SMK3 </a:t>
              </a:r>
              <a:r>
                <a:rPr lang="en-US" sz="2000" dirty="0" err="1">
                  <a:solidFill>
                    <a:srgbClr val="002060"/>
                  </a:solidFill>
                </a:rPr>
                <a:t>dan</a:t>
              </a:r>
              <a:r>
                <a:rPr lang="en-US" sz="2000" dirty="0">
                  <a:solidFill>
                    <a:srgbClr val="002060"/>
                  </a:solidFill>
                </a:rPr>
                <a:t> 8 (</a:t>
              </a:r>
              <a:r>
                <a:rPr lang="en-US" sz="2000" dirty="0" err="1">
                  <a:solidFill>
                    <a:srgbClr val="002060"/>
                  </a:solidFill>
                </a:rPr>
                <a:t>delapan</a:t>
              </a:r>
              <a:r>
                <a:rPr lang="en-US" sz="2000" dirty="0">
                  <a:solidFill>
                    <a:srgbClr val="002060"/>
                  </a:solidFill>
                </a:rPr>
                <a:t>) </a:t>
              </a:r>
              <a:r>
                <a:rPr lang="en-US" sz="2000" dirty="0" err="1">
                  <a:solidFill>
                    <a:srgbClr val="002060"/>
                  </a:solidFill>
                </a:rPr>
                <a:t>orang</a:t>
              </a:r>
              <a:r>
                <a:rPr lang="en-US" sz="2000" dirty="0">
                  <a:solidFill>
                    <a:srgbClr val="002060"/>
                  </a:solidFill>
                </a:rPr>
                <a:t> auditor </a:t>
              </a:r>
              <a:r>
                <a:rPr lang="en-US" sz="2000" dirty="0" err="1">
                  <a:solidFill>
                    <a:srgbClr val="002060"/>
                  </a:solidFill>
                </a:rPr>
                <a:t>eksternal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yunior</a:t>
              </a:r>
              <a:r>
                <a:rPr lang="en-US" sz="2000" dirty="0">
                  <a:solidFill>
                    <a:srgbClr val="002060"/>
                  </a:solidFill>
                </a:rPr>
                <a:t> SMK3;;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fi-FI" sz="2000" dirty="0">
                  <a:solidFill>
                    <a:srgbClr val="002060"/>
                  </a:solidFill>
                </a:rPr>
                <a:t>fotokopi sertifikat kepesertaan jaminan sosial;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 err="1">
                  <a:solidFill>
                    <a:srgbClr val="002060"/>
                  </a:solidFill>
                </a:rPr>
                <a:t>dokumen</a:t>
              </a:r>
              <a:r>
                <a:rPr lang="en-US" sz="2000" dirty="0">
                  <a:solidFill>
                    <a:srgbClr val="002060"/>
                  </a:solidFill>
                </a:rPr>
                <a:t> yang </a:t>
              </a:r>
              <a:r>
                <a:rPr lang="en-US" sz="2000" dirty="0" err="1">
                  <a:solidFill>
                    <a:srgbClr val="002060"/>
                  </a:solidFill>
                </a:rPr>
                <a:t>membuktikan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telah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berpengalaman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melakukan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sertifikasi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sistem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manajemen</a:t>
              </a:r>
              <a:r>
                <a:rPr lang="en-US" sz="2000" dirty="0">
                  <a:solidFill>
                    <a:srgbClr val="002060"/>
                  </a:solidFill>
                </a:rPr>
                <a:t>;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 err="1">
                  <a:solidFill>
                    <a:srgbClr val="002060"/>
                  </a:solidFill>
                </a:rPr>
                <a:t>struktur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organisasi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penyelenggara</a:t>
              </a:r>
              <a:r>
                <a:rPr lang="en-US" sz="2000" dirty="0">
                  <a:solidFill>
                    <a:srgbClr val="002060"/>
                  </a:solidFill>
                </a:rPr>
                <a:t> Audit SMK3 </a:t>
              </a:r>
              <a:r>
                <a:rPr lang="en-US" sz="2000" dirty="0" err="1">
                  <a:solidFill>
                    <a:srgbClr val="002060"/>
                  </a:solidFill>
                </a:rPr>
                <a:t>kantor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pusat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dan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cabang</a:t>
              </a:r>
              <a:r>
                <a:rPr lang="en-US" sz="2000" dirty="0">
                  <a:solidFill>
                    <a:srgbClr val="002060"/>
                  </a:solidFill>
                </a:rPr>
                <a:t>;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>
                  <a:solidFill>
                    <a:srgbClr val="002060"/>
                  </a:solidFill>
                </a:rPr>
                <a:t>pas photo </a:t>
              </a:r>
              <a:r>
                <a:rPr lang="en-US" sz="2000" dirty="0" err="1">
                  <a:solidFill>
                    <a:srgbClr val="002060"/>
                  </a:solidFill>
                </a:rPr>
                <a:t>berwarna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pimpinan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perusahaan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ukuran</a:t>
              </a:r>
              <a:r>
                <a:rPr lang="en-US" sz="2000" dirty="0">
                  <a:solidFill>
                    <a:srgbClr val="002060"/>
                  </a:solidFill>
                </a:rPr>
                <a:t> 3x4 cm </a:t>
              </a:r>
              <a:r>
                <a:rPr lang="en-US" sz="2000" dirty="0" err="1">
                  <a:solidFill>
                    <a:srgbClr val="002060"/>
                  </a:solidFill>
                </a:rPr>
                <a:t>sebanyak</a:t>
              </a:r>
              <a:r>
                <a:rPr lang="en-US" sz="2000" dirty="0">
                  <a:solidFill>
                    <a:srgbClr val="002060"/>
                  </a:solidFill>
                </a:rPr>
                <a:t> 4 (</a:t>
              </a:r>
              <a:r>
                <a:rPr lang="en-US" sz="2000" dirty="0" err="1">
                  <a:solidFill>
                    <a:srgbClr val="002060"/>
                  </a:solidFill>
                </a:rPr>
                <a:t>empat</a:t>
              </a:r>
              <a:r>
                <a:rPr lang="en-US" sz="2000" dirty="0">
                  <a:solidFill>
                    <a:srgbClr val="002060"/>
                  </a:solidFill>
                </a:rPr>
                <a:t>) </a:t>
              </a:r>
              <a:r>
                <a:rPr lang="en-US" sz="2000" dirty="0" err="1">
                  <a:solidFill>
                    <a:srgbClr val="002060"/>
                  </a:solidFill>
                </a:rPr>
                <a:t>lembar</a:t>
              </a:r>
              <a:r>
                <a:rPr lang="en-US" sz="2000" dirty="0">
                  <a:solidFill>
                    <a:srgbClr val="002060"/>
                  </a:solidFill>
                </a:rPr>
                <a:t>; </a:t>
              </a:r>
              <a:r>
                <a:rPr lang="en-US" sz="2000" dirty="0" err="1">
                  <a:solidFill>
                    <a:srgbClr val="002060"/>
                  </a:solidFill>
                </a:rPr>
                <a:t>dan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 err="1">
                  <a:solidFill>
                    <a:srgbClr val="002060"/>
                  </a:solidFill>
                </a:rPr>
                <a:t>dokumen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panduan</a:t>
              </a:r>
              <a:r>
                <a:rPr lang="en-US" sz="2000" dirty="0">
                  <a:solidFill>
                    <a:srgbClr val="002060"/>
                  </a:solidFill>
                </a:rPr>
                <a:t> audit </a:t>
              </a:r>
              <a:r>
                <a:rPr lang="en-US" sz="2000" dirty="0" err="1">
                  <a:solidFill>
                    <a:srgbClr val="002060"/>
                  </a:solidFill>
                </a:rPr>
                <a:t>sistem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manajemen</a:t>
              </a:r>
              <a:r>
                <a:rPr lang="en-US" sz="2000" dirty="0">
                  <a:solidFill>
                    <a:srgbClr val="002060"/>
                  </a:solidFill>
                </a:rPr>
                <a:t> yang </a:t>
              </a:r>
              <a:r>
                <a:rPr lang="en-US" sz="2000" dirty="0" err="1">
                  <a:solidFill>
                    <a:srgbClr val="002060"/>
                  </a:solidFill>
                </a:rPr>
                <a:t>digunakan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oleh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lembaga</a:t>
              </a:r>
              <a:r>
                <a:rPr lang="en-US" sz="2000" dirty="0">
                  <a:solidFill>
                    <a:srgbClr val="002060"/>
                  </a:solidFill>
                </a:rPr>
                <a:t> audit </a:t>
              </a:r>
              <a:r>
                <a:rPr lang="en-US" sz="2000" dirty="0" err="1">
                  <a:solidFill>
                    <a:srgbClr val="002060"/>
                  </a:solidFill>
                </a:rPr>
                <a:t>sesuai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dengan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standar</a:t>
              </a:r>
              <a:r>
                <a:rPr lang="en-US" sz="2000" dirty="0">
                  <a:solidFill>
                    <a:srgbClr val="002060"/>
                  </a:solidFill>
                </a:rPr>
                <a:t> yang </a:t>
              </a:r>
              <a:r>
                <a:rPr lang="en-US" sz="2000" dirty="0" err="1">
                  <a:solidFill>
                    <a:srgbClr val="002060"/>
                  </a:solidFill>
                </a:rPr>
                <a:t>berlaku</a:t>
              </a:r>
              <a:r>
                <a:rPr lang="en-US" sz="2000" dirty="0">
                  <a:solidFill>
                    <a:srgbClr val="002060"/>
                  </a:solidFill>
                </a:rPr>
                <a:t>.</a:t>
              </a:r>
              <a:r>
                <a:rPr lang="en-SG" sz="2000" dirty="0">
                  <a:solidFill>
                    <a:srgbClr val="002060"/>
                  </a:solidFill>
                </a:rPr>
                <a:t>	</a:t>
              </a:r>
            </a:p>
            <a:p>
              <a:pPr marL="457200" indent="-457200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002060"/>
                </a:solidFill>
                <a:latin typeface="Tempus Sans ITC" panose="04020404030D07020202" pitchFamily="82" charset="0"/>
                <a:sym typeface="Wingdings" panose="05000000000000000000" pitchFamily="2" charset="2"/>
              </a:endParaRP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PENYELENGGARA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Audit SMK3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276600" y="6040438"/>
            <a:ext cx="2514600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marL="490855" indent="-490855" algn="ctr" eaLnBrk="0" hangingPunct="0"/>
            <a:r>
              <a:rPr lang="en-US" sz="3200">
                <a:latin typeface="Felix Titling" panose="04060505060202020A04" pitchFamily="82" charset="0"/>
                <a:cs typeface="Times New Roman" panose="02020603050405020304" pitchFamily="18" charset="0"/>
              </a:rPr>
              <a:t>Menteri</a:t>
            </a:r>
          </a:p>
        </p:txBody>
      </p:sp>
      <p:sp>
        <p:nvSpPr>
          <p:cNvPr id="45062" name="Freeform 8"/>
          <p:cNvSpPr/>
          <p:nvPr/>
        </p:nvSpPr>
        <p:spPr bwMode="auto">
          <a:xfrm>
            <a:off x="1828800" y="51054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3" name="AutoShape 9"/>
          <p:cNvSpPr>
            <a:spLocks noChangeArrowheads="1"/>
          </p:cNvSpPr>
          <p:nvPr/>
        </p:nvSpPr>
        <p:spPr bwMode="auto">
          <a:xfrm>
            <a:off x="1046163" y="5210175"/>
            <a:ext cx="1852612" cy="885825"/>
          </a:xfrm>
          <a:prstGeom prst="flowChartMulti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Permohonan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Tertulis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 SKP</a:t>
            </a:r>
          </a:p>
        </p:txBody>
      </p:sp>
      <p:sp>
        <p:nvSpPr>
          <p:cNvPr id="45064" name="Freeform 10"/>
          <p:cNvSpPr/>
          <p:nvPr/>
        </p:nvSpPr>
        <p:spPr bwMode="auto">
          <a:xfrm flipH="1">
            <a:off x="5791200" y="51054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5" name="AutoShape 11"/>
          <p:cNvSpPr>
            <a:spLocks noChangeArrowheads="1"/>
          </p:cNvSpPr>
          <p:nvPr/>
        </p:nvSpPr>
        <p:spPr bwMode="auto">
          <a:xfrm>
            <a:off x="6096000" y="5329301"/>
            <a:ext cx="2133600" cy="1031875"/>
          </a:xfrm>
          <a:prstGeom prst="flowChart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SKP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berlaku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 3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008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077912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KEWAJIBAN PENYELENGGARA AUDIT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SG" sz="2800" dirty="0" err="1">
                <a:solidFill>
                  <a:schemeClr val="accent2"/>
                </a:solidFill>
              </a:rPr>
              <a:t>Penyelenggara</a:t>
            </a:r>
            <a:r>
              <a:rPr lang="en-SG" sz="2800" dirty="0">
                <a:solidFill>
                  <a:schemeClr val="accent2"/>
                </a:solidFill>
              </a:rPr>
              <a:t> audit SMK3 </a:t>
            </a:r>
            <a:r>
              <a:rPr lang="en-SG" sz="2800" dirty="0" err="1">
                <a:solidFill>
                  <a:srgbClr val="FF0000"/>
                </a:solidFill>
              </a:rPr>
              <a:t>wajib</a:t>
            </a:r>
            <a:r>
              <a:rPr lang="en-SG" sz="2800" dirty="0">
                <a:solidFill>
                  <a:schemeClr val="accent2"/>
                </a:solidFill>
              </a:rPr>
              <a:t> : 	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menaati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ketentuan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K3;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melaksanakan</a:t>
            </a:r>
            <a:r>
              <a:rPr lang="en-US" sz="2800" dirty="0">
                <a:solidFill>
                  <a:srgbClr val="FF0000"/>
                </a:solidFill>
              </a:rPr>
              <a:t> Audit </a:t>
            </a:r>
            <a:r>
              <a:rPr lang="en-US" sz="2800" dirty="0"/>
              <a:t>SMK3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;</a:t>
            </a:r>
          </a:p>
          <a:p>
            <a:r>
              <a:rPr lang="fi-FI" sz="2800" dirty="0">
                <a:solidFill>
                  <a:srgbClr val="FF0000"/>
                </a:solidFill>
              </a:rPr>
              <a:t>menjaga kerahasiaan </a:t>
            </a:r>
            <a:r>
              <a:rPr lang="fi-FI" sz="2800" dirty="0"/>
              <a:t>perusahaan yang diaudit; dan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melaporkan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hasil</a:t>
            </a:r>
            <a:r>
              <a:rPr lang="en-US" sz="2800" dirty="0"/>
              <a:t> Audit SMK3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Menteri</a:t>
            </a:r>
            <a:r>
              <a:rPr lang="en-US" sz="2800" dirty="0"/>
              <a:t>,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diaudit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Dinas</a:t>
            </a:r>
            <a:r>
              <a:rPr lang="en-US" sz="2800" dirty="0"/>
              <a:t> </a:t>
            </a:r>
            <a:r>
              <a:rPr lang="en-US" sz="2800" dirty="0" err="1"/>
              <a:t>Provinsi</a:t>
            </a:r>
            <a:r>
              <a:rPr lang="en-US" sz="2800" dirty="0"/>
              <a:t>.</a:t>
            </a:r>
            <a:r>
              <a:rPr lang="en-SG" sz="2800" dirty="0">
                <a:solidFill>
                  <a:schemeClr val="accent2"/>
                </a:solidFill>
              </a:rPr>
              <a:t>	</a:t>
            </a:r>
          </a:p>
          <a:p>
            <a:endParaRPr lang="en-SG" sz="2800" dirty="0">
              <a:solidFill>
                <a:schemeClr val="accent2"/>
              </a:solidFill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200" y="62484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7721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LARANGAN BAGI PENYELENGGARA AUDIT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6482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Lembaga</a:t>
            </a:r>
            <a:r>
              <a:rPr lang="en-US" dirty="0"/>
              <a:t> Audit SMK3 </a:t>
            </a:r>
            <a:r>
              <a:rPr lang="en-US" dirty="0" err="1">
                <a:solidFill>
                  <a:srgbClr val="FF0000"/>
                </a:solidFill>
              </a:rPr>
              <a:t>dilarang</a:t>
            </a:r>
            <a:r>
              <a:rPr lang="en-US" dirty="0"/>
              <a:t>:</a:t>
            </a:r>
          </a:p>
          <a:p>
            <a:r>
              <a:rPr lang="sv-SE" dirty="0"/>
              <a:t>melakukan kegiatan </a:t>
            </a:r>
            <a:r>
              <a:rPr lang="sv-SE" dirty="0">
                <a:solidFill>
                  <a:srgbClr val="FF0000"/>
                </a:solidFill>
              </a:rPr>
              <a:t>konsultasi dalam bidang SMK3</a:t>
            </a:r>
            <a:r>
              <a:rPr lang="sv-SE" dirty="0"/>
              <a:t>;</a:t>
            </a:r>
          </a:p>
          <a:p>
            <a:r>
              <a:rPr lang="fi-FI" dirty="0"/>
              <a:t>melakukan </a:t>
            </a:r>
            <a:r>
              <a:rPr lang="fi-FI" dirty="0">
                <a:solidFill>
                  <a:srgbClr val="FF0000"/>
                </a:solidFill>
              </a:rPr>
              <a:t>jasa pabrikasi, pemeliharaan, reparasi, dan instalasi teknik K3</a:t>
            </a:r>
            <a:r>
              <a:rPr lang="fi-FI" dirty="0"/>
              <a:t>;</a:t>
            </a:r>
          </a:p>
          <a:p>
            <a:r>
              <a:rPr lang="fi-FI" dirty="0"/>
              <a:t>melakukan </a:t>
            </a:r>
            <a:r>
              <a:rPr lang="fi-FI" dirty="0">
                <a:solidFill>
                  <a:srgbClr val="FF0000"/>
                </a:solidFill>
              </a:rPr>
              <a:t>pemeriksaan dan pengujian K3</a:t>
            </a:r>
            <a:r>
              <a:rPr lang="fi-FI" dirty="0"/>
              <a:t>;</a:t>
            </a:r>
          </a:p>
          <a:p>
            <a:r>
              <a:rPr lang="fi-FI" dirty="0"/>
              <a:t>melakukan </a:t>
            </a:r>
            <a:r>
              <a:rPr lang="fi-FI" dirty="0">
                <a:solidFill>
                  <a:srgbClr val="FF0000"/>
                </a:solidFill>
              </a:rPr>
              <a:t>jasa pembinaan K3</a:t>
            </a:r>
            <a:r>
              <a:rPr lang="fi-FI" dirty="0"/>
              <a:t>.</a:t>
            </a:r>
            <a:endParaRPr lang="en-SG" dirty="0">
              <a:solidFill>
                <a:schemeClr val="accent2"/>
              </a:solidFill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200" y="62484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64633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PENCABUTAN PENUNJUKAN</a:t>
            </a:r>
            <a:endParaRPr lang="en-SG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SG" sz="3600" dirty="0" err="1">
                <a:solidFill>
                  <a:srgbClr val="FF0000"/>
                </a:solidFill>
              </a:rPr>
              <a:t>Menteri</a:t>
            </a:r>
            <a:r>
              <a:rPr lang="en-SG" sz="3600" dirty="0">
                <a:solidFill>
                  <a:srgbClr val="FF0000"/>
                </a:solidFill>
              </a:rPr>
              <a:t> </a:t>
            </a:r>
            <a:r>
              <a:rPr lang="en-SG" sz="3600" dirty="0" err="1">
                <a:solidFill>
                  <a:srgbClr val="FF0000"/>
                </a:solidFill>
              </a:rPr>
              <a:t>dapat</a:t>
            </a:r>
            <a:r>
              <a:rPr lang="en-SG" sz="3600" dirty="0">
                <a:solidFill>
                  <a:srgbClr val="FF0000"/>
                </a:solidFill>
              </a:rPr>
              <a:t> </a:t>
            </a:r>
            <a:r>
              <a:rPr lang="en-SG" sz="3600" dirty="0" err="1">
                <a:solidFill>
                  <a:srgbClr val="FF0000"/>
                </a:solidFill>
              </a:rPr>
              <a:t>mencabut</a:t>
            </a:r>
            <a:r>
              <a:rPr lang="en-SG" sz="3600" dirty="0">
                <a:solidFill>
                  <a:srgbClr val="FF0000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keputusan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penunjukan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penyelenggara</a:t>
            </a:r>
            <a:r>
              <a:rPr lang="en-SG" sz="3600" dirty="0">
                <a:solidFill>
                  <a:schemeClr val="accent2"/>
                </a:solidFill>
              </a:rPr>
              <a:t> audit SMK3 </a:t>
            </a:r>
            <a:r>
              <a:rPr lang="en-SG" sz="3600" dirty="0" err="1">
                <a:solidFill>
                  <a:schemeClr val="accent2"/>
                </a:solidFill>
              </a:rPr>
              <a:t>dalam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hal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tidak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SG" sz="3600" dirty="0" err="1">
                <a:solidFill>
                  <a:schemeClr val="accent2"/>
                </a:solidFill>
              </a:rPr>
              <a:t>memenuhi</a:t>
            </a:r>
            <a:r>
              <a:rPr lang="en-SG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ketentuan-ketentuan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kewajiban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dan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larangan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di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atas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yang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pengawas</a:t>
            </a:r>
            <a:r>
              <a:rPr lang="en-US" sz="3600" dirty="0"/>
              <a:t> </a:t>
            </a:r>
            <a:r>
              <a:rPr lang="en-US" sz="3600" dirty="0" err="1"/>
              <a:t>ketenagakerjaan</a:t>
            </a:r>
            <a:endParaRPr lang="sv-SE" sz="3600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SG" sz="3600" dirty="0">
              <a:solidFill>
                <a:schemeClr val="accent2"/>
              </a:solidFill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200" y="62484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124364" y="621002"/>
            <a:ext cx="8772419" cy="5707265"/>
            <a:chOff x="156" y="611"/>
            <a:chExt cx="4512" cy="1145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161" y="611"/>
              <a:ext cx="4507" cy="11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100" dirty="0">
                  <a:solidFill>
                    <a:srgbClr val="0070C0"/>
                  </a:solidFill>
                  <a:latin typeface="Tahoma" panose="020B0604030504040204" pitchFamily="34" charset="0"/>
                </a:rPr>
                <a:t>Auditor </a:t>
              </a:r>
              <a:r>
                <a:rPr lang="en-US" sz="3100" dirty="0" err="1">
                  <a:solidFill>
                    <a:srgbClr val="0070C0"/>
                  </a:solidFill>
                  <a:latin typeface="Tahoma" panose="020B0604030504040204" pitchFamily="34" charset="0"/>
                </a:rPr>
                <a:t>Eksternal</a:t>
              </a:r>
              <a:r>
                <a:rPr lang="en-US" sz="3100" dirty="0">
                  <a:solidFill>
                    <a:srgbClr val="0070C0"/>
                  </a:solidFill>
                  <a:latin typeface="Tahoma" panose="020B0604030504040204" pitchFamily="34" charset="0"/>
                </a:rPr>
                <a:t> Junior :</a:t>
              </a:r>
              <a:endParaRPr lang="en-GB" sz="3100" dirty="0">
                <a:solidFill>
                  <a:srgbClr val="0070C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156" y="716"/>
              <a:ext cx="4507" cy="104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514350" indent="-514350">
                <a:buFont typeface="+mj-lt"/>
                <a:buAutoNum type="arabicPeriod"/>
              </a:pPr>
              <a:r>
                <a:rPr lang="en-US" sz="3100" dirty="0" err="1">
                  <a:solidFill>
                    <a:srgbClr val="0070C0"/>
                  </a:solidFill>
                </a:rPr>
                <a:t>daftar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riwayat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hidup</a:t>
              </a:r>
              <a:r>
                <a:rPr lang="en-US" sz="3100" dirty="0">
                  <a:solidFill>
                    <a:srgbClr val="0070C0"/>
                  </a:solidFill>
                </a:rPr>
                <a:t>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sv-SE" sz="3100" dirty="0">
                  <a:solidFill>
                    <a:srgbClr val="0070C0"/>
                  </a:solidFill>
                </a:rPr>
                <a:t>surat keterangan sehat dari dokter;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100" dirty="0" err="1">
                  <a:solidFill>
                    <a:srgbClr val="0070C0"/>
                  </a:solidFill>
                </a:rPr>
                <a:t>fotokopi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sertifikat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pembinaan</a:t>
              </a:r>
              <a:r>
                <a:rPr lang="en-US" sz="3100" dirty="0">
                  <a:solidFill>
                    <a:srgbClr val="0070C0"/>
                  </a:solidFill>
                </a:rPr>
                <a:t> Auditor SMK3;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100" dirty="0" err="1">
                  <a:solidFill>
                    <a:srgbClr val="0070C0"/>
                  </a:solidFill>
                </a:rPr>
                <a:t>fotokopi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ijasah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pendidikan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terakhir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serendah-rendahnya</a:t>
              </a:r>
              <a:r>
                <a:rPr lang="en-US" sz="3100" dirty="0">
                  <a:solidFill>
                    <a:srgbClr val="0070C0"/>
                  </a:solidFill>
                </a:rPr>
                <a:t> D3 </a:t>
              </a:r>
              <a:r>
                <a:rPr lang="en-US" sz="3100" dirty="0" err="1">
                  <a:solidFill>
                    <a:srgbClr val="0070C0"/>
                  </a:solidFill>
                </a:rPr>
                <a:t>dengan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pengalaman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kerja</a:t>
              </a:r>
              <a:r>
                <a:rPr lang="en-US" sz="3100" dirty="0">
                  <a:solidFill>
                    <a:srgbClr val="0070C0"/>
                  </a:solidFill>
                </a:rPr>
                <a:t> minimum 4 (</a:t>
              </a:r>
              <a:r>
                <a:rPr lang="en-US" sz="3100" dirty="0" err="1">
                  <a:solidFill>
                    <a:srgbClr val="0070C0"/>
                  </a:solidFill>
                </a:rPr>
                <a:t>empat</a:t>
              </a:r>
              <a:r>
                <a:rPr lang="en-US" sz="3100" dirty="0">
                  <a:solidFill>
                    <a:srgbClr val="0070C0"/>
                  </a:solidFill>
                </a:rPr>
                <a:t>) </a:t>
              </a:r>
              <a:r>
                <a:rPr lang="en-US" sz="3100" dirty="0" err="1">
                  <a:solidFill>
                    <a:srgbClr val="0070C0"/>
                  </a:solidFill>
                </a:rPr>
                <a:t>tahun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fi-FI" sz="3100" dirty="0">
                  <a:solidFill>
                    <a:srgbClr val="0070C0"/>
                  </a:solidFill>
                </a:rPr>
                <a:t>dan/atau S1 dengan pengalaman kerja minimum 2 </a:t>
              </a:r>
              <a:r>
                <a:rPr lang="en-US" sz="3100" dirty="0">
                  <a:solidFill>
                    <a:srgbClr val="0070C0"/>
                  </a:solidFill>
                </a:rPr>
                <a:t>(</a:t>
              </a:r>
              <a:r>
                <a:rPr lang="en-US" sz="3100" dirty="0" err="1">
                  <a:solidFill>
                    <a:srgbClr val="0070C0"/>
                  </a:solidFill>
                </a:rPr>
                <a:t>dua</a:t>
              </a:r>
              <a:r>
                <a:rPr lang="en-US" sz="3100" dirty="0">
                  <a:solidFill>
                    <a:srgbClr val="0070C0"/>
                  </a:solidFill>
                </a:rPr>
                <a:t>) </a:t>
              </a:r>
              <a:r>
                <a:rPr lang="en-US" sz="3100" dirty="0" err="1">
                  <a:solidFill>
                    <a:srgbClr val="0070C0"/>
                  </a:solidFill>
                </a:rPr>
                <a:t>tahun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di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bidang</a:t>
              </a:r>
              <a:r>
                <a:rPr lang="en-US" sz="3100" dirty="0">
                  <a:solidFill>
                    <a:srgbClr val="0070C0"/>
                  </a:solidFill>
                </a:rPr>
                <a:t> K3;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3100" dirty="0">
                  <a:solidFill>
                    <a:srgbClr val="0070C0"/>
                  </a:solidFill>
                </a:rPr>
                <a:t>fotokopi keputusan penunjukan ahli K3 </a:t>
              </a:r>
              <a:r>
                <a:rPr lang="en-US" sz="3100" dirty="0">
                  <a:solidFill>
                    <a:srgbClr val="0070C0"/>
                  </a:solidFill>
                </a:rPr>
                <a:t>yang </a:t>
              </a:r>
              <a:r>
                <a:rPr lang="en-US" sz="3100" dirty="0" err="1">
                  <a:solidFill>
                    <a:srgbClr val="0070C0"/>
                  </a:solidFill>
                </a:rPr>
                <a:t>masih</a:t>
              </a:r>
              <a:r>
                <a:rPr lang="en-US" sz="3100" dirty="0">
                  <a:solidFill>
                    <a:srgbClr val="0070C0"/>
                  </a:solidFill>
                </a:rPr>
                <a:t> </a:t>
              </a:r>
              <a:r>
                <a:rPr lang="en-US" sz="3100" dirty="0" err="1">
                  <a:solidFill>
                    <a:srgbClr val="0070C0"/>
                  </a:solidFill>
                </a:rPr>
                <a:t>berlaku</a:t>
              </a:r>
              <a:r>
                <a:rPr lang="en-US" sz="3100" dirty="0">
                  <a:solidFill>
                    <a:srgbClr val="0070C0"/>
                  </a:solidFill>
                </a:rPr>
                <a:t>;</a:t>
              </a: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AuditOR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SMK3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008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381000" y="838200"/>
            <a:ext cx="8535221" cy="4267200"/>
            <a:chOff x="288" y="624"/>
            <a:chExt cx="4390" cy="1330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288" y="624"/>
              <a:ext cx="4390" cy="14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70C0"/>
                  </a:solidFill>
                  <a:latin typeface="Tahoma" panose="020B0604030504040204" pitchFamily="34" charset="0"/>
                </a:rPr>
                <a:t>Auditor </a:t>
              </a:r>
              <a:r>
                <a:rPr lang="en-US" dirty="0" err="1">
                  <a:solidFill>
                    <a:srgbClr val="0070C0"/>
                  </a:solidFill>
                  <a:latin typeface="Tahoma" panose="020B0604030504040204" pitchFamily="34" charset="0"/>
                </a:rPr>
                <a:t>Eksternal</a:t>
              </a:r>
              <a:r>
                <a:rPr lang="en-US" dirty="0">
                  <a:solidFill>
                    <a:srgbClr val="0070C0"/>
                  </a:solidFill>
                  <a:latin typeface="Tahoma" panose="020B0604030504040204" pitchFamily="34" charset="0"/>
                </a:rPr>
                <a:t> Junior :</a:t>
              </a:r>
              <a:endParaRPr lang="en-GB" dirty="0">
                <a:solidFill>
                  <a:srgbClr val="0070C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288" y="741"/>
              <a:ext cx="4390" cy="1213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457200" indent="-457200">
                <a:buFont typeface="+mj-lt"/>
                <a:buAutoNum type="arabicPeriod" startAt="6"/>
              </a:pPr>
              <a:r>
                <a:rPr lang="en-US" dirty="0" err="1">
                  <a:solidFill>
                    <a:srgbClr val="0070C0"/>
                  </a:solidFill>
                </a:rPr>
                <a:t>surat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keterangan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telah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melaksanakan</a:t>
              </a:r>
              <a:r>
                <a:rPr lang="en-US" dirty="0">
                  <a:solidFill>
                    <a:srgbClr val="0070C0"/>
                  </a:solidFill>
                </a:rPr>
                <a:t> Audit </a:t>
              </a:r>
              <a:r>
                <a:rPr lang="en-US" dirty="0" err="1">
                  <a:solidFill>
                    <a:srgbClr val="0070C0"/>
                  </a:solidFill>
                </a:rPr>
                <a:t>Eksternal</a:t>
              </a:r>
              <a:r>
                <a:rPr lang="en-US" dirty="0">
                  <a:solidFill>
                    <a:srgbClr val="0070C0"/>
                  </a:solidFill>
                </a:rPr>
                <a:t> SMK3 </a:t>
              </a:r>
              <a:r>
                <a:rPr lang="en-US" dirty="0" err="1">
                  <a:solidFill>
                    <a:srgbClr val="0070C0"/>
                  </a:solidFill>
                </a:rPr>
                <a:t>sebagai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peninjau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sekurang-kurangnya</a:t>
              </a:r>
              <a:r>
                <a:rPr lang="en-US" dirty="0">
                  <a:solidFill>
                    <a:srgbClr val="0070C0"/>
                  </a:solidFill>
                </a:rPr>
                <a:t> 5 (lima) kali audit yang </a:t>
              </a:r>
              <a:r>
                <a:rPr lang="en-US" dirty="0" err="1">
                  <a:solidFill>
                    <a:srgbClr val="0070C0"/>
                  </a:solidFill>
                </a:rPr>
                <a:t>ditandatangani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oleh</a:t>
              </a:r>
              <a:r>
                <a:rPr lang="en-US" dirty="0">
                  <a:solidFill>
                    <a:srgbClr val="0070C0"/>
                  </a:solidFill>
                </a:rPr>
                <a:t> auditor </a:t>
              </a:r>
              <a:r>
                <a:rPr lang="en-US" dirty="0" err="1">
                  <a:solidFill>
                    <a:srgbClr val="0070C0"/>
                  </a:solidFill>
                </a:rPr>
                <a:t>eksternal</a:t>
              </a:r>
              <a:r>
                <a:rPr lang="en-US" dirty="0">
                  <a:solidFill>
                    <a:srgbClr val="0070C0"/>
                  </a:solidFill>
                </a:rPr>
                <a:t> senior SMK3;</a:t>
              </a:r>
            </a:p>
            <a:p>
              <a:pPr marL="457200" indent="-457200">
                <a:buFont typeface="+mj-lt"/>
                <a:buAutoNum type="arabicPeriod" startAt="6"/>
              </a:pPr>
              <a:r>
                <a:rPr lang="en-US" dirty="0" err="1">
                  <a:solidFill>
                    <a:srgbClr val="0070C0"/>
                  </a:solidFill>
                </a:rPr>
                <a:t>surat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keterangan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telah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melaksanakan</a:t>
              </a:r>
              <a:r>
                <a:rPr lang="en-US" dirty="0">
                  <a:solidFill>
                    <a:srgbClr val="0070C0"/>
                  </a:solidFill>
                </a:rPr>
                <a:t> Audit </a:t>
              </a:r>
              <a:r>
                <a:rPr lang="en-US" dirty="0" err="1">
                  <a:solidFill>
                    <a:srgbClr val="0070C0"/>
                  </a:solidFill>
                </a:rPr>
                <a:t>Eksternal</a:t>
              </a:r>
              <a:r>
                <a:rPr lang="en-US" dirty="0">
                  <a:solidFill>
                    <a:srgbClr val="0070C0"/>
                  </a:solidFill>
                </a:rPr>
                <a:t> SMK3 </a:t>
              </a:r>
              <a:r>
                <a:rPr lang="en-US" dirty="0" err="1">
                  <a:solidFill>
                    <a:srgbClr val="0070C0"/>
                  </a:solidFill>
                </a:rPr>
                <a:t>sebagai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sv-SE" dirty="0">
                  <a:solidFill>
                    <a:srgbClr val="0070C0"/>
                  </a:solidFill>
                </a:rPr>
                <a:t>auditor magang sekurang-kurangnya 5 (lima) kali;</a:t>
              </a:r>
            </a:p>
            <a:p>
              <a:pPr marL="457200" indent="-457200">
                <a:buFont typeface="+mj-lt"/>
                <a:buAutoNum type="arabicPeriod" startAt="6"/>
              </a:pPr>
              <a:r>
                <a:rPr lang="en-US" dirty="0" err="1">
                  <a:solidFill>
                    <a:srgbClr val="0070C0"/>
                  </a:solidFill>
                </a:rPr>
                <a:t>surat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rekomendasi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dari</a:t>
              </a:r>
              <a:r>
                <a:rPr lang="en-US" dirty="0">
                  <a:solidFill>
                    <a:srgbClr val="0070C0"/>
                  </a:solidFill>
                </a:rPr>
                <a:t> auditor </a:t>
              </a:r>
              <a:r>
                <a:rPr lang="en-US" dirty="0" err="1">
                  <a:solidFill>
                    <a:srgbClr val="0070C0"/>
                  </a:solidFill>
                </a:rPr>
                <a:t>eksternal</a:t>
              </a:r>
              <a:r>
                <a:rPr lang="en-US" dirty="0">
                  <a:solidFill>
                    <a:srgbClr val="0070C0"/>
                  </a:solidFill>
                </a:rPr>
                <a:t> senior SMK3;</a:t>
              </a:r>
            </a:p>
            <a:p>
              <a:pPr marL="457200" indent="-457200">
                <a:buFont typeface="+mj-lt"/>
                <a:buAutoNum type="arabicPeriod" startAt="6"/>
              </a:pPr>
              <a:r>
                <a:rPr lang="en-US" dirty="0">
                  <a:solidFill>
                    <a:srgbClr val="0070C0"/>
                  </a:solidFill>
                </a:rPr>
                <a:t>pas </a:t>
              </a:r>
              <a:r>
                <a:rPr lang="en-US" dirty="0" err="1">
                  <a:solidFill>
                    <a:srgbClr val="0070C0"/>
                  </a:solidFill>
                </a:rPr>
                <a:t>foto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terbaru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berwarna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ukuran</a:t>
              </a:r>
              <a:r>
                <a:rPr lang="en-US" dirty="0">
                  <a:solidFill>
                    <a:srgbClr val="0070C0"/>
                  </a:solidFill>
                </a:rPr>
                <a:t> 4x6 cm </a:t>
              </a:r>
              <a:r>
                <a:rPr lang="en-US" dirty="0" err="1">
                  <a:solidFill>
                    <a:srgbClr val="0070C0"/>
                  </a:solidFill>
                </a:rPr>
                <a:t>sebanyak</a:t>
              </a:r>
              <a:r>
                <a:rPr lang="en-US" dirty="0">
                  <a:solidFill>
                    <a:srgbClr val="0070C0"/>
                  </a:solidFill>
                </a:rPr>
                <a:t> 2 (</a:t>
              </a:r>
              <a:r>
                <a:rPr lang="en-US" dirty="0" err="1">
                  <a:solidFill>
                    <a:srgbClr val="0070C0"/>
                  </a:solidFill>
                </a:rPr>
                <a:t>dua</a:t>
              </a:r>
              <a:r>
                <a:rPr lang="en-US" dirty="0">
                  <a:solidFill>
                    <a:srgbClr val="0070C0"/>
                  </a:solidFill>
                </a:rPr>
                <a:t>) </a:t>
              </a:r>
              <a:r>
                <a:rPr lang="en-US" dirty="0" err="1">
                  <a:solidFill>
                    <a:srgbClr val="0070C0"/>
                  </a:solidFill>
                </a:rPr>
                <a:t>lembar</a:t>
              </a:r>
              <a:r>
                <a:rPr lang="en-US" dirty="0">
                  <a:solidFill>
                    <a:srgbClr val="0070C0"/>
                  </a:solidFill>
                </a:rPr>
                <a:t>; </a:t>
              </a:r>
              <a:r>
                <a:rPr lang="en-US" dirty="0" err="1">
                  <a:solidFill>
                    <a:srgbClr val="0070C0"/>
                  </a:solidFill>
                </a:rPr>
                <a:t>dan</a:t>
              </a:r>
              <a:endParaRPr lang="en-US" dirty="0">
                <a:solidFill>
                  <a:srgbClr val="0070C0"/>
                </a:solidFill>
              </a:endParaRPr>
            </a:p>
            <a:p>
              <a:pPr marL="457200" indent="-457200">
                <a:buFont typeface="+mj-lt"/>
                <a:buAutoNum type="arabicPeriod" startAt="6"/>
              </a:pPr>
              <a:r>
                <a:rPr lang="en-US" dirty="0" err="1">
                  <a:solidFill>
                    <a:srgbClr val="0070C0"/>
                  </a:solidFill>
                </a:rPr>
                <a:t>surat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pernyataan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tidak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sedang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ditunjuk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sebagai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  <a:r>
                <a:rPr lang="en-US" dirty="0" err="1">
                  <a:solidFill>
                    <a:srgbClr val="0070C0"/>
                  </a:solidFill>
                </a:rPr>
                <a:t>ahli</a:t>
              </a:r>
              <a:r>
                <a:rPr lang="en-US" dirty="0">
                  <a:solidFill>
                    <a:srgbClr val="0070C0"/>
                  </a:solidFill>
                </a:rPr>
                <a:t> K3 </a:t>
              </a:r>
              <a:r>
                <a:rPr lang="en-US" dirty="0" err="1">
                  <a:solidFill>
                    <a:srgbClr val="0070C0"/>
                  </a:solidFill>
                </a:rPr>
                <a:t>spesialis</a:t>
              </a:r>
              <a:r>
                <a:rPr lang="en-US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  <a:latin typeface="Tempus Sans ITC" panose="04020404030D07020202" pitchFamily="82" charset="0"/>
                <a:sym typeface="Wingdings" panose="05000000000000000000" pitchFamily="2" charset="2"/>
              </a:endParaRP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PENYELENGGARA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Audit SMK3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276600" y="5942902"/>
            <a:ext cx="25146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marL="490855" indent="-490855" algn="ctr" eaLnBrk="0" hangingPunct="0"/>
            <a:r>
              <a:rPr lang="en-US" sz="3200" dirty="0" err="1">
                <a:latin typeface="Felix Titling" panose="04060505060202020A04" pitchFamily="82" charset="0"/>
                <a:cs typeface="Times New Roman" panose="02020603050405020304" pitchFamily="18" charset="0"/>
              </a:rPr>
              <a:t>DirJEN</a:t>
            </a:r>
            <a:endParaRPr lang="en-US" sz="32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45062" name="Freeform 8"/>
          <p:cNvSpPr/>
          <p:nvPr/>
        </p:nvSpPr>
        <p:spPr bwMode="auto">
          <a:xfrm>
            <a:off x="1828800" y="49530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3" name="AutoShape 9"/>
          <p:cNvSpPr>
            <a:spLocks noChangeArrowheads="1"/>
          </p:cNvSpPr>
          <p:nvPr/>
        </p:nvSpPr>
        <p:spPr bwMode="auto">
          <a:xfrm>
            <a:off x="1046163" y="5057775"/>
            <a:ext cx="1852612" cy="885825"/>
          </a:xfrm>
          <a:prstGeom prst="flowChartMulti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Permohonan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Tertulis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 SKP</a:t>
            </a:r>
          </a:p>
        </p:txBody>
      </p:sp>
      <p:sp>
        <p:nvSpPr>
          <p:cNvPr id="45064" name="Freeform 10"/>
          <p:cNvSpPr/>
          <p:nvPr/>
        </p:nvSpPr>
        <p:spPr bwMode="auto">
          <a:xfrm flipH="1">
            <a:off x="5791200" y="49530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5" name="AutoShape 11"/>
          <p:cNvSpPr>
            <a:spLocks noChangeArrowheads="1"/>
          </p:cNvSpPr>
          <p:nvPr/>
        </p:nvSpPr>
        <p:spPr bwMode="auto">
          <a:xfrm>
            <a:off x="6096000" y="5176901"/>
            <a:ext cx="2133600" cy="1031875"/>
          </a:xfrm>
          <a:prstGeom prst="flowChart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SKP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berlaku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 3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11912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124364" y="621002"/>
            <a:ext cx="8772419" cy="5707265"/>
            <a:chOff x="156" y="611"/>
            <a:chExt cx="4512" cy="1145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161" y="611"/>
              <a:ext cx="4507" cy="11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100" dirty="0">
                  <a:solidFill>
                    <a:srgbClr val="0070C0"/>
                  </a:solidFill>
                  <a:latin typeface="Tahoma" panose="020B0604030504040204" pitchFamily="34" charset="0"/>
                </a:rPr>
                <a:t>Auditor </a:t>
              </a:r>
              <a:r>
                <a:rPr lang="en-US" sz="3100" dirty="0" err="1">
                  <a:solidFill>
                    <a:srgbClr val="0070C0"/>
                  </a:solidFill>
                  <a:latin typeface="Tahoma" panose="020B0604030504040204" pitchFamily="34" charset="0"/>
                </a:rPr>
                <a:t>Eksternal</a:t>
              </a:r>
              <a:r>
                <a:rPr lang="en-US" sz="3100" dirty="0">
                  <a:solidFill>
                    <a:srgbClr val="0070C0"/>
                  </a:solidFill>
                  <a:latin typeface="Tahoma" panose="020B0604030504040204" pitchFamily="34" charset="0"/>
                </a:rPr>
                <a:t> Senior :</a:t>
              </a:r>
              <a:endParaRPr lang="en-GB" sz="3100" dirty="0">
                <a:solidFill>
                  <a:srgbClr val="0070C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156" y="716"/>
              <a:ext cx="4507" cy="104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514350" indent="-514350">
                <a:buFont typeface="+mj-lt"/>
                <a:buAutoNum type="arabicPeriod"/>
              </a:pPr>
              <a:r>
                <a:rPr lang="en-US" sz="3200" dirty="0" err="1">
                  <a:solidFill>
                    <a:srgbClr val="0070C0"/>
                  </a:solidFill>
                </a:rPr>
                <a:t>daftar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riwayat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hidup</a:t>
              </a:r>
              <a:r>
                <a:rPr lang="en-US" sz="3200" dirty="0">
                  <a:solidFill>
                    <a:srgbClr val="0070C0"/>
                  </a:solidFill>
                </a:rPr>
                <a:t>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3600" dirty="0">
                  <a:solidFill>
                    <a:srgbClr val="0070C0"/>
                  </a:solidFill>
                </a:rPr>
                <a:t>surat keterangan pengalaman kerja sesuai persyaratan tingkatan </a:t>
              </a:r>
              <a:r>
                <a:rPr lang="en-US" sz="3600" dirty="0">
                  <a:solidFill>
                    <a:srgbClr val="0070C0"/>
                  </a:solidFill>
                </a:rPr>
                <a:t>auditor;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600" dirty="0" err="1">
                  <a:solidFill>
                    <a:srgbClr val="0070C0"/>
                  </a:solidFill>
                </a:rPr>
                <a:t>surat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keterangan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telah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melaksanakan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sekurang-kurangnya</a:t>
              </a:r>
              <a:r>
                <a:rPr lang="en-US" sz="3600" dirty="0">
                  <a:solidFill>
                    <a:srgbClr val="0070C0"/>
                  </a:solidFill>
                </a:rPr>
                <a:t> 10 (</a:t>
              </a:r>
              <a:r>
                <a:rPr lang="en-US" sz="3600" dirty="0" err="1">
                  <a:solidFill>
                    <a:srgbClr val="0070C0"/>
                  </a:solidFill>
                </a:rPr>
                <a:t>sepuluh</a:t>
              </a:r>
              <a:r>
                <a:rPr lang="en-US" sz="3600" dirty="0">
                  <a:solidFill>
                    <a:srgbClr val="0070C0"/>
                  </a:solidFill>
                </a:rPr>
                <a:t>) kali Audit </a:t>
              </a:r>
              <a:r>
                <a:rPr lang="en-US" sz="3600" dirty="0" err="1">
                  <a:solidFill>
                    <a:srgbClr val="0070C0"/>
                  </a:solidFill>
                </a:rPr>
                <a:t>Eksternal</a:t>
              </a:r>
              <a:r>
                <a:rPr lang="en-US" sz="3600" dirty="0">
                  <a:solidFill>
                    <a:srgbClr val="0070C0"/>
                  </a:solidFill>
                </a:rPr>
                <a:t> SMK3 </a:t>
              </a:r>
              <a:r>
                <a:rPr lang="en-US" sz="3600" dirty="0" err="1">
                  <a:solidFill>
                    <a:srgbClr val="0070C0"/>
                  </a:solidFill>
                </a:rPr>
                <a:t>secara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penuh</a:t>
              </a:r>
              <a:r>
                <a:rPr lang="en-US" sz="3600" dirty="0">
                  <a:solidFill>
                    <a:srgbClr val="0070C0"/>
                  </a:solidFill>
                </a:rPr>
                <a:t>;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600" dirty="0" err="1">
                  <a:solidFill>
                    <a:srgbClr val="0070C0"/>
                  </a:solidFill>
                </a:rPr>
                <a:t>fotokopi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keputusan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penunjukan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sebagai</a:t>
              </a:r>
              <a:r>
                <a:rPr lang="en-US" sz="3600" dirty="0">
                  <a:solidFill>
                    <a:srgbClr val="0070C0"/>
                  </a:solidFill>
                </a:rPr>
                <a:t> auditor </a:t>
              </a:r>
              <a:r>
                <a:rPr lang="en-US" sz="3600" dirty="0" err="1">
                  <a:solidFill>
                    <a:srgbClr val="0070C0"/>
                  </a:solidFill>
                </a:rPr>
                <a:t>eksternal</a:t>
              </a:r>
              <a:r>
                <a:rPr lang="en-US" sz="3600" dirty="0">
                  <a:solidFill>
                    <a:srgbClr val="0070C0"/>
                  </a:solidFill>
                </a:rPr>
                <a:t> junior SMK3 yang </a:t>
              </a:r>
              <a:r>
                <a:rPr lang="en-US" sz="3600" dirty="0" err="1">
                  <a:solidFill>
                    <a:srgbClr val="0070C0"/>
                  </a:solidFill>
                </a:rPr>
                <a:t>masih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berlaku</a:t>
              </a:r>
              <a:r>
                <a:rPr lang="en-US" sz="3600" dirty="0">
                  <a:solidFill>
                    <a:srgbClr val="0070C0"/>
                  </a:solidFill>
                </a:rPr>
                <a:t>;</a:t>
              </a: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AuditOR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SMK3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008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n-US" sz="3600"/>
              <a:t>Pengertian</a:t>
            </a:r>
            <a:br>
              <a:rPr lang="en-US" sz="3600"/>
            </a:br>
            <a:r>
              <a:rPr lang="en-US" sz="2400"/>
              <a:t>Pasal 1</a:t>
            </a:r>
            <a:endParaRPr lang="en-SG" sz="36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Audit SMK3</a:t>
            </a:r>
          </a:p>
          <a:p>
            <a:pPr>
              <a:buFontTx/>
              <a:buNone/>
            </a:pPr>
            <a:r>
              <a:rPr lang="en-US"/>
              <a:t>	</a:t>
            </a:r>
            <a:r>
              <a:rPr lang="id-ID"/>
              <a:t>pemeriksaan secara sistematis dan independen terhadap pemenuhan kriteria yang telah ditetapkan untuk mengukur suatu hasil kegiatan yang telah direncanakan dan dilaksanakan dalam penerapan SMK3 di perusahaan.</a:t>
            </a:r>
            <a:endParaRPr lang="en-SG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381000" y="685800"/>
            <a:ext cx="8305800" cy="3810000"/>
            <a:chOff x="288" y="624"/>
            <a:chExt cx="4272" cy="1330"/>
          </a:xfrm>
          <a:solidFill>
            <a:srgbClr val="CCFFFF"/>
          </a:solidFill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288" y="624"/>
              <a:ext cx="4272" cy="18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0070C0"/>
                  </a:solidFill>
                  <a:latin typeface="Tahoma" panose="020B0604030504040204" pitchFamily="34" charset="0"/>
                </a:rPr>
                <a:t>Auditor </a:t>
              </a:r>
              <a:r>
                <a:rPr lang="en-US" sz="3200" dirty="0" err="1">
                  <a:solidFill>
                    <a:srgbClr val="0070C0"/>
                  </a:solidFill>
                  <a:latin typeface="Tahoma" panose="020B0604030504040204" pitchFamily="34" charset="0"/>
                </a:rPr>
                <a:t>Eksternal</a:t>
              </a:r>
              <a:r>
                <a:rPr lang="en-US" sz="3200" dirty="0">
                  <a:solidFill>
                    <a:srgbClr val="0070C0"/>
                  </a:solidFill>
                  <a:latin typeface="Tahoma" panose="020B0604030504040204" pitchFamily="34" charset="0"/>
                </a:rPr>
                <a:t> Senior :</a:t>
              </a:r>
              <a:endParaRPr lang="en-GB" sz="3200" dirty="0">
                <a:solidFill>
                  <a:srgbClr val="0070C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288" y="814"/>
              <a:ext cx="4272" cy="114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marL="742950" indent="-742950">
                <a:buFont typeface="+mj-lt"/>
                <a:buAutoNum type="arabicPeriod" startAt="5"/>
              </a:pPr>
              <a:r>
                <a:rPr lang="en-US" sz="3200" dirty="0" err="1">
                  <a:solidFill>
                    <a:srgbClr val="0070C0"/>
                  </a:solidFill>
                </a:rPr>
                <a:t>tanda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bukti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telah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mengikuti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pengembangan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kemampuan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bidang</a:t>
              </a:r>
              <a:r>
                <a:rPr lang="en-US" sz="3200" dirty="0">
                  <a:solidFill>
                    <a:srgbClr val="0070C0"/>
                  </a:solidFill>
                </a:rPr>
                <a:t> K3 </a:t>
              </a:r>
              <a:r>
                <a:rPr lang="en-US" sz="3200" dirty="0" err="1">
                  <a:solidFill>
                    <a:srgbClr val="0070C0"/>
                  </a:solidFill>
                </a:rPr>
                <a:t>sekurang-kurangnya</a:t>
              </a:r>
              <a:r>
                <a:rPr lang="en-US" sz="3200" dirty="0">
                  <a:solidFill>
                    <a:srgbClr val="0070C0"/>
                  </a:solidFill>
                </a:rPr>
                <a:t> 120 (</a:t>
              </a:r>
              <a:r>
                <a:rPr lang="en-US" sz="3200" dirty="0" err="1">
                  <a:solidFill>
                    <a:srgbClr val="0070C0"/>
                  </a:solidFill>
                </a:rPr>
                <a:t>seratus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dua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puluh</a:t>
              </a:r>
              <a:r>
                <a:rPr lang="en-US" sz="3200" dirty="0">
                  <a:solidFill>
                    <a:srgbClr val="0070C0"/>
                  </a:solidFill>
                </a:rPr>
                <a:t>) jam; </a:t>
              </a:r>
              <a:r>
                <a:rPr lang="en-US" sz="3200" dirty="0" err="1">
                  <a:solidFill>
                    <a:srgbClr val="0070C0"/>
                  </a:solidFill>
                </a:rPr>
                <a:t>dan</a:t>
              </a:r>
              <a:endParaRPr lang="en-US" sz="3200" dirty="0">
                <a:solidFill>
                  <a:srgbClr val="0070C0"/>
                </a:solidFill>
              </a:endParaRPr>
            </a:p>
            <a:p>
              <a:pPr marL="742950" indent="-742950">
                <a:buFont typeface="+mj-lt"/>
                <a:buAutoNum type="arabicPeriod" startAt="5"/>
              </a:pPr>
              <a:r>
                <a:rPr lang="en-US" sz="3200" dirty="0">
                  <a:solidFill>
                    <a:srgbClr val="0070C0"/>
                  </a:solidFill>
                </a:rPr>
                <a:t>pas </a:t>
              </a:r>
              <a:r>
                <a:rPr lang="en-US" sz="3200" dirty="0" err="1">
                  <a:solidFill>
                    <a:srgbClr val="0070C0"/>
                  </a:solidFill>
                </a:rPr>
                <a:t>foto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terbaru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berwarna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ukuran</a:t>
              </a:r>
              <a:r>
                <a:rPr lang="en-US" sz="3200" dirty="0">
                  <a:solidFill>
                    <a:srgbClr val="0070C0"/>
                  </a:solidFill>
                </a:rPr>
                <a:t> 4x6 cm </a:t>
              </a:r>
              <a:r>
                <a:rPr lang="en-US" sz="3200" dirty="0" err="1">
                  <a:solidFill>
                    <a:srgbClr val="0070C0"/>
                  </a:solidFill>
                </a:rPr>
                <a:t>sebanyak</a:t>
              </a:r>
              <a:r>
                <a:rPr lang="en-US" sz="3200" dirty="0">
                  <a:solidFill>
                    <a:srgbClr val="0070C0"/>
                  </a:solidFill>
                </a:rPr>
                <a:t> 2 (</a:t>
              </a:r>
              <a:r>
                <a:rPr lang="en-US" sz="3200" dirty="0" err="1">
                  <a:solidFill>
                    <a:srgbClr val="0070C0"/>
                  </a:solidFill>
                </a:rPr>
                <a:t>dua</a:t>
              </a:r>
              <a:r>
                <a:rPr lang="en-US" sz="3200" dirty="0">
                  <a:solidFill>
                    <a:srgbClr val="0070C0"/>
                  </a:solidFill>
                </a:rPr>
                <a:t>) </a:t>
              </a:r>
              <a:r>
                <a:rPr lang="en-US" sz="3200" dirty="0" err="1">
                  <a:solidFill>
                    <a:srgbClr val="0070C0"/>
                  </a:solidFill>
                </a:rPr>
                <a:t>lembar</a:t>
              </a:r>
              <a:r>
                <a:rPr lang="en-US" sz="3200" dirty="0">
                  <a:solidFill>
                    <a:srgbClr val="0070C0"/>
                  </a:solidFill>
                </a:rPr>
                <a:t>.</a:t>
              </a: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76200"/>
            <a:ext cx="8305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90855" indent="-490855" algn="ctr" eaLnBrk="0" hangingPunct="0">
              <a:defRPr/>
            </a:pPr>
            <a:r>
              <a:rPr lang="en-US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PENYELENGGARA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elix Titling" panose="04060505060202020A04" pitchFamily="82" charset="0"/>
                <a:cs typeface="Times New Roman" panose="02020603050405020304" pitchFamily="18" charset="0"/>
              </a:rPr>
              <a:t> Audit SMK3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276600" y="5561902"/>
            <a:ext cx="25146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marL="490855" indent="-490855" algn="ctr" eaLnBrk="0" hangingPunct="0"/>
            <a:r>
              <a:rPr lang="en-US" sz="3200" dirty="0" err="1">
                <a:latin typeface="Felix Titling" panose="04060505060202020A04" pitchFamily="82" charset="0"/>
                <a:cs typeface="Times New Roman" panose="02020603050405020304" pitchFamily="18" charset="0"/>
              </a:rPr>
              <a:t>DirJEN</a:t>
            </a:r>
            <a:endParaRPr lang="en-US" sz="32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sp>
        <p:nvSpPr>
          <p:cNvPr id="45062" name="Freeform 8"/>
          <p:cNvSpPr/>
          <p:nvPr/>
        </p:nvSpPr>
        <p:spPr bwMode="auto">
          <a:xfrm>
            <a:off x="1828800" y="45720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3" name="AutoShape 9"/>
          <p:cNvSpPr>
            <a:spLocks noChangeArrowheads="1"/>
          </p:cNvSpPr>
          <p:nvPr/>
        </p:nvSpPr>
        <p:spPr bwMode="auto">
          <a:xfrm>
            <a:off x="1046163" y="4676775"/>
            <a:ext cx="1852612" cy="885825"/>
          </a:xfrm>
          <a:prstGeom prst="flowChartMulti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Permohonan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Tertulis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 SKP</a:t>
            </a:r>
          </a:p>
        </p:txBody>
      </p:sp>
      <p:sp>
        <p:nvSpPr>
          <p:cNvPr id="45064" name="Freeform 10"/>
          <p:cNvSpPr/>
          <p:nvPr/>
        </p:nvSpPr>
        <p:spPr bwMode="auto">
          <a:xfrm flipH="1">
            <a:off x="5791200" y="4572000"/>
            <a:ext cx="1447800" cy="1295400"/>
          </a:xfrm>
          <a:custGeom>
            <a:avLst/>
            <a:gdLst>
              <a:gd name="T0" fmla="*/ 0 w 912"/>
              <a:gd name="T1" fmla="*/ 0 h 1392"/>
              <a:gd name="T2" fmla="*/ 0 w 912"/>
              <a:gd name="T3" fmla="*/ 2147483647 h 1392"/>
              <a:gd name="T4" fmla="*/ 2147483647 w 912"/>
              <a:gd name="T5" fmla="*/ 2147483647 h 1392"/>
              <a:gd name="T6" fmla="*/ 0 60000 65536"/>
              <a:gd name="T7" fmla="*/ 0 60000 65536"/>
              <a:gd name="T8" fmla="*/ 0 60000 65536"/>
              <a:gd name="T9" fmla="*/ 0 w 912"/>
              <a:gd name="T10" fmla="*/ 0 h 1392"/>
              <a:gd name="T11" fmla="*/ 912 w 91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392">
                <a:moveTo>
                  <a:pt x="0" y="0"/>
                </a:moveTo>
                <a:lnTo>
                  <a:pt x="0" y="1392"/>
                </a:lnTo>
                <a:lnTo>
                  <a:pt x="912" y="1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5" name="AutoShape 11"/>
          <p:cNvSpPr>
            <a:spLocks noChangeArrowheads="1"/>
          </p:cNvSpPr>
          <p:nvPr/>
        </p:nvSpPr>
        <p:spPr bwMode="auto">
          <a:xfrm>
            <a:off x="6096000" y="4795901"/>
            <a:ext cx="2133600" cy="1031875"/>
          </a:xfrm>
          <a:prstGeom prst="flowChartDocumen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SKP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berlaku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 3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0" y="6411912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791200"/>
          </a:xfrm>
        </p:spPr>
        <p:txBody>
          <a:bodyPr/>
          <a:lstStyle/>
          <a:p>
            <a:pPr indent="-52705">
              <a:buNone/>
            </a:pP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keputusan</a:t>
            </a:r>
            <a:r>
              <a:rPr lang="en-US" sz="3600" dirty="0"/>
              <a:t> </a:t>
            </a:r>
            <a:r>
              <a:rPr lang="en-US" sz="3600" dirty="0" err="1"/>
              <a:t>penunjukan</a:t>
            </a:r>
            <a:r>
              <a:rPr lang="en-US" sz="3600" dirty="0"/>
              <a:t> auditor </a:t>
            </a:r>
            <a:r>
              <a:rPr lang="en-US" sz="3600" dirty="0" err="1"/>
              <a:t>eksternal</a:t>
            </a:r>
            <a:r>
              <a:rPr lang="en-US" sz="3600" dirty="0"/>
              <a:t> SMK3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diterbitkan</a:t>
            </a:r>
            <a:r>
              <a:rPr lang="en-US" sz="3600" dirty="0"/>
              <a:t>, </a:t>
            </a:r>
            <a:r>
              <a:rPr lang="en-US" sz="3600" dirty="0" err="1"/>
              <a:t>maka</a:t>
            </a:r>
            <a:r>
              <a:rPr lang="en-US" sz="3600" dirty="0"/>
              <a:t> yang </a:t>
            </a:r>
            <a:r>
              <a:rPr lang="en-US" sz="3600" dirty="0" err="1"/>
              <a:t>bersangkutan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tidak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berhak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merangkap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ahli</a:t>
            </a:r>
            <a:r>
              <a:rPr lang="en-US" sz="3600" dirty="0">
                <a:solidFill>
                  <a:srgbClr val="FF0000"/>
                </a:solidFill>
              </a:rPr>
              <a:t> K3 </a:t>
            </a:r>
            <a:r>
              <a:rPr lang="en-US" sz="3600" dirty="0" err="1">
                <a:solidFill>
                  <a:srgbClr val="FF0000"/>
                </a:solidFill>
              </a:rPr>
              <a:t>spesialis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berhak</a:t>
            </a:r>
            <a:r>
              <a:rPr lang="en-US" sz="3600" dirty="0"/>
              <a:t> </a:t>
            </a:r>
            <a:r>
              <a:rPr lang="en-US" sz="3600" dirty="0" err="1"/>
              <a:t>melaksanakan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penunjukan</a:t>
            </a:r>
            <a:r>
              <a:rPr lang="en-US" sz="3600" dirty="0"/>
              <a:t> </a:t>
            </a:r>
            <a:r>
              <a:rPr lang="en-US" sz="3600" dirty="0" err="1"/>
              <a:t>spesialisnya</a:t>
            </a:r>
            <a:r>
              <a:rPr lang="en-US" sz="3600" dirty="0"/>
              <a:t>.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0" y="63246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Auditor SMK3 </a:t>
            </a:r>
            <a:r>
              <a:rPr lang="en-US" sz="3600" dirty="0" err="1"/>
              <a:t>mempunyai</a:t>
            </a:r>
            <a:r>
              <a:rPr lang="en-US" sz="3600" dirty="0"/>
              <a:t> </a:t>
            </a:r>
            <a:r>
              <a:rPr lang="en-US" sz="3600" dirty="0" err="1"/>
              <a:t>kewajiban</a:t>
            </a:r>
            <a:r>
              <a:rPr lang="en-US" sz="3600" dirty="0"/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</a:rPr>
              <a:t>melaksanakan</a:t>
            </a:r>
            <a:r>
              <a:rPr lang="en-US" sz="3600" dirty="0">
                <a:solidFill>
                  <a:srgbClr val="FF0000"/>
                </a:solidFill>
              </a:rPr>
              <a:t> Audit </a:t>
            </a:r>
            <a:r>
              <a:rPr lang="en-US" sz="3600" dirty="0"/>
              <a:t>SMK3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ketentuan</a:t>
            </a:r>
            <a:r>
              <a:rPr lang="en-US" sz="3600" dirty="0"/>
              <a:t> </a:t>
            </a:r>
            <a:r>
              <a:rPr lang="en-US" sz="3600" dirty="0" err="1"/>
              <a:t>peraturan</a:t>
            </a:r>
            <a:r>
              <a:rPr lang="en-US" sz="3600" dirty="0"/>
              <a:t> </a:t>
            </a:r>
            <a:r>
              <a:rPr lang="en-US" sz="3600" dirty="0" err="1"/>
              <a:t>perundang-undangan</a:t>
            </a:r>
            <a:r>
              <a:rPr lang="en-US" sz="3600" dirty="0"/>
              <a:t>;</a:t>
            </a:r>
          </a:p>
          <a:p>
            <a:r>
              <a:rPr lang="en-US" sz="3600" dirty="0" err="1">
                <a:solidFill>
                  <a:srgbClr val="FF0000"/>
                </a:solidFill>
              </a:rPr>
              <a:t>merahasiakan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hasil</a:t>
            </a:r>
            <a:r>
              <a:rPr lang="en-US" sz="3600" dirty="0">
                <a:solidFill>
                  <a:srgbClr val="FF0000"/>
                </a:solidFill>
              </a:rPr>
              <a:t> Audit </a:t>
            </a:r>
            <a:r>
              <a:rPr lang="en-US" sz="3600" dirty="0"/>
              <a:t>SMK3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pihak-pihak</a:t>
            </a:r>
            <a:r>
              <a:rPr lang="en-US" sz="3600" dirty="0"/>
              <a:t>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berkepentingan</a:t>
            </a:r>
            <a:r>
              <a:rPr lang="en-US" sz="3600" dirty="0"/>
              <a:t>; </a:t>
            </a:r>
            <a:r>
              <a:rPr lang="en-US" sz="3600" dirty="0" err="1"/>
              <a:t>dan</a:t>
            </a:r>
            <a:endParaRPr lang="en-US" sz="3600" dirty="0"/>
          </a:p>
          <a:p>
            <a:r>
              <a:rPr lang="fi-FI" sz="3600" dirty="0">
                <a:solidFill>
                  <a:srgbClr val="FF0000"/>
                </a:solidFill>
              </a:rPr>
              <a:t>mematuhi peraturan K3 </a:t>
            </a:r>
            <a:r>
              <a:rPr lang="fi-FI" sz="3600" dirty="0"/>
              <a:t>di perusahaan.</a:t>
            </a:r>
            <a:endParaRPr lang="en-US" sz="3600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0" y="63246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3000" dirty="0"/>
              <a:t>Auditor SMK3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kewenangan</a:t>
            </a:r>
            <a:r>
              <a:rPr lang="en-US" sz="3000" dirty="0"/>
              <a:t>:</a:t>
            </a:r>
          </a:p>
          <a:p>
            <a:r>
              <a:rPr lang="en-US" sz="3000" dirty="0" err="1">
                <a:solidFill>
                  <a:srgbClr val="FF0000"/>
                </a:solidFill>
              </a:rPr>
              <a:t>memasuki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semua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tempat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kerja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yang </a:t>
            </a:r>
            <a:r>
              <a:rPr lang="en-US" sz="3000" dirty="0" err="1"/>
              <a:t>terkait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Audit SMK3;</a:t>
            </a:r>
          </a:p>
          <a:p>
            <a:r>
              <a:rPr lang="en-US" sz="3000" dirty="0" err="1"/>
              <a:t>memberikan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FF0000"/>
                </a:solidFill>
              </a:rPr>
              <a:t>penilaian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hasil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Audit SMK3;</a:t>
            </a:r>
          </a:p>
          <a:p>
            <a:r>
              <a:rPr lang="en-US" sz="3000" dirty="0" err="1">
                <a:solidFill>
                  <a:srgbClr val="FF0000"/>
                </a:solidFill>
              </a:rPr>
              <a:t>meminta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perusahaan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/>
              <a:t>memberikan</a:t>
            </a:r>
            <a:r>
              <a:rPr lang="en-US" sz="3000" dirty="0"/>
              <a:t> </a:t>
            </a:r>
            <a:r>
              <a:rPr lang="en-US" sz="3000" dirty="0" err="1"/>
              <a:t>keterangan</a:t>
            </a:r>
            <a:r>
              <a:rPr lang="en-US" sz="3000" dirty="0"/>
              <a:t>, </a:t>
            </a:r>
            <a:r>
              <a:rPr lang="en-US" sz="3000" dirty="0" err="1"/>
              <a:t>menunjukkan</a:t>
            </a:r>
            <a:r>
              <a:rPr lang="en-US" sz="3000" dirty="0"/>
              <a:t> </a:t>
            </a:r>
            <a:r>
              <a:rPr lang="en-US" sz="3000" dirty="0" err="1"/>
              <a:t>dokumen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menyediakan</a:t>
            </a:r>
            <a:r>
              <a:rPr lang="en-US" sz="3000" dirty="0"/>
              <a:t> </a:t>
            </a:r>
            <a:r>
              <a:rPr lang="en-US" sz="3000" dirty="0" err="1"/>
              <a:t>petugas</a:t>
            </a:r>
            <a:r>
              <a:rPr lang="en-US" sz="3000" dirty="0"/>
              <a:t> </a:t>
            </a:r>
            <a:r>
              <a:rPr lang="en-US" sz="3000" dirty="0" err="1"/>
              <a:t>pendamping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pelaksanaan</a:t>
            </a:r>
            <a:r>
              <a:rPr lang="en-US" sz="3000" dirty="0"/>
              <a:t> Audit SMK3; </a:t>
            </a:r>
            <a:r>
              <a:rPr lang="en-US" sz="3000" dirty="0" err="1"/>
              <a:t>dan</a:t>
            </a:r>
            <a:endParaRPr lang="en-US" sz="3000" dirty="0"/>
          </a:p>
          <a:p>
            <a:r>
              <a:rPr lang="en-US" sz="3000" dirty="0" err="1">
                <a:solidFill>
                  <a:srgbClr val="FF0000"/>
                </a:solidFill>
              </a:rPr>
              <a:t>menghentikan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pelaksanaan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Audit SMK3 </a:t>
            </a:r>
            <a:r>
              <a:rPr lang="en-US" sz="3000" dirty="0" err="1"/>
              <a:t>apabila</a:t>
            </a:r>
            <a:r>
              <a:rPr lang="en-US" sz="3000" dirty="0"/>
              <a:t> </a:t>
            </a:r>
            <a:r>
              <a:rPr lang="en-US" sz="3000" dirty="0" err="1"/>
              <a:t>belum</a:t>
            </a:r>
            <a:r>
              <a:rPr lang="en-US" sz="3000" dirty="0"/>
              <a:t> </a:t>
            </a:r>
            <a:r>
              <a:rPr lang="en-US" sz="3000" dirty="0" err="1"/>
              <a:t>ada</a:t>
            </a:r>
            <a:r>
              <a:rPr lang="en-US" sz="3000" dirty="0"/>
              <a:t> </a:t>
            </a:r>
            <a:r>
              <a:rPr lang="en-US" sz="3000" dirty="0" err="1"/>
              <a:t>sistem</a:t>
            </a:r>
            <a:r>
              <a:rPr lang="en-US" sz="3000" dirty="0"/>
              <a:t> yang </a:t>
            </a:r>
            <a:r>
              <a:rPr lang="en-US" sz="3000" dirty="0" err="1"/>
              <a:t>dibangun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/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keadaan</a:t>
            </a:r>
            <a:r>
              <a:rPr lang="en-US" sz="3000" dirty="0"/>
              <a:t> yang </a:t>
            </a:r>
            <a:r>
              <a:rPr lang="en-US" sz="3000" dirty="0" err="1"/>
              <a:t>membahayakan</a:t>
            </a:r>
            <a:r>
              <a:rPr lang="en-US" sz="3000" dirty="0"/>
              <a:t> Auditor SMK3.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0" y="6324600"/>
            <a:ext cx="3200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800" i="1" dirty="0" err="1"/>
              <a:t>Permenaker</a:t>
            </a:r>
            <a:r>
              <a:rPr lang="en-US" sz="1800" i="1" dirty="0"/>
              <a:t> No. 26/Men/2014</a:t>
            </a:r>
            <a:endParaRPr lang="en-SG" sz="1800" i="1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830263"/>
          </a:xfrm>
        </p:spPr>
        <p:txBody>
          <a:bodyPr/>
          <a:lstStyle/>
          <a:p>
            <a:pPr eaLnBrk="1" hangingPunct="1"/>
            <a:r>
              <a:rPr lang="en-US" sz="4800" b="1">
                <a:latin typeface="Myriad Condensed Web" pitchFamily="34" charset="0"/>
              </a:rPr>
              <a:t>TEMUAN AUDIT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/>
            <a:r>
              <a:rPr lang="en-US" sz="4000" dirty="0" err="1">
                <a:latin typeface="Myriad Condensed Web" pitchFamily="34" charset="0"/>
              </a:rPr>
              <a:t>Hasil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eveluasi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dari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i="1" dirty="0" err="1">
                <a:solidFill>
                  <a:srgbClr val="FFC000"/>
                </a:solidFill>
                <a:latin typeface="Myriad Condensed Web" pitchFamily="34" charset="0"/>
              </a:rPr>
              <a:t>bukti</a:t>
            </a:r>
            <a:r>
              <a:rPr lang="en-US" sz="4000" i="1" dirty="0">
                <a:solidFill>
                  <a:srgbClr val="FFC000"/>
                </a:solidFill>
                <a:latin typeface="Myriad Condensed Web" pitchFamily="34" charset="0"/>
              </a:rPr>
              <a:t> audit</a:t>
            </a:r>
            <a:r>
              <a:rPr lang="en-US" sz="4000" dirty="0">
                <a:solidFill>
                  <a:srgbClr val="FFC000"/>
                </a:solidFill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yg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dikumpulkan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terhadap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kriteria</a:t>
            </a:r>
            <a:r>
              <a:rPr lang="en-US" sz="4000" dirty="0">
                <a:latin typeface="Myriad Condensed Web" pitchFamily="34" charset="0"/>
              </a:rPr>
              <a:t> audit;</a:t>
            </a:r>
          </a:p>
          <a:p>
            <a:pPr eaLnBrk="1" hangingPunct="1">
              <a:buFontTx/>
              <a:buNone/>
            </a:pPr>
            <a:endParaRPr lang="en-US" sz="4000" dirty="0">
              <a:latin typeface="Myriad Condensed Web" pitchFamily="34" charset="0"/>
            </a:endParaRPr>
          </a:p>
          <a:p>
            <a:pPr eaLnBrk="1" hangingPunct="1"/>
            <a:r>
              <a:rPr lang="en-US" sz="4000" dirty="0" err="1">
                <a:latin typeface="Myriad Condensed Web" pitchFamily="34" charset="0"/>
              </a:rPr>
              <a:t>Dapat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mengindikasikan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baik</a:t>
            </a:r>
            <a:r>
              <a:rPr lang="en-US" sz="4000" dirty="0">
                <a:solidFill>
                  <a:srgbClr val="FFC000"/>
                </a:solidFill>
                <a:latin typeface="Myriad Condensed Web" pitchFamily="34" charset="0"/>
              </a:rPr>
              <a:t> </a:t>
            </a:r>
            <a:r>
              <a:rPr lang="en-US" sz="4000" i="1" dirty="0" err="1">
                <a:solidFill>
                  <a:srgbClr val="FFC000"/>
                </a:solidFill>
                <a:latin typeface="Myriad Condensed Web" pitchFamily="34" charset="0"/>
              </a:rPr>
              <a:t>kesesuaian</a:t>
            </a:r>
            <a:r>
              <a:rPr lang="en-US" sz="4000" dirty="0">
                <a:solidFill>
                  <a:srgbClr val="FFC000"/>
                </a:solidFill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ataupun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i="1" dirty="0" err="1">
                <a:solidFill>
                  <a:srgbClr val="FFC000"/>
                </a:solidFill>
                <a:latin typeface="Myriad Condensed Web" pitchFamily="34" charset="0"/>
              </a:rPr>
              <a:t>ketidaksesuaian</a:t>
            </a:r>
            <a:r>
              <a:rPr lang="en-US" sz="4000" i="1" dirty="0">
                <a:solidFill>
                  <a:srgbClr val="FFC000"/>
                </a:solidFill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dengan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kriteria</a:t>
            </a:r>
            <a:r>
              <a:rPr lang="en-US" sz="4000" dirty="0">
                <a:latin typeface="Myriad Condensed Web" pitchFamily="34" charset="0"/>
              </a:rPr>
              <a:t> audit </a:t>
            </a:r>
            <a:r>
              <a:rPr lang="en-US" sz="4000" dirty="0" err="1">
                <a:latin typeface="Myriad Condensed Web" pitchFamily="34" charset="0"/>
              </a:rPr>
              <a:t>atau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peluang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perbaikan</a:t>
            </a:r>
            <a:r>
              <a:rPr lang="en-US" sz="4000" dirty="0">
                <a:latin typeface="Myriad Condensed Web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830263"/>
          </a:xfrm>
        </p:spPr>
        <p:txBody>
          <a:bodyPr/>
          <a:lstStyle/>
          <a:p>
            <a:pPr eaLnBrk="1" hangingPunct="1"/>
            <a:r>
              <a:rPr lang="en-US" sz="4800" b="1">
                <a:latin typeface="Myriad Condensed Web" pitchFamily="34" charset="0"/>
              </a:rPr>
              <a:t>KRITERIA AUDIT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724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Char char="§"/>
            </a:pPr>
            <a:r>
              <a:rPr lang="en-US" sz="4000" i="1" dirty="0" err="1">
                <a:latin typeface="Myriad Condensed Web" pitchFamily="34" charset="0"/>
              </a:rPr>
              <a:t>Seperangkat</a:t>
            </a:r>
            <a:r>
              <a:rPr lang="en-US" sz="4000" i="1" dirty="0">
                <a:latin typeface="Myriad Condensed Web" pitchFamily="34" charset="0"/>
              </a:rPr>
              <a:t> :</a:t>
            </a:r>
            <a:endParaRPr lang="en-US" sz="4000" dirty="0">
              <a:latin typeface="Myriad Condensed Web" pitchFamily="34" charset="0"/>
            </a:endParaRPr>
          </a:p>
          <a:p>
            <a:pPr marL="1200150" lvl="4" indent="-514350" eaLnBrk="1" hangingPunct="1">
              <a:buSzPct val="100000"/>
              <a:buFontTx/>
              <a:buAutoNum type="arabicPeriod"/>
            </a:pPr>
            <a:r>
              <a:rPr lang="en-US" sz="4400" dirty="0" err="1">
                <a:latin typeface="Myriad Condensed Web" pitchFamily="34" charset="0"/>
              </a:rPr>
              <a:t>Kebijakan</a:t>
            </a:r>
            <a:endParaRPr lang="en-US" sz="4400" dirty="0">
              <a:latin typeface="Myriad Condensed Web" pitchFamily="34" charset="0"/>
            </a:endParaRPr>
          </a:p>
          <a:p>
            <a:pPr marL="1200150" lvl="4" indent="-514350" eaLnBrk="1" hangingPunct="1">
              <a:buSzPct val="100000"/>
              <a:buFontTx/>
              <a:buAutoNum type="arabicPeriod"/>
            </a:pPr>
            <a:r>
              <a:rPr lang="en-US" sz="4400" dirty="0" err="1">
                <a:latin typeface="Myriad Condensed Web" pitchFamily="34" charset="0"/>
              </a:rPr>
              <a:t>Prosedur</a:t>
            </a:r>
            <a:endParaRPr lang="en-US" sz="4400" dirty="0">
              <a:latin typeface="Myriad Condensed Web" pitchFamily="34" charset="0"/>
            </a:endParaRPr>
          </a:p>
          <a:p>
            <a:pPr marL="1200150" lvl="4" indent="-514350" eaLnBrk="1" hangingPunct="1">
              <a:buSzPct val="100000"/>
              <a:buFontTx/>
              <a:buAutoNum type="arabicPeriod"/>
            </a:pPr>
            <a:r>
              <a:rPr lang="en-US" sz="4400" dirty="0" err="1">
                <a:latin typeface="Myriad Condensed Web" pitchFamily="34" charset="0"/>
              </a:rPr>
              <a:t>Persyaratan</a:t>
            </a:r>
            <a:endParaRPr lang="en-US" sz="4400" dirty="0">
              <a:latin typeface="Myriad Condensed Web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Myriad Condensed Web" pitchFamily="34" charset="0"/>
              </a:rPr>
              <a:t>Digunakan</a:t>
            </a:r>
            <a:r>
              <a:rPr lang="en-US" sz="4000" dirty="0">
                <a:latin typeface="Myriad Condensed Web" pitchFamily="34" charset="0"/>
              </a:rPr>
              <a:t>  </a:t>
            </a:r>
            <a:r>
              <a:rPr lang="en-US" sz="4000" dirty="0" err="1">
                <a:latin typeface="Myriad Condensed Web" pitchFamily="34" charset="0"/>
              </a:rPr>
              <a:t>sebagai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acuan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pembanding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dirty="0" err="1">
                <a:latin typeface="Myriad Condensed Web" pitchFamily="34" charset="0"/>
              </a:rPr>
              <a:t>terhadap</a:t>
            </a:r>
            <a:r>
              <a:rPr lang="en-US" sz="4000" dirty="0">
                <a:latin typeface="Myriad Condensed Web" pitchFamily="34" charset="0"/>
              </a:rPr>
              <a:t> </a:t>
            </a:r>
            <a:r>
              <a:rPr lang="en-US" sz="4000" i="1" dirty="0" err="1">
                <a:solidFill>
                  <a:srgbClr val="FFC000"/>
                </a:solidFill>
                <a:latin typeface="Myriad Condensed Web" pitchFamily="34" charset="0"/>
              </a:rPr>
              <a:t>bukti</a:t>
            </a:r>
            <a:r>
              <a:rPr lang="en-US" sz="4000" i="1" dirty="0">
                <a:solidFill>
                  <a:srgbClr val="FFC000"/>
                </a:solidFill>
                <a:latin typeface="Myriad Condensed Web" pitchFamily="34" charset="0"/>
              </a:rPr>
              <a:t> audit.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KRITERIA AUDIT SMK3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800600"/>
          </a:xfrm>
        </p:spPr>
        <p:txBody>
          <a:bodyPr/>
          <a:lstStyle/>
          <a:p>
            <a:pPr eaLnBrk="1" hangingPunct="1"/>
            <a:r>
              <a:rPr lang="en-US" sz="4800" dirty="0" err="1">
                <a:latin typeface="Myriad Condensed Web" pitchFamily="34" charset="0"/>
              </a:rPr>
              <a:t>Penilaian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tingkat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Myriad Condensed Web" pitchFamily="34" charset="0"/>
              </a:rPr>
              <a:t>awal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sebanyak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Myriad Condensed Web" pitchFamily="34" charset="0"/>
              </a:rPr>
              <a:t>64 </a:t>
            </a:r>
            <a:r>
              <a:rPr lang="en-US" sz="4800" b="1" i="1" dirty="0" err="1">
                <a:solidFill>
                  <a:schemeClr val="accent2"/>
                </a:solidFill>
                <a:latin typeface="Myriad Condensed Web" pitchFamily="34" charset="0"/>
              </a:rPr>
              <a:t>kriteria</a:t>
            </a:r>
            <a:r>
              <a:rPr lang="en-US" sz="4800" b="1" i="1" dirty="0">
                <a:solidFill>
                  <a:schemeClr val="accent2"/>
                </a:solidFill>
                <a:latin typeface="Myriad Condensed Web" pitchFamily="34" charset="0"/>
              </a:rPr>
              <a:t>;</a:t>
            </a:r>
          </a:p>
          <a:p>
            <a:pPr eaLnBrk="1" hangingPunct="1"/>
            <a:r>
              <a:rPr lang="en-US" sz="4800" dirty="0" err="1">
                <a:latin typeface="Myriad Condensed Web" pitchFamily="34" charset="0"/>
              </a:rPr>
              <a:t>Penilaian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tingkat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Myriad Condensed Web" pitchFamily="34" charset="0"/>
              </a:rPr>
              <a:t>transisi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sebanyak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Myriad Condensed Web" pitchFamily="34" charset="0"/>
              </a:rPr>
              <a:t>122 </a:t>
            </a:r>
            <a:r>
              <a:rPr lang="en-US" sz="4800" b="1" i="1" dirty="0" err="1">
                <a:solidFill>
                  <a:schemeClr val="accent2"/>
                </a:solidFill>
                <a:latin typeface="Myriad Condensed Web" pitchFamily="34" charset="0"/>
              </a:rPr>
              <a:t>kriteria</a:t>
            </a:r>
            <a:r>
              <a:rPr lang="en-US" sz="4800" b="1" i="1" dirty="0">
                <a:solidFill>
                  <a:schemeClr val="accent2"/>
                </a:solidFill>
                <a:latin typeface="Myriad Condensed Web" pitchFamily="34" charset="0"/>
              </a:rPr>
              <a:t>;</a:t>
            </a:r>
          </a:p>
          <a:p>
            <a:pPr eaLnBrk="1" hangingPunct="1"/>
            <a:r>
              <a:rPr lang="en-US" sz="4800" dirty="0" err="1">
                <a:latin typeface="Myriad Condensed Web" pitchFamily="34" charset="0"/>
              </a:rPr>
              <a:t>Penilaian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tingkat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Myriad Condensed Web" pitchFamily="34" charset="0"/>
              </a:rPr>
              <a:t>lanjutan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 err="1">
                <a:latin typeface="Myriad Condensed Web" pitchFamily="34" charset="0"/>
              </a:rPr>
              <a:t>sebanyak</a:t>
            </a:r>
            <a:r>
              <a:rPr lang="en-US" sz="4800" dirty="0">
                <a:latin typeface="Myriad Condensed Web" pitchFamily="34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Myriad Condensed Web" pitchFamily="34" charset="0"/>
              </a:rPr>
              <a:t>166 </a:t>
            </a:r>
            <a:r>
              <a:rPr lang="en-US" sz="4800" dirty="0" err="1">
                <a:solidFill>
                  <a:schemeClr val="accent2"/>
                </a:solidFill>
                <a:latin typeface="Myriad Condensed Web" pitchFamily="34" charset="0"/>
              </a:rPr>
              <a:t>kriteria</a:t>
            </a:r>
            <a:r>
              <a:rPr lang="en-US" sz="4800" dirty="0">
                <a:solidFill>
                  <a:schemeClr val="accent2"/>
                </a:solidFill>
                <a:latin typeface="Myriad Condensed Web" pitchFamily="34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sz="4800" dirty="0">
              <a:latin typeface="Myriad Condensed Web" pitchFamily="34" charset="0"/>
            </a:endParaRPr>
          </a:p>
          <a:p>
            <a:pPr eaLnBrk="1" hangingPunct="1"/>
            <a:endParaRPr lang="en-US" sz="4800" dirty="0">
              <a:latin typeface="Myriad Condensed Web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761996"/>
          <a:ext cx="8305801" cy="5069580"/>
        </p:xfrm>
        <a:graphic>
          <a:graphicData uri="http://schemas.openxmlformats.org/drawingml/2006/table">
            <a:tbl>
              <a:tblPr/>
              <a:tblGrid>
                <a:gridCol w="108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5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9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494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JUMLAH TENAGA KERJA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DURASI AUDIT 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DI LOKASI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(Hari Orang)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JUMLAH TENAGA KERJA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DURASI AUDIT 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DI LOKASI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(Hari Orang)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Tinggi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Menengah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Rendah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Tinggi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Menengah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Risiko 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Rendah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1-5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626-875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6-10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876-1175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11-15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1176-1550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16-25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1551-2025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26-45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2026-2675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46-65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2676-3450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66-85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3451-4350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86-125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4351-5450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126-175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5451-6800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176-275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6801-8500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276-425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8501-10700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426-625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&gt;10700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25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en-US" sz="12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en-US" sz="12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071" marR="6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489896" y="76200"/>
            <a:ext cx="38347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Kriteria Penetapan Hari Audit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SMK3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6029980"/>
            <a:ext cx="8686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Catatan:	d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urasi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SMK3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perjalanan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SMK3 (p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ergi-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induksi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6400800"/>
          </a:xfrm>
        </p:spPr>
        <p:txBody>
          <a:bodyPr/>
          <a:lstStyle/>
          <a:p>
            <a:r>
              <a:rPr lang="en-US" sz="3600" dirty="0" err="1"/>
              <a:t>Penetapan</a:t>
            </a:r>
            <a:r>
              <a:rPr lang="en-US" sz="3600" dirty="0"/>
              <a:t> </a:t>
            </a:r>
            <a:r>
              <a:rPr lang="en-US" sz="3600" dirty="0" err="1"/>
              <a:t>hari</a:t>
            </a:r>
            <a:r>
              <a:rPr lang="en-US" sz="3600" dirty="0"/>
              <a:t> Audit SMK3 </a:t>
            </a:r>
            <a:r>
              <a:rPr lang="en-US" sz="3600" dirty="0" err="1"/>
              <a:t>dikelompokkan</a:t>
            </a:r>
            <a:r>
              <a:rPr lang="en-US" sz="3600" dirty="0"/>
              <a:t>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:</a:t>
            </a:r>
          </a:p>
          <a:p>
            <a:pPr lvl="1"/>
            <a:r>
              <a:rPr lang="id-ID" sz="3200" dirty="0"/>
              <a:t>Penetapan hari Audit </a:t>
            </a:r>
            <a:r>
              <a:rPr lang="en-US" sz="3200" dirty="0"/>
              <a:t>SMK3 </a:t>
            </a:r>
            <a:r>
              <a:rPr lang="id-ID" sz="3200" dirty="0"/>
              <a:t>untuk kategori tingkat </a:t>
            </a:r>
            <a:r>
              <a:rPr lang="id-ID" sz="3200" dirty="0">
                <a:solidFill>
                  <a:srgbClr val="FF0000"/>
                </a:solidFill>
              </a:rPr>
              <a:t>awal</a:t>
            </a:r>
            <a:r>
              <a:rPr lang="id-ID" sz="3200" dirty="0"/>
              <a:t> dilakukan sekurang-kurangnya </a:t>
            </a:r>
            <a:r>
              <a:rPr lang="id-ID" sz="3200" dirty="0">
                <a:solidFill>
                  <a:srgbClr val="FF0000"/>
                </a:solidFill>
              </a:rPr>
              <a:t>40%</a:t>
            </a:r>
            <a:r>
              <a:rPr lang="id-ID" sz="3200" dirty="0"/>
              <a:t> dari Tabel 1</a:t>
            </a:r>
            <a:endParaRPr lang="en-US" sz="3200" dirty="0"/>
          </a:p>
          <a:p>
            <a:pPr lvl="1"/>
            <a:r>
              <a:rPr lang="id-ID" sz="3200" dirty="0"/>
              <a:t>Penetapan hari Audit </a:t>
            </a:r>
            <a:r>
              <a:rPr lang="en-US" sz="3200" dirty="0"/>
              <a:t>SMK3 </a:t>
            </a:r>
            <a:r>
              <a:rPr lang="id-ID" sz="3200" dirty="0"/>
              <a:t>untuk kategori tingkat </a:t>
            </a:r>
            <a:r>
              <a:rPr lang="id-ID" sz="3200" dirty="0">
                <a:solidFill>
                  <a:srgbClr val="FF0000"/>
                </a:solidFill>
              </a:rPr>
              <a:t>transisi</a:t>
            </a:r>
            <a:r>
              <a:rPr lang="id-ID" sz="3200" dirty="0"/>
              <a:t> dilakukan sekurang-kurangnya </a:t>
            </a:r>
            <a:r>
              <a:rPr lang="id-ID" sz="3200" dirty="0">
                <a:solidFill>
                  <a:srgbClr val="FF0000"/>
                </a:solidFill>
              </a:rPr>
              <a:t>60%</a:t>
            </a:r>
            <a:r>
              <a:rPr lang="id-ID" sz="3200" dirty="0"/>
              <a:t> dari Tabel 1</a:t>
            </a:r>
            <a:endParaRPr lang="en-US" sz="3200" dirty="0"/>
          </a:p>
          <a:p>
            <a:pPr lvl="1"/>
            <a:r>
              <a:rPr lang="id-ID" sz="3200" dirty="0"/>
              <a:t>Penetapan hari Audit </a:t>
            </a:r>
            <a:r>
              <a:rPr lang="en-US" sz="3200" dirty="0"/>
              <a:t>SMK3 </a:t>
            </a:r>
            <a:r>
              <a:rPr lang="id-ID" sz="3200" dirty="0"/>
              <a:t>untuk kategori tingkat </a:t>
            </a:r>
            <a:r>
              <a:rPr lang="id-ID" sz="3200" dirty="0">
                <a:solidFill>
                  <a:srgbClr val="FF0000"/>
                </a:solidFill>
              </a:rPr>
              <a:t>lanjutan</a:t>
            </a:r>
            <a:r>
              <a:rPr lang="id-ID" sz="3200" dirty="0"/>
              <a:t> dilakukan sekurang-kurangnya </a:t>
            </a:r>
            <a:r>
              <a:rPr lang="id-ID" sz="3200" dirty="0">
                <a:solidFill>
                  <a:srgbClr val="FF0000"/>
                </a:solidFill>
              </a:rPr>
              <a:t>80%</a:t>
            </a:r>
            <a:r>
              <a:rPr lang="id-ID" sz="3200" dirty="0"/>
              <a:t> dari Tabel 1</a:t>
            </a:r>
            <a:endParaRPr lang="en-US" sz="3200" dirty="0"/>
          </a:p>
          <a:p>
            <a:endParaRPr lang="en-US" sz="36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295400"/>
          <a:ext cx="6629400" cy="5120640"/>
        </p:xfrm>
        <a:graphic>
          <a:graphicData uri="http://schemas.openxmlformats.org/drawingml/2006/table">
            <a:tbl>
              <a:tblPr/>
              <a:tblGrid>
                <a:gridCol w="353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JUMLAH LOKASI PROYEK/KEGIATAN </a:t>
                      </a:r>
                      <a:endParaRPr lang="en-US" sz="20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JUMLAH </a:t>
                      </a:r>
                      <a:r>
                        <a:rPr lang="id-ID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CONTOH </a:t>
                      </a:r>
                      <a:r>
                        <a:rPr lang="id-ID" sz="2400" i="1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en-US" sz="2400" i="1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SAMPL</a:t>
                      </a:r>
                      <a:r>
                        <a:rPr lang="id-ID" sz="2400" i="1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E) </a:t>
                      </a: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AUDIT</a:t>
                      </a:r>
                      <a:endParaRPr lang="en-US" sz="20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&lt; 4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4-7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 – 3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8-11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3 – 4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12-19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 – 5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20-29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5 – 6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30-39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6 – 7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40-99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7 - 10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100-199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10 - 15</a:t>
                      </a:r>
                      <a:endParaRPr lang="en-US" sz="20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200-399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15 - 20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400-699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20 - 27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700-999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27 - 32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&gt;1000</a:t>
                      </a:r>
                      <a:endParaRPr lang="en-US" sz="20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Lebih</a:t>
                      </a: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dari</a:t>
                      </a:r>
                      <a:r>
                        <a:rPr lang="en-US" sz="2400" dirty="0">
                          <a:latin typeface="Bookman Old Style" panose="02050604050505020204"/>
                          <a:ea typeface="Times New Roman" panose="02020603050405020304"/>
                          <a:cs typeface="Times New Roman" panose="02020603050405020304"/>
                        </a:rPr>
                        <a:t> 32</a:t>
                      </a:r>
                      <a:endParaRPr lang="en-US" sz="20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914400" y="228601"/>
            <a:ext cx="769620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 pengambilan contoh </a:t>
            </a:r>
            <a:r>
              <a:rPr kumimoji="0" lang="id-ID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(sample)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SMK3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5486400"/>
          </a:xfrm>
        </p:spPr>
        <p:txBody>
          <a:bodyPr/>
          <a:lstStyle/>
          <a:p>
            <a:pPr marL="990600" lvl="1" indent="-533400" eaLnBrk="1" hangingPunct="1">
              <a:buFontTx/>
              <a:buNone/>
              <a:defRPr/>
            </a:pPr>
            <a:endParaRPr lang="en-US" dirty="0">
              <a:latin typeface="Tahoma" panose="020B0604030504040204" pitchFamily="34" charset="0"/>
            </a:endParaRPr>
          </a:p>
          <a:p>
            <a:pPr marL="990600" lvl="1" indent="-533400" algn="ctr" eaLnBrk="1" hangingPunct="1">
              <a:buFontTx/>
              <a:buNone/>
              <a:defRPr/>
            </a:pPr>
            <a:r>
              <a:rPr lang="en-US" sz="4800" dirty="0">
                <a:solidFill>
                  <a:srgbClr val="FF99CC"/>
                </a:solidFill>
                <a:latin typeface="Tahoma" panose="020B0604030504040204" pitchFamily="34" charset="0"/>
              </a:rPr>
              <a:t>DEFINISI AUDIT SMK3</a:t>
            </a:r>
          </a:p>
          <a:p>
            <a:pPr marL="990600" lvl="1" indent="-533400" eaLnBrk="1" hangingPunct="1">
              <a:buFontTx/>
              <a:buChar char="•"/>
              <a:defRPr/>
            </a:pPr>
            <a:endParaRPr lang="en-US" b="1" dirty="0">
              <a:solidFill>
                <a:srgbClr val="66FF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mpus Sans ITC" panose="04020404030D07020202" pitchFamily="82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Alat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untuk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mengukur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besarnya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keberhasilan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pelaksanaan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dan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penerapan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SMK3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di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tempat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kerja</a:t>
            </a:r>
            <a:endParaRPr lang="en-US" sz="3200" dirty="0">
              <a:solidFill>
                <a:srgbClr val="66FF99"/>
              </a:solidFill>
              <a:latin typeface="Tempus Sans ITC" panose="04020404030D07020202" pitchFamily="82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Pemeriksaan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secara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sistematik</a:t>
            </a:r>
            <a:endParaRPr lang="en-US" sz="3200" dirty="0">
              <a:solidFill>
                <a:srgbClr val="66FF99"/>
              </a:solidFill>
              <a:latin typeface="Tempus Sans ITC" panose="04020404030D07020202" pitchFamily="82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Audit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dilakukan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secara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independen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Audit SMK3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dilakukan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</a:t>
            </a:r>
            <a:r>
              <a:rPr lang="en-US" sz="3200" dirty="0" err="1">
                <a:solidFill>
                  <a:srgbClr val="66FF99"/>
                </a:solidFill>
                <a:latin typeface="Tempus Sans ITC" panose="04020404030D07020202" pitchFamily="82" charset="0"/>
              </a:rPr>
              <a:t>oleh</a:t>
            </a:r>
            <a:r>
              <a:rPr lang="en-US" sz="3200" dirty="0">
                <a:solidFill>
                  <a:srgbClr val="66FF99"/>
                </a:solidFill>
                <a:latin typeface="Tempus Sans ITC" panose="04020404030D07020202" pitchFamily="82" charset="0"/>
              </a:rPr>
              <a:t> Auditor</a:t>
            </a:r>
          </a:p>
          <a:p>
            <a:pPr marL="990600" lvl="1" indent="-533400" eaLnBrk="1" hangingPunct="1">
              <a:buFontTx/>
              <a:buChar char="•"/>
              <a:defRPr/>
            </a:pPr>
            <a:endParaRPr lang="en-US" sz="3200" dirty="0">
              <a:solidFill>
                <a:srgbClr val="66FF99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705600"/>
          </a:xfrm>
        </p:spPr>
        <p:txBody>
          <a:bodyPr/>
          <a:lstStyle/>
          <a:p>
            <a:pPr lvl="0"/>
            <a:r>
              <a:rPr lang="en-US" sz="2800" dirty="0"/>
              <a:t>KETENTUAN KHUSUS PENILAIAN </a:t>
            </a:r>
            <a:r>
              <a:rPr lang="id-ID" sz="2800" dirty="0"/>
              <a:t>AUDIT </a:t>
            </a:r>
            <a:r>
              <a:rPr lang="en-US" sz="2800" dirty="0"/>
              <a:t>SMK3 SEKTOR KONSTRUKSI/JASA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audit </a:t>
            </a:r>
            <a:r>
              <a:rPr lang="en-US" dirty="0" err="1">
                <a:solidFill>
                  <a:srgbClr val="FF0000"/>
                </a:solidFill>
              </a:rPr>
              <a:t>sist</a:t>
            </a:r>
            <a:r>
              <a:rPr lang="id-ID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m </a:t>
            </a:r>
            <a:r>
              <a:rPr lang="en-US" dirty="0" err="1">
                <a:solidFill>
                  <a:srgbClr val="FF0000"/>
                </a:solidFill>
              </a:rPr>
              <a:t>dokumentasi</a:t>
            </a:r>
            <a:r>
              <a:rPr lang="en-US" dirty="0">
                <a:solidFill>
                  <a:srgbClr val="FF0000"/>
                </a:solidFill>
              </a:rPr>
              <a:t> SMK3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/</a:t>
            </a:r>
            <a:r>
              <a:rPr lang="en-US" dirty="0" err="1"/>
              <a:t>proyek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Audit SMK3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Audit SMK3 </a:t>
            </a:r>
            <a:r>
              <a:rPr lang="en-US" dirty="0" err="1">
                <a:solidFill>
                  <a:srgbClr val="FF0000"/>
                </a:solidFill>
              </a:rPr>
              <a:t>terhadap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kegiatan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selambat-lambatnya</a:t>
            </a:r>
            <a:r>
              <a:rPr lang="en-US" dirty="0">
                <a:solidFill>
                  <a:srgbClr val="FF0000"/>
                </a:solidFill>
              </a:rPr>
              <a:t> 1 (</a:t>
            </a:r>
            <a:r>
              <a:rPr lang="en-US" dirty="0" err="1">
                <a:solidFill>
                  <a:srgbClr val="FF0000"/>
                </a:solidFill>
              </a:rPr>
              <a:t>satu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tahun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Audit SMK3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id-ID" dirty="0"/>
              <a:t>.</a:t>
            </a:r>
            <a:r>
              <a:rPr lang="en-US" dirty="0"/>
              <a:t> </a:t>
            </a:r>
          </a:p>
          <a:p>
            <a:pPr lvl="1"/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 </a:t>
            </a:r>
            <a:r>
              <a:rPr lang="id-ID" dirty="0"/>
              <a:t>(satu)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/</a:t>
            </a:r>
            <a:r>
              <a:rPr lang="en-US" dirty="0" err="1"/>
              <a:t>proyek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Audit SMK3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323439"/>
          </a:xfrm>
        </p:spPr>
        <p:txBody>
          <a:bodyPr/>
          <a:lstStyle/>
          <a:p>
            <a:r>
              <a:rPr lang="en-US" sz="4000" dirty="0"/>
              <a:t>Tingkat </a:t>
            </a:r>
            <a:r>
              <a:rPr lang="en-US" sz="4000" dirty="0" err="1"/>
              <a:t>Pencapaian</a:t>
            </a:r>
            <a:r>
              <a:rPr lang="en-US" sz="4000" dirty="0"/>
              <a:t> </a:t>
            </a:r>
            <a:r>
              <a:rPr lang="en-US" sz="4000" dirty="0" err="1"/>
              <a:t>Penerapan</a:t>
            </a:r>
            <a:r>
              <a:rPr lang="en-US" sz="4000" dirty="0"/>
              <a:t> SMK3</a:t>
            </a:r>
            <a:endParaRPr lang="en-SG" sz="4000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 marL="514350" indent="-514350">
              <a:buFont typeface="Arial Black" panose="020B0A04020102020204" pitchFamily="34" charset="0"/>
              <a:buAutoNum type="arabicPeriod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id-ID" sz="2800" dirty="0"/>
              <a:t>pencapaian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0-59%</a:t>
            </a:r>
            <a:r>
              <a:rPr lang="en-US" sz="2800" dirty="0"/>
              <a:t> </a:t>
            </a:r>
            <a:r>
              <a:rPr lang="id-ID" sz="2800" dirty="0"/>
              <a:t>termasuk tingkat penilaian penerapan </a:t>
            </a:r>
            <a:r>
              <a:rPr lang="id-ID" sz="2800" dirty="0">
                <a:solidFill>
                  <a:srgbClr val="FF0000"/>
                </a:solidFill>
              </a:rPr>
              <a:t>kurang</a:t>
            </a:r>
            <a:r>
              <a:rPr lang="en-US" sz="2800" dirty="0"/>
              <a:t>.</a:t>
            </a:r>
            <a:endParaRPr lang="en-SG" sz="2800" dirty="0"/>
          </a:p>
          <a:p>
            <a:pPr marL="514350" indent="-514350">
              <a:buFont typeface="Arial Black" panose="020B0A04020102020204" pitchFamily="34" charset="0"/>
              <a:buAutoNum type="arabicPeriod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id-ID" sz="2800" dirty="0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60-84%</a:t>
            </a:r>
            <a:r>
              <a:rPr lang="en-US" sz="2800" dirty="0"/>
              <a:t> </a:t>
            </a:r>
            <a:r>
              <a:rPr lang="id-ID" sz="2800" dirty="0"/>
              <a:t>termasuk tingkat penilaian penerapan </a:t>
            </a:r>
            <a:r>
              <a:rPr lang="id-ID" sz="2800" dirty="0">
                <a:solidFill>
                  <a:srgbClr val="FF0000"/>
                </a:solidFill>
              </a:rPr>
              <a:t>baik</a:t>
            </a:r>
            <a:r>
              <a:rPr lang="id-ID" sz="2800" dirty="0"/>
              <a:t>.</a:t>
            </a:r>
            <a:endParaRPr lang="en-SG" sz="2800" dirty="0"/>
          </a:p>
          <a:p>
            <a:pPr marL="514350" indent="-514350">
              <a:buFont typeface="Arial Black" panose="020B0A04020102020204" pitchFamily="34" charset="0"/>
              <a:buAutoNum type="arabicPeriod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id-ID" sz="2800" dirty="0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85-100%</a:t>
            </a:r>
            <a:r>
              <a:rPr lang="en-US" sz="2800" dirty="0"/>
              <a:t> </a:t>
            </a:r>
            <a:r>
              <a:rPr lang="id-ID" sz="2800" dirty="0"/>
              <a:t>termasuk tingkat penilaian penerapan </a:t>
            </a:r>
            <a:r>
              <a:rPr lang="id-ID" sz="2800" dirty="0">
                <a:solidFill>
                  <a:srgbClr val="FF0000"/>
                </a:solidFill>
              </a:rPr>
              <a:t>memuaskan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SG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perusahaan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mencapai</a:t>
            </a:r>
            <a:r>
              <a:rPr lang="en-US" sz="3600" dirty="0"/>
              <a:t> </a:t>
            </a:r>
            <a:r>
              <a:rPr lang="en-US" sz="3600" dirty="0" err="1"/>
              <a:t>tingkat</a:t>
            </a:r>
            <a:r>
              <a:rPr lang="en-US" sz="3600" dirty="0"/>
              <a:t> </a:t>
            </a:r>
            <a:r>
              <a:rPr lang="en-US" sz="3600" dirty="0" err="1"/>
              <a:t>penilaian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baik</a:t>
            </a:r>
            <a:r>
              <a:rPr lang="en-US" sz="3600" dirty="0"/>
              <a:t>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Menteri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penghargaan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:</a:t>
            </a:r>
          </a:p>
          <a:p>
            <a:pPr lvl="1"/>
            <a:r>
              <a:rPr lang="nb-NO" sz="3200" dirty="0">
                <a:solidFill>
                  <a:srgbClr val="FF0000"/>
                </a:solidFill>
              </a:rPr>
              <a:t>sertifikat perak </a:t>
            </a:r>
            <a:r>
              <a:rPr lang="nb-NO" sz="3200" dirty="0"/>
              <a:t>bagi perusahaan tingkat kategori </a:t>
            </a:r>
            <a:r>
              <a:rPr lang="nb-NO" sz="3200" dirty="0">
                <a:solidFill>
                  <a:srgbClr val="FF0000"/>
                </a:solidFill>
              </a:rPr>
              <a:t>awal, transisi dan </a:t>
            </a:r>
            <a:r>
              <a:rPr lang="en-US" sz="3200" dirty="0" err="1">
                <a:solidFill>
                  <a:srgbClr val="FF0000"/>
                </a:solidFill>
              </a:rPr>
              <a:t>lanjutan</a:t>
            </a:r>
            <a:r>
              <a:rPr lang="en-US" sz="3200" dirty="0"/>
              <a:t>; </a:t>
            </a:r>
            <a:r>
              <a:rPr lang="en-US" sz="3200" dirty="0" err="1"/>
              <a:t>dan</a:t>
            </a:r>
            <a:endParaRPr lang="en-US" sz="3200" dirty="0"/>
          </a:p>
          <a:p>
            <a:pPr lvl="1"/>
            <a:r>
              <a:rPr lang="sv-SE" sz="3200" dirty="0">
                <a:solidFill>
                  <a:srgbClr val="FF0000"/>
                </a:solidFill>
              </a:rPr>
              <a:t>bendera perak </a:t>
            </a:r>
            <a:r>
              <a:rPr lang="sv-SE" sz="3200" dirty="0"/>
              <a:t>bagi perusahaan tingkat kategori </a:t>
            </a:r>
            <a:r>
              <a:rPr lang="sv-SE" sz="3200" dirty="0">
                <a:solidFill>
                  <a:srgbClr val="FF0000"/>
                </a:solidFill>
              </a:rPr>
              <a:t>lanjutan</a:t>
            </a:r>
            <a:r>
              <a:rPr lang="sv-SE" sz="3200" dirty="0"/>
              <a:t>.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perusahaan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mencapai</a:t>
            </a:r>
            <a:r>
              <a:rPr lang="en-US" sz="3600" dirty="0"/>
              <a:t> </a:t>
            </a:r>
            <a:r>
              <a:rPr lang="en-US" sz="3600" dirty="0" err="1"/>
              <a:t>tingkat</a:t>
            </a:r>
            <a:r>
              <a:rPr lang="en-US" sz="3600" dirty="0"/>
              <a:t> </a:t>
            </a:r>
            <a:r>
              <a:rPr lang="en-US" sz="3600" dirty="0" err="1"/>
              <a:t>penilaian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memuaskan</a:t>
            </a:r>
            <a:r>
              <a:rPr lang="en-US" sz="3600" dirty="0"/>
              <a:t>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Menteri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penghargaan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:</a:t>
            </a:r>
          </a:p>
          <a:p>
            <a:pPr lvl="1"/>
            <a:r>
              <a:rPr lang="nb-NO" sz="3200" dirty="0">
                <a:solidFill>
                  <a:srgbClr val="FF0000"/>
                </a:solidFill>
              </a:rPr>
              <a:t>sertifikat emas </a:t>
            </a:r>
            <a:r>
              <a:rPr lang="nb-NO" sz="3200" dirty="0"/>
              <a:t>bagi perusahaan tingkat kategori </a:t>
            </a:r>
            <a:r>
              <a:rPr lang="nb-NO" sz="3200" dirty="0">
                <a:solidFill>
                  <a:srgbClr val="FF0000"/>
                </a:solidFill>
              </a:rPr>
              <a:t>awal, transisi dan </a:t>
            </a:r>
            <a:r>
              <a:rPr lang="en-US" sz="3200" dirty="0" err="1">
                <a:solidFill>
                  <a:srgbClr val="FF0000"/>
                </a:solidFill>
              </a:rPr>
              <a:t>lanjutan</a:t>
            </a:r>
            <a:r>
              <a:rPr lang="en-US" sz="3200" dirty="0"/>
              <a:t>; </a:t>
            </a:r>
            <a:r>
              <a:rPr lang="en-US" sz="3200" dirty="0" err="1"/>
              <a:t>dan</a:t>
            </a:r>
            <a:endParaRPr lang="en-US" sz="3200" dirty="0"/>
          </a:p>
          <a:p>
            <a:pPr lvl="1"/>
            <a:r>
              <a:rPr lang="sv-SE" sz="3200" dirty="0">
                <a:solidFill>
                  <a:srgbClr val="FF0000"/>
                </a:solidFill>
              </a:rPr>
              <a:t>bendera emas </a:t>
            </a:r>
            <a:r>
              <a:rPr lang="sv-SE" sz="3200" dirty="0"/>
              <a:t>bagi perusahaan tingkat kategori </a:t>
            </a:r>
            <a:r>
              <a:rPr lang="sv-SE" sz="3200" dirty="0">
                <a:solidFill>
                  <a:srgbClr val="FF0000"/>
                </a:solidFill>
              </a:rPr>
              <a:t>lanjutan</a:t>
            </a:r>
            <a:r>
              <a:rPr lang="sv-SE" sz="3200" dirty="0"/>
              <a:t>.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676400" y="304800"/>
            <a:ext cx="5943600" cy="584200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d-ID" sz="3200" b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PENILAIAN</a:t>
            </a:r>
            <a:r>
              <a:rPr lang="sv-SE" sz="3200" b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KRITERIA</a:t>
            </a:r>
            <a:endParaRPr lang="sv-SE" sz="5400" b="1"/>
          </a:p>
        </p:txBody>
      </p:sp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381000" y="997327"/>
            <a:ext cx="8458200" cy="5509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365125" indent="-365125" algn="just" eaLnBrk="0" hangingPunct="0">
              <a:defRPr/>
            </a:pPr>
            <a:r>
              <a:rPr lang="sv-SE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Kategori Kritikal </a:t>
            </a:r>
            <a:endParaRPr lang="en-US" sz="3200" dirty="0"/>
          </a:p>
          <a:p>
            <a:pPr lvl="1" algn="just" eaLnBrk="0" hangingPunct="0">
              <a:tabLst>
                <a:tab pos="228600" algn="l"/>
              </a:tabLst>
              <a:defRPr/>
            </a:pPr>
            <a:r>
              <a:rPr lang="id-ID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Temuan </a:t>
            </a:r>
            <a:r>
              <a:rPr lang="sv-SE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yang mengakibatkan </a:t>
            </a:r>
            <a:r>
              <a:rPr lang="sv-SE" sz="3200" i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fatality</a:t>
            </a:r>
            <a:r>
              <a:rPr lang="sv-SE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/kematian.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Ditetapkan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fi-FI" sz="3200" dirty="0"/>
              <a:t>temuan pada  peralatan/mesin/pesawat/instalasi/bahan, cara kerja, sifat </a:t>
            </a:r>
            <a:r>
              <a:rPr lang="en-US" sz="3200" dirty="0" err="1"/>
              <a:t>kerja</a:t>
            </a:r>
            <a:r>
              <a:rPr lang="en-US" sz="3200" dirty="0"/>
              <a:t>,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proses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dapat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menimbulkan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korban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jiwa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kriteria</a:t>
            </a:r>
            <a:r>
              <a:rPr lang="en-US" sz="3200" dirty="0"/>
              <a:t> Audit SMK3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kritikal</a:t>
            </a:r>
            <a:r>
              <a:rPr lang="en-US" sz="3200" dirty="0"/>
              <a:t> </a:t>
            </a:r>
            <a:r>
              <a:rPr lang="sv-SE" sz="3200" dirty="0"/>
              <a:t>harus </a:t>
            </a:r>
            <a:r>
              <a:rPr lang="sv-SE" sz="3200" dirty="0">
                <a:solidFill>
                  <a:srgbClr val="FF0000"/>
                </a:solidFill>
              </a:rPr>
              <a:t>ditindaklanjuti</a:t>
            </a:r>
            <a:r>
              <a:rPr lang="sv-SE" sz="3200" dirty="0"/>
              <a:t> dengan </a:t>
            </a: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koreksi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paling </a:t>
            </a:r>
            <a:r>
              <a:rPr lang="en-US" sz="3200" dirty="0" err="1">
                <a:solidFill>
                  <a:srgbClr val="FF0000"/>
                </a:solidFill>
              </a:rPr>
              <a:t>lambat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1x24 jam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676400" y="152400"/>
            <a:ext cx="5943600" cy="584200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d-ID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PENILAIAN</a:t>
            </a:r>
            <a:r>
              <a:rPr lang="sv-SE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KRITERIA</a:t>
            </a:r>
            <a:endParaRPr lang="sv-SE" sz="5400" b="1" dirty="0"/>
          </a:p>
        </p:txBody>
      </p:sp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228600" y="867636"/>
            <a:ext cx="8686800" cy="501675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365125" indent="-365125" algn="just" eaLnBrk="0" hangingPunct="0">
              <a:defRPr/>
            </a:pPr>
            <a:r>
              <a:rPr lang="sv-SE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Kategori Mayor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melaksanakan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prinsip</a:t>
            </a:r>
            <a:r>
              <a:rPr lang="en-US" sz="3200" dirty="0"/>
              <a:t> SMK3 : </a:t>
            </a:r>
            <a:r>
              <a:rPr lang="en-US" sz="3200" dirty="0" err="1"/>
              <a:t>dibuktikan</a:t>
            </a:r>
            <a:r>
              <a:rPr lang="en-US" sz="3200" dirty="0"/>
              <a:t>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salah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satu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kriteria</a:t>
            </a:r>
            <a:r>
              <a:rPr lang="en-US" sz="3200" dirty="0">
                <a:solidFill>
                  <a:srgbClr val="FF0000"/>
                </a:solidFill>
              </a:rPr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berkesinambungan</a:t>
            </a:r>
            <a:r>
              <a:rPr lang="en-US" sz="3200" dirty="0">
                <a:solidFill>
                  <a:srgbClr val="FF0000"/>
                </a:solidFill>
              </a:rPr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tidak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dilaksanakan</a:t>
            </a:r>
            <a:r>
              <a:rPr lang="en-US" sz="32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/>
              <a:t>Temuan</a:t>
            </a:r>
            <a:r>
              <a:rPr lang="en-US" sz="3200" dirty="0"/>
              <a:t> minor : </a:t>
            </a:r>
            <a:r>
              <a:rPr lang="en-US" sz="3200" dirty="0" err="1"/>
              <a:t>dibuktikan</a:t>
            </a:r>
            <a:r>
              <a:rPr lang="en-US" sz="3200" dirty="0"/>
              <a:t> </a:t>
            </a:r>
            <a:r>
              <a:rPr lang="sv-SE" sz="3200" dirty="0"/>
              <a:t>apabila terdapat 3 (tiga) temuan lokasi dengan kriteria minor.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mayor :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ditindaklanjuti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tindakan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koreksi</a:t>
            </a:r>
            <a:r>
              <a:rPr lang="en-US" sz="3200" dirty="0">
                <a:solidFill>
                  <a:srgbClr val="FF0000"/>
                </a:solidFill>
              </a:rPr>
              <a:t> paling </a:t>
            </a:r>
            <a:r>
              <a:rPr lang="en-US" sz="3200" dirty="0" err="1">
                <a:solidFill>
                  <a:srgbClr val="FF0000"/>
                </a:solidFill>
              </a:rPr>
              <a:t>lambat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1 (</a:t>
            </a:r>
            <a:r>
              <a:rPr lang="en-US" sz="3200" dirty="0" err="1">
                <a:solidFill>
                  <a:srgbClr val="FF0000"/>
                </a:solidFill>
              </a:rPr>
              <a:t>satu</a:t>
            </a:r>
            <a:r>
              <a:rPr lang="en-US" sz="3200" dirty="0">
                <a:solidFill>
                  <a:srgbClr val="FF0000"/>
                </a:solidFill>
              </a:rPr>
              <a:t>) </a:t>
            </a:r>
            <a:r>
              <a:rPr lang="en-US" sz="3200" dirty="0" err="1">
                <a:solidFill>
                  <a:srgbClr val="FF0000"/>
                </a:solidFill>
              </a:rPr>
              <a:t>bulan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4724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/>
              </a:rPr>
              <a:t>12 Elemen Audit SMK3</a:t>
            </a:r>
          </a:p>
        </p:txBody>
      </p:sp>
      <p:graphicFrame>
        <p:nvGraphicFramePr>
          <p:cNvPr id="2050" name="Object 4"/>
          <p:cNvGraphicFramePr/>
          <p:nvPr/>
        </p:nvGraphicFramePr>
        <p:xfrm>
          <a:off x="1382713" y="0"/>
          <a:ext cx="1208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2" imgW="30946725" imgH="33747075" progId="">
                  <p:embed/>
                </p:oleObj>
              </mc:Choice>
              <mc:Fallback>
                <p:oleObj name="ClipArt" r:id="rId2" imgW="30946725" imgH="33747075" progId="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2713" y="0"/>
                        <a:ext cx="1208087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 bwMode="auto">
          <a:xfrm>
            <a:off x="496584" y="1219200"/>
            <a:ext cx="8342616" cy="6002338"/>
            <a:chOff x="1584" y="1104"/>
            <a:chExt cx="4176" cy="3781"/>
          </a:xfrm>
        </p:grpSpPr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1584" y="1104"/>
              <a:ext cx="4176" cy="3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pembangunan dan </a:t>
              </a:r>
              <a:r>
                <a:rPr lang="en-US" dirty="0" err="1"/>
                <a:t>terjaminnya</a:t>
              </a:r>
              <a:r>
                <a:rPr lang="en-US" dirty="0"/>
                <a:t> </a:t>
              </a:r>
              <a:r>
                <a:rPr lang="en-US" dirty="0" err="1"/>
                <a:t>pelaksanaan</a:t>
              </a:r>
              <a:r>
                <a:rPr lang="id-ID" dirty="0"/>
                <a:t> komitmen;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</a:t>
              </a:r>
              <a:r>
                <a:rPr lang="en-US" dirty="0" err="1"/>
                <a:t>embuatan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pendokumentasian</a:t>
              </a:r>
              <a:r>
                <a:rPr lang="en-US" dirty="0"/>
                <a:t> </a:t>
              </a:r>
              <a:r>
                <a:rPr lang="id-ID" dirty="0"/>
                <a:t>r</a:t>
              </a:r>
              <a:r>
                <a:rPr lang="en-US" dirty="0" err="1"/>
                <a:t>encana</a:t>
              </a:r>
              <a:r>
                <a:rPr lang="en-US" dirty="0"/>
                <a:t> K3</a:t>
              </a:r>
              <a:r>
                <a:rPr lang="id-ID" dirty="0"/>
                <a:t>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</a:t>
              </a:r>
              <a:r>
                <a:rPr lang="en-US" dirty="0" err="1"/>
                <a:t>engendalian</a:t>
              </a:r>
              <a:r>
                <a:rPr lang="en-US" dirty="0"/>
                <a:t> </a:t>
              </a:r>
              <a:r>
                <a:rPr lang="en-US" dirty="0" err="1"/>
                <a:t>perancangan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p</a:t>
              </a:r>
              <a:r>
                <a:rPr lang="id-ID" dirty="0"/>
                <a:t>eninjauan kontrak; 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pengendalian dokumen;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pembelian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pengendalian</a:t>
              </a:r>
              <a:r>
                <a:rPr lang="en-US" dirty="0"/>
                <a:t> </a:t>
              </a:r>
              <a:r>
                <a:rPr lang="en-US" dirty="0" err="1"/>
                <a:t>produk</a:t>
              </a:r>
              <a:r>
                <a:rPr lang="id-ID" dirty="0"/>
                <a:t>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keamanan bekerja berdasarkan </a:t>
              </a:r>
              <a:r>
                <a:rPr lang="en-US" dirty="0"/>
                <a:t>SMK3</a:t>
              </a:r>
              <a:r>
                <a:rPr lang="id-ID" dirty="0"/>
                <a:t>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standar pemantauan;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pelaporan dan perbaikan kekurangan;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pengelolaan material dan pe</a:t>
              </a:r>
              <a:r>
                <a:rPr lang="en-US" dirty="0" err="1"/>
                <a:t>rpindahannya</a:t>
              </a:r>
              <a:r>
                <a:rPr lang="id-ID" dirty="0"/>
                <a:t>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pengumpulan dan penggunaan data;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pemeriksaan </a:t>
              </a:r>
              <a:r>
                <a:rPr lang="en-US" dirty="0"/>
                <a:t>SMK3</a:t>
              </a:r>
              <a:r>
                <a:rPr lang="id-ID" dirty="0"/>
                <a:t>; </a:t>
              </a:r>
              <a:r>
                <a:rPr lang="en-US" dirty="0" err="1"/>
                <a:t>dan</a:t>
              </a:r>
              <a:endParaRPr lang="en-SG" dirty="0"/>
            </a:p>
            <a:p>
              <a:pPr marL="914400" lvl="1" indent="-457200">
                <a:buFont typeface="Arial Black" panose="020B0A04020102020204" pitchFamily="34" charset="0"/>
                <a:buAutoNum type="arabicPeriod"/>
              </a:pPr>
              <a:r>
                <a:rPr lang="id-ID" dirty="0"/>
                <a:t>pengembangan keterampilan dan kemampuan</a:t>
              </a:r>
              <a:endParaRPr lang="en-US" sz="36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1679" y="1104"/>
              <a:ext cx="3841" cy="2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457200" indent="-457200">
                <a:buFont typeface="Arial Black" panose="020B0A04020102020204" pitchFamily="34" charset="0"/>
                <a:buAutoNum type="arabicPeriod"/>
              </a:pPr>
              <a:endParaRPr lang="en-SG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1143000" y="5715000"/>
            <a:ext cx="6400800" cy="838200"/>
            <a:chOff x="1488" y="3360"/>
            <a:chExt cx="4032" cy="768"/>
          </a:xfrm>
        </p:grpSpPr>
        <p:sp>
          <p:nvSpPr>
            <p:cNvPr id="2054" name="AutoShape 9" descr="Denim"/>
            <p:cNvSpPr>
              <a:spLocks noChangeArrowheads="1"/>
            </p:cNvSpPr>
            <p:nvPr/>
          </p:nvSpPr>
          <p:spPr bwMode="auto">
            <a:xfrm flipV="1">
              <a:off x="1488" y="3360"/>
              <a:ext cx="4032" cy="432"/>
            </a:xfrm>
            <a:prstGeom prst="triangle">
              <a:avLst>
                <a:gd name="adj" fmla="val 51065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05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8" y="3888"/>
              <a:ext cx="211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/>
                </a:rPr>
                <a:t>166 </a:t>
              </a:r>
              <a:r>
                <a:rPr lang="en-US" sz="3600" kern="10" dirty="0" err="1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/>
                </a:rPr>
                <a:t>Kriteria</a:t>
              </a:r>
              <a:endPara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830263"/>
          </a:xfrm>
        </p:spPr>
        <p:txBody>
          <a:bodyPr/>
          <a:lstStyle/>
          <a:p>
            <a:pPr eaLnBrk="1" hangingPunct="1"/>
            <a:r>
              <a:rPr lang="en-US" sz="4800" b="1">
                <a:latin typeface="Myriad Condensed Web" pitchFamily="34" charset="0"/>
              </a:rPr>
              <a:t>KESIMPULAN AUDIT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292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d-ID" sz="4000" dirty="0">
                <a:latin typeface="Myriad Condensed Web" pitchFamily="34" charset="0"/>
              </a:rPr>
              <a:t>Sepakat untuk tidak sepakat</a:t>
            </a:r>
            <a:endParaRPr lang="en-US" sz="4000" dirty="0">
              <a:latin typeface="Myriad Condensed Web" pitchFamily="34" charset="0"/>
            </a:endParaRP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perbedaan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interpretasi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penilaian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kriteria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Audit SMK3 </a:t>
            </a:r>
            <a:r>
              <a:rPr lang="sv-SE" dirty="0"/>
              <a:t>antara perusahaan dengan Lembaga Audit SMK3 maka para </a:t>
            </a:r>
            <a:r>
              <a:rPr lang="sv-SE" dirty="0">
                <a:solidFill>
                  <a:srgbClr val="FF0000"/>
                </a:solidFill>
              </a:rPr>
              <a:t>pihak yang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menerima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hasil</a:t>
            </a:r>
            <a:r>
              <a:rPr lang="en-US" dirty="0"/>
              <a:t> Audit SMK3 </a:t>
            </a:r>
            <a:r>
              <a:rPr lang="en-US" dirty="0" err="1">
                <a:solidFill>
                  <a:srgbClr val="FF0000"/>
                </a:solidFill>
              </a:rPr>
              <a:t>dapat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mengajukan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keberatan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Direktur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Jenderal</a:t>
            </a:r>
            <a:r>
              <a:rPr lang="en-US" dirty="0"/>
              <a:t>.</a:t>
            </a:r>
            <a:endParaRPr lang="en-US" dirty="0">
              <a:latin typeface="Myriad Condensed Web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152400"/>
            <a:ext cx="7181850" cy="6873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CC00"/>
                </a:solidFill>
                <a:latin typeface="Felix Titling" panose="04060505060202020A04" pitchFamily="82" charset="0"/>
              </a:rPr>
              <a:t>SERTIFIKASI  SMK3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marL="990600" lvl="1" indent="-533400" eaLnBrk="1" hangingPunct="1">
              <a:buFontTx/>
              <a:buChar char="•"/>
            </a:pP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Sertifikat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SMK3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adalah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bukti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pengakuan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tingkat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pemenuhan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penerapan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peraturan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empus Sans ITC" panose="04020404030D07020202" pitchFamily="82" charset="0"/>
              </a:rPr>
              <a:t>perundangan</a:t>
            </a:r>
            <a:r>
              <a:rPr lang="en-US" sz="3600" b="1" dirty="0">
                <a:solidFill>
                  <a:srgbClr val="FF9900"/>
                </a:solidFill>
                <a:latin typeface="Tempus Sans ITC" panose="04020404030D07020202" pitchFamily="82" charset="0"/>
              </a:rPr>
              <a:t> SMK3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Proses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sertifikasi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SMK3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suatu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perusahaan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dilakukan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oleh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Badan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Audit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Independen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melalui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CCCC00"/>
                </a:solidFill>
                <a:latin typeface="Tempus Sans ITC" panose="04020404030D07020202" pitchFamily="82" charset="0"/>
              </a:rPr>
              <a:t>proses</a:t>
            </a: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audit SMK3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3600" b="1" dirty="0">
                <a:solidFill>
                  <a:srgbClr val="CCCC00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99FF99"/>
                </a:solidFill>
                <a:latin typeface="Tempus Sans ITC" panose="04020404030D07020202" pitchFamily="82" charset="0"/>
              </a:rPr>
              <a:t>Sertifikat</a:t>
            </a:r>
            <a:r>
              <a:rPr lang="en-US" sz="3600" b="1" dirty="0">
                <a:solidFill>
                  <a:srgbClr val="99FF99"/>
                </a:solidFill>
                <a:latin typeface="Tempus Sans ITC" panose="04020404030D07020202" pitchFamily="82" charset="0"/>
              </a:rPr>
              <a:t> SMK3 </a:t>
            </a:r>
            <a:r>
              <a:rPr lang="en-US" sz="3600" b="1" dirty="0" err="1">
                <a:solidFill>
                  <a:srgbClr val="99FF99"/>
                </a:solidFill>
                <a:latin typeface="Tempus Sans ITC" panose="04020404030D07020202" pitchFamily="82" charset="0"/>
              </a:rPr>
              <a:t>diberikan</a:t>
            </a:r>
            <a:r>
              <a:rPr lang="en-US" sz="3600" b="1" dirty="0">
                <a:solidFill>
                  <a:srgbClr val="99FF99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99FF99"/>
                </a:solidFill>
                <a:latin typeface="Tempus Sans ITC" panose="04020404030D07020202" pitchFamily="82" charset="0"/>
              </a:rPr>
              <a:t>oleh</a:t>
            </a:r>
            <a:r>
              <a:rPr lang="en-US" sz="3600" b="1" dirty="0">
                <a:solidFill>
                  <a:srgbClr val="99FF99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99FF99"/>
                </a:solidFill>
                <a:latin typeface="Tempus Sans ITC" panose="04020404030D07020202" pitchFamily="82" charset="0"/>
              </a:rPr>
              <a:t>Menteri</a:t>
            </a:r>
            <a:r>
              <a:rPr lang="en-US" sz="3600" b="1" dirty="0">
                <a:solidFill>
                  <a:srgbClr val="99FF99"/>
                </a:solidFill>
                <a:latin typeface="Tempus Sans ITC" panose="04020404030D07020202" pitchFamily="82" charset="0"/>
              </a:rPr>
              <a:t> </a:t>
            </a:r>
            <a:r>
              <a:rPr lang="en-US" sz="3600" b="1" dirty="0" err="1">
                <a:solidFill>
                  <a:srgbClr val="99FF99"/>
                </a:solidFill>
                <a:latin typeface="Tempus Sans ITC" panose="04020404030D07020202" pitchFamily="82" charset="0"/>
              </a:rPr>
              <a:t>Ketenagakerjaan</a:t>
            </a:r>
            <a:endParaRPr lang="en-US" sz="3600" b="1" dirty="0">
              <a:solidFill>
                <a:srgbClr val="99FF99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22860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d-ID" i="1" dirty="0">
                <a:solidFill>
                  <a:schemeClr val="accent2"/>
                </a:solidFill>
                <a:latin typeface="Lucida Sans" panose="020B0602030504020204" pitchFamily="34" charset="0"/>
              </a:rPr>
              <a:t>Ditanda tangani Menteri</a:t>
            </a: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d-ID" i="1" dirty="0">
                <a:solidFill>
                  <a:schemeClr val="accent2"/>
                </a:solidFill>
                <a:latin typeface="Lucida Sans" panose="020B0602030504020204" pitchFamily="34" charset="0"/>
              </a:rPr>
              <a:t>Berlaku 3 th</a:t>
            </a:r>
            <a:r>
              <a:rPr lang="en-US" i="1" dirty="0">
                <a:solidFill>
                  <a:schemeClr val="accent2"/>
                </a:solidFill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124932" name="TextBox 3"/>
          <p:cNvSpPr txBox="1">
            <a:spLocks noChangeArrowheads="1"/>
          </p:cNvSpPr>
          <p:nvPr/>
        </p:nvSpPr>
        <p:spPr bwMode="auto">
          <a:xfrm>
            <a:off x="1295400" y="4538663"/>
            <a:ext cx="2209800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/>
                </a:solidFill>
              </a:rPr>
              <a:t>Dimensi</a:t>
            </a:r>
            <a:r>
              <a:rPr lang="en-US" dirty="0">
                <a:solidFill>
                  <a:schemeClr val="accent3"/>
                </a:solidFill>
              </a:rPr>
              <a:t>/</a:t>
            </a:r>
            <a:r>
              <a:rPr lang="en-US" dirty="0" err="1">
                <a:solidFill>
                  <a:schemeClr val="accent3"/>
                </a:solidFill>
              </a:rPr>
              <a:t>ukuran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sertifikat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didesign</a:t>
            </a:r>
            <a:r>
              <a:rPr lang="en-US" dirty="0">
                <a:solidFill>
                  <a:schemeClr val="accent3"/>
                </a:solidFill>
              </a:rPr>
              <a:t> u/ </a:t>
            </a:r>
            <a:r>
              <a:rPr lang="en-US" dirty="0" err="1">
                <a:solidFill>
                  <a:schemeClr val="accent3"/>
                </a:solidFill>
              </a:rPr>
              <a:t>menghindari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pemalsuan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WordArt 2057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3276600" cy="67270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>
              <a:defRPr/>
            </a:pPr>
            <a:r>
              <a:rPr lang="id-ID" sz="3600" kern="10" cap="small" dirty="0">
                <a:ln w="9525">
                  <a:noFill/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/>
              </a:rPr>
              <a:t>Sertifikat</a:t>
            </a:r>
          </a:p>
        </p:txBody>
      </p:sp>
      <p:sp>
        <p:nvSpPr>
          <p:cNvPr id="7" name="WordArt 2057"/>
          <p:cNvSpPr>
            <a:spLocks noChangeArrowheads="1" noChangeShapeType="1" noTextEdit="1"/>
          </p:cNvSpPr>
          <p:nvPr/>
        </p:nvSpPr>
        <p:spPr bwMode="auto">
          <a:xfrm>
            <a:off x="152400" y="833437"/>
            <a:ext cx="3276600" cy="5381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>
              <a:defRPr/>
            </a:pPr>
            <a:r>
              <a:rPr lang="id-ID" sz="3600" kern="10" cap="small" dirty="0">
                <a:ln w="9525">
                  <a:noFill/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/>
              </a:rPr>
              <a:t>SMK3</a:t>
            </a:r>
          </a:p>
        </p:txBody>
      </p:sp>
      <p:pic>
        <p:nvPicPr>
          <p:cNvPr id="90113" name="Picture 1" descr="EMAS AWAL_REV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8125"/>
            <a:ext cx="4572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9937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TUJUAN AUDIT K3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724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3600" i="1" dirty="0">
                <a:solidFill>
                  <a:srgbClr val="FFC000"/>
                </a:solidFill>
                <a:latin typeface="Myriad Condensed Web" pitchFamily="34" charset="0"/>
              </a:rPr>
              <a:t>MENILAI</a:t>
            </a:r>
            <a:r>
              <a:rPr lang="en-US" sz="3600" dirty="0">
                <a:latin typeface="Myriad Condensed Web" pitchFamily="34" charset="0"/>
              </a:rPr>
              <a:t> </a:t>
            </a:r>
            <a:r>
              <a:rPr lang="id-ID" sz="3600" dirty="0">
                <a:latin typeface="Myriad Condensed Web" pitchFamily="34" charset="0"/>
              </a:rPr>
              <a:t> </a:t>
            </a:r>
            <a:r>
              <a:rPr lang="en-US" sz="3600" dirty="0">
                <a:latin typeface="Myriad Condensed Web" pitchFamily="34" charset="0"/>
              </a:rPr>
              <a:t>SECARA </a:t>
            </a:r>
            <a:r>
              <a:rPr lang="en-US" sz="3600" b="1" dirty="0">
                <a:latin typeface="Myriad Condensed Web" pitchFamily="34" charset="0"/>
              </a:rPr>
              <a:t>KRITIS DAN SISTEMATIS</a:t>
            </a:r>
            <a:r>
              <a:rPr lang="en-US" sz="3600" dirty="0">
                <a:latin typeface="Myriad Condensed Web" pitchFamily="34" charset="0"/>
              </a:rPr>
              <a:t> SEMUA POTENSI BAHAYA.</a:t>
            </a:r>
          </a:p>
          <a:p>
            <a:pPr eaLnBrk="1" hangingPunct="1">
              <a:buClr>
                <a:schemeClr val="tx2"/>
              </a:buClr>
            </a:pPr>
            <a:r>
              <a:rPr lang="en-US" sz="3600" i="1" dirty="0">
                <a:solidFill>
                  <a:srgbClr val="FFC000"/>
                </a:solidFill>
                <a:latin typeface="Myriad Condensed Web" pitchFamily="34" charset="0"/>
              </a:rPr>
              <a:t>MEMASTIKAN</a:t>
            </a:r>
            <a:r>
              <a:rPr lang="en-US" sz="3600" dirty="0">
                <a:latin typeface="Myriad Condensed Web" pitchFamily="34" charset="0"/>
              </a:rPr>
              <a:t> </a:t>
            </a:r>
            <a:r>
              <a:rPr lang="id-ID" sz="3600" dirty="0">
                <a:latin typeface="Myriad Condensed Web" pitchFamily="34" charset="0"/>
              </a:rPr>
              <a:t> </a:t>
            </a:r>
            <a:r>
              <a:rPr lang="en-US" sz="3600" b="1" dirty="0">
                <a:latin typeface="Myriad Condensed Web" pitchFamily="34" charset="0"/>
              </a:rPr>
              <a:t>PELAKSANAAN K3</a:t>
            </a:r>
            <a:r>
              <a:rPr lang="en-US" sz="3600" dirty="0">
                <a:latin typeface="Myriad Condensed Web" pitchFamily="34" charset="0"/>
              </a:rPr>
              <a:t>  SESUAI DENGAN PERATURAN PERUNDANGAN. </a:t>
            </a:r>
          </a:p>
          <a:p>
            <a:pPr eaLnBrk="1" hangingPunct="1">
              <a:buClr>
                <a:schemeClr val="tx2"/>
              </a:buClr>
            </a:pPr>
            <a:r>
              <a:rPr lang="en-US" sz="3600" i="1" dirty="0">
                <a:solidFill>
                  <a:srgbClr val="FFC000"/>
                </a:solidFill>
                <a:latin typeface="Myriad Condensed Web" pitchFamily="34" charset="0"/>
              </a:rPr>
              <a:t>MENENTUKAN</a:t>
            </a:r>
            <a:r>
              <a:rPr lang="en-US" sz="3600" dirty="0">
                <a:latin typeface="Myriad Condensed Web" pitchFamily="34" charset="0"/>
              </a:rPr>
              <a:t> </a:t>
            </a:r>
            <a:r>
              <a:rPr lang="id-ID" sz="3600" dirty="0">
                <a:latin typeface="Myriad Condensed Web" pitchFamily="34" charset="0"/>
              </a:rPr>
              <a:t> </a:t>
            </a:r>
            <a:r>
              <a:rPr lang="en-US" sz="3600" b="1" dirty="0">
                <a:latin typeface="Myriad Condensed Web" pitchFamily="34" charset="0"/>
              </a:rPr>
              <a:t>LANGKAH UNTUK PENGENDALIAN</a:t>
            </a:r>
            <a:r>
              <a:rPr lang="en-US" sz="3600" dirty="0">
                <a:latin typeface="Myriad Condensed Web" pitchFamily="34" charset="0"/>
              </a:rPr>
              <a:t> BAHAYA.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057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3276600" cy="67270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>
              <a:defRPr/>
            </a:pPr>
            <a:r>
              <a:rPr lang="en-US" sz="3600" kern="10" cap="small" dirty="0">
                <a:ln w="9525">
                  <a:noFill/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/>
              </a:rPr>
              <a:t>BENDERA</a:t>
            </a:r>
            <a:endParaRPr lang="id-ID" sz="3600" kern="10" cap="small" dirty="0">
              <a:ln w="9525">
                <a:noFill/>
                <a:round/>
              </a:ln>
              <a:solidFill>
                <a:srgbClr val="FFFF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/>
            </a:endParaRPr>
          </a:p>
        </p:txBody>
      </p:sp>
      <p:sp>
        <p:nvSpPr>
          <p:cNvPr id="7" name="WordArt 2057"/>
          <p:cNvSpPr>
            <a:spLocks noChangeArrowheads="1" noChangeShapeType="1" noTextEdit="1"/>
          </p:cNvSpPr>
          <p:nvPr/>
        </p:nvSpPr>
        <p:spPr bwMode="auto">
          <a:xfrm>
            <a:off x="152400" y="833437"/>
            <a:ext cx="3276600" cy="5381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>
              <a:defRPr/>
            </a:pPr>
            <a:r>
              <a:rPr lang="id-ID" sz="3600" kern="10" cap="small" dirty="0">
                <a:ln w="9525">
                  <a:noFill/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/>
              </a:rPr>
              <a:t>SMK3</a:t>
            </a:r>
          </a:p>
        </p:txBody>
      </p:sp>
      <p:pic>
        <p:nvPicPr>
          <p:cNvPr id="95234" name="Picture 0" descr="BENDERA EMAS OK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61044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4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A50021"/>
                  </a:solidFill>
                  <a:miter lim="800000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/>
              </a:rPr>
              <a:t>TERIMA KASIH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6075"/>
            <a:ext cx="7994650" cy="769938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MANFAAT AUDIT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495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MENGETAHUI </a:t>
            </a:r>
            <a:r>
              <a:rPr lang="en-US" b="1" i="1" dirty="0">
                <a:solidFill>
                  <a:srgbClr val="FFC000"/>
                </a:solidFill>
                <a:latin typeface="Myriad Condensed Web" pitchFamily="34" charset="0"/>
              </a:rPr>
              <a:t>KELEMAHAN </a:t>
            </a:r>
            <a:r>
              <a:rPr lang="en-US" b="1" dirty="0">
                <a:latin typeface="Myriad Condensed Web" pitchFamily="34" charset="0"/>
              </a:rPr>
              <a:t>UNSUR</a:t>
            </a:r>
            <a:r>
              <a:rPr lang="en-US" dirty="0">
                <a:latin typeface="Myriad Condensed Web" pitchFamily="34" charset="0"/>
              </a:rPr>
              <a:t> SISTEM OPERASI SEBELUM TIMBUL GANGGUAN.</a:t>
            </a:r>
          </a:p>
          <a:p>
            <a:pPr eaLnBrk="1" hangingPunct="1">
              <a:buClr>
                <a:schemeClr val="tx2"/>
              </a:buClr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MEMPEROLEH </a:t>
            </a:r>
            <a:r>
              <a:rPr lang="en-US" b="1" i="1" dirty="0">
                <a:solidFill>
                  <a:srgbClr val="FFC000"/>
                </a:solidFill>
                <a:latin typeface="Myriad Condensed Web" pitchFamily="34" charset="0"/>
              </a:rPr>
              <a:t>GAMBARAN </a:t>
            </a:r>
            <a:r>
              <a:rPr lang="en-US" b="1" dirty="0">
                <a:latin typeface="Myriad Condensed Web" pitchFamily="34" charset="0"/>
              </a:rPr>
              <a:t>YANG JELAS DAN LENGKAP</a:t>
            </a:r>
            <a:r>
              <a:rPr lang="en-US" dirty="0">
                <a:latin typeface="Myriad Condensed Web" pitchFamily="34" charset="0"/>
              </a:rPr>
              <a:t> TENTANG STATUS MUTU PELAKSANAAN K3. </a:t>
            </a:r>
          </a:p>
          <a:p>
            <a:pPr eaLnBrk="1" hangingPunct="1">
              <a:buClr>
                <a:schemeClr val="tx2"/>
              </a:buClr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MENINGKATKAN</a:t>
            </a:r>
            <a:r>
              <a:rPr lang="en-US" dirty="0">
                <a:latin typeface="Myriad Condensed Web" pitchFamily="34" charset="0"/>
              </a:rPr>
              <a:t> </a:t>
            </a:r>
            <a:r>
              <a:rPr lang="en-US" b="1" dirty="0">
                <a:latin typeface="Myriad Condensed Web" pitchFamily="34" charset="0"/>
              </a:rPr>
              <a:t>PENGETAHUAN DAN KESADARAN</a:t>
            </a:r>
            <a:r>
              <a:rPr lang="en-US" dirty="0">
                <a:latin typeface="Myriad Condensed Web" pitchFamily="34" charset="0"/>
              </a:rPr>
              <a:t> THD K3.</a:t>
            </a:r>
          </a:p>
          <a:p>
            <a:pPr eaLnBrk="1" hangingPunct="1">
              <a:buClr>
                <a:schemeClr val="tx2"/>
              </a:buClr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MENINGKATKAN</a:t>
            </a:r>
            <a:r>
              <a:rPr lang="en-US" dirty="0">
                <a:latin typeface="Myriad Condensed Web" pitchFamily="34" charset="0"/>
              </a:rPr>
              <a:t> </a:t>
            </a:r>
            <a:r>
              <a:rPr lang="en-US" b="1" dirty="0">
                <a:latin typeface="Myriad Condensed Web" pitchFamily="34" charset="0"/>
              </a:rPr>
              <a:t>CITRA PENGURUS</a:t>
            </a:r>
            <a:r>
              <a:rPr lang="en-US" dirty="0">
                <a:latin typeface="Myriad Condensed Web" pitchFamily="34" charset="0"/>
              </a:rPr>
              <a:t> PERUSAHAAN.</a:t>
            </a:r>
          </a:p>
          <a:p>
            <a:pPr eaLnBrk="1" hangingPunct="1">
              <a:buFontTx/>
              <a:buNone/>
            </a:pPr>
            <a:endParaRPr lang="en-US" dirty="0">
              <a:latin typeface="Myriad Condensed Web" pitchFamily="34" charset="0"/>
            </a:endParaRPr>
          </a:p>
          <a:p>
            <a:pPr eaLnBrk="1" hangingPunct="1"/>
            <a:endParaRPr lang="en-US" dirty="0">
              <a:latin typeface="Myriad Condensed Web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6075"/>
            <a:ext cx="7994650" cy="769938"/>
          </a:xfrm>
        </p:spPr>
        <p:txBody>
          <a:bodyPr/>
          <a:lstStyle/>
          <a:p>
            <a:pPr eaLnBrk="1" hangingPunct="1"/>
            <a:r>
              <a:rPr lang="en-US" b="1">
                <a:latin typeface="Myriad Condensed Web" pitchFamily="34" charset="0"/>
              </a:rPr>
              <a:t>JENIS AUDIT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1828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INTERNAL AUDIT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i="1" dirty="0">
                <a:solidFill>
                  <a:srgbClr val="FFC000"/>
                </a:solidFill>
                <a:latin typeface="Myriad Condensed Web" pitchFamily="34" charset="0"/>
              </a:rPr>
              <a:t>	</a:t>
            </a:r>
            <a:r>
              <a:rPr lang="en-US" i="1" dirty="0" err="1">
                <a:latin typeface="Myriad Condensed Web" pitchFamily="34" charset="0"/>
              </a:rPr>
              <a:t>dilaksanakan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sendiri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oleh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perusahaan</a:t>
            </a:r>
            <a:r>
              <a:rPr lang="en-US" i="1" dirty="0">
                <a:latin typeface="Myriad Condensed Web" pitchFamily="34" charset="0"/>
              </a:rPr>
              <a:t>, </a:t>
            </a:r>
            <a:r>
              <a:rPr lang="en-US" i="1" dirty="0" err="1">
                <a:latin typeface="Myriad Condensed Web" pitchFamily="34" charset="0"/>
              </a:rPr>
              <a:t>untuk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menilai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efektivitas</a:t>
            </a:r>
            <a:r>
              <a:rPr lang="en-US" i="1" dirty="0">
                <a:latin typeface="Myriad Condensed Web" pitchFamily="34" charset="0"/>
              </a:rPr>
              <a:t> </a:t>
            </a:r>
            <a:r>
              <a:rPr lang="en-US" i="1" dirty="0" err="1">
                <a:latin typeface="Myriad Condensed Web" pitchFamily="34" charset="0"/>
              </a:rPr>
              <a:t>penerapan</a:t>
            </a:r>
            <a:r>
              <a:rPr lang="en-US" i="1" dirty="0">
                <a:latin typeface="Myriad Condensed Web" pitchFamily="34" charset="0"/>
              </a:rPr>
              <a:t> SMK3</a:t>
            </a:r>
            <a:endParaRPr lang="en-US" dirty="0">
              <a:latin typeface="Myriad Condensed Web" pitchFamily="34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Myriad Condensed Web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352800"/>
            <a:ext cx="8686800" cy="327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Tx/>
              <a:buBlip>
                <a:blip r:embed="rId2"/>
              </a:buBlip>
              <a:defRPr/>
            </a:pPr>
            <a:r>
              <a:rPr lang="en-US" sz="3200" i="1" kern="0" dirty="0" err="1">
                <a:solidFill>
                  <a:srgbClr val="FFC000"/>
                </a:solidFill>
                <a:latin typeface="Myriad Condensed Web" pitchFamily="34" charset="0"/>
              </a:rPr>
              <a:t>EKSTERNAL</a:t>
            </a:r>
            <a:r>
              <a:rPr lang="en-US" sz="3200" i="1" kern="0" dirty="0">
                <a:solidFill>
                  <a:srgbClr val="FFC000"/>
                </a:solidFill>
                <a:latin typeface="Myriad Condensed Web" pitchFamily="34" charset="0"/>
              </a:rPr>
              <a:t> AUDIT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defRPr/>
            </a:pPr>
            <a:r>
              <a:rPr lang="en-US" sz="3200" i="1" kern="0" dirty="0">
                <a:solidFill>
                  <a:srgbClr val="FFC000"/>
                </a:solidFill>
                <a:latin typeface="Myriad Condensed Web" pitchFamily="34" charset="0"/>
              </a:rPr>
              <a:t>	</a:t>
            </a:r>
            <a:r>
              <a:rPr lang="en-US" sz="3200" i="1" kern="0" dirty="0" err="1">
                <a:latin typeface="Myriad Condensed Web" pitchFamily="34" charset="0"/>
              </a:rPr>
              <a:t>dilaksanakan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oleh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Badan</a:t>
            </a:r>
            <a:r>
              <a:rPr lang="en-US" sz="3200" i="1" kern="0" dirty="0">
                <a:latin typeface="Myriad Condensed Web" pitchFamily="34" charset="0"/>
              </a:rPr>
              <a:t> Audit / </a:t>
            </a:r>
            <a:r>
              <a:rPr lang="en-US" sz="3200" i="1" kern="0" dirty="0" err="1">
                <a:latin typeface="Myriad Condensed Web" pitchFamily="34" charset="0"/>
              </a:rPr>
              <a:t>Penyelenggara</a:t>
            </a:r>
            <a:r>
              <a:rPr lang="en-US" sz="3200" i="1" kern="0" dirty="0">
                <a:latin typeface="Myriad Condensed Web" pitchFamily="34" charset="0"/>
              </a:rPr>
              <a:t> Audit SMK3, </a:t>
            </a:r>
            <a:r>
              <a:rPr lang="en-US" sz="3200" i="1" kern="0" dirty="0" err="1">
                <a:latin typeface="Myriad Condensed Web" pitchFamily="34" charset="0"/>
              </a:rPr>
              <a:t>untuk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menilai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penerapan</a:t>
            </a:r>
            <a:r>
              <a:rPr lang="en-US" sz="3200" i="1" kern="0" dirty="0">
                <a:latin typeface="Myriad Condensed Web" pitchFamily="34" charset="0"/>
              </a:rPr>
              <a:t> SMK3 </a:t>
            </a:r>
            <a:r>
              <a:rPr lang="en-US" sz="3200" i="1" kern="0" dirty="0" err="1">
                <a:latin typeface="Myriad Condensed Web" pitchFamily="34" charset="0"/>
              </a:rPr>
              <a:t>di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perusahaan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secara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menyeluruh</a:t>
            </a:r>
            <a:r>
              <a:rPr lang="en-US" sz="3200" i="1" kern="0" dirty="0">
                <a:latin typeface="Myriad Condensed Web" pitchFamily="34" charset="0"/>
              </a:rPr>
              <a:t>, </a:t>
            </a:r>
            <a:r>
              <a:rPr lang="en-US" sz="3200" i="1" kern="0" dirty="0" err="1">
                <a:latin typeface="Myriad Condensed Web" pitchFamily="34" charset="0"/>
              </a:rPr>
              <a:t>obyektif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dan</a:t>
            </a:r>
            <a:r>
              <a:rPr lang="en-US" sz="3200" i="1" kern="0" dirty="0">
                <a:latin typeface="Myriad Condensed Web" pitchFamily="34" charset="0"/>
              </a:rPr>
              <a:t> </a:t>
            </a:r>
            <a:r>
              <a:rPr lang="en-US" sz="3200" i="1" kern="0" dirty="0" err="1">
                <a:latin typeface="Myriad Condensed Web" pitchFamily="34" charset="0"/>
              </a:rPr>
              <a:t>independen</a:t>
            </a:r>
            <a:endParaRPr lang="en-US" sz="3200" kern="0" dirty="0">
              <a:latin typeface="Myriad Condensed Web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2209800"/>
            <a:ext cx="7685087" cy="3429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285750" indent="0" algn="just">
              <a:buFontTx/>
              <a:buNone/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Perusahaan perlu merencanakan kegiatan auditnya agar dapat berjalan lancar dan memenuhi sasaran dari kegiatan audit tersebut. Beberapa hal yang perlu dipersiapkan sebelumnya yaitu :</a:t>
            </a:r>
          </a:p>
          <a:p>
            <a:pPr marL="285750" indent="0" algn="just"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Tujuan dan ruang lingkup audit;</a:t>
            </a:r>
          </a:p>
          <a:p>
            <a:pPr marL="285750" indent="0" algn="just"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Personil pelaksana audit;</a:t>
            </a:r>
          </a:p>
          <a:p>
            <a:pPr marL="285750" indent="0" algn="just"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Tugas dan tanggung jawab yang jelas;</a:t>
            </a:r>
          </a:p>
          <a:p>
            <a:pPr marL="285750" indent="0" algn="just"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Jadwal audit;</a:t>
            </a:r>
          </a:p>
          <a:p>
            <a:pPr marL="285750" indent="0" algn="just">
              <a:defRPr/>
            </a:pPr>
            <a:r>
              <a:rPr lang="en-US" sz="21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Dokumentasi kegiatan audit (prosedur, form, dll).</a:t>
            </a:r>
          </a:p>
          <a:p>
            <a:pPr marL="285750" indent="0" algn="just">
              <a:buFontTx/>
              <a:buNone/>
              <a:defRPr/>
            </a:pPr>
            <a:endParaRPr lang="en-US" sz="2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838200" y="1295400"/>
            <a:ext cx="6681788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I. PERENCANAAN AUDIT</a:t>
            </a:r>
            <a:endParaRPr lang="en-US" sz="2800" b="1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81000"/>
            <a:ext cx="3886200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TAHAPAN AUDIT</a:t>
            </a:r>
            <a:endParaRPr lang="en-US" sz="2800" b="1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34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 autoUpdateAnimBg="0"/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1055688" y="2667000"/>
            <a:ext cx="6550025" cy="3124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Pengumpulan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informasi</a:t>
            </a:r>
            <a:endParaRPr lang="en-US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Peninjauan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dokumen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(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manual,SOP,dll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) 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Mempersiapkan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alat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tulis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dan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checklist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Pembuatan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Jadual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(</a:t>
            </a:r>
            <a:r>
              <a:rPr lang="en-US" b="1" i="1" dirty="0">
                <a:solidFill>
                  <a:schemeClr val="accent2"/>
                </a:solidFill>
                <a:latin typeface="Tahoma" panose="020B0604030504040204" pitchFamily="34" charset="0"/>
              </a:rPr>
              <a:t>time table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) Audit 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Briefing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tim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auditor/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auditee</a:t>
            </a:r>
            <a:endParaRPr lang="en-US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Mempersiapkan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alat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pelidung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diri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(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jika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diperlukan</a:t>
            </a:r>
            <a:r>
              <a:rPr 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59075" name="Rectangle 1027"/>
          <p:cNvSpPr>
            <a:spLocks noChangeArrowheads="1"/>
          </p:cNvSpPr>
          <p:nvPr/>
        </p:nvSpPr>
        <p:spPr bwMode="auto">
          <a:xfrm>
            <a:off x="1547813" y="228600"/>
            <a:ext cx="6300787" cy="609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II. PERSIAPAN AUDIT</a:t>
            </a:r>
            <a:endParaRPr lang="en-US" sz="2800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26628" name="Picture 1030" descr="C:\My Documents\My Pictures\audit 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838200"/>
            <a:ext cx="2673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Network Blitz">
  <a:themeElements>
    <a:clrScheme name="Network Blitz 3">
      <a:dk1>
        <a:srgbClr val="000000"/>
      </a:dk1>
      <a:lt1>
        <a:srgbClr val="EAEAEA"/>
      </a:lt1>
      <a:dk2>
        <a:srgbClr val="333333"/>
      </a:dk2>
      <a:lt2>
        <a:srgbClr val="DDDDDD"/>
      </a:lt2>
      <a:accent1>
        <a:srgbClr val="C0C0C0"/>
      </a:accent1>
      <a:accent2>
        <a:srgbClr val="FFFFFF"/>
      </a:accent2>
      <a:accent3>
        <a:srgbClr val="F3F3F3"/>
      </a:accent3>
      <a:accent4>
        <a:srgbClr val="000000"/>
      </a:accent4>
      <a:accent5>
        <a:srgbClr val="DCDCDC"/>
      </a:accent5>
      <a:accent6>
        <a:srgbClr val="E7E7E7"/>
      </a:accent6>
      <a:hlink>
        <a:srgbClr val="5F5F5F"/>
      </a:hlink>
      <a:folHlink>
        <a:srgbClr val="969696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8</TotalTime>
  <Words>2405</Words>
  <Application>Microsoft Macintosh PowerPoint</Application>
  <PresentationFormat>On-screen Show (4:3)</PresentationFormat>
  <Paragraphs>451</Paragraphs>
  <Slides>51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Arial Black</vt:lpstr>
      <vt:lpstr>Bookman Old Style</vt:lpstr>
      <vt:lpstr>Courier New</vt:lpstr>
      <vt:lpstr>Felix Titling</vt:lpstr>
      <vt:lpstr>Impact</vt:lpstr>
      <vt:lpstr>Imprint MT Shadow</vt:lpstr>
      <vt:lpstr>Lucida Sans</vt:lpstr>
      <vt:lpstr>MS Reference Sans Serif</vt:lpstr>
      <vt:lpstr>Myriad Condensed Web</vt:lpstr>
      <vt:lpstr>Tahoma</vt:lpstr>
      <vt:lpstr>Tempus Sans ITC</vt:lpstr>
      <vt:lpstr>Times New Roman</vt:lpstr>
      <vt:lpstr>Wingdings</vt:lpstr>
      <vt:lpstr>Network Blitz</vt:lpstr>
      <vt:lpstr>ClipArt</vt:lpstr>
      <vt:lpstr>PENILAIAN PENERAPAN SMK3   by  Irfany Rupiwardani Agus Yohanan</vt:lpstr>
      <vt:lpstr>Pedoman Penilaian Penerapan SMK3</vt:lpstr>
      <vt:lpstr>Pengertian Pasal 1</vt:lpstr>
      <vt:lpstr>PowerPoint Presentation</vt:lpstr>
      <vt:lpstr>TUJUAN AUDIT K3</vt:lpstr>
      <vt:lpstr>MANFAAT AUDIT</vt:lpstr>
      <vt:lpstr>JENIS AUDIT</vt:lpstr>
      <vt:lpstr>PowerPoint Presentation</vt:lpstr>
      <vt:lpstr>PowerPoint Presentation</vt:lpstr>
      <vt:lpstr>PowerPoint Presentation</vt:lpstr>
      <vt:lpstr>PERTEMUAN PEMBUKA</vt:lpstr>
      <vt:lpstr>PowerPoint Presentation</vt:lpstr>
      <vt:lpstr>WAWANCARA</vt:lpstr>
      <vt:lpstr>PERTEMUAN AUDITOR</vt:lpstr>
      <vt:lpstr>PERTEMUAN PENUTUP</vt:lpstr>
      <vt:lpstr>PowerPoint Presentation</vt:lpstr>
      <vt:lpstr>PowerPoint Presentation</vt:lpstr>
      <vt:lpstr>BUKTI AUDIT</vt:lpstr>
      <vt:lpstr>KOMITMEN TERHADAP AUDIT </vt:lpstr>
      <vt:lpstr>KERJASAMA DENGAN AUDITOR</vt:lpstr>
      <vt:lpstr>PRINSIP AUDIT</vt:lpstr>
      <vt:lpstr>PowerPoint Presentation</vt:lpstr>
      <vt:lpstr>PowerPoint Presentation</vt:lpstr>
      <vt:lpstr>KEWAJIBAN PENYELENGGARA AUDIT</vt:lpstr>
      <vt:lpstr>LARANGAN BAGI PENYELENGGARA AUDIT</vt:lpstr>
      <vt:lpstr>PENCABUTAN PENUNJUKAN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TEMUAN AUDIT</vt:lpstr>
      <vt:lpstr>KRITERIA AUDIT</vt:lpstr>
      <vt:lpstr>KRITERIA AUDIT SMK3</vt:lpstr>
      <vt:lpstr>PowerPoint Presentation</vt:lpstr>
      <vt:lpstr>PowerPoint Presentation</vt:lpstr>
      <vt:lpstr>PowerPoint Presentation</vt:lpstr>
      <vt:lpstr>PowerPoint Presentation</vt:lpstr>
      <vt:lpstr>Tingkat Pencapaian Penerapan SMK3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 AUDIT</vt:lpstr>
      <vt:lpstr>SERTIFIKASI  SMK3</vt:lpstr>
      <vt:lpstr>PowerPoint Presentation</vt:lpstr>
      <vt:lpstr>PowerPoint Presentation</vt:lpstr>
      <vt:lpstr>PowerPoint Presentation</vt:lpstr>
    </vt:vector>
  </TitlesOfParts>
  <Company>JICA-DEPNAKER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MANAJEMEN K3</dc:title>
  <dc:creator>King Of Kong</dc:creator>
  <cp:lastModifiedBy>Microsoft Office User</cp:lastModifiedBy>
  <cp:revision>226</cp:revision>
  <dcterms:created xsi:type="dcterms:W3CDTF">2002-10-15T13:31:00Z</dcterms:created>
  <dcterms:modified xsi:type="dcterms:W3CDTF">2024-04-22T12:05:56Z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