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83" r:id="rId11"/>
    <p:sldId id="263" r:id="rId12"/>
    <p:sldId id="264" r:id="rId13"/>
    <p:sldId id="265" r:id="rId14"/>
    <p:sldId id="272" r:id="rId15"/>
    <p:sldId id="268" r:id="rId16"/>
    <p:sldId id="269" r:id="rId17"/>
    <p:sldId id="270" r:id="rId18"/>
    <p:sldId id="271" r:id="rId19"/>
    <p:sldId id="273" r:id="rId20"/>
    <p:sldId id="274" r:id="rId21"/>
    <p:sldId id="284" r:id="rId22"/>
    <p:sldId id="275" r:id="rId23"/>
    <p:sldId id="276" r:id="rId24"/>
    <p:sldId id="285" r:id="rId25"/>
    <p:sldId id="277" r:id="rId26"/>
    <p:sldId id="278" r:id="rId27"/>
    <p:sldId id="279" r:id="rId28"/>
    <p:sldId id="280" r:id="rId29"/>
    <p:sldId id="281" r:id="rId30"/>
    <p:sldId id="286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ghadapi Permintaan Pasien untuk Pemeriksaan Penunjang yang Tidak  Diperlukan - Alomedika">
            <a:extLst>
              <a:ext uri="{FF2B5EF4-FFF2-40B4-BE49-F238E27FC236}">
                <a16:creationId xmlns:a16="http://schemas.microsoft.com/office/drawing/2014/main" id="{6FD2E3D9-AE52-4177-9F2E-4F14D7F4A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6"/>
          <a:stretch/>
        </p:blipFill>
        <p:spPr bwMode="auto">
          <a:xfrm>
            <a:off x="-1" y="0"/>
            <a:ext cx="8977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5BCF03-9B85-44BD-920E-510A309A61D8}"/>
              </a:ext>
            </a:extLst>
          </p:cNvPr>
          <p:cNvSpPr/>
          <p:nvPr/>
        </p:nvSpPr>
        <p:spPr>
          <a:xfrm>
            <a:off x="-16043" y="2582779"/>
            <a:ext cx="8977563" cy="161698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826697"/>
            <a:ext cx="8144134" cy="1373070"/>
          </a:xfrm>
          <a:effectLst>
            <a:glow rad="876300">
              <a:schemeClr val="accent1">
                <a:satMod val="175000"/>
                <a:alpha val="73000"/>
              </a:schemeClr>
            </a:glow>
          </a:effectLst>
        </p:spPr>
        <p:txBody>
          <a:bodyPr/>
          <a:lstStyle/>
          <a:p>
            <a:r>
              <a:rPr lang="en-US" b="1" dirty="0"/>
              <a:t>PEMERIKSAAN PENUNJANG PASIEN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Rosly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Zunaedi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S.Kep</a:t>
            </a:r>
            <a:r>
              <a:rPr lang="en-US" dirty="0">
                <a:solidFill>
                  <a:schemeClr val="bg1"/>
                </a:solidFill>
              </a:rPr>
              <a:t>., Ns., </a:t>
            </a:r>
            <a:r>
              <a:rPr lang="en-US" dirty="0" err="1">
                <a:solidFill>
                  <a:schemeClr val="bg1"/>
                </a:solidFill>
              </a:rPr>
              <a:t>M.Kep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64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56" y="2652298"/>
            <a:ext cx="4804802" cy="3185793"/>
          </a:xfrm>
          <a:prstGeom prst="rect">
            <a:avLst/>
          </a:prstGeom>
          <a:solidFill>
            <a:schemeClr val="dk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Darah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38092"/>
            <a:ext cx="6231923" cy="4464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Sel</a:t>
            </a:r>
            <a:r>
              <a:rPr lang="en-US" sz="1800" dirty="0">
                <a:solidFill>
                  <a:schemeClr val="bg1"/>
                </a:solidFill>
              </a:rPr>
              <a:t> darah, </a:t>
            </a:r>
            <a:r>
              <a:rPr lang="en-US" sz="1800" dirty="0" err="1">
                <a:solidFill>
                  <a:schemeClr val="bg1"/>
                </a:solidFill>
              </a:rPr>
              <a:t>seperti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sel</a:t>
            </a:r>
            <a:r>
              <a:rPr lang="en-US" sz="1800" dirty="0">
                <a:solidFill>
                  <a:schemeClr val="bg1"/>
                </a:solidFill>
              </a:rPr>
              <a:t> darah </a:t>
            </a:r>
            <a:r>
              <a:rPr lang="en-US" sz="1800" dirty="0" err="1">
                <a:solidFill>
                  <a:schemeClr val="bg1"/>
                </a:solidFill>
              </a:rPr>
              <a:t>merah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sel</a:t>
            </a:r>
            <a:r>
              <a:rPr lang="en-US" sz="1800" dirty="0">
                <a:solidFill>
                  <a:schemeClr val="bg1"/>
                </a:solidFill>
              </a:rPr>
              <a:t> darah </a:t>
            </a:r>
            <a:r>
              <a:rPr lang="en-US" sz="1800" dirty="0" err="1">
                <a:solidFill>
                  <a:schemeClr val="bg1"/>
                </a:solidFill>
              </a:rPr>
              <a:t>putih</a:t>
            </a:r>
            <a:r>
              <a:rPr lang="en-US" sz="1800" dirty="0">
                <a:solidFill>
                  <a:schemeClr val="bg1"/>
                </a:solidFill>
              </a:rPr>
              <a:t>, dan </a:t>
            </a:r>
            <a:r>
              <a:rPr lang="en-US" sz="1800" dirty="0" err="1">
                <a:solidFill>
                  <a:schemeClr val="bg1"/>
                </a:solidFill>
              </a:rPr>
              <a:t>trombosit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keping</a:t>
            </a:r>
            <a:r>
              <a:rPr lang="en-US" sz="1800" dirty="0">
                <a:solidFill>
                  <a:schemeClr val="bg1"/>
                </a:solidFill>
              </a:rPr>
              <a:t> darah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Plasma darah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Zat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kimia</a:t>
            </a:r>
            <a:r>
              <a:rPr lang="en-US" sz="1800" dirty="0">
                <a:solidFill>
                  <a:schemeClr val="bg1"/>
                </a:solidFill>
              </a:rPr>
              <a:t> darah, </a:t>
            </a:r>
            <a:r>
              <a:rPr lang="en-US" sz="1800" dirty="0" err="1">
                <a:solidFill>
                  <a:schemeClr val="bg1"/>
                </a:solidFill>
              </a:rPr>
              <a:t>seperti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gula</a:t>
            </a:r>
            <a:r>
              <a:rPr lang="en-US" sz="1800" dirty="0">
                <a:solidFill>
                  <a:schemeClr val="bg1"/>
                </a:solidFill>
              </a:rPr>
              <a:t> darah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glukosa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kolesterol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asam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urat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zat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besi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 elektrolit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Analisis gas darah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Fungsi</a:t>
            </a:r>
            <a:r>
              <a:rPr lang="en-US" sz="1800" dirty="0">
                <a:solidFill>
                  <a:schemeClr val="bg1"/>
                </a:solidFill>
              </a:rPr>
              <a:t> organ </a:t>
            </a:r>
            <a:r>
              <a:rPr lang="en-US" sz="1800" dirty="0" err="1">
                <a:solidFill>
                  <a:schemeClr val="bg1"/>
                </a:solidFill>
              </a:rPr>
              <a:t>tertentu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seperti</a:t>
            </a:r>
            <a:r>
              <a:rPr lang="en-US" sz="1800" dirty="0">
                <a:solidFill>
                  <a:schemeClr val="bg1"/>
                </a:solidFill>
              </a:rPr>
              <a:t> ginjal, </a:t>
            </a:r>
            <a:r>
              <a:rPr lang="en-US" sz="1800" dirty="0" err="1">
                <a:solidFill>
                  <a:schemeClr val="bg1"/>
                </a:solidFill>
              </a:rPr>
              <a:t>hati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pankreas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empedu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kelenjar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tiroid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Tumor marker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err="1">
                <a:solidFill>
                  <a:schemeClr val="bg1"/>
                </a:solidFill>
              </a:rPr>
              <a:t>Sebelum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melakukan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pemeriksaan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darah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pastikan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terlebih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dahulu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persiapan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apa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harus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dilakukan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misalnya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apakah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perlu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berpuasa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menghentikan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pengobatan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tertentu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sebelum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pengambilan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sampel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darah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24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7" y="2347805"/>
            <a:ext cx="6124213" cy="338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335941" cy="42046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Pemeriksaan urine 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sering</a:t>
            </a:r>
            <a:r>
              <a:rPr lang="en-US" dirty="0">
                <a:solidFill>
                  <a:schemeClr val="bg1"/>
                </a:solidFill>
              </a:rPr>
              <a:t> kali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mengetahui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ginjal,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seseorang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mengonsumsi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obat-obatan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tertentu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urine juga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ibu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hamil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memastikan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kehamilan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preeklamsia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Pemeriksaan urine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>
                <a:solidFill>
                  <a:schemeClr val="bg1"/>
                </a:solidFill>
              </a:rPr>
              <a:t>medical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i="1" dirty="0">
                <a:solidFill>
                  <a:schemeClr val="bg1"/>
                </a:solidFill>
              </a:rPr>
              <a:t>check-up </a:t>
            </a:r>
            <a:r>
              <a:rPr lang="en-US" dirty="0" err="1">
                <a:solidFill>
                  <a:schemeClr val="bg1"/>
                </a:solidFill>
              </a:rPr>
              <a:t>rutin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mencurigai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penyakit </a:t>
            </a:r>
            <a:r>
              <a:rPr lang="en-US" dirty="0" err="1">
                <a:solidFill>
                  <a:schemeClr val="bg1"/>
                </a:solidFill>
              </a:rPr>
              <a:t>tertentu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 penyakit ginjal, </a:t>
            </a:r>
            <a:r>
              <a:rPr lang="en-US" dirty="0" err="1">
                <a:solidFill>
                  <a:schemeClr val="bg1"/>
                </a:solidFill>
              </a:rPr>
              <a:t>infeksi</a:t>
            </a:r>
            <a:r>
              <a:rPr lang="en-US" dirty="0">
                <a:solidFill>
                  <a:schemeClr val="bg1"/>
                </a:solidFill>
              </a:rPr>
              <a:t> saluran </a:t>
            </a:r>
            <a:r>
              <a:rPr lang="en-US" dirty="0" err="1">
                <a:solidFill>
                  <a:schemeClr val="bg1"/>
                </a:solidFill>
              </a:rPr>
              <a:t>kemih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ginjal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64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</a:t>
            </a:r>
            <a:r>
              <a:rPr lang="en-US" dirty="0" err="1"/>
              <a:t>Feses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51" y="2180493"/>
            <a:ext cx="6881063" cy="44682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, salmonella, </a:t>
            </a:r>
            <a:r>
              <a:rPr lang="en-US" dirty="0" err="1">
                <a:solidFill>
                  <a:schemeClr val="bg1"/>
                </a:solidFill>
              </a:rPr>
              <a:t>shigella,escherichiacoli</a:t>
            </a:r>
            <a:r>
              <a:rPr lang="en-US" dirty="0">
                <a:solidFill>
                  <a:schemeClr val="bg1"/>
                </a:solidFill>
              </a:rPr>
              <a:t>, staphylococcus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Pelaksanaan</a:t>
            </a:r>
            <a:endParaRPr lang="en-US" dirty="0">
              <a:solidFill>
                <a:schemeClr val="bg1"/>
              </a:solidFill>
            </a:endParaRPr>
          </a:p>
          <a:p>
            <a:pPr marL="449263" indent="-263525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1. </a:t>
            </a:r>
            <a:r>
              <a:rPr lang="en-US" dirty="0" err="1">
                <a:solidFill>
                  <a:schemeClr val="bg1"/>
                </a:solidFill>
              </a:rPr>
              <a:t>Tampung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spatel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steril</a:t>
            </a:r>
            <a:endParaRPr lang="en-US" dirty="0">
              <a:solidFill>
                <a:schemeClr val="bg1"/>
              </a:solidFill>
            </a:endParaRPr>
          </a:p>
          <a:p>
            <a:pPr marL="449263" indent="-263525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2. </a:t>
            </a:r>
            <a:r>
              <a:rPr lang="en-US" dirty="0" err="1">
                <a:solidFill>
                  <a:schemeClr val="bg1"/>
                </a:solidFill>
              </a:rPr>
              <a:t>Tempatkan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feses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wadah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steril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ditutup</a:t>
            </a:r>
            <a:endParaRPr lang="en-US" dirty="0">
              <a:solidFill>
                <a:schemeClr val="bg1"/>
              </a:solidFill>
            </a:endParaRPr>
          </a:p>
          <a:p>
            <a:pPr marL="449263" indent="-263525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3. </a:t>
            </a:r>
            <a:r>
              <a:rPr lang="en-US" dirty="0" err="1">
                <a:solidFill>
                  <a:schemeClr val="bg1"/>
                </a:solidFill>
              </a:rPr>
              <a:t>Feses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jangan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dicampur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 urine</a:t>
            </a:r>
          </a:p>
          <a:p>
            <a:pPr marL="449263" indent="-263525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4. </a:t>
            </a:r>
            <a:r>
              <a:rPr lang="en-US" dirty="0" err="1">
                <a:solidFill>
                  <a:schemeClr val="bg1"/>
                </a:solidFill>
              </a:rPr>
              <a:t>Jangan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berikan</a:t>
            </a:r>
            <a:r>
              <a:rPr lang="en-US" dirty="0">
                <a:solidFill>
                  <a:schemeClr val="bg1"/>
                </a:solidFill>
              </a:rPr>
              <a:t> Barium 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minyak</a:t>
            </a:r>
            <a:r>
              <a:rPr lang="en-US" dirty="0">
                <a:solidFill>
                  <a:schemeClr val="bg1"/>
                </a:solidFill>
              </a:rPr>
              <a:t> mineral 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menghambat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pertumbuhan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bakteri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49263" indent="-263525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5. </a:t>
            </a:r>
            <a:r>
              <a:rPr lang="en-US" dirty="0" err="1">
                <a:solidFill>
                  <a:schemeClr val="bg1"/>
                </a:solidFill>
              </a:rPr>
              <a:t>berikan</a:t>
            </a:r>
            <a:r>
              <a:rPr lang="en-US" dirty="0">
                <a:solidFill>
                  <a:schemeClr val="bg1"/>
                </a:solidFill>
              </a:rPr>
              <a:t> label </a:t>
            </a:r>
            <a:r>
              <a:rPr lang="en-US" dirty="0" err="1">
                <a:solidFill>
                  <a:schemeClr val="bg1"/>
                </a:solidFill>
              </a:rPr>
              <a:t>nama</a:t>
            </a:r>
            <a:r>
              <a:rPr lang="en-US" dirty="0">
                <a:solidFill>
                  <a:schemeClr val="bg1"/>
                </a:solidFill>
              </a:rPr>
              <a:t> dan </a:t>
            </a:r>
            <a:r>
              <a:rPr lang="en-US" dirty="0" err="1">
                <a:solidFill>
                  <a:schemeClr val="bg1"/>
                </a:solidFill>
              </a:rPr>
              <a:t>tanggal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pengambilan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4" y="2693342"/>
            <a:ext cx="4243754" cy="28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65276"/>
            <a:ext cx="4682269" cy="3570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Sputum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6185428" cy="42925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secret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sputum </a:t>
            </a:r>
            <a:r>
              <a:rPr lang="en-US" dirty="0" err="1">
                <a:solidFill>
                  <a:schemeClr val="bg1"/>
                </a:solidFill>
              </a:rPr>
              <a:t>dilakukanuntuk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kuman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Pelaksanaan</a:t>
            </a:r>
            <a:endParaRPr lang="en-US" dirty="0">
              <a:solidFill>
                <a:schemeClr val="bg1"/>
              </a:solidFill>
            </a:endParaRPr>
          </a:p>
          <a:p>
            <a:pPr marL="542925" indent="-27940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1. </a:t>
            </a:r>
            <a:r>
              <a:rPr lang="en-US" dirty="0" err="1">
                <a:solidFill>
                  <a:schemeClr val="bg1"/>
                </a:solidFill>
              </a:rPr>
              <a:t>Siapkan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wadah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steril</a:t>
            </a:r>
            <a:endParaRPr lang="en-US" dirty="0">
              <a:solidFill>
                <a:schemeClr val="bg1"/>
              </a:solidFill>
            </a:endParaRPr>
          </a:p>
          <a:p>
            <a:pPr marL="542925" indent="-27940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2. </a:t>
            </a:r>
            <a:r>
              <a:rPr lang="en-US" dirty="0" err="1">
                <a:solidFill>
                  <a:schemeClr val="bg1"/>
                </a:solidFill>
              </a:rPr>
              <a:t>Dapatkan</a:t>
            </a:r>
            <a:r>
              <a:rPr lang="en-US" dirty="0">
                <a:solidFill>
                  <a:schemeClr val="bg1"/>
                </a:solidFill>
              </a:rPr>
              <a:t> sputum 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pagi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hari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sebelum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makan</a:t>
            </a:r>
            <a:endParaRPr lang="en-US" dirty="0">
              <a:solidFill>
                <a:schemeClr val="bg1"/>
              </a:solidFill>
            </a:endParaRPr>
          </a:p>
          <a:p>
            <a:pPr marL="542925" indent="-27940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3. </a:t>
            </a:r>
            <a:r>
              <a:rPr lang="en-US" dirty="0" err="1">
                <a:solidFill>
                  <a:schemeClr val="bg1"/>
                </a:solidFill>
              </a:rPr>
              <a:t>Anjurkan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batuk</a:t>
            </a:r>
            <a:r>
              <a:rPr lang="en-US" dirty="0">
                <a:solidFill>
                  <a:schemeClr val="bg1"/>
                </a:solidFill>
              </a:rPr>
              <a:t> agar </a:t>
            </a:r>
            <a:r>
              <a:rPr lang="en-US" dirty="0" err="1">
                <a:solidFill>
                  <a:schemeClr val="bg1"/>
                </a:solidFill>
              </a:rPr>
              <a:t>mengeluarkan</a:t>
            </a:r>
            <a:r>
              <a:rPr lang="en-US" dirty="0">
                <a:solidFill>
                  <a:schemeClr val="bg1"/>
                </a:solidFill>
              </a:rPr>
              <a:t> sputum</a:t>
            </a:r>
          </a:p>
          <a:p>
            <a:pPr marL="542925" indent="-27940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4. </a:t>
            </a:r>
            <a:r>
              <a:rPr lang="en-US" dirty="0" err="1">
                <a:solidFill>
                  <a:schemeClr val="bg1"/>
                </a:solidFill>
              </a:rPr>
              <a:t>Pertahankan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wadah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keadaan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tertutup</a:t>
            </a:r>
            <a:endParaRPr lang="en-US" dirty="0">
              <a:solidFill>
                <a:schemeClr val="bg1"/>
              </a:solidFill>
            </a:endParaRPr>
          </a:p>
          <a:p>
            <a:pPr marL="542925" indent="-27940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5. </a:t>
            </a:r>
            <a:r>
              <a:rPr lang="en-US" dirty="0" err="1">
                <a:solidFill>
                  <a:schemeClr val="bg1"/>
                </a:solidFill>
              </a:rPr>
              <a:t>Bila</a:t>
            </a:r>
            <a:r>
              <a:rPr lang="en-US" dirty="0">
                <a:solidFill>
                  <a:schemeClr val="bg1"/>
                </a:solidFill>
              </a:rPr>
              <a:t> kultur 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 BTA ( </a:t>
            </a:r>
            <a:r>
              <a:rPr lang="en-US" dirty="0" err="1">
                <a:solidFill>
                  <a:schemeClr val="bg1"/>
                </a:solidFill>
              </a:rPr>
              <a:t>BakteriTahanAsam</a:t>
            </a:r>
            <a:r>
              <a:rPr lang="en-US" dirty="0">
                <a:solidFill>
                  <a:schemeClr val="bg1"/>
                </a:solidFill>
              </a:rPr>
              <a:t> ) </a:t>
            </a:r>
            <a:r>
              <a:rPr lang="en-US" dirty="0" err="1">
                <a:solidFill>
                  <a:schemeClr val="bg1"/>
                </a:solidFill>
              </a:rPr>
              <a:t>ikut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instruksi</a:t>
            </a:r>
            <a:r>
              <a:rPr lang="en-US" dirty="0">
                <a:solidFill>
                  <a:schemeClr val="bg1"/>
                </a:solidFill>
              </a:rPr>
              <a:t> yang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pada </a:t>
            </a:r>
            <a:r>
              <a:rPr lang="en-US" dirty="0" err="1">
                <a:solidFill>
                  <a:schemeClr val="bg1"/>
                </a:solidFill>
              </a:rPr>
              <a:t>botol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penampung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diperlukan</a:t>
            </a:r>
            <a:r>
              <a:rPr lang="en-US" dirty="0">
                <a:solidFill>
                  <a:schemeClr val="bg1"/>
                </a:solidFill>
              </a:rPr>
              <a:t> 5-10 cc sputum yang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selama</a:t>
            </a:r>
            <a:r>
              <a:rPr lang="en-US" dirty="0">
                <a:solidFill>
                  <a:schemeClr val="bg1"/>
                </a:solidFill>
              </a:rPr>
              <a:t> 3 </a:t>
            </a:r>
            <a:r>
              <a:rPr lang="en-US" dirty="0" err="1">
                <a:solidFill>
                  <a:schemeClr val="bg1"/>
                </a:solidFill>
              </a:rPr>
              <a:t>hari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berturut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turut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62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PERSIAPAN PADA PEMERIKSAAN LABORATORIUM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III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28" y="608836"/>
            <a:ext cx="7688243" cy="32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A552A6-9383-4BD2-9555-2DF1D828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7"/>
          <a:stretch/>
        </p:blipFill>
        <p:spPr>
          <a:xfrm>
            <a:off x="6332559" y="2713606"/>
            <a:ext cx="5859442" cy="329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Instrumentasi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2713606"/>
            <a:ext cx="6608618" cy="404842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tahapan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instrumentasi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meliputi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Pemahaman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instruksi</a:t>
            </a:r>
            <a:r>
              <a:rPr lang="en-US" dirty="0">
                <a:solidFill>
                  <a:schemeClr val="bg1"/>
                </a:solidFill>
              </a:rPr>
              <a:t> dan </a:t>
            </a:r>
            <a:r>
              <a:rPr lang="en-US" dirty="0" err="1">
                <a:solidFill>
                  <a:schemeClr val="bg1"/>
                </a:solidFill>
              </a:rPr>
              <a:t>pengisian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formulir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Pengisian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formulir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lengkap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hal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penting</a:t>
            </a:r>
            <a:r>
              <a:rPr lang="en-US" dirty="0">
                <a:solidFill>
                  <a:schemeClr val="bg1"/>
                </a:solidFill>
              </a:rPr>
              <a:t> agar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tertukar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ataupun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intepretasi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terutama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pengobatan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jangka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panjang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84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Instrumentasi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: 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Puasa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jam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kira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kira</a:t>
            </a:r>
            <a:r>
              <a:rPr lang="en-US" dirty="0">
                <a:solidFill>
                  <a:schemeClr val="bg1"/>
                </a:solidFill>
              </a:rPr>
              <a:t> 800 </a:t>
            </a:r>
            <a:r>
              <a:rPr lang="en-US" dirty="0" err="1">
                <a:solidFill>
                  <a:schemeClr val="bg1"/>
                </a:solidFill>
              </a:rPr>
              <a:t>kalori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mengakibatkan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peningkatan</a:t>
            </a:r>
            <a:r>
              <a:rPr lang="en-US" dirty="0">
                <a:solidFill>
                  <a:schemeClr val="bg1"/>
                </a:solidFill>
              </a:rPr>
              <a:t> volume plasma.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Obat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Penggunaan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mempengaruhi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hematology </a:t>
            </a:r>
            <a:r>
              <a:rPr lang="en-US" dirty="0" err="1">
                <a:solidFill>
                  <a:schemeClr val="bg1"/>
                </a:solidFill>
              </a:rPr>
              <a:t>misalnya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err="1">
                <a:solidFill>
                  <a:schemeClr val="bg1"/>
                </a:solidFill>
              </a:rPr>
              <a:t>asam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folat</a:t>
            </a:r>
            <a:r>
              <a:rPr lang="en-US" dirty="0">
                <a:solidFill>
                  <a:schemeClr val="bg1"/>
                </a:solidFill>
              </a:rPr>
              <a:t>, vit B12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Waktu </a:t>
            </a:r>
            <a:r>
              <a:rPr lang="en-US" dirty="0" err="1">
                <a:solidFill>
                  <a:schemeClr val="bg1"/>
                </a:solidFill>
              </a:rPr>
              <a:t>Pengambilan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laboratorium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diambil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terutama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inap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Posisi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Pengambilan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Posisi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mengurangi</a:t>
            </a:r>
            <a:r>
              <a:rPr lang="en-US" dirty="0">
                <a:solidFill>
                  <a:schemeClr val="bg1"/>
                </a:solidFill>
              </a:rPr>
              <a:t> volume plasma 10%</a:t>
            </a:r>
          </a:p>
        </p:txBody>
      </p:sp>
    </p:spTree>
    <p:extLst>
      <p:ext uri="{BB962C8B-B14F-4D97-AF65-F5344CB8AC3E}">
        <p14:creationId xmlns:p14="http://schemas.microsoft.com/office/powerpoint/2010/main" val="226280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Intepretasi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memerlukan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kriteriakesehatan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menyimpulkanbahwa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positif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meningkatkan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memecahkan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yangdihadapi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memenuhi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kriteriamaka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mengalami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keterbatasandalam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memerlukanpertolongan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42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33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memvalidasi</a:t>
            </a:r>
            <a:r>
              <a:rPr lang="en-US" dirty="0">
                <a:solidFill>
                  <a:schemeClr val="bg1"/>
                </a:solidFill>
              </a:rPr>
              <a:t> data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diperoleh</a:t>
            </a:r>
            <a:r>
              <a:rPr lang="en-US" dirty="0">
                <a:solidFill>
                  <a:schemeClr val="bg1"/>
                </a:solidFill>
              </a:rPr>
              <a:t> agar </a:t>
            </a:r>
            <a:r>
              <a:rPr lang="en-US" dirty="0" err="1">
                <a:solidFill>
                  <a:schemeClr val="bg1"/>
                </a:solidFill>
              </a:rPr>
              <a:t>akurat</a:t>
            </a:r>
            <a:r>
              <a:rPr lang="en-US" dirty="0">
                <a:solidFill>
                  <a:schemeClr val="bg1"/>
                </a:solidFill>
              </a:rPr>
              <a:t> dan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bersama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masyarakat.Validasi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mengerjakan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pertanyaan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pernyataan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reflektif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kejelasan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interpretasi</a:t>
            </a:r>
            <a:r>
              <a:rPr lang="en-US" dirty="0">
                <a:solidFill>
                  <a:schemeClr val="bg1"/>
                </a:solidFill>
              </a:rPr>
              <a:t> data.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 yang </a:t>
            </a:r>
            <a:r>
              <a:rPr lang="en-US" dirty="0" err="1">
                <a:solidFill>
                  <a:schemeClr val="bg1"/>
                </a:solidFill>
              </a:rPr>
              <a:t>pernah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dialami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menyimpulkan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mampu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melawan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keputusan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Penentuan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keputusan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didasarkan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ditemukan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ditemukan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peningkatan</a:t>
            </a:r>
            <a:r>
              <a:rPr lang="en-US" dirty="0">
                <a:solidFill>
                  <a:schemeClr val="bg1"/>
                </a:solidFill>
              </a:rPr>
              <a:t> status dan </a:t>
            </a:r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kesehatan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14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353"/>
            <a:ext cx="7367954" cy="49718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90446"/>
            <a:ext cx="10427677" cy="1389185"/>
          </a:xfrm>
          <a:prstGeom prst="rect">
            <a:avLst/>
          </a:prstGeom>
          <a:solidFill>
            <a:schemeClr val="dk1">
              <a:alpha val="6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PENUNJANG (DIAGNOSTIK)</a:t>
            </a:r>
          </a:p>
        </p:txBody>
      </p:sp>
    </p:spTree>
    <p:extLst>
      <p:ext uri="{BB962C8B-B14F-4D97-AF65-F5344CB8AC3E}">
        <p14:creationId xmlns:p14="http://schemas.microsoft.com/office/powerpoint/2010/main" val="63612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554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medis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mendiagnosis</a:t>
            </a:r>
            <a:r>
              <a:rPr lang="en-US" dirty="0">
                <a:solidFill>
                  <a:schemeClr val="bg1"/>
                </a:solidFill>
              </a:rPr>
              <a:t> penyakit </a:t>
            </a:r>
            <a:r>
              <a:rPr lang="en-US" dirty="0" err="1">
                <a:solidFill>
                  <a:schemeClr val="bg1"/>
                </a:solidFill>
              </a:rPr>
              <a:t>tertentu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umumnya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fisik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penelusuran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riwayat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riwayat</a:t>
            </a:r>
            <a:r>
              <a:rPr lang="en-US" dirty="0">
                <a:solidFill>
                  <a:schemeClr val="bg1"/>
                </a:solidFill>
              </a:rPr>
              <a:t> penyakit pada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penanganan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terapi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mengoptimalkan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keperawatan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perbaikan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77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Elektrokardiogram</a:t>
            </a:r>
            <a:r>
              <a:rPr lang="en-US" b="1" dirty="0"/>
              <a:t> (EKG)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7188671" cy="4141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sering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khususnya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aliran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listrik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. EKG juga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 aritmia, </a:t>
            </a:r>
            <a:r>
              <a:rPr lang="en-US" dirty="0" err="1">
                <a:solidFill>
                  <a:schemeClr val="bg1"/>
                </a:solidFill>
              </a:rPr>
              <a:t>serangan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pembengkakan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kelainan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penyakit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koroner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Pemeriksaan EKG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praktik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, IGD </a:t>
            </a:r>
            <a:r>
              <a:rPr lang="en-US" dirty="0" err="1">
                <a:solidFill>
                  <a:schemeClr val="bg1"/>
                </a:solidFill>
              </a:rPr>
              <a:t>rumah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sakit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ruang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perawatan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di ICU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bangsal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inap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95" y="2336873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45" y="4582655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54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Elektrokardiogram</a:t>
            </a:r>
            <a:r>
              <a:rPr lang="en-US" b="1" dirty="0"/>
              <a:t> (EKG)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1" y="2336873"/>
            <a:ext cx="7188671" cy="41412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menjalani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EKG,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diminta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berbaring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melepaskan</a:t>
            </a:r>
            <a:r>
              <a:rPr lang="en-US" dirty="0">
                <a:solidFill>
                  <a:schemeClr val="bg1"/>
                </a:solidFill>
              </a:rPr>
              <a:t> baju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perhiasan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dikenakan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selanjutnya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memasang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elektroda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dada, </a:t>
            </a:r>
            <a:r>
              <a:rPr lang="en-US" dirty="0" err="1">
                <a:solidFill>
                  <a:schemeClr val="bg1"/>
                </a:solidFill>
              </a:rPr>
              <a:t>lengan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tungkai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Ketika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berlangsung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disarankan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bergerak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berbicara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mengganggu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95" y="2336873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45" y="4582655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94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52279"/>
            <a:ext cx="487680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Rontgen (X-Ray)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8" y="2652279"/>
            <a:ext cx="7237708" cy="32670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 dirty="0" err="1">
                <a:solidFill>
                  <a:schemeClr val="bg1"/>
                </a:solidFill>
              </a:rPr>
              <a:t>Foto</a:t>
            </a:r>
            <a:r>
              <a:rPr lang="en-US" sz="1800" dirty="0">
                <a:solidFill>
                  <a:schemeClr val="bg1"/>
                </a:solidFill>
              </a:rPr>
              <a:t> Rontgen </a:t>
            </a:r>
            <a:r>
              <a:rPr lang="en-US" sz="1800" dirty="0" err="1">
                <a:solidFill>
                  <a:schemeClr val="bg1"/>
                </a:solidFill>
              </a:rPr>
              <a:t>merupakan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jenis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pemeriksaan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penunjang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menggunakan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radiasi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sinar</a:t>
            </a:r>
            <a:r>
              <a:rPr lang="en-US" sz="1800" dirty="0">
                <a:solidFill>
                  <a:schemeClr val="bg1"/>
                </a:solidFill>
              </a:rPr>
              <a:t>-X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sinar</a:t>
            </a:r>
            <a:r>
              <a:rPr lang="en-US" sz="1800" dirty="0">
                <a:solidFill>
                  <a:schemeClr val="bg1"/>
                </a:solidFill>
              </a:rPr>
              <a:t> Rontgen </a:t>
            </a:r>
            <a:r>
              <a:rPr lang="en-US" sz="1800" dirty="0" err="1">
                <a:solidFill>
                  <a:schemeClr val="bg1"/>
                </a:solidFill>
              </a:rPr>
              <a:t>untuk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menggambarkan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kondisi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berbagai</a:t>
            </a:r>
            <a:r>
              <a:rPr lang="en-US" sz="1800" dirty="0">
                <a:solidFill>
                  <a:schemeClr val="bg1"/>
                </a:solidFill>
              </a:rPr>
              <a:t> organ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jaringan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tubuh</a:t>
            </a:r>
            <a:r>
              <a:rPr lang="en-US" sz="1800" dirty="0">
                <a:solidFill>
                  <a:schemeClr val="bg1"/>
                </a:solidFill>
              </a:rPr>
              <a:t>. Pemeriksaan ini </a:t>
            </a:r>
            <a:r>
              <a:rPr lang="en-US" sz="1800" dirty="0" err="1">
                <a:solidFill>
                  <a:schemeClr val="bg1"/>
                </a:solidFill>
              </a:rPr>
              <a:t>biasanya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dilakukan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mendeteksi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Kelainan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tulang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sendi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termasuk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patah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tulang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radang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sendi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pergeseran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sendi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dislokasi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Kelainan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gigi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Sumbatan</a:t>
            </a:r>
            <a:r>
              <a:rPr lang="en-US" sz="1800" dirty="0">
                <a:solidFill>
                  <a:schemeClr val="bg1"/>
                </a:solidFill>
              </a:rPr>
              <a:t> saluran </a:t>
            </a:r>
            <a:r>
              <a:rPr lang="en-US" sz="1800" dirty="0" err="1">
                <a:solidFill>
                  <a:schemeClr val="bg1"/>
                </a:solidFill>
              </a:rPr>
              <a:t>napas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atau</a:t>
            </a:r>
            <a:r>
              <a:rPr lang="en-US" sz="1800" dirty="0">
                <a:solidFill>
                  <a:schemeClr val="bg1"/>
                </a:solidFill>
              </a:rPr>
              <a:t> saluran </a:t>
            </a:r>
            <a:r>
              <a:rPr lang="en-US" sz="1800" dirty="0" err="1">
                <a:solidFill>
                  <a:schemeClr val="bg1"/>
                </a:solidFill>
              </a:rPr>
              <a:t>cerna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Batu</a:t>
            </a:r>
            <a:r>
              <a:rPr lang="en-US" sz="1800" dirty="0">
                <a:solidFill>
                  <a:schemeClr val="bg1"/>
                </a:solidFill>
              </a:rPr>
              <a:t> saluran </a:t>
            </a:r>
            <a:r>
              <a:rPr lang="en-US" sz="1800" dirty="0" err="1">
                <a:solidFill>
                  <a:schemeClr val="bg1"/>
                </a:solidFill>
              </a:rPr>
              <a:t>kemih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bg1"/>
                </a:solidFill>
              </a:rPr>
              <a:t>Infeksi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seperti</a:t>
            </a:r>
            <a:r>
              <a:rPr lang="en-US" sz="1800" dirty="0">
                <a:solidFill>
                  <a:schemeClr val="bg1"/>
                </a:solidFill>
              </a:rPr>
              <a:t> pneumonia, </a:t>
            </a:r>
            <a:r>
              <a:rPr lang="en-US" sz="1800" dirty="0" err="1">
                <a:solidFill>
                  <a:schemeClr val="bg1"/>
                </a:solidFill>
              </a:rPr>
              <a:t>tuberkulosis</a:t>
            </a:r>
            <a:r>
              <a:rPr lang="en-US" sz="1800" dirty="0">
                <a:solidFill>
                  <a:schemeClr val="bg1"/>
                </a:solidFill>
              </a:rPr>
              <a:t>, dan </a:t>
            </a:r>
            <a:r>
              <a:rPr lang="en-US" sz="1800" dirty="0" err="1">
                <a:solidFill>
                  <a:schemeClr val="bg1"/>
                </a:solidFill>
              </a:rPr>
              <a:t>usus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buntu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0412A-C2F8-4FF2-8279-4582E17E4E29}"/>
              </a:ext>
            </a:extLst>
          </p:cNvPr>
          <p:cNvSpPr txBox="1"/>
          <p:nvPr/>
        </p:nvSpPr>
        <p:spPr>
          <a:xfrm>
            <a:off x="201479" y="5870550"/>
            <a:ext cx="11990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1400" dirty="0">
                <a:solidFill>
                  <a:schemeClr val="bg1"/>
                </a:solidFill>
              </a:rPr>
              <a:t>Pada </a:t>
            </a:r>
            <a:r>
              <a:rPr lang="en-US" sz="1400" dirty="0" err="1">
                <a:solidFill>
                  <a:schemeClr val="bg1"/>
                </a:solidFill>
              </a:rPr>
              <a:t>kasus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tertentu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dokter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mungkin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memberikan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kontras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kepada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pasien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melalui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suntikan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atau</a:t>
            </a:r>
            <a:r>
              <a:rPr lang="en-US" sz="1400" dirty="0">
                <a:solidFill>
                  <a:schemeClr val="bg1"/>
                </a:solidFill>
              </a:rPr>
              <a:t> per oral (</a:t>
            </a:r>
            <a:r>
              <a:rPr lang="en-US" sz="1400" dirty="0" err="1">
                <a:solidFill>
                  <a:schemeClr val="bg1"/>
                </a:solidFill>
              </a:rPr>
              <a:t>diminum</a:t>
            </a:r>
            <a:r>
              <a:rPr lang="en-US" sz="1400" dirty="0">
                <a:solidFill>
                  <a:schemeClr val="bg1"/>
                </a:solidFill>
              </a:rPr>
              <a:t>), agar </a:t>
            </a:r>
            <a:r>
              <a:rPr lang="en-US" sz="1400" dirty="0" err="1">
                <a:solidFill>
                  <a:schemeClr val="bg1"/>
                </a:solidFill>
              </a:rPr>
              <a:t>hasil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foto</a:t>
            </a:r>
            <a:r>
              <a:rPr lang="en-US" sz="1400" dirty="0">
                <a:solidFill>
                  <a:schemeClr val="bg1"/>
                </a:solidFill>
              </a:rPr>
              <a:t> Rontgen </a:t>
            </a:r>
            <a:r>
              <a:rPr lang="en-US" sz="1400" dirty="0" err="1">
                <a:solidFill>
                  <a:schemeClr val="bg1"/>
                </a:solidFill>
              </a:rPr>
              <a:t>lebih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jelas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Meski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demikian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zat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kontras</a:t>
            </a:r>
            <a:r>
              <a:rPr lang="en-US" sz="1400" dirty="0">
                <a:solidFill>
                  <a:schemeClr val="bg1"/>
                </a:solidFill>
              </a:rPr>
              <a:t> ini </a:t>
            </a:r>
            <a:r>
              <a:rPr lang="en-US" sz="1400" dirty="0" err="1">
                <a:solidFill>
                  <a:schemeClr val="bg1"/>
                </a:solidFill>
              </a:rPr>
              <a:t>kadang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bisa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menimbulkan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beberapa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efek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samping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seperti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reaksi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alergi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pusing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mual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lidah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terasa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pahit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hingga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gangguan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ginjal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22506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Ultrasonografi</a:t>
            </a:r>
            <a:r>
              <a:rPr lang="en-US" b="1" dirty="0"/>
              <a:t> (USG)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239312" cy="4158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USG 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organ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sering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kelainan</a:t>
            </a:r>
            <a:r>
              <a:rPr lang="en-US" dirty="0">
                <a:solidFill>
                  <a:schemeClr val="bg1"/>
                </a:solidFill>
              </a:rPr>
              <a:t> di organ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tumor, </a:t>
            </a:r>
            <a:r>
              <a:rPr lang="en-US" dirty="0" err="1">
                <a:solidFill>
                  <a:schemeClr val="bg1"/>
                </a:solidFill>
              </a:rPr>
              <a:t>batu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infeksi</a:t>
            </a:r>
            <a:r>
              <a:rPr lang="en-US" dirty="0">
                <a:solidFill>
                  <a:schemeClr val="bg1"/>
                </a:solidFill>
              </a:rPr>
              <a:t> pada ginjal, </a:t>
            </a:r>
            <a:r>
              <a:rPr lang="en-US" dirty="0" err="1">
                <a:solidFill>
                  <a:schemeClr val="bg1"/>
                </a:solidFill>
              </a:rPr>
              <a:t>pankreas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hati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empedu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5"/>
          <a:stretch/>
        </p:blipFill>
        <p:spPr>
          <a:xfrm>
            <a:off x="8573349" y="2336873"/>
            <a:ext cx="2938329" cy="389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42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12" y="2336873"/>
            <a:ext cx="6241888" cy="415805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Ultrasonografi</a:t>
            </a:r>
            <a:r>
              <a:rPr lang="en-US" b="1" dirty="0"/>
              <a:t> (USG)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07" y="2364499"/>
            <a:ext cx="7797686" cy="415805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, USG juga </a:t>
            </a:r>
            <a:r>
              <a:rPr lang="en-US" dirty="0" err="1">
                <a:solidFill>
                  <a:schemeClr val="bg1"/>
                </a:solidFill>
              </a:rPr>
              <a:t>umum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kehamilan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biopsi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Sebelum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USG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mungkin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berpuasa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minum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putih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buang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sementara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waktu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diperbolehkan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buang</a:t>
            </a:r>
            <a:r>
              <a:rPr lang="en-US" dirty="0">
                <a:solidFill>
                  <a:schemeClr val="bg1"/>
                </a:solidFill>
              </a:rPr>
              <a:t> air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kembali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USG </a:t>
            </a:r>
            <a:r>
              <a:rPr lang="en-US" dirty="0" err="1">
                <a:solidFill>
                  <a:schemeClr val="bg1"/>
                </a:solidFill>
              </a:rPr>
              <a:t>selesai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6" b="8404"/>
          <a:stretch/>
        </p:blipFill>
        <p:spPr>
          <a:xfrm>
            <a:off x="7432963" y="2244437"/>
            <a:ext cx="4759037" cy="417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Computed Tomography Scan</a:t>
            </a:r>
            <a:r>
              <a:rPr lang="en-US" b="1" dirty="0"/>
              <a:t> (CT Scan)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44437"/>
            <a:ext cx="6551751" cy="433362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CT scan 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memanfaatkan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sinar</a:t>
            </a:r>
            <a:r>
              <a:rPr lang="en-US" dirty="0">
                <a:solidFill>
                  <a:schemeClr val="bg1"/>
                </a:solidFill>
              </a:rPr>
              <a:t> Rontgen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mesin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menciptakan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organ di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CT scan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foto</a:t>
            </a:r>
            <a:r>
              <a:rPr lang="en-US" dirty="0">
                <a:solidFill>
                  <a:schemeClr val="bg1"/>
                </a:solidFill>
              </a:rPr>
              <a:t> Rontgen </a:t>
            </a:r>
            <a:r>
              <a:rPr lang="en-US" dirty="0" err="1">
                <a:solidFill>
                  <a:schemeClr val="bg1"/>
                </a:solidFill>
              </a:rPr>
              <a:t>biasa</a:t>
            </a:r>
            <a:r>
              <a:rPr lang="en-US" dirty="0">
                <a:solidFill>
                  <a:schemeClr val="bg1"/>
                </a:solidFill>
              </a:rPr>
              <a:t>. Pemeriksaan CT scan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sekitar</a:t>
            </a:r>
            <a:r>
              <a:rPr lang="en-US" dirty="0">
                <a:solidFill>
                  <a:schemeClr val="bg1"/>
                </a:solidFill>
              </a:rPr>
              <a:t> 20–60 </a:t>
            </a:r>
            <a:r>
              <a:rPr lang="en-US" dirty="0" err="1">
                <a:solidFill>
                  <a:schemeClr val="bg1"/>
                </a:solidFill>
              </a:rPr>
              <a:t>menit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akurat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tertentu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tumor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kanker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CT scan.</a:t>
            </a:r>
          </a:p>
        </p:txBody>
      </p:sp>
    </p:spTree>
    <p:extLst>
      <p:ext uri="{BB962C8B-B14F-4D97-AF65-F5344CB8AC3E}">
        <p14:creationId xmlns:p14="http://schemas.microsoft.com/office/powerpoint/2010/main" val="2058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Magnetic Resonance Imaging (MRI)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3" b="8007"/>
          <a:stretch/>
        </p:blipFill>
        <p:spPr>
          <a:xfrm>
            <a:off x="7060883" y="2141890"/>
            <a:ext cx="5131117" cy="452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141890"/>
            <a:ext cx="6380562" cy="45211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MRI </a:t>
            </a:r>
            <a:r>
              <a:rPr lang="en-US" dirty="0" err="1">
                <a:solidFill>
                  <a:schemeClr val="bg1"/>
                </a:solidFill>
              </a:rPr>
              <a:t>sepintas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mirip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CT scan, </a:t>
            </a:r>
            <a:r>
              <a:rPr lang="en-US" dirty="0" err="1">
                <a:solidFill>
                  <a:schemeClr val="bg1"/>
                </a:solidFill>
              </a:rPr>
              <a:t>tetapi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memanfaatkan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sinar</a:t>
            </a:r>
            <a:r>
              <a:rPr lang="en-US" dirty="0">
                <a:solidFill>
                  <a:schemeClr val="bg1"/>
                </a:solidFill>
              </a:rPr>
              <a:t> Rontgen 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radiasi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melainkan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magnet dan </a:t>
            </a: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radio </a:t>
            </a:r>
            <a:r>
              <a:rPr lang="en-US" dirty="0" err="1">
                <a:solidFill>
                  <a:schemeClr val="bg1"/>
                </a:solidFill>
              </a:rPr>
              <a:t>berkekuatan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menggambarkan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organ dan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Prosedur</a:t>
            </a:r>
            <a:r>
              <a:rPr lang="en-US" dirty="0">
                <a:solidFill>
                  <a:schemeClr val="bg1"/>
                </a:solidFill>
              </a:rPr>
              <a:t> MRI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selama</a:t>
            </a:r>
            <a:r>
              <a:rPr lang="en-US" dirty="0">
                <a:solidFill>
                  <a:schemeClr val="bg1"/>
                </a:solidFill>
              </a:rPr>
              <a:t> 15–90 </a:t>
            </a:r>
            <a:r>
              <a:rPr lang="en-US" dirty="0" err="1">
                <a:solidFill>
                  <a:schemeClr val="bg1"/>
                </a:solidFill>
              </a:rPr>
              <a:t>menit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Pemeriksaan MRI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memeriksa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hampir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tulang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payudara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jantung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pembuluh</a:t>
            </a:r>
            <a:r>
              <a:rPr lang="en-US" dirty="0">
                <a:solidFill>
                  <a:schemeClr val="bg1"/>
                </a:solidFill>
              </a:rPr>
              <a:t> darah,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organ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rahim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kelenjar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prostat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Sama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CT scan dan </a:t>
            </a:r>
            <a:r>
              <a:rPr lang="en-US" dirty="0" err="1">
                <a:solidFill>
                  <a:schemeClr val="bg1"/>
                </a:solidFill>
              </a:rPr>
              <a:t>foto</a:t>
            </a:r>
            <a:r>
              <a:rPr lang="en-US" dirty="0">
                <a:solidFill>
                  <a:schemeClr val="bg1"/>
                </a:solidFill>
              </a:rPr>
              <a:t> Rontgen,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terkadang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meningkatkan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dihasilkan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MRI.</a:t>
            </a:r>
          </a:p>
        </p:txBody>
      </p:sp>
    </p:spTree>
    <p:extLst>
      <p:ext uri="{BB962C8B-B14F-4D97-AF65-F5344CB8AC3E}">
        <p14:creationId xmlns:p14="http://schemas.microsoft.com/office/powerpoint/2010/main" val="221740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Endoskopi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863479" cy="39697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Endoskopi </a:t>
            </a:r>
            <a:r>
              <a:rPr lang="en-US" dirty="0" err="1">
                <a:solidFill>
                  <a:schemeClr val="bg1"/>
                </a:solidFill>
              </a:rPr>
              <a:t>bertujuan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memeriksa</a:t>
            </a:r>
            <a:r>
              <a:rPr lang="en-US" dirty="0">
                <a:solidFill>
                  <a:schemeClr val="bg1"/>
                </a:solidFill>
              </a:rPr>
              <a:t> organ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endoskop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elastis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dilengkapi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kamera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ujungnya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terhubung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monitor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layar</a:t>
            </a:r>
            <a:r>
              <a:rPr lang="en-US" dirty="0">
                <a:solidFill>
                  <a:schemeClr val="bg1"/>
                </a:solidFill>
              </a:rPr>
              <a:t> TV,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organ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endoskopi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memantau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kondisi</a:t>
            </a:r>
            <a:r>
              <a:rPr lang="en-US" dirty="0">
                <a:solidFill>
                  <a:schemeClr val="bg1"/>
                </a:solidFill>
              </a:rPr>
              <a:t> saluran </a:t>
            </a:r>
            <a:r>
              <a:rPr lang="en-US" dirty="0" err="1">
                <a:solidFill>
                  <a:schemeClr val="bg1"/>
                </a:solidFill>
              </a:rPr>
              <a:t>cerna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mendiagnosis</a:t>
            </a:r>
            <a:r>
              <a:rPr lang="en-US" dirty="0">
                <a:solidFill>
                  <a:schemeClr val="bg1"/>
                </a:solidFill>
              </a:rPr>
              <a:t> penyakit </a:t>
            </a:r>
            <a:r>
              <a:rPr lang="en-US" dirty="0" err="1">
                <a:solidFill>
                  <a:schemeClr val="bg1"/>
                </a:solidFill>
              </a:rPr>
              <a:t>tertentu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gastritis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peradangan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tukak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, GERD, </a:t>
            </a:r>
            <a:r>
              <a:rPr lang="en-US" dirty="0" err="1">
                <a:solidFill>
                  <a:schemeClr val="bg1"/>
                </a:solidFill>
              </a:rPr>
              <a:t>kesulitan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menelan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perdarahan</a:t>
            </a:r>
            <a:r>
              <a:rPr lang="en-US" dirty="0">
                <a:solidFill>
                  <a:schemeClr val="bg1"/>
                </a:solidFill>
              </a:rPr>
              <a:t> saluran </a:t>
            </a:r>
            <a:r>
              <a:rPr lang="en-US" dirty="0" err="1">
                <a:solidFill>
                  <a:schemeClr val="bg1"/>
                </a:solidFill>
              </a:rPr>
              <a:t>pencernaan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kanker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lambung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b="14394"/>
          <a:stretch/>
        </p:blipFill>
        <p:spPr>
          <a:xfrm>
            <a:off x="8669612" y="4534612"/>
            <a:ext cx="3249140" cy="216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12" y="2337012"/>
            <a:ext cx="3201880" cy="219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638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PERAWAT DALAM PEMERIKSAAN PENUNJANG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8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2F153C-8C74-47D1-AD67-531D7014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Fasilitator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mengoperasikan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langsung,tetapi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fasilitator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diagnostik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tahap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).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User/</a:t>
            </a:r>
            <a:r>
              <a:rPr lang="en-US" dirty="0" err="1">
                <a:solidFill>
                  <a:schemeClr val="bg1"/>
                </a:solidFill>
              </a:rPr>
              <a:t>Pengguna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Contoh,seperti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penggunaan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stetoskop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pengkajian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).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kesehatannya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841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>
                <a:solidFill>
                  <a:schemeClr val="bg1"/>
                </a:solidFill>
              </a:rPr>
              <a:t>Darah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diambil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HB, </a:t>
            </a:r>
            <a:r>
              <a:rPr lang="en-US" dirty="0" err="1">
                <a:solidFill>
                  <a:schemeClr val="bg1"/>
                </a:solidFill>
              </a:rPr>
              <a:t>golongan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trombosit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leukosit</a:t>
            </a:r>
            <a:r>
              <a:rPr lang="en-US" dirty="0">
                <a:solidFill>
                  <a:schemeClr val="bg1"/>
                </a:solidFill>
              </a:rPr>
              <a:t>, plasma. ;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Urine yang </a:t>
            </a:r>
            <a:r>
              <a:rPr lang="en-US" dirty="0" err="1">
                <a:solidFill>
                  <a:schemeClr val="bg1"/>
                </a:solidFill>
              </a:rPr>
              <a:t>mengandung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warna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urubilin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kepadatan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suhu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kandungannya</a:t>
            </a:r>
            <a:r>
              <a:rPr lang="en-US" dirty="0">
                <a:solidFill>
                  <a:schemeClr val="bg1"/>
                </a:solidFill>
              </a:rPr>
              <a:t>, protein, </a:t>
            </a:r>
            <a:r>
              <a:rPr lang="en-US" dirty="0" err="1">
                <a:solidFill>
                  <a:schemeClr val="bg1"/>
                </a:solidFill>
              </a:rPr>
              <a:t>gula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kristal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urin</a:t>
            </a:r>
            <a:r>
              <a:rPr lang="en-US" dirty="0">
                <a:solidFill>
                  <a:schemeClr val="bg1"/>
                </a:solidFill>
              </a:rPr>
              <a:t>. ;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748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901231-F547-4886-BD11-43A8838A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2336873"/>
            <a:ext cx="11191381" cy="4203412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>
                <a:solidFill>
                  <a:schemeClr val="bg1"/>
                </a:solidFill>
              </a:rPr>
              <a:t>Memberi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mengenai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bahasa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dipahami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pelaksanaan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memasuki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ruangan,Peran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perawat:menjelaskan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prosedur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penggunaan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keluarga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>
                <a:solidFill>
                  <a:schemeClr val="bg1"/>
                </a:solidFill>
              </a:rPr>
              <a:t>Mempersiapkan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fisik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ruangan</a:t>
            </a:r>
            <a:r>
              <a:rPr lang="en-US" dirty="0">
                <a:solidFill>
                  <a:schemeClr val="bg1"/>
                </a:solidFill>
              </a:rPr>
              <a:t> ,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selesai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tindakan,peran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transfering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mengantarkan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keruangannya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kembali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nyaman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08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940C6E-6EA2-4AE8-8774-4E09EF1F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21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Tahap-tahap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meliputi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Persiapan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endParaRPr lang="en-US" dirty="0">
              <a:solidFill>
                <a:schemeClr val="bg1"/>
              </a:solidFill>
            </a:endParaRPr>
          </a:p>
          <a:p>
            <a:pPr fontAlgn="base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menyetujui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Menegakkan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diagnosa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keperawatan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mengetahui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kemampuan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kekuatan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diperlukan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Macam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macam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meliputi</a:t>
            </a:r>
            <a:r>
              <a:rPr lang="en-US" dirty="0">
                <a:solidFill>
                  <a:schemeClr val="bg1"/>
                </a:solidFill>
              </a:rPr>
              <a:t> : Pemeriksaan </a:t>
            </a:r>
            <a:r>
              <a:rPr lang="en-US" dirty="0" err="1">
                <a:solidFill>
                  <a:schemeClr val="bg1"/>
                </a:solidFill>
              </a:rPr>
              <a:t>Laboratorium</a:t>
            </a:r>
            <a:r>
              <a:rPr lang="en-US" dirty="0">
                <a:solidFill>
                  <a:schemeClr val="bg1"/>
                </a:solidFill>
              </a:rPr>
              <a:t>, Pemeriksaan Rontgen, Pemeriksaan USG.</a:t>
            </a:r>
          </a:p>
        </p:txBody>
      </p:sp>
    </p:spTree>
    <p:extLst>
      <p:ext uri="{BB962C8B-B14F-4D97-AF65-F5344CB8AC3E}">
        <p14:creationId xmlns:p14="http://schemas.microsoft.com/office/powerpoint/2010/main" val="414360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Fungsi dan tujuan pemeriksaan</a:t>
            </a:r>
            <a:br>
              <a:rPr lang="fi-FI" dirty="0"/>
            </a:br>
            <a:r>
              <a:rPr lang="fi-FI" dirty="0"/>
              <a:t> </a:t>
            </a:r>
            <a:r>
              <a:rPr lang="fi-FI" b="1" dirty="0"/>
              <a:t>penunjang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29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err="1">
                <a:solidFill>
                  <a:schemeClr val="bg1"/>
                </a:solidFill>
              </a:rPr>
              <a:t>Skrining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saring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 penyakit </a:t>
            </a:r>
            <a:r>
              <a:rPr lang="en-US" dirty="0" err="1">
                <a:solidFill>
                  <a:schemeClr val="bg1"/>
                </a:solidFill>
              </a:rPr>
              <a:t>subklinis,dengan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resiko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suatupenyakit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mendeteksi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dini</a:t>
            </a:r>
            <a:r>
              <a:rPr lang="en-US" dirty="0">
                <a:solidFill>
                  <a:schemeClr val="bg1"/>
                </a:solidFill>
              </a:rPr>
              <a:t> penyakit </a:t>
            </a:r>
            <a:r>
              <a:rPr lang="en-US" dirty="0" err="1">
                <a:solidFill>
                  <a:schemeClr val="bg1"/>
                </a:solidFill>
              </a:rPr>
              <a:t>terutama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bagiindividu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beresiko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walaupun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gejalaatau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keluhan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chemeClr val="bg1"/>
                </a:solidFill>
              </a:rPr>
              <a:t>Konfirmasi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pasti</a:t>
            </a:r>
            <a:r>
              <a:rPr lang="en-US" b="1" dirty="0">
                <a:solidFill>
                  <a:schemeClr val="bg1"/>
                </a:solidFill>
              </a:rPr>
              <a:t> diagnosis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memastikanpenyakit</a:t>
            </a:r>
            <a:r>
              <a:rPr lang="en-US" dirty="0">
                <a:solidFill>
                  <a:schemeClr val="bg1"/>
                </a:solidFill>
              </a:rPr>
              <a:t> yang </a:t>
            </a:r>
            <a:r>
              <a:rPr lang="en-US" dirty="0" err="1">
                <a:solidFill>
                  <a:schemeClr val="bg1"/>
                </a:solidFill>
              </a:rPr>
              <a:t>diderita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seseorang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berkaitan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denganpenanganan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sertaberkaitan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komplikasi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mungkin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sajadapat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Menemukan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kemungkinan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diagnostik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menyamarkan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gejala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klinis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0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864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pemantauan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pengobatan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Menyediakan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prognosis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perjalananpenyakit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memprediksi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perjalanan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penyakitdan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berkaitan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pengelolaan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pasienselanjutnya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Memantau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perkembangan</a:t>
            </a:r>
            <a:r>
              <a:rPr lang="en-US" dirty="0">
                <a:solidFill>
                  <a:schemeClr val="bg1"/>
                </a:solidFill>
              </a:rPr>
              <a:t> penyakit,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memantau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perkembangan</a:t>
            </a:r>
            <a:r>
              <a:rPr lang="en-US" dirty="0">
                <a:solidFill>
                  <a:schemeClr val="bg1"/>
                </a:solidFill>
              </a:rPr>
              <a:t> penyakit dan </a:t>
            </a:r>
            <a:r>
              <a:rPr lang="en-US" dirty="0" err="1">
                <a:solidFill>
                  <a:schemeClr val="bg1"/>
                </a:solidFill>
              </a:rPr>
              <a:t>memantauefektivitas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terapi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agar </a:t>
            </a:r>
            <a:r>
              <a:rPr lang="en-US" dirty="0" err="1">
                <a:solidFill>
                  <a:schemeClr val="bg1"/>
                </a:solidFill>
              </a:rPr>
              <a:t>dapatmeminimalkan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komplikasi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terjadi.Pemantauan</a:t>
            </a:r>
            <a:r>
              <a:rPr lang="en-US" dirty="0">
                <a:solidFill>
                  <a:schemeClr val="bg1"/>
                </a:solidFill>
              </a:rPr>
              <a:t> ini </a:t>
            </a:r>
            <a:r>
              <a:rPr lang="en-US" dirty="0" err="1">
                <a:solidFill>
                  <a:schemeClr val="bg1"/>
                </a:solidFill>
              </a:rPr>
              <a:t>sebaiknya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berkala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Mengetahui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kelainan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penyakit </a:t>
            </a:r>
            <a:r>
              <a:rPr lang="en-US" dirty="0" err="1">
                <a:solidFill>
                  <a:schemeClr val="bg1"/>
                </a:solidFill>
              </a:rPr>
              <a:t>yangbanyak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dijumpai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potensial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membahayakan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solidFill>
                  <a:schemeClr val="bg1"/>
                </a:solidFill>
              </a:rPr>
              <a:t>Memberi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ketenangan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baik</a:t>
            </a:r>
            <a:r>
              <a:rPr lang="en-US" dirty="0">
                <a:solidFill>
                  <a:schemeClr val="bg1"/>
                </a:solidFill>
              </a:rPr>
              <a:t> pada </a:t>
            </a:r>
            <a:r>
              <a:rPr lang="en-US" dirty="0" err="1">
                <a:solidFill>
                  <a:schemeClr val="bg1"/>
                </a:solidFill>
              </a:rPr>
              <a:t>pasien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klinisikarena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didapati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penyakit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4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06"/>
            <a:ext cx="9271000" cy="5689600"/>
          </a:xfrm>
          <a:prstGeom prst="rect">
            <a:avLst/>
          </a:prstGeom>
          <a:solidFill>
            <a:schemeClr val="dk1"/>
          </a:solidFill>
        </p:spPr>
      </p:pic>
      <p:sp>
        <p:nvSpPr>
          <p:cNvPr id="3" name="Rectangle 2"/>
          <p:cNvSpPr/>
          <p:nvPr/>
        </p:nvSpPr>
        <p:spPr>
          <a:xfrm>
            <a:off x="3832412" y="2702859"/>
            <a:ext cx="6589059" cy="1398494"/>
          </a:xfrm>
          <a:prstGeom prst="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LABORATORIUM</a:t>
            </a:r>
          </a:p>
        </p:txBody>
      </p:sp>
    </p:spTree>
    <p:extLst>
      <p:ext uri="{BB962C8B-B14F-4D97-AF65-F5344CB8AC3E}">
        <p14:creationId xmlns:p14="http://schemas.microsoft.com/office/powerpoint/2010/main" val="313428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Pemeriksaan </a:t>
            </a:r>
            <a:r>
              <a:rPr lang="en-US" dirty="0" err="1">
                <a:solidFill>
                  <a:schemeClr val="bg1"/>
                </a:solidFill>
              </a:rPr>
              <a:t>laboratorium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prosedur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khusus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mengambil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sampel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penderita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urine (air </a:t>
            </a:r>
            <a:r>
              <a:rPr lang="en-US" dirty="0" err="1">
                <a:solidFill>
                  <a:schemeClr val="bg1"/>
                </a:solidFill>
              </a:rPr>
              <a:t>kencing</a:t>
            </a:r>
            <a:r>
              <a:rPr lang="en-US" dirty="0">
                <a:solidFill>
                  <a:schemeClr val="bg1"/>
                </a:solidFill>
              </a:rPr>
              <a:t>), darah, sputum (</a:t>
            </a:r>
            <a:r>
              <a:rPr lang="en-US" dirty="0" err="1">
                <a:solidFill>
                  <a:schemeClr val="bg1"/>
                </a:solidFill>
              </a:rPr>
              <a:t>dahak</a:t>
            </a:r>
            <a:r>
              <a:rPr lang="en-US" dirty="0">
                <a:solidFill>
                  <a:schemeClr val="bg1"/>
                </a:solidFill>
              </a:rPr>
              <a:t>), dan </a:t>
            </a:r>
            <a:r>
              <a:rPr lang="en-US" dirty="0" err="1">
                <a:solidFill>
                  <a:schemeClr val="bg1"/>
                </a:solidFill>
              </a:rPr>
              <a:t>sebagainya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diagnosis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diagnosis penyakit </a:t>
            </a:r>
            <a:r>
              <a:rPr lang="en-US" dirty="0" err="1">
                <a:solidFill>
                  <a:schemeClr val="bg1"/>
                </a:solidFill>
              </a:rPr>
              <a:t>bersama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penunjang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lainya</a:t>
            </a:r>
            <a:r>
              <a:rPr lang="en-US" dirty="0">
                <a:solidFill>
                  <a:schemeClr val="bg1"/>
                </a:solidFill>
              </a:rPr>
              <a:t>, anamnesis, dan </a:t>
            </a:r>
            <a:r>
              <a:rPr lang="en-US" dirty="0" err="1">
                <a:solidFill>
                  <a:schemeClr val="bg1"/>
                </a:solidFill>
              </a:rPr>
              <a:t>pemeriksaan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0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56" y="2652298"/>
            <a:ext cx="4804802" cy="3185793"/>
          </a:xfrm>
          <a:prstGeom prst="rect">
            <a:avLst/>
          </a:prstGeom>
          <a:solidFill>
            <a:schemeClr val="dk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Darah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652298"/>
            <a:ext cx="6045943" cy="39499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bg1"/>
                </a:solidFill>
              </a:rPr>
              <a:t>Pemeriksaan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darah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jenis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pemeriksaan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penunjang</a:t>
            </a:r>
            <a:r>
              <a:rPr lang="en-US" sz="2000" dirty="0">
                <a:solidFill>
                  <a:schemeClr val="bg1"/>
                </a:solidFill>
              </a:rPr>
              <a:t> yang paling </a:t>
            </a:r>
            <a:r>
              <a:rPr lang="en-US" sz="2000" dirty="0" err="1">
                <a:solidFill>
                  <a:schemeClr val="bg1"/>
                </a:solidFill>
              </a:rPr>
              <a:t>umum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dilakukan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Pemeriksaan</a:t>
            </a:r>
            <a:r>
              <a:rPr lang="en-US" sz="2000" dirty="0">
                <a:solidFill>
                  <a:schemeClr val="bg1"/>
                </a:solidFill>
              </a:rPr>
              <a:t> ini </a:t>
            </a:r>
            <a:r>
              <a:rPr lang="en-US" sz="2000" dirty="0" err="1">
                <a:solidFill>
                  <a:schemeClr val="bg1"/>
                </a:solidFill>
              </a:rPr>
              <a:t>dilakukan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mengambil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sampel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pasien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kemudian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dianalisis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laboratorium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chemeClr val="bg1"/>
                </a:solidFill>
              </a:rPr>
              <a:t>Pemeriksaan</a:t>
            </a:r>
            <a:r>
              <a:rPr lang="en-US" sz="2000" dirty="0">
                <a:solidFill>
                  <a:schemeClr val="bg1"/>
                </a:solidFill>
              </a:rPr>
              <a:t> darah </a:t>
            </a:r>
            <a:r>
              <a:rPr lang="en-US" sz="2000" dirty="0" err="1">
                <a:solidFill>
                  <a:schemeClr val="bg1"/>
                </a:solidFill>
              </a:rPr>
              <a:t>biasanya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mendeteksi</a:t>
            </a:r>
            <a:r>
              <a:rPr lang="en-US" sz="2000" dirty="0">
                <a:solidFill>
                  <a:schemeClr val="bg1"/>
                </a:solidFill>
              </a:rPr>
              <a:t> penyakit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kondisi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medis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tertentu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seperti</a:t>
            </a:r>
            <a:r>
              <a:rPr lang="en-US" sz="2000" dirty="0">
                <a:solidFill>
                  <a:schemeClr val="bg1"/>
                </a:solidFill>
              </a:rPr>
              <a:t> anemia dan </a:t>
            </a:r>
            <a:r>
              <a:rPr lang="en-US" sz="2000" dirty="0" err="1">
                <a:solidFill>
                  <a:schemeClr val="bg1"/>
                </a:solidFill>
              </a:rPr>
              <a:t>infeksi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Melalui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pemeriksaan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penunjang</a:t>
            </a:r>
            <a:r>
              <a:rPr lang="en-US" sz="2000" dirty="0">
                <a:solidFill>
                  <a:schemeClr val="bg1"/>
                </a:solidFill>
              </a:rPr>
              <a:t> ini, </a:t>
            </a:r>
            <a:r>
              <a:rPr lang="en-US" sz="2000" dirty="0" err="1">
                <a:solidFill>
                  <a:schemeClr val="bg1"/>
                </a:solidFill>
              </a:rPr>
              <a:t>dokter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memantau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komponen</a:t>
            </a:r>
            <a:r>
              <a:rPr lang="en-US" sz="2000" dirty="0">
                <a:solidFill>
                  <a:schemeClr val="bg1"/>
                </a:solidFill>
              </a:rPr>
              <a:t> darah dan </a:t>
            </a:r>
            <a:r>
              <a:rPr lang="en-US" sz="2000" dirty="0" err="1">
                <a:solidFill>
                  <a:schemeClr val="bg1"/>
                </a:solidFill>
              </a:rPr>
              <a:t>fungsi</a:t>
            </a:r>
            <a:r>
              <a:rPr lang="en-US" sz="2000" dirty="0">
                <a:solidFill>
                  <a:schemeClr val="bg1"/>
                </a:solidFill>
              </a:rPr>
              <a:t> organ.</a:t>
            </a:r>
          </a:p>
        </p:txBody>
      </p:sp>
    </p:spTree>
    <p:extLst>
      <p:ext uri="{BB962C8B-B14F-4D97-AF65-F5344CB8AC3E}">
        <p14:creationId xmlns:p14="http://schemas.microsoft.com/office/powerpoint/2010/main" val="13988829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1564</TotalTime>
  <Words>1816</Words>
  <Application>Microsoft Office PowerPoint</Application>
  <PresentationFormat>Widescreen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Trebuchet MS</vt:lpstr>
      <vt:lpstr>Berlin</vt:lpstr>
      <vt:lpstr>PEMERIKSAAN PENUNJANG PASIEN</vt:lpstr>
      <vt:lpstr>PowerPoint Presentation</vt:lpstr>
      <vt:lpstr>PowerPoint Presentation</vt:lpstr>
      <vt:lpstr>PowerPoint Presentation</vt:lpstr>
      <vt:lpstr>Fungsi dan tujuan pemeriksaan  penunjang</vt:lpstr>
      <vt:lpstr>PowerPoint Presentation</vt:lpstr>
      <vt:lpstr>PEMERIKSAAN LABORATORIUM</vt:lpstr>
      <vt:lpstr>PowerPoint Presentation</vt:lpstr>
      <vt:lpstr>Pemeriksaan Darah</vt:lpstr>
      <vt:lpstr>Pemeriksaan Darah</vt:lpstr>
      <vt:lpstr>Pemeriksaan Urine</vt:lpstr>
      <vt:lpstr>Pemeriksaan Feses</vt:lpstr>
      <vt:lpstr>Pemeriksaan Sputum</vt:lpstr>
      <vt:lpstr>PERSIAPAN PADA PEMERIKSAAN LABORATORIUM</vt:lpstr>
      <vt:lpstr>Pra Instrumentasi</vt:lpstr>
      <vt:lpstr>Pra Instrumentasi</vt:lpstr>
      <vt:lpstr>Intepretasi Data</vt:lpstr>
      <vt:lpstr>Validasi Data</vt:lpstr>
      <vt:lpstr>PEMERIKSAAN PENUNJANG (DIAGNOSTIK)</vt:lpstr>
      <vt:lpstr>Elektrokardiogram (EKG)</vt:lpstr>
      <vt:lpstr>Elektrokardiogram (EKG)</vt:lpstr>
      <vt:lpstr>Foto Rontgen (X-Ray)</vt:lpstr>
      <vt:lpstr>Ultrasonografi (USG)</vt:lpstr>
      <vt:lpstr>Ultrasonografi (USG)</vt:lpstr>
      <vt:lpstr>Computed Tomography Scan (CT Scan)</vt:lpstr>
      <vt:lpstr>Magnetic Resonance Imaging (MRI)</vt:lpstr>
      <vt:lpstr>Endoskopi</vt:lpstr>
      <vt:lpstr>PERAN PERAWAT DALAM PEMERIKSAAN PENUNJANG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PEMERIKSAAN PENUNJANG PASIEN</dc:title>
  <dc:creator>Septia Dwi Cahyani</dc:creator>
  <cp:lastModifiedBy>user</cp:lastModifiedBy>
  <cp:revision>20</cp:revision>
  <dcterms:created xsi:type="dcterms:W3CDTF">2021-05-23T03:32:14Z</dcterms:created>
  <dcterms:modified xsi:type="dcterms:W3CDTF">2024-05-13T03:10:59Z</dcterms:modified>
</cp:coreProperties>
</file>