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9" r:id="rId11"/>
    <p:sldId id="265" r:id="rId12"/>
    <p:sldId id="266" r:id="rId13"/>
    <p:sldId id="267" r:id="rId14"/>
    <p:sldId id="268" r:id="rId15"/>
    <p:sldId id="271" r:id="rId16"/>
    <p:sldId id="294" r:id="rId17"/>
    <p:sldId id="350" r:id="rId18"/>
    <p:sldId id="351" r:id="rId19"/>
    <p:sldId id="352" r:id="rId20"/>
    <p:sldId id="353" r:id="rId21"/>
    <p:sldId id="35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4170105-7B1F-406A-AD77-3AFADB6253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 xmlns:a16="http://schemas.microsoft.com/office/drawing/2014/main" id="{5B441FAA-B549-4908-83B6-FACC9E8F69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 xmlns:a16="http://schemas.microsoft.com/office/drawing/2014/main" id="{B1448DD6-38DE-43CE-A48B-9E9109AC0BC3}"/>
              </a:ext>
            </a:extLst>
          </p:cNvPr>
          <p:cNvSpPr>
            <a:spLocks noGrp="1"/>
          </p:cNvSpPr>
          <p:nvPr>
            <p:ph type="dt" sz="half" idx="10"/>
          </p:nvPr>
        </p:nvSpPr>
        <p:spPr/>
        <p:txBody>
          <a:bodyPr/>
          <a:lstStyle/>
          <a:p>
            <a:fld id="{9334D819-9F07-4261-B09B-9E467E5D9002}" type="datetimeFigureOut">
              <a:rPr lang="en-US" smtClean="0"/>
              <a:pPr/>
              <a:t>10/9/2020</a:t>
            </a:fld>
            <a:endParaRPr lang="en-US" dirty="0"/>
          </a:p>
        </p:txBody>
      </p:sp>
      <p:sp>
        <p:nvSpPr>
          <p:cNvPr id="5" name="Footer Placeholder 4">
            <a:extLst>
              <a:ext uri="{FF2B5EF4-FFF2-40B4-BE49-F238E27FC236}">
                <a16:creationId xmlns="" xmlns:a16="http://schemas.microsoft.com/office/drawing/2014/main" id="{CFBAD6F5-F9EB-44EE-8B99-FB5937CBD6A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F7857D9B-C9DE-44F1-9FE3-753D8D6553FE}"/>
              </a:ext>
            </a:extLst>
          </p:cNvPr>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039085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393718-A0E2-4F82-9D39-B10E7DC93F81}"/>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 xmlns:a16="http://schemas.microsoft.com/office/drawing/2014/main" id="{3B3ED5CA-64C2-46C4-9CD4-CBFA0C666B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 xmlns:a16="http://schemas.microsoft.com/office/drawing/2014/main" id="{8221E681-8C58-4145-86D2-BC7709098088}"/>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5" name="Footer Placeholder 4">
            <a:extLst>
              <a:ext uri="{FF2B5EF4-FFF2-40B4-BE49-F238E27FC236}">
                <a16:creationId xmlns="" xmlns:a16="http://schemas.microsoft.com/office/drawing/2014/main" id="{19EB43BD-C812-45A9-97E9-9C42B2DFE6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CBE83067-150E-40EE-A757-6AECE6F57642}"/>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214536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4010180-7B35-4085-8239-E4407768F3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 xmlns:a16="http://schemas.microsoft.com/office/drawing/2014/main" id="{FE7BAB9B-7338-4F9A-9DA4-6AD613FFBB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 xmlns:a16="http://schemas.microsoft.com/office/drawing/2014/main" id="{D8D77E83-CAC0-48DD-A19F-D5D2A07A48B6}"/>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5" name="Footer Placeholder 4">
            <a:extLst>
              <a:ext uri="{FF2B5EF4-FFF2-40B4-BE49-F238E27FC236}">
                <a16:creationId xmlns="" xmlns:a16="http://schemas.microsoft.com/office/drawing/2014/main" id="{88E1771A-3584-4959-9A78-70FEF17388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05BE770E-5AD0-41FF-8587-FD4411ABA018}"/>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48144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C817B9B-389A-49B2-B493-93575B1C7E53}"/>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 xmlns:a16="http://schemas.microsoft.com/office/drawing/2014/main" id="{320A6802-30DA-4220-85F4-219A466EF7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 xmlns:a16="http://schemas.microsoft.com/office/drawing/2014/main" id="{A6612E7D-3443-4E8B-86B7-CF9FFFBF3888}"/>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5" name="Footer Placeholder 4">
            <a:extLst>
              <a:ext uri="{FF2B5EF4-FFF2-40B4-BE49-F238E27FC236}">
                <a16:creationId xmlns="" xmlns:a16="http://schemas.microsoft.com/office/drawing/2014/main" id="{CDEB69EC-9188-4ED1-BF91-FB1E6DC4F6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D868C4D0-E365-446D-AE59-5DEE27021140}"/>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77543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59778F-95EF-4419-BA24-A91BD95BD4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 xmlns:a16="http://schemas.microsoft.com/office/drawing/2014/main" id="{ED22BBBB-3949-4BB7-B474-3BB6552D38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D3F43A48-6840-495B-AFB6-250FB074D1B3}"/>
              </a:ext>
            </a:extLst>
          </p:cNvPr>
          <p:cNvSpPr>
            <a:spLocks noGrp="1"/>
          </p:cNvSpPr>
          <p:nvPr>
            <p:ph type="dt" sz="half" idx="10"/>
          </p:nvPr>
        </p:nvSpPr>
        <p:spPr/>
        <p:txBody>
          <a:bodyPr/>
          <a:lstStyle/>
          <a:p>
            <a:fld id="{9334D819-9F07-4261-B09B-9E467E5D9002}" type="datetimeFigureOut">
              <a:rPr lang="en-US" smtClean="0"/>
              <a:pPr/>
              <a:t>10/9/2020</a:t>
            </a:fld>
            <a:endParaRPr lang="en-US" dirty="0"/>
          </a:p>
        </p:txBody>
      </p:sp>
      <p:sp>
        <p:nvSpPr>
          <p:cNvPr id="5" name="Footer Placeholder 4">
            <a:extLst>
              <a:ext uri="{FF2B5EF4-FFF2-40B4-BE49-F238E27FC236}">
                <a16:creationId xmlns="" xmlns:a16="http://schemas.microsoft.com/office/drawing/2014/main" id="{3FC47CF1-3D53-4369-959D-63D86B203C1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55E33709-DF76-4EEE-8E7B-17378BC3BDC9}"/>
              </a:ext>
            </a:extLst>
          </p:cNvPr>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629231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B86CD4D-B8D3-4E62-AF78-BD016116EC72}"/>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 xmlns:a16="http://schemas.microsoft.com/office/drawing/2014/main" id="{E6753FD1-B0E6-48B6-9343-5C9E7778100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 xmlns:a16="http://schemas.microsoft.com/office/drawing/2014/main" id="{5503D4AA-6883-4B95-8A9A-2357C1E8073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 xmlns:a16="http://schemas.microsoft.com/office/drawing/2014/main" id="{4619B7EA-2F7B-4A66-A011-A7E5DCC53ED4}"/>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6" name="Footer Placeholder 5">
            <a:extLst>
              <a:ext uri="{FF2B5EF4-FFF2-40B4-BE49-F238E27FC236}">
                <a16:creationId xmlns="" xmlns:a16="http://schemas.microsoft.com/office/drawing/2014/main" id="{54827CE7-5411-4F96-ACE3-B44FEA3E3F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523C9377-F3DA-4C13-89C5-3626C7F8E895}"/>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1229211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679A3D-67E9-4CFD-B49F-A721F9E637B9}"/>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 xmlns:a16="http://schemas.microsoft.com/office/drawing/2014/main" id="{FC21BD50-F942-4377-8985-0FFD6F3CE1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CBF7938E-D241-4B7A-B235-B94C2E3E2D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 xmlns:a16="http://schemas.microsoft.com/office/drawing/2014/main" id="{2F57F88E-4E90-436B-B3F9-647890014A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3F539A09-5B8B-4F3C-A98C-0830233424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 xmlns:a16="http://schemas.microsoft.com/office/drawing/2014/main" id="{66E92B57-23CD-417A-98DA-32A3AC6ACCD7}"/>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8" name="Footer Placeholder 7">
            <a:extLst>
              <a:ext uri="{FF2B5EF4-FFF2-40B4-BE49-F238E27FC236}">
                <a16:creationId xmlns="" xmlns:a16="http://schemas.microsoft.com/office/drawing/2014/main" id="{ACFDE09E-FFD5-41F0-B5AC-DE49CF17B2F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 xmlns:a16="http://schemas.microsoft.com/office/drawing/2014/main" id="{47EE2EFA-C03C-4B21-B029-8EF55C1A96BB}"/>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50866432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2520596-4025-4EFC-97D4-2E9AA4E07DC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 xmlns:a16="http://schemas.microsoft.com/office/drawing/2014/main" id="{338FEC56-ECD6-4E9C-BF4B-DC4707A66586}"/>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4" name="Footer Placeholder 3">
            <a:extLst>
              <a:ext uri="{FF2B5EF4-FFF2-40B4-BE49-F238E27FC236}">
                <a16:creationId xmlns="" xmlns:a16="http://schemas.microsoft.com/office/drawing/2014/main" id="{4AD5E165-384E-4061-BCF6-63879E664B9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 xmlns:a16="http://schemas.microsoft.com/office/drawing/2014/main" id="{5410AC64-3259-440C-9230-D919C629D504}"/>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223091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DD88F0E5-A751-4855-8DD5-E2EA416BFD91}"/>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3" name="Footer Placeholder 2">
            <a:extLst>
              <a:ext uri="{FF2B5EF4-FFF2-40B4-BE49-F238E27FC236}">
                <a16:creationId xmlns="" xmlns:a16="http://schemas.microsoft.com/office/drawing/2014/main" id="{D81D7F66-E394-4A00-8088-EE2C692D103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 xmlns:a16="http://schemas.microsoft.com/office/drawing/2014/main" id="{6A7D467E-5178-40A6-91F0-67F500FEF7DC}"/>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55832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84A879-9AAD-49A3-8926-6BE91C3EA8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 xmlns:a16="http://schemas.microsoft.com/office/drawing/2014/main" id="{837A88A0-915B-48CD-AFD7-6EB6A8DD78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 xmlns:a16="http://schemas.microsoft.com/office/drawing/2014/main" id="{0252F277-1875-4FDB-A5C2-A3A4BEA9B3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E9A7CB83-56AC-44CE-A5EE-7736B6B497B5}"/>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6" name="Footer Placeholder 5">
            <a:extLst>
              <a:ext uri="{FF2B5EF4-FFF2-40B4-BE49-F238E27FC236}">
                <a16:creationId xmlns="" xmlns:a16="http://schemas.microsoft.com/office/drawing/2014/main" id="{3356645A-E9C8-4A92-8FB1-E0C0EF767C9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81315C79-2838-4062-939F-5A9DD56BFFD7}"/>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10417140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C53B6A-0A90-42C7-9D56-FAC082B5D7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 xmlns:a16="http://schemas.microsoft.com/office/drawing/2014/main" id="{73621A30-C5F3-4150-AFC3-981FBB21D3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 xmlns:a16="http://schemas.microsoft.com/office/drawing/2014/main" id="{B91A71EE-1DD0-4CB8-8D2F-6A7AC99AA9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6675EE5-C5EF-447F-974E-992880DE5DE6}"/>
              </a:ext>
            </a:extLst>
          </p:cNvPr>
          <p:cNvSpPr>
            <a:spLocks noGrp="1"/>
          </p:cNvSpPr>
          <p:nvPr>
            <p:ph type="dt" sz="half" idx="10"/>
          </p:nvPr>
        </p:nvSpPr>
        <p:spPr/>
        <p:txBody>
          <a:bodyPr/>
          <a:lstStyle/>
          <a:p>
            <a:fld id="{9334D819-9F07-4261-B09B-9E467E5D9002}" type="datetimeFigureOut">
              <a:rPr lang="en-US" smtClean="0"/>
              <a:t>10/9/2020</a:t>
            </a:fld>
            <a:endParaRPr lang="en-US" dirty="0"/>
          </a:p>
        </p:txBody>
      </p:sp>
      <p:sp>
        <p:nvSpPr>
          <p:cNvPr id="6" name="Footer Placeholder 5">
            <a:extLst>
              <a:ext uri="{FF2B5EF4-FFF2-40B4-BE49-F238E27FC236}">
                <a16:creationId xmlns="" xmlns:a16="http://schemas.microsoft.com/office/drawing/2014/main" id="{7CD7D7C0-9B49-41C5-BB85-0B013BCB431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 xmlns:a16="http://schemas.microsoft.com/office/drawing/2014/main" id="{1F497912-4EED-49B2-A567-79ACD9F0B13E}"/>
              </a:ext>
            </a:extLst>
          </p:cNvPr>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116567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CFB1767-4F2C-4624-AB18-E61395D4C1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 xmlns:a16="http://schemas.microsoft.com/office/drawing/2014/main" id="{A103003C-2ACD-4987-A128-BF95F76511E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 xmlns:a16="http://schemas.microsoft.com/office/drawing/2014/main" id="{3A27F360-4535-4407-A500-2A9EFD9A0F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34D819-9F07-4261-B09B-9E467E5D9002}" type="datetimeFigureOut">
              <a:rPr lang="en-US" smtClean="0"/>
              <a:pPr/>
              <a:t>10/9/2020</a:t>
            </a:fld>
            <a:endParaRPr lang="en-US" dirty="0"/>
          </a:p>
        </p:txBody>
      </p:sp>
      <p:sp>
        <p:nvSpPr>
          <p:cNvPr id="5" name="Footer Placeholder 4">
            <a:extLst>
              <a:ext uri="{FF2B5EF4-FFF2-40B4-BE49-F238E27FC236}">
                <a16:creationId xmlns="" xmlns:a16="http://schemas.microsoft.com/office/drawing/2014/main" id="{5355346B-EC4C-44C6-B8B6-EA54FE3878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 xmlns:a16="http://schemas.microsoft.com/office/drawing/2014/main" id="{E19B5A67-3344-400C-AC77-E0703C6E33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7868842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AC861AB-7A2E-4F93-A1B3-7023FF0698DC}"/>
              </a:ext>
            </a:extLst>
          </p:cNvPr>
          <p:cNvSpPr>
            <a:spLocks noGrp="1"/>
          </p:cNvSpPr>
          <p:nvPr>
            <p:ph type="ctrTitle"/>
          </p:nvPr>
        </p:nvSpPr>
        <p:spPr/>
        <p:txBody>
          <a:bodyPr/>
          <a:lstStyle/>
          <a:p>
            <a:r>
              <a:rPr lang="en-US" dirty="0"/>
              <a:t>SISTEM MANAJEMEN KESELAMATAN RADIASI</a:t>
            </a:r>
            <a:endParaRPr lang="en-ID" dirty="0"/>
          </a:p>
        </p:txBody>
      </p:sp>
      <p:sp>
        <p:nvSpPr>
          <p:cNvPr id="3" name="Subtitle 2">
            <a:extLst>
              <a:ext uri="{FF2B5EF4-FFF2-40B4-BE49-F238E27FC236}">
                <a16:creationId xmlns="" xmlns:a16="http://schemas.microsoft.com/office/drawing/2014/main" id="{16271865-C5B5-4352-8543-6962DA4525A7}"/>
              </a:ext>
            </a:extLst>
          </p:cNvPr>
          <p:cNvSpPr>
            <a:spLocks noGrp="1"/>
          </p:cNvSpPr>
          <p:nvPr>
            <p:ph type="subTitle" idx="1"/>
          </p:nvPr>
        </p:nvSpPr>
        <p:spPr/>
        <p:txBody>
          <a:bodyPr/>
          <a:lstStyle/>
          <a:p>
            <a:r>
              <a:rPr lang="id-ID" dirty="0" smtClean="0"/>
              <a:t>Ike Dian Wahyuni, S.KL., M.KL</a:t>
            </a:r>
            <a:endParaRPr lang="en-ID" dirty="0"/>
          </a:p>
        </p:txBody>
      </p:sp>
    </p:spTree>
    <p:extLst>
      <p:ext uri="{BB962C8B-B14F-4D97-AF65-F5344CB8AC3E}">
        <p14:creationId xmlns:p14="http://schemas.microsoft.com/office/powerpoint/2010/main" val="2641499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D29BCD-671A-43CE-B6FD-B33784589B2B}"/>
              </a:ext>
            </a:extLst>
          </p:cNvPr>
          <p:cNvSpPr>
            <a:spLocks noGrp="1"/>
          </p:cNvSpPr>
          <p:nvPr>
            <p:ph type="title"/>
          </p:nvPr>
        </p:nvSpPr>
        <p:spPr/>
        <p:txBody>
          <a:bodyPr/>
          <a:lstStyle/>
          <a:p>
            <a:r>
              <a:rPr lang="en-US" dirty="0" smtClean="0"/>
              <a:t>2. PROGRAM </a:t>
            </a:r>
            <a:r>
              <a:rPr lang="en-US" dirty="0"/>
              <a:t>PROTEKSI RADIASI</a:t>
            </a:r>
            <a:endParaRPr lang="en-ID" dirty="0"/>
          </a:p>
        </p:txBody>
      </p:sp>
      <p:sp>
        <p:nvSpPr>
          <p:cNvPr id="3" name="Content Placeholder 2">
            <a:extLst>
              <a:ext uri="{FF2B5EF4-FFF2-40B4-BE49-F238E27FC236}">
                <a16:creationId xmlns="" xmlns:a16="http://schemas.microsoft.com/office/drawing/2014/main" id="{44550E79-01A8-4B09-B95F-CDDCA588CD2F}"/>
              </a:ext>
            </a:extLst>
          </p:cNvPr>
          <p:cNvSpPr>
            <a:spLocks noGrp="1"/>
          </p:cNvSpPr>
          <p:nvPr>
            <p:ph idx="1"/>
          </p:nvPr>
        </p:nvSpPr>
        <p:spPr/>
        <p:txBody>
          <a:bodyPr/>
          <a:lstStyle/>
          <a:p>
            <a:r>
              <a:rPr lang="en-US" dirty="0" err="1"/>
              <a:t>Meliputi</a:t>
            </a:r>
            <a:r>
              <a:rPr lang="en-US" dirty="0"/>
              <a:t> </a:t>
            </a:r>
            <a:r>
              <a:rPr lang="en-US" dirty="0" err="1"/>
              <a:t>Pengendalian</a:t>
            </a:r>
            <a:r>
              <a:rPr lang="en-US" dirty="0"/>
              <a:t> </a:t>
            </a:r>
            <a:r>
              <a:rPr lang="en-US" dirty="0" err="1"/>
              <a:t>daerah</a:t>
            </a:r>
            <a:r>
              <a:rPr lang="en-US" dirty="0"/>
              <a:t> </a:t>
            </a:r>
            <a:r>
              <a:rPr lang="en-US" dirty="0" err="1"/>
              <a:t>kerja</a:t>
            </a:r>
            <a:r>
              <a:rPr lang="en-US" dirty="0"/>
              <a:t>, </a:t>
            </a:r>
            <a:r>
              <a:rPr lang="en-US" dirty="0" err="1"/>
              <a:t>pengendalian</a:t>
            </a:r>
            <a:r>
              <a:rPr lang="en-US" dirty="0"/>
              <a:t> </a:t>
            </a:r>
            <a:r>
              <a:rPr lang="en-US" dirty="0" err="1"/>
              <a:t>personil</a:t>
            </a:r>
            <a:r>
              <a:rPr lang="en-US" dirty="0"/>
              <a:t> dan </a:t>
            </a:r>
            <a:r>
              <a:rPr lang="en-US" dirty="0" err="1"/>
              <a:t>lingkungan</a:t>
            </a:r>
            <a:r>
              <a:rPr lang="en-US" dirty="0"/>
              <a:t> </a:t>
            </a:r>
            <a:r>
              <a:rPr lang="en-US" dirty="0" err="1"/>
              <a:t>merupakan</a:t>
            </a:r>
            <a:r>
              <a:rPr lang="en-US" dirty="0"/>
              <a:t> </a:t>
            </a:r>
            <a:r>
              <a:rPr lang="en-US" dirty="0" err="1"/>
              <a:t>upaya</a:t>
            </a:r>
            <a:r>
              <a:rPr lang="en-US" dirty="0"/>
              <a:t> </a:t>
            </a:r>
            <a:r>
              <a:rPr lang="en-US" dirty="0" err="1"/>
              <a:t>untuk</a:t>
            </a:r>
            <a:r>
              <a:rPr lang="en-US" dirty="0"/>
              <a:t> </a:t>
            </a:r>
            <a:r>
              <a:rPr lang="en-US" dirty="0" err="1"/>
              <a:t>mewujudkan</a:t>
            </a:r>
            <a:r>
              <a:rPr lang="en-US" dirty="0"/>
              <a:t> </a:t>
            </a:r>
            <a:r>
              <a:rPr lang="en-US" dirty="0" err="1"/>
              <a:t>keselamatan</a:t>
            </a:r>
            <a:r>
              <a:rPr lang="en-US" dirty="0"/>
              <a:t> </a:t>
            </a:r>
            <a:r>
              <a:rPr lang="en-US" dirty="0" err="1"/>
              <a:t>dalam</a:t>
            </a:r>
            <a:r>
              <a:rPr lang="en-US" dirty="0"/>
              <a:t> </a:t>
            </a:r>
            <a:r>
              <a:rPr lang="en-US" dirty="0" err="1"/>
              <a:t>pengelolaan</a:t>
            </a:r>
            <a:r>
              <a:rPr lang="en-US" dirty="0"/>
              <a:t> </a:t>
            </a:r>
            <a:r>
              <a:rPr lang="en-US" dirty="0" err="1"/>
              <a:t>limbah</a:t>
            </a:r>
            <a:r>
              <a:rPr lang="en-US" dirty="0"/>
              <a:t> </a:t>
            </a:r>
            <a:r>
              <a:rPr lang="en-US" dirty="0" err="1"/>
              <a:t>radioaktif</a:t>
            </a:r>
            <a:r>
              <a:rPr lang="en-US" dirty="0"/>
              <a:t>.</a:t>
            </a:r>
          </a:p>
          <a:p>
            <a:r>
              <a:rPr lang="en-US" dirty="0"/>
              <a:t>Program </a:t>
            </a:r>
            <a:r>
              <a:rPr lang="en-US" dirty="0" err="1"/>
              <a:t>dilakukan</a:t>
            </a:r>
            <a:r>
              <a:rPr lang="en-US" dirty="0"/>
              <a:t> </a:t>
            </a:r>
            <a:r>
              <a:rPr lang="en-US" dirty="0" err="1"/>
              <a:t>secara</a:t>
            </a:r>
            <a:r>
              <a:rPr lang="en-US" dirty="0"/>
              <a:t> periodic dan </a:t>
            </a:r>
            <a:r>
              <a:rPr lang="en-US" dirty="0" err="1"/>
              <a:t>terus</a:t>
            </a:r>
            <a:r>
              <a:rPr lang="en-US" dirty="0"/>
              <a:t> </a:t>
            </a:r>
            <a:r>
              <a:rPr lang="en-US" dirty="0" err="1"/>
              <a:t>menerus</a:t>
            </a:r>
            <a:r>
              <a:rPr lang="en-US" dirty="0"/>
              <a:t> pada </a:t>
            </a:r>
            <a:r>
              <a:rPr lang="en-US" dirty="0" err="1"/>
              <a:t>kondisi</a:t>
            </a:r>
            <a:r>
              <a:rPr lang="en-US" dirty="0"/>
              <a:t> </a:t>
            </a:r>
            <a:r>
              <a:rPr lang="en-US" dirty="0" err="1"/>
              <a:t>operasi</a:t>
            </a:r>
            <a:r>
              <a:rPr lang="en-US" dirty="0"/>
              <a:t> </a:t>
            </a:r>
            <a:r>
              <a:rPr lang="en-US" dirty="0" err="1"/>
              <a:t>atau</a:t>
            </a:r>
            <a:r>
              <a:rPr lang="en-US" dirty="0"/>
              <a:t> </a:t>
            </a:r>
            <a:r>
              <a:rPr lang="en-US" dirty="0" err="1"/>
              <a:t>tidak</a:t>
            </a:r>
            <a:r>
              <a:rPr lang="en-US" dirty="0"/>
              <a:t> </a:t>
            </a:r>
            <a:r>
              <a:rPr lang="en-US" dirty="0" err="1"/>
              <a:t>operasi</a:t>
            </a:r>
            <a:endParaRPr lang="en-ID" dirty="0"/>
          </a:p>
        </p:txBody>
      </p:sp>
    </p:spTree>
    <p:extLst>
      <p:ext uri="{BB962C8B-B14F-4D97-AF65-F5344CB8AC3E}">
        <p14:creationId xmlns:p14="http://schemas.microsoft.com/office/powerpoint/2010/main" val="1734335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D2E110-D433-487B-8D14-4119EF6C9B2A}"/>
              </a:ext>
            </a:extLst>
          </p:cNvPr>
          <p:cNvSpPr>
            <a:spLocks noGrp="1"/>
          </p:cNvSpPr>
          <p:nvPr>
            <p:ph type="title"/>
          </p:nvPr>
        </p:nvSpPr>
        <p:spPr/>
        <p:txBody>
          <a:bodyPr/>
          <a:lstStyle/>
          <a:p>
            <a:r>
              <a:rPr lang="en-US" dirty="0" err="1"/>
              <a:t>Persyaratan</a:t>
            </a:r>
            <a:r>
              <a:rPr lang="en-US" dirty="0"/>
              <a:t> </a:t>
            </a:r>
            <a:r>
              <a:rPr lang="en-US" dirty="0" err="1"/>
              <a:t>Proteksi</a:t>
            </a:r>
            <a:r>
              <a:rPr lang="en-US" dirty="0"/>
              <a:t> </a:t>
            </a:r>
            <a:r>
              <a:rPr lang="en-US" dirty="0" err="1"/>
              <a:t>Radiasi</a:t>
            </a:r>
            <a:endParaRPr lang="en-ID" dirty="0"/>
          </a:p>
        </p:txBody>
      </p:sp>
      <p:sp>
        <p:nvSpPr>
          <p:cNvPr id="3" name="Content Placeholder 2">
            <a:extLst>
              <a:ext uri="{FF2B5EF4-FFF2-40B4-BE49-F238E27FC236}">
                <a16:creationId xmlns="" xmlns:a16="http://schemas.microsoft.com/office/drawing/2014/main" id="{C875B033-142F-4A41-8A91-14C9E9EE46D9}"/>
              </a:ext>
            </a:extLst>
          </p:cNvPr>
          <p:cNvSpPr>
            <a:spLocks noGrp="1"/>
          </p:cNvSpPr>
          <p:nvPr>
            <p:ph idx="1"/>
          </p:nvPr>
        </p:nvSpPr>
        <p:spPr/>
        <p:txBody>
          <a:bodyPr>
            <a:normAutofit fontScale="92500" lnSpcReduction="10000"/>
          </a:bodyPr>
          <a:lstStyle/>
          <a:p>
            <a:pPr marL="514350" indent="-514350">
              <a:buAutoNum type="arabicPeriod"/>
            </a:pPr>
            <a:r>
              <a:rPr lang="en-US" dirty="0" err="1"/>
              <a:t>Justifikasi</a:t>
            </a:r>
            <a:r>
              <a:rPr lang="en-US" dirty="0"/>
              <a:t> </a:t>
            </a:r>
            <a:r>
              <a:rPr lang="en-US" dirty="0" err="1"/>
              <a:t>Pemanfaatan</a:t>
            </a:r>
            <a:r>
              <a:rPr lang="en-US" dirty="0"/>
              <a:t> </a:t>
            </a:r>
            <a:r>
              <a:rPr lang="en-US" dirty="0" err="1"/>
              <a:t>tenaga</a:t>
            </a:r>
            <a:r>
              <a:rPr lang="en-US" dirty="0"/>
              <a:t> </a:t>
            </a:r>
            <a:r>
              <a:rPr lang="en-US" dirty="0" err="1"/>
              <a:t>nuklir</a:t>
            </a:r>
            <a:r>
              <a:rPr lang="en-US" dirty="0"/>
              <a:t>, </a:t>
            </a:r>
            <a:r>
              <a:rPr lang="en-US" dirty="0" err="1"/>
              <a:t>yaitu</a:t>
            </a:r>
            <a:r>
              <a:rPr lang="en-US" dirty="0"/>
              <a:t> </a:t>
            </a:r>
            <a:r>
              <a:rPr lang="en-US" dirty="0" err="1"/>
              <a:t>didasarkan</a:t>
            </a:r>
            <a:r>
              <a:rPr lang="en-US" dirty="0"/>
              <a:t> pada </a:t>
            </a:r>
            <a:r>
              <a:rPr lang="en-US" dirty="0" err="1"/>
              <a:t>manfaat</a:t>
            </a:r>
            <a:r>
              <a:rPr lang="en-US" dirty="0"/>
              <a:t> yang </a:t>
            </a:r>
            <a:r>
              <a:rPr lang="en-US" dirty="0" err="1"/>
              <a:t>diperoleh</a:t>
            </a:r>
            <a:r>
              <a:rPr lang="en-US" dirty="0"/>
              <a:t> </a:t>
            </a:r>
            <a:r>
              <a:rPr lang="en-US" dirty="0" err="1"/>
              <a:t>lebih</a:t>
            </a:r>
            <a:r>
              <a:rPr lang="en-US" dirty="0"/>
              <a:t> </a:t>
            </a:r>
            <a:r>
              <a:rPr lang="en-US" dirty="0" err="1"/>
              <a:t>besar</a:t>
            </a:r>
            <a:r>
              <a:rPr lang="en-US" dirty="0"/>
              <a:t> </a:t>
            </a:r>
            <a:r>
              <a:rPr lang="en-US" dirty="0" err="1"/>
              <a:t>daripada</a:t>
            </a:r>
            <a:r>
              <a:rPr lang="en-US" dirty="0"/>
              <a:t> </a:t>
            </a:r>
            <a:r>
              <a:rPr lang="en-US" dirty="0" err="1"/>
              <a:t>risiko</a:t>
            </a:r>
            <a:r>
              <a:rPr lang="en-US" dirty="0"/>
              <a:t> yang </a:t>
            </a:r>
            <a:r>
              <a:rPr lang="en-US" dirty="0" err="1"/>
              <a:t>ditimbulkan</a:t>
            </a:r>
            <a:endParaRPr lang="en-US" dirty="0"/>
          </a:p>
          <a:p>
            <a:pPr marL="514350" indent="-514350">
              <a:buAutoNum type="arabicPeriod"/>
            </a:pPr>
            <a:r>
              <a:rPr lang="en-US" dirty="0" err="1"/>
              <a:t>Limitasi</a:t>
            </a:r>
            <a:r>
              <a:rPr lang="en-US" dirty="0"/>
              <a:t> </a:t>
            </a:r>
            <a:r>
              <a:rPr lang="en-US" dirty="0" err="1"/>
              <a:t>Dosis</a:t>
            </a:r>
            <a:r>
              <a:rPr lang="en-US" dirty="0"/>
              <a:t>, </a:t>
            </a:r>
            <a:r>
              <a:rPr lang="en-US" dirty="0" err="1"/>
              <a:t>wajib</a:t>
            </a:r>
            <a:r>
              <a:rPr lang="en-US" dirty="0"/>
              <a:t> </a:t>
            </a:r>
            <a:r>
              <a:rPr lang="en-US" dirty="0" err="1"/>
              <a:t>diberlakukan</a:t>
            </a:r>
            <a:r>
              <a:rPr lang="en-US" dirty="0"/>
              <a:t> </a:t>
            </a:r>
            <a:r>
              <a:rPr lang="en-US" dirty="0" err="1"/>
              <a:t>untuk</a:t>
            </a:r>
            <a:r>
              <a:rPr lang="en-US" dirty="0"/>
              <a:t> </a:t>
            </a:r>
            <a:r>
              <a:rPr lang="en-US" dirty="0" err="1"/>
              <a:t>paparan</a:t>
            </a:r>
            <a:r>
              <a:rPr lang="en-US" dirty="0"/>
              <a:t> </a:t>
            </a:r>
            <a:r>
              <a:rPr lang="en-US" dirty="0" err="1"/>
              <a:t>kerja</a:t>
            </a:r>
            <a:r>
              <a:rPr lang="en-US" dirty="0"/>
              <a:t> dan </a:t>
            </a:r>
            <a:r>
              <a:rPr lang="en-US" dirty="0" err="1"/>
              <a:t>paparan</a:t>
            </a:r>
            <a:r>
              <a:rPr lang="en-US" dirty="0"/>
              <a:t> </a:t>
            </a:r>
            <a:r>
              <a:rPr lang="en-US" dirty="0" err="1"/>
              <a:t>masyarakat</a:t>
            </a:r>
            <a:r>
              <a:rPr lang="en-US" dirty="0"/>
              <a:t> </a:t>
            </a:r>
            <a:r>
              <a:rPr lang="en-US" dirty="0" err="1"/>
              <a:t>melalui</a:t>
            </a:r>
            <a:r>
              <a:rPr lang="en-US" dirty="0"/>
              <a:t> </a:t>
            </a:r>
            <a:r>
              <a:rPr lang="en-US" dirty="0" err="1"/>
              <a:t>penerapan</a:t>
            </a:r>
            <a:r>
              <a:rPr lang="en-US" dirty="0"/>
              <a:t> Nilai Batas </a:t>
            </a:r>
            <a:r>
              <a:rPr lang="en-US" dirty="0" err="1"/>
              <a:t>Dosis</a:t>
            </a:r>
            <a:endParaRPr lang="en-US" dirty="0"/>
          </a:p>
          <a:p>
            <a:pPr marL="514350" indent="-514350">
              <a:buAutoNum type="arabicPeriod"/>
            </a:pPr>
            <a:r>
              <a:rPr lang="en-US" dirty="0" err="1"/>
              <a:t>Optimasi</a:t>
            </a:r>
            <a:r>
              <a:rPr lang="en-US" dirty="0"/>
              <a:t> </a:t>
            </a:r>
            <a:r>
              <a:rPr lang="en-US" dirty="0" err="1"/>
              <a:t>Proteksi</a:t>
            </a:r>
            <a:r>
              <a:rPr lang="en-US" dirty="0"/>
              <a:t> dan </a:t>
            </a:r>
            <a:r>
              <a:rPr lang="en-US" dirty="0" err="1"/>
              <a:t>Keselamatan</a:t>
            </a:r>
            <a:r>
              <a:rPr lang="en-US" dirty="0"/>
              <a:t> </a:t>
            </a:r>
            <a:r>
              <a:rPr lang="en-US" dirty="0" err="1"/>
              <a:t>Radiasi</a:t>
            </a:r>
            <a:r>
              <a:rPr lang="en-US" dirty="0"/>
              <a:t>, </a:t>
            </a:r>
            <a:r>
              <a:rPr lang="en-US" dirty="0" err="1"/>
              <a:t>wajib</a:t>
            </a:r>
            <a:r>
              <a:rPr lang="en-US" dirty="0"/>
              <a:t> </a:t>
            </a:r>
            <a:r>
              <a:rPr lang="en-US" dirty="0" err="1"/>
              <a:t>menyediakan</a:t>
            </a:r>
            <a:r>
              <a:rPr lang="en-US" dirty="0"/>
              <a:t> </a:t>
            </a:r>
            <a:r>
              <a:rPr lang="en-US" dirty="0" err="1"/>
              <a:t>perlengkapan</a:t>
            </a:r>
            <a:r>
              <a:rPr lang="en-US" dirty="0"/>
              <a:t> </a:t>
            </a:r>
            <a:r>
              <a:rPr lang="en-US" dirty="0" err="1"/>
              <a:t>proteksi</a:t>
            </a:r>
            <a:r>
              <a:rPr lang="en-US" dirty="0"/>
              <a:t> </a:t>
            </a:r>
            <a:r>
              <a:rPr lang="en-US" dirty="0" err="1"/>
              <a:t>radiasi</a:t>
            </a:r>
            <a:r>
              <a:rPr lang="en-US" dirty="0"/>
              <a:t>. </a:t>
            </a:r>
            <a:r>
              <a:rPr lang="en-US" dirty="0" err="1"/>
              <a:t>Meliputi</a:t>
            </a:r>
            <a:r>
              <a:rPr lang="en-US" dirty="0"/>
              <a:t> :</a:t>
            </a:r>
          </a:p>
          <a:p>
            <a:pPr marL="514350" indent="-514350">
              <a:buAutoNum type="alphaLcPeriod"/>
            </a:pPr>
            <a:r>
              <a:rPr lang="en-US" dirty="0" err="1"/>
              <a:t>Peralatan</a:t>
            </a:r>
            <a:r>
              <a:rPr lang="en-US" dirty="0"/>
              <a:t> </a:t>
            </a:r>
            <a:r>
              <a:rPr lang="en-US" dirty="0" err="1"/>
              <a:t>pemantau</a:t>
            </a:r>
            <a:r>
              <a:rPr lang="en-US" dirty="0"/>
              <a:t> </a:t>
            </a:r>
            <a:r>
              <a:rPr lang="en-US" dirty="0" err="1"/>
              <a:t>radiasi</a:t>
            </a:r>
            <a:endParaRPr lang="en-US" dirty="0"/>
          </a:p>
          <a:p>
            <a:pPr marL="514350" indent="-514350">
              <a:buAutoNum type="alphaLcPeriod"/>
            </a:pPr>
            <a:r>
              <a:rPr lang="en-US" dirty="0" err="1"/>
              <a:t>Peralatan</a:t>
            </a:r>
            <a:r>
              <a:rPr lang="en-US" dirty="0"/>
              <a:t> </a:t>
            </a:r>
            <a:r>
              <a:rPr lang="en-US" dirty="0" err="1"/>
              <a:t>pemantau</a:t>
            </a:r>
            <a:r>
              <a:rPr lang="en-US" dirty="0"/>
              <a:t> </a:t>
            </a:r>
            <a:r>
              <a:rPr lang="en-US" dirty="0" err="1"/>
              <a:t>dosis</a:t>
            </a:r>
            <a:r>
              <a:rPr lang="en-US" dirty="0"/>
              <a:t> </a:t>
            </a:r>
            <a:r>
              <a:rPr lang="en-US" dirty="0" err="1"/>
              <a:t>perorangan</a:t>
            </a:r>
            <a:endParaRPr lang="en-US" dirty="0"/>
          </a:p>
          <a:p>
            <a:pPr marL="514350" indent="-514350">
              <a:buAutoNum type="alphaLcPeriod"/>
            </a:pPr>
            <a:r>
              <a:rPr lang="en-US" dirty="0" err="1"/>
              <a:t>Peralatan</a:t>
            </a:r>
            <a:r>
              <a:rPr lang="en-US" dirty="0"/>
              <a:t> </a:t>
            </a:r>
            <a:r>
              <a:rPr lang="en-US" dirty="0" err="1"/>
              <a:t>pemantau</a:t>
            </a:r>
            <a:r>
              <a:rPr lang="en-US" dirty="0"/>
              <a:t> </a:t>
            </a:r>
            <a:r>
              <a:rPr lang="en-US" dirty="0" err="1"/>
              <a:t>radioaktifitas</a:t>
            </a:r>
            <a:r>
              <a:rPr lang="en-US" dirty="0"/>
              <a:t> </a:t>
            </a:r>
            <a:r>
              <a:rPr lang="en-US" dirty="0" err="1"/>
              <a:t>lingkungan</a:t>
            </a:r>
            <a:endParaRPr lang="en-US" dirty="0"/>
          </a:p>
          <a:p>
            <a:pPr marL="514350" indent="-514350">
              <a:buAutoNum type="alphaLcPeriod"/>
            </a:pPr>
            <a:r>
              <a:rPr lang="en-US" dirty="0" err="1"/>
              <a:t>Peralatan</a:t>
            </a:r>
            <a:r>
              <a:rPr lang="en-US" dirty="0"/>
              <a:t> </a:t>
            </a:r>
            <a:r>
              <a:rPr lang="en-US" dirty="0" err="1"/>
              <a:t>Protektif</a:t>
            </a:r>
            <a:r>
              <a:rPr lang="en-US" dirty="0"/>
              <a:t> </a:t>
            </a:r>
            <a:r>
              <a:rPr lang="en-US" dirty="0" err="1" smtClean="0"/>
              <a:t>Radiasi</a:t>
            </a:r>
            <a:r>
              <a:rPr lang="en-US" dirty="0" smtClean="0"/>
              <a:t>, </a:t>
            </a:r>
            <a:r>
              <a:rPr lang="en-US" dirty="0" err="1" smtClean="0"/>
              <a:t>harus</a:t>
            </a:r>
            <a:r>
              <a:rPr lang="en-US" dirty="0" smtClean="0"/>
              <a:t> </a:t>
            </a:r>
            <a:r>
              <a:rPr lang="en-US" dirty="0" err="1" smtClean="0"/>
              <a:t>diuji</a:t>
            </a:r>
            <a:r>
              <a:rPr lang="en-US" dirty="0" smtClean="0"/>
              <a:t> </a:t>
            </a:r>
            <a:r>
              <a:rPr lang="en-US" dirty="0" err="1" smtClean="0"/>
              <a:t>sebelum</a:t>
            </a:r>
            <a:r>
              <a:rPr lang="en-US" dirty="0" smtClean="0"/>
              <a:t> </a:t>
            </a:r>
            <a:r>
              <a:rPr lang="en-US" dirty="0" err="1" smtClean="0"/>
              <a:t>digunakan</a:t>
            </a:r>
            <a:r>
              <a:rPr lang="en-US" dirty="0"/>
              <a:t> </a:t>
            </a:r>
            <a:r>
              <a:rPr lang="en-US" dirty="0" err="1" smtClean="0"/>
              <a:t>dan</a:t>
            </a:r>
            <a:r>
              <a:rPr lang="en-US" dirty="0" smtClean="0"/>
              <a:t> </a:t>
            </a:r>
            <a:r>
              <a:rPr lang="en-US" dirty="0" err="1" smtClean="0"/>
              <a:t>terkalibrasi</a:t>
            </a:r>
            <a:endParaRPr lang="en-ID" dirty="0"/>
          </a:p>
        </p:txBody>
      </p:sp>
    </p:spTree>
    <p:extLst>
      <p:ext uri="{BB962C8B-B14F-4D97-AF65-F5344CB8AC3E}">
        <p14:creationId xmlns:p14="http://schemas.microsoft.com/office/powerpoint/2010/main" val="2451826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8DAF98-13D7-42D9-8DE4-EB6A2A742FE4}"/>
              </a:ext>
            </a:extLst>
          </p:cNvPr>
          <p:cNvSpPr>
            <a:spLocks noGrp="1"/>
          </p:cNvSpPr>
          <p:nvPr>
            <p:ph type="title"/>
          </p:nvPr>
        </p:nvSpPr>
        <p:spPr/>
        <p:txBody>
          <a:bodyPr/>
          <a:lstStyle/>
          <a:p>
            <a:r>
              <a:rPr lang="en-US" dirty="0" smtClean="0"/>
              <a:t>3. </a:t>
            </a:r>
            <a:r>
              <a:rPr lang="en-US" dirty="0" err="1" smtClean="0"/>
              <a:t>Persyaratan</a:t>
            </a:r>
            <a:r>
              <a:rPr lang="en-US" dirty="0" smtClean="0"/>
              <a:t> </a:t>
            </a:r>
            <a:r>
              <a:rPr lang="en-US" dirty="0"/>
              <a:t>Teknik</a:t>
            </a:r>
            <a:endParaRPr lang="en-ID" dirty="0"/>
          </a:p>
        </p:txBody>
      </p:sp>
      <p:sp>
        <p:nvSpPr>
          <p:cNvPr id="3" name="Content Placeholder 2">
            <a:extLst>
              <a:ext uri="{FF2B5EF4-FFF2-40B4-BE49-F238E27FC236}">
                <a16:creationId xmlns="" xmlns:a16="http://schemas.microsoft.com/office/drawing/2014/main" id="{DF6BAF11-DC87-4C7A-B4CA-763619D830AB}"/>
              </a:ext>
            </a:extLst>
          </p:cNvPr>
          <p:cNvSpPr>
            <a:spLocks noGrp="1"/>
          </p:cNvSpPr>
          <p:nvPr>
            <p:ph idx="1"/>
          </p:nvPr>
        </p:nvSpPr>
        <p:spPr/>
        <p:txBody>
          <a:bodyPr/>
          <a:lstStyle/>
          <a:p>
            <a:pPr marL="0" indent="0">
              <a:buNone/>
            </a:pPr>
            <a:r>
              <a:rPr lang="en-US" dirty="0" err="1"/>
              <a:t>Meliputi</a:t>
            </a:r>
            <a:r>
              <a:rPr lang="en-US" dirty="0"/>
              <a:t>:</a:t>
            </a:r>
          </a:p>
          <a:p>
            <a:pPr marL="514350" indent="-514350">
              <a:buAutoNum type="arabicPeriod"/>
            </a:pPr>
            <a:r>
              <a:rPr lang="en-US" dirty="0" err="1"/>
              <a:t>Sistem</a:t>
            </a:r>
            <a:r>
              <a:rPr lang="en-US" dirty="0"/>
              <a:t> </a:t>
            </a:r>
            <a:r>
              <a:rPr lang="en-US" dirty="0" err="1"/>
              <a:t>Pertahanan</a:t>
            </a:r>
            <a:r>
              <a:rPr lang="en-US" dirty="0"/>
              <a:t> </a:t>
            </a:r>
            <a:r>
              <a:rPr lang="en-US" dirty="0" err="1"/>
              <a:t>Berlapis</a:t>
            </a:r>
            <a:r>
              <a:rPr lang="en-US" dirty="0"/>
              <a:t>, </a:t>
            </a:r>
            <a:r>
              <a:rPr lang="en-US" dirty="0" err="1"/>
              <a:t>wajib</a:t>
            </a:r>
            <a:r>
              <a:rPr lang="en-US" dirty="0"/>
              <a:t> </a:t>
            </a:r>
            <a:r>
              <a:rPr lang="en-US" dirty="0" err="1"/>
              <a:t>diterapkan</a:t>
            </a:r>
            <a:r>
              <a:rPr lang="en-US" dirty="0"/>
              <a:t> </a:t>
            </a:r>
            <a:r>
              <a:rPr lang="en-US" dirty="0" err="1"/>
              <a:t>dalam</a:t>
            </a:r>
            <a:r>
              <a:rPr lang="en-US" dirty="0"/>
              <a:t> </a:t>
            </a:r>
            <a:r>
              <a:rPr lang="en-US" dirty="0" err="1"/>
              <a:t>mendesain</a:t>
            </a:r>
            <a:r>
              <a:rPr lang="en-US" dirty="0"/>
              <a:t> system </a:t>
            </a:r>
            <a:r>
              <a:rPr lang="en-US" dirty="0" err="1"/>
              <a:t>keselamatan</a:t>
            </a:r>
            <a:r>
              <a:rPr lang="en-US" dirty="0"/>
              <a:t>.</a:t>
            </a:r>
          </a:p>
          <a:p>
            <a:pPr marL="514350" indent="-514350">
              <a:buAutoNum type="arabicPeriod"/>
            </a:pPr>
            <a:r>
              <a:rPr lang="en-US" dirty="0" err="1"/>
              <a:t>Praktik</a:t>
            </a:r>
            <a:r>
              <a:rPr lang="en-US" dirty="0"/>
              <a:t> </a:t>
            </a:r>
            <a:r>
              <a:rPr lang="en-US" dirty="0" err="1"/>
              <a:t>Rekayasa</a:t>
            </a:r>
            <a:r>
              <a:rPr lang="en-US" dirty="0"/>
              <a:t> Yang </a:t>
            </a:r>
            <a:r>
              <a:rPr lang="en-US" dirty="0" err="1"/>
              <a:t>Teruji</a:t>
            </a:r>
            <a:r>
              <a:rPr lang="en-US" dirty="0"/>
              <a:t>, </a:t>
            </a:r>
            <a:r>
              <a:rPr lang="en-US" dirty="0" err="1"/>
              <a:t>wajib</a:t>
            </a:r>
            <a:r>
              <a:rPr lang="en-US" dirty="0"/>
              <a:t> </a:t>
            </a:r>
            <a:r>
              <a:rPr lang="en-US" dirty="0" err="1"/>
              <a:t>diterapkan</a:t>
            </a:r>
            <a:r>
              <a:rPr lang="en-US" dirty="0"/>
              <a:t> </a:t>
            </a:r>
            <a:r>
              <a:rPr lang="en-US" dirty="0" err="1"/>
              <a:t>terhadap</a:t>
            </a:r>
            <a:r>
              <a:rPr lang="en-US" dirty="0"/>
              <a:t> </a:t>
            </a:r>
            <a:r>
              <a:rPr lang="en-US" dirty="0" err="1"/>
              <a:t>sumber</a:t>
            </a:r>
            <a:r>
              <a:rPr lang="en-US" dirty="0"/>
              <a:t> </a:t>
            </a:r>
            <a:r>
              <a:rPr lang="en-US" dirty="0" err="1"/>
              <a:t>sesuai</a:t>
            </a:r>
            <a:r>
              <a:rPr lang="en-US" dirty="0"/>
              <a:t> </a:t>
            </a:r>
            <a:r>
              <a:rPr lang="en-US" dirty="0" err="1"/>
              <a:t>dengan</a:t>
            </a:r>
            <a:r>
              <a:rPr lang="en-US" dirty="0"/>
              <a:t> </a:t>
            </a:r>
            <a:r>
              <a:rPr lang="en-US" dirty="0" err="1"/>
              <a:t>potensi</a:t>
            </a:r>
            <a:r>
              <a:rPr lang="en-US" dirty="0"/>
              <a:t> </a:t>
            </a:r>
            <a:r>
              <a:rPr lang="en-US" dirty="0" err="1"/>
              <a:t>bahayanya</a:t>
            </a:r>
            <a:endParaRPr lang="en-US" dirty="0"/>
          </a:p>
          <a:p>
            <a:pPr marL="514350" indent="-514350">
              <a:buAutoNum type="alphaLcPeriod"/>
            </a:pPr>
            <a:r>
              <a:rPr lang="en-US" dirty="0" err="1"/>
              <a:t>Mempertimbangkan</a:t>
            </a:r>
            <a:r>
              <a:rPr lang="en-US" dirty="0"/>
              <a:t> </a:t>
            </a:r>
            <a:r>
              <a:rPr lang="en-US" dirty="0" err="1"/>
              <a:t>persyaratan,standar</a:t>
            </a:r>
            <a:r>
              <a:rPr lang="en-US" dirty="0"/>
              <a:t>, dan instrument </a:t>
            </a:r>
            <a:r>
              <a:rPr lang="en-US" dirty="0" err="1"/>
              <a:t>terdokumentasi</a:t>
            </a:r>
            <a:r>
              <a:rPr lang="en-US" dirty="0"/>
              <a:t> </a:t>
            </a:r>
            <a:r>
              <a:rPr lang="en-US" dirty="0" err="1"/>
              <a:t>lainnya</a:t>
            </a:r>
            <a:r>
              <a:rPr lang="en-US" dirty="0"/>
              <a:t> yang </a:t>
            </a:r>
            <a:r>
              <a:rPr lang="en-US" dirty="0" err="1"/>
              <a:t>telah</a:t>
            </a:r>
            <a:r>
              <a:rPr lang="en-US" dirty="0"/>
              <a:t> </a:t>
            </a:r>
            <a:r>
              <a:rPr lang="en-US" dirty="0" err="1"/>
              <a:t>ditetapkan</a:t>
            </a:r>
            <a:endParaRPr lang="en-US" dirty="0"/>
          </a:p>
          <a:p>
            <a:pPr marL="514350" indent="-514350">
              <a:buAutoNum type="alphaLcPeriod"/>
            </a:pPr>
            <a:r>
              <a:rPr lang="en-US" dirty="0" err="1"/>
              <a:t>Mendapat</a:t>
            </a:r>
            <a:r>
              <a:rPr lang="en-US" dirty="0"/>
              <a:t> </a:t>
            </a:r>
            <a:r>
              <a:rPr lang="en-US" dirty="0" err="1"/>
              <a:t>dukungan</a:t>
            </a:r>
            <a:r>
              <a:rPr lang="en-US" dirty="0"/>
              <a:t> </a:t>
            </a:r>
            <a:r>
              <a:rPr lang="en-US" dirty="0" err="1"/>
              <a:t>dari</a:t>
            </a:r>
            <a:r>
              <a:rPr lang="en-US" dirty="0"/>
              <a:t> </a:t>
            </a:r>
            <a:r>
              <a:rPr lang="en-US" dirty="0" err="1"/>
              <a:t>manajemen</a:t>
            </a:r>
            <a:r>
              <a:rPr lang="en-US" dirty="0"/>
              <a:t> yang </a:t>
            </a:r>
            <a:r>
              <a:rPr lang="en-US" dirty="0" err="1"/>
              <a:t>andal</a:t>
            </a:r>
            <a:r>
              <a:rPr lang="en-US" dirty="0"/>
              <a:t> </a:t>
            </a:r>
            <a:r>
              <a:rPr lang="en-US" dirty="0" err="1"/>
              <a:t>untuk</a:t>
            </a:r>
            <a:r>
              <a:rPr lang="en-US" dirty="0"/>
              <a:t> </a:t>
            </a:r>
            <a:r>
              <a:rPr lang="en-US" dirty="0" err="1"/>
              <a:t>menjamin</a:t>
            </a:r>
            <a:r>
              <a:rPr lang="en-US" dirty="0"/>
              <a:t> </a:t>
            </a:r>
            <a:r>
              <a:rPr lang="en-US" dirty="0" err="1"/>
              <a:t>proteksi</a:t>
            </a:r>
            <a:r>
              <a:rPr lang="en-US" dirty="0"/>
              <a:t> dan </a:t>
            </a:r>
            <a:r>
              <a:rPr lang="en-US" dirty="0" err="1"/>
              <a:t>keselamatan</a:t>
            </a:r>
            <a:r>
              <a:rPr lang="en-US" dirty="0"/>
              <a:t> </a:t>
            </a:r>
            <a:r>
              <a:rPr lang="en-US" dirty="0" err="1"/>
              <a:t>radiasi</a:t>
            </a:r>
            <a:r>
              <a:rPr lang="en-US" dirty="0"/>
              <a:t> </a:t>
            </a:r>
            <a:r>
              <a:rPr lang="en-US" dirty="0" err="1"/>
              <a:t>selama</a:t>
            </a:r>
            <a:r>
              <a:rPr lang="en-US" dirty="0"/>
              <a:t> </a:t>
            </a:r>
            <a:r>
              <a:rPr lang="en-US" dirty="0" err="1"/>
              <a:t>sumber</a:t>
            </a:r>
            <a:r>
              <a:rPr lang="en-US" dirty="0"/>
              <a:t> </a:t>
            </a:r>
            <a:r>
              <a:rPr lang="en-US" dirty="0" err="1"/>
              <a:t>digunakan</a:t>
            </a:r>
            <a:endParaRPr lang="en-ID" dirty="0"/>
          </a:p>
        </p:txBody>
      </p:sp>
    </p:spTree>
    <p:extLst>
      <p:ext uri="{BB962C8B-B14F-4D97-AF65-F5344CB8AC3E}">
        <p14:creationId xmlns:p14="http://schemas.microsoft.com/office/powerpoint/2010/main" val="3964415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19F039-C586-4734-BE18-366B37AC3DE8}"/>
              </a:ext>
            </a:extLst>
          </p:cNvPr>
          <p:cNvSpPr>
            <a:spLocks noGrp="1"/>
          </p:cNvSpPr>
          <p:nvPr>
            <p:ph type="title"/>
          </p:nvPr>
        </p:nvSpPr>
        <p:spPr/>
        <p:txBody>
          <a:bodyPr/>
          <a:lstStyle/>
          <a:p>
            <a:r>
              <a:rPr lang="en-US" dirty="0" err="1"/>
              <a:t>lanjutan</a:t>
            </a:r>
            <a:endParaRPr lang="en-ID" dirty="0"/>
          </a:p>
        </p:txBody>
      </p:sp>
      <p:sp>
        <p:nvSpPr>
          <p:cNvPr id="3" name="Content Placeholder 2">
            <a:extLst>
              <a:ext uri="{FF2B5EF4-FFF2-40B4-BE49-F238E27FC236}">
                <a16:creationId xmlns="" xmlns:a16="http://schemas.microsoft.com/office/drawing/2014/main" id="{28849FB8-D08E-4EDC-98AA-69FE3A972A7F}"/>
              </a:ext>
            </a:extLst>
          </p:cNvPr>
          <p:cNvSpPr>
            <a:spLocks noGrp="1"/>
          </p:cNvSpPr>
          <p:nvPr>
            <p:ph idx="1"/>
          </p:nvPr>
        </p:nvSpPr>
        <p:spPr/>
        <p:txBody>
          <a:bodyPr/>
          <a:lstStyle/>
          <a:p>
            <a:pPr marL="0" indent="0">
              <a:buNone/>
            </a:pPr>
            <a:r>
              <a:rPr lang="en-US" dirty="0"/>
              <a:t>c. </a:t>
            </a:r>
            <a:r>
              <a:rPr lang="en-US" dirty="0" err="1"/>
              <a:t>Memasukan</a:t>
            </a:r>
            <a:r>
              <a:rPr lang="en-US" dirty="0"/>
              <a:t> </a:t>
            </a:r>
            <a:r>
              <a:rPr lang="en-US" dirty="0" err="1"/>
              <a:t>toleransi</a:t>
            </a:r>
            <a:r>
              <a:rPr lang="en-US" dirty="0"/>
              <a:t> </a:t>
            </a:r>
            <a:r>
              <a:rPr lang="en-US" dirty="0" err="1"/>
              <a:t>keselamatan</a:t>
            </a:r>
            <a:r>
              <a:rPr lang="en-US" dirty="0"/>
              <a:t> yang </a:t>
            </a:r>
            <a:r>
              <a:rPr lang="en-US" dirty="0" err="1"/>
              <a:t>memadai</a:t>
            </a:r>
            <a:r>
              <a:rPr lang="en-US" dirty="0"/>
              <a:t> </a:t>
            </a:r>
            <a:r>
              <a:rPr lang="en-US" dirty="0" err="1"/>
              <a:t>terhadap</a:t>
            </a:r>
            <a:r>
              <a:rPr lang="en-US" dirty="0"/>
              <a:t> design, </a:t>
            </a:r>
            <a:r>
              <a:rPr lang="en-US" dirty="0" err="1"/>
              <a:t>konstruksi</a:t>
            </a:r>
            <a:r>
              <a:rPr lang="en-US" dirty="0"/>
              <a:t>, dan </a:t>
            </a:r>
            <a:r>
              <a:rPr lang="en-US" dirty="0" err="1"/>
              <a:t>operasi</a:t>
            </a:r>
            <a:r>
              <a:rPr lang="en-US" dirty="0"/>
              <a:t> </a:t>
            </a:r>
            <a:r>
              <a:rPr lang="en-US" dirty="0" err="1"/>
              <a:t>sumber</a:t>
            </a:r>
            <a:endParaRPr lang="en-US" dirty="0"/>
          </a:p>
          <a:p>
            <a:pPr marL="0" indent="0">
              <a:buNone/>
            </a:pPr>
            <a:r>
              <a:rPr lang="en-US" dirty="0"/>
              <a:t>d. </a:t>
            </a:r>
            <a:r>
              <a:rPr lang="en-US" dirty="0" err="1"/>
              <a:t>Mempertimbangkan</a:t>
            </a:r>
            <a:r>
              <a:rPr lang="en-US" dirty="0"/>
              <a:t> </a:t>
            </a:r>
            <a:r>
              <a:rPr lang="en-US" dirty="0" err="1"/>
              <a:t>perkembangan</a:t>
            </a:r>
            <a:r>
              <a:rPr lang="en-US" dirty="0"/>
              <a:t> </a:t>
            </a:r>
            <a:r>
              <a:rPr lang="en-US" dirty="0" err="1"/>
              <a:t>kriteria</a:t>
            </a:r>
            <a:r>
              <a:rPr lang="en-US" dirty="0"/>
              <a:t> </a:t>
            </a:r>
            <a:r>
              <a:rPr lang="en-US" dirty="0" err="1"/>
              <a:t>teknis</a:t>
            </a:r>
            <a:r>
              <a:rPr lang="en-US" dirty="0"/>
              <a:t> yang </a:t>
            </a:r>
            <a:r>
              <a:rPr lang="en-US" dirty="0" err="1"/>
              <a:t>relevan</a:t>
            </a:r>
            <a:r>
              <a:rPr lang="en-US" dirty="0"/>
              <a:t>, </a:t>
            </a:r>
            <a:r>
              <a:rPr lang="en-US" dirty="0" err="1"/>
              <a:t>hasil</a:t>
            </a:r>
            <a:r>
              <a:rPr lang="en-US" dirty="0"/>
              <a:t> </a:t>
            </a:r>
            <a:r>
              <a:rPr lang="en-US" dirty="0" err="1"/>
              <a:t>penelitian</a:t>
            </a:r>
            <a:r>
              <a:rPr lang="en-US" dirty="0"/>
              <a:t> </a:t>
            </a:r>
            <a:r>
              <a:rPr lang="en-US" dirty="0" err="1"/>
              <a:t>mengenai</a:t>
            </a:r>
            <a:r>
              <a:rPr lang="en-US" dirty="0"/>
              <a:t> </a:t>
            </a:r>
            <a:r>
              <a:rPr lang="en-US" dirty="0" err="1"/>
              <a:t>proteksi</a:t>
            </a:r>
            <a:r>
              <a:rPr lang="en-US" dirty="0"/>
              <a:t> dan </a:t>
            </a:r>
            <a:r>
              <a:rPr lang="en-US" dirty="0" err="1"/>
              <a:t>keselamatan</a:t>
            </a:r>
            <a:r>
              <a:rPr lang="en-US" dirty="0"/>
              <a:t> </a:t>
            </a:r>
            <a:r>
              <a:rPr lang="en-US" dirty="0" err="1"/>
              <a:t>radiasi</a:t>
            </a:r>
            <a:r>
              <a:rPr lang="en-US" dirty="0"/>
              <a:t> yang </a:t>
            </a:r>
            <a:r>
              <a:rPr lang="en-US" dirty="0" err="1"/>
              <a:t>relevan</a:t>
            </a:r>
            <a:r>
              <a:rPr lang="en-US" dirty="0"/>
              <a:t>, dan </a:t>
            </a:r>
            <a:r>
              <a:rPr lang="en-US" dirty="0" err="1"/>
              <a:t>pelajaran</a:t>
            </a:r>
            <a:r>
              <a:rPr lang="en-US" dirty="0"/>
              <a:t> yang </a:t>
            </a:r>
            <a:r>
              <a:rPr lang="en-US" dirty="0" err="1"/>
              <a:t>diperoleh</a:t>
            </a:r>
            <a:r>
              <a:rPr lang="en-US" dirty="0"/>
              <a:t> </a:t>
            </a:r>
            <a:r>
              <a:rPr lang="en-US" dirty="0" err="1"/>
              <a:t>dari</a:t>
            </a:r>
            <a:r>
              <a:rPr lang="en-US" dirty="0"/>
              <a:t> </a:t>
            </a:r>
            <a:r>
              <a:rPr lang="en-US" dirty="0" err="1"/>
              <a:t>pengalaman</a:t>
            </a:r>
            <a:endParaRPr lang="en-US" dirty="0"/>
          </a:p>
          <a:p>
            <a:pPr marL="514350" indent="-514350">
              <a:buFont typeface="+mj-lt"/>
              <a:buAutoNum type="alphaLcPeriod"/>
            </a:pPr>
            <a:endParaRPr lang="en-ID" dirty="0"/>
          </a:p>
        </p:txBody>
      </p:sp>
    </p:spTree>
    <p:extLst>
      <p:ext uri="{BB962C8B-B14F-4D97-AF65-F5344CB8AC3E}">
        <p14:creationId xmlns:p14="http://schemas.microsoft.com/office/powerpoint/2010/main" val="2261981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400A591-E7EB-4828-BA52-2049BE9E89A4}"/>
              </a:ext>
            </a:extLst>
          </p:cNvPr>
          <p:cNvSpPr>
            <a:spLocks noGrp="1"/>
          </p:cNvSpPr>
          <p:nvPr>
            <p:ph type="title"/>
          </p:nvPr>
        </p:nvSpPr>
        <p:spPr/>
        <p:txBody>
          <a:bodyPr/>
          <a:lstStyle/>
          <a:p>
            <a:r>
              <a:rPr lang="en-US" dirty="0" smtClean="0"/>
              <a:t>4. </a:t>
            </a:r>
            <a:r>
              <a:rPr lang="en-US" dirty="0" err="1" smtClean="0"/>
              <a:t>Verifikasi</a:t>
            </a:r>
            <a:r>
              <a:rPr lang="en-US" dirty="0" smtClean="0"/>
              <a:t> </a:t>
            </a:r>
            <a:r>
              <a:rPr lang="en-US" dirty="0" err="1"/>
              <a:t>Keselamatan</a:t>
            </a:r>
            <a:endParaRPr lang="en-ID" dirty="0"/>
          </a:p>
        </p:txBody>
      </p:sp>
      <p:sp>
        <p:nvSpPr>
          <p:cNvPr id="3" name="Content Placeholder 2">
            <a:extLst>
              <a:ext uri="{FF2B5EF4-FFF2-40B4-BE49-F238E27FC236}">
                <a16:creationId xmlns="" xmlns:a16="http://schemas.microsoft.com/office/drawing/2014/main" id="{8FD9005F-F8B4-4255-B25A-18BB8D4F2207}"/>
              </a:ext>
            </a:extLst>
          </p:cNvPr>
          <p:cNvSpPr>
            <a:spLocks noGrp="1"/>
          </p:cNvSpPr>
          <p:nvPr>
            <p:ph idx="1"/>
          </p:nvPr>
        </p:nvSpPr>
        <p:spPr/>
        <p:txBody>
          <a:bodyPr>
            <a:normAutofit lnSpcReduction="10000"/>
          </a:bodyPr>
          <a:lstStyle/>
          <a:p>
            <a:pPr marL="0" indent="0">
              <a:buNone/>
            </a:pPr>
            <a:r>
              <a:rPr lang="en-US" dirty="0" err="1"/>
              <a:t>Meliputi</a:t>
            </a:r>
            <a:r>
              <a:rPr lang="en-US" dirty="0"/>
              <a:t>:</a:t>
            </a:r>
          </a:p>
          <a:p>
            <a:pPr marL="514350" indent="-514350">
              <a:buAutoNum type="arabicPeriod"/>
            </a:pPr>
            <a:r>
              <a:rPr lang="en-US" dirty="0" err="1"/>
              <a:t>Pengkajian</a:t>
            </a:r>
            <a:r>
              <a:rPr lang="en-US" dirty="0"/>
              <a:t> </a:t>
            </a:r>
            <a:r>
              <a:rPr lang="en-US" dirty="0" err="1"/>
              <a:t>Keselamatan</a:t>
            </a:r>
            <a:r>
              <a:rPr lang="en-US" dirty="0"/>
              <a:t> </a:t>
            </a:r>
            <a:r>
              <a:rPr lang="en-US" dirty="0" err="1"/>
              <a:t>Sumber</a:t>
            </a:r>
            <a:r>
              <a:rPr lang="en-US" dirty="0"/>
              <a:t>, </a:t>
            </a:r>
            <a:r>
              <a:rPr lang="en-US" dirty="0" err="1"/>
              <a:t>dilaksanakan</a:t>
            </a:r>
            <a:r>
              <a:rPr lang="en-US" dirty="0"/>
              <a:t> </a:t>
            </a:r>
            <a:r>
              <a:rPr lang="en-US" dirty="0" err="1"/>
              <a:t>untuk</a:t>
            </a:r>
            <a:r>
              <a:rPr lang="en-US" dirty="0"/>
              <a:t>: 1. </a:t>
            </a:r>
            <a:r>
              <a:rPr lang="en-US" dirty="0" err="1"/>
              <a:t>mengidentifikasi</a:t>
            </a:r>
            <a:r>
              <a:rPr lang="en-US" dirty="0"/>
              <a:t> dan </a:t>
            </a:r>
            <a:r>
              <a:rPr lang="en-US" dirty="0" err="1"/>
              <a:t>menentukan</a:t>
            </a:r>
            <a:r>
              <a:rPr lang="en-US" dirty="0"/>
              <a:t> </a:t>
            </a:r>
            <a:r>
              <a:rPr lang="en-US" dirty="0" err="1"/>
              <a:t>terjadinya</a:t>
            </a:r>
            <a:r>
              <a:rPr lang="en-US" dirty="0"/>
              <a:t> </a:t>
            </a:r>
            <a:r>
              <a:rPr lang="en-US" dirty="0" err="1"/>
              <a:t>paparan</a:t>
            </a:r>
            <a:r>
              <a:rPr lang="en-US" dirty="0"/>
              <a:t> normal dan </a:t>
            </a:r>
            <a:r>
              <a:rPr lang="en-US" dirty="0" err="1"/>
              <a:t>paparan</a:t>
            </a:r>
            <a:r>
              <a:rPr lang="en-US" dirty="0"/>
              <a:t> potensial;2. </a:t>
            </a:r>
            <a:r>
              <a:rPr lang="en-US" dirty="0" err="1"/>
              <a:t>mengkaji</a:t>
            </a:r>
            <a:r>
              <a:rPr lang="en-US" dirty="0"/>
              <a:t> </a:t>
            </a:r>
            <a:r>
              <a:rPr lang="en-US" dirty="0" err="1"/>
              <a:t>mutu</a:t>
            </a:r>
            <a:r>
              <a:rPr lang="en-US" dirty="0"/>
              <a:t> dan </a:t>
            </a:r>
            <a:r>
              <a:rPr lang="en-US" dirty="0" err="1"/>
              <a:t>keandalan</a:t>
            </a:r>
            <a:r>
              <a:rPr lang="en-US" dirty="0"/>
              <a:t> </a:t>
            </a:r>
            <a:r>
              <a:rPr lang="en-US" dirty="0" err="1"/>
              <a:t>peralatan</a:t>
            </a:r>
            <a:r>
              <a:rPr lang="en-US" dirty="0"/>
              <a:t> </a:t>
            </a:r>
            <a:r>
              <a:rPr lang="en-US" dirty="0" err="1"/>
              <a:t>proteksi</a:t>
            </a:r>
            <a:r>
              <a:rPr lang="en-US" dirty="0"/>
              <a:t> dan </a:t>
            </a:r>
            <a:r>
              <a:rPr lang="en-US" dirty="0" err="1"/>
              <a:t>keselamatan</a:t>
            </a:r>
            <a:r>
              <a:rPr lang="en-US" dirty="0"/>
              <a:t> </a:t>
            </a:r>
            <a:r>
              <a:rPr lang="en-US" dirty="0" err="1"/>
              <a:t>radiasi</a:t>
            </a:r>
            <a:endParaRPr lang="en-US" dirty="0"/>
          </a:p>
          <a:p>
            <a:pPr marL="514350" indent="-514350">
              <a:buAutoNum type="arabicPeriod"/>
            </a:pPr>
            <a:r>
              <a:rPr lang="en-US" dirty="0" err="1"/>
              <a:t>Pemantauan</a:t>
            </a:r>
            <a:r>
              <a:rPr lang="en-US" dirty="0"/>
              <a:t> dan </a:t>
            </a:r>
            <a:r>
              <a:rPr lang="en-US" dirty="0" err="1"/>
              <a:t>Pengukuran</a:t>
            </a:r>
            <a:r>
              <a:rPr lang="en-US" dirty="0"/>
              <a:t> Parameter </a:t>
            </a:r>
            <a:r>
              <a:rPr lang="en-US" dirty="0" err="1"/>
              <a:t>Keselamatan</a:t>
            </a:r>
            <a:r>
              <a:rPr lang="en-US" dirty="0"/>
              <a:t>, </a:t>
            </a:r>
            <a:r>
              <a:rPr lang="en-US" dirty="0" err="1"/>
              <a:t>wajib</a:t>
            </a:r>
            <a:r>
              <a:rPr lang="en-US" dirty="0"/>
              <a:t> </a:t>
            </a:r>
            <a:r>
              <a:rPr lang="en-US" dirty="0" err="1"/>
              <a:t>menyediakan</a:t>
            </a:r>
            <a:r>
              <a:rPr lang="en-US" dirty="0"/>
              <a:t> </a:t>
            </a:r>
            <a:r>
              <a:rPr lang="en-US" dirty="0" err="1"/>
              <a:t>peralatan</a:t>
            </a:r>
            <a:r>
              <a:rPr lang="en-US" dirty="0"/>
              <a:t> dan </a:t>
            </a:r>
            <a:r>
              <a:rPr lang="en-US" dirty="0" err="1"/>
              <a:t>prosedur</a:t>
            </a:r>
            <a:r>
              <a:rPr lang="en-US" dirty="0"/>
              <a:t> yang </a:t>
            </a:r>
            <a:r>
              <a:rPr lang="en-US" dirty="0" err="1"/>
              <a:t>memadai</a:t>
            </a:r>
            <a:r>
              <a:rPr lang="en-US" dirty="0"/>
              <a:t>. </a:t>
            </a:r>
            <a:r>
              <a:rPr lang="en-US" dirty="0" err="1"/>
              <a:t>Kegiatan</a:t>
            </a:r>
            <a:r>
              <a:rPr lang="en-US" dirty="0"/>
              <a:t> </a:t>
            </a:r>
            <a:r>
              <a:rPr lang="en-US" dirty="0" err="1"/>
              <a:t>dilakukan</a:t>
            </a:r>
            <a:r>
              <a:rPr lang="en-US" dirty="0"/>
              <a:t> </a:t>
            </a:r>
            <a:r>
              <a:rPr lang="en-US" dirty="0" err="1"/>
              <a:t>dgn</a:t>
            </a:r>
            <a:r>
              <a:rPr lang="en-US" dirty="0"/>
              <a:t> </a:t>
            </a:r>
            <a:r>
              <a:rPr lang="en-US" dirty="0" err="1"/>
              <a:t>cara</a:t>
            </a:r>
            <a:r>
              <a:rPr lang="en-US" dirty="0"/>
              <a:t> </a:t>
            </a:r>
            <a:r>
              <a:rPr lang="en-US" dirty="0" err="1"/>
              <a:t>pemantauan</a:t>
            </a:r>
            <a:r>
              <a:rPr lang="en-US" dirty="0"/>
              <a:t> </a:t>
            </a:r>
            <a:r>
              <a:rPr lang="en-US" dirty="0" err="1"/>
              <a:t>laju</a:t>
            </a:r>
            <a:r>
              <a:rPr lang="en-US" dirty="0"/>
              <a:t> </a:t>
            </a:r>
            <a:r>
              <a:rPr lang="en-US" dirty="0" err="1"/>
              <a:t>dosis,tingkat</a:t>
            </a:r>
            <a:r>
              <a:rPr lang="en-US" dirty="0"/>
              <a:t> </a:t>
            </a:r>
            <a:r>
              <a:rPr lang="en-US" dirty="0" err="1"/>
              <a:t>kontaminasi</a:t>
            </a:r>
            <a:r>
              <a:rPr lang="en-US" dirty="0"/>
              <a:t> </a:t>
            </a:r>
            <a:r>
              <a:rPr lang="en-US" dirty="0" err="1"/>
              <a:t>baik</a:t>
            </a:r>
            <a:r>
              <a:rPr lang="en-US" dirty="0"/>
              <a:t> </a:t>
            </a:r>
            <a:r>
              <a:rPr lang="en-US" dirty="0" err="1"/>
              <a:t>udara</a:t>
            </a:r>
            <a:r>
              <a:rPr lang="en-US" dirty="0"/>
              <a:t> </a:t>
            </a:r>
            <a:r>
              <a:rPr lang="en-US" dirty="0" err="1"/>
              <a:t>maupun</a:t>
            </a:r>
            <a:r>
              <a:rPr lang="en-US" dirty="0"/>
              <a:t> </a:t>
            </a:r>
            <a:r>
              <a:rPr lang="en-US" dirty="0" err="1"/>
              <a:t>permukaan</a:t>
            </a:r>
            <a:r>
              <a:rPr lang="en-US" dirty="0"/>
              <a:t> </a:t>
            </a:r>
            <a:r>
              <a:rPr lang="en-US" dirty="0" err="1"/>
              <a:t>daerah</a:t>
            </a:r>
            <a:r>
              <a:rPr lang="en-US" dirty="0"/>
              <a:t> </a:t>
            </a:r>
            <a:r>
              <a:rPr lang="en-US" dirty="0" err="1"/>
              <a:t>kerja</a:t>
            </a:r>
            <a:r>
              <a:rPr lang="en-US" dirty="0"/>
              <a:t>, </a:t>
            </a:r>
            <a:r>
              <a:rPr lang="en-US" dirty="0" err="1"/>
              <a:t>serta</a:t>
            </a:r>
            <a:r>
              <a:rPr lang="en-US" dirty="0"/>
              <a:t> </a:t>
            </a:r>
            <a:r>
              <a:rPr lang="en-US" dirty="0" err="1"/>
              <a:t>pemantauan</a:t>
            </a:r>
            <a:r>
              <a:rPr lang="en-US" dirty="0"/>
              <a:t> </a:t>
            </a:r>
            <a:r>
              <a:rPr lang="en-US" dirty="0" err="1"/>
              <a:t>dosis</a:t>
            </a:r>
            <a:r>
              <a:rPr lang="en-US" dirty="0"/>
              <a:t> </a:t>
            </a:r>
            <a:r>
              <a:rPr lang="en-US" dirty="0" err="1"/>
              <a:t>kumulatif</a:t>
            </a:r>
            <a:r>
              <a:rPr lang="en-US" dirty="0"/>
              <a:t> </a:t>
            </a:r>
            <a:r>
              <a:rPr lang="en-US" dirty="0" err="1"/>
              <a:t>daerah</a:t>
            </a:r>
            <a:r>
              <a:rPr lang="en-US" dirty="0"/>
              <a:t> </a:t>
            </a:r>
            <a:r>
              <a:rPr lang="en-US" dirty="0" err="1"/>
              <a:t>kerja</a:t>
            </a:r>
            <a:r>
              <a:rPr lang="en-US" dirty="0"/>
              <a:t> </a:t>
            </a:r>
          </a:p>
          <a:p>
            <a:pPr marL="514350" indent="-514350">
              <a:buFont typeface="Arial" panose="020B0604020202020204" pitchFamily="34" charset="0"/>
              <a:buAutoNum type="arabicPeriod"/>
            </a:pPr>
            <a:r>
              <a:rPr lang="en-US" dirty="0" err="1"/>
              <a:t>Rekaman</a:t>
            </a:r>
            <a:r>
              <a:rPr lang="en-US" dirty="0"/>
              <a:t> Hasil </a:t>
            </a:r>
            <a:r>
              <a:rPr lang="en-US" dirty="0" err="1"/>
              <a:t>Verifikasi</a:t>
            </a:r>
            <a:r>
              <a:rPr lang="en-US" dirty="0"/>
              <a:t> </a:t>
            </a:r>
            <a:r>
              <a:rPr lang="en-US" dirty="0" err="1"/>
              <a:t>Keselamatan</a:t>
            </a:r>
            <a:endParaRPr lang="en-ID" dirty="0"/>
          </a:p>
          <a:p>
            <a:pPr marL="514350" indent="-514350">
              <a:buAutoNum type="arabicPeriod"/>
            </a:pPr>
            <a:endParaRPr lang="en-US" dirty="0"/>
          </a:p>
        </p:txBody>
      </p:sp>
    </p:spTree>
    <p:extLst>
      <p:ext uri="{BB962C8B-B14F-4D97-AF65-F5344CB8AC3E}">
        <p14:creationId xmlns:p14="http://schemas.microsoft.com/office/powerpoint/2010/main" val="759633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286000" y="0"/>
            <a:ext cx="7600950" cy="641350"/>
          </a:xfrm>
          <a:prstGeom prst="rect">
            <a:avLst/>
          </a:prstGeom>
          <a:noFill/>
          <a:ln w="9525">
            <a:noFill/>
            <a:miter lim="800000"/>
            <a:headEnd/>
            <a:tailEnd/>
          </a:ln>
          <a:effectLst/>
        </p:spPr>
        <p:txBody>
          <a:bodyPr wrap="none">
            <a:spAutoFit/>
          </a:bodyPr>
          <a:lstStyle/>
          <a:p>
            <a:r>
              <a:rPr lang="en-US" sz="3600" b="1">
                <a:cs typeface="Times New Roman" pitchFamily="18" charset="0"/>
              </a:rPr>
              <a:t>Methods of controlling radiation dose</a:t>
            </a:r>
            <a:r>
              <a:rPr lang="en-US" sz="2400"/>
              <a:t> </a:t>
            </a:r>
          </a:p>
        </p:txBody>
      </p:sp>
      <p:sp>
        <p:nvSpPr>
          <p:cNvPr id="16392" name="Text Box 8"/>
          <p:cNvSpPr txBox="1">
            <a:spLocks noChangeArrowheads="1"/>
          </p:cNvSpPr>
          <p:nvPr/>
        </p:nvSpPr>
        <p:spPr bwMode="auto">
          <a:xfrm>
            <a:off x="1736726" y="4648201"/>
            <a:ext cx="8931275" cy="830997"/>
          </a:xfrm>
          <a:prstGeom prst="rect">
            <a:avLst/>
          </a:prstGeom>
          <a:noFill/>
          <a:ln w="9525">
            <a:noFill/>
            <a:miter lim="800000"/>
            <a:headEnd/>
            <a:tailEnd/>
          </a:ln>
          <a:effectLst/>
        </p:spPr>
        <p:txBody>
          <a:bodyPr>
            <a:spAutoFit/>
          </a:bodyPr>
          <a:lstStyle/>
          <a:p>
            <a:r>
              <a:rPr lang="en-US" sz="1200" b="1" dirty="0"/>
              <a:t> </a:t>
            </a:r>
            <a:r>
              <a:rPr lang="en-US" sz="2400" b="1" dirty="0"/>
              <a:t>Plan</a:t>
            </a:r>
            <a:r>
              <a:rPr lang="en-US" sz="2400" dirty="0"/>
              <a:t>:  Design your experiment and safety considerations to reduce </a:t>
            </a:r>
          </a:p>
          <a:p>
            <a:r>
              <a:rPr lang="en-US" sz="1200" dirty="0"/>
              <a:t> </a:t>
            </a:r>
            <a:r>
              <a:rPr lang="en-US" sz="2400" dirty="0"/>
              <a:t>exposure to </a:t>
            </a:r>
            <a:r>
              <a:rPr lang="en-US" sz="2400" b="1" dirty="0"/>
              <a:t>A</a:t>
            </a:r>
            <a:r>
              <a:rPr lang="en-US" sz="2400" dirty="0"/>
              <a:t>s </a:t>
            </a:r>
            <a:r>
              <a:rPr lang="en-US" sz="2400" b="1" dirty="0"/>
              <a:t>L</a:t>
            </a:r>
            <a:r>
              <a:rPr lang="en-US" sz="2400" dirty="0"/>
              <a:t>ow </a:t>
            </a:r>
            <a:r>
              <a:rPr lang="en-US" sz="2400" b="1" dirty="0"/>
              <a:t>A</a:t>
            </a:r>
            <a:r>
              <a:rPr lang="en-US" sz="2400" dirty="0"/>
              <a:t>s </a:t>
            </a:r>
            <a:r>
              <a:rPr lang="en-US" sz="2400" b="1" dirty="0"/>
              <a:t>R</a:t>
            </a:r>
            <a:r>
              <a:rPr lang="en-US" sz="2400" dirty="0"/>
              <a:t>easonably </a:t>
            </a:r>
            <a:r>
              <a:rPr lang="en-US" sz="2400" b="1" dirty="0"/>
              <a:t>A</a:t>
            </a:r>
            <a:r>
              <a:rPr lang="en-US" sz="2400" dirty="0"/>
              <a:t>chievable (</a:t>
            </a:r>
            <a:r>
              <a:rPr lang="en-US" sz="2400" b="1" dirty="0"/>
              <a:t>ALARA</a:t>
            </a:r>
            <a:r>
              <a:rPr lang="en-US" sz="2400" dirty="0"/>
              <a:t>).</a:t>
            </a:r>
          </a:p>
        </p:txBody>
      </p:sp>
      <p:sp>
        <p:nvSpPr>
          <p:cNvPr id="16393" name="Text Box 9"/>
          <p:cNvSpPr txBox="1">
            <a:spLocks noChangeArrowheads="1"/>
          </p:cNvSpPr>
          <p:nvPr/>
        </p:nvSpPr>
        <p:spPr bwMode="auto">
          <a:xfrm>
            <a:off x="1752600" y="5562601"/>
            <a:ext cx="8556894" cy="830997"/>
          </a:xfrm>
          <a:prstGeom prst="rect">
            <a:avLst/>
          </a:prstGeom>
          <a:noFill/>
          <a:ln w="9525">
            <a:noFill/>
            <a:miter lim="800000"/>
            <a:headEnd/>
            <a:tailEnd/>
          </a:ln>
          <a:effectLst/>
        </p:spPr>
        <p:txBody>
          <a:bodyPr wrap="none">
            <a:spAutoFit/>
          </a:bodyPr>
          <a:lstStyle/>
          <a:p>
            <a:r>
              <a:rPr lang="en-US" sz="2400" b="1" dirty="0"/>
              <a:t>Control</a:t>
            </a:r>
            <a:r>
              <a:rPr lang="en-US" sz="2400" dirty="0"/>
              <a:t>:  Utilize proper pipetting techniques and safety equipment,</a:t>
            </a:r>
          </a:p>
          <a:p>
            <a:r>
              <a:rPr lang="en-US" sz="2400" dirty="0"/>
              <a:t>and monitor frequently.</a:t>
            </a:r>
          </a:p>
        </p:txBody>
      </p:sp>
      <p:sp>
        <p:nvSpPr>
          <p:cNvPr id="16394" name="Text Box 10"/>
          <p:cNvSpPr txBox="1">
            <a:spLocks noChangeArrowheads="1"/>
          </p:cNvSpPr>
          <p:nvPr/>
        </p:nvSpPr>
        <p:spPr bwMode="auto">
          <a:xfrm>
            <a:off x="2209800" y="1600201"/>
            <a:ext cx="7031092" cy="2554545"/>
          </a:xfrm>
          <a:prstGeom prst="rect">
            <a:avLst/>
          </a:prstGeom>
          <a:noFill/>
          <a:ln w="9525">
            <a:noFill/>
            <a:miter lim="800000"/>
            <a:headEnd/>
            <a:tailEnd/>
          </a:ln>
          <a:effectLst/>
        </p:spPr>
        <p:txBody>
          <a:bodyPr wrap="none">
            <a:spAutoFit/>
          </a:bodyPr>
          <a:lstStyle/>
          <a:p>
            <a:r>
              <a:rPr lang="en-US" sz="3200" b="1"/>
              <a:t>Plan, </a:t>
            </a:r>
          </a:p>
          <a:p>
            <a:r>
              <a:rPr lang="en-US" sz="3200" b="1"/>
              <a:t>         Control, </a:t>
            </a:r>
          </a:p>
          <a:p>
            <a:r>
              <a:rPr lang="en-US" sz="3200" b="1"/>
              <a:t>                       Time, </a:t>
            </a:r>
          </a:p>
          <a:p>
            <a:r>
              <a:rPr lang="en-US" sz="3200" b="1"/>
              <a:t>                                 Distance, </a:t>
            </a:r>
          </a:p>
          <a:p>
            <a:r>
              <a:rPr lang="en-US" sz="3200" b="1"/>
              <a:t>                                                 and Shielding</a:t>
            </a:r>
          </a:p>
        </p:txBody>
      </p:sp>
      <p:pic>
        <p:nvPicPr>
          <p:cNvPr id="16395" name="Picture 11"/>
          <p:cNvPicPr>
            <a:picLocks noChangeAspect="1" noChangeArrowheads="1"/>
          </p:cNvPicPr>
          <p:nvPr/>
        </p:nvPicPr>
        <p:blipFill>
          <a:blip r:embed="rId2" cstate="print"/>
          <a:srcRect/>
          <a:stretch>
            <a:fillRect/>
          </a:stretch>
        </p:blipFill>
        <p:spPr bwMode="auto">
          <a:xfrm>
            <a:off x="7010401" y="914400"/>
            <a:ext cx="2981325" cy="169545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descr="time near source"/>
          <p:cNvPicPr>
            <a:picLocks noChangeAspect="1" noChangeArrowheads="1"/>
          </p:cNvPicPr>
          <p:nvPr/>
        </p:nvPicPr>
        <p:blipFill>
          <a:blip r:embed="rId2" cstate="print"/>
          <a:srcRect/>
          <a:stretch>
            <a:fillRect/>
          </a:stretch>
        </p:blipFill>
        <p:spPr bwMode="auto">
          <a:xfrm>
            <a:off x="8305800" y="752476"/>
            <a:ext cx="2362200" cy="2132013"/>
          </a:xfrm>
          <a:prstGeom prst="rect">
            <a:avLst/>
          </a:prstGeom>
          <a:noFill/>
        </p:spPr>
      </p:pic>
      <p:pic>
        <p:nvPicPr>
          <p:cNvPr id="44037" name="Picture 5" descr="shielding from source"/>
          <p:cNvPicPr>
            <a:picLocks noChangeAspect="1" noChangeArrowheads="1"/>
          </p:cNvPicPr>
          <p:nvPr/>
        </p:nvPicPr>
        <p:blipFill>
          <a:blip r:embed="rId3" cstate="print"/>
          <a:srcRect/>
          <a:stretch>
            <a:fillRect/>
          </a:stretch>
        </p:blipFill>
        <p:spPr bwMode="auto">
          <a:xfrm>
            <a:off x="6934200" y="4706938"/>
            <a:ext cx="3733800" cy="2151062"/>
          </a:xfrm>
          <a:prstGeom prst="rect">
            <a:avLst/>
          </a:prstGeom>
          <a:noFill/>
        </p:spPr>
      </p:pic>
      <p:pic>
        <p:nvPicPr>
          <p:cNvPr id="44039" name="Picture 7" descr="distance from source"/>
          <p:cNvPicPr>
            <a:picLocks noChangeAspect="1" noChangeArrowheads="1"/>
          </p:cNvPicPr>
          <p:nvPr/>
        </p:nvPicPr>
        <p:blipFill>
          <a:blip r:embed="rId4" cstate="print"/>
          <a:srcRect/>
          <a:stretch>
            <a:fillRect/>
          </a:stretch>
        </p:blipFill>
        <p:spPr bwMode="auto">
          <a:xfrm>
            <a:off x="6019800" y="3124200"/>
            <a:ext cx="4648200" cy="1416050"/>
          </a:xfrm>
          <a:prstGeom prst="rect">
            <a:avLst/>
          </a:prstGeom>
          <a:noFill/>
        </p:spPr>
      </p:pic>
      <p:sp>
        <p:nvSpPr>
          <p:cNvPr id="44041" name="Text Box 9"/>
          <p:cNvSpPr txBox="1">
            <a:spLocks noChangeArrowheads="1"/>
          </p:cNvSpPr>
          <p:nvPr/>
        </p:nvSpPr>
        <p:spPr bwMode="auto">
          <a:xfrm>
            <a:off x="1524000" y="685801"/>
            <a:ext cx="6324600" cy="1200329"/>
          </a:xfrm>
          <a:prstGeom prst="rect">
            <a:avLst/>
          </a:prstGeom>
          <a:noFill/>
          <a:ln w="9525">
            <a:noFill/>
            <a:miter lim="800000"/>
            <a:headEnd/>
            <a:tailEnd/>
          </a:ln>
          <a:effectLst/>
        </p:spPr>
        <p:txBody>
          <a:bodyPr>
            <a:spAutoFit/>
          </a:bodyPr>
          <a:lstStyle/>
          <a:p>
            <a:r>
              <a:rPr lang="en-US" sz="2400" b="1" dirty="0"/>
              <a:t>Time</a:t>
            </a:r>
            <a:r>
              <a:rPr lang="en-US" sz="2400" dirty="0"/>
              <a:t>:  </a:t>
            </a:r>
            <a:r>
              <a:rPr lang="en-US" sz="2400" dirty="0">
                <a:cs typeface="Times New Roman" pitchFamily="18" charset="0"/>
              </a:rPr>
              <a:t>Minimize the time spent handling or in the vicinity of radiation sources.</a:t>
            </a:r>
          </a:p>
          <a:p>
            <a:r>
              <a:rPr lang="en-US" sz="2400" dirty="0"/>
              <a:t> </a:t>
            </a:r>
          </a:p>
        </p:txBody>
      </p:sp>
      <p:sp>
        <p:nvSpPr>
          <p:cNvPr id="44042" name="Text Box 10"/>
          <p:cNvSpPr txBox="1">
            <a:spLocks noChangeArrowheads="1"/>
          </p:cNvSpPr>
          <p:nvPr/>
        </p:nvSpPr>
        <p:spPr bwMode="auto">
          <a:xfrm>
            <a:off x="1524000" y="1600200"/>
            <a:ext cx="6553200" cy="1569660"/>
          </a:xfrm>
          <a:prstGeom prst="rect">
            <a:avLst/>
          </a:prstGeom>
          <a:noFill/>
          <a:ln w="9525">
            <a:noFill/>
            <a:miter lim="800000"/>
            <a:headEnd/>
            <a:tailEnd/>
          </a:ln>
          <a:effectLst/>
        </p:spPr>
        <p:txBody>
          <a:bodyPr>
            <a:spAutoFit/>
          </a:bodyPr>
          <a:lstStyle/>
          <a:p>
            <a:r>
              <a:rPr lang="en-US" sz="2400" b="1" dirty="0"/>
              <a:t>Distance</a:t>
            </a:r>
            <a:r>
              <a:rPr lang="en-US" sz="2400" dirty="0"/>
              <a:t>:  </a:t>
            </a:r>
            <a:r>
              <a:rPr lang="en-US" sz="2400" dirty="0">
                <a:cs typeface="Times New Roman" pitchFamily="18" charset="0"/>
              </a:rPr>
              <a:t>Increasing the distance from a radiation source by the use of handling devices will reduce the dose received, since exposure rate decreases as 1/r</a:t>
            </a:r>
            <a:r>
              <a:rPr lang="en-US" sz="2400" baseline="30000" dirty="0">
                <a:cs typeface="Times New Roman" pitchFamily="18" charset="0"/>
              </a:rPr>
              <a:t>2</a:t>
            </a:r>
            <a:r>
              <a:rPr lang="en-US" sz="2400" dirty="0">
                <a:cs typeface="Times New Roman" pitchFamily="18" charset="0"/>
              </a:rPr>
              <a:t>, where r is the distance from a point source. </a:t>
            </a:r>
          </a:p>
        </p:txBody>
      </p:sp>
      <p:sp>
        <p:nvSpPr>
          <p:cNvPr id="44043" name="Text Box 11"/>
          <p:cNvSpPr txBox="1">
            <a:spLocks noChangeArrowheads="1"/>
          </p:cNvSpPr>
          <p:nvPr/>
        </p:nvSpPr>
        <p:spPr bwMode="auto">
          <a:xfrm>
            <a:off x="1524000" y="4210050"/>
            <a:ext cx="4724400" cy="2677656"/>
          </a:xfrm>
          <a:prstGeom prst="rect">
            <a:avLst/>
          </a:prstGeom>
          <a:noFill/>
          <a:ln w="9525">
            <a:noFill/>
            <a:miter lim="800000"/>
            <a:headEnd/>
            <a:tailEnd/>
          </a:ln>
          <a:effectLst/>
        </p:spPr>
        <p:txBody>
          <a:bodyPr>
            <a:spAutoFit/>
          </a:bodyPr>
          <a:lstStyle/>
          <a:p>
            <a:r>
              <a:rPr lang="en-US" sz="2400" b="1" dirty="0"/>
              <a:t>Shielding</a:t>
            </a:r>
            <a:r>
              <a:rPr lang="en-US" sz="2400" dirty="0"/>
              <a:t>:  Radiation can be absorbed by materials placed between the source of the radiation and the user.  The type of shielding that is the most appropriate to use depends on the nature of the penetrating power of the radiation.</a:t>
            </a:r>
          </a:p>
        </p:txBody>
      </p:sp>
      <p:grpSp>
        <p:nvGrpSpPr>
          <p:cNvPr id="44058" name="Group 26"/>
          <p:cNvGrpSpPr>
            <a:grpSpLocks/>
          </p:cNvGrpSpPr>
          <p:nvPr/>
        </p:nvGrpSpPr>
        <p:grpSpPr bwMode="auto">
          <a:xfrm>
            <a:off x="2209801" y="3200398"/>
            <a:ext cx="3095625" cy="812800"/>
            <a:chOff x="134" y="1920"/>
            <a:chExt cx="1950" cy="512"/>
          </a:xfrm>
        </p:grpSpPr>
        <p:sp>
          <p:nvSpPr>
            <p:cNvPr id="44047" name="Text Box 15"/>
            <p:cNvSpPr txBox="1">
              <a:spLocks noChangeArrowheads="1"/>
            </p:cNvSpPr>
            <p:nvPr/>
          </p:nvSpPr>
          <p:spPr bwMode="auto">
            <a:xfrm>
              <a:off x="134" y="2025"/>
              <a:ext cx="553" cy="407"/>
            </a:xfrm>
            <a:prstGeom prst="rect">
              <a:avLst/>
            </a:prstGeom>
            <a:noFill/>
            <a:ln w="9525">
              <a:noFill/>
              <a:miter lim="800000"/>
              <a:headEnd/>
              <a:tailEnd/>
            </a:ln>
            <a:effectLst/>
          </p:spPr>
          <p:txBody>
            <a:bodyPr wrap="none">
              <a:spAutoFit/>
            </a:bodyPr>
            <a:lstStyle/>
            <a:p>
              <a:r>
                <a:rPr lang="en-US" u="sng"/>
                <a:t>Dose 2</a:t>
              </a:r>
              <a:r>
                <a:rPr lang="en-US"/>
                <a:t> </a:t>
              </a:r>
            </a:p>
            <a:p>
              <a:r>
                <a:rPr lang="en-US"/>
                <a:t>Dose 1</a:t>
              </a:r>
            </a:p>
          </p:txBody>
        </p:sp>
        <p:sp>
          <p:nvSpPr>
            <p:cNvPr id="44048" name="Text Box 16"/>
            <p:cNvSpPr txBox="1">
              <a:spLocks noChangeArrowheads="1"/>
            </p:cNvSpPr>
            <p:nvPr/>
          </p:nvSpPr>
          <p:spPr bwMode="auto">
            <a:xfrm>
              <a:off x="1008" y="2016"/>
              <a:ext cx="729" cy="407"/>
            </a:xfrm>
            <a:prstGeom prst="rect">
              <a:avLst/>
            </a:prstGeom>
            <a:noFill/>
            <a:ln w="9525">
              <a:noFill/>
              <a:miter lim="800000"/>
              <a:headEnd/>
              <a:tailEnd/>
            </a:ln>
            <a:effectLst/>
          </p:spPr>
          <p:txBody>
            <a:bodyPr wrap="none">
              <a:spAutoFit/>
            </a:bodyPr>
            <a:lstStyle/>
            <a:p>
              <a:r>
                <a:rPr lang="en-US" u="sng"/>
                <a:t>Distance 1</a:t>
              </a:r>
            </a:p>
            <a:p>
              <a:r>
                <a:rPr lang="en-US"/>
                <a:t>Distance 2</a:t>
              </a:r>
            </a:p>
          </p:txBody>
        </p:sp>
        <p:sp>
          <p:nvSpPr>
            <p:cNvPr id="44049" name="Text Box 17"/>
            <p:cNvSpPr txBox="1">
              <a:spLocks noChangeArrowheads="1"/>
            </p:cNvSpPr>
            <p:nvPr/>
          </p:nvSpPr>
          <p:spPr bwMode="auto">
            <a:xfrm>
              <a:off x="662" y="2090"/>
              <a:ext cx="213" cy="291"/>
            </a:xfrm>
            <a:prstGeom prst="rect">
              <a:avLst/>
            </a:prstGeom>
            <a:noFill/>
            <a:ln w="9525">
              <a:noFill/>
              <a:miter lim="800000"/>
              <a:headEnd/>
              <a:tailEnd/>
            </a:ln>
            <a:effectLst/>
          </p:spPr>
          <p:txBody>
            <a:bodyPr wrap="none">
              <a:spAutoFit/>
            </a:bodyPr>
            <a:lstStyle/>
            <a:p>
              <a:r>
                <a:rPr lang="en-US" sz="2400"/>
                <a:t>=</a:t>
              </a:r>
            </a:p>
          </p:txBody>
        </p:sp>
        <p:sp>
          <p:nvSpPr>
            <p:cNvPr id="44050" name="Line 18"/>
            <p:cNvSpPr>
              <a:spLocks noChangeShapeType="1"/>
            </p:cNvSpPr>
            <p:nvPr/>
          </p:nvSpPr>
          <p:spPr bwMode="auto">
            <a:xfrm>
              <a:off x="912" y="2064"/>
              <a:ext cx="0" cy="336"/>
            </a:xfrm>
            <a:prstGeom prst="line">
              <a:avLst/>
            </a:prstGeom>
            <a:noFill/>
            <a:ln w="9525">
              <a:solidFill>
                <a:schemeClr val="tx1"/>
              </a:solidFill>
              <a:round/>
              <a:headEnd/>
              <a:tailEnd/>
            </a:ln>
            <a:effectLst/>
          </p:spPr>
          <p:txBody>
            <a:bodyPr/>
            <a:lstStyle/>
            <a:p>
              <a:endParaRPr lang="en-US"/>
            </a:p>
          </p:txBody>
        </p:sp>
        <p:sp>
          <p:nvSpPr>
            <p:cNvPr id="44051" name="Line 19"/>
            <p:cNvSpPr>
              <a:spLocks noChangeShapeType="1"/>
            </p:cNvSpPr>
            <p:nvPr/>
          </p:nvSpPr>
          <p:spPr bwMode="auto">
            <a:xfrm>
              <a:off x="1872" y="2064"/>
              <a:ext cx="0" cy="336"/>
            </a:xfrm>
            <a:prstGeom prst="line">
              <a:avLst/>
            </a:prstGeom>
            <a:noFill/>
            <a:ln w="9525">
              <a:solidFill>
                <a:schemeClr val="tx1"/>
              </a:solidFill>
              <a:round/>
              <a:headEnd/>
              <a:tailEnd/>
            </a:ln>
            <a:effectLst/>
          </p:spPr>
          <p:txBody>
            <a:bodyPr/>
            <a:lstStyle/>
            <a:p>
              <a:endParaRPr lang="en-US"/>
            </a:p>
          </p:txBody>
        </p:sp>
        <p:sp>
          <p:nvSpPr>
            <p:cNvPr id="44053" name="Line 21"/>
            <p:cNvSpPr>
              <a:spLocks noChangeShapeType="1"/>
            </p:cNvSpPr>
            <p:nvPr/>
          </p:nvSpPr>
          <p:spPr bwMode="auto">
            <a:xfrm>
              <a:off x="1776" y="2400"/>
              <a:ext cx="96" cy="0"/>
            </a:xfrm>
            <a:prstGeom prst="line">
              <a:avLst/>
            </a:prstGeom>
            <a:noFill/>
            <a:ln w="9525">
              <a:solidFill>
                <a:schemeClr val="tx1"/>
              </a:solidFill>
              <a:round/>
              <a:headEnd/>
              <a:tailEnd/>
            </a:ln>
            <a:effectLst/>
          </p:spPr>
          <p:txBody>
            <a:bodyPr/>
            <a:lstStyle/>
            <a:p>
              <a:endParaRPr lang="en-US"/>
            </a:p>
          </p:txBody>
        </p:sp>
        <p:sp>
          <p:nvSpPr>
            <p:cNvPr id="44054" name="Line 22"/>
            <p:cNvSpPr>
              <a:spLocks noChangeShapeType="1"/>
            </p:cNvSpPr>
            <p:nvPr/>
          </p:nvSpPr>
          <p:spPr bwMode="auto">
            <a:xfrm>
              <a:off x="1776" y="2064"/>
              <a:ext cx="96" cy="0"/>
            </a:xfrm>
            <a:prstGeom prst="line">
              <a:avLst/>
            </a:prstGeom>
            <a:noFill/>
            <a:ln w="9525">
              <a:solidFill>
                <a:schemeClr val="tx1"/>
              </a:solidFill>
              <a:round/>
              <a:headEnd/>
              <a:tailEnd/>
            </a:ln>
            <a:effectLst/>
          </p:spPr>
          <p:txBody>
            <a:bodyPr/>
            <a:lstStyle/>
            <a:p>
              <a:endParaRPr lang="en-US"/>
            </a:p>
          </p:txBody>
        </p:sp>
        <p:sp>
          <p:nvSpPr>
            <p:cNvPr id="44055" name="Line 23"/>
            <p:cNvSpPr>
              <a:spLocks noChangeShapeType="1"/>
            </p:cNvSpPr>
            <p:nvPr/>
          </p:nvSpPr>
          <p:spPr bwMode="auto">
            <a:xfrm>
              <a:off x="912" y="2400"/>
              <a:ext cx="96" cy="0"/>
            </a:xfrm>
            <a:prstGeom prst="line">
              <a:avLst/>
            </a:prstGeom>
            <a:noFill/>
            <a:ln w="9525">
              <a:solidFill>
                <a:schemeClr val="tx1"/>
              </a:solidFill>
              <a:round/>
              <a:headEnd/>
              <a:tailEnd/>
            </a:ln>
            <a:effectLst/>
          </p:spPr>
          <p:txBody>
            <a:bodyPr/>
            <a:lstStyle/>
            <a:p>
              <a:endParaRPr lang="en-US"/>
            </a:p>
          </p:txBody>
        </p:sp>
        <p:sp>
          <p:nvSpPr>
            <p:cNvPr id="44056" name="Line 24"/>
            <p:cNvSpPr>
              <a:spLocks noChangeShapeType="1"/>
            </p:cNvSpPr>
            <p:nvPr/>
          </p:nvSpPr>
          <p:spPr bwMode="auto">
            <a:xfrm>
              <a:off x="912" y="2064"/>
              <a:ext cx="96" cy="0"/>
            </a:xfrm>
            <a:prstGeom prst="line">
              <a:avLst/>
            </a:prstGeom>
            <a:noFill/>
            <a:ln w="9525">
              <a:solidFill>
                <a:schemeClr val="tx1"/>
              </a:solidFill>
              <a:round/>
              <a:headEnd/>
              <a:tailEnd/>
            </a:ln>
            <a:effectLst/>
          </p:spPr>
          <p:txBody>
            <a:bodyPr/>
            <a:lstStyle/>
            <a:p>
              <a:endParaRPr lang="en-US"/>
            </a:p>
          </p:txBody>
        </p:sp>
        <p:sp>
          <p:nvSpPr>
            <p:cNvPr id="44057" name="Text Box 25"/>
            <p:cNvSpPr txBox="1">
              <a:spLocks noChangeArrowheads="1"/>
            </p:cNvSpPr>
            <p:nvPr/>
          </p:nvSpPr>
          <p:spPr bwMode="auto">
            <a:xfrm>
              <a:off x="1824" y="1920"/>
              <a:ext cx="260" cy="288"/>
            </a:xfrm>
            <a:prstGeom prst="rect">
              <a:avLst/>
            </a:prstGeom>
            <a:noFill/>
            <a:ln w="9525">
              <a:noFill/>
              <a:miter lim="800000"/>
              <a:headEnd/>
              <a:tailEnd/>
            </a:ln>
            <a:effectLst/>
          </p:spPr>
          <p:txBody>
            <a:bodyPr wrap="none">
              <a:spAutoFit/>
            </a:bodyPr>
            <a:lstStyle/>
            <a:p>
              <a:r>
                <a:rPr lang="en-US" sz="2400"/>
                <a:t> 2</a:t>
              </a:r>
            </a:p>
          </p:txBody>
        </p:sp>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5170" name="Group 2">
            <a:extLst>
              <a:ext uri="{FF2B5EF4-FFF2-40B4-BE49-F238E27FC236}">
                <a16:creationId xmlns="" xmlns:a16="http://schemas.microsoft.com/office/drawing/2014/main" id="{77EDF240-6677-4CDA-AB85-52DE1FB3FED5}"/>
              </a:ext>
            </a:extLst>
          </p:cNvPr>
          <p:cNvGrpSpPr>
            <a:grpSpLocks/>
          </p:cNvGrpSpPr>
          <p:nvPr/>
        </p:nvGrpSpPr>
        <p:grpSpPr bwMode="auto">
          <a:xfrm>
            <a:off x="1524000" y="50800"/>
            <a:ext cx="9118600" cy="6794500"/>
            <a:chOff x="0" y="32"/>
            <a:chExt cx="5744" cy="4280"/>
          </a:xfrm>
        </p:grpSpPr>
        <p:pic>
          <p:nvPicPr>
            <p:cNvPr id="135171" name="Picture 3" descr="seal">
              <a:extLst>
                <a:ext uri="{FF2B5EF4-FFF2-40B4-BE49-F238E27FC236}">
                  <a16:creationId xmlns="" xmlns:a16="http://schemas.microsoft.com/office/drawing/2014/main" id="{8F9F5086-D6A0-4004-B7E2-7BD101C6C8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 y="32"/>
              <a:ext cx="720" cy="700"/>
            </a:xfrm>
            <a:prstGeom prst="rect">
              <a:avLst/>
            </a:prstGeom>
            <a:noFill/>
            <a:extLst>
              <a:ext uri="{909E8E84-426E-40DD-AFC4-6F175D3DCCD1}">
                <a14:hiddenFill xmlns:a14="http://schemas.microsoft.com/office/drawing/2010/main">
                  <a:solidFill>
                    <a:srgbClr val="FFFFFF"/>
                  </a:solidFill>
                </a14:hiddenFill>
              </a:ext>
            </a:extLst>
          </p:spPr>
        </p:pic>
        <p:pic>
          <p:nvPicPr>
            <p:cNvPr id="135172" name="Picture 4" descr="1">
              <a:extLst>
                <a:ext uri="{FF2B5EF4-FFF2-40B4-BE49-F238E27FC236}">
                  <a16:creationId xmlns="" xmlns:a16="http://schemas.microsoft.com/office/drawing/2014/main" id="{A56B971D-D8CC-46A4-AB5F-0393B61D409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544"/>
              <a:ext cx="693" cy="768"/>
            </a:xfrm>
            <a:prstGeom prst="rect">
              <a:avLst/>
            </a:prstGeom>
            <a:noFill/>
            <a:extLst>
              <a:ext uri="{909E8E84-426E-40DD-AFC4-6F175D3DCCD1}">
                <a14:hiddenFill xmlns:a14="http://schemas.microsoft.com/office/drawing/2010/main">
                  <a:solidFill>
                    <a:srgbClr val="FFFFFF"/>
                  </a:solidFill>
                </a14:hiddenFill>
              </a:ext>
            </a:extLst>
          </p:spPr>
        </p:pic>
        <p:sp>
          <p:nvSpPr>
            <p:cNvPr id="135173" name="Line 5">
              <a:extLst>
                <a:ext uri="{FF2B5EF4-FFF2-40B4-BE49-F238E27FC236}">
                  <a16:creationId xmlns="" xmlns:a16="http://schemas.microsoft.com/office/drawing/2014/main" id="{0C2E58D1-5AB4-4FD7-BA5A-9D2B40CF386F}"/>
                </a:ext>
              </a:extLst>
            </p:cNvPr>
            <p:cNvSpPr>
              <a:spLocks noChangeShapeType="1"/>
            </p:cNvSpPr>
            <p:nvPr/>
          </p:nvSpPr>
          <p:spPr bwMode="auto">
            <a:xfrm>
              <a:off x="771" y="4217"/>
              <a:ext cx="48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135174" name="Line 6">
              <a:extLst>
                <a:ext uri="{FF2B5EF4-FFF2-40B4-BE49-F238E27FC236}">
                  <a16:creationId xmlns="" xmlns:a16="http://schemas.microsoft.com/office/drawing/2014/main" id="{48B7F1F4-C437-497D-96CF-D3FE993DD82B}"/>
                </a:ext>
              </a:extLst>
            </p:cNvPr>
            <p:cNvSpPr>
              <a:spLocks noChangeShapeType="1"/>
            </p:cNvSpPr>
            <p:nvPr/>
          </p:nvSpPr>
          <p:spPr bwMode="auto">
            <a:xfrm>
              <a:off x="96" y="90"/>
              <a:ext cx="48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135175" name="Line 7">
              <a:extLst>
                <a:ext uri="{FF2B5EF4-FFF2-40B4-BE49-F238E27FC236}">
                  <a16:creationId xmlns="" xmlns:a16="http://schemas.microsoft.com/office/drawing/2014/main" id="{894CE013-BFD9-4E7D-8EB6-6C2F3D75D056}"/>
                </a:ext>
              </a:extLst>
            </p:cNvPr>
            <p:cNvSpPr>
              <a:spLocks noChangeShapeType="1"/>
            </p:cNvSpPr>
            <p:nvPr/>
          </p:nvSpPr>
          <p:spPr bwMode="auto">
            <a:xfrm>
              <a:off x="96" y="93"/>
              <a:ext cx="0" cy="340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sp>
          <p:nvSpPr>
            <p:cNvPr id="135176" name="Line 8">
              <a:extLst>
                <a:ext uri="{FF2B5EF4-FFF2-40B4-BE49-F238E27FC236}">
                  <a16:creationId xmlns="" xmlns:a16="http://schemas.microsoft.com/office/drawing/2014/main" id="{9C23A960-2875-4B2E-92D3-F397FE450182}"/>
                </a:ext>
              </a:extLst>
            </p:cNvPr>
            <p:cNvSpPr>
              <a:spLocks noChangeShapeType="1"/>
            </p:cNvSpPr>
            <p:nvPr/>
          </p:nvSpPr>
          <p:spPr bwMode="auto">
            <a:xfrm>
              <a:off x="5667" y="808"/>
              <a:ext cx="0" cy="340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ID"/>
            </a:p>
          </p:txBody>
        </p:sp>
      </p:grpSp>
      <p:pic>
        <p:nvPicPr>
          <p:cNvPr id="135177" name="Picture 9" descr="Dosimeters and Chargers">
            <a:extLst>
              <a:ext uri="{FF2B5EF4-FFF2-40B4-BE49-F238E27FC236}">
                <a16:creationId xmlns="" xmlns:a16="http://schemas.microsoft.com/office/drawing/2014/main" id="{E805099B-8215-49D4-B59A-B2B9443043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1" y="3886200"/>
            <a:ext cx="2900363" cy="2108200"/>
          </a:xfrm>
          <a:prstGeom prst="rect">
            <a:avLst/>
          </a:prstGeom>
          <a:noFill/>
          <a:ln w="28575">
            <a:solidFill>
              <a:schemeClr val="folHlink"/>
            </a:solidFill>
            <a:miter lim="800000"/>
            <a:headEnd/>
            <a:tailEnd/>
          </a:ln>
          <a:extLst>
            <a:ext uri="{909E8E84-426E-40DD-AFC4-6F175D3DCCD1}">
              <a14:hiddenFill xmlns:a14="http://schemas.microsoft.com/office/drawing/2010/main">
                <a:solidFill>
                  <a:srgbClr val="FFFFFF"/>
                </a:solidFill>
              </a14:hiddenFill>
            </a:ext>
          </a:extLst>
        </p:spPr>
      </p:pic>
      <p:pic>
        <p:nvPicPr>
          <p:cNvPr id="135178" name="Picture 10" descr="Survey meter">
            <a:extLst>
              <a:ext uri="{FF2B5EF4-FFF2-40B4-BE49-F238E27FC236}">
                <a16:creationId xmlns="" xmlns:a16="http://schemas.microsoft.com/office/drawing/2014/main" id="{59265269-DE50-4C8A-BCFB-3723B497ADE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1" y="2209800"/>
            <a:ext cx="2879725" cy="1862138"/>
          </a:xfrm>
          <a:prstGeom prst="rect">
            <a:avLst/>
          </a:prstGeom>
          <a:noFill/>
          <a:ln w="28575">
            <a:solidFill>
              <a:schemeClr val="folHlink"/>
            </a:solidFill>
            <a:miter lim="800000"/>
            <a:headEnd/>
            <a:tailEnd/>
          </a:ln>
          <a:extLst>
            <a:ext uri="{909E8E84-426E-40DD-AFC4-6F175D3DCCD1}">
              <a14:hiddenFill xmlns:a14="http://schemas.microsoft.com/office/drawing/2010/main">
                <a:solidFill>
                  <a:srgbClr val="FFFFFF"/>
                </a:solidFill>
              </a14:hiddenFill>
            </a:ext>
          </a:extLst>
        </p:spPr>
      </p:pic>
      <p:sp>
        <p:nvSpPr>
          <p:cNvPr id="135179" name="Rectangle 11">
            <a:extLst>
              <a:ext uri="{FF2B5EF4-FFF2-40B4-BE49-F238E27FC236}">
                <a16:creationId xmlns="" xmlns:a16="http://schemas.microsoft.com/office/drawing/2014/main" id="{201A6482-4035-42E1-8935-0BBE742C3403}"/>
              </a:ext>
            </a:extLst>
          </p:cNvPr>
          <p:cNvSpPr>
            <a:spLocks noChangeArrowheads="1"/>
          </p:cNvSpPr>
          <p:nvPr/>
        </p:nvSpPr>
        <p:spPr bwMode="auto">
          <a:xfrm>
            <a:off x="2209800" y="532091"/>
            <a:ext cx="66648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en-US">
                <a:solidFill>
                  <a:schemeClr val="hlink"/>
                </a:solidFill>
                <a:effectLst>
                  <a:outerShdw blurRad="38100" dist="38100" dir="2700000" algn="tl">
                    <a:srgbClr val="000000"/>
                  </a:outerShdw>
                </a:effectLst>
              </a:rPr>
              <a:t>There are two kinds of radiation monitors used for medical purposes:</a:t>
            </a:r>
          </a:p>
        </p:txBody>
      </p:sp>
      <p:grpSp>
        <p:nvGrpSpPr>
          <p:cNvPr id="135180" name="Group 12">
            <a:extLst>
              <a:ext uri="{FF2B5EF4-FFF2-40B4-BE49-F238E27FC236}">
                <a16:creationId xmlns="" xmlns:a16="http://schemas.microsoft.com/office/drawing/2014/main" id="{F5397ABD-A486-4A28-A47B-56C1493C7960}"/>
              </a:ext>
            </a:extLst>
          </p:cNvPr>
          <p:cNvGrpSpPr>
            <a:grpSpLocks/>
          </p:cNvGrpSpPr>
          <p:nvPr/>
        </p:nvGrpSpPr>
        <p:grpSpPr bwMode="auto">
          <a:xfrm>
            <a:off x="3048000" y="1446214"/>
            <a:ext cx="2249488" cy="1146176"/>
            <a:chOff x="960" y="911"/>
            <a:chExt cx="1417" cy="722"/>
          </a:xfrm>
        </p:grpSpPr>
        <p:sp>
          <p:nvSpPr>
            <p:cNvPr id="135181" name="Rectangle 13">
              <a:extLst>
                <a:ext uri="{FF2B5EF4-FFF2-40B4-BE49-F238E27FC236}">
                  <a16:creationId xmlns="" xmlns:a16="http://schemas.microsoft.com/office/drawing/2014/main" id="{596E559D-0341-4BBF-A296-7D5777C2E0A5}"/>
                </a:ext>
              </a:extLst>
            </p:cNvPr>
            <p:cNvSpPr>
              <a:spLocks noChangeArrowheads="1"/>
            </p:cNvSpPr>
            <p:nvPr/>
          </p:nvSpPr>
          <p:spPr bwMode="auto">
            <a:xfrm>
              <a:off x="1152" y="911"/>
              <a:ext cx="1101"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en-US">
                  <a:solidFill>
                    <a:srgbClr val="FFFF00"/>
                  </a:solidFill>
                  <a:effectLst>
                    <a:outerShdw blurRad="38100" dist="38100" dir="2700000" algn="tl">
                      <a:srgbClr val="000000"/>
                    </a:outerShdw>
                  </a:effectLst>
                </a:rPr>
                <a:t>survey monitors </a:t>
              </a:r>
            </a:p>
          </p:txBody>
        </p:sp>
        <p:sp>
          <p:nvSpPr>
            <p:cNvPr id="135182" name="Rectangle 14">
              <a:extLst>
                <a:ext uri="{FF2B5EF4-FFF2-40B4-BE49-F238E27FC236}">
                  <a16:creationId xmlns="" xmlns:a16="http://schemas.microsoft.com/office/drawing/2014/main" id="{50029541-78C1-4322-817C-0222A47DA5B5}"/>
                </a:ext>
              </a:extLst>
            </p:cNvPr>
            <p:cNvSpPr>
              <a:spLocks noChangeArrowheads="1"/>
            </p:cNvSpPr>
            <p:nvPr/>
          </p:nvSpPr>
          <p:spPr bwMode="auto">
            <a:xfrm>
              <a:off x="1152" y="1400"/>
              <a:ext cx="1225"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en-US">
                  <a:solidFill>
                    <a:srgbClr val="FFFF00"/>
                  </a:solidFill>
                  <a:effectLst>
                    <a:outerShdw blurRad="38100" dist="38100" dir="2700000" algn="tl">
                      <a:srgbClr val="000000"/>
                    </a:outerShdw>
                  </a:effectLst>
                </a:rPr>
                <a:t>personal monitors </a:t>
              </a:r>
            </a:p>
          </p:txBody>
        </p:sp>
        <p:sp>
          <p:nvSpPr>
            <p:cNvPr id="135183" name="Oval 15">
              <a:extLst>
                <a:ext uri="{FF2B5EF4-FFF2-40B4-BE49-F238E27FC236}">
                  <a16:creationId xmlns="" xmlns:a16="http://schemas.microsoft.com/office/drawing/2014/main" id="{80C8D898-D892-4F73-ADEA-351B9BB494EA}"/>
                </a:ext>
              </a:extLst>
            </p:cNvPr>
            <p:cNvSpPr>
              <a:spLocks noChangeArrowheads="1"/>
            </p:cNvSpPr>
            <p:nvPr/>
          </p:nvSpPr>
          <p:spPr bwMode="auto">
            <a:xfrm>
              <a:off x="960" y="1008"/>
              <a:ext cx="48" cy="48"/>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rgbClr val="FF3300"/>
                </a:solidFill>
              </a:endParaRPr>
            </a:p>
          </p:txBody>
        </p:sp>
        <p:sp>
          <p:nvSpPr>
            <p:cNvPr id="135184" name="Oval 16">
              <a:extLst>
                <a:ext uri="{FF2B5EF4-FFF2-40B4-BE49-F238E27FC236}">
                  <a16:creationId xmlns="" xmlns:a16="http://schemas.microsoft.com/office/drawing/2014/main" id="{8D1E6C36-8388-4C9E-81D9-FA32E1EF920A}"/>
                </a:ext>
              </a:extLst>
            </p:cNvPr>
            <p:cNvSpPr>
              <a:spLocks noChangeArrowheads="1"/>
            </p:cNvSpPr>
            <p:nvPr/>
          </p:nvSpPr>
          <p:spPr bwMode="auto">
            <a:xfrm>
              <a:off x="960" y="1512"/>
              <a:ext cx="48" cy="48"/>
            </a:xfrm>
            <a:prstGeom prst="ellipse">
              <a:avLst/>
            </a:prstGeom>
            <a:solidFill>
              <a:srgbClr val="FF3300"/>
            </a:solidFill>
            <a:ln w="2857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rgbClr val="FF3300"/>
                </a:solidFill>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dirty="0" err="1" smtClean="0"/>
              <a:t>Implementasi</a:t>
            </a:r>
            <a:r>
              <a:rPr lang="en-ID" dirty="0" smtClean="0"/>
              <a:t> </a:t>
            </a:r>
            <a:r>
              <a:rPr lang="en-ID" dirty="0" err="1" smtClean="0"/>
              <a:t>Sistem</a:t>
            </a:r>
            <a:r>
              <a:rPr lang="en-ID" dirty="0" smtClean="0"/>
              <a:t> </a:t>
            </a:r>
            <a:r>
              <a:rPr lang="en-ID" dirty="0" err="1" smtClean="0"/>
              <a:t>Manajemen</a:t>
            </a:r>
            <a:r>
              <a:rPr lang="en-ID" dirty="0" smtClean="0"/>
              <a:t> </a:t>
            </a:r>
            <a:r>
              <a:rPr lang="en-ID" dirty="0" err="1" smtClean="0"/>
              <a:t>Keselamatan</a:t>
            </a:r>
            <a:r>
              <a:rPr lang="en-ID" dirty="0" smtClean="0"/>
              <a:t> </a:t>
            </a:r>
            <a:r>
              <a:rPr lang="en-ID" dirty="0" err="1" smtClean="0"/>
              <a:t>Radiasi</a:t>
            </a:r>
            <a:endParaRPr lang="en-US" dirty="0"/>
          </a:p>
        </p:txBody>
      </p:sp>
      <p:sp>
        <p:nvSpPr>
          <p:cNvPr id="3" name="Content Placeholder 2"/>
          <p:cNvSpPr>
            <a:spLocks noGrp="1"/>
          </p:cNvSpPr>
          <p:nvPr>
            <p:ph idx="1"/>
          </p:nvPr>
        </p:nvSpPr>
        <p:spPr/>
        <p:txBody>
          <a:bodyPr/>
          <a:lstStyle/>
          <a:p>
            <a:pPr marL="514350" indent="-514350">
              <a:buAutoNum type="arabicPeriod"/>
            </a:pPr>
            <a:r>
              <a:rPr lang="en-ID" dirty="0" err="1" smtClean="0"/>
              <a:t>Menyusun</a:t>
            </a:r>
            <a:r>
              <a:rPr lang="en-ID" dirty="0" smtClean="0"/>
              <a:t> program </a:t>
            </a:r>
            <a:r>
              <a:rPr lang="en-ID" dirty="0" err="1" smtClean="0"/>
              <a:t>kerja</a:t>
            </a:r>
            <a:r>
              <a:rPr lang="en-ID" dirty="0" smtClean="0"/>
              <a:t> </a:t>
            </a:r>
            <a:r>
              <a:rPr lang="en-ID" dirty="0" err="1" smtClean="0"/>
              <a:t>keselamatan</a:t>
            </a:r>
            <a:r>
              <a:rPr lang="en-ID" dirty="0" smtClean="0"/>
              <a:t> </a:t>
            </a:r>
            <a:r>
              <a:rPr lang="en-ID" dirty="0" err="1" smtClean="0"/>
              <a:t>radiasi</a:t>
            </a:r>
            <a:r>
              <a:rPr lang="en-ID" dirty="0" smtClean="0"/>
              <a:t>, </a:t>
            </a:r>
            <a:r>
              <a:rPr lang="en-ID" dirty="0" err="1" smtClean="0"/>
              <a:t>biasanya</a:t>
            </a:r>
            <a:r>
              <a:rPr lang="en-ID" dirty="0" smtClean="0"/>
              <a:t> </a:t>
            </a:r>
            <a:r>
              <a:rPr lang="en-ID" dirty="0" err="1" smtClean="0"/>
              <a:t>disusun</a:t>
            </a:r>
            <a:r>
              <a:rPr lang="en-ID" dirty="0" smtClean="0"/>
              <a:t> </a:t>
            </a:r>
            <a:r>
              <a:rPr lang="en-ID" dirty="0" err="1" smtClean="0"/>
              <a:t>untuk</a:t>
            </a:r>
            <a:r>
              <a:rPr lang="en-ID" dirty="0" smtClean="0"/>
              <a:t> </a:t>
            </a:r>
            <a:r>
              <a:rPr lang="en-ID" dirty="0" err="1" smtClean="0"/>
              <a:t>jangka</a:t>
            </a:r>
            <a:r>
              <a:rPr lang="en-ID" dirty="0" smtClean="0"/>
              <a:t> </a:t>
            </a:r>
            <a:r>
              <a:rPr lang="en-ID" dirty="0" err="1" smtClean="0"/>
              <a:t>waktu</a:t>
            </a:r>
            <a:r>
              <a:rPr lang="en-ID" dirty="0" smtClean="0"/>
              <a:t> 1 </a:t>
            </a:r>
            <a:r>
              <a:rPr lang="en-ID" dirty="0" err="1" smtClean="0"/>
              <a:t>tahun</a:t>
            </a:r>
            <a:r>
              <a:rPr lang="en-ID" dirty="0" smtClean="0"/>
              <a:t> </a:t>
            </a:r>
            <a:r>
              <a:rPr lang="en-ID" dirty="0" err="1" smtClean="0"/>
              <a:t>dan</a:t>
            </a:r>
            <a:r>
              <a:rPr lang="en-ID" dirty="0" smtClean="0"/>
              <a:t> </a:t>
            </a:r>
            <a:r>
              <a:rPr lang="en-ID" dirty="0" err="1" smtClean="0"/>
              <a:t>dievaluasi</a:t>
            </a:r>
            <a:r>
              <a:rPr lang="en-ID" dirty="0" smtClean="0"/>
              <a:t> </a:t>
            </a:r>
            <a:r>
              <a:rPr lang="en-ID" dirty="0" err="1" smtClean="0"/>
              <a:t>setiap</a:t>
            </a:r>
            <a:r>
              <a:rPr lang="en-ID" dirty="0" smtClean="0"/>
              <a:t> </a:t>
            </a:r>
            <a:r>
              <a:rPr lang="en-ID" dirty="0" err="1" smtClean="0"/>
              <a:t>tahunnya</a:t>
            </a:r>
            <a:r>
              <a:rPr lang="en-ID" dirty="0" smtClean="0"/>
              <a:t>. </a:t>
            </a:r>
            <a:r>
              <a:rPr lang="en-ID" dirty="0" err="1" smtClean="0"/>
              <a:t>Meliputi</a:t>
            </a:r>
            <a:r>
              <a:rPr lang="en-ID" dirty="0" smtClean="0"/>
              <a:t>: </a:t>
            </a:r>
            <a:r>
              <a:rPr lang="en-ID" dirty="0" err="1" smtClean="0"/>
              <a:t>tujuan</a:t>
            </a:r>
            <a:r>
              <a:rPr lang="en-ID" dirty="0"/>
              <a:t> </a:t>
            </a:r>
            <a:r>
              <a:rPr lang="en-ID" dirty="0" err="1" smtClean="0"/>
              <a:t>dan</a:t>
            </a:r>
            <a:r>
              <a:rPr lang="en-ID" dirty="0" smtClean="0"/>
              <a:t> </a:t>
            </a:r>
            <a:r>
              <a:rPr lang="en-ID" dirty="0" err="1" smtClean="0"/>
              <a:t>sasaran</a:t>
            </a:r>
            <a:r>
              <a:rPr lang="en-ID" dirty="0" smtClean="0"/>
              <a:t> </a:t>
            </a:r>
          </a:p>
          <a:p>
            <a:pPr marL="514350" indent="-514350">
              <a:buAutoNum type="arabicPeriod"/>
            </a:pPr>
            <a:r>
              <a:rPr lang="en-ID" dirty="0" err="1" smtClean="0"/>
              <a:t>Menyusun</a:t>
            </a:r>
            <a:r>
              <a:rPr lang="en-ID" dirty="0" smtClean="0"/>
              <a:t> </a:t>
            </a:r>
            <a:r>
              <a:rPr lang="en-ID" dirty="0" err="1" smtClean="0"/>
              <a:t>prosedur</a:t>
            </a:r>
            <a:r>
              <a:rPr lang="en-ID" dirty="0" smtClean="0"/>
              <a:t> </a:t>
            </a:r>
            <a:r>
              <a:rPr lang="en-ID" dirty="0" err="1" smtClean="0"/>
              <a:t>kerja</a:t>
            </a:r>
            <a:r>
              <a:rPr lang="en-ID" dirty="0" smtClean="0"/>
              <a:t>, </a:t>
            </a:r>
            <a:r>
              <a:rPr lang="en-ID" dirty="0" err="1" smtClean="0"/>
              <a:t>kemudian</a:t>
            </a:r>
            <a:r>
              <a:rPr lang="en-ID" dirty="0" smtClean="0"/>
              <a:t> </a:t>
            </a:r>
            <a:r>
              <a:rPr lang="en-ID" dirty="0" err="1" smtClean="0"/>
              <a:t>menyusun</a:t>
            </a:r>
            <a:r>
              <a:rPr lang="en-ID" dirty="0" smtClean="0"/>
              <a:t> </a:t>
            </a:r>
            <a:r>
              <a:rPr lang="en-ID" dirty="0" err="1" smtClean="0"/>
              <a:t>instruksi</a:t>
            </a:r>
            <a:r>
              <a:rPr lang="en-ID" dirty="0" smtClean="0"/>
              <a:t> </a:t>
            </a:r>
            <a:r>
              <a:rPr lang="en-ID" dirty="0" err="1" smtClean="0"/>
              <a:t>kerja</a:t>
            </a:r>
            <a:r>
              <a:rPr lang="en-ID" dirty="0" smtClean="0"/>
              <a:t> yang </a:t>
            </a:r>
            <a:r>
              <a:rPr lang="en-ID" dirty="0" err="1" smtClean="0"/>
              <a:t>lebih</a:t>
            </a:r>
            <a:r>
              <a:rPr lang="en-ID" dirty="0" smtClean="0"/>
              <a:t> </a:t>
            </a:r>
            <a:r>
              <a:rPr lang="en-ID" dirty="0" err="1" smtClean="0"/>
              <a:t>bersifat</a:t>
            </a:r>
            <a:r>
              <a:rPr lang="en-ID" dirty="0" smtClean="0"/>
              <a:t> </a:t>
            </a:r>
            <a:r>
              <a:rPr lang="en-ID" dirty="0" err="1" smtClean="0"/>
              <a:t>teknis</a:t>
            </a:r>
            <a:r>
              <a:rPr lang="en-ID" dirty="0" smtClean="0"/>
              <a:t> </a:t>
            </a:r>
            <a:r>
              <a:rPr lang="en-ID" dirty="0" err="1" smtClean="0"/>
              <a:t>operasional</a:t>
            </a:r>
            <a:endParaRPr lang="en-ID" dirty="0" smtClean="0"/>
          </a:p>
          <a:p>
            <a:pPr marL="514350" indent="-514350">
              <a:buAutoNum type="arabicPeriod"/>
            </a:pPr>
            <a:r>
              <a:rPr lang="en-ID" dirty="0" err="1" smtClean="0"/>
              <a:t>Menyiapkan</a:t>
            </a:r>
            <a:r>
              <a:rPr lang="en-ID" dirty="0" smtClean="0"/>
              <a:t> </a:t>
            </a:r>
            <a:r>
              <a:rPr lang="en-ID" dirty="0" err="1" smtClean="0"/>
              <a:t>Formulir</a:t>
            </a:r>
            <a:r>
              <a:rPr lang="en-ID" dirty="0" smtClean="0"/>
              <a:t> </a:t>
            </a:r>
            <a:r>
              <a:rPr lang="en-ID" dirty="0" err="1" smtClean="0"/>
              <a:t>rekaman</a:t>
            </a:r>
            <a:r>
              <a:rPr lang="en-ID" dirty="0" smtClean="0"/>
              <a:t> yang </a:t>
            </a:r>
            <a:r>
              <a:rPr lang="en-ID" dirty="0" err="1" smtClean="0"/>
              <a:t>diperlukan</a:t>
            </a:r>
            <a:r>
              <a:rPr lang="en-ID" dirty="0" smtClean="0"/>
              <a:t>, </a:t>
            </a:r>
            <a:r>
              <a:rPr lang="en-ID" dirty="0" err="1" smtClean="0"/>
              <a:t>misalnya</a:t>
            </a:r>
            <a:r>
              <a:rPr lang="en-ID" dirty="0" smtClean="0"/>
              <a:t> </a:t>
            </a:r>
            <a:r>
              <a:rPr lang="en-ID" dirty="0" err="1" smtClean="0"/>
              <a:t>formulir</a:t>
            </a:r>
            <a:r>
              <a:rPr lang="en-ID" dirty="0" smtClean="0"/>
              <a:t> </a:t>
            </a:r>
            <a:r>
              <a:rPr lang="en-ID" dirty="0" err="1" smtClean="0"/>
              <a:t>hasil</a:t>
            </a:r>
            <a:r>
              <a:rPr lang="en-ID" dirty="0" smtClean="0"/>
              <a:t> </a:t>
            </a:r>
            <a:r>
              <a:rPr lang="en-ID" dirty="0" err="1" smtClean="0"/>
              <a:t>pengukuran</a:t>
            </a:r>
            <a:r>
              <a:rPr lang="en-ID" dirty="0" smtClean="0"/>
              <a:t> </a:t>
            </a:r>
            <a:r>
              <a:rPr lang="en-ID" dirty="0" err="1" smtClean="0"/>
              <a:t>laju</a:t>
            </a:r>
            <a:r>
              <a:rPr lang="en-ID" dirty="0" smtClean="0"/>
              <a:t> </a:t>
            </a:r>
            <a:r>
              <a:rPr lang="en-ID" dirty="0" err="1" smtClean="0"/>
              <a:t>paparan</a:t>
            </a:r>
            <a:r>
              <a:rPr lang="en-ID" dirty="0" smtClean="0"/>
              <a:t> </a:t>
            </a:r>
            <a:r>
              <a:rPr lang="en-ID" dirty="0" err="1" smtClean="0"/>
              <a:t>radiasi</a:t>
            </a:r>
            <a:r>
              <a:rPr lang="en-ID" dirty="0" smtClean="0"/>
              <a:t> Gamma      </a:t>
            </a:r>
            <a:r>
              <a:rPr lang="en-ID" dirty="0" err="1" smtClean="0"/>
              <a:t>ada</a:t>
            </a:r>
            <a:r>
              <a:rPr lang="en-ID" dirty="0" smtClean="0"/>
              <a:t> </a:t>
            </a:r>
            <a:r>
              <a:rPr lang="en-ID" dirty="0" err="1" smtClean="0"/>
              <a:t>tanda</a:t>
            </a:r>
            <a:r>
              <a:rPr lang="en-ID" dirty="0" smtClean="0"/>
              <a:t> </a:t>
            </a:r>
            <a:r>
              <a:rPr lang="en-ID" dirty="0" err="1" smtClean="0"/>
              <a:t>tangan</a:t>
            </a:r>
            <a:r>
              <a:rPr lang="en-ID" dirty="0" smtClean="0"/>
              <a:t> </a:t>
            </a:r>
            <a:r>
              <a:rPr lang="en-ID" dirty="0" err="1" smtClean="0"/>
              <a:t>pejabat</a:t>
            </a:r>
            <a:r>
              <a:rPr lang="en-ID" dirty="0" smtClean="0"/>
              <a:t> </a:t>
            </a:r>
            <a:r>
              <a:rPr lang="en-ID" dirty="0" err="1" smtClean="0"/>
              <a:t>berwenang</a:t>
            </a:r>
            <a:endParaRPr lang="en-ID" dirty="0" smtClean="0"/>
          </a:p>
          <a:p>
            <a:pPr marL="514350" indent="-514350">
              <a:buAutoNum type="arabicPeriod"/>
            </a:pPr>
            <a:r>
              <a:rPr lang="en-ID" dirty="0" err="1" smtClean="0"/>
              <a:t>Komitmen</a:t>
            </a:r>
            <a:endParaRPr lang="en-US" dirty="0"/>
          </a:p>
        </p:txBody>
      </p:sp>
      <p:sp>
        <p:nvSpPr>
          <p:cNvPr id="4" name="Right Arrow 3"/>
          <p:cNvSpPr/>
          <p:nvPr/>
        </p:nvSpPr>
        <p:spPr>
          <a:xfrm>
            <a:off x="8075054" y="4597758"/>
            <a:ext cx="347729" cy="1287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53208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ID" dirty="0" err="1" smtClean="0"/>
              <a:t>Penyusunan</a:t>
            </a:r>
            <a:r>
              <a:rPr lang="en-ID" dirty="0" smtClean="0"/>
              <a:t> </a:t>
            </a:r>
            <a:r>
              <a:rPr lang="en-ID" dirty="0" err="1" smtClean="0"/>
              <a:t>dokumen-dokumen</a:t>
            </a:r>
            <a:r>
              <a:rPr lang="en-ID" dirty="0" smtClean="0"/>
              <a:t> </a:t>
            </a:r>
            <a:r>
              <a:rPr lang="en-ID" dirty="0" err="1" smtClean="0"/>
              <a:t>tersebut</a:t>
            </a:r>
            <a:r>
              <a:rPr lang="en-ID" dirty="0" smtClean="0"/>
              <a:t> </a:t>
            </a:r>
            <a:r>
              <a:rPr lang="en-ID" dirty="0" err="1" smtClean="0"/>
              <a:t>akan</a:t>
            </a:r>
            <a:r>
              <a:rPr lang="en-ID" dirty="0" smtClean="0"/>
              <a:t> </a:t>
            </a:r>
            <a:r>
              <a:rPr lang="en-ID" dirty="0" err="1" smtClean="0"/>
              <a:t>sangat</a:t>
            </a:r>
            <a:r>
              <a:rPr lang="en-ID" dirty="0" smtClean="0"/>
              <a:t> </a:t>
            </a:r>
            <a:r>
              <a:rPr lang="en-ID" dirty="0" err="1" smtClean="0"/>
              <a:t>membantu</a:t>
            </a:r>
            <a:r>
              <a:rPr lang="en-ID" dirty="0" smtClean="0"/>
              <a:t> </a:t>
            </a:r>
            <a:r>
              <a:rPr lang="en-ID" dirty="0" err="1" smtClean="0"/>
              <a:t>dalam</a:t>
            </a:r>
            <a:r>
              <a:rPr lang="en-ID" dirty="0" smtClean="0"/>
              <a:t> </a:t>
            </a:r>
            <a:r>
              <a:rPr lang="en-ID" dirty="0" err="1" smtClean="0"/>
              <a:t>pelaksanaan</a:t>
            </a:r>
            <a:r>
              <a:rPr lang="en-ID" dirty="0" smtClean="0"/>
              <a:t> audit SMKR </a:t>
            </a:r>
            <a:r>
              <a:rPr lang="en-ID" dirty="0" err="1" smtClean="0"/>
              <a:t>baik</a:t>
            </a:r>
            <a:r>
              <a:rPr lang="en-ID" dirty="0" smtClean="0"/>
              <a:t> yang </a:t>
            </a:r>
            <a:r>
              <a:rPr lang="en-ID" dirty="0" err="1" smtClean="0"/>
              <a:t>sifatnya</a:t>
            </a:r>
            <a:r>
              <a:rPr lang="en-ID" dirty="0" smtClean="0"/>
              <a:t> internal </a:t>
            </a:r>
            <a:r>
              <a:rPr lang="en-ID" dirty="0" err="1" smtClean="0"/>
              <a:t>maupun</a:t>
            </a:r>
            <a:r>
              <a:rPr lang="en-ID" dirty="0" smtClean="0"/>
              <a:t> </a:t>
            </a:r>
            <a:r>
              <a:rPr lang="en-ID" dirty="0" err="1" smtClean="0"/>
              <a:t>eksternal</a:t>
            </a:r>
            <a:r>
              <a:rPr lang="en-ID" dirty="0" smtClean="0"/>
              <a:t>.</a:t>
            </a:r>
          </a:p>
          <a:p>
            <a:r>
              <a:rPr lang="en-ID" dirty="0" err="1" smtClean="0"/>
              <a:t>Kegiatan</a:t>
            </a:r>
            <a:r>
              <a:rPr lang="en-ID" dirty="0" smtClean="0"/>
              <a:t> audit </a:t>
            </a:r>
            <a:r>
              <a:rPr lang="en-ID" dirty="0" err="1" smtClean="0"/>
              <a:t>atau</a:t>
            </a:r>
            <a:r>
              <a:rPr lang="en-ID" dirty="0" smtClean="0"/>
              <a:t> </a:t>
            </a:r>
            <a:r>
              <a:rPr lang="en-ID" dirty="0" err="1" smtClean="0"/>
              <a:t>inspeksi</a:t>
            </a:r>
            <a:r>
              <a:rPr lang="en-ID" dirty="0" smtClean="0"/>
              <a:t> </a:t>
            </a:r>
            <a:r>
              <a:rPr lang="en-ID" dirty="0" err="1" smtClean="0"/>
              <a:t>akan</a:t>
            </a:r>
            <a:r>
              <a:rPr lang="en-ID" dirty="0" smtClean="0"/>
              <a:t> </a:t>
            </a:r>
            <a:r>
              <a:rPr lang="en-ID" dirty="0" err="1" smtClean="0"/>
              <a:t>berguna</a:t>
            </a:r>
            <a:r>
              <a:rPr lang="en-ID" dirty="0" smtClean="0"/>
              <a:t> </a:t>
            </a:r>
            <a:r>
              <a:rPr lang="en-ID" dirty="0" err="1" smtClean="0"/>
              <a:t>untuk</a:t>
            </a:r>
            <a:r>
              <a:rPr lang="en-ID" dirty="0" smtClean="0"/>
              <a:t> </a:t>
            </a:r>
            <a:r>
              <a:rPr lang="en-ID" dirty="0" err="1" smtClean="0"/>
              <a:t>terus</a:t>
            </a:r>
            <a:r>
              <a:rPr lang="en-ID" dirty="0" smtClean="0"/>
              <a:t> </a:t>
            </a:r>
            <a:r>
              <a:rPr lang="en-ID" dirty="0" err="1" smtClean="0"/>
              <a:t>mengembangkan</a:t>
            </a:r>
            <a:r>
              <a:rPr lang="en-ID" dirty="0" smtClean="0"/>
              <a:t> </a:t>
            </a:r>
            <a:r>
              <a:rPr lang="en-ID" dirty="0" err="1" smtClean="0"/>
              <a:t>penyelenggaraan</a:t>
            </a:r>
            <a:r>
              <a:rPr lang="en-ID" dirty="0" smtClean="0"/>
              <a:t> SMKR </a:t>
            </a:r>
            <a:r>
              <a:rPr lang="en-ID" dirty="0" err="1" smtClean="0"/>
              <a:t>melalui</a:t>
            </a:r>
            <a:r>
              <a:rPr lang="en-ID" dirty="0" smtClean="0"/>
              <a:t> saran </a:t>
            </a:r>
            <a:r>
              <a:rPr lang="en-ID" dirty="0" err="1" smtClean="0"/>
              <a:t>atau</a:t>
            </a:r>
            <a:r>
              <a:rPr lang="en-ID" dirty="0" smtClean="0"/>
              <a:t> </a:t>
            </a:r>
            <a:r>
              <a:rPr lang="en-ID" dirty="0" err="1" smtClean="0"/>
              <a:t>rekomendasi</a:t>
            </a:r>
            <a:r>
              <a:rPr lang="en-ID" dirty="0" smtClean="0"/>
              <a:t> </a:t>
            </a:r>
            <a:r>
              <a:rPr lang="en-ID" dirty="0" err="1" smtClean="0"/>
              <a:t>dari</a:t>
            </a:r>
            <a:r>
              <a:rPr lang="en-ID" dirty="0" smtClean="0"/>
              <a:t> para auditor </a:t>
            </a:r>
            <a:r>
              <a:rPr lang="en-ID" dirty="0" err="1" smtClean="0"/>
              <a:t>atau</a:t>
            </a:r>
            <a:r>
              <a:rPr lang="en-ID" dirty="0" smtClean="0"/>
              <a:t> para </a:t>
            </a:r>
            <a:r>
              <a:rPr lang="en-ID" dirty="0" err="1" smtClean="0"/>
              <a:t>inspektur</a:t>
            </a:r>
            <a:r>
              <a:rPr lang="en-ID" dirty="0" smtClean="0"/>
              <a:t>.</a:t>
            </a:r>
            <a:endParaRPr lang="en-US" dirty="0"/>
          </a:p>
        </p:txBody>
      </p:sp>
    </p:spTree>
    <p:extLst>
      <p:ext uri="{BB962C8B-B14F-4D97-AF65-F5344CB8AC3E}">
        <p14:creationId xmlns:p14="http://schemas.microsoft.com/office/powerpoint/2010/main" val="2683133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660058-DEDB-4119-894B-B996695ED41B}"/>
              </a:ext>
            </a:extLst>
          </p:cNvPr>
          <p:cNvSpPr>
            <a:spLocks noGrp="1"/>
          </p:cNvSpPr>
          <p:nvPr>
            <p:ph type="title"/>
          </p:nvPr>
        </p:nvSpPr>
        <p:spPr/>
        <p:txBody>
          <a:bodyPr/>
          <a:lstStyle/>
          <a:p>
            <a:r>
              <a:rPr lang="en-US" dirty="0"/>
              <a:t>PENDAHULUAN</a:t>
            </a:r>
            <a:endParaRPr lang="en-ID" dirty="0"/>
          </a:p>
        </p:txBody>
      </p:sp>
      <p:sp>
        <p:nvSpPr>
          <p:cNvPr id="3" name="Content Placeholder 2">
            <a:extLst>
              <a:ext uri="{FF2B5EF4-FFF2-40B4-BE49-F238E27FC236}">
                <a16:creationId xmlns="" xmlns:a16="http://schemas.microsoft.com/office/drawing/2014/main" id="{DB2B31A3-2DC0-4B4E-9767-6226E002BAB2}"/>
              </a:ext>
            </a:extLst>
          </p:cNvPr>
          <p:cNvSpPr>
            <a:spLocks noGrp="1"/>
          </p:cNvSpPr>
          <p:nvPr>
            <p:ph idx="1"/>
          </p:nvPr>
        </p:nvSpPr>
        <p:spPr/>
        <p:txBody>
          <a:bodyPr/>
          <a:lstStyle/>
          <a:p>
            <a:r>
              <a:rPr lang="en-US" dirty="0" err="1"/>
              <a:t>Istilah</a:t>
            </a:r>
            <a:r>
              <a:rPr lang="en-US" dirty="0"/>
              <a:t> </a:t>
            </a:r>
            <a:r>
              <a:rPr lang="en-US" dirty="0" err="1"/>
              <a:t>manajemen</a:t>
            </a:r>
            <a:r>
              <a:rPr lang="en-US" dirty="0"/>
              <a:t> </a:t>
            </a:r>
            <a:r>
              <a:rPr lang="en-US" dirty="0" err="1"/>
              <a:t>keselamatan</a:t>
            </a:r>
            <a:r>
              <a:rPr lang="en-US" dirty="0"/>
              <a:t> </a:t>
            </a:r>
            <a:r>
              <a:rPr lang="en-US" dirty="0" err="1"/>
              <a:t>radiasi</a:t>
            </a:r>
            <a:r>
              <a:rPr lang="en-US" dirty="0"/>
              <a:t> </a:t>
            </a:r>
            <a:r>
              <a:rPr lang="en-US" dirty="0" err="1"/>
              <a:t>dikenal</a:t>
            </a:r>
            <a:r>
              <a:rPr lang="en-US" dirty="0"/>
              <a:t> </a:t>
            </a:r>
            <a:r>
              <a:rPr lang="en-US" dirty="0" err="1"/>
              <a:t>sebagai</a:t>
            </a:r>
            <a:r>
              <a:rPr lang="en-US" dirty="0"/>
              <a:t> </a:t>
            </a:r>
            <a:r>
              <a:rPr lang="en-US" dirty="0" err="1"/>
              <a:t>manajemen</a:t>
            </a:r>
            <a:r>
              <a:rPr lang="en-US" dirty="0"/>
              <a:t>/</a:t>
            </a:r>
            <a:r>
              <a:rPr lang="en-US" dirty="0" err="1"/>
              <a:t>pengelolaan</a:t>
            </a:r>
            <a:r>
              <a:rPr lang="en-US" dirty="0"/>
              <a:t> yang </a:t>
            </a:r>
            <a:r>
              <a:rPr lang="en-US" dirty="0" err="1"/>
              <a:t>mencakup</a:t>
            </a:r>
            <a:r>
              <a:rPr lang="en-US" dirty="0"/>
              <a:t> </a:t>
            </a:r>
            <a:r>
              <a:rPr lang="en-US" dirty="0" err="1"/>
              <a:t>segi</a:t>
            </a:r>
            <a:r>
              <a:rPr lang="en-US" dirty="0"/>
              <a:t> </a:t>
            </a:r>
            <a:r>
              <a:rPr lang="en-US" dirty="0" err="1"/>
              <a:t>perencanaan</a:t>
            </a:r>
            <a:r>
              <a:rPr lang="en-US" dirty="0"/>
              <a:t>, </a:t>
            </a:r>
            <a:r>
              <a:rPr lang="en-US" dirty="0" err="1"/>
              <a:t>pengorganisasian</a:t>
            </a:r>
            <a:r>
              <a:rPr lang="en-US" dirty="0"/>
              <a:t>, </a:t>
            </a:r>
            <a:r>
              <a:rPr lang="en-US" dirty="0" err="1"/>
              <a:t>pengoperasian</a:t>
            </a:r>
            <a:r>
              <a:rPr lang="en-US" dirty="0"/>
              <a:t> dan </a:t>
            </a:r>
            <a:r>
              <a:rPr lang="en-US" dirty="0" err="1"/>
              <a:t>pengendalian</a:t>
            </a:r>
            <a:r>
              <a:rPr lang="en-US" dirty="0"/>
              <a:t> yang </a:t>
            </a:r>
            <a:r>
              <a:rPr lang="en-US" dirty="0" err="1"/>
              <a:t>dilakukan</a:t>
            </a:r>
            <a:r>
              <a:rPr lang="en-US" dirty="0"/>
              <a:t> </a:t>
            </a:r>
            <a:r>
              <a:rPr lang="en-US" dirty="0" err="1"/>
              <a:t>untuk</a:t>
            </a:r>
            <a:r>
              <a:rPr lang="en-US" dirty="0"/>
              <a:t> </a:t>
            </a:r>
            <a:r>
              <a:rPr lang="en-US" dirty="0" err="1"/>
              <a:t>menciptakan</a:t>
            </a:r>
            <a:r>
              <a:rPr lang="en-US" dirty="0"/>
              <a:t> </a:t>
            </a:r>
            <a:r>
              <a:rPr lang="en-US" dirty="0" err="1"/>
              <a:t>kondisi</a:t>
            </a:r>
            <a:r>
              <a:rPr lang="en-US" dirty="0"/>
              <a:t> yang </a:t>
            </a:r>
            <a:r>
              <a:rPr lang="en-US" dirty="0" err="1"/>
              <a:t>sedemikian</a:t>
            </a:r>
            <a:r>
              <a:rPr lang="en-US" dirty="0"/>
              <a:t> </a:t>
            </a:r>
            <a:r>
              <a:rPr lang="en-US" dirty="0" err="1"/>
              <a:t>rupa</a:t>
            </a:r>
            <a:r>
              <a:rPr lang="en-US" dirty="0"/>
              <a:t> agar </a:t>
            </a:r>
            <a:r>
              <a:rPr lang="en-US" dirty="0" err="1"/>
              <a:t>efek</a:t>
            </a:r>
            <a:r>
              <a:rPr lang="en-US" dirty="0"/>
              <a:t> </a:t>
            </a:r>
            <a:r>
              <a:rPr lang="en-US" dirty="0" err="1"/>
              <a:t>radiasi</a:t>
            </a:r>
            <a:r>
              <a:rPr lang="en-US" dirty="0"/>
              <a:t> </a:t>
            </a:r>
            <a:r>
              <a:rPr lang="en-US" dirty="0" err="1"/>
              <a:t>pengion</a:t>
            </a:r>
            <a:r>
              <a:rPr lang="en-US" dirty="0"/>
              <a:t> </a:t>
            </a:r>
            <a:r>
              <a:rPr lang="en-US" dirty="0" err="1"/>
              <a:t>terhadap</a:t>
            </a:r>
            <a:r>
              <a:rPr lang="en-US" dirty="0"/>
              <a:t> </a:t>
            </a:r>
            <a:r>
              <a:rPr lang="en-US" dirty="0" err="1"/>
              <a:t>manusia</a:t>
            </a:r>
            <a:r>
              <a:rPr lang="en-US" dirty="0"/>
              <a:t> dan </a:t>
            </a:r>
            <a:r>
              <a:rPr lang="en-US" dirty="0" err="1"/>
              <a:t>lingkungan</a:t>
            </a:r>
            <a:r>
              <a:rPr lang="en-US" dirty="0"/>
              <a:t> </a:t>
            </a:r>
            <a:r>
              <a:rPr lang="en-US" dirty="0" err="1"/>
              <a:t>hidup</a:t>
            </a:r>
            <a:r>
              <a:rPr lang="en-US" dirty="0"/>
              <a:t> </a:t>
            </a:r>
            <a:r>
              <a:rPr lang="en-US" dirty="0" err="1"/>
              <a:t>tidak</a:t>
            </a:r>
            <a:r>
              <a:rPr lang="en-US" dirty="0"/>
              <a:t> </a:t>
            </a:r>
            <a:r>
              <a:rPr lang="en-US" dirty="0" err="1"/>
              <a:t>melampaui</a:t>
            </a:r>
            <a:r>
              <a:rPr lang="en-US" dirty="0"/>
              <a:t> </a:t>
            </a:r>
            <a:r>
              <a:rPr lang="en-US" dirty="0" err="1"/>
              <a:t>nilai</a:t>
            </a:r>
            <a:r>
              <a:rPr lang="en-US" dirty="0"/>
              <a:t> </a:t>
            </a:r>
            <a:r>
              <a:rPr lang="en-US" dirty="0" err="1"/>
              <a:t>batas</a:t>
            </a:r>
            <a:r>
              <a:rPr lang="en-US" dirty="0"/>
              <a:t> yang </a:t>
            </a:r>
            <a:r>
              <a:rPr lang="en-US" dirty="0" err="1"/>
              <a:t>ditentukan</a:t>
            </a:r>
            <a:r>
              <a:rPr lang="en-US" dirty="0"/>
              <a:t>  </a:t>
            </a:r>
          </a:p>
          <a:p>
            <a:r>
              <a:rPr lang="en-US" dirty="0"/>
              <a:t>Nilai </a:t>
            </a:r>
            <a:r>
              <a:rPr lang="en-US" dirty="0" err="1"/>
              <a:t>batas</a:t>
            </a:r>
            <a:r>
              <a:rPr lang="en-US" dirty="0"/>
              <a:t> </a:t>
            </a:r>
            <a:r>
              <a:rPr lang="en-US" dirty="0" err="1"/>
              <a:t>ditentukan</a:t>
            </a:r>
            <a:r>
              <a:rPr lang="en-US" dirty="0"/>
              <a:t> </a:t>
            </a:r>
            <a:r>
              <a:rPr lang="en-US" dirty="0" err="1"/>
              <a:t>melalui</a:t>
            </a:r>
            <a:r>
              <a:rPr lang="en-US" dirty="0"/>
              <a:t> </a:t>
            </a:r>
            <a:r>
              <a:rPr lang="en-US" dirty="0" err="1"/>
              <a:t>peraturan</a:t>
            </a:r>
            <a:r>
              <a:rPr lang="en-US" dirty="0"/>
              <a:t> </a:t>
            </a:r>
            <a:r>
              <a:rPr lang="en-US" dirty="0" err="1"/>
              <a:t>perundang-undangan</a:t>
            </a:r>
            <a:r>
              <a:rPr lang="en-US" dirty="0"/>
              <a:t> </a:t>
            </a:r>
            <a:r>
              <a:rPr lang="en-US" dirty="0" err="1"/>
              <a:t>dengan</a:t>
            </a:r>
            <a:r>
              <a:rPr lang="en-US" dirty="0"/>
              <a:t> </a:t>
            </a:r>
            <a:r>
              <a:rPr lang="en-US" dirty="0" err="1"/>
              <a:t>mengacu</a:t>
            </a:r>
            <a:r>
              <a:rPr lang="en-US" dirty="0"/>
              <a:t> </a:t>
            </a:r>
            <a:r>
              <a:rPr lang="en-US" dirty="0" err="1"/>
              <a:t>kepada</a:t>
            </a:r>
            <a:r>
              <a:rPr lang="en-US" dirty="0"/>
              <a:t> </a:t>
            </a:r>
            <a:r>
              <a:rPr lang="en-US" dirty="0" err="1"/>
              <a:t>rekomendasi</a:t>
            </a:r>
            <a:r>
              <a:rPr lang="en-US" dirty="0"/>
              <a:t> yang </a:t>
            </a:r>
            <a:r>
              <a:rPr lang="en-US" dirty="0" err="1"/>
              <a:t>diberikan</a:t>
            </a:r>
            <a:r>
              <a:rPr lang="en-US" dirty="0"/>
              <a:t> oleh badan </a:t>
            </a:r>
            <a:r>
              <a:rPr lang="en-US" dirty="0" err="1"/>
              <a:t>tenaga</a:t>
            </a:r>
            <a:r>
              <a:rPr lang="en-US" dirty="0"/>
              <a:t> atom </a:t>
            </a:r>
            <a:r>
              <a:rPr lang="en-US" dirty="0" err="1"/>
              <a:t>internasional</a:t>
            </a:r>
            <a:r>
              <a:rPr lang="en-US" dirty="0"/>
              <a:t> </a:t>
            </a:r>
            <a:r>
              <a:rPr lang="en-US" i="1" dirty="0"/>
              <a:t>(International Atomic Energy Agency</a:t>
            </a:r>
            <a:r>
              <a:rPr lang="en-US" dirty="0"/>
              <a:t>) </a:t>
            </a:r>
            <a:endParaRPr lang="en-ID" dirty="0"/>
          </a:p>
        </p:txBody>
      </p:sp>
    </p:spTree>
    <p:extLst>
      <p:ext uri="{BB962C8B-B14F-4D97-AF65-F5344CB8AC3E}">
        <p14:creationId xmlns:p14="http://schemas.microsoft.com/office/powerpoint/2010/main" val="2796533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dirty="0" err="1" smtClean="0"/>
              <a:t>Isu</a:t>
            </a:r>
            <a:r>
              <a:rPr lang="en-ID" dirty="0" smtClean="0"/>
              <a:t> </a:t>
            </a:r>
            <a:r>
              <a:rPr lang="en-ID" dirty="0" err="1" smtClean="0"/>
              <a:t>keamanan</a:t>
            </a:r>
            <a:r>
              <a:rPr lang="en-ID" dirty="0" smtClean="0"/>
              <a:t> </a:t>
            </a:r>
            <a:r>
              <a:rPr lang="en-ID" dirty="0" err="1" smtClean="0"/>
              <a:t>dalam</a:t>
            </a:r>
            <a:r>
              <a:rPr lang="en-ID" dirty="0" smtClean="0"/>
              <a:t> </a:t>
            </a:r>
            <a:r>
              <a:rPr lang="en-ID" dirty="0" err="1" smtClean="0"/>
              <a:t>pemanfaatan</a:t>
            </a:r>
            <a:r>
              <a:rPr lang="en-ID" dirty="0" smtClean="0"/>
              <a:t> </a:t>
            </a:r>
            <a:r>
              <a:rPr lang="en-ID" dirty="0" err="1" smtClean="0"/>
              <a:t>zat</a:t>
            </a:r>
            <a:r>
              <a:rPr lang="en-ID" dirty="0" smtClean="0"/>
              <a:t> </a:t>
            </a:r>
            <a:r>
              <a:rPr lang="en-ID" dirty="0" err="1" smtClean="0"/>
              <a:t>radioaktif</a:t>
            </a:r>
            <a:endParaRPr lang="en-US" dirty="0"/>
          </a:p>
        </p:txBody>
      </p:sp>
      <p:sp>
        <p:nvSpPr>
          <p:cNvPr id="3" name="Content Placeholder 2"/>
          <p:cNvSpPr>
            <a:spLocks noGrp="1"/>
          </p:cNvSpPr>
          <p:nvPr>
            <p:ph idx="1"/>
          </p:nvPr>
        </p:nvSpPr>
        <p:spPr/>
        <p:txBody>
          <a:bodyPr/>
          <a:lstStyle/>
          <a:p>
            <a:r>
              <a:rPr lang="en-ID" dirty="0" err="1" smtClean="0"/>
              <a:t>Paradigma</a:t>
            </a:r>
            <a:r>
              <a:rPr lang="en-ID" dirty="0" smtClean="0"/>
              <a:t> lama </a:t>
            </a:r>
            <a:r>
              <a:rPr lang="en-ID" dirty="0" err="1" smtClean="0"/>
              <a:t>tentang</a:t>
            </a:r>
            <a:r>
              <a:rPr lang="en-ID" dirty="0" smtClean="0"/>
              <a:t> </a:t>
            </a:r>
            <a:r>
              <a:rPr lang="en-ID" dirty="0" err="1" smtClean="0"/>
              <a:t>keselamatan</a:t>
            </a:r>
            <a:r>
              <a:rPr lang="en-ID" dirty="0" smtClean="0"/>
              <a:t> </a:t>
            </a:r>
            <a:r>
              <a:rPr lang="en-ID" dirty="0" err="1" smtClean="0"/>
              <a:t>yaitu</a:t>
            </a:r>
            <a:r>
              <a:rPr lang="en-ID" dirty="0" smtClean="0"/>
              <a:t> </a:t>
            </a:r>
            <a:r>
              <a:rPr lang="en-ID" dirty="0" err="1" smtClean="0"/>
              <a:t>keselamatan</a:t>
            </a:r>
            <a:r>
              <a:rPr lang="en-ID" dirty="0" smtClean="0"/>
              <a:t> </a:t>
            </a:r>
            <a:r>
              <a:rPr lang="en-ID" dirty="0" err="1" smtClean="0"/>
              <a:t>merupakan</a:t>
            </a:r>
            <a:r>
              <a:rPr lang="en-ID" dirty="0" smtClean="0"/>
              <a:t> </a:t>
            </a:r>
            <a:r>
              <a:rPr lang="en-ID" dirty="0" err="1" smtClean="0"/>
              <a:t>suatu</a:t>
            </a:r>
            <a:r>
              <a:rPr lang="en-ID" dirty="0" smtClean="0"/>
              <a:t> </a:t>
            </a:r>
            <a:r>
              <a:rPr lang="en-ID" dirty="0" err="1" smtClean="0"/>
              <a:t>langkah</a:t>
            </a:r>
            <a:r>
              <a:rPr lang="en-ID" dirty="0" smtClean="0"/>
              <a:t> /</a:t>
            </a:r>
            <a:r>
              <a:rPr lang="en-ID" dirty="0" err="1" smtClean="0"/>
              <a:t>tindakan</a:t>
            </a:r>
            <a:r>
              <a:rPr lang="en-ID" dirty="0" smtClean="0"/>
              <a:t> yang </a:t>
            </a:r>
            <a:r>
              <a:rPr lang="en-ID" dirty="0" err="1" smtClean="0"/>
              <a:t>dimaksudkan</a:t>
            </a:r>
            <a:r>
              <a:rPr lang="en-ID" dirty="0" smtClean="0"/>
              <a:t> </a:t>
            </a:r>
            <a:r>
              <a:rPr lang="en-ID" dirty="0" err="1" smtClean="0"/>
              <a:t>untuk</a:t>
            </a:r>
            <a:r>
              <a:rPr lang="en-ID" dirty="0" smtClean="0"/>
              <a:t> </a:t>
            </a:r>
            <a:r>
              <a:rPr lang="en-ID" dirty="0" err="1" smtClean="0"/>
              <a:t>mengurangi</a:t>
            </a:r>
            <a:r>
              <a:rPr lang="en-ID" dirty="0" smtClean="0"/>
              <a:t> </a:t>
            </a:r>
            <a:r>
              <a:rPr lang="en-ID" dirty="0" err="1" smtClean="0"/>
              <a:t>konsekuensi</a:t>
            </a:r>
            <a:r>
              <a:rPr lang="en-ID" dirty="0" smtClean="0"/>
              <a:t> yang </a:t>
            </a:r>
            <a:r>
              <a:rPr lang="en-ID" dirty="0" err="1" smtClean="0"/>
              <a:t>mungkin</a:t>
            </a:r>
            <a:r>
              <a:rPr lang="en-ID" dirty="0" smtClean="0"/>
              <a:t> </a:t>
            </a:r>
            <a:r>
              <a:rPr lang="en-ID" dirty="0" err="1" smtClean="0"/>
              <a:t>terjadi</a:t>
            </a:r>
            <a:r>
              <a:rPr lang="en-ID" dirty="0" smtClean="0"/>
              <a:t> </a:t>
            </a:r>
            <a:r>
              <a:rPr lang="en-ID" dirty="0" err="1" smtClean="0"/>
              <a:t>akibat</a:t>
            </a:r>
            <a:r>
              <a:rPr lang="en-ID" dirty="0" smtClean="0"/>
              <a:t> </a:t>
            </a:r>
            <a:r>
              <a:rPr lang="en-ID" dirty="0" err="1" smtClean="0"/>
              <a:t>radiasi</a:t>
            </a:r>
            <a:r>
              <a:rPr lang="en-ID" dirty="0" smtClean="0"/>
              <a:t> </a:t>
            </a:r>
            <a:r>
              <a:rPr lang="en-ID" dirty="0" err="1" smtClean="0"/>
              <a:t>pengion</a:t>
            </a:r>
            <a:r>
              <a:rPr lang="en-ID" dirty="0" smtClean="0"/>
              <a:t> </a:t>
            </a:r>
            <a:r>
              <a:rPr lang="en-ID" dirty="0" err="1" smtClean="0"/>
              <a:t>dan</a:t>
            </a:r>
            <a:r>
              <a:rPr lang="en-ID" dirty="0" smtClean="0"/>
              <a:t> </a:t>
            </a:r>
            <a:r>
              <a:rPr lang="en-ID" dirty="0" err="1" smtClean="0"/>
              <a:t>meminimisasikan</a:t>
            </a:r>
            <a:r>
              <a:rPr lang="en-ID" dirty="0" smtClean="0"/>
              <a:t> </a:t>
            </a:r>
            <a:r>
              <a:rPr lang="en-ID" dirty="0" err="1" smtClean="0"/>
              <a:t>terjadinya</a:t>
            </a:r>
            <a:r>
              <a:rPr lang="en-ID" dirty="0" smtClean="0"/>
              <a:t> </a:t>
            </a:r>
            <a:r>
              <a:rPr lang="en-ID" dirty="0" err="1" smtClean="0"/>
              <a:t>kecelakaan</a:t>
            </a:r>
            <a:r>
              <a:rPr lang="en-ID" dirty="0" smtClean="0"/>
              <a:t> yang </a:t>
            </a:r>
            <a:r>
              <a:rPr lang="en-ID" dirty="0" err="1" smtClean="0"/>
              <a:t>melibatkan</a:t>
            </a:r>
            <a:r>
              <a:rPr lang="en-ID" dirty="0" smtClean="0"/>
              <a:t> </a:t>
            </a:r>
            <a:r>
              <a:rPr lang="en-ID" dirty="0" err="1" smtClean="0"/>
              <a:t>zat</a:t>
            </a:r>
            <a:r>
              <a:rPr lang="en-ID" dirty="0" smtClean="0"/>
              <a:t> </a:t>
            </a:r>
            <a:r>
              <a:rPr lang="en-ID" dirty="0" err="1" smtClean="0"/>
              <a:t>radioaktif</a:t>
            </a:r>
            <a:endParaRPr lang="en-ID" dirty="0" smtClean="0"/>
          </a:p>
          <a:p>
            <a:r>
              <a:rPr lang="en-ID" dirty="0" err="1" smtClean="0"/>
              <a:t>Paradigma</a:t>
            </a:r>
            <a:r>
              <a:rPr lang="en-ID" dirty="0" smtClean="0"/>
              <a:t> </a:t>
            </a:r>
            <a:r>
              <a:rPr lang="en-ID" dirty="0" err="1" smtClean="0"/>
              <a:t>baru</a:t>
            </a:r>
            <a:r>
              <a:rPr lang="en-ID" dirty="0" smtClean="0"/>
              <a:t>, </a:t>
            </a:r>
            <a:r>
              <a:rPr lang="en-ID" dirty="0" err="1" smtClean="0"/>
              <a:t>selain</a:t>
            </a:r>
            <a:r>
              <a:rPr lang="en-ID" dirty="0" smtClean="0"/>
              <a:t> </a:t>
            </a:r>
            <a:r>
              <a:rPr lang="en-ID" dirty="0" err="1" smtClean="0"/>
              <a:t>masalah</a:t>
            </a:r>
            <a:r>
              <a:rPr lang="en-ID" dirty="0" smtClean="0"/>
              <a:t> </a:t>
            </a:r>
            <a:r>
              <a:rPr lang="en-ID" dirty="0" err="1" smtClean="0"/>
              <a:t>keselamatan</a:t>
            </a:r>
            <a:r>
              <a:rPr lang="en-ID" dirty="0" smtClean="0"/>
              <a:t> </a:t>
            </a:r>
            <a:r>
              <a:rPr lang="en-ID" dirty="0" err="1" smtClean="0"/>
              <a:t>juga</a:t>
            </a:r>
            <a:r>
              <a:rPr lang="en-ID" dirty="0" smtClean="0"/>
              <a:t> </a:t>
            </a:r>
            <a:r>
              <a:rPr lang="en-ID" dirty="0" err="1" smtClean="0"/>
              <a:t>ditambahkan</a:t>
            </a:r>
            <a:r>
              <a:rPr lang="en-ID" dirty="0" smtClean="0"/>
              <a:t> </a:t>
            </a:r>
            <a:r>
              <a:rPr lang="en-ID" dirty="0" err="1" smtClean="0"/>
              <a:t>konsep</a:t>
            </a:r>
            <a:r>
              <a:rPr lang="en-ID" dirty="0" smtClean="0"/>
              <a:t> </a:t>
            </a:r>
            <a:r>
              <a:rPr lang="en-ID" dirty="0" err="1" smtClean="0"/>
              <a:t>keamanan</a:t>
            </a:r>
            <a:r>
              <a:rPr lang="en-ID" dirty="0" smtClean="0"/>
              <a:t> yang </a:t>
            </a:r>
            <a:r>
              <a:rPr lang="en-ID" dirty="0" err="1" smtClean="0"/>
              <a:t>merupakan</a:t>
            </a:r>
            <a:r>
              <a:rPr lang="en-ID" dirty="0" smtClean="0"/>
              <a:t> </a:t>
            </a:r>
            <a:r>
              <a:rPr lang="en-ID" dirty="0" err="1" smtClean="0"/>
              <a:t>langkah</a:t>
            </a:r>
            <a:r>
              <a:rPr lang="en-ID" dirty="0" smtClean="0"/>
              <a:t>/</a:t>
            </a:r>
            <a:r>
              <a:rPr lang="en-ID" dirty="0" err="1" smtClean="0"/>
              <a:t>tindakan</a:t>
            </a:r>
            <a:r>
              <a:rPr lang="en-ID" dirty="0" smtClean="0"/>
              <a:t> </a:t>
            </a:r>
            <a:r>
              <a:rPr lang="en-ID" dirty="0" err="1" smtClean="0"/>
              <a:t>mencegah</a:t>
            </a:r>
            <a:r>
              <a:rPr lang="en-ID" dirty="0" smtClean="0"/>
              <a:t> </a:t>
            </a:r>
            <a:r>
              <a:rPr lang="en-ID" dirty="0" err="1" smtClean="0"/>
              <a:t>jalan</a:t>
            </a:r>
            <a:r>
              <a:rPr lang="en-ID" dirty="0" smtClean="0"/>
              <a:t> </a:t>
            </a:r>
            <a:r>
              <a:rPr lang="en-ID" dirty="0" err="1" smtClean="0"/>
              <a:t>masuk</a:t>
            </a:r>
            <a:r>
              <a:rPr lang="en-ID" dirty="0" smtClean="0"/>
              <a:t> yang </a:t>
            </a:r>
            <a:r>
              <a:rPr lang="en-ID" dirty="0" err="1" smtClean="0"/>
              <a:t>tidak</a:t>
            </a:r>
            <a:r>
              <a:rPr lang="en-ID" dirty="0" smtClean="0"/>
              <a:t> </a:t>
            </a:r>
            <a:r>
              <a:rPr lang="en-ID" dirty="0" err="1" smtClean="0"/>
              <a:t>sah,mencegah</a:t>
            </a:r>
            <a:r>
              <a:rPr lang="en-ID" dirty="0" smtClean="0"/>
              <a:t> </a:t>
            </a:r>
            <a:r>
              <a:rPr lang="en-ID" dirty="0" err="1" smtClean="0"/>
              <a:t>kerusakan</a:t>
            </a:r>
            <a:r>
              <a:rPr lang="en-ID" dirty="0" smtClean="0"/>
              <a:t>, </a:t>
            </a:r>
            <a:r>
              <a:rPr lang="en-ID" dirty="0" err="1" smtClean="0"/>
              <a:t>kehilangan</a:t>
            </a:r>
            <a:r>
              <a:rPr lang="en-ID" dirty="0" smtClean="0"/>
              <a:t>, </a:t>
            </a:r>
            <a:r>
              <a:rPr lang="en-ID" dirty="0" err="1" smtClean="0"/>
              <a:t>dan</a:t>
            </a:r>
            <a:r>
              <a:rPr lang="en-ID" dirty="0" smtClean="0"/>
              <a:t> </a:t>
            </a:r>
            <a:r>
              <a:rPr lang="en-ID" dirty="0" err="1" smtClean="0"/>
              <a:t>pencurian</a:t>
            </a:r>
            <a:r>
              <a:rPr lang="en-ID" dirty="0" smtClean="0"/>
              <a:t> </a:t>
            </a:r>
            <a:r>
              <a:rPr lang="en-ID" dirty="0" err="1" smtClean="0"/>
              <a:t>serta</a:t>
            </a:r>
            <a:r>
              <a:rPr lang="en-ID" dirty="0" smtClean="0"/>
              <a:t> </a:t>
            </a:r>
            <a:r>
              <a:rPr lang="en-ID" dirty="0" err="1" smtClean="0"/>
              <a:t>pemindahan</a:t>
            </a:r>
            <a:r>
              <a:rPr lang="en-ID" dirty="0" smtClean="0"/>
              <a:t> </a:t>
            </a:r>
            <a:r>
              <a:rPr lang="en-ID" dirty="0" err="1" smtClean="0"/>
              <a:t>suatu</a:t>
            </a:r>
            <a:r>
              <a:rPr lang="en-ID" dirty="0" smtClean="0"/>
              <a:t> </a:t>
            </a:r>
            <a:r>
              <a:rPr lang="en-ID" dirty="0" err="1" smtClean="0"/>
              <a:t>zat</a:t>
            </a:r>
            <a:r>
              <a:rPr lang="en-ID" dirty="0" smtClean="0"/>
              <a:t> </a:t>
            </a:r>
            <a:r>
              <a:rPr lang="en-ID" dirty="0" err="1" smtClean="0"/>
              <a:t>radioaktif</a:t>
            </a:r>
            <a:r>
              <a:rPr lang="en-ID" dirty="0" smtClean="0"/>
              <a:t> </a:t>
            </a:r>
            <a:r>
              <a:rPr lang="en-ID" dirty="0" err="1" smtClean="0"/>
              <a:t>secara</a:t>
            </a:r>
            <a:r>
              <a:rPr lang="en-ID" dirty="0" smtClean="0"/>
              <a:t> </a:t>
            </a:r>
            <a:r>
              <a:rPr lang="en-ID" dirty="0" err="1" smtClean="0"/>
              <a:t>tidak</a:t>
            </a:r>
            <a:r>
              <a:rPr lang="en-ID" dirty="0" smtClean="0"/>
              <a:t> </a:t>
            </a:r>
            <a:r>
              <a:rPr lang="en-ID" dirty="0" err="1" smtClean="0"/>
              <a:t>sah</a:t>
            </a:r>
            <a:r>
              <a:rPr lang="en-ID" dirty="0" smtClean="0"/>
              <a:t> </a:t>
            </a:r>
            <a:endParaRPr lang="en-US" dirty="0"/>
          </a:p>
        </p:txBody>
      </p:sp>
    </p:spTree>
    <p:extLst>
      <p:ext uri="{BB962C8B-B14F-4D97-AF65-F5344CB8AC3E}">
        <p14:creationId xmlns:p14="http://schemas.microsoft.com/office/powerpoint/2010/main" val="39544541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D" dirty="0" err="1" smtClean="0"/>
              <a:t>Tindakan</a:t>
            </a:r>
            <a:r>
              <a:rPr lang="en-ID" dirty="0" smtClean="0"/>
              <a:t> yang </a:t>
            </a:r>
            <a:r>
              <a:rPr lang="en-ID" dirty="0" err="1" smtClean="0"/>
              <a:t>harus</a:t>
            </a:r>
            <a:r>
              <a:rPr lang="en-ID" dirty="0" smtClean="0"/>
              <a:t> </a:t>
            </a:r>
            <a:r>
              <a:rPr lang="en-ID" dirty="0" err="1" smtClean="0"/>
              <a:t>dilakukan</a:t>
            </a:r>
            <a:r>
              <a:rPr lang="en-ID" dirty="0" smtClean="0"/>
              <a:t> </a:t>
            </a:r>
            <a:r>
              <a:rPr lang="en-ID" dirty="0" err="1" smtClean="0"/>
              <a:t>untuk</a:t>
            </a:r>
            <a:r>
              <a:rPr lang="en-ID" dirty="0" smtClean="0"/>
              <a:t> </a:t>
            </a:r>
            <a:r>
              <a:rPr lang="en-ID" dirty="0" err="1" smtClean="0"/>
              <a:t>terkait</a:t>
            </a:r>
            <a:r>
              <a:rPr lang="en-ID" dirty="0" smtClean="0"/>
              <a:t> </a:t>
            </a:r>
            <a:r>
              <a:rPr lang="en-ID" dirty="0" err="1" smtClean="0"/>
              <a:t>dengan</a:t>
            </a:r>
            <a:r>
              <a:rPr lang="en-ID" dirty="0" smtClean="0"/>
              <a:t> </a:t>
            </a:r>
            <a:r>
              <a:rPr lang="en-ID" dirty="0" err="1" smtClean="0"/>
              <a:t>isu-isu</a:t>
            </a:r>
            <a:r>
              <a:rPr lang="en-ID" dirty="0" smtClean="0"/>
              <a:t> </a:t>
            </a:r>
            <a:r>
              <a:rPr lang="en-ID" dirty="0" err="1" smtClean="0"/>
              <a:t>tersebut</a:t>
            </a:r>
            <a:r>
              <a:rPr lang="en-ID" dirty="0" smtClean="0"/>
              <a:t> (</a:t>
            </a:r>
            <a:r>
              <a:rPr lang="en-ID" dirty="0" err="1" smtClean="0"/>
              <a:t>paradigma</a:t>
            </a:r>
            <a:r>
              <a:rPr lang="en-ID" dirty="0" smtClean="0"/>
              <a:t> </a:t>
            </a:r>
            <a:r>
              <a:rPr lang="en-ID" dirty="0" err="1" smtClean="0"/>
              <a:t>baru</a:t>
            </a:r>
            <a:r>
              <a:rPr lang="en-ID" dirty="0"/>
              <a:t>)</a:t>
            </a:r>
            <a:endParaRPr lang="en-US" dirty="0"/>
          </a:p>
        </p:txBody>
      </p:sp>
      <p:sp>
        <p:nvSpPr>
          <p:cNvPr id="3" name="Content Placeholder 2"/>
          <p:cNvSpPr>
            <a:spLocks noGrp="1"/>
          </p:cNvSpPr>
          <p:nvPr>
            <p:ph idx="1"/>
          </p:nvPr>
        </p:nvSpPr>
        <p:spPr/>
        <p:txBody>
          <a:bodyPr/>
          <a:lstStyle/>
          <a:p>
            <a:pPr marL="514350" indent="-514350">
              <a:buAutoNum type="arabicPeriod"/>
            </a:pPr>
            <a:r>
              <a:rPr lang="en-ID" dirty="0" err="1" smtClean="0"/>
              <a:t>Inventarisasi</a:t>
            </a:r>
            <a:r>
              <a:rPr lang="en-ID" dirty="0" smtClean="0"/>
              <a:t> </a:t>
            </a:r>
            <a:r>
              <a:rPr lang="en-ID" dirty="0" err="1" smtClean="0"/>
              <a:t>zat</a:t>
            </a:r>
            <a:r>
              <a:rPr lang="en-ID" dirty="0" smtClean="0"/>
              <a:t> </a:t>
            </a:r>
            <a:r>
              <a:rPr lang="en-ID" dirty="0" err="1" smtClean="0"/>
              <a:t>radioaktif</a:t>
            </a:r>
            <a:r>
              <a:rPr lang="en-ID" dirty="0" smtClean="0"/>
              <a:t> </a:t>
            </a:r>
            <a:r>
              <a:rPr lang="en-ID" dirty="0" err="1" smtClean="0"/>
              <a:t>secara</a:t>
            </a:r>
            <a:r>
              <a:rPr lang="en-ID" dirty="0" smtClean="0"/>
              <a:t> periodic</a:t>
            </a:r>
          </a:p>
          <a:p>
            <a:pPr marL="514350" indent="-514350">
              <a:buAutoNum type="arabicPeriod"/>
            </a:pPr>
            <a:r>
              <a:rPr lang="en-ID" dirty="0" err="1" smtClean="0"/>
              <a:t>Pelaporan</a:t>
            </a:r>
            <a:r>
              <a:rPr lang="en-ID" dirty="0" smtClean="0"/>
              <a:t> </a:t>
            </a:r>
            <a:r>
              <a:rPr lang="en-ID" dirty="0" err="1" smtClean="0"/>
              <a:t>kpd</a:t>
            </a:r>
            <a:r>
              <a:rPr lang="en-ID" dirty="0" smtClean="0"/>
              <a:t> BAPETEN </a:t>
            </a:r>
            <a:r>
              <a:rPr lang="en-ID" dirty="0" err="1" smtClean="0"/>
              <a:t>dan</a:t>
            </a:r>
            <a:r>
              <a:rPr lang="en-ID" dirty="0" smtClean="0"/>
              <a:t> </a:t>
            </a:r>
            <a:r>
              <a:rPr lang="en-ID" dirty="0" err="1" smtClean="0"/>
              <a:t>pihak</a:t>
            </a:r>
            <a:r>
              <a:rPr lang="en-ID" dirty="0" smtClean="0"/>
              <a:t> </a:t>
            </a:r>
            <a:r>
              <a:rPr lang="en-ID" dirty="0" err="1" smtClean="0"/>
              <a:t>berwenang</a:t>
            </a:r>
            <a:r>
              <a:rPr lang="en-ID" dirty="0" smtClean="0"/>
              <a:t> </a:t>
            </a:r>
            <a:r>
              <a:rPr lang="en-ID" dirty="0" err="1" smtClean="0"/>
              <a:t>bila</a:t>
            </a:r>
            <a:r>
              <a:rPr lang="en-ID" dirty="0" smtClean="0"/>
              <a:t> </a:t>
            </a:r>
            <a:r>
              <a:rPr lang="en-ID" dirty="0" err="1" smtClean="0"/>
              <a:t>terjadi</a:t>
            </a:r>
            <a:r>
              <a:rPr lang="en-ID" dirty="0" smtClean="0"/>
              <a:t> </a:t>
            </a:r>
            <a:r>
              <a:rPr lang="en-ID" dirty="0" err="1" smtClean="0"/>
              <a:t>kehilangan,pencurian</a:t>
            </a:r>
            <a:r>
              <a:rPr lang="en-ID" dirty="0" smtClean="0"/>
              <a:t>, </a:t>
            </a:r>
            <a:r>
              <a:rPr lang="en-ID" dirty="0" err="1" smtClean="0"/>
              <a:t>dan</a:t>
            </a:r>
            <a:r>
              <a:rPr lang="en-ID" dirty="0" smtClean="0"/>
              <a:t> </a:t>
            </a:r>
            <a:r>
              <a:rPr lang="en-ID" dirty="0" err="1" smtClean="0"/>
              <a:t>pengambilalihan</a:t>
            </a:r>
            <a:r>
              <a:rPr lang="en-ID" dirty="0" smtClean="0"/>
              <a:t> </a:t>
            </a:r>
            <a:r>
              <a:rPr lang="en-ID" dirty="0" err="1" smtClean="0"/>
              <a:t>zat</a:t>
            </a:r>
            <a:r>
              <a:rPr lang="en-ID" dirty="0" smtClean="0"/>
              <a:t> </a:t>
            </a:r>
            <a:r>
              <a:rPr lang="en-ID" dirty="0" err="1" smtClean="0"/>
              <a:t>radioaktif</a:t>
            </a:r>
            <a:r>
              <a:rPr lang="en-ID" dirty="0" smtClean="0"/>
              <a:t> </a:t>
            </a:r>
            <a:r>
              <a:rPr lang="en-ID" dirty="0" err="1" smtClean="0"/>
              <a:t>secara</a:t>
            </a:r>
            <a:r>
              <a:rPr lang="en-ID" dirty="0" smtClean="0"/>
              <a:t> </a:t>
            </a:r>
            <a:r>
              <a:rPr lang="en-ID" dirty="0" err="1" smtClean="0"/>
              <a:t>tidak</a:t>
            </a:r>
            <a:r>
              <a:rPr lang="en-ID" dirty="0" smtClean="0"/>
              <a:t> </a:t>
            </a:r>
            <a:r>
              <a:rPr lang="en-ID" dirty="0" err="1" smtClean="0"/>
              <a:t>sah</a:t>
            </a:r>
            <a:endParaRPr lang="en-ID" dirty="0" smtClean="0"/>
          </a:p>
          <a:p>
            <a:pPr marL="514350" indent="-514350">
              <a:buAutoNum type="arabicPeriod"/>
            </a:pPr>
            <a:r>
              <a:rPr lang="en-ID" dirty="0" err="1" smtClean="0"/>
              <a:t>Desain</a:t>
            </a:r>
            <a:r>
              <a:rPr lang="en-ID" dirty="0" smtClean="0"/>
              <a:t> </a:t>
            </a:r>
            <a:r>
              <a:rPr lang="en-ID" dirty="0" err="1" smtClean="0"/>
              <a:t>dan</a:t>
            </a:r>
            <a:r>
              <a:rPr lang="en-ID" dirty="0" smtClean="0"/>
              <a:t> </a:t>
            </a:r>
            <a:r>
              <a:rPr lang="en-ID" dirty="0" err="1" smtClean="0"/>
              <a:t>pengawasan</a:t>
            </a:r>
            <a:r>
              <a:rPr lang="en-ID" dirty="0" smtClean="0"/>
              <a:t> </a:t>
            </a:r>
            <a:r>
              <a:rPr lang="en-ID" dirty="0" err="1" smtClean="0"/>
              <a:t>atas</a:t>
            </a:r>
            <a:r>
              <a:rPr lang="en-ID" dirty="0" smtClean="0"/>
              <a:t> system </a:t>
            </a:r>
            <a:r>
              <a:rPr lang="en-ID" dirty="0" err="1" smtClean="0"/>
              <a:t>proteksi</a:t>
            </a:r>
            <a:r>
              <a:rPr lang="en-ID" dirty="0" smtClean="0"/>
              <a:t> </a:t>
            </a:r>
            <a:r>
              <a:rPr lang="en-ID" dirty="0" err="1" smtClean="0"/>
              <a:t>fisik</a:t>
            </a:r>
            <a:r>
              <a:rPr lang="en-ID" dirty="0" smtClean="0"/>
              <a:t>, </a:t>
            </a:r>
            <a:r>
              <a:rPr lang="en-ID" dirty="0" err="1" smtClean="0"/>
              <a:t>lokasi</a:t>
            </a:r>
            <a:r>
              <a:rPr lang="en-ID" dirty="0" smtClean="0"/>
              <a:t> </a:t>
            </a:r>
            <a:r>
              <a:rPr lang="en-ID" dirty="0" err="1" smtClean="0"/>
              <a:t>pemakaian</a:t>
            </a:r>
            <a:r>
              <a:rPr lang="en-ID" dirty="0" smtClean="0"/>
              <a:t>, </a:t>
            </a:r>
            <a:r>
              <a:rPr lang="en-ID" dirty="0" err="1" smtClean="0"/>
              <a:t>atau</a:t>
            </a:r>
            <a:r>
              <a:rPr lang="en-ID" dirty="0" smtClean="0"/>
              <a:t> </a:t>
            </a:r>
            <a:r>
              <a:rPr lang="en-ID" dirty="0" err="1" smtClean="0"/>
              <a:t>lokasi</a:t>
            </a:r>
            <a:r>
              <a:rPr lang="en-ID" dirty="0" smtClean="0"/>
              <a:t> </a:t>
            </a:r>
            <a:r>
              <a:rPr lang="en-ID" dirty="0" err="1" smtClean="0"/>
              <a:t>penyimpanan</a:t>
            </a:r>
            <a:r>
              <a:rPr lang="en-ID" dirty="0" smtClean="0"/>
              <a:t> </a:t>
            </a:r>
            <a:r>
              <a:rPr lang="en-ID" dirty="0" err="1" smtClean="0"/>
              <a:t>zat</a:t>
            </a:r>
            <a:r>
              <a:rPr lang="en-ID" dirty="0" smtClean="0"/>
              <a:t> </a:t>
            </a:r>
            <a:r>
              <a:rPr lang="en-ID" dirty="0" err="1" smtClean="0"/>
              <a:t>radioaktif</a:t>
            </a:r>
            <a:endParaRPr lang="en-ID" dirty="0" smtClean="0"/>
          </a:p>
          <a:p>
            <a:pPr marL="514350" indent="-514350">
              <a:buAutoNum type="arabicPeriod"/>
            </a:pPr>
            <a:r>
              <a:rPr lang="en-ID" dirty="0" err="1" smtClean="0"/>
              <a:t>Kedisiplinan</a:t>
            </a:r>
            <a:r>
              <a:rPr lang="en-ID" dirty="0" smtClean="0"/>
              <a:t> </a:t>
            </a:r>
            <a:r>
              <a:rPr lang="en-ID" dirty="0" err="1" smtClean="0"/>
              <a:t>Petugas</a:t>
            </a:r>
            <a:endParaRPr lang="en-ID" dirty="0" smtClean="0"/>
          </a:p>
          <a:p>
            <a:pPr marL="514350" indent="-514350">
              <a:buAutoNum type="arabicPeriod"/>
            </a:pPr>
            <a:r>
              <a:rPr lang="en-ID" dirty="0" err="1" smtClean="0"/>
              <a:t>Inspeksi</a:t>
            </a:r>
            <a:r>
              <a:rPr lang="en-ID" dirty="0" smtClean="0"/>
              <a:t> </a:t>
            </a:r>
            <a:r>
              <a:rPr lang="en-ID" dirty="0" err="1" smtClean="0"/>
              <a:t>atas</a:t>
            </a:r>
            <a:r>
              <a:rPr lang="en-ID" dirty="0" smtClean="0"/>
              <a:t> </a:t>
            </a:r>
            <a:r>
              <a:rPr lang="en-ID" dirty="0" err="1" smtClean="0"/>
              <a:t>pemanfaatan</a:t>
            </a:r>
            <a:r>
              <a:rPr lang="en-ID" dirty="0" smtClean="0"/>
              <a:t> </a:t>
            </a:r>
            <a:r>
              <a:rPr lang="en-ID" dirty="0" err="1" smtClean="0"/>
              <a:t>zat</a:t>
            </a:r>
            <a:r>
              <a:rPr lang="en-ID" dirty="0" smtClean="0"/>
              <a:t> </a:t>
            </a:r>
            <a:r>
              <a:rPr lang="en-ID" dirty="0" err="1" smtClean="0"/>
              <a:t>radioaktif</a:t>
            </a:r>
            <a:r>
              <a:rPr lang="en-ID" dirty="0" smtClean="0"/>
              <a:t> </a:t>
            </a:r>
            <a:r>
              <a:rPr lang="en-ID" dirty="0" err="1" smtClean="0"/>
              <a:t>dan</a:t>
            </a:r>
            <a:r>
              <a:rPr lang="en-ID" dirty="0" smtClean="0"/>
              <a:t> </a:t>
            </a:r>
            <a:r>
              <a:rPr lang="en-ID" dirty="0" err="1" smtClean="0"/>
              <a:t>respon</a:t>
            </a:r>
            <a:r>
              <a:rPr lang="en-ID" dirty="0" smtClean="0"/>
              <a:t> para </a:t>
            </a:r>
            <a:r>
              <a:rPr lang="en-ID" dirty="0" err="1" smtClean="0"/>
              <a:t>pengguna</a:t>
            </a:r>
            <a:r>
              <a:rPr lang="en-ID" dirty="0" smtClean="0"/>
              <a:t> </a:t>
            </a:r>
            <a:r>
              <a:rPr lang="en-ID" dirty="0" err="1" smtClean="0"/>
              <a:t>secara</a:t>
            </a:r>
            <a:r>
              <a:rPr lang="en-ID" dirty="0" smtClean="0"/>
              <a:t> </a:t>
            </a:r>
            <a:r>
              <a:rPr lang="en-ID" dirty="0" err="1" smtClean="0"/>
              <a:t>periodik</a:t>
            </a:r>
            <a:r>
              <a:rPr lang="en-ID" dirty="0" smtClean="0"/>
              <a:t> </a:t>
            </a:r>
            <a:r>
              <a:rPr lang="en-ID" dirty="0" err="1" smtClean="0"/>
              <a:t>atas</a:t>
            </a:r>
            <a:r>
              <a:rPr lang="en-ID" dirty="0" smtClean="0"/>
              <a:t> status </a:t>
            </a:r>
            <a:r>
              <a:rPr lang="en-ID" dirty="0" err="1" smtClean="0"/>
              <a:t>zat</a:t>
            </a:r>
            <a:r>
              <a:rPr lang="en-ID" dirty="0" smtClean="0"/>
              <a:t> </a:t>
            </a:r>
            <a:r>
              <a:rPr lang="en-ID" dirty="0" err="1" smtClean="0"/>
              <a:t>radioaktif</a:t>
            </a:r>
            <a:r>
              <a:rPr lang="en-ID" dirty="0" smtClean="0"/>
              <a:t> yang </a:t>
            </a:r>
            <a:r>
              <a:rPr lang="en-ID" dirty="0" err="1" smtClean="0"/>
              <a:t>digunakan</a:t>
            </a:r>
            <a:r>
              <a:rPr lang="en-ID" dirty="0" smtClean="0"/>
              <a:t>.</a:t>
            </a:r>
            <a:endParaRPr lang="en-US" dirty="0"/>
          </a:p>
        </p:txBody>
      </p:sp>
    </p:spTree>
    <p:extLst>
      <p:ext uri="{BB962C8B-B14F-4D97-AF65-F5344CB8AC3E}">
        <p14:creationId xmlns:p14="http://schemas.microsoft.com/office/powerpoint/2010/main" val="337134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05983B-1FBF-4990-B6E7-41760693D0A8}"/>
              </a:ext>
            </a:extLst>
          </p:cNvPr>
          <p:cNvSpPr>
            <a:spLocks noGrp="1"/>
          </p:cNvSpPr>
          <p:nvPr>
            <p:ph type="title"/>
          </p:nvPr>
        </p:nvSpPr>
        <p:spPr/>
        <p:txBody>
          <a:bodyPr/>
          <a:lstStyle/>
          <a:p>
            <a:r>
              <a:rPr lang="en-US" dirty="0" err="1"/>
              <a:t>Peraturan</a:t>
            </a:r>
            <a:r>
              <a:rPr lang="en-US" dirty="0"/>
              <a:t> </a:t>
            </a:r>
            <a:r>
              <a:rPr lang="en-US" dirty="0" err="1"/>
              <a:t>Pemerintah</a:t>
            </a:r>
            <a:r>
              <a:rPr lang="en-US" dirty="0"/>
              <a:t> No.33 </a:t>
            </a:r>
            <a:r>
              <a:rPr lang="en-US" dirty="0" err="1"/>
              <a:t>Tahun</a:t>
            </a:r>
            <a:r>
              <a:rPr lang="en-US" dirty="0"/>
              <a:t> 2007</a:t>
            </a:r>
            <a:endParaRPr lang="en-ID" dirty="0"/>
          </a:p>
        </p:txBody>
      </p:sp>
      <p:sp>
        <p:nvSpPr>
          <p:cNvPr id="3" name="Content Placeholder 2">
            <a:extLst>
              <a:ext uri="{FF2B5EF4-FFF2-40B4-BE49-F238E27FC236}">
                <a16:creationId xmlns="" xmlns:a16="http://schemas.microsoft.com/office/drawing/2014/main" id="{2E9649EC-0A34-4A1D-932A-D3183C8B8583}"/>
              </a:ext>
            </a:extLst>
          </p:cNvPr>
          <p:cNvSpPr>
            <a:spLocks noGrp="1"/>
          </p:cNvSpPr>
          <p:nvPr>
            <p:ph idx="1"/>
          </p:nvPr>
        </p:nvSpPr>
        <p:spPr/>
        <p:txBody>
          <a:bodyPr/>
          <a:lstStyle/>
          <a:p>
            <a:r>
              <a:rPr lang="en-US" dirty="0" err="1"/>
              <a:t>Tentang</a:t>
            </a:r>
            <a:r>
              <a:rPr lang="en-US" dirty="0"/>
              <a:t> </a:t>
            </a:r>
            <a:r>
              <a:rPr lang="en-US" dirty="0" err="1"/>
              <a:t>keselamatan</a:t>
            </a:r>
            <a:r>
              <a:rPr lang="en-US" dirty="0"/>
              <a:t> </a:t>
            </a:r>
            <a:r>
              <a:rPr lang="en-US" dirty="0" err="1"/>
              <a:t>radiasi</a:t>
            </a:r>
            <a:r>
              <a:rPr lang="en-US" dirty="0"/>
              <a:t> </a:t>
            </a:r>
            <a:r>
              <a:rPr lang="en-US" dirty="0" err="1"/>
              <a:t>pengion</a:t>
            </a:r>
            <a:r>
              <a:rPr lang="en-US" dirty="0"/>
              <a:t> dan </a:t>
            </a:r>
            <a:r>
              <a:rPr lang="en-US" dirty="0" err="1"/>
              <a:t>keamanan</a:t>
            </a:r>
            <a:r>
              <a:rPr lang="en-US" dirty="0"/>
              <a:t> </a:t>
            </a:r>
            <a:r>
              <a:rPr lang="en-US" dirty="0" err="1"/>
              <a:t>sumber</a:t>
            </a:r>
            <a:r>
              <a:rPr lang="en-US" dirty="0"/>
              <a:t> </a:t>
            </a:r>
            <a:r>
              <a:rPr lang="en-US" dirty="0" err="1"/>
              <a:t>radioaktif</a:t>
            </a:r>
            <a:r>
              <a:rPr lang="en-US" dirty="0"/>
              <a:t>.</a:t>
            </a:r>
          </a:p>
          <a:p>
            <a:r>
              <a:rPr lang="en-ID" dirty="0" err="1"/>
              <a:t>Keselamatan</a:t>
            </a:r>
            <a:r>
              <a:rPr lang="en-ID" dirty="0"/>
              <a:t> </a:t>
            </a:r>
            <a:r>
              <a:rPr lang="en-ID" dirty="0" err="1"/>
              <a:t>radiasi</a:t>
            </a:r>
            <a:r>
              <a:rPr lang="en-ID" dirty="0"/>
              <a:t> </a:t>
            </a:r>
            <a:r>
              <a:rPr lang="en-ID" dirty="0" err="1"/>
              <a:t>adalah</a:t>
            </a:r>
            <a:r>
              <a:rPr lang="en-ID" dirty="0"/>
              <a:t> </a:t>
            </a:r>
            <a:r>
              <a:rPr lang="en-ID" dirty="0" err="1"/>
              <a:t>tindakan</a:t>
            </a:r>
            <a:r>
              <a:rPr lang="en-ID" dirty="0"/>
              <a:t> yang </a:t>
            </a:r>
            <a:r>
              <a:rPr lang="en-ID" dirty="0" err="1"/>
              <a:t>dilakukan</a:t>
            </a:r>
            <a:r>
              <a:rPr lang="en-ID" dirty="0"/>
              <a:t> </a:t>
            </a:r>
            <a:r>
              <a:rPr lang="en-ID" dirty="0" err="1"/>
              <a:t>untuk</a:t>
            </a:r>
            <a:r>
              <a:rPr lang="en-ID" dirty="0"/>
              <a:t> </a:t>
            </a:r>
            <a:r>
              <a:rPr lang="en-ID" dirty="0" err="1"/>
              <a:t>melindungi</a:t>
            </a:r>
            <a:r>
              <a:rPr lang="en-ID" dirty="0"/>
              <a:t> </a:t>
            </a:r>
            <a:r>
              <a:rPr lang="en-ID" dirty="0" err="1"/>
              <a:t>pekerja,masyarakat</a:t>
            </a:r>
            <a:r>
              <a:rPr lang="en-ID" dirty="0"/>
              <a:t>, dan </a:t>
            </a:r>
            <a:r>
              <a:rPr lang="en-ID" dirty="0" err="1"/>
              <a:t>lingkungan</a:t>
            </a:r>
            <a:r>
              <a:rPr lang="en-ID" dirty="0"/>
              <a:t> </a:t>
            </a:r>
            <a:r>
              <a:rPr lang="en-ID" dirty="0" err="1"/>
              <a:t>hidup</a:t>
            </a:r>
            <a:r>
              <a:rPr lang="en-ID" dirty="0"/>
              <a:t> </a:t>
            </a:r>
            <a:r>
              <a:rPr lang="en-ID" dirty="0" err="1"/>
              <a:t>dari</a:t>
            </a:r>
            <a:r>
              <a:rPr lang="en-ID" dirty="0"/>
              <a:t> </a:t>
            </a:r>
            <a:r>
              <a:rPr lang="en-ID" dirty="0" err="1"/>
              <a:t>bahaya</a:t>
            </a:r>
            <a:r>
              <a:rPr lang="en-ID" dirty="0"/>
              <a:t> </a:t>
            </a:r>
            <a:r>
              <a:rPr lang="en-ID" dirty="0" err="1"/>
              <a:t>radiasi</a:t>
            </a:r>
            <a:endParaRPr lang="en-ID" dirty="0"/>
          </a:p>
          <a:p>
            <a:r>
              <a:rPr lang="en-ID" dirty="0" err="1"/>
              <a:t>Keamanan</a:t>
            </a:r>
            <a:r>
              <a:rPr lang="en-ID" dirty="0"/>
              <a:t> </a:t>
            </a:r>
            <a:r>
              <a:rPr lang="en-ID" dirty="0" err="1"/>
              <a:t>Sumber</a:t>
            </a:r>
            <a:r>
              <a:rPr lang="en-ID" dirty="0"/>
              <a:t> </a:t>
            </a:r>
            <a:r>
              <a:rPr lang="en-ID" dirty="0" err="1"/>
              <a:t>Radioaktif</a:t>
            </a:r>
            <a:r>
              <a:rPr lang="en-ID" dirty="0"/>
              <a:t> </a:t>
            </a:r>
            <a:r>
              <a:rPr lang="en-ID" dirty="0" err="1"/>
              <a:t>adalah</a:t>
            </a:r>
            <a:r>
              <a:rPr lang="en-ID" dirty="0"/>
              <a:t> </a:t>
            </a:r>
            <a:r>
              <a:rPr lang="en-ID" dirty="0" err="1"/>
              <a:t>tindakan</a:t>
            </a:r>
            <a:r>
              <a:rPr lang="en-ID" dirty="0"/>
              <a:t> yang </a:t>
            </a:r>
            <a:r>
              <a:rPr lang="en-ID" dirty="0" err="1"/>
              <a:t>dilakukan</a:t>
            </a:r>
            <a:r>
              <a:rPr lang="en-ID" dirty="0"/>
              <a:t> </a:t>
            </a:r>
            <a:r>
              <a:rPr lang="en-ID" dirty="0" err="1"/>
              <a:t>untuk</a:t>
            </a:r>
            <a:r>
              <a:rPr lang="en-ID" dirty="0"/>
              <a:t> </a:t>
            </a:r>
            <a:r>
              <a:rPr lang="en-ID" dirty="0" err="1"/>
              <a:t>mencegah</a:t>
            </a:r>
            <a:r>
              <a:rPr lang="en-ID" dirty="0"/>
              <a:t> </a:t>
            </a:r>
            <a:r>
              <a:rPr lang="en-ID" dirty="0" err="1"/>
              <a:t>akses</a:t>
            </a:r>
            <a:r>
              <a:rPr lang="en-ID" dirty="0"/>
              <a:t> </a:t>
            </a:r>
            <a:r>
              <a:rPr lang="en-ID" dirty="0" err="1"/>
              <a:t>tidak</a:t>
            </a:r>
            <a:r>
              <a:rPr lang="en-ID" dirty="0"/>
              <a:t> </a:t>
            </a:r>
            <a:r>
              <a:rPr lang="en-ID" dirty="0" err="1"/>
              <a:t>sah</a:t>
            </a:r>
            <a:r>
              <a:rPr lang="en-ID" dirty="0"/>
              <a:t> </a:t>
            </a:r>
            <a:r>
              <a:rPr lang="en-ID" dirty="0" err="1"/>
              <a:t>atau</a:t>
            </a:r>
            <a:r>
              <a:rPr lang="en-ID" dirty="0"/>
              <a:t> </a:t>
            </a:r>
            <a:r>
              <a:rPr lang="en-ID" dirty="0" err="1"/>
              <a:t>perusakan</a:t>
            </a:r>
            <a:r>
              <a:rPr lang="en-ID" dirty="0"/>
              <a:t>, dan </a:t>
            </a:r>
            <a:r>
              <a:rPr lang="en-ID" dirty="0" err="1"/>
              <a:t>kehilangan</a:t>
            </a:r>
            <a:r>
              <a:rPr lang="en-ID" dirty="0"/>
              <a:t>, </a:t>
            </a:r>
            <a:r>
              <a:rPr lang="en-ID" dirty="0" err="1"/>
              <a:t>pencurian</a:t>
            </a:r>
            <a:r>
              <a:rPr lang="en-ID" dirty="0"/>
              <a:t>, dan/</a:t>
            </a:r>
            <a:r>
              <a:rPr lang="en-ID" dirty="0" err="1"/>
              <a:t>atau</a:t>
            </a:r>
            <a:r>
              <a:rPr lang="en-ID" dirty="0"/>
              <a:t> </a:t>
            </a:r>
            <a:r>
              <a:rPr lang="en-ID" dirty="0" err="1"/>
              <a:t>pemindahan</a:t>
            </a:r>
            <a:r>
              <a:rPr lang="en-ID" dirty="0"/>
              <a:t> </a:t>
            </a:r>
            <a:r>
              <a:rPr lang="en-ID" dirty="0" err="1"/>
              <a:t>tidak</a:t>
            </a:r>
            <a:r>
              <a:rPr lang="en-ID" dirty="0"/>
              <a:t> </a:t>
            </a:r>
            <a:r>
              <a:rPr lang="en-ID" dirty="0" err="1"/>
              <a:t>sah</a:t>
            </a:r>
            <a:r>
              <a:rPr lang="en-ID" dirty="0"/>
              <a:t> </a:t>
            </a:r>
            <a:r>
              <a:rPr lang="en-ID" dirty="0" err="1"/>
              <a:t>sumber</a:t>
            </a:r>
            <a:r>
              <a:rPr lang="en-ID" dirty="0"/>
              <a:t> </a:t>
            </a:r>
            <a:r>
              <a:rPr lang="en-ID" dirty="0" err="1"/>
              <a:t>radioaktif</a:t>
            </a:r>
            <a:endParaRPr lang="en-ID" dirty="0"/>
          </a:p>
          <a:p>
            <a:r>
              <a:rPr lang="en-ID" dirty="0" err="1"/>
              <a:t>Proteksi</a:t>
            </a:r>
            <a:r>
              <a:rPr lang="en-ID" dirty="0"/>
              <a:t> </a:t>
            </a:r>
            <a:r>
              <a:rPr lang="en-ID" dirty="0" err="1"/>
              <a:t>radiasi</a:t>
            </a:r>
            <a:r>
              <a:rPr lang="en-ID" dirty="0"/>
              <a:t> </a:t>
            </a:r>
            <a:r>
              <a:rPr lang="en-ID" dirty="0" err="1"/>
              <a:t>adalah</a:t>
            </a:r>
            <a:r>
              <a:rPr lang="en-ID" dirty="0"/>
              <a:t> </a:t>
            </a:r>
            <a:r>
              <a:rPr lang="en-ID" dirty="0" err="1"/>
              <a:t>tindakan</a:t>
            </a:r>
            <a:r>
              <a:rPr lang="en-ID" dirty="0"/>
              <a:t> yang </a:t>
            </a:r>
            <a:r>
              <a:rPr lang="en-ID" dirty="0" err="1"/>
              <a:t>dilakukan</a:t>
            </a:r>
            <a:r>
              <a:rPr lang="en-ID" dirty="0"/>
              <a:t> </a:t>
            </a:r>
            <a:r>
              <a:rPr lang="en-ID" dirty="0" err="1"/>
              <a:t>untuk</a:t>
            </a:r>
            <a:r>
              <a:rPr lang="en-ID" dirty="0"/>
              <a:t> </a:t>
            </a:r>
            <a:r>
              <a:rPr lang="en-ID" dirty="0" err="1"/>
              <a:t>mengurangi</a:t>
            </a:r>
            <a:r>
              <a:rPr lang="en-ID" dirty="0"/>
              <a:t> </a:t>
            </a:r>
            <a:r>
              <a:rPr lang="en-ID" dirty="0" err="1"/>
              <a:t>pengaruh</a:t>
            </a:r>
            <a:r>
              <a:rPr lang="en-ID" dirty="0"/>
              <a:t> </a:t>
            </a:r>
            <a:r>
              <a:rPr lang="en-ID" dirty="0" err="1"/>
              <a:t>radiasi</a:t>
            </a:r>
            <a:r>
              <a:rPr lang="en-ID" dirty="0"/>
              <a:t> yang </a:t>
            </a:r>
            <a:r>
              <a:rPr lang="en-ID" dirty="0" err="1"/>
              <a:t>merusak</a:t>
            </a:r>
            <a:r>
              <a:rPr lang="en-ID" dirty="0"/>
              <a:t> </a:t>
            </a:r>
            <a:r>
              <a:rPr lang="en-ID" dirty="0" err="1"/>
              <a:t>akibat</a:t>
            </a:r>
            <a:r>
              <a:rPr lang="en-ID" dirty="0"/>
              <a:t> </a:t>
            </a:r>
            <a:r>
              <a:rPr lang="en-ID" dirty="0" err="1"/>
              <a:t>paparan</a:t>
            </a:r>
            <a:r>
              <a:rPr lang="en-ID" dirty="0"/>
              <a:t> </a:t>
            </a:r>
            <a:r>
              <a:rPr lang="en-ID" dirty="0" err="1"/>
              <a:t>radiasi</a:t>
            </a:r>
            <a:endParaRPr lang="en-ID" dirty="0"/>
          </a:p>
        </p:txBody>
      </p:sp>
    </p:spTree>
    <p:extLst>
      <p:ext uri="{BB962C8B-B14F-4D97-AF65-F5344CB8AC3E}">
        <p14:creationId xmlns:p14="http://schemas.microsoft.com/office/powerpoint/2010/main" val="4243998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C57CF8-62AD-40C9-8D64-2B734FAC7497}"/>
              </a:ext>
            </a:extLst>
          </p:cNvPr>
          <p:cNvSpPr>
            <a:spLocks noGrp="1"/>
          </p:cNvSpPr>
          <p:nvPr>
            <p:ph type="title"/>
          </p:nvPr>
        </p:nvSpPr>
        <p:spPr/>
        <p:txBody>
          <a:bodyPr/>
          <a:lstStyle/>
          <a:p>
            <a:endParaRPr lang="en-ID"/>
          </a:p>
        </p:txBody>
      </p:sp>
      <p:sp>
        <p:nvSpPr>
          <p:cNvPr id="3" name="Content Placeholder 2">
            <a:extLst>
              <a:ext uri="{FF2B5EF4-FFF2-40B4-BE49-F238E27FC236}">
                <a16:creationId xmlns="" xmlns:a16="http://schemas.microsoft.com/office/drawing/2014/main" id="{F3DE1F84-427B-40ED-9F66-6EE3506A1E57}"/>
              </a:ext>
            </a:extLst>
          </p:cNvPr>
          <p:cNvSpPr>
            <a:spLocks noGrp="1"/>
          </p:cNvSpPr>
          <p:nvPr>
            <p:ph idx="1"/>
          </p:nvPr>
        </p:nvSpPr>
        <p:spPr/>
        <p:txBody>
          <a:bodyPr>
            <a:normAutofit lnSpcReduction="10000"/>
          </a:bodyPr>
          <a:lstStyle/>
          <a:p>
            <a:r>
              <a:rPr lang="en-US" dirty="0" err="1"/>
              <a:t>Zat</a:t>
            </a:r>
            <a:r>
              <a:rPr lang="en-US" dirty="0"/>
              <a:t> </a:t>
            </a:r>
            <a:r>
              <a:rPr lang="en-US" dirty="0" err="1"/>
              <a:t>radioaktif</a:t>
            </a:r>
            <a:r>
              <a:rPr lang="en-US" dirty="0"/>
              <a:t> yang </a:t>
            </a:r>
            <a:r>
              <a:rPr lang="en-US" dirty="0" err="1"/>
              <a:t>secara</a:t>
            </a:r>
            <a:r>
              <a:rPr lang="en-US" dirty="0"/>
              <a:t> </a:t>
            </a:r>
            <a:r>
              <a:rPr lang="en-US" dirty="0" err="1"/>
              <a:t>alami</a:t>
            </a:r>
            <a:r>
              <a:rPr lang="en-US" dirty="0"/>
              <a:t> </a:t>
            </a:r>
            <a:r>
              <a:rPr lang="en-US" dirty="0" err="1"/>
              <a:t>ada</a:t>
            </a:r>
            <a:r>
              <a:rPr lang="en-US" dirty="0"/>
              <a:t> di </a:t>
            </a:r>
            <a:r>
              <a:rPr lang="en-US" dirty="0" err="1"/>
              <a:t>alam</a:t>
            </a:r>
            <a:r>
              <a:rPr lang="en-US" dirty="0"/>
              <a:t> </a:t>
            </a:r>
            <a:r>
              <a:rPr lang="en-US" i="1" dirty="0" err="1"/>
              <a:t>disebut</a:t>
            </a:r>
            <a:r>
              <a:rPr lang="en-US" i="1" dirty="0"/>
              <a:t> Naturally Occurring Radioactive Material</a:t>
            </a:r>
            <a:r>
              <a:rPr lang="en-US" dirty="0"/>
              <a:t> (NORM)</a:t>
            </a:r>
          </a:p>
          <a:p>
            <a:r>
              <a:rPr lang="en-US" dirty="0" err="1"/>
              <a:t>Zat</a:t>
            </a:r>
            <a:r>
              <a:rPr lang="en-US" dirty="0"/>
              <a:t> </a:t>
            </a:r>
            <a:r>
              <a:rPr lang="en-US" dirty="0" err="1"/>
              <a:t>Radioaktif</a:t>
            </a:r>
            <a:r>
              <a:rPr lang="en-US" dirty="0"/>
              <a:t> </a:t>
            </a:r>
            <a:r>
              <a:rPr lang="en-US" dirty="0" err="1"/>
              <a:t>alam</a:t>
            </a:r>
            <a:r>
              <a:rPr lang="en-US" dirty="0"/>
              <a:t> yang </a:t>
            </a:r>
            <a:r>
              <a:rPr lang="en-US" dirty="0" err="1"/>
              <a:t>dikarenakan</a:t>
            </a:r>
            <a:r>
              <a:rPr lang="en-US" dirty="0"/>
              <a:t> </a:t>
            </a:r>
            <a:r>
              <a:rPr lang="en-US" dirty="0" err="1"/>
              <a:t>kegiatan</a:t>
            </a:r>
            <a:r>
              <a:rPr lang="en-US" dirty="0"/>
              <a:t> </a:t>
            </a:r>
            <a:r>
              <a:rPr lang="en-US" dirty="0" err="1"/>
              <a:t>manusia</a:t>
            </a:r>
            <a:r>
              <a:rPr lang="en-US" dirty="0"/>
              <a:t> </a:t>
            </a:r>
            <a:r>
              <a:rPr lang="en-US" dirty="0" err="1"/>
              <a:t>atau</a:t>
            </a:r>
            <a:r>
              <a:rPr lang="en-US" dirty="0"/>
              <a:t> proses </a:t>
            </a:r>
            <a:r>
              <a:rPr lang="en-US" dirty="0" err="1"/>
              <a:t>teknologi</a:t>
            </a:r>
            <a:r>
              <a:rPr lang="en-US" dirty="0"/>
              <a:t> </a:t>
            </a:r>
            <a:r>
              <a:rPr lang="en-US" dirty="0" err="1"/>
              <a:t>terjadi</a:t>
            </a:r>
            <a:r>
              <a:rPr lang="en-US" dirty="0"/>
              <a:t> </a:t>
            </a:r>
            <a:r>
              <a:rPr lang="en-US" dirty="0" err="1"/>
              <a:t>peningkatan</a:t>
            </a:r>
            <a:r>
              <a:rPr lang="en-US" dirty="0"/>
              <a:t> </a:t>
            </a:r>
            <a:r>
              <a:rPr lang="en-US" dirty="0" err="1"/>
              <a:t>paparan</a:t>
            </a:r>
            <a:r>
              <a:rPr lang="en-US" dirty="0"/>
              <a:t> </a:t>
            </a:r>
            <a:r>
              <a:rPr lang="en-US" dirty="0" err="1"/>
              <a:t>potensial</a:t>
            </a:r>
            <a:r>
              <a:rPr lang="en-US" dirty="0"/>
              <a:t> </a:t>
            </a:r>
            <a:r>
              <a:rPr lang="en-US" dirty="0" err="1"/>
              <a:t>jika</a:t>
            </a:r>
            <a:r>
              <a:rPr lang="en-US" dirty="0"/>
              <a:t> </a:t>
            </a:r>
            <a:r>
              <a:rPr lang="en-US" dirty="0" err="1"/>
              <a:t>dibandingkan</a:t>
            </a:r>
            <a:r>
              <a:rPr lang="en-US" dirty="0"/>
              <a:t> </a:t>
            </a:r>
            <a:r>
              <a:rPr lang="en-US" dirty="0" err="1"/>
              <a:t>dengan</a:t>
            </a:r>
            <a:r>
              <a:rPr lang="en-US" dirty="0"/>
              <a:t> </a:t>
            </a:r>
            <a:r>
              <a:rPr lang="en-US" dirty="0" err="1"/>
              <a:t>keadaan</a:t>
            </a:r>
            <a:r>
              <a:rPr lang="en-US" dirty="0"/>
              <a:t> </a:t>
            </a:r>
            <a:r>
              <a:rPr lang="en-US" dirty="0" err="1"/>
              <a:t>awal</a:t>
            </a:r>
            <a:r>
              <a:rPr lang="en-US" dirty="0"/>
              <a:t> </a:t>
            </a:r>
            <a:r>
              <a:rPr lang="en-US" dirty="0" err="1"/>
              <a:t>disebut</a:t>
            </a:r>
            <a:r>
              <a:rPr lang="en-US" dirty="0"/>
              <a:t> </a:t>
            </a:r>
            <a:r>
              <a:rPr lang="en-US" i="1" dirty="0"/>
              <a:t>Technologically Enhanced Naturally Occurring Radioactive Material </a:t>
            </a:r>
            <a:r>
              <a:rPr lang="en-US" dirty="0"/>
              <a:t>(TENORM)</a:t>
            </a:r>
          </a:p>
          <a:p>
            <a:r>
              <a:rPr lang="en-US" dirty="0" err="1"/>
              <a:t>Paparan</a:t>
            </a:r>
            <a:r>
              <a:rPr lang="en-US" dirty="0"/>
              <a:t> </a:t>
            </a:r>
            <a:r>
              <a:rPr lang="en-US" dirty="0" err="1"/>
              <a:t>Potensial</a:t>
            </a:r>
            <a:r>
              <a:rPr lang="en-US" dirty="0"/>
              <a:t> </a:t>
            </a:r>
            <a:r>
              <a:rPr lang="en-US" dirty="0" err="1"/>
              <a:t>adalah</a:t>
            </a:r>
            <a:r>
              <a:rPr lang="en-US" dirty="0"/>
              <a:t> </a:t>
            </a:r>
            <a:r>
              <a:rPr lang="en-US" dirty="0" err="1"/>
              <a:t>paparan</a:t>
            </a:r>
            <a:r>
              <a:rPr lang="en-US" dirty="0"/>
              <a:t> yang </a:t>
            </a:r>
            <a:r>
              <a:rPr lang="en-US" dirty="0" err="1"/>
              <a:t>tidak</a:t>
            </a:r>
            <a:r>
              <a:rPr lang="en-US" dirty="0"/>
              <a:t> </a:t>
            </a:r>
            <a:r>
              <a:rPr lang="en-US" dirty="0" err="1"/>
              <a:t>diharapkan</a:t>
            </a:r>
            <a:r>
              <a:rPr lang="en-US" dirty="0"/>
              <a:t> </a:t>
            </a:r>
            <a:r>
              <a:rPr lang="en-US" dirty="0" err="1"/>
              <a:t>atau</a:t>
            </a:r>
            <a:r>
              <a:rPr lang="en-US" dirty="0"/>
              <a:t> </a:t>
            </a:r>
            <a:r>
              <a:rPr lang="en-US" dirty="0" err="1"/>
              <a:t>diperkirakan</a:t>
            </a:r>
            <a:r>
              <a:rPr lang="en-US" dirty="0"/>
              <a:t> </a:t>
            </a:r>
            <a:r>
              <a:rPr lang="en-US" dirty="0" err="1"/>
              <a:t>tetapi</a:t>
            </a:r>
            <a:r>
              <a:rPr lang="en-US" dirty="0"/>
              <a:t> </a:t>
            </a:r>
            <a:r>
              <a:rPr lang="en-US" dirty="0" err="1"/>
              <a:t>mempunyai</a:t>
            </a:r>
            <a:r>
              <a:rPr lang="en-US" dirty="0"/>
              <a:t> </a:t>
            </a:r>
            <a:r>
              <a:rPr lang="en-US" dirty="0" err="1"/>
              <a:t>kemungkinan</a:t>
            </a:r>
            <a:r>
              <a:rPr lang="en-US" dirty="0"/>
              <a:t> </a:t>
            </a:r>
            <a:r>
              <a:rPr lang="en-US" dirty="0" err="1"/>
              <a:t>terjadi</a:t>
            </a:r>
            <a:r>
              <a:rPr lang="en-US" dirty="0"/>
              <a:t> </a:t>
            </a:r>
            <a:r>
              <a:rPr lang="en-US" dirty="0" err="1"/>
              <a:t>akibat</a:t>
            </a:r>
            <a:r>
              <a:rPr lang="en-US" dirty="0"/>
              <a:t> </a:t>
            </a:r>
            <a:r>
              <a:rPr lang="en-US" dirty="0" err="1"/>
              <a:t>kecelakaan</a:t>
            </a:r>
            <a:r>
              <a:rPr lang="en-US" dirty="0"/>
              <a:t> </a:t>
            </a:r>
            <a:r>
              <a:rPr lang="en-US" dirty="0" err="1"/>
              <a:t>sumber</a:t>
            </a:r>
            <a:r>
              <a:rPr lang="en-US" dirty="0"/>
              <a:t> </a:t>
            </a:r>
            <a:r>
              <a:rPr lang="en-US" dirty="0" err="1"/>
              <a:t>atau</a:t>
            </a:r>
            <a:r>
              <a:rPr lang="en-US" dirty="0"/>
              <a:t> </a:t>
            </a:r>
            <a:r>
              <a:rPr lang="en-US" dirty="0" err="1"/>
              <a:t>karena</a:t>
            </a:r>
            <a:r>
              <a:rPr lang="en-US" dirty="0"/>
              <a:t> </a:t>
            </a:r>
            <a:r>
              <a:rPr lang="en-US" dirty="0" err="1"/>
              <a:t>suatu</a:t>
            </a:r>
            <a:r>
              <a:rPr lang="en-US" dirty="0"/>
              <a:t> </a:t>
            </a:r>
            <a:r>
              <a:rPr lang="en-US" dirty="0" err="1"/>
              <a:t>kejadian</a:t>
            </a:r>
            <a:r>
              <a:rPr lang="en-US" dirty="0"/>
              <a:t> </a:t>
            </a:r>
            <a:r>
              <a:rPr lang="en-US" dirty="0" err="1"/>
              <a:t>atau</a:t>
            </a:r>
            <a:r>
              <a:rPr lang="en-US" dirty="0"/>
              <a:t> </a:t>
            </a:r>
            <a:r>
              <a:rPr lang="en-US" dirty="0" err="1"/>
              <a:t>rangkaian</a:t>
            </a:r>
            <a:r>
              <a:rPr lang="en-US" dirty="0"/>
              <a:t> </a:t>
            </a:r>
            <a:r>
              <a:rPr lang="en-US" dirty="0" err="1"/>
              <a:t>kejadian</a:t>
            </a:r>
            <a:r>
              <a:rPr lang="en-US" dirty="0"/>
              <a:t> yang </a:t>
            </a:r>
            <a:r>
              <a:rPr lang="en-US" dirty="0" err="1"/>
              <a:t>mungkin</a:t>
            </a:r>
            <a:r>
              <a:rPr lang="en-US" dirty="0"/>
              <a:t> </a:t>
            </a:r>
            <a:r>
              <a:rPr lang="en-US" dirty="0" err="1"/>
              <a:t>terjadi</a:t>
            </a:r>
            <a:r>
              <a:rPr lang="en-US" dirty="0"/>
              <a:t> </a:t>
            </a:r>
            <a:r>
              <a:rPr lang="en-US" dirty="0" err="1"/>
              <a:t>termasuk</a:t>
            </a:r>
            <a:r>
              <a:rPr lang="en-US" dirty="0"/>
              <a:t> </a:t>
            </a:r>
            <a:r>
              <a:rPr lang="en-US" dirty="0" err="1"/>
              <a:t>kegagalan</a:t>
            </a:r>
            <a:r>
              <a:rPr lang="en-US" dirty="0"/>
              <a:t> </a:t>
            </a:r>
            <a:r>
              <a:rPr lang="en-US" dirty="0" err="1"/>
              <a:t>peralatan</a:t>
            </a:r>
            <a:r>
              <a:rPr lang="en-US" dirty="0"/>
              <a:t>/</a:t>
            </a:r>
            <a:r>
              <a:rPr lang="en-US" dirty="0" err="1"/>
              <a:t>kesalahan</a:t>
            </a:r>
            <a:r>
              <a:rPr lang="en-US" dirty="0"/>
              <a:t> </a:t>
            </a:r>
            <a:r>
              <a:rPr lang="en-US" dirty="0" err="1"/>
              <a:t>operasional</a:t>
            </a:r>
            <a:endParaRPr lang="en-ID" dirty="0"/>
          </a:p>
        </p:txBody>
      </p:sp>
    </p:spTree>
    <p:extLst>
      <p:ext uri="{BB962C8B-B14F-4D97-AF65-F5344CB8AC3E}">
        <p14:creationId xmlns:p14="http://schemas.microsoft.com/office/powerpoint/2010/main" val="23680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222D41-1B2C-437B-9EC7-A95D73BC02FC}"/>
              </a:ext>
            </a:extLst>
          </p:cNvPr>
          <p:cNvSpPr>
            <a:spLocks noGrp="1"/>
          </p:cNvSpPr>
          <p:nvPr>
            <p:ph type="title"/>
          </p:nvPr>
        </p:nvSpPr>
        <p:spPr/>
        <p:txBody>
          <a:bodyPr/>
          <a:lstStyle/>
          <a:p>
            <a:r>
              <a:rPr lang="en-US" dirty="0" err="1"/>
              <a:t>Persyaratan</a:t>
            </a:r>
            <a:r>
              <a:rPr lang="en-US" dirty="0"/>
              <a:t> </a:t>
            </a:r>
            <a:r>
              <a:rPr lang="en-US" dirty="0" err="1"/>
              <a:t>Keselamatan</a:t>
            </a:r>
            <a:r>
              <a:rPr lang="en-US" dirty="0"/>
              <a:t> </a:t>
            </a:r>
            <a:r>
              <a:rPr lang="en-US" dirty="0" err="1"/>
              <a:t>Radiasi</a:t>
            </a:r>
            <a:endParaRPr lang="en-ID" dirty="0"/>
          </a:p>
        </p:txBody>
      </p:sp>
      <p:sp>
        <p:nvSpPr>
          <p:cNvPr id="3" name="Content Placeholder 2">
            <a:extLst>
              <a:ext uri="{FF2B5EF4-FFF2-40B4-BE49-F238E27FC236}">
                <a16:creationId xmlns="" xmlns:a16="http://schemas.microsoft.com/office/drawing/2014/main" id="{7BF84B40-4745-4B0D-B3D2-281806FDD98F}"/>
              </a:ext>
            </a:extLst>
          </p:cNvPr>
          <p:cNvSpPr>
            <a:spLocks noGrp="1"/>
          </p:cNvSpPr>
          <p:nvPr>
            <p:ph idx="1"/>
          </p:nvPr>
        </p:nvSpPr>
        <p:spPr/>
        <p:txBody>
          <a:bodyPr/>
          <a:lstStyle/>
          <a:p>
            <a:pPr marL="514350" indent="-514350">
              <a:buAutoNum type="arabicPeriod"/>
            </a:pPr>
            <a:r>
              <a:rPr lang="en-US" dirty="0" err="1"/>
              <a:t>Persyaratan</a:t>
            </a:r>
            <a:r>
              <a:rPr lang="en-US" dirty="0"/>
              <a:t> </a:t>
            </a:r>
            <a:r>
              <a:rPr lang="en-US" dirty="0" err="1"/>
              <a:t>Manajemen</a:t>
            </a:r>
            <a:r>
              <a:rPr lang="en-US" dirty="0"/>
              <a:t>                         </a:t>
            </a:r>
            <a:r>
              <a:rPr lang="en-US" dirty="0" err="1"/>
              <a:t>Didokumentasikan</a:t>
            </a:r>
            <a:r>
              <a:rPr lang="en-US" dirty="0"/>
              <a:t> </a:t>
            </a:r>
            <a:r>
              <a:rPr lang="en-US" dirty="0" err="1"/>
              <a:t>dlm</a:t>
            </a:r>
            <a:endParaRPr lang="en-US" dirty="0"/>
          </a:p>
          <a:p>
            <a:pPr marL="514350" indent="-514350">
              <a:buAutoNum type="arabicPeriod"/>
            </a:pPr>
            <a:r>
              <a:rPr lang="en-US" dirty="0" err="1"/>
              <a:t>Persyaratan</a:t>
            </a:r>
            <a:r>
              <a:rPr lang="en-US" dirty="0"/>
              <a:t> </a:t>
            </a:r>
            <a:r>
              <a:rPr lang="en-US" dirty="0" err="1"/>
              <a:t>Proteksi</a:t>
            </a:r>
            <a:r>
              <a:rPr lang="en-US" dirty="0"/>
              <a:t> </a:t>
            </a:r>
            <a:r>
              <a:rPr lang="en-US" dirty="0" err="1"/>
              <a:t>Radiasi</a:t>
            </a:r>
            <a:r>
              <a:rPr lang="en-US" dirty="0"/>
              <a:t>                   Program </a:t>
            </a:r>
            <a:r>
              <a:rPr lang="en-US" dirty="0" err="1"/>
              <a:t>Jaminan</a:t>
            </a:r>
            <a:r>
              <a:rPr lang="en-US" dirty="0"/>
              <a:t> </a:t>
            </a:r>
            <a:r>
              <a:rPr lang="en-US" dirty="0" err="1"/>
              <a:t>Mutu</a:t>
            </a:r>
            <a:endParaRPr lang="en-US" dirty="0"/>
          </a:p>
          <a:p>
            <a:pPr marL="514350" indent="-514350">
              <a:buAutoNum type="arabicPeriod"/>
            </a:pPr>
            <a:r>
              <a:rPr lang="en-US" dirty="0" err="1"/>
              <a:t>Persyaratan</a:t>
            </a:r>
            <a:r>
              <a:rPr lang="en-US" dirty="0"/>
              <a:t> Teknik</a:t>
            </a:r>
          </a:p>
          <a:p>
            <a:pPr marL="514350" indent="-514350">
              <a:buAutoNum type="arabicPeriod"/>
            </a:pPr>
            <a:r>
              <a:rPr lang="en-US" dirty="0" err="1"/>
              <a:t>Verifikasi</a:t>
            </a:r>
            <a:r>
              <a:rPr lang="en-US" dirty="0"/>
              <a:t> </a:t>
            </a:r>
            <a:r>
              <a:rPr lang="en-US" dirty="0" err="1"/>
              <a:t>Keselamatan</a:t>
            </a:r>
            <a:r>
              <a:rPr lang="en-US" dirty="0"/>
              <a:t>          </a:t>
            </a:r>
            <a:endParaRPr lang="en-ID" dirty="0"/>
          </a:p>
        </p:txBody>
      </p:sp>
      <p:sp>
        <p:nvSpPr>
          <p:cNvPr id="4" name="Right Brace 3">
            <a:extLst>
              <a:ext uri="{FF2B5EF4-FFF2-40B4-BE49-F238E27FC236}">
                <a16:creationId xmlns="" xmlns:a16="http://schemas.microsoft.com/office/drawing/2014/main" id="{56921896-412E-4936-9DBC-A7C24B29DE8F}"/>
              </a:ext>
            </a:extLst>
          </p:cNvPr>
          <p:cNvSpPr/>
          <p:nvPr/>
        </p:nvSpPr>
        <p:spPr>
          <a:xfrm>
            <a:off x="6096000" y="1981200"/>
            <a:ext cx="287867" cy="1896533"/>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ID"/>
          </a:p>
        </p:txBody>
      </p:sp>
    </p:spTree>
    <p:extLst>
      <p:ext uri="{BB962C8B-B14F-4D97-AF65-F5344CB8AC3E}">
        <p14:creationId xmlns:p14="http://schemas.microsoft.com/office/powerpoint/2010/main" val="3908462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0DED0E-F7AB-4954-BFBB-66137D32FCB7}"/>
              </a:ext>
            </a:extLst>
          </p:cNvPr>
          <p:cNvSpPr>
            <a:spLocks noGrp="1"/>
          </p:cNvSpPr>
          <p:nvPr>
            <p:ph type="title"/>
          </p:nvPr>
        </p:nvSpPr>
        <p:spPr/>
        <p:txBody>
          <a:bodyPr/>
          <a:lstStyle/>
          <a:p>
            <a:r>
              <a:rPr lang="en-US" dirty="0" smtClean="0"/>
              <a:t>1. </a:t>
            </a:r>
            <a:r>
              <a:rPr lang="en-US" dirty="0" err="1" smtClean="0"/>
              <a:t>Persyaratan</a:t>
            </a:r>
            <a:r>
              <a:rPr lang="en-US" dirty="0" smtClean="0"/>
              <a:t> </a:t>
            </a:r>
            <a:r>
              <a:rPr lang="en-US" dirty="0" err="1"/>
              <a:t>Manajemen</a:t>
            </a:r>
            <a:r>
              <a:rPr lang="en-US" dirty="0"/>
              <a:t/>
            </a:r>
            <a:br>
              <a:rPr lang="en-US" dirty="0"/>
            </a:br>
            <a:endParaRPr lang="en-ID" dirty="0"/>
          </a:p>
        </p:txBody>
      </p:sp>
      <p:sp>
        <p:nvSpPr>
          <p:cNvPr id="3" name="Content Placeholder 2">
            <a:extLst>
              <a:ext uri="{FF2B5EF4-FFF2-40B4-BE49-F238E27FC236}">
                <a16:creationId xmlns="" xmlns:a16="http://schemas.microsoft.com/office/drawing/2014/main" id="{30AFE833-2C63-4DF4-A730-552597B3C54D}"/>
              </a:ext>
            </a:extLst>
          </p:cNvPr>
          <p:cNvSpPr>
            <a:spLocks noGrp="1"/>
          </p:cNvSpPr>
          <p:nvPr>
            <p:ph idx="1"/>
          </p:nvPr>
        </p:nvSpPr>
        <p:spPr/>
        <p:txBody>
          <a:bodyPr>
            <a:normAutofit/>
          </a:bodyPr>
          <a:lstStyle/>
          <a:p>
            <a:pPr marL="514350" indent="-514350">
              <a:buAutoNum type="arabicPeriod"/>
            </a:pPr>
            <a:r>
              <a:rPr lang="en-US" dirty="0" err="1"/>
              <a:t>Penanggung</a:t>
            </a:r>
            <a:r>
              <a:rPr lang="en-US" dirty="0"/>
              <a:t> </a:t>
            </a:r>
            <a:r>
              <a:rPr lang="en-US" dirty="0" err="1"/>
              <a:t>jawab</a:t>
            </a:r>
            <a:r>
              <a:rPr lang="en-US" dirty="0"/>
              <a:t> </a:t>
            </a:r>
            <a:r>
              <a:rPr lang="en-US" dirty="0" err="1"/>
              <a:t>keselamatan</a:t>
            </a:r>
            <a:r>
              <a:rPr lang="en-US" dirty="0"/>
              <a:t> </a:t>
            </a:r>
            <a:r>
              <a:rPr lang="en-US" dirty="0" err="1"/>
              <a:t>radiasi</a:t>
            </a:r>
            <a:endParaRPr lang="en-US" dirty="0"/>
          </a:p>
          <a:p>
            <a:pPr marL="0" indent="0">
              <a:buNone/>
            </a:pPr>
            <a:r>
              <a:rPr lang="en-US" dirty="0"/>
              <a:t>	a. </a:t>
            </a:r>
            <a:r>
              <a:rPr lang="en-US" dirty="0" err="1"/>
              <a:t>Pemegang</a:t>
            </a:r>
            <a:r>
              <a:rPr lang="en-US" dirty="0"/>
              <a:t> </a:t>
            </a:r>
            <a:r>
              <a:rPr lang="en-US" dirty="0" err="1"/>
              <a:t>Izin</a:t>
            </a:r>
            <a:endParaRPr lang="en-US" dirty="0"/>
          </a:p>
          <a:p>
            <a:pPr marL="0" indent="0">
              <a:buNone/>
            </a:pPr>
            <a:r>
              <a:rPr lang="en-US" dirty="0"/>
              <a:t>	b. </a:t>
            </a:r>
            <a:r>
              <a:rPr lang="en-US" dirty="0" err="1"/>
              <a:t>Pihak</a:t>
            </a:r>
            <a:r>
              <a:rPr lang="en-US" dirty="0"/>
              <a:t> Lain yang </a:t>
            </a:r>
            <a:r>
              <a:rPr lang="en-US" dirty="0" err="1"/>
              <a:t>terkait</a:t>
            </a:r>
            <a:r>
              <a:rPr lang="en-US" dirty="0"/>
              <a:t> </a:t>
            </a:r>
            <a:r>
              <a:rPr lang="en-US" dirty="0" err="1"/>
              <a:t>dengan</a:t>
            </a:r>
            <a:r>
              <a:rPr lang="en-US" dirty="0"/>
              <a:t> </a:t>
            </a:r>
            <a:r>
              <a:rPr lang="en-US" dirty="0" err="1"/>
              <a:t>pelaksanaan</a:t>
            </a:r>
            <a:r>
              <a:rPr lang="en-US" dirty="0"/>
              <a:t> </a:t>
            </a:r>
            <a:r>
              <a:rPr lang="en-US" dirty="0" err="1"/>
              <a:t>pemanfaatan</a:t>
            </a:r>
            <a:r>
              <a:rPr lang="en-US" dirty="0"/>
              <a:t> 		        	</a:t>
            </a:r>
            <a:r>
              <a:rPr lang="en-US" dirty="0" err="1"/>
              <a:t>tenaga</a:t>
            </a:r>
            <a:r>
              <a:rPr lang="en-US" dirty="0"/>
              <a:t> </a:t>
            </a:r>
            <a:r>
              <a:rPr lang="en-US" dirty="0" err="1"/>
              <a:t>nuklir</a:t>
            </a:r>
            <a:endParaRPr lang="en-US" dirty="0"/>
          </a:p>
          <a:p>
            <a:pPr marL="0" indent="0">
              <a:buNone/>
            </a:pPr>
            <a:r>
              <a:rPr lang="en-US" dirty="0"/>
              <a:t>2. </a:t>
            </a:r>
            <a:r>
              <a:rPr lang="en-US" dirty="0" err="1"/>
              <a:t>Budaya</a:t>
            </a:r>
            <a:r>
              <a:rPr lang="en-US" dirty="0"/>
              <a:t> </a:t>
            </a:r>
            <a:r>
              <a:rPr lang="en-US" dirty="0" err="1"/>
              <a:t>Keselamatan</a:t>
            </a:r>
            <a:r>
              <a:rPr lang="en-US" dirty="0"/>
              <a:t>          </a:t>
            </a:r>
            <a:r>
              <a:rPr lang="en-US" dirty="0" err="1"/>
              <a:t>pemanfaatan</a:t>
            </a:r>
            <a:r>
              <a:rPr lang="en-US" dirty="0"/>
              <a:t> Tenaga </a:t>
            </a:r>
            <a:r>
              <a:rPr lang="en-US" dirty="0" err="1"/>
              <a:t>Nuklir</a:t>
            </a:r>
            <a:r>
              <a:rPr lang="en-US" dirty="0"/>
              <a:t>           </a:t>
            </a:r>
            <a:r>
              <a:rPr lang="en-US" dirty="0" err="1"/>
              <a:t>membuat</a:t>
            </a:r>
            <a:r>
              <a:rPr lang="en-US" dirty="0"/>
              <a:t> SOP, </a:t>
            </a:r>
            <a:r>
              <a:rPr lang="en-US" dirty="0" err="1"/>
              <a:t>mengidentifikasi</a:t>
            </a:r>
            <a:r>
              <a:rPr lang="en-US" dirty="0"/>
              <a:t> &amp; </a:t>
            </a:r>
            <a:r>
              <a:rPr lang="en-US" dirty="0" err="1"/>
              <a:t>memperbaiki</a:t>
            </a:r>
            <a:r>
              <a:rPr lang="en-US" dirty="0"/>
              <a:t>, </a:t>
            </a:r>
            <a:r>
              <a:rPr lang="en-US" dirty="0" err="1"/>
              <a:t>membangun</a:t>
            </a:r>
            <a:r>
              <a:rPr lang="en-US" dirty="0"/>
              <a:t> dan </a:t>
            </a:r>
            <a:r>
              <a:rPr lang="en-US" dirty="0" err="1"/>
              <a:t>menjaga</a:t>
            </a:r>
            <a:r>
              <a:rPr lang="en-US" dirty="0"/>
              <a:t> </a:t>
            </a:r>
            <a:r>
              <a:rPr lang="en-US" dirty="0" err="1"/>
              <a:t>komunikasi</a:t>
            </a:r>
            <a:r>
              <a:rPr lang="en-US" dirty="0"/>
              <a:t>, </a:t>
            </a:r>
            <a:r>
              <a:rPr lang="en-US" dirty="0" err="1"/>
              <a:t>menetapkan</a:t>
            </a:r>
            <a:r>
              <a:rPr lang="en-US" dirty="0"/>
              <a:t> </a:t>
            </a:r>
            <a:r>
              <a:rPr lang="en-US" dirty="0" err="1"/>
              <a:t>kualifikasi</a:t>
            </a:r>
            <a:r>
              <a:rPr lang="en-US" dirty="0"/>
              <a:t> dan </a:t>
            </a:r>
            <a:r>
              <a:rPr lang="en-US" dirty="0" err="1"/>
              <a:t>pelatihan</a:t>
            </a:r>
            <a:r>
              <a:rPr lang="en-US" dirty="0"/>
              <a:t>          </a:t>
            </a:r>
            <a:r>
              <a:rPr lang="en-US" dirty="0" err="1"/>
              <a:t>proteksi</a:t>
            </a:r>
            <a:r>
              <a:rPr lang="en-US" dirty="0"/>
              <a:t> dan </a:t>
            </a:r>
            <a:r>
              <a:rPr lang="en-US" dirty="0" err="1"/>
              <a:t>keselamatan</a:t>
            </a:r>
            <a:r>
              <a:rPr lang="en-US" dirty="0"/>
              <a:t> </a:t>
            </a:r>
            <a:r>
              <a:rPr lang="en-US" dirty="0" err="1"/>
              <a:t>sebagai</a:t>
            </a:r>
            <a:r>
              <a:rPr lang="en-US" dirty="0"/>
              <a:t> </a:t>
            </a:r>
            <a:r>
              <a:rPr lang="en-US" dirty="0" err="1"/>
              <a:t>prioritas</a:t>
            </a:r>
            <a:endParaRPr lang="en-US" dirty="0"/>
          </a:p>
        </p:txBody>
      </p:sp>
      <p:sp>
        <p:nvSpPr>
          <p:cNvPr id="4" name="Arrow: Right 3">
            <a:extLst>
              <a:ext uri="{FF2B5EF4-FFF2-40B4-BE49-F238E27FC236}">
                <a16:creationId xmlns="" xmlns:a16="http://schemas.microsoft.com/office/drawing/2014/main" id="{A3A9C9A9-E25A-4C56-88EA-6E887C49587E}"/>
              </a:ext>
            </a:extLst>
          </p:cNvPr>
          <p:cNvSpPr/>
          <p:nvPr/>
        </p:nvSpPr>
        <p:spPr>
          <a:xfrm>
            <a:off x="4322234" y="3899694"/>
            <a:ext cx="558800"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Arrow: Right 4">
            <a:extLst>
              <a:ext uri="{FF2B5EF4-FFF2-40B4-BE49-F238E27FC236}">
                <a16:creationId xmlns="" xmlns:a16="http://schemas.microsoft.com/office/drawing/2014/main" id="{2E12F4C1-F753-43BC-90DF-71359FA48385}"/>
              </a:ext>
            </a:extLst>
          </p:cNvPr>
          <p:cNvSpPr/>
          <p:nvPr/>
        </p:nvSpPr>
        <p:spPr>
          <a:xfrm>
            <a:off x="9279466" y="3899694"/>
            <a:ext cx="558799"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Arrow: Right 5">
            <a:extLst>
              <a:ext uri="{FF2B5EF4-FFF2-40B4-BE49-F238E27FC236}">
                <a16:creationId xmlns="" xmlns:a16="http://schemas.microsoft.com/office/drawing/2014/main" id="{68148431-9D75-4AD7-8762-80B39DF89257}"/>
              </a:ext>
            </a:extLst>
          </p:cNvPr>
          <p:cNvSpPr/>
          <p:nvPr/>
        </p:nvSpPr>
        <p:spPr>
          <a:xfrm>
            <a:off x="9512299" y="4644760"/>
            <a:ext cx="558800" cy="203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Tree>
    <p:extLst>
      <p:ext uri="{BB962C8B-B14F-4D97-AF65-F5344CB8AC3E}">
        <p14:creationId xmlns:p14="http://schemas.microsoft.com/office/powerpoint/2010/main" val="4044471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DF31A3-CA59-45AD-AB50-68B610A9977B}"/>
              </a:ext>
            </a:extLst>
          </p:cNvPr>
          <p:cNvSpPr>
            <a:spLocks noGrp="1"/>
          </p:cNvSpPr>
          <p:nvPr>
            <p:ph type="title"/>
          </p:nvPr>
        </p:nvSpPr>
        <p:spPr/>
        <p:txBody>
          <a:bodyPr/>
          <a:lstStyle/>
          <a:p>
            <a:endParaRPr lang="en-ID"/>
          </a:p>
        </p:txBody>
      </p:sp>
      <p:sp>
        <p:nvSpPr>
          <p:cNvPr id="3" name="Content Placeholder 2">
            <a:extLst>
              <a:ext uri="{FF2B5EF4-FFF2-40B4-BE49-F238E27FC236}">
                <a16:creationId xmlns="" xmlns:a16="http://schemas.microsoft.com/office/drawing/2014/main" id="{7821B462-086F-4E93-BCF0-30ABA0E0521A}"/>
              </a:ext>
            </a:extLst>
          </p:cNvPr>
          <p:cNvSpPr>
            <a:spLocks noGrp="1"/>
          </p:cNvSpPr>
          <p:nvPr>
            <p:ph idx="1"/>
          </p:nvPr>
        </p:nvSpPr>
        <p:spPr/>
        <p:txBody>
          <a:bodyPr>
            <a:normAutofit/>
          </a:bodyPr>
          <a:lstStyle/>
          <a:p>
            <a:pPr marL="0" indent="0">
              <a:buNone/>
            </a:pPr>
            <a:r>
              <a:rPr lang="en-US" dirty="0"/>
              <a:t>3. </a:t>
            </a:r>
            <a:r>
              <a:rPr lang="en-US" dirty="0" err="1"/>
              <a:t>Pemantauan</a:t>
            </a:r>
            <a:r>
              <a:rPr lang="en-US" dirty="0"/>
              <a:t> </a:t>
            </a:r>
            <a:r>
              <a:rPr lang="en-US" dirty="0" err="1"/>
              <a:t>Kesehatan</a:t>
            </a:r>
            <a:endParaRPr lang="en-US" dirty="0"/>
          </a:p>
          <a:p>
            <a:pPr marL="514350" indent="-514350">
              <a:buAutoNum type="alphaLcPeriod"/>
            </a:pPr>
            <a:r>
              <a:rPr lang="en-US" dirty="0" err="1"/>
              <a:t>Pemeriksaan</a:t>
            </a:r>
            <a:r>
              <a:rPr lang="en-US" dirty="0"/>
              <a:t> </a:t>
            </a:r>
            <a:r>
              <a:rPr lang="en-US" dirty="0" err="1"/>
              <a:t>Kesehatan</a:t>
            </a:r>
            <a:r>
              <a:rPr lang="en-US" dirty="0"/>
              <a:t> </a:t>
            </a:r>
            <a:r>
              <a:rPr lang="en-US" dirty="0" err="1"/>
              <a:t>yaitu</a:t>
            </a:r>
            <a:r>
              <a:rPr lang="en-US" dirty="0"/>
              <a:t> </a:t>
            </a:r>
            <a:r>
              <a:rPr lang="en-US" dirty="0" err="1"/>
              <a:t>dilakukan</a:t>
            </a:r>
            <a:r>
              <a:rPr lang="en-US" dirty="0"/>
              <a:t> </a:t>
            </a:r>
            <a:r>
              <a:rPr lang="en-US" dirty="0" err="1"/>
              <a:t>sebelum</a:t>
            </a:r>
            <a:r>
              <a:rPr lang="en-US" dirty="0"/>
              <a:t> </a:t>
            </a:r>
            <a:r>
              <a:rPr lang="en-US" dirty="0" err="1"/>
              <a:t>kerja,selama</a:t>
            </a:r>
            <a:r>
              <a:rPr lang="en-US" dirty="0"/>
              <a:t> </a:t>
            </a:r>
            <a:r>
              <a:rPr lang="en-US" dirty="0" err="1"/>
              <a:t>bekerja</a:t>
            </a:r>
            <a:r>
              <a:rPr lang="en-US" dirty="0"/>
              <a:t>, dan </a:t>
            </a:r>
            <a:r>
              <a:rPr lang="en-US" dirty="0" err="1"/>
              <a:t>akan</a:t>
            </a:r>
            <a:r>
              <a:rPr lang="en-US" dirty="0"/>
              <a:t> </a:t>
            </a:r>
            <a:r>
              <a:rPr lang="en-US" dirty="0" err="1"/>
              <a:t>memutuskan</a:t>
            </a:r>
            <a:r>
              <a:rPr lang="en-US" dirty="0"/>
              <a:t> </a:t>
            </a:r>
            <a:r>
              <a:rPr lang="en-US" dirty="0" err="1"/>
              <a:t>hubungan</a:t>
            </a:r>
            <a:r>
              <a:rPr lang="en-US" dirty="0"/>
              <a:t> </a:t>
            </a:r>
            <a:r>
              <a:rPr lang="en-US" dirty="0" err="1" smtClean="0"/>
              <a:t>kerja</a:t>
            </a:r>
            <a:r>
              <a:rPr lang="en-US" dirty="0" smtClean="0"/>
              <a:t>. </a:t>
            </a:r>
          </a:p>
          <a:p>
            <a:pPr marL="514350" indent="-514350">
              <a:buAutoNum type="alphaLcPeriod"/>
            </a:pPr>
            <a:r>
              <a:rPr lang="en-US" dirty="0" err="1" smtClean="0"/>
              <a:t>Konseling</a:t>
            </a:r>
            <a:r>
              <a:rPr lang="en-US" dirty="0"/>
              <a:t>, </a:t>
            </a:r>
            <a:r>
              <a:rPr lang="en-US" dirty="0" err="1"/>
              <a:t>memberikan</a:t>
            </a:r>
            <a:r>
              <a:rPr lang="en-US" dirty="0"/>
              <a:t> </a:t>
            </a:r>
            <a:r>
              <a:rPr lang="en-US" dirty="0" err="1"/>
              <a:t>konsultasi</a:t>
            </a:r>
            <a:r>
              <a:rPr lang="en-US" dirty="0"/>
              <a:t> dan </a:t>
            </a:r>
            <a:r>
              <a:rPr lang="en-US" dirty="0" err="1"/>
              <a:t>informasi</a:t>
            </a:r>
            <a:r>
              <a:rPr lang="en-US" dirty="0"/>
              <a:t> yang </a:t>
            </a:r>
            <a:r>
              <a:rPr lang="en-US" dirty="0" err="1"/>
              <a:t>lengkap</a:t>
            </a:r>
            <a:r>
              <a:rPr lang="en-US" dirty="0"/>
              <a:t> </a:t>
            </a:r>
            <a:r>
              <a:rPr lang="en-US" dirty="0" err="1"/>
              <a:t>mengenai</a:t>
            </a:r>
            <a:r>
              <a:rPr lang="en-US" dirty="0"/>
              <a:t> </a:t>
            </a:r>
            <a:r>
              <a:rPr lang="en-US" dirty="0" err="1"/>
              <a:t>bahaya</a:t>
            </a:r>
            <a:r>
              <a:rPr lang="en-US" dirty="0"/>
              <a:t> </a:t>
            </a:r>
            <a:r>
              <a:rPr lang="en-US" dirty="0" err="1"/>
              <a:t>radiasi</a:t>
            </a:r>
            <a:r>
              <a:rPr lang="en-US" dirty="0"/>
              <a:t> </a:t>
            </a:r>
            <a:r>
              <a:rPr lang="en-US" dirty="0" err="1"/>
              <a:t>kepada</a:t>
            </a:r>
            <a:r>
              <a:rPr lang="en-US" dirty="0"/>
              <a:t> </a:t>
            </a:r>
            <a:r>
              <a:rPr lang="en-US" dirty="0" err="1"/>
              <a:t>pekerja</a:t>
            </a:r>
            <a:endParaRPr lang="en-US" dirty="0"/>
          </a:p>
          <a:p>
            <a:pPr marL="514350" indent="-514350">
              <a:buAutoNum type="alphaLcPeriod"/>
            </a:pPr>
            <a:r>
              <a:rPr lang="en-US" dirty="0" err="1"/>
              <a:t>Penatalaksanaan</a:t>
            </a:r>
            <a:r>
              <a:rPr lang="en-US" dirty="0"/>
              <a:t> </a:t>
            </a:r>
            <a:r>
              <a:rPr lang="en-US" dirty="0" err="1"/>
              <a:t>kesehatan</a:t>
            </a:r>
            <a:r>
              <a:rPr lang="en-US" dirty="0"/>
              <a:t> </a:t>
            </a:r>
            <a:r>
              <a:rPr lang="en-US" dirty="0" err="1"/>
              <a:t>pekerja</a:t>
            </a:r>
            <a:r>
              <a:rPr lang="en-US" dirty="0"/>
              <a:t> yang </a:t>
            </a:r>
            <a:r>
              <a:rPr lang="en-US" dirty="0" err="1"/>
              <a:t>mendapatkan</a:t>
            </a:r>
            <a:r>
              <a:rPr lang="en-US" dirty="0"/>
              <a:t> </a:t>
            </a:r>
            <a:r>
              <a:rPr lang="en-US" dirty="0" err="1"/>
              <a:t>paparan</a:t>
            </a:r>
            <a:r>
              <a:rPr lang="en-US" dirty="0"/>
              <a:t> </a:t>
            </a:r>
            <a:r>
              <a:rPr lang="en-US" dirty="0" err="1"/>
              <a:t>radiasi</a:t>
            </a:r>
            <a:r>
              <a:rPr lang="en-US" dirty="0"/>
              <a:t> </a:t>
            </a:r>
            <a:r>
              <a:rPr lang="en-US" dirty="0" err="1"/>
              <a:t>lebih</a:t>
            </a:r>
            <a:r>
              <a:rPr lang="en-US" dirty="0"/>
              <a:t> </a:t>
            </a:r>
            <a:r>
              <a:rPr lang="en-US" dirty="0" err="1"/>
              <a:t>yaitu</a:t>
            </a:r>
            <a:r>
              <a:rPr lang="en-US" dirty="0"/>
              <a:t> </a:t>
            </a:r>
            <a:r>
              <a:rPr lang="en-US" dirty="0" err="1"/>
              <a:t>melalui</a:t>
            </a:r>
            <a:r>
              <a:rPr lang="en-US" dirty="0"/>
              <a:t> </a:t>
            </a:r>
            <a:r>
              <a:rPr lang="en-US" dirty="0" err="1"/>
              <a:t>pemeriksaan</a:t>
            </a:r>
            <a:r>
              <a:rPr lang="en-US" dirty="0"/>
              <a:t> </a:t>
            </a:r>
            <a:r>
              <a:rPr lang="en-US" dirty="0" err="1"/>
              <a:t>kesehatan</a:t>
            </a:r>
            <a:r>
              <a:rPr lang="en-US" dirty="0"/>
              <a:t> dan </a:t>
            </a:r>
            <a:r>
              <a:rPr lang="en-US" dirty="0" err="1"/>
              <a:t>tindak</a:t>
            </a:r>
            <a:r>
              <a:rPr lang="en-US" dirty="0"/>
              <a:t> </a:t>
            </a:r>
            <a:r>
              <a:rPr lang="en-US" dirty="0" err="1"/>
              <a:t>lanjuti</a:t>
            </a:r>
            <a:r>
              <a:rPr lang="en-US" dirty="0"/>
              <a:t>, </a:t>
            </a:r>
            <a:r>
              <a:rPr lang="en-US" dirty="0" err="1"/>
              <a:t>konseling</a:t>
            </a:r>
            <a:r>
              <a:rPr lang="en-US" dirty="0"/>
              <a:t>, dan </a:t>
            </a:r>
            <a:r>
              <a:rPr lang="en-US" dirty="0" err="1"/>
              <a:t>kajian</a:t>
            </a:r>
            <a:r>
              <a:rPr lang="en-US" dirty="0"/>
              <a:t> </a:t>
            </a:r>
            <a:r>
              <a:rPr lang="en-US" dirty="0" err="1"/>
              <a:t>terhadap</a:t>
            </a:r>
            <a:r>
              <a:rPr lang="en-US" dirty="0"/>
              <a:t> </a:t>
            </a:r>
            <a:r>
              <a:rPr lang="en-US" dirty="0" err="1"/>
              <a:t>dosis</a:t>
            </a:r>
            <a:r>
              <a:rPr lang="en-US" dirty="0"/>
              <a:t> yang </a:t>
            </a:r>
            <a:r>
              <a:rPr lang="en-US" dirty="0" err="1"/>
              <a:t>diterima</a:t>
            </a:r>
            <a:endParaRPr lang="en-US" dirty="0"/>
          </a:p>
          <a:p>
            <a:endParaRPr lang="en-ID" dirty="0"/>
          </a:p>
        </p:txBody>
      </p:sp>
    </p:spTree>
    <p:extLst>
      <p:ext uri="{BB962C8B-B14F-4D97-AF65-F5344CB8AC3E}">
        <p14:creationId xmlns:p14="http://schemas.microsoft.com/office/powerpoint/2010/main" val="1358342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639E81-FF4B-4823-9617-BD52B9A4BDB6}"/>
              </a:ext>
            </a:extLst>
          </p:cNvPr>
          <p:cNvSpPr>
            <a:spLocks noGrp="1"/>
          </p:cNvSpPr>
          <p:nvPr>
            <p:ph type="title"/>
          </p:nvPr>
        </p:nvSpPr>
        <p:spPr/>
        <p:txBody>
          <a:bodyPr/>
          <a:lstStyle/>
          <a:p>
            <a:endParaRPr lang="en-ID"/>
          </a:p>
        </p:txBody>
      </p:sp>
      <p:sp>
        <p:nvSpPr>
          <p:cNvPr id="3" name="Content Placeholder 2">
            <a:extLst>
              <a:ext uri="{FF2B5EF4-FFF2-40B4-BE49-F238E27FC236}">
                <a16:creationId xmlns="" xmlns:a16="http://schemas.microsoft.com/office/drawing/2014/main" id="{E5C6CD80-0EBE-41CA-8097-F662687FCC0F}"/>
              </a:ext>
            </a:extLst>
          </p:cNvPr>
          <p:cNvSpPr>
            <a:spLocks noGrp="1"/>
          </p:cNvSpPr>
          <p:nvPr>
            <p:ph idx="1"/>
          </p:nvPr>
        </p:nvSpPr>
        <p:spPr/>
        <p:txBody>
          <a:bodyPr>
            <a:normAutofit/>
          </a:bodyPr>
          <a:lstStyle/>
          <a:p>
            <a:pPr marL="0" indent="0">
              <a:buNone/>
            </a:pPr>
            <a:r>
              <a:rPr lang="en-US" dirty="0"/>
              <a:t>4. </a:t>
            </a:r>
            <a:r>
              <a:rPr lang="en-US" dirty="0" err="1"/>
              <a:t>Personil</a:t>
            </a:r>
            <a:r>
              <a:rPr lang="en-US" dirty="0"/>
              <a:t>, paling </a:t>
            </a:r>
            <a:r>
              <a:rPr lang="en-US" dirty="0" err="1"/>
              <a:t>sedikit</a:t>
            </a:r>
            <a:r>
              <a:rPr lang="en-US" dirty="0"/>
              <a:t> </a:t>
            </a:r>
            <a:r>
              <a:rPr lang="en-US" dirty="0" err="1"/>
              <a:t>terdiri</a:t>
            </a:r>
            <a:r>
              <a:rPr lang="en-US" dirty="0"/>
              <a:t> </a:t>
            </a:r>
            <a:r>
              <a:rPr lang="en-US" dirty="0" err="1"/>
              <a:t>dari</a:t>
            </a:r>
            <a:r>
              <a:rPr lang="en-US" dirty="0"/>
              <a:t> :</a:t>
            </a:r>
          </a:p>
          <a:p>
            <a:pPr marL="514350" indent="-514350">
              <a:buAutoNum type="alphaLcPeriod"/>
            </a:pPr>
            <a:r>
              <a:rPr lang="en-US" dirty="0" err="1"/>
              <a:t>Petugas</a:t>
            </a:r>
            <a:r>
              <a:rPr lang="en-US" dirty="0"/>
              <a:t> </a:t>
            </a:r>
            <a:r>
              <a:rPr lang="en-US" dirty="0" err="1"/>
              <a:t>proteksi</a:t>
            </a:r>
            <a:r>
              <a:rPr lang="en-US" dirty="0"/>
              <a:t> </a:t>
            </a:r>
            <a:r>
              <a:rPr lang="en-US" dirty="0" err="1"/>
              <a:t>radiasi</a:t>
            </a:r>
            <a:endParaRPr lang="en-US" dirty="0"/>
          </a:p>
          <a:p>
            <a:pPr marL="514350" indent="-514350">
              <a:buAutoNum type="alphaLcPeriod"/>
            </a:pPr>
            <a:r>
              <a:rPr lang="en-US" dirty="0" err="1"/>
              <a:t>Pekerja</a:t>
            </a:r>
            <a:r>
              <a:rPr lang="en-US" dirty="0"/>
              <a:t> </a:t>
            </a:r>
            <a:r>
              <a:rPr lang="en-US" dirty="0" err="1"/>
              <a:t>Radiasi</a:t>
            </a:r>
            <a:endParaRPr lang="en-US" dirty="0"/>
          </a:p>
          <a:p>
            <a:pPr marL="514350" indent="-514350">
              <a:buAutoNum type="alphaLcPeriod"/>
            </a:pPr>
            <a:r>
              <a:rPr lang="en-US" dirty="0"/>
              <a:t>Tenaga Ahli</a:t>
            </a:r>
          </a:p>
          <a:p>
            <a:pPr marL="514350" indent="-514350">
              <a:buAutoNum type="alphaLcPeriod"/>
            </a:pPr>
            <a:r>
              <a:rPr lang="en-US" dirty="0"/>
              <a:t>Operator</a:t>
            </a:r>
          </a:p>
          <a:p>
            <a:pPr marL="514350" indent="-514350">
              <a:buAutoNum type="alphaLcPeriod"/>
            </a:pPr>
            <a:r>
              <a:rPr lang="en-US" dirty="0"/>
              <a:t>Tenaga </a:t>
            </a:r>
            <a:r>
              <a:rPr lang="en-US" dirty="0" err="1"/>
              <a:t>medik</a:t>
            </a:r>
            <a:r>
              <a:rPr lang="en-US" dirty="0"/>
              <a:t> </a:t>
            </a:r>
            <a:r>
              <a:rPr lang="en-US" dirty="0" err="1"/>
              <a:t>atau</a:t>
            </a:r>
            <a:r>
              <a:rPr lang="en-US" dirty="0"/>
              <a:t> </a:t>
            </a:r>
            <a:r>
              <a:rPr lang="en-US" dirty="0" err="1"/>
              <a:t>paramedik</a:t>
            </a:r>
            <a:endParaRPr lang="en-US" dirty="0"/>
          </a:p>
          <a:p>
            <a:pPr marL="0" indent="0">
              <a:buNone/>
            </a:pPr>
            <a:r>
              <a:rPr lang="en-US" dirty="0"/>
              <a:t>5. Pendidikan dan </a:t>
            </a:r>
            <a:r>
              <a:rPr lang="en-US" dirty="0" err="1"/>
              <a:t>Latihan</a:t>
            </a:r>
            <a:r>
              <a:rPr lang="en-US" dirty="0"/>
              <a:t>, minimal </a:t>
            </a:r>
            <a:r>
              <a:rPr lang="en-US" dirty="0" err="1"/>
              <a:t>disesuiakan</a:t>
            </a:r>
            <a:r>
              <a:rPr lang="en-US" dirty="0"/>
              <a:t> </a:t>
            </a:r>
            <a:r>
              <a:rPr lang="en-US" dirty="0" err="1"/>
              <a:t>dengan</a:t>
            </a:r>
            <a:r>
              <a:rPr lang="en-US" dirty="0"/>
              <a:t> </a:t>
            </a:r>
            <a:r>
              <a:rPr lang="en-US" dirty="0" err="1"/>
              <a:t>potensi</a:t>
            </a:r>
            <a:r>
              <a:rPr lang="en-US" dirty="0"/>
              <a:t> </a:t>
            </a:r>
            <a:r>
              <a:rPr lang="en-US" dirty="0" err="1"/>
              <a:t>paparan</a:t>
            </a:r>
            <a:r>
              <a:rPr lang="en-US" dirty="0"/>
              <a:t>, </a:t>
            </a:r>
            <a:r>
              <a:rPr lang="en-US" dirty="0" err="1"/>
              <a:t>tingkat</a:t>
            </a:r>
            <a:r>
              <a:rPr lang="en-US" dirty="0"/>
              <a:t> </a:t>
            </a:r>
            <a:r>
              <a:rPr lang="en-US" dirty="0" err="1"/>
              <a:t>pengawasan</a:t>
            </a:r>
            <a:r>
              <a:rPr lang="en-US" dirty="0"/>
              <a:t> yang </a:t>
            </a:r>
            <a:r>
              <a:rPr lang="en-US" dirty="0" err="1"/>
              <a:t>diperlukan</a:t>
            </a:r>
            <a:r>
              <a:rPr lang="en-US" dirty="0"/>
              <a:t>, </a:t>
            </a:r>
            <a:r>
              <a:rPr lang="en-US" dirty="0" err="1"/>
              <a:t>kerumitan</a:t>
            </a:r>
            <a:r>
              <a:rPr lang="en-US" dirty="0"/>
              <a:t> </a:t>
            </a:r>
            <a:r>
              <a:rPr lang="en-US" dirty="0" err="1"/>
              <a:t>pekerjaan</a:t>
            </a:r>
            <a:r>
              <a:rPr lang="en-US" dirty="0"/>
              <a:t> yang </a:t>
            </a:r>
            <a:r>
              <a:rPr lang="en-US" dirty="0" err="1"/>
              <a:t>akan</a:t>
            </a:r>
            <a:r>
              <a:rPr lang="en-US" dirty="0"/>
              <a:t> </a:t>
            </a:r>
            <a:r>
              <a:rPr lang="en-US" dirty="0" err="1"/>
              <a:t>dilakukan,dll</a:t>
            </a:r>
            <a:endParaRPr lang="en-US" dirty="0"/>
          </a:p>
          <a:p>
            <a:endParaRPr lang="en-ID" dirty="0"/>
          </a:p>
        </p:txBody>
      </p:sp>
    </p:spTree>
    <p:extLst>
      <p:ext uri="{BB962C8B-B14F-4D97-AF65-F5344CB8AC3E}">
        <p14:creationId xmlns:p14="http://schemas.microsoft.com/office/powerpoint/2010/main" val="308612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6504691-B3D5-4E62-A486-887C47E72669}"/>
              </a:ext>
            </a:extLst>
          </p:cNvPr>
          <p:cNvSpPr>
            <a:spLocks noGrp="1"/>
          </p:cNvSpPr>
          <p:nvPr>
            <p:ph type="title"/>
          </p:nvPr>
        </p:nvSpPr>
        <p:spPr/>
        <p:txBody>
          <a:bodyPr/>
          <a:lstStyle/>
          <a:p>
            <a:endParaRPr lang="en-ID"/>
          </a:p>
        </p:txBody>
      </p:sp>
      <p:sp>
        <p:nvSpPr>
          <p:cNvPr id="3" name="Content Placeholder 2">
            <a:extLst>
              <a:ext uri="{FF2B5EF4-FFF2-40B4-BE49-F238E27FC236}">
                <a16:creationId xmlns="" xmlns:a16="http://schemas.microsoft.com/office/drawing/2014/main" id="{A1891559-F4F1-4FDE-984E-94E0694DA83A}"/>
              </a:ext>
            </a:extLst>
          </p:cNvPr>
          <p:cNvSpPr>
            <a:spLocks noGrp="1"/>
          </p:cNvSpPr>
          <p:nvPr>
            <p:ph idx="1"/>
          </p:nvPr>
        </p:nvSpPr>
        <p:spPr/>
        <p:txBody>
          <a:bodyPr/>
          <a:lstStyle/>
          <a:p>
            <a:pPr marL="0" indent="0">
              <a:buNone/>
            </a:pPr>
            <a:r>
              <a:rPr lang="en-US" dirty="0"/>
              <a:t>6. </a:t>
            </a:r>
            <a:r>
              <a:rPr lang="en-US" dirty="0" err="1"/>
              <a:t>Rekaman</a:t>
            </a:r>
            <a:endParaRPr lang="en-ID" dirty="0"/>
          </a:p>
          <a:p>
            <a:pPr marL="514350" indent="-514350">
              <a:buAutoNum type="alphaLcPeriod"/>
            </a:pPr>
            <a:r>
              <a:rPr lang="en-ID" dirty="0" err="1"/>
              <a:t>Rekaman</a:t>
            </a:r>
            <a:r>
              <a:rPr lang="en-ID" dirty="0"/>
              <a:t> </a:t>
            </a:r>
            <a:r>
              <a:rPr lang="en-ID" dirty="0" err="1"/>
              <a:t>Mutu</a:t>
            </a:r>
            <a:r>
              <a:rPr lang="en-ID" dirty="0"/>
              <a:t>, </a:t>
            </a:r>
            <a:r>
              <a:rPr lang="en-ID" dirty="0" err="1"/>
              <a:t>terkait</a:t>
            </a:r>
            <a:r>
              <a:rPr lang="en-ID" dirty="0"/>
              <a:t> </a:t>
            </a:r>
            <a:r>
              <a:rPr lang="en-ID" dirty="0" err="1"/>
              <a:t>dengan</a:t>
            </a:r>
            <a:r>
              <a:rPr lang="en-ID" dirty="0"/>
              <a:t> SOP</a:t>
            </a:r>
          </a:p>
          <a:p>
            <a:pPr marL="514350" indent="-514350">
              <a:buAutoNum type="alphaLcPeriod"/>
            </a:pPr>
            <a:r>
              <a:rPr lang="en-ID" dirty="0" err="1"/>
              <a:t>Rekaman</a:t>
            </a:r>
            <a:r>
              <a:rPr lang="en-ID" dirty="0"/>
              <a:t> </a:t>
            </a:r>
            <a:r>
              <a:rPr lang="en-ID" dirty="0" err="1"/>
              <a:t>Teknis</a:t>
            </a:r>
            <a:r>
              <a:rPr lang="en-ID" dirty="0"/>
              <a:t>, </a:t>
            </a:r>
            <a:r>
              <a:rPr lang="en-ID" dirty="0" err="1"/>
              <a:t>rekaman</a:t>
            </a:r>
            <a:r>
              <a:rPr lang="en-ID" dirty="0"/>
              <a:t> </a:t>
            </a:r>
            <a:r>
              <a:rPr lang="en-ID" dirty="0" err="1"/>
              <a:t>paparan</a:t>
            </a:r>
            <a:r>
              <a:rPr lang="en-ID" dirty="0"/>
              <a:t> </a:t>
            </a:r>
            <a:r>
              <a:rPr lang="en-ID" dirty="0" err="1"/>
              <a:t>radiasi</a:t>
            </a:r>
            <a:r>
              <a:rPr lang="en-ID" dirty="0"/>
              <a:t> yang </a:t>
            </a:r>
            <a:r>
              <a:rPr lang="en-ID" dirty="0" err="1"/>
              <a:t>menyebabkan</a:t>
            </a:r>
            <a:r>
              <a:rPr lang="en-ID" dirty="0"/>
              <a:t> </a:t>
            </a:r>
            <a:r>
              <a:rPr lang="en-ID" dirty="0" err="1"/>
              <a:t>terjadinya</a:t>
            </a:r>
            <a:r>
              <a:rPr lang="en-ID" dirty="0"/>
              <a:t> </a:t>
            </a:r>
            <a:r>
              <a:rPr lang="en-ID" dirty="0" err="1"/>
              <a:t>dosis</a:t>
            </a:r>
            <a:r>
              <a:rPr lang="en-ID" dirty="0"/>
              <a:t> yang </a:t>
            </a:r>
            <a:r>
              <a:rPr lang="en-ID" dirty="0" err="1"/>
              <a:t>melebihi</a:t>
            </a:r>
            <a:r>
              <a:rPr lang="en-ID" dirty="0"/>
              <a:t> NAB</a:t>
            </a:r>
          </a:p>
        </p:txBody>
      </p:sp>
    </p:spTree>
    <p:extLst>
      <p:ext uri="{BB962C8B-B14F-4D97-AF65-F5344CB8AC3E}">
        <p14:creationId xmlns:p14="http://schemas.microsoft.com/office/powerpoint/2010/main" val="24275938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515</TotalTime>
  <Words>1061</Words>
  <Application>Microsoft Office PowerPoint</Application>
  <PresentationFormat>Widescreen</PresentationFormat>
  <Paragraphs>101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SISTEM MANAJEMEN KESELAMATAN RADIASI</vt:lpstr>
      <vt:lpstr>PENDAHULUAN</vt:lpstr>
      <vt:lpstr>Peraturan Pemerintah No.33 Tahun 2007</vt:lpstr>
      <vt:lpstr>PowerPoint Presentation</vt:lpstr>
      <vt:lpstr>Persyaratan Keselamatan Radiasi</vt:lpstr>
      <vt:lpstr>1. Persyaratan Manajemen </vt:lpstr>
      <vt:lpstr>PowerPoint Presentation</vt:lpstr>
      <vt:lpstr>PowerPoint Presentation</vt:lpstr>
      <vt:lpstr>PowerPoint Presentation</vt:lpstr>
      <vt:lpstr>2. PROGRAM PROTEKSI RADIASI</vt:lpstr>
      <vt:lpstr>Persyaratan Proteksi Radiasi</vt:lpstr>
      <vt:lpstr>3. Persyaratan Teknik</vt:lpstr>
      <vt:lpstr>lanjutan</vt:lpstr>
      <vt:lpstr>4. Verifikasi Keselamatan</vt:lpstr>
      <vt:lpstr>PowerPoint Presentation</vt:lpstr>
      <vt:lpstr>PowerPoint Presentation</vt:lpstr>
      <vt:lpstr>PowerPoint Presentation</vt:lpstr>
      <vt:lpstr>Implementasi Sistem Manajemen Keselamatan Radiasi</vt:lpstr>
      <vt:lpstr>PowerPoint Presentation</vt:lpstr>
      <vt:lpstr>Isu keamanan dalam pemanfaatan zat radioaktif</vt:lpstr>
      <vt:lpstr>Tindakan yang harus dilakukan untuk terkait dengan isu-isu tersebut (paradigma baru)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 MANAJEMEN KESELAMATAN RADIASI</dc:title>
  <dc:creator>Dell</dc:creator>
  <cp:lastModifiedBy>Windows User</cp:lastModifiedBy>
  <cp:revision>30</cp:revision>
  <dcterms:created xsi:type="dcterms:W3CDTF">2019-12-01T00:34:57Z</dcterms:created>
  <dcterms:modified xsi:type="dcterms:W3CDTF">2020-10-09T04:50:46Z</dcterms:modified>
</cp:coreProperties>
</file>