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978AF-FFE9-42E5-BAF6-642B9739D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82BB6D-8B40-4AA2-AA6E-6F17383FC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E7171-EB77-4B11-8B40-E217DC29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63E09-9F23-40ED-93C8-EAC089EE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395A7-3E6E-4B1B-A4EE-E76FC4E7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653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2432-308E-4CEE-9C40-5018978E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6378D-FB33-464B-AF6B-722277CBB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B149-B1DA-4AEF-BB61-18561561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8786A-5CA2-450B-BD21-5279B932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F0134-F3E5-4BE8-8172-7B0A6B14C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894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049FC3-EBC5-423C-A6A4-4E6B89F2A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E97C5-6316-4D6F-AD6F-AEDC544EE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3A034-8415-4018-8EDA-903ED623A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1FCBE-C3C6-4FAC-9A46-2CAE9251D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3F592-36AA-4326-B858-801BB086F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249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8946B-6D1A-4869-B616-F5E7B907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B220B-6E7A-4255-AF60-3BC15B9E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18BD5-9043-4952-9C9D-8E8B45223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8D053-6836-4819-B2F2-3046AC3A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E7DC-1C79-4588-9814-AAC864A3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09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674CE-7593-4A0E-91D9-EB2D854C4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3FF1D-D32A-4388-8F07-F7726140E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DC578-41AA-4E08-B4E2-8C849540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A6B4D-3C59-4D10-9C1D-E8A2A3BE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C81D7-0BE9-4050-9CF3-DD96A4DE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388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E3F6A-0ECA-4A55-9E27-D18205AE4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35CD7-B895-46C3-A2C1-D4B3A97DA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4C267-36A0-4C93-A8A4-BAB37B769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EE0E2-2D80-4B45-99E4-42CA3A08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316A3-5C63-4966-A111-28B6D4C9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9967B-956D-4204-AF00-48F0B45C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151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F2EFA-5664-4379-B09C-0DEBB543A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B856F-44F0-4B66-8A36-BFFFCB2CE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568E9-968B-40B6-BC00-64AE1E300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77F79-469C-40B8-8E58-60054C44B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7BC411-4697-4596-B5D3-B720B8BA1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7BE3CE-F5F5-4405-9904-15DF9C6A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3C0B54-CF56-4DC7-98C0-BA56942A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62ED56-5FD6-4F4D-BDB3-663C523D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484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B988F-82FD-4BD1-A124-0DA5A8E9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8E768-96D3-4DBB-8414-67AB56FB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213DA-42EC-47F3-9F10-72886E25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FC77A-D386-4749-A35B-9CF8F0C9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90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72414-DEF0-4CDC-9E04-A36BD0D24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BD9F2F-5B9E-4301-B5EA-AC00C4CED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84B0F-3310-455C-85EE-41DD6098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018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AD7E-EA19-498B-AEFC-0D8905E7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FD2DF-1BCA-4E8B-BCD1-8FB2B475D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47237-841F-40A4-BBC0-0CE42B485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08AA9-D7AC-4EAE-AC75-885FEC2D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5EB86-EE50-4C6F-9C4E-31D9605E6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665B9-82C4-4D3B-BA92-03934B32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747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40827-5C32-4E32-88FB-6ADF31F5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369FB2-43B6-449E-BF48-70DD31EDD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4BC54-22EA-4DE1-8F68-0B37F4661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EF6EE-E2CE-442B-9252-120C2DC2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42F5F-D11A-445F-8EF9-E7AF7B0D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F2CC4-91A3-4265-8DB6-F82A4054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853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8E3215-2783-4AA4-8430-D41D4F1F4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789A7-9430-4ED3-A7CB-B252251CA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02992-2440-48F8-97F3-658E12C06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6447F-E823-40B5-ACF7-F0448C0DC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3DCB3-88B7-4CC6-A7C6-D97B15C1F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773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BF87D-2396-4AF6-9C28-57C93C8F7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d-ID" b="1" dirty="0"/>
              <a:t>PENULISAN ARTIKEL ILMIAH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6B67F-2F8E-46A8-AEF1-6D46EFE88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Frengki</a:t>
            </a:r>
            <a:r>
              <a:rPr lang="en-US" dirty="0"/>
              <a:t> </a:t>
            </a:r>
            <a:r>
              <a:rPr lang="en-US" dirty="0" err="1"/>
              <a:t>Apryanto</a:t>
            </a:r>
            <a:r>
              <a:rPr lang="en-US" dirty="0"/>
              <a:t>, </a:t>
            </a:r>
            <a:r>
              <a:rPr lang="en-US" dirty="0" err="1"/>
              <a:t>S.Kep</a:t>
            </a:r>
            <a:r>
              <a:rPr lang="en-US" dirty="0"/>
              <a:t>., Ns., </a:t>
            </a:r>
            <a:r>
              <a:rPr lang="en-US" dirty="0" err="1"/>
              <a:t>M.Kep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99254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2C470-DDF0-4D22-B20B-9C2B7B4BE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8BA7F-9EEA-416D-AA72-5E6063D6B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74DCA9-687E-41B5-8A93-A4379080A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660" y="0"/>
            <a:ext cx="4754646" cy="638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379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1041-61B7-4580-A020-C7DC2A8D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019FC-6D42-4624-86D8-BF8EFE924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C8018D-2597-41D0-91C8-29E05A09D653}"/>
              </a:ext>
            </a:extLst>
          </p:cNvPr>
          <p:cNvSpPr/>
          <p:nvPr/>
        </p:nvSpPr>
        <p:spPr>
          <a:xfrm>
            <a:off x="4286533" y="2967335"/>
            <a:ext cx="3618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Terimakasih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008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E730-D048-4852-AC5D-FF97F66A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C04EF-524F-4A06-B0B0-1396FDDB2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Artikel ilmiah merupakan turunan dari hasil penelitian yang dihasilkan dalam skripsi. </a:t>
            </a:r>
            <a:endParaRPr lang="en-US" dirty="0"/>
          </a:p>
          <a:p>
            <a:r>
              <a:rPr lang="id-ID" dirty="0"/>
              <a:t>Tujuan pembuatan artikel ilmiah adalah membuat ringkasan dari skripsi yang dikerjakan untuk dipublikasikan dalam jurnal nasional maupun internasional. </a:t>
            </a:r>
            <a:endParaRPr lang="en-US" dirty="0"/>
          </a:p>
          <a:p>
            <a:r>
              <a:rPr lang="id-ID" dirty="0"/>
              <a:t>Format penulisan artikel ilmiah harus memenuhi kaidah-kaidah penulisan karya ilmiah yang dianjurkan. 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7232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0BED8-C962-4713-9D1D-0B8A413A3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92" y="877933"/>
            <a:ext cx="10515600" cy="947692"/>
          </a:xfrm>
        </p:spPr>
        <p:txBody>
          <a:bodyPr>
            <a:noAutofit/>
          </a:bodyPr>
          <a:lstStyle/>
          <a:p>
            <a:r>
              <a:rPr lang="id-ID" sz="3200" dirty="0"/>
              <a:t>Ketentuan penulisan artikel ilmiah adalah sebagai berikut:</a:t>
            </a:r>
            <a:br>
              <a:rPr lang="en-US" sz="3200" dirty="0"/>
            </a:br>
            <a:r>
              <a:rPr lang="en-US" sz="3200" dirty="0"/>
              <a:t>A. </a:t>
            </a:r>
            <a:r>
              <a:rPr lang="id-ID" sz="3200" b="1" dirty="0">
                <a:highlight>
                  <a:srgbClr val="FFFF00"/>
                </a:highlight>
              </a:rPr>
              <a:t>PERSYARATAN UMUM</a:t>
            </a:r>
            <a:br>
              <a:rPr lang="en-ID" sz="3200" b="1" dirty="0"/>
            </a:b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123B9-3D80-4918-94CA-85DB5F33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id-ID" dirty="0"/>
              <a:t>Artikel diketik menggunakan huruf </a:t>
            </a:r>
            <a:r>
              <a:rPr lang="en-US" i="1" dirty="0"/>
              <a:t>Arial </a:t>
            </a:r>
            <a:r>
              <a:rPr lang="id-ID" dirty="0"/>
              <a:t>dalam Bahasa Indonesia atau Bahasa Inggris sesuai dengan format ketentuan yang ditetapkan.</a:t>
            </a:r>
            <a:endParaRPr lang="en-ID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Artikel ditulis pada ukuran kertas A4 dengan </a:t>
            </a:r>
            <a:r>
              <a:rPr lang="id-ID" i="1" dirty="0"/>
              <a:t>Margin </a:t>
            </a:r>
            <a:r>
              <a:rPr lang="id-ID" dirty="0"/>
              <a:t>tepi atas 4, tepi kiri 4, tepi kanan 3, dan tepi bawah 3.</a:t>
            </a:r>
            <a:endParaRPr lang="en-ID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Didalam artikel harus ada nomor halaman secara berurutan.</a:t>
            </a:r>
            <a:endParaRPr lang="en-ID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Dalam penulisan artikel harus konsisten/tidak berubah-ubah.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Penulisan Daftar Rujukan harus sinkron antara yang dikutip di dalam Isi Artikel dengan yang dicatat di dalam Daftar Rujukan.</a:t>
            </a:r>
            <a:endParaRPr lang="en-ID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Semua Penulis artikel harus dicantumkan.</a:t>
            </a:r>
            <a:endParaRPr lang="en-ID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Artikel tidak boleh lebih dari 18 halaman.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Kata Bahasa Inggris harus dicetak miring didalam artikel yang berbahasa Indonesia, dan juga sebaliknya.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id-ID" dirty="0"/>
              <a:t>Di dalam artikel kata Latin, Yunani, dan Daerah dicetak miring.</a:t>
            </a:r>
            <a:endParaRPr lang="en-ID" sz="2000" dirty="0"/>
          </a:p>
          <a:p>
            <a:pPr marL="914400" lvl="1" indent="-457200">
              <a:buFont typeface="+mj-lt"/>
              <a:buAutoNum type="arabicPeriod"/>
            </a:pPr>
            <a:endParaRPr lang="en-ID" dirty="0"/>
          </a:p>
          <a:p>
            <a:pPr marL="914400" lvl="1" indent="-457200">
              <a:buFont typeface="+mj-lt"/>
              <a:buAutoNum type="arabicPeriod"/>
            </a:pPr>
            <a:endParaRPr lang="en-ID" sz="20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9354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0C021-EC59-4ED1-95C9-0A9358CD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 </a:t>
            </a:r>
            <a:br>
              <a:rPr lang="en-ID" dirty="0"/>
            </a:br>
            <a:r>
              <a:rPr lang="en-ID" dirty="0"/>
              <a:t>B. </a:t>
            </a:r>
            <a:r>
              <a:rPr lang="id-ID" b="1" dirty="0"/>
              <a:t>JUDUL ARTIKEL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E1448-4F88-4BB0-8C04-1263C9EA2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dirty="0"/>
              <a:t>Judul Artikel ditulis dengan ukuran </a:t>
            </a:r>
            <a:r>
              <a:rPr lang="id-ID" i="1" dirty="0"/>
              <a:t>font </a:t>
            </a:r>
            <a:r>
              <a:rPr lang="id-ID" dirty="0"/>
              <a:t>14 dan 1 (satu) spasi.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Judul dicetak tebal/</a:t>
            </a:r>
            <a:r>
              <a:rPr lang="id-ID" i="1" dirty="0"/>
              <a:t>bold</a:t>
            </a:r>
            <a:r>
              <a:rPr lang="id-ID" dirty="0"/>
              <a:t>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Nama Penulis harus asli (bukan nama panggilan) dan tidak boleh disingkat.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Nama Penulis disertai nama Institusi Penulis.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6379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F8DBE-3375-4034-8F5E-9535439D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 </a:t>
            </a:r>
            <a:r>
              <a:rPr lang="id-ID" dirty="0"/>
              <a:t>ISI ARTIKEL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F61A-F650-4B49-892D-B7AD883BE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id-ID" dirty="0"/>
              <a:t>Isi Artikel diketik dengan ukuran </a:t>
            </a:r>
            <a:r>
              <a:rPr lang="id-ID" i="1" dirty="0"/>
              <a:t>font </a:t>
            </a:r>
            <a:r>
              <a:rPr lang="id-ID" dirty="0"/>
              <a:t>12 dan 1,5 (satu setengah) spasi.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Isi artikel dibagi menjadi dua kolom.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Artikel ditulis dalam bentuk esai, disertai judul subbab (</a:t>
            </a:r>
            <a:r>
              <a:rPr lang="id-ID" i="1" dirty="0"/>
              <a:t>heading</a:t>
            </a:r>
            <a:r>
              <a:rPr lang="id-ID" dirty="0"/>
              <a:t>) masing-masing bagian, kecuali bagian pendahuluan yang disajikan tanpa judul subbab. Peringkat judul subbab dicetak tebal/</a:t>
            </a:r>
            <a:r>
              <a:rPr lang="id-ID" i="1" dirty="0"/>
              <a:t>bold</a:t>
            </a:r>
            <a:r>
              <a:rPr lang="id-ID" dirty="0"/>
              <a:t>, dan penulisannya bukan dengan angka:</a:t>
            </a:r>
            <a:endParaRPr lang="en-ID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id-ID" dirty="0"/>
              <a:t>Peringkat 1 (huruf besar semua rata dengan tepi kiri)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id-ID" dirty="0"/>
              <a:t>Peringkat 2 (huruf besar-kecil rata dengan tepi kiri)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id-ID" dirty="0"/>
              <a:t>Peringkat 3 (huruf besar-kecil dengan garis bawah, rata dengan tepi </a:t>
            </a:r>
            <a:r>
              <a:rPr lang="en-US" dirty="0"/>
              <a:t>	</a:t>
            </a:r>
            <a:r>
              <a:rPr lang="id-ID" dirty="0"/>
              <a:t>kiri)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1598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351AD-D6F8-415E-9C9F-0D74A3210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6DABC-B10A-4D1C-BE58-6D4738308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4"/>
            </a:pPr>
            <a:r>
              <a:rPr lang="id-ID" dirty="0"/>
              <a:t>Berikut ini adalah hal, bab, dan subbab yang harus ada di dalam Artikel, yaitu:</a:t>
            </a:r>
            <a:endParaRPr lang="en-ID" sz="2400" dirty="0"/>
          </a:p>
          <a:p>
            <a:pPr lvl="1"/>
            <a:r>
              <a:rPr lang="id-ID" dirty="0"/>
              <a:t>Pendahuluan</a:t>
            </a:r>
            <a:endParaRPr lang="en-US" dirty="0"/>
          </a:p>
          <a:p>
            <a:pPr lvl="1"/>
            <a:r>
              <a:rPr lang="id-ID" dirty="0"/>
              <a:t>Landasan Teori dan Hipotesis (jika ada)</a:t>
            </a:r>
            <a:endParaRPr lang="en-ID" dirty="0"/>
          </a:p>
          <a:p>
            <a:pPr lvl="1"/>
            <a:r>
              <a:rPr lang="id-ID" dirty="0"/>
              <a:t>Metode</a:t>
            </a:r>
            <a:endParaRPr lang="en-ID" dirty="0"/>
          </a:p>
          <a:p>
            <a:pPr lvl="1"/>
            <a:r>
              <a:rPr lang="id-ID" dirty="0"/>
              <a:t>Hasil</a:t>
            </a:r>
            <a:endParaRPr lang="en-ID" dirty="0"/>
          </a:p>
          <a:p>
            <a:pPr lvl="1"/>
            <a:r>
              <a:rPr lang="id-ID" dirty="0"/>
              <a:t>Pembahasan dan Kesimpulan</a:t>
            </a:r>
            <a:endParaRPr lang="en-ID" dirty="0"/>
          </a:p>
          <a:p>
            <a:pPr lvl="1"/>
            <a:r>
              <a:rPr lang="id-ID" dirty="0"/>
              <a:t>Daftar Pustaka</a:t>
            </a:r>
            <a:endParaRPr lang="en-ID" dirty="0"/>
          </a:p>
          <a:p>
            <a:pPr lvl="1"/>
            <a:endParaRPr lang="en-ID" sz="20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1635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146BF-2E95-445E-B756-A43497493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4E56-CE16-465B-AD2F-80AA6FA2B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id-ID" dirty="0"/>
              <a:t>Dalam mengutip pendapat orang lain, harus disertai nama penulis yang dikutip dan tahun. Contoh penulisan nama penulis yang dikutip:</a:t>
            </a:r>
            <a:endParaRPr lang="en-ID" dirty="0"/>
          </a:p>
          <a:p>
            <a:pPr marL="803275" lvl="0"/>
            <a:r>
              <a:rPr lang="en-US" dirty="0"/>
              <a:t>1 </a:t>
            </a:r>
            <a:r>
              <a:rPr lang="id-ID" dirty="0"/>
              <a:t>(satu) pengarang: Wilber (2000)</a:t>
            </a:r>
            <a:endParaRPr lang="en-ID" dirty="0"/>
          </a:p>
          <a:p>
            <a:pPr marL="803275" lvl="0"/>
            <a:r>
              <a:rPr lang="en-US" dirty="0"/>
              <a:t>2 </a:t>
            </a:r>
            <a:r>
              <a:rPr lang="id-ID" dirty="0"/>
              <a:t>(dua) pengarang: Weston dan Copeland (2002) </a:t>
            </a:r>
            <a:endParaRPr lang="en-US" dirty="0"/>
          </a:p>
          <a:p>
            <a:pPr marL="574675" lvl="0" indent="0">
              <a:buNone/>
            </a:pPr>
            <a:r>
              <a:rPr lang="id-ID" dirty="0"/>
              <a:t>Lebih dari 2 (dua) pengarang:</a:t>
            </a:r>
            <a:endParaRPr lang="en-ID" dirty="0"/>
          </a:p>
          <a:p>
            <a:pPr marL="803275" lvl="0"/>
            <a:r>
              <a:rPr lang="id-ID" dirty="0"/>
              <a:t>Moh’d, dkk. (2001) untuk Bahasa Indonesia</a:t>
            </a:r>
            <a:endParaRPr lang="en-ID" dirty="0"/>
          </a:p>
          <a:p>
            <a:pPr marL="803275" lvl="0"/>
            <a:r>
              <a:rPr lang="id-ID" dirty="0"/>
              <a:t>Moh’d, </a:t>
            </a:r>
            <a:r>
              <a:rPr lang="id-ID" i="1" dirty="0"/>
              <a:t>et al</a:t>
            </a:r>
            <a:r>
              <a:rPr lang="id-ID" dirty="0"/>
              <a:t>. (2001) untuk Bahasa Inggris.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9335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7183-0B78-4153-97BC-0EF0AF3D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80E08-4F91-45F0-8AF0-584DDC454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6"/>
            </a:pPr>
            <a:r>
              <a:rPr lang="id-ID" dirty="0"/>
              <a:t>Gambar (Grafik, Sketsa, Foto, dan Histogram) di dalam Artikel harus disertai dengan sumber gambar, nomor urutan gambar, dan nama/judul gambar. Nomor urutan gambar dan nama/judul gambar ditulis di bagian bawah setelah gambar. Tulisan di dalam gambar ditulis dengan ukuran </a:t>
            </a:r>
            <a:r>
              <a:rPr lang="id-ID" i="1" dirty="0"/>
              <a:t>font </a:t>
            </a:r>
            <a:r>
              <a:rPr lang="id-ID" dirty="0"/>
              <a:t>10. Contoh penulisan nomor urutan gambar dan nama/judul gambar:</a:t>
            </a:r>
            <a:endParaRPr lang="en-ID" dirty="0"/>
          </a:p>
          <a:p>
            <a:pPr marL="985838"/>
            <a:r>
              <a:rPr lang="id-ID" dirty="0"/>
              <a:t>Gambar 1. Konsep Kerja (untuk Bahasa Indonesia) </a:t>
            </a:r>
            <a:endParaRPr lang="en-US" dirty="0"/>
          </a:p>
          <a:p>
            <a:pPr marL="985838"/>
            <a:r>
              <a:rPr lang="id-ID" dirty="0"/>
              <a:t>Figure 1. Conceptual Framework (untuk Bahasa Inggris).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5862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94A7F-8DE5-4A8A-A53D-F620ACC1C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3F23F-4F36-4C47-A218-DCE4A485F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7"/>
            </a:pPr>
            <a:r>
              <a:rPr lang="id-ID" dirty="0"/>
              <a:t>Tabel di dalam Artikel harus disertai dengan sumber tabel, nomor urutan tabel, dan nama/judul tabel. Nomor urutan tabel dan nama/judul tabel ditulis sebelum tabel. Tulisan di dalam tabel ditulis dengan ukuran </a:t>
            </a:r>
            <a:r>
              <a:rPr lang="id-ID" i="1" dirty="0"/>
              <a:t>font </a:t>
            </a:r>
            <a:r>
              <a:rPr lang="id-ID" dirty="0"/>
              <a:t>10. Contoh penulisan nomor urutan tabel dan nama/judul tabel:</a:t>
            </a:r>
            <a:endParaRPr lang="en-ID" dirty="0"/>
          </a:p>
          <a:p>
            <a:pPr marL="719138"/>
            <a:r>
              <a:rPr lang="id-ID" dirty="0"/>
              <a:t>Tabel 1. Keuangan Perusahaan (untuk Bahasa Indonesia) </a:t>
            </a:r>
            <a:endParaRPr lang="en-US" dirty="0"/>
          </a:p>
          <a:p>
            <a:pPr marL="719138"/>
            <a:r>
              <a:rPr lang="id-ID" dirty="0"/>
              <a:t>Table 1. Corporate Finance (untuk Bahasa Inggris)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811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564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PENULISAN ARTIKEL ILMIAH </vt:lpstr>
      <vt:lpstr>PowerPoint Presentation</vt:lpstr>
      <vt:lpstr>Ketentuan penulisan artikel ilmiah adalah sebagai berikut: A. PERSYARATAN UMUM </vt:lpstr>
      <vt:lpstr>  B. JUDUL ARTIKEL </vt:lpstr>
      <vt:lpstr>C. ISI ARTIKEL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ARTIKEL ILMIAH </dc:title>
  <dc:creator>MyBook 14F</dc:creator>
  <cp:lastModifiedBy>MyBook 14F</cp:lastModifiedBy>
  <cp:revision>5</cp:revision>
  <dcterms:created xsi:type="dcterms:W3CDTF">2023-05-29T02:56:30Z</dcterms:created>
  <dcterms:modified xsi:type="dcterms:W3CDTF">2025-03-20T22:12:04Z</dcterms:modified>
</cp:coreProperties>
</file>