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5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SASARAN KESELAMATAN PASIEN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Kepastian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Lokasi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Pembedahan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Tepat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Prosedur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Pasien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513" y="4164386"/>
            <a:ext cx="3692898" cy="184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53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  <a:p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penandaan</a:t>
            </a:r>
            <a:r>
              <a:rPr lang="en-US" dirty="0"/>
              <a:t> area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tejadi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marking area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037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2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Ka.Sub</a:t>
            </a:r>
            <a:r>
              <a:rPr lang="en-US" dirty="0" smtClean="0"/>
              <a:t> </a:t>
            </a:r>
            <a:r>
              <a:rPr lang="en-US" dirty="0" err="1"/>
              <a:t>Keselamatan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preoperatif</a:t>
            </a:r>
            <a:r>
              <a:rPr lang="en-US" dirty="0"/>
              <a:t>, </a:t>
            </a:r>
            <a:r>
              <a:rPr lang="en-US" dirty="0" err="1"/>
              <a:t>intraoperatif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posoperatif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kelola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dengan</a:t>
            </a:r>
            <a:endParaRPr lang="en-US" dirty="0"/>
          </a:p>
          <a:p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35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24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,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IGD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, </a:t>
            </a:r>
            <a:r>
              <a:rPr lang="en-US" dirty="0" err="1"/>
              <a:t>wajib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penandaan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sekurang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1 jam </a:t>
            </a:r>
            <a:r>
              <a:rPr lang="en-US" dirty="0" err="1"/>
              <a:t>sebelum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penandaan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Penandaan</a:t>
            </a:r>
            <a:r>
              <a:rPr lang="en-US" dirty="0" smtClean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pembedahan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Penandaan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operator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kamar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23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lphaLcPeriod" startAt="5"/>
            </a:pPr>
            <a:r>
              <a:rPr lang="id-ID" dirty="0"/>
              <a:t>Penandaan dengan menggunakan tanda GARIS tebal “ —”</a:t>
            </a:r>
            <a:endParaRPr lang="en-US" dirty="0"/>
          </a:p>
          <a:p>
            <a:pPr marL="457200" lvl="0" indent="-457200">
              <a:buFont typeface="+mj-lt"/>
              <a:buAutoNum type="alphaLcPeriod" startAt="5"/>
            </a:pPr>
            <a:r>
              <a:rPr lang="id-ID" dirty="0"/>
              <a:t>Untuk identifikasi lokasi operasi wajib mengikut sertakan pasien dalam proses penandaan. </a:t>
            </a:r>
            <a:endParaRPr lang="en-US" dirty="0"/>
          </a:p>
          <a:p>
            <a:pPr marL="457200" lvl="0" indent="-457200">
              <a:buFont typeface="+mj-lt"/>
              <a:buAutoNum type="alphaLcPeriod" startAt="5"/>
            </a:pPr>
            <a:r>
              <a:rPr lang="id-ID" dirty="0"/>
              <a:t>Menggunakan checklist atau proses lain untuk verifikasi lokasi yang tepat, prosedur yang tepat, dan pasien yang tepat sebelum operasi, dan seluruh dokumen serta peralatan yang dibutuhkan tersedia, benar dan berfungsi.</a:t>
            </a:r>
            <a:endParaRPr lang="en-US" dirty="0"/>
          </a:p>
          <a:p>
            <a:pPr marL="457200" lvl="0" indent="-457200">
              <a:buFont typeface="+mj-lt"/>
              <a:buAutoNum type="alphaLcPeriod" startAt="5"/>
            </a:pPr>
            <a:r>
              <a:rPr lang="id-ID" dirty="0"/>
              <a:t>Seluruh tim operasi membuat dan mendokumentasikan prosedur time out sesaat sebelum prosedur operasi dimulai.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46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Check </a:t>
            </a:r>
            <a:r>
              <a:rPr lang="en-US" dirty="0"/>
              <a:t>list </a:t>
            </a:r>
            <a:r>
              <a:rPr lang="en-US" dirty="0" err="1"/>
              <a:t>keselamatan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120" y="3625850"/>
            <a:ext cx="4775200" cy="3109033"/>
          </a:xfrm>
        </p:spPr>
      </p:pic>
    </p:spTree>
    <p:extLst>
      <p:ext uri="{BB962C8B-B14F-4D97-AF65-F5344CB8AC3E}">
        <p14:creationId xmlns:p14="http://schemas.microsoft.com/office/powerpoint/2010/main" val="2236416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i="1" dirty="0"/>
              <a:t>Surgical Safety Checklist </a:t>
            </a:r>
            <a:r>
              <a:rPr lang="id-ID" dirty="0"/>
              <a:t>adalah sebuah daftar periksa untuk memberikan pembedahan yang aman dan berkualitas pada pasien. </a:t>
            </a:r>
            <a:endParaRPr lang="en-US" dirty="0" smtClean="0"/>
          </a:p>
          <a:p>
            <a:r>
              <a:rPr lang="id-ID" i="1" dirty="0" smtClean="0"/>
              <a:t>Surgical </a:t>
            </a:r>
            <a:r>
              <a:rPr lang="id-ID" i="1" dirty="0"/>
              <a:t>safety checklist </a:t>
            </a:r>
            <a:r>
              <a:rPr lang="id-ID" dirty="0"/>
              <a:t>merupakan alat komunikasi untuk keselamatan pasien yang digunakan oleh tim profesional di ruang operasi.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43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Tim profesional terdiri dari perawat, dokter bedah, anestesi dan lainnya. </a:t>
            </a:r>
            <a:endParaRPr lang="en-US" dirty="0" smtClean="0"/>
          </a:p>
          <a:p>
            <a:r>
              <a:rPr lang="id-ID" dirty="0" smtClean="0"/>
              <a:t>Tim </a:t>
            </a:r>
            <a:r>
              <a:rPr lang="id-ID" dirty="0"/>
              <a:t>bedah harus konsisten melakukan setiap item yang dilakukan dalam pembedahan mulai dari </a:t>
            </a:r>
            <a:r>
              <a:rPr lang="id-ID" i="1" dirty="0"/>
              <a:t>the briefing phase, the time out phase, the debriefing phase </a:t>
            </a:r>
            <a:r>
              <a:rPr lang="id-ID" dirty="0"/>
              <a:t>sehingga dapat meminimalkan setiap risiko yang tidak diinginkan (</a:t>
            </a:r>
            <a:r>
              <a:rPr lang="id-ID" i="1" dirty="0"/>
              <a:t>Safety &amp; Compliance</a:t>
            </a:r>
            <a:r>
              <a:rPr lang="id-ID" dirty="0"/>
              <a:t>, 2012).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094" y="4412297"/>
            <a:ext cx="3491865" cy="198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58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54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a.	</a:t>
            </a:r>
            <a:r>
              <a:rPr lang="en-US" i="1" dirty="0" err="1"/>
              <a:t>Fase</a:t>
            </a:r>
            <a:r>
              <a:rPr lang="en-US" i="1" dirty="0"/>
              <a:t> Sign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Fase</a:t>
            </a:r>
            <a:r>
              <a:rPr lang="en-US" dirty="0"/>
              <a:t> Sign 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anestesi</a:t>
            </a:r>
            <a:r>
              <a:rPr lang="en-US" dirty="0"/>
              <a:t>, </a:t>
            </a:r>
            <a:r>
              <a:rPr lang="en-US" dirty="0" err="1"/>
              <a:t>koordinator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dikonfirmasi</a:t>
            </a:r>
            <a:r>
              <a:rPr lang="en-US" dirty="0"/>
              <a:t>,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sisi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dioperasi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,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, </a:t>
            </a:r>
            <a:r>
              <a:rPr lang="en-US" dirty="0" err="1"/>
              <a:t>oksimeter</a:t>
            </a:r>
            <a:r>
              <a:rPr lang="en-US" dirty="0"/>
              <a:t> pulse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Koordinator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anestesi</a:t>
            </a:r>
            <a:r>
              <a:rPr lang="en-US" dirty="0"/>
              <a:t> </a:t>
            </a:r>
            <a:r>
              <a:rPr lang="en-US" dirty="0" err="1"/>
              <a:t>mengkonfirmasi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nafas</a:t>
            </a:r>
            <a:r>
              <a:rPr lang="en-US" dirty="0"/>
              <a:t>,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alergi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130" y="49688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2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Pembedahan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infasive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(R. </a:t>
            </a:r>
            <a:r>
              <a:rPr lang="en-US" dirty="0" err="1"/>
              <a:t>Sjamsuhidajat</a:t>
            </a:r>
            <a:r>
              <a:rPr lang="en-US" dirty="0"/>
              <a:t> &amp; </a:t>
            </a:r>
            <a:r>
              <a:rPr lang="en-US" dirty="0" err="1"/>
              <a:t>Wim</a:t>
            </a:r>
            <a:r>
              <a:rPr lang="en-US" dirty="0"/>
              <a:t> de </a:t>
            </a:r>
            <a:r>
              <a:rPr lang="en-US" dirty="0" err="1"/>
              <a:t>jong</a:t>
            </a:r>
            <a:r>
              <a:rPr lang="en-US" dirty="0"/>
              <a:t>, 2005). 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yang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penutupan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penjahitan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627" y="4991101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51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b.	</a:t>
            </a:r>
            <a:r>
              <a:rPr lang="en-US" i="1" dirty="0" err="1"/>
              <a:t>Fase</a:t>
            </a:r>
            <a:r>
              <a:rPr lang="en-US" i="1" dirty="0"/>
              <a:t> Time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Fase Time Out adalah fase setiap anggota tim operasi memperkenalkan diri dan peran masing-masing. </a:t>
            </a:r>
            <a:endParaRPr lang="en-US" dirty="0" smtClean="0"/>
          </a:p>
          <a:p>
            <a:r>
              <a:rPr lang="id-ID" dirty="0" smtClean="0"/>
              <a:t>Tim </a:t>
            </a:r>
            <a:r>
              <a:rPr lang="id-ID" dirty="0"/>
              <a:t>operasi memastikan bahwa semua orang di ruang operasi saling kenal. </a:t>
            </a:r>
            <a:endParaRPr lang="en-US" dirty="0" smtClean="0"/>
          </a:p>
          <a:p>
            <a:r>
              <a:rPr lang="id-ID" dirty="0" smtClean="0"/>
              <a:t>Sebelum </a:t>
            </a:r>
            <a:r>
              <a:rPr lang="id-ID" dirty="0"/>
              <a:t>melakukan sayatan pertama pada kulit tim mengkonfirmasi dengan suara yang keras mereka melakukan operasi yang benar, pada pasien yang benar. </a:t>
            </a:r>
            <a:endParaRPr lang="en-US" dirty="0" smtClean="0"/>
          </a:p>
          <a:p>
            <a:r>
              <a:rPr lang="id-ID" dirty="0" smtClean="0"/>
              <a:t>Mereka </a:t>
            </a:r>
            <a:r>
              <a:rPr lang="id-ID" dirty="0"/>
              <a:t>juga mengkonfirmasi bahwa antibiotik profilaksis telah diberikan dalam 60 menit sebelumnya.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627" y="463283"/>
            <a:ext cx="3097213" cy="163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97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c.	</a:t>
            </a:r>
            <a:r>
              <a:rPr lang="en-US" i="1" dirty="0" err="1"/>
              <a:t>Fase</a:t>
            </a:r>
            <a:r>
              <a:rPr lang="en-US" i="1" dirty="0"/>
              <a:t> Sign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Fase Sign Out adalah fase tim bedah akan meninjau operasi yangtelah dilakukan. </a:t>
            </a:r>
            <a:endParaRPr lang="en-US" dirty="0" smtClean="0"/>
          </a:p>
          <a:p>
            <a:r>
              <a:rPr lang="id-ID" dirty="0" smtClean="0"/>
              <a:t>Dilakukan </a:t>
            </a:r>
            <a:r>
              <a:rPr lang="id-ID" dirty="0"/>
              <a:t>pengecekan </a:t>
            </a:r>
            <a:r>
              <a:rPr lang="id-ID" dirty="0" smtClean="0"/>
              <a:t>kelengkapan</a:t>
            </a:r>
            <a:r>
              <a:rPr lang="en-US" dirty="0" smtClean="0"/>
              <a:t> </a:t>
            </a:r>
            <a:r>
              <a:rPr lang="id-ID" dirty="0" smtClean="0"/>
              <a:t>spons</a:t>
            </a:r>
            <a:r>
              <a:rPr lang="id-ID" dirty="0"/>
              <a:t>, penghitungan instrumen, pemberian label pada spesimen, kerusakan alat atau masalah lain yang perlu ditangani. </a:t>
            </a:r>
            <a:endParaRPr lang="en-US" dirty="0" smtClean="0"/>
          </a:p>
          <a:p>
            <a:r>
              <a:rPr lang="id-ID" dirty="0" smtClean="0"/>
              <a:t>Langkah </a:t>
            </a:r>
            <a:r>
              <a:rPr lang="id-ID" dirty="0"/>
              <a:t>akhir yang dilakukan tim bedah adalah rencana kunci dan memusatkan perhatian pada manajemen post operasi serta pemulihan sebelum memindahkan pasien dari kamar operasi (Surgery) &amp; Apakah pasien sudah dikonfirmasi identitasnya, tempat operasi, prosedur dan persetujuan?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011" y="30162"/>
            <a:ext cx="2057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33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334" y="1088559"/>
            <a:ext cx="8339069" cy="4182688"/>
          </a:xfrm>
        </p:spPr>
      </p:pic>
    </p:spTree>
    <p:extLst>
      <p:ext uri="{BB962C8B-B14F-4D97-AF65-F5344CB8AC3E}">
        <p14:creationId xmlns:p14="http://schemas.microsoft.com/office/powerpoint/2010/main" val="255544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874059"/>
            <a:ext cx="9905999" cy="4917142"/>
          </a:xfrm>
        </p:spPr>
        <p:txBody>
          <a:bodyPr/>
          <a:lstStyle/>
          <a:p>
            <a:r>
              <a:rPr lang="id-ID" dirty="0"/>
              <a:t>Pembedahan merupakan cabang dari ilmu medis yang ikut berperan terhadap kesembuhandari luka atau penyakit melalui prosedur manual atau melalui operasi dengan tangan. </a:t>
            </a:r>
            <a:endParaRPr lang="en-US" dirty="0" smtClean="0"/>
          </a:p>
          <a:p>
            <a:r>
              <a:rPr lang="id-ID" dirty="0" smtClean="0"/>
              <a:t>Bedah </a:t>
            </a:r>
            <a:r>
              <a:rPr lang="id-ID" dirty="0"/>
              <a:t>atau operasi merupakan tindakan pembedahan cara dokter untuk mengobati kondisi yang sulit atau tidak mungkin disembuhkan hanya dengan obat-obatan sederhana (Potter, 2006)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586" y="3956238"/>
            <a:ext cx="5148851" cy="183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9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Perkembangan baru juga terjadi pada pengaturan tempat untuk dilaksanakan prosedur operasi. Bedah sehari (</a:t>
            </a:r>
            <a:r>
              <a:rPr lang="id-ID" i="1" dirty="0"/>
              <a:t>ambulatory surgery</a:t>
            </a:r>
            <a:r>
              <a:rPr lang="id-ID" dirty="0"/>
              <a:t>), kadangkala disebut pembedahan tanpa rawat inap ( </a:t>
            </a:r>
            <a:r>
              <a:rPr lang="id-ID" i="1" dirty="0"/>
              <a:t>outpatient surgery</a:t>
            </a:r>
            <a:r>
              <a:rPr lang="id-ID" dirty="0"/>
              <a:t> ) atau pembedahan sehari (</a:t>
            </a:r>
            <a:r>
              <a:rPr lang="id-ID" i="1" dirty="0"/>
              <a:t>one-day surgery</a:t>
            </a:r>
            <a:r>
              <a:rPr lang="id-ID" dirty="0"/>
              <a:t>).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343" y="4192120"/>
            <a:ext cx="23431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8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salah-lokasi</a:t>
            </a:r>
            <a:r>
              <a:rPr lang="en-US" dirty="0"/>
              <a:t>, </a:t>
            </a:r>
            <a:r>
              <a:rPr lang="en-US" dirty="0" err="1"/>
              <a:t>salah-prosedur</a:t>
            </a:r>
            <a:r>
              <a:rPr lang="en-US" dirty="0"/>
              <a:t>, </a:t>
            </a:r>
            <a:r>
              <a:rPr lang="en-US" dirty="0" err="1"/>
              <a:t>salah-pasien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10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629920"/>
            <a:ext cx="9905999" cy="5161281"/>
          </a:xfrm>
        </p:spPr>
        <p:txBody>
          <a:bodyPr>
            <a:normAutofit/>
          </a:bodyPr>
          <a:lstStyle/>
          <a:p>
            <a:r>
              <a:rPr lang="en-US" dirty="0" err="1"/>
              <a:t>Prosedur</a:t>
            </a:r>
            <a:r>
              <a:rPr lang="en-US" dirty="0"/>
              <a:t> Salah-</a:t>
            </a:r>
            <a:r>
              <a:rPr lang="en-US" dirty="0" err="1"/>
              <a:t>lokasi</a:t>
            </a:r>
            <a:r>
              <a:rPr lang="en-US" dirty="0"/>
              <a:t>, </a:t>
            </a:r>
            <a:r>
              <a:rPr lang="en-US" dirty="0" err="1"/>
              <a:t>salah-prosedur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mengkhawatirkan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adekuat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 - </a:t>
            </a:r>
            <a:r>
              <a:rPr lang="en-US" dirty="0" err="1"/>
              <a:t>kurang</a:t>
            </a:r>
            <a:r>
              <a:rPr lang="en-US" dirty="0"/>
              <a:t>/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penandaan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(site marking),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 - </a:t>
            </a:r>
            <a:r>
              <a:rPr lang="en-US" dirty="0" err="1"/>
              <a:t>asesmen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adekuat</a:t>
            </a:r>
            <a:r>
              <a:rPr lang="en-US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3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Penelaahan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adekuat</a:t>
            </a:r>
            <a:r>
              <a:rPr lang="en-US" dirty="0"/>
              <a:t>,</a:t>
            </a:r>
          </a:p>
          <a:p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</a:t>
            </a:r>
          </a:p>
          <a:p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terbaca</a:t>
            </a:r>
            <a:r>
              <a:rPr lang="en-US" dirty="0"/>
              <a:t> (illegible handwriting), -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singkatan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Peran </a:t>
            </a:r>
            <a:r>
              <a:rPr lang="nl-NL" dirty="0"/>
              <a:t>dan Tanggung Jawab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1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Petugas</a:t>
            </a:r>
            <a:r>
              <a:rPr lang="en-US" dirty="0" smtClean="0"/>
              <a:t>/</a:t>
            </a:r>
            <a:r>
              <a:rPr lang="en-US" dirty="0" err="1" smtClean="0"/>
              <a:t>Perawat</a:t>
            </a:r>
            <a:r>
              <a:rPr lang="en-US" dirty="0" smtClean="0"/>
              <a:t> </a:t>
            </a:r>
            <a:r>
              <a:rPr lang="en-US" dirty="0" err="1"/>
              <a:t>kamar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penandaan</a:t>
            </a:r>
            <a:r>
              <a:rPr lang="en-US" dirty="0"/>
              <a:t> area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/>
              <a:t>tindakan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pengecekan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SPO yang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472" y="43021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36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158</TotalTime>
  <Words>889</Words>
  <Application>Microsoft Office PowerPoint</Application>
  <PresentationFormat>Widescreen</PresentationFormat>
  <Paragraphs>57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Tw Cen MT</vt:lpstr>
      <vt:lpstr>Circuit</vt:lpstr>
      <vt:lpstr> SASARAN KESELAMATAN PASIEN</vt:lpstr>
      <vt:lpstr>Definisi </vt:lpstr>
      <vt:lpstr>PowerPoint Presentation</vt:lpstr>
      <vt:lpstr>PowerPoint Presentation</vt:lpstr>
      <vt:lpstr>Tujuan</vt:lpstr>
      <vt:lpstr>PowerPoint Presentation</vt:lpstr>
      <vt:lpstr>PowerPoint Presentation</vt:lpstr>
      <vt:lpstr>Peran dan Tanggung Jawab</vt:lpstr>
      <vt:lpstr>Petugas/Perawat kamar operasi</vt:lpstr>
      <vt:lpstr>Kepala bagian Ruang Operasi</vt:lpstr>
      <vt:lpstr>Ka.Sub Keselamatan Pasien</vt:lpstr>
      <vt:lpstr>Prinsip</vt:lpstr>
      <vt:lpstr>Prinsip pendekatan untuk memastikan tepat lokasi, tepat prosedur dan tepat pasien, adalah: </vt:lpstr>
      <vt:lpstr>PowerPoint Presentation</vt:lpstr>
      <vt:lpstr>Check list keselamatan</vt:lpstr>
      <vt:lpstr>PowerPoint Presentation</vt:lpstr>
      <vt:lpstr>PowerPoint Presentation</vt:lpstr>
      <vt:lpstr>Tiga Fase Operasi</vt:lpstr>
      <vt:lpstr>a. Fase Sign in</vt:lpstr>
      <vt:lpstr>b. Fase Time Out</vt:lpstr>
      <vt:lpstr>c. Fase Sign Out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SASARAN KESELAMATAN PASIEN</dc:title>
  <dc:creator>Frengki Apryanto</dc:creator>
  <cp:lastModifiedBy>Frengki Apryanto</cp:lastModifiedBy>
  <cp:revision>6</cp:revision>
  <dcterms:created xsi:type="dcterms:W3CDTF">2020-10-31T23:42:56Z</dcterms:created>
  <dcterms:modified xsi:type="dcterms:W3CDTF">2020-11-01T21:39:32Z</dcterms:modified>
</cp:coreProperties>
</file>