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12192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68" d="100"/>
          <a:sy n="68" d="100"/>
        </p:scale>
        <p:origin x="51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17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6.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16.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17.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3.svg"/><Relationship Id="rId4" Type="http://schemas.openxmlformats.org/officeDocument/2006/relationships/image" Target="../media/image85.sv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1.sv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19.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44.png"/><Relationship Id="rId7"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14.png"/><Relationship Id="rId7"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1.sv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15.svg"/><Relationship Id="rId9" Type="http://schemas.openxmlformats.org/officeDocument/2006/relationships/image" Target="../media/image104.png"/></Relationships>
</file>

<file path=ppt/slides/_rels/slide21.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20.png"/><Relationship Id="rId7" Type="http://schemas.openxmlformats.org/officeDocument/2006/relationships/image" Target="../media/image10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7.svg"/><Relationship Id="rId5" Type="http://schemas.openxmlformats.org/officeDocument/2006/relationships/image" Target="../media/image106.png"/><Relationship Id="rId10" Type="http://schemas.openxmlformats.org/officeDocument/2006/relationships/image" Target="../media/image111.svg"/><Relationship Id="rId4" Type="http://schemas.openxmlformats.org/officeDocument/2006/relationships/image" Target="../media/image21.svg"/><Relationship Id="rId9" Type="http://schemas.openxmlformats.org/officeDocument/2006/relationships/image" Target="../media/image110.png"/></Relationships>
</file>

<file path=ppt/slides/_rels/slide22.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slides/_rels/slide23.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78.png"/><Relationship Id="rId7"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79.svg"/></Relationships>
</file>

<file path=ppt/slides/_rels/slide2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30.png"/><Relationship Id="rId7"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3.svg"/><Relationship Id="rId5" Type="http://schemas.openxmlformats.org/officeDocument/2006/relationships/image" Target="../media/image92.png"/><Relationship Id="rId10" Type="http://schemas.openxmlformats.org/officeDocument/2006/relationships/image" Target="../media/image25.svg"/><Relationship Id="rId4" Type="http://schemas.openxmlformats.org/officeDocument/2006/relationships/image" Target="../media/image31.sv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6094476" y="645083"/>
            <a:ext cx="5363139" cy="5004955"/>
          </a:xfrm>
          <a:prstGeom prst="rect">
            <a:avLst/>
          </a:prstGeom>
          <a:noFill/>
        </p:spPr>
        <p:txBody>
          <a:bodyPr wrap="square" lIns="0" tIns="0" rIns="0" bIns="0" rtlCol="0" anchor="ctr"/>
          <a:lstStyle/>
          <a:p>
            <a:pPr algn="l">
              <a:lnSpc>
                <a:spcPts val="7884"/>
              </a:lnSpc>
              <a:buNone/>
            </a:pPr>
            <a:r>
              <a:rPr lang="en-US" sz="6750" b="1" kern="0" spc="-405" dirty="0">
                <a:solidFill>
                  <a:srgbClr val="333333"/>
                </a:solidFill>
                <a:latin typeface="Inter" pitchFamily="34" charset="0"/>
                <a:ea typeface="Inter" pitchFamily="34" charset="-122"/>
                <a:cs typeface="Inter" pitchFamily="34" charset="-120"/>
              </a:rPr>
              <a:t>Penelusuran Kepustakaan Secara Online dalam Bidang Keperawatan</a:t>
            </a:r>
            <a:endParaRPr lang="en-US" dirty="0"/>
          </a:p>
        </p:txBody>
      </p:sp>
      <p:sp>
        <p:nvSpPr>
          <p:cNvPr id="3" name="Object 2"/>
          <p:cNvSpPr/>
          <p:nvPr/>
        </p:nvSpPr>
        <p:spPr>
          <a:xfrm>
            <a:off x="0" y="0"/>
            <a:ext cx="5713571" cy="6856286"/>
          </a:xfrm>
          <a:prstGeom prst="rect">
            <a:avLst/>
          </a:prstGeom>
          <a:solidFill>
            <a:srgbClr val="000000">
              <a:alpha val="0"/>
            </a:srgbClr>
          </a:solidFill>
        </p:spPr>
      </p:sp>
      <p:pic>
        <p:nvPicPr>
          <p:cNvPr id="4" name="Object 3" descr="16368540"/>
          <p:cNvPicPr>
            <a:picLocks noChangeAspect="1"/>
          </p:cNvPicPr>
          <p:nvPr/>
        </p:nvPicPr>
        <p:blipFill>
          <a:blip r:embed="rId3"/>
          <a:srcRect t="5000" b="5000"/>
          <a:stretch/>
        </p:blipFill>
        <p:spPr>
          <a:xfrm>
            <a:off x="0" y="0"/>
            <a:ext cx="5713571" cy="6856286"/>
          </a:xfrm>
          <a:prstGeom prst="rect">
            <a:avLst/>
          </a:prstGeom>
        </p:spPr>
      </p:pic>
      <p:sp>
        <p:nvSpPr>
          <p:cNvPr id="5" name="Object 4"/>
          <p:cNvSpPr/>
          <p:nvPr/>
        </p:nvSpPr>
        <p:spPr>
          <a:xfrm>
            <a:off x="6094476" y="6387073"/>
            <a:ext cx="3027241" cy="222442"/>
          </a:xfrm>
          <a:prstGeom prst="rect">
            <a:avLst/>
          </a:prstGeom>
          <a:noFill/>
        </p:spPr>
        <p:txBody>
          <a:bodyPr wrap="square" lIns="0" tIns="0" rIns="0" bIns="0" rtlCol="0" anchor="t"/>
          <a:lstStyle/>
          <a:p>
            <a:pPr algn="l">
              <a:lnSpc>
                <a:spcPts val="1752"/>
              </a:lnSpc>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2272372" y="374284"/>
            <a:ext cx="7644208" cy="1668318"/>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Database dan Sumber Kepustakaan Online di Bidang Keperawatan</a:t>
            </a:r>
            <a:endParaRPr lang="en-US" dirty="0"/>
          </a:p>
        </p:txBody>
      </p:sp>
      <p:sp>
        <p:nvSpPr>
          <p:cNvPr id="3" name="Object 2"/>
          <p:cNvSpPr/>
          <p:nvPr/>
        </p:nvSpPr>
        <p:spPr>
          <a:xfrm>
            <a:off x="952262" y="2662613"/>
            <a:ext cx="5446938" cy="3373239"/>
          </a:xfrm>
          <a:prstGeom prst="rect">
            <a:avLst/>
          </a:prstGeom>
          <a:noFill/>
        </p:spPr>
        <p:txBody>
          <a:bodyPr wrap="square" lIns="0" tIns="0" rIns="0" bIns="0" rtlCol="0" anchor="t"/>
          <a:lstStyle/>
          <a:p>
            <a:pPr marL="242900" indent="-242900" algn="l">
              <a:lnSpc>
                <a:spcPts val="2207"/>
              </a:lnSpc>
              <a:buSzPct val="100000"/>
              <a:buChar char="•"/>
            </a:pPr>
            <a:r>
              <a:rPr lang="en-US" sz="1890" b="1" kern="0" spc="-113" dirty="0">
                <a:solidFill>
                  <a:srgbClr val="333333"/>
                </a:solidFill>
                <a:latin typeface="Inter" pitchFamily="34" charset="0"/>
                <a:ea typeface="Inter" pitchFamily="34" charset="-122"/>
                <a:cs typeface="Inter" pitchFamily="34" charset="-120"/>
              </a:rPr>
              <a:t>PubMed / MEDLINE</a:t>
            </a:r>
          </a:p>
          <a:p>
            <a:pPr lvl="1" algn="l">
              <a:lnSpc>
                <a:spcPts val="1675"/>
              </a:lnSpc>
              <a:spcBef>
                <a:spcPts val="231"/>
              </a:spcBef>
              <a:buNone/>
            </a:pPr>
            <a:r>
              <a:rPr lang="en-US" sz="1208" kern="0" spc="-24" dirty="0">
                <a:solidFill>
                  <a:srgbClr val="000000">
                    <a:alpha val="56000"/>
                  </a:srgbClr>
                </a:solidFill>
                <a:latin typeface="Inter" pitchFamily="34" charset="0"/>
                <a:ea typeface="Inter" pitchFamily="34" charset="-122"/>
                <a:cs typeface="Inter" pitchFamily="34" charset="-120"/>
              </a:rPr>
              <a:t>Fokus: artikel jurnal kedokteran dan keperawatan internasional, fitur pencarian lanjutan, akses gratis dengan opsi full text terbatas</a:t>
            </a:r>
          </a:p>
          <a:p>
            <a:pPr marL="242900" indent="-242900" algn="l">
              <a:lnSpc>
                <a:spcPts val="2207"/>
              </a:lnSpc>
              <a:spcBef>
                <a:spcPts val="1781"/>
              </a:spcBef>
              <a:buSzPct val="100000"/>
              <a:buChar char="•"/>
            </a:pPr>
            <a:r>
              <a:rPr lang="en-US" sz="1890" b="1" kern="0" spc="-113" dirty="0">
                <a:solidFill>
                  <a:srgbClr val="333333"/>
                </a:solidFill>
                <a:latin typeface="Inter" pitchFamily="34" charset="0"/>
                <a:ea typeface="Inter" pitchFamily="34" charset="-122"/>
                <a:cs typeface="Inter" pitchFamily="34" charset="-120"/>
              </a:rPr>
              <a:t>CINAHL (Cumulative Index to Nursing and Allied Health Literature)</a:t>
            </a:r>
          </a:p>
          <a:p>
            <a:pPr lvl="1" algn="l">
              <a:lnSpc>
                <a:spcPts val="1675"/>
              </a:lnSpc>
              <a:spcBef>
                <a:spcPts val="231"/>
              </a:spcBef>
              <a:buNone/>
            </a:pPr>
            <a:r>
              <a:rPr lang="en-US" sz="1208" kern="0" spc="-24" dirty="0">
                <a:solidFill>
                  <a:srgbClr val="000000">
                    <a:alpha val="56000"/>
                  </a:srgbClr>
                </a:solidFill>
                <a:latin typeface="Inter" pitchFamily="34" charset="0"/>
                <a:ea typeface="Inter" pitchFamily="34" charset="-122"/>
                <a:cs typeface="Inter" pitchFamily="34" charset="-120"/>
              </a:rPr>
              <a:t>Database khusus keperawatan dan kesehatan terkait, kelebihan: indeks jurnal, buku, laporan, tesis, sering digunakan dalam penelitian keperawatan</a:t>
            </a:r>
          </a:p>
          <a:p>
            <a:pPr marL="242900" indent="-242900" algn="l">
              <a:lnSpc>
                <a:spcPts val="2207"/>
              </a:lnSpc>
              <a:spcBef>
                <a:spcPts val="1781"/>
              </a:spcBef>
              <a:buSzPct val="100000"/>
              <a:buChar char="•"/>
            </a:pPr>
            <a:r>
              <a:rPr lang="en-US" sz="1890" b="1" kern="0" spc="-113" dirty="0">
                <a:solidFill>
                  <a:srgbClr val="333333"/>
                </a:solidFill>
                <a:latin typeface="Inter" pitchFamily="34" charset="0"/>
                <a:ea typeface="Inter" pitchFamily="34" charset="-122"/>
                <a:cs typeface="Inter" pitchFamily="34" charset="-120"/>
              </a:rPr>
              <a:t>Cochrane Library</a:t>
            </a:r>
          </a:p>
          <a:p>
            <a:pPr lvl="1" algn="l">
              <a:lnSpc>
                <a:spcPts val="1675"/>
              </a:lnSpc>
              <a:spcBef>
                <a:spcPts val="231"/>
              </a:spcBef>
              <a:buNone/>
            </a:pPr>
            <a:r>
              <a:rPr lang="en-US" sz="1208" kern="0" spc="-24" dirty="0">
                <a:solidFill>
                  <a:srgbClr val="000000">
                    <a:alpha val="56000"/>
                  </a:srgbClr>
                </a:solidFill>
                <a:latin typeface="Inter" pitchFamily="34" charset="0"/>
                <a:ea typeface="Inter" pitchFamily="34" charset="-122"/>
                <a:cs typeface="Inter" pitchFamily="34" charset="-120"/>
              </a:rPr>
              <a:t>Fokus pada evidence-based medicine dan systematic reviews, sumber terpercaya untuk keputusan klinis, penting untuk praktik keperawatan berbasis bukti</a:t>
            </a:r>
            <a:endParaRPr lang="en-US" dirty="0"/>
          </a:p>
        </p:txBody>
      </p:sp>
      <p:sp>
        <p:nvSpPr>
          <p:cNvPr id="4" name="Object 3"/>
          <p:cNvSpPr/>
          <p:nvPr/>
        </p:nvSpPr>
        <p:spPr>
          <a:xfrm>
            <a:off x="6284928" y="2662613"/>
            <a:ext cx="5446938" cy="2667747"/>
          </a:xfrm>
          <a:prstGeom prst="rect">
            <a:avLst/>
          </a:prstGeom>
          <a:noFill/>
        </p:spPr>
        <p:txBody>
          <a:bodyPr wrap="square" lIns="0" tIns="0" rIns="0" bIns="0" rtlCol="0" anchor="t"/>
          <a:lstStyle/>
          <a:p>
            <a:pPr marL="242900" indent="-242900" algn="l">
              <a:lnSpc>
                <a:spcPts val="2207"/>
              </a:lnSpc>
              <a:buSzPct val="100000"/>
              <a:buChar char="•"/>
            </a:pPr>
            <a:r>
              <a:rPr lang="en-US" sz="1890" b="1" kern="0" spc="-113" dirty="0">
                <a:solidFill>
                  <a:srgbClr val="333333"/>
                </a:solidFill>
                <a:latin typeface="Inter" pitchFamily="34" charset="0"/>
                <a:ea typeface="Inter" pitchFamily="34" charset="-122"/>
                <a:cs typeface="Inter" pitchFamily="34" charset="-120"/>
              </a:rPr>
              <a:t>Google Scholar</a:t>
            </a:r>
          </a:p>
          <a:p>
            <a:pPr lvl="1" algn="l">
              <a:lnSpc>
                <a:spcPts val="1675"/>
              </a:lnSpc>
              <a:spcBef>
                <a:spcPts val="231"/>
              </a:spcBef>
              <a:buNone/>
            </a:pPr>
            <a:r>
              <a:rPr lang="en-US" sz="1208" kern="0" spc="-24" dirty="0">
                <a:solidFill>
                  <a:srgbClr val="000000">
                    <a:alpha val="56000"/>
                  </a:srgbClr>
                </a:solidFill>
                <a:latin typeface="Inter" pitchFamily="34" charset="0"/>
                <a:ea typeface="Inter" pitchFamily="34" charset="-122"/>
                <a:cs typeface="Inter" pitchFamily="34" charset="-120"/>
              </a:rPr>
              <a:t>Kelebihan: mudah diakses, cakupan luas, kekurangan: kualitas sumber bervariasi, tips memfilter hasil dan mengecek kredibilitas</a:t>
            </a:r>
          </a:p>
          <a:p>
            <a:pPr marL="242900" indent="-242900" algn="l">
              <a:lnSpc>
                <a:spcPts val="2207"/>
              </a:lnSpc>
              <a:spcBef>
                <a:spcPts val="1781"/>
              </a:spcBef>
              <a:buSzPct val="100000"/>
              <a:buChar char="•"/>
            </a:pPr>
            <a:r>
              <a:rPr lang="en-US" sz="1890" b="1" kern="0" spc="-113" dirty="0">
                <a:solidFill>
                  <a:srgbClr val="333333"/>
                </a:solidFill>
                <a:latin typeface="Inter" pitchFamily="34" charset="0"/>
                <a:ea typeface="Inter" pitchFamily="34" charset="-122"/>
                <a:cs typeface="Inter" pitchFamily="34" charset="-120"/>
              </a:rPr>
              <a:t>ScienceDirect</a:t>
            </a:r>
          </a:p>
          <a:p>
            <a:pPr lvl="1" algn="l">
              <a:lnSpc>
                <a:spcPts val="1675"/>
              </a:lnSpc>
              <a:spcBef>
                <a:spcPts val="231"/>
              </a:spcBef>
              <a:buNone/>
            </a:pPr>
            <a:r>
              <a:rPr lang="en-US" sz="1208" kern="0" spc="-24" dirty="0">
                <a:solidFill>
                  <a:srgbClr val="000000">
                    <a:alpha val="56000"/>
                  </a:srgbClr>
                </a:solidFill>
                <a:latin typeface="Inter" pitchFamily="34" charset="0"/>
                <a:ea typeface="Inter" pitchFamily="34" charset="-122"/>
                <a:cs typeface="Inter" pitchFamily="34" charset="-120"/>
              </a:rPr>
              <a:t>Sumber penting untuk artikel jurnal dan e-book di bidang kesehatan, termasuk keperawatan</a:t>
            </a:r>
          </a:p>
          <a:p>
            <a:pPr marL="242900" indent="-242900" algn="l">
              <a:lnSpc>
                <a:spcPts val="2207"/>
              </a:lnSpc>
              <a:spcBef>
                <a:spcPts val="1781"/>
              </a:spcBef>
              <a:buSzPct val="100000"/>
              <a:buChar char="•"/>
            </a:pPr>
            <a:r>
              <a:rPr lang="en-US" sz="1890" b="1" kern="0" spc="-113" dirty="0">
                <a:solidFill>
                  <a:srgbClr val="333333"/>
                </a:solidFill>
                <a:latin typeface="Inter" pitchFamily="34" charset="0"/>
                <a:ea typeface="Inter" pitchFamily="34" charset="-122"/>
                <a:cs typeface="Inter" pitchFamily="34" charset="-120"/>
              </a:rPr>
              <a:t>Portal Garuda (Indonesia)</a:t>
            </a:r>
          </a:p>
          <a:p>
            <a:pPr lvl="1" algn="l">
              <a:lnSpc>
                <a:spcPts val="1675"/>
              </a:lnSpc>
              <a:spcBef>
                <a:spcPts val="231"/>
              </a:spcBef>
              <a:buNone/>
            </a:pPr>
            <a:r>
              <a:rPr lang="en-US" sz="1208" kern="0" spc="-24" dirty="0">
                <a:solidFill>
                  <a:srgbClr val="000000">
                    <a:alpha val="56000"/>
                  </a:srgbClr>
                </a:solidFill>
                <a:latin typeface="Inter" pitchFamily="34" charset="0"/>
                <a:ea typeface="Inter" pitchFamily="34" charset="-122"/>
                <a:cs typeface="Inter" pitchFamily="34" charset="-120"/>
              </a:rPr>
              <a:t>Database jurnal dan publikasi ilmiah Indonesia, penting untuk referensi lokal dan nasional, cara mengakses dan memanfaatkan</a:t>
            </a:r>
            <a:endParaRPr lang="en-US" dirty="0"/>
          </a:p>
        </p:txBody>
      </p:sp>
      <p:sp>
        <p:nvSpPr>
          <p:cNvPr id="5" name="Object 4"/>
          <p:cNvSpPr/>
          <p:nvPr/>
        </p:nvSpPr>
        <p:spPr>
          <a:xfrm>
            <a:off x="11798525" y="6496137"/>
            <a:ext cx="199975" cy="237693"/>
          </a:xfrm>
          <a:prstGeom prst="rect">
            <a:avLst/>
          </a:prstGeom>
          <a:noFill/>
        </p:spPr>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PubMed dan MEDLINE</a:t>
            </a:r>
            <a:endParaRPr lang="en-US" dirty="0"/>
          </a:p>
        </p:txBody>
      </p:sp>
      <p:sp>
        <p:nvSpPr>
          <p:cNvPr id="3" name="Object 2"/>
          <p:cNvSpPr/>
          <p:nvPr/>
        </p:nvSpPr>
        <p:spPr>
          <a:xfrm>
            <a:off x="1476006" y="1766446"/>
            <a:ext cx="1428393" cy="1428393"/>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8465" y="2187708"/>
            <a:ext cx="818945" cy="590402"/>
          </a:xfrm>
          <a:prstGeom prst="rect">
            <a:avLst/>
          </a:prstGeom>
        </p:spPr>
      </p:pic>
      <p:sp>
        <p:nvSpPr>
          <p:cNvPr id="5" name="Object 4"/>
          <p:cNvSpPr/>
          <p:nvPr/>
        </p:nvSpPr>
        <p:spPr>
          <a:xfrm>
            <a:off x="346623" y="3288800"/>
            <a:ext cx="3687158" cy="533862"/>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Fokus pada artikel jurnal kedokteran dan keperawatan internasional</a:t>
            </a:r>
            <a:endParaRPr lang="en-US" dirty="0"/>
          </a:p>
        </p:txBody>
      </p:sp>
      <p:sp>
        <p:nvSpPr>
          <p:cNvPr id="6" name="Object 5"/>
          <p:cNvSpPr/>
          <p:nvPr/>
        </p:nvSpPr>
        <p:spPr>
          <a:xfrm>
            <a:off x="346623" y="3900256"/>
            <a:ext cx="3687158"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PubMed/MEDLINE merupakan database yang kaya dengan literatur ilmiah di bidang medis dan keperawatan dari berbagai negara.</a:t>
            </a:r>
            <a:endParaRPr lang="en-US" dirty="0"/>
          </a:p>
        </p:txBody>
      </p:sp>
      <p:sp>
        <p:nvSpPr>
          <p:cNvPr id="7" name="Object 6"/>
          <p:cNvSpPr/>
          <p:nvPr/>
        </p:nvSpPr>
        <p:spPr>
          <a:xfrm>
            <a:off x="5380280" y="1766446"/>
            <a:ext cx="1428393" cy="1428393"/>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6655" y="2212815"/>
            <a:ext cx="561835" cy="561835"/>
          </a:xfrm>
          <a:prstGeom prst="rect">
            <a:avLst/>
          </a:prstGeom>
        </p:spPr>
      </p:pic>
      <p:sp>
        <p:nvSpPr>
          <p:cNvPr id="9" name="Object 8"/>
          <p:cNvSpPr/>
          <p:nvPr/>
        </p:nvSpPr>
        <p:spPr>
          <a:xfrm>
            <a:off x="4298034" y="3288800"/>
            <a:ext cx="3592884" cy="266931"/>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Fitur pencarian lanjutan</a:t>
            </a:r>
            <a:endParaRPr lang="en-US" dirty="0"/>
          </a:p>
        </p:txBody>
      </p:sp>
      <p:sp>
        <p:nvSpPr>
          <p:cNvPr id="10" name="Object 9"/>
          <p:cNvSpPr/>
          <p:nvPr/>
        </p:nvSpPr>
        <p:spPr>
          <a:xfrm>
            <a:off x="4298034" y="3633325"/>
            <a:ext cx="3592884"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PubMed menyediakan berbagai opsi pencarian canggih, seperti penggunaan MeSH terms, filter, dan query kompleks untuk meningkatkan akurasi hasil.</a:t>
            </a:r>
            <a:endParaRPr lang="en-US" dirty="0"/>
          </a:p>
        </p:txBody>
      </p:sp>
      <p:sp>
        <p:nvSpPr>
          <p:cNvPr id="11" name="Object 10"/>
          <p:cNvSpPr/>
          <p:nvPr/>
        </p:nvSpPr>
        <p:spPr>
          <a:xfrm>
            <a:off x="9284553" y="1766446"/>
            <a:ext cx="1428393" cy="1428393"/>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5656" y="2137495"/>
            <a:ext cx="790377" cy="685629"/>
          </a:xfrm>
          <a:prstGeom prst="rect">
            <a:avLst/>
          </a:prstGeom>
        </p:spPr>
      </p:pic>
      <p:sp>
        <p:nvSpPr>
          <p:cNvPr id="13" name="Object 12"/>
          <p:cNvSpPr/>
          <p:nvPr/>
        </p:nvSpPr>
        <p:spPr>
          <a:xfrm>
            <a:off x="8139458" y="3288800"/>
            <a:ext cx="3718583" cy="533862"/>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Akses gratis dengan opsi full text terbatas</a:t>
            </a:r>
            <a:endParaRPr lang="en-US" dirty="0"/>
          </a:p>
        </p:txBody>
      </p:sp>
      <p:sp>
        <p:nvSpPr>
          <p:cNvPr id="14" name="Object 13"/>
          <p:cNvSpPr/>
          <p:nvPr/>
        </p:nvSpPr>
        <p:spPr>
          <a:xfrm>
            <a:off x="8139458" y="3900256"/>
            <a:ext cx="3718583"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Sebagian besar artikel di PubMed dapat diakses secara gratis, meskipun akses ke full text artikel terkadang terbatas dan memerlukan langganan.</a:t>
            </a:r>
            <a:endParaRPr lang="en-US" dirty="0"/>
          </a:p>
        </p:txBody>
      </p:sp>
      <p:sp>
        <p:nvSpPr>
          <p:cNvPr id="15" name="Object 14"/>
          <p:cNvSpPr/>
          <p:nvPr/>
        </p:nvSpPr>
        <p:spPr>
          <a:xfrm>
            <a:off x="0" y="5551687"/>
            <a:ext cx="12188952" cy="1304599"/>
          </a:xfrm>
          <a:prstGeom prst="rect">
            <a:avLst/>
          </a:prstGeom>
          <a:solidFill>
            <a:srgbClr val="FD864D"/>
          </a:solidFill>
        </p:spPr>
      </p:sp>
      <p:sp>
        <p:nvSpPr>
          <p:cNvPr id="16" name="Object 15"/>
          <p:cNvSpPr/>
          <p:nvPr/>
        </p:nvSpPr>
        <p:spPr>
          <a:xfrm>
            <a:off x="-52374" y="5871513"/>
            <a:ext cx="12293701" cy="667327"/>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PubMed/MEDLINE merupakan sumber kepustakaan yang sangat penting bagi peneliti dan praktisi keperawatan karena fokus pada literatur ilmiah berkualitas tinggi di bidang medis dan keperawatan.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CINAHL</a:t>
            </a:r>
            <a:endParaRPr lang="en-US" dirty="0"/>
          </a:p>
        </p:txBody>
      </p:sp>
      <p:sp>
        <p:nvSpPr>
          <p:cNvPr id="3" name="Object 2"/>
          <p:cNvSpPr/>
          <p:nvPr/>
        </p:nvSpPr>
        <p:spPr>
          <a:xfrm>
            <a:off x="476131" y="2052839"/>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092" y="2263424"/>
            <a:ext cx="380905" cy="314246"/>
          </a:xfrm>
          <a:prstGeom prst="rect">
            <a:avLst/>
          </a:prstGeom>
        </p:spPr>
      </p:pic>
      <p:sp>
        <p:nvSpPr>
          <p:cNvPr id="5" name="Object 4"/>
          <p:cNvSpPr/>
          <p:nvPr/>
        </p:nvSpPr>
        <p:spPr>
          <a:xfrm>
            <a:off x="1380780" y="2003961"/>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Database khusus keperawatan dan kesehatan terkait</a:t>
            </a:r>
            <a:endParaRPr lang="en-US" dirty="0"/>
          </a:p>
        </p:txBody>
      </p:sp>
      <p:sp>
        <p:nvSpPr>
          <p:cNvPr id="6" name="Object 5"/>
          <p:cNvSpPr/>
          <p:nvPr/>
        </p:nvSpPr>
        <p:spPr>
          <a:xfrm>
            <a:off x="1380780" y="2882348"/>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Fokus pada publikasi di bidang keperawatan dan kesehatan, termasuk jurnal, buku, laporan, dan tesis.</a:t>
            </a:r>
            <a:endParaRPr lang="en-US" dirty="0"/>
          </a:p>
        </p:txBody>
      </p:sp>
      <p:sp>
        <p:nvSpPr>
          <p:cNvPr id="7" name="Object 6"/>
          <p:cNvSpPr/>
          <p:nvPr/>
        </p:nvSpPr>
        <p:spPr>
          <a:xfrm>
            <a:off x="4380405" y="2052839"/>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0330" y="2255059"/>
            <a:ext cx="247588" cy="314246"/>
          </a:xfrm>
          <a:prstGeom prst="rect">
            <a:avLst/>
          </a:prstGeom>
        </p:spPr>
      </p:pic>
      <p:sp>
        <p:nvSpPr>
          <p:cNvPr id="9" name="Object 8"/>
          <p:cNvSpPr/>
          <p:nvPr/>
        </p:nvSpPr>
        <p:spPr>
          <a:xfrm>
            <a:off x="5285053" y="2003961"/>
            <a:ext cx="2775843" cy="266931"/>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Indeks luas publikasi</a:t>
            </a:r>
            <a:endParaRPr lang="en-US" dirty="0"/>
          </a:p>
        </p:txBody>
      </p:sp>
      <p:sp>
        <p:nvSpPr>
          <p:cNvPr id="10" name="Object 9"/>
          <p:cNvSpPr/>
          <p:nvPr/>
        </p:nvSpPr>
        <p:spPr>
          <a:xfrm>
            <a:off x="5285053" y="2348486"/>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Menyediakan akses ke berbagai jenis sumber literatur yang relevan dengan penelitian dan praktik keperawatan.</a:t>
            </a:r>
            <a:endParaRPr lang="en-US" dirty="0"/>
          </a:p>
        </p:txBody>
      </p:sp>
      <p:sp>
        <p:nvSpPr>
          <p:cNvPr id="11" name="Object 10"/>
          <p:cNvSpPr/>
          <p:nvPr/>
        </p:nvSpPr>
        <p:spPr>
          <a:xfrm>
            <a:off x="8284678" y="2052839"/>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2975" y="2250871"/>
            <a:ext cx="219020" cy="333292"/>
          </a:xfrm>
          <a:prstGeom prst="rect">
            <a:avLst/>
          </a:prstGeom>
        </p:spPr>
      </p:pic>
      <p:sp>
        <p:nvSpPr>
          <p:cNvPr id="13" name="Object 12"/>
          <p:cNvSpPr/>
          <p:nvPr/>
        </p:nvSpPr>
        <p:spPr>
          <a:xfrm>
            <a:off x="9189327" y="2003961"/>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Sering digunakan dalam penelitian keperawatan</a:t>
            </a:r>
            <a:endParaRPr lang="en-US" dirty="0"/>
          </a:p>
        </p:txBody>
      </p:sp>
      <p:sp>
        <p:nvSpPr>
          <p:cNvPr id="14" name="Object 13"/>
          <p:cNvSpPr/>
          <p:nvPr/>
        </p:nvSpPr>
        <p:spPr>
          <a:xfrm>
            <a:off x="9189327" y="2615417"/>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Merupakan database utama yang banyak dirujuk dalam berbagai studi dan publikasi ilmiah keperawatan.</a:t>
            </a:r>
            <a:endParaRPr lang="en-US" dirty="0"/>
          </a:p>
        </p:txBody>
      </p:sp>
      <p:sp>
        <p:nvSpPr>
          <p:cNvPr id="15" name="Object 14"/>
          <p:cNvSpPr/>
          <p:nvPr/>
        </p:nvSpPr>
        <p:spPr>
          <a:xfrm>
            <a:off x="0" y="4875581"/>
            <a:ext cx="12188952" cy="1980705"/>
          </a:xfrm>
          <a:prstGeom prst="rect">
            <a:avLst/>
          </a:prstGeom>
          <a:solidFill>
            <a:srgbClr val="FD864D"/>
          </a:solidFill>
        </p:spPr>
      </p:sp>
      <p:sp>
        <p:nvSpPr>
          <p:cNvPr id="16" name="Object 15"/>
          <p:cNvSpPr/>
          <p:nvPr/>
        </p:nvSpPr>
        <p:spPr>
          <a:xfrm>
            <a:off x="1150332" y="5195407"/>
            <a:ext cx="9888287" cy="1334655"/>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CINAHL adalah database khusus yang menyediakan akses komprehensif ke berbagai sumber literatur berkualitas di bidang keperawatan. Kekayaan konten dan fokus pada publikasi terkait keperawatan membuat CINAHL menjadi sumber yang sering dimanfaatkan dalam penelitian dan praktik keperawatan.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Cochrane Library</a:t>
            </a:r>
            <a:endParaRPr lang="en-US" dirty="0"/>
          </a:p>
        </p:txBody>
      </p:sp>
      <p:sp>
        <p:nvSpPr>
          <p:cNvPr id="3" name="Object 2"/>
          <p:cNvSpPr/>
          <p:nvPr/>
        </p:nvSpPr>
        <p:spPr>
          <a:xfrm>
            <a:off x="476131" y="1985228"/>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011" y="2187430"/>
            <a:ext cx="285679" cy="314246"/>
          </a:xfrm>
          <a:prstGeom prst="rect">
            <a:avLst/>
          </a:prstGeom>
        </p:spPr>
      </p:pic>
      <p:sp>
        <p:nvSpPr>
          <p:cNvPr id="5" name="Object 4"/>
          <p:cNvSpPr/>
          <p:nvPr/>
        </p:nvSpPr>
        <p:spPr>
          <a:xfrm>
            <a:off x="1380780" y="1936350"/>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Focus on evidence-based medicine and systematic reviews</a:t>
            </a:r>
            <a:endParaRPr lang="en-US" dirty="0"/>
          </a:p>
        </p:txBody>
      </p:sp>
      <p:sp>
        <p:nvSpPr>
          <p:cNvPr id="6" name="Object 5"/>
          <p:cNvSpPr/>
          <p:nvPr/>
        </p:nvSpPr>
        <p:spPr>
          <a:xfrm>
            <a:off x="1380780" y="2814737"/>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Cochrane Library specializes in publishing high-quality systematic reviews and meta-analyses to support evidence-based clinical decision-making.</a:t>
            </a:r>
            <a:endParaRPr lang="en-US" dirty="0"/>
          </a:p>
        </p:txBody>
      </p:sp>
      <p:sp>
        <p:nvSpPr>
          <p:cNvPr id="7" name="Object 6"/>
          <p:cNvSpPr/>
          <p:nvPr/>
        </p:nvSpPr>
        <p:spPr>
          <a:xfrm>
            <a:off x="4380405" y="1985228"/>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8269" y="2170691"/>
            <a:ext cx="418995" cy="352337"/>
          </a:xfrm>
          <a:prstGeom prst="rect">
            <a:avLst/>
          </a:prstGeom>
        </p:spPr>
      </p:pic>
      <p:sp>
        <p:nvSpPr>
          <p:cNvPr id="9" name="Object 8"/>
          <p:cNvSpPr/>
          <p:nvPr/>
        </p:nvSpPr>
        <p:spPr>
          <a:xfrm>
            <a:off x="5285053" y="193635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Trusted source for clinical decisions</a:t>
            </a:r>
            <a:endParaRPr lang="en-US" dirty="0"/>
          </a:p>
        </p:txBody>
      </p:sp>
      <p:sp>
        <p:nvSpPr>
          <p:cNvPr id="10" name="Object 9"/>
          <p:cNvSpPr/>
          <p:nvPr/>
        </p:nvSpPr>
        <p:spPr>
          <a:xfrm>
            <a:off x="5285053" y="2547806"/>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Healthcare professionals and researchers rely on the Cochrane Library as a reliable source of synthesized evidence to guide their clinical practice and policy decisions.</a:t>
            </a:r>
            <a:endParaRPr lang="en-US" dirty="0"/>
          </a:p>
        </p:txBody>
      </p:sp>
      <p:sp>
        <p:nvSpPr>
          <p:cNvPr id="11" name="Object 10"/>
          <p:cNvSpPr/>
          <p:nvPr/>
        </p:nvSpPr>
        <p:spPr>
          <a:xfrm>
            <a:off x="8284678" y="1985228"/>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2757" y="2204172"/>
            <a:ext cx="323769" cy="276156"/>
          </a:xfrm>
          <a:prstGeom prst="rect">
            <a:avLst/>
          </a:prstGeom>
        </p:spPr>
      </p:pic>
      <p:sp>
        <p:nvSpPr>
          <p:cNvPr id="13" name="Object 12"/>
          <p:cNvSpPr/>
          <p:nvPr/>
        </p:nvSpPr>
        <p:spPr>
          <a:xfrm>
            <a:off x="9189327" y="193635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Essential for evidence-based nursing practice</a:t>
            </a:r>
            <a:endParaRPr lang="en-US" dirty="0"/>
          </a:p>
        </p:txBody>
      </p:sp>
      <p:sp>
        <p:nvSpPr>
          <p:cNvPr id="14" name="Object 13"/>
          <p:cNvSpPr/>
          <p:nvPr/>
        </p:nvSpPr>
        <p:spPr>
          <a:xfrm>
            <a:off x="9189327" y="2547806"/>
            <a:ext cx="2775843" cy="1848727"/>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The Cochrane Library's systematic reviews and meta-analyses are critical resources for nurses to stay up-to-date with the latest research and incorporate evidence into their daily practice.</a:t>
            </a:r>
            <a:endParaRPr lang="en-US" dirty="0"/>
          </a:p>
        </p:txBody>
      </p:sp>
      <p:sp>
        <p:nvSpPr>
          <p:cNvPr id="15" name="Object 14"/>
          <p:cNvSpPr/>
          <p:nvPr/>
        </p:nvSpPr>
        <p:spPr>
          <a:xfrm>
            <a:off x="0" y="5218395"/>
            <a:ext cx="12188952" cy="1637890"/>
          </a:xfrm>
          <a:prstGeom prst="rect">
            <a:avLst/>
          </a:prstGeom>
          <a:solidFill>
            <a:srgbClr val="FFD9AD"/>
          </a:solidFill>
        </p:spPr>
      </p:sp>
      <p:sp>
        <p:nvSpPr>
          <p:cNvPr id="16" name="Object 15"/>
          <p:cNvSpPr/>
          <p:nvPr/>
        </p:nvSpPr>
        <p:spPr>
          <a:xfrm>
            <a:off x="1632177" y="5538221"/>
            <a:ext cx="8924598"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The Cochrane Library is a premier source of high-quality, evidence-based information that is essential for nurses and other healthcare professionals to deliver effective, evidence-based care to their patients.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Google Scholar</a:t>
            </a:r>
            <a:endParaRPr lang="en-US" dirty="0"/>
          </a:p>
        </p:txBody>
      </p:sp>
      <p:sp>
        <p:nvSpPr>
          <p:cNvPr id="3" name="Object 2"/>
          <p:cNvSpPr/>
          <p:nvPr/>
        </p:nvSpPr>
        <p:spPr>
          <a:xfrm>
            <a:off x="1095101" y="1628368"/>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9001" y="1864111"/>
            <a:ext cx="323769" cy="247588"/>
          </a:xfrm>
          <a:prstGeom prst="rect">
            <a:avLst/>
          </a:prstGeom>
        </p:spPr>
      </p:pic>
      <p:sp>
        <p:nvSpPr>
          <p:cNvPr id="5" name="Object 4"/>
          <p:cNvSpPr/>
          <p:nvPr/>
        </p:nvSpPr>
        <p:spPr>
          <a:xfrm>
            <a:off x="1999750" y="1579490"/>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Kelebihan: mudah diakses</a:t>
            </a:r>
            <a:endParaRPr lang="en-US" dirty="0"/>
          </a:p>
        </p:txBody>
      </p:sp>
      <p:sp>
        <p:nvSpPr>
          <p:cNvPr id="6" name="Object 5"/>
          <p:cNvSpPr/>
          <p:nvPr/>
        </p:nvSpPr>
        <p:spPr>
          <a:xfrm>
            <a:off x="1999750" y="192401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Google Scholar menyediakan akses yang mudah dan terbuka luas untuk berbagai jenis dokumen akademik</a:t>
            </a:r>
            <a:endParaRPr lang="en-US" dirty="0"/>
          </a:p>
        </p:txBody>
      </p:sp>
      <p:sp>
        <p:nvSpPr>
          <p:cNvPr id="7" name="Object 6"/>
          <p:cNvSpPr/>
          <p:nvPr/>
        </p:nvSpPr>
        <p:spPr>
          <a:xfrm>
            <a:off x="1095101" y="3142464"/>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658" y="3290323"/>
            <a:ext cx="257111" cy="428518"/>
          </a:xfrm>
          <a:prstGeom prst="rect">
            <a:avLst/>
          </a:prstGeom>
        </p:spPr>
      </p:pic>
      <p:sp>
        <p:nvSpPr>
          <p:cNvPr id="9" name="Object 8"/>
          <p:cNvSpPr/>
          <p:nvPr/>
        </p:nvSpPr>
        <p:spPr>
          <a:xfrm>
            <a:off x="1999750" y="3093586"/>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Kelebihan: cakupan luas</a:t>
            </a:r>
            <a:endParaRPr lang="en-US" dirty="0"/>
          </a:p>
        </p:txBody>
      </p:sp>
      <p:sp>
        <p:nvSpPr>
          <p:cNvPr id="10" name="Object 9"/>
          <p:cNvSpPr/>
          <p:nvPr/>
        </p:nvSpPr>
        <p:spPr>
          <a:xfrm>
            <a:off x="1999750" y="3438112"/>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Database Google Scholar mencakup berbagai jenis publikasi ilmiah, dari jurnal, buku, tesis, hingga laporan penelitian</a:t>
            </a:r>
            <a:endParaRPr lang="en-US" dirty="0"/>
          </a:p>
        </p:txBody>
      </p:sp>
      <p:sp>
        <p:nvSpPr>
          <p:cNvPr id="11" name="Object 10"/>
          <p:cNvSpPr/>
          <p:nvPr/>
        </p:nvSpPr>
        <p:spPr>
          <a:xfrm>
            <a:off x="6332541" y="1628368"/>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7581" y="1822260"/>
            <a:ext cx="190452" cy="333292"/>
          </a:xfrm>
          <a:prstGeom prst="rect">
            <a:avLst/>
          </a:prstGeom>
        </p:spPr>
      </p:pic>
      <p:sp>
        <p:nvSpPr>
          <p:cNvPr id="13" name="Object 12"/>
          <p:cNvSpPr/>
          <p:nvPr/>
        </p:nvSpPr>
        <p:spPr>
          <a:xfrm>
            <a:off x="7237190" y="1579490"/>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Kekurangan: kualitas sumber bervariasi</a:t>
            </a:r>
            <a:endParaRPr lang="en-US" dirty="0"/>
          </a:p>
        </p:txBody>
      </p:sp>
      <p:sp>
        <p:nvSpPr>
          <p:cNvPr id="14" name="Object 13"/>
          <p:cNvSpPr/>
          <p:nvPr/>
        </p:nvSpPr>
        <p:spPr>
          <a:xfrm>
            <a:off x="7237190" y="1924015"/>
            <a:ext cx="4242327"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Karena Google Scholar tidak melakukan seleksi yang ketat, kualitas sumber yang ditampilkan dapat bervariasi dan perlu dievaluasi lebih lanjut</a:t>
            </a:r>
            <a:endParaRPr lang="en-US" dirty="0"/>
          </a:p>
        </p:txBody>
      </p:sp>
      <p:sp>
        <p:nvSpPr>
          <p:cNvPr id="15" name="Object 14"/>
          <p:cNvSpPr/>
          <p:nvPr/>
        </p:nvSpPr>
        <p:spPr>
          <a:xfrm>
            <a:off x="6332541" y="3399575"/>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146" y="3610207"/>
            <a:ext cx="390427" cy="295201"/>
          </a:xfrm>
          <a:prstGeom prst="rect">
            <a:avLst/>
          </a:prstGeom>
        </p:spPr>
      </p:pic>
      <p:sp>
        <p:nvSpPr>
          <p:cNvPr id="17" name="Object 16"/>
          <p:cNvSpPr/>
          <p:nvPr/>
        </p:nvSpPr>
        <p:spPr>
          <a:xfrm>
            <a:off x="7237190" y="3350697"/>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Tips memfilter hasil dan mengecek kredibilitas</a:t>
            </a:r>
            <a:endParaRPr lang="en-US" dirty="0"/>
          </a:p>
        </p:txBody>
      </p:sp>
      <p:sp>
        <p:nvSpPr>
          <p:cNvPr id="18" name="Object 17"/>
          <p:cNvSpPr/>
          <p:nvPr/>
        </p:nvSpPr>
        <p:spPr>
          <a:xfrm>
            <a:off x="7237190" y="3962153"/>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Gunakan fitur filter untuk mempersempit hasil pencarian dan lakukan evaluasi kritis terhadap sumber, penulis, dan metode yang digunakan</a:t>
            </a:r>
            <a:endParaRPr lang="en-US" dirty="0"/>
          </a:p>
        </p:txBody>
      </p:sp>
      <p:sp>
        <p:nvSpPr>
          <p:cNvPr id="19" name="Object 18"/>
          <p:cNvSpPr/>
          <p:nvPr/>
        </p:nvSpPr>
        <p:spPr>
          <a:xfrm>
            <a:off x="0" y="5218395"/>
            <a:ext cx="12188952" cy="1637890"/>
          </a:xfrm>
          <a:prstGeom prst="rect">
            <a:avLst/>
          </a:prstGeom>
          <a:solidFill>
            <a:srgbClr val="FFD9AD"/>
          </a:solidFill>
        </p:spPr>
      </p:sp>
      <p:sp>
        <p:nvSpPr>
          <p:cNvPr id="20" name="Object 19"/>
          <p:cNvSpPr/>
          <p:nvPr/>
        </p:nvSpPr>
        <p:spPr>
          <a:xfrm>
            <a:off x="728480" y="5538221"/>
            <a:ext cx="10731991"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Google Scholar menawarkan kemudahan akses dan cakupan yang luas, namun perlu diimbangi dengan keterampilan dalam mengevaluasi kualitas sumber informasi yang ditemukan.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Portal Garuda dan Sumber Lokal</a:t>
            </a:r>
            <a:endParaRPr lang="en-US" dirty="0"/>
          </a:p>
        </p:txBody>
      </p:sp>
      <p:sp>
        <p:nvSpPr>
          <p:cNvPr id="3" name="Object 2"/>
          <p:cNvSpPr/>
          <p:nvPr/>
        </p:nvSpPr>
        <p:spPr>
          <a:xfrm>
            <a:off x="476131" y="1780730"/>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763" y="2029024"/>
            <a:ext cx="295201" cy="238065"/>
          </a:xfrm>
          <a:prstGeom prst="rect">
            <a:avLst/>
          </a:prstGeom>
        </p:spPr>
      </p:pic>
      <p:sp>
        <p:nvSpPr>
          <p:cNvPr id="5" name="Object 4"/>
          <p:cNvSpPr/>
          <p:nvPr/>
        </p:nvSpPr>
        <p:spPr>
          <a:xfrm>
            <a:off x="1380780" y="1731852"/>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Database jurnal dan publikasi ilmiah Indonesia</a:t>
            </a:r>
            <a:endParaRPr lang="en-US" dirty="0"/>
          </a:p>
        </p:txBody>
      </p:sp>
      <p:sp>
        <p:nvSpPr>
          <p:cNvPr id="6" name="Object 5"/>
          <p:cNvSpPr/>
          <p:nvPr/>
        </p:nvSpPr>
        <p:spPr>
          <a:xfrm>
            <a:off x="1380780" y="2343308"/>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Portal Garuda adalah sumber penting untuk referensi lokal dan nasional di bidang keperawatan</a:t>
            </a:r>
            <a:endParaRPr lang="en-US" dirty="0"/>
          </a:p>
        </p:txBody>
      </p:sp>
      <p:sp>
        <p:nvSpPr>
          <p:cNvPr id="7" name="Object 6"/>
          <p:cNvSpPr/>
          <p:nvPr/>
        </p:nvSpPr>
        <p:spPr>
          <a:xfrm>
            <a:off x="4380405" y="1780730"/>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4299" y="1920217"/>
            <a:ext cx="333292" cy="438040"/>
          </a:xfrm>
          <a:prstGeom prst="rect">
            <a:avLst/>
          </a:prstGeom>
        </p:spPr>
      </p:pic>
      <p:sp>
        <p:nvSpPr>
          <p:cNvPr id="9" name="Object 8"/>
          <p:cNvSpPr/>
          <p:nvPr/>
        </p:nvSpPr>
        <p:spPr>
          <a:xfrm>
            <a:off x="5285053" y="1731852"/>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Penting untuk referensi lokal dan nasional</a:t>
            </a:r>
            <a:endParaRPr lang="en-US" dirty="0"/>
          </a:p>
        </p:txBody>
      </p:sp>
      <p:sp>
        <p:nvSpPr>
          <p:cNvPr id="10" name="Object 9"/>
          <p:cNvSpPr/>
          <p:nvPr/>
        </p:nvSpPr>
        <p:spPr>
          <a:xfrm>
            <a:off x="5285053" y="2343308"/>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Publikasi ilmiah Indonesia memberikan perspektif dan informasi yang relevan untuk konteks keperawatan di Indonesia</a:t>
            </a:r>
            <a:endParaRPr lang="en-US" dirty="0"/>
          </a:p>
        </p:txBody>
      </p:sp>
      <p:sp>
        <p:nvSpPr>
          <p:cNvPr id="11" name="Object 10"/>
          <p:cNvSpPr/>
          <p:nvPr/>
        </p:nvSpPr>
        <p:spPr>
          <a:xfrm>
            <a:off x="8284678" y="1780730"/>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4383" y="2016472"/>
            <a:ext cx="342814" cy="247588"/>
          </a:xfrm>
          <a:prstGeom prst="rect">
            <a:avLst/>
          </a:prstGeom>
        </p:spPr>
      </p:pic>
      <p:sp>
        <p:nvSpPr>
          <p:cNvPr id="13" name="Object 12"/>
          <p:cNvSpPr/>
          <p:nvPr/>
        </p:nvSpPr>
        <p:spPr>
          <a:xfrm>
            <a:off x="9189327" y="1731852"/>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Cara mengakses dan memanfaatkan</a:t>
            </a:r>
            <a:endParaRPr lang="en-US" dirty="0"/>
          </a:p>
        </p:txBody>
      </p:sp>
      <p:sp>
        <p:nvSpPr>
          <p:cNvPr id="14" name="Object 13"/>
          <p:cNvSpPr/>
          <p:nvPr/>
        </p:nvSpPr>
        <p:spPr>
          <a:xfrm>
            <a:off x="9189327" y="2343308"/>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Penelusuran melalui Portal Garuda membutuhkan pemahaman dan keterampilan khusus untuk mendapatkan sumber literatur yang berkualitas</a:t>
            </a:r>
            <a:endParaRPr lang="en-US" dirty="0"/>
          </a:p>
        </p:txBody>
      </p:sp>
      <p:sp>
        <p:nvSpPr>
          <p:cNvPr id="15" name="Object 14"/>
          <p:cNvSpPr/>
          <p:nvPr/>
        </p:nvSpPr>
        <p:spPr>
          <a:xfrm>
            <a:off x="0" y="4542289"/>
            <a:ext cx="12188952" cy="2313996"/>
          </a:xfrm>
          <a:prstGeom prst="rect">
            <a:avLst/>
          </a:prstGeom>
          <a:solidFill>
            <a:srgbClr val="FD864D"/>
          </a:solidFill>
        </p:spPr>
      </p:sp>
      <p:sp>
        <p:nvSpPr>
          <p:cNvPr id="16" name="Object 15"/>
          <p:cNvSpPr/>
          <p:nvPr/>
        </p:nvSpPr>
        <p:spPr>
          <a:xfrm>
            <a:off x="951310" y="4862115"/>
            <a:ext cx="10286333" cy="1668318"/>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Pemanfaatan sumber lokal seperti Portal Garuda sangat penting untuk melengkapi penelusuran kepustakaan online dalam bidang keperawatan. Dengan memahami cara mengakses dan memanfaatkan sumber ini, perawat dapat memperoleh referensi yang relevan untuk konteks praktik dan penelitian di Indonesia.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Cara Mengelola Hasil Pencarian</a:t>
            </a:r>
            <a:endParaRPr lang="en-US" dirty="0"/>
          </a:p>
        </p:txBody>
      </p:sp>
      <p:sp>
        <p:nvSpPr>
          <p:cNvPr id="3" name="Object 2"/>
          <p:cNvSpPr/>
          <p:nvPr/>
        </p:nvSpPr>
        <p:spPr>
          <a:xfrm>
            <a:off x="1476006" y="1733117"/>
            <a:ext cx="1428393" cy="1428393"/>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5418" y="2120898"/>
            <a:ext cx="666583" cy="647538"/>
          </a:xfrm>
          <a:prstGeom prst="rect">
            <a:avLst/>
          </a:prstGeom>
        </p:spPr>
      </p:pic>
      <p:sp>
        <p:nvSpPr>
          <p:cNvPr id="5" name="Object 4"/>
          <p:cNvSpPr/>
          <p:nvPr/>
        </p:nvSpPr>
        <p:spPr>
          <a:xfrm>
            <a:off x="393760" y="3255471"/>
            <a:ext cx="3592884"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Mencatat referensi</a:t>
            </a:r>
            <a:endParaRPr lang="en-US" dirty="0"/>
          </a:p>
        </p:txBody>
      </p:sp>
      <p:sp>
        <p:nvSpPr>
          <p:cNvPr id="6" name="Object 5"/>
          <p:cNvSpPr/>
          <p:nvPr/>
        </p:nvSpPr>
        <p:spPr>
          <a:xfrm>
            <a:off x="393760" y="3599996"/>
            <a:ext cx="3592884"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Gunakan aplikasi manajemen referensi seperti Mendeley, Zotero, atau EndNote untuk mencatat dan mengatur referensi secara terstruktur</a:t>
            </a:r>
            <a:endParaRPr lang="en-US" dirty="0"/>
          </a:p>
        </p:txBody>
      </p:sp>
      <p:sp>
        <p:nvSpPr>
          <p:cNvPr id="7" name="Object 6"/>
          <p:cNvSpPr/>
          <p:nvPr/>
        </p:nvSpPr>
        <p:spPr>
          <a:xfrm>
            <a:off x="5380280" y="1733117"/>
            <a:ext cx="1428393" cy="1428393"/>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4594" y="2104169"/>
            <a:ext cx="704674" cy="685629"/>
          </a:xfrm>
          <a:prstGeom prst="rect">
            <a:avLst/>
          </a:prstGeom>
        </p:spPr>
      </p:pic>
      <p:sp>
        <p:nvSpPr>
          <p:cNvPr id="9" name="Object 8"/>
          <p:cNvSpPr/>
          <p:nvPr/>
        </p:nvSpPr>
        <p:spPr>
          <a:xfrm>
            <a:off x="4392308" y="3255471"/>
            <a:ext cx="3404336"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Menyimpan artikel dan abstrak</a:t>
            </a:r>
            <a:endParaRPr lang="en-US" dirty="0"/>
          </a:p>
        </p:txBody>
      </p:sp>
      <p:sp>
        <p:nvSpPr>
          <p:cNvPr id="10" name="Object 9"/>
          <p:cNvSpPr/>
          <p:nvPr/>
        </p:nvSpPr>
        <p:spPr>
          <a:xfrm>
            <a:off x="4392308" y="3599996"/>
            <a:ext cx="3404336" cy="792312"/>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Simpan salinan file artikel dan abstrak secara terorganisir dalam folder atau database digital</a:t>
            </a:r>
            <a:endParaRPr lang="en-US" dirty="0"/>
          </a:p>
        </p:txBody>
      </p:sp>
      <p:sp>
        <p:nvSpPr>
          <p:cNvPr id="11" name="Object 10"/>
          <p:cNvSpPr/>
          <p:nvPr/>
        </p:nvSpPr>
        <p:spPr>
          <a:xfrm>
            <a:off x="9284553" y="1733117"/>
            <a:ext cx="1428393" cy="1428393"/>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4409" y="2112531"/>
            <a:ext cx="485654" cy="761810"/>
          </a:xfrm>
          <a:prstGeom prst="rect">
            <a:avLst/>
          </a:prstGeom>
        </p:spPr>
      </p:pic>
      <p:sp>
        <p:nvSpPr>
          <p:cNvPr id="13" name="Object 12"/>
          <p:cNvSpPr/>
          <p:nvPr/>
        </p:nvSpPr>
        <p:spPr>
          <a:xfrm>
            <a:off x="8123746" y="3255471"/>
            <a:ext cx="3750007"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Membuat anotasi dan ringkasan</a:t>
            </a:r>
            <a:endParaRPr lang="en-US" dirty="0"/>
          </a:p>
        </p:txBody>
      </p:sp>
      <p:sp>
        <p:nvSpPr>
          <p:cNvPr id="14" name="Object 13"/>
          <p:cNvSpPr/>
          <p:nvPr/>
        </p:nvSpPr>
        <p:spPr>
          <a:xfrm>
            <a:off x="8123746" y="3599996"/>
            <a:ext cx="3750007" cy="792312"/>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Buat catatan dan ringkasan atas sumber literatur yang ditemukan untuk memudahkan proses analisis dan sintesis</a:t>
            </a:r>
            <a:endParaRPr lang="en-US" dirty="0"/>
          </a:p>
        </p:txBody>
      </p:sp>
      <p:sp>
        <p:nvSpPr>
          <p:cNvPr id="15" name="Object 14"/>
          <p:cNvSpPr/>
          <p:nvPr/>
        </p:nvSpPr>
        <p:spPr>
          <a:xfrm>
            <a:off x="0" y="5218395"/>
            <a:ext cx="12188952" cy="1637890"/>
          </a:xfrm>
          <a:prstGeom prst="rect">
            <a:avLst/>
          </a:prstGeom>
          <a:solidFill>
            <a:srgbClr val="FD864D"/>
          </a:solidFill>
        </p:spPr>
      </p:sp>
      <p:sp>
        <p:nvSpPr>
          <p:cNvPr id="16" name="Object 15"/>
          <p:cNvSpPr/>
          <p:nvPr/>
        </p:nvSpPr>
        <p:spPr>
          <a:xfrm>
            <a:off x="66658" y="5538221"/>
            <a:ext cx="12055635"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Mengelola hasil pencarian secara efektif dengan menggunakan aplikasi manajemen referensi, menyimpan sumber literatur terorganisir, serta membuat anotasi dan ringkasan dapat membantu meningkatkan produktivitas dan kualitas penelusuran kepustakaan dalam bidang keperawatan.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Evaluasi dan Seleksi Sumber Literatur</a:t>
            </a:r>
            <a:endParaRPr lang="en-US" dirty="0"/>
          </a:p>
        </p:txBody>
      </p:sp>
      <p:sp>
        <p:nvSpPr>
          <p:cNvPr id="3" name="Object 2"/>
          <p:cNvSpPr/>
          <p:nvPr/>
        </p:nvSpPr>
        <p:spPr>
          <a:xfrm>
            <a:off x="476131" y="1590277"/>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834" y="1813464"/>
            <a:ext cx="323769" cy="295201"/>
          </a:xfrm>
          <a:prstGeom prst="rect">
            <a:avLst/>
          </a:prstGeom>
        </p:spPr>
      </p:pic>
      <p:sp>
        <p:nvSpPr>
          <p:cNvPr id="5" name="Object 4"/>
          <p:cNvSpPr/>
          <p:nvPr/>
        </p:nvSpPr>
        <p:spPr>
          <a:xfrm>
            <a:off x="1380780"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Kredibilitas Penulis dan Jurnal</a:t>
            </a:r>
            <a:endParaRPr lang="en-US" dirty="0"/>
          </a:p>
        </p:txBody>
      </p:sp>
      <p:sp>
        <p:nvSpPr>
          <p:cNvPr id="6" name="Object 5"/>
          <p:cNvSpPr/>
          <p:nvPr/>
        </p:nvSpPr>
        <p:spPr>
          <a:xfrm>
            <a:off x="1380780" y="2152856"/>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Memeriksa kredibilitas penulis melalui afiliasi, pengalaman, dan reputasi. Menilai kualitas jurnal berdasarkan indeksasi, peer-review, dan faktor dampak.</a:t>
            </a:r>
            <a:endParaRPr lang="en-US" dirty="0"/>
          </a:p>
        </p:txBody>
      </p:sp>
      <p:sp>
        <p:nvSpPr>
          <p:cNvPr id="7" name="Object 6"/>
          <p:cNvSpPr/>
          <p:nvPr/>
        </p:nvSpPr>
        <p:spPr>
          <a:xfrm>
            <a:off x="4380405" y="1590277"/>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0330" y="1792541"/>
            <a:ext cx="247588" cy="314246"/>
          </a:xfrm>
          <a:prstGeom prst="rect">
            <a:avLst/>
          </a:prstGeom>
        </p:spPr>
      </p:pic>
      <p:sp>
        <p:nvSpPr>
          <p:cNvPr id="9" name="Object 8"/>
          <p:cNvSpPr/>
          <p:nvPr/>
        </p:nvSpPr>
        <p:spPr>
          <a:xfrm>
            <a:off x="5285053" y="1541400"/>
            <a:ext cx="2775843" cy="266931"/>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Tahun Terbit dan Relevansi</a:t>
            </a:r>
            <a:endParaRPr lang="en-US" dirty="0"/>
          </a:p>
        </p:txBody>
      </p:sp>
      <p:sp>
        <p:nvSpPr>
          <p:cNvPr id="10" name="Object 9"/>
          <p:cNvSpPr/>
          <p:nvPr/>
        </p:nvSpPr>
        <p:spPr>
          <a:xfrm>
            <a:off x="5285053" y="1885925"/>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Memastikan informasi terbaru dan relevan dengan topik yang sedang diteliti. Mengutamakan publikasi terkini kecuali untuk topik historis.</a:t>
            </a:r>
            <a:endParaRPr lang="en-US" dirty="0"/>
          </a:p>
        </p:txBody>
      </p:sp>
      <p:sp>
        <p:nvSpPr>
          <p:cNvPr id="11" name="Object 10"/>
          <p:cNvSpPr/>
          <p:nvPr/>
        </p:nvSpPr>
        <p:spPr>
          <a:xfrm>
            <a:off x="8284678" y="1590277"/>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0421" y="1788355"/>
            <a:ext cx="247588" cy="323769"/>
          </a:xfrm>
          <a:prstGeom prst="rect">
            <a:avLst/>
          </a:prstGeom>
        </p:spPr>
      </p:pic>
      <p:sp>
        <p:nvSpPr>
          <p:cNvPr id="13" name="Object 12"/>
          <p:cNvSpPr/>
          <p:nvPr/>
        </p:nvSpPr>
        <p:spPr>
          <a:xfrm>
            <a:off x="9189327"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Metode Penelitian yang Digunakan</a:t>
            </a:r>
            <a:endParaRPr lang="en-US" dirty="0"/>
          </a:p>
        </p:txBody>
      </p:sp>
      <p:sp>
        <p:nvSpPr>
          <p:cNvPr id="14" name="Object 13"/>
          <p:cNvSpPr/>
          <p:nvPr/>
        </p:nvSpPr>
        <p:spPr>
          <a:xfrm>
            <a:off x="9189327" y="2152856"/>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Mengevaluasi kualitas metodologi, desain penelitian, teknik pengumpulan dan analisis data. Menilai ketepatan pemilihan metode dengan tujuan penelitian.</a:t>
            </a:r>
            <a:endParaRPr lang="en-US" dirty="0"/>
          </a:p>
        </p:txBody>
      </p:sp>
      <p:sp>
        <p:nvSpPr>
          <p:cNvPr id="15" name="Object 14"/>
          <p:cNvSpPr/>
          <p:nvPr/>
        </p:nvSpPr>
        <p:spPr>
          <a:xfrm>
            <a:off x="8284678" y="4161384"/>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40907" y="4372016"/>
            <a:ext cx="409473" cy="295201"/>
          </a:xfrm>
          <a:prstGeom prst="rect">
            <a:avLst/>
          </a:prstGeom>
        </p:spPr>
      </p:pic>
      <p:sp>
        <p:nvSpPr>
          <p:cNvPr id="17" name="Object 16"/>
          <p:cNvSpPr/>
          <p:nvPr/>
        </p:nvSpPr>
        <p:spPr>
          <a:xfrm>
            <a:off x="9189327" y="4350572"/>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Peer-review dan Indeksasi Jurnal</a:t>
            </a:r>
            <a:endParaRPr lang="en-US" dirty="0"/>
          </a:p>
        </p:txBody>
      </p:sp>
      <p:sp>
        <p:nvSpPr>
          <p:cNvPr id="18" name="Object 17"/>
          <p:cNvSpPr/>
          <p:nvPr/>
        </p:nvSpPr>
        <p:spPr>
          <a:xfrm>
            <a:off x="9189327" y="4962028"/>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Memastikan bahwa sumber literatur telah melalui proses peer-review yang ketat. Menilai reputasi jurnal berdasarkan indeksasi di database terkemuka.</a:t>
            </a:r>
            <a:endParaRPr lang="en-US" dirty="0"/>
          </a:p>
        </p:txBody>
      </p:sp>
      <p:sp>
        <p:nvSpPr>
          <p:cNvPr id="19" name="Object 18"/>
          <p:cNvSpPr/>
          <p:nvPr/>
        </p:nvSpPr>
        <p:spPr>
          <a:xfrm>
            <a:off x="0" y="4875581"/>
            <a:ext cx="12188952" cy="1980705"/>
          </a:xfrm>
          <a:prstGeom prst="rect">
            <a:avLst/>
          </a:prstGeom>
          <a:solidFill>
            <a:srgbClr val="FFD9AD"/>
          </a:solidFill>
        </p:spPr>
      </p:sp>
      <p:sp>
        <p:nvSpPr>
          <p:cNvPr id="20" name="Object 19"/>
          <p:cNvSpPr/>
          <p:nvPr/>
        </p:nvSpPr>
        <p:spPr>
          <a:xfrm>
            <a:off x="257111" y="5195407"/>
            <a:ext cx="11674731" cy="1334655"/>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Evaluasi dan seleksi sumber literatur yang ketat akan memastikan kualitas dan kredibilitas informasi yang digunakan dalam penelitian dan praktik keperawatan. Dengan memperhatikan faktor-faktor seperti kredibilitas penulis, relevansi, metode penelitian, serta proses peer-review, perawat dapat mengoptimalkan penggunaan sumber literatur yang terpercaya.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Praktik Penelusuran: Contoh Kasus</a:t>
            </a:r>
            <a:endParaRPr lang="en-US" dirty="0"/>
          </a:p>
        </p:txBody>
      </p:sp>
      <p:sp>
        <p:nvSpPr>
          <p:cNvPr id="3" name="Object 2"/>
          <p:cNvSpPr/>
          <p:nvPr/>
        </p:nvSpPr>
        <p:spPr>
          <a:xfrm>
            <a:off x="1095101" y="1628368"/>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8073" y="1826447"/>
            <a:ext cx="380905" cy="323769"/>
          </a:xfrm>
          <a:prstGeom prst="rect">
            <a:avLst/>
          </a:prstGeom>
        </p:spPr>
      </p:pic>
      <p:sp>
        <p:nvSpPr>
          <p:cNvPr id="5" name="Object 4"/>
          <p:cNvSpPr/>
          <p:nvPr/>
        </p:nvSpPr>
        <p:spPr>
          <a:xfrm>
            <a:off x="1999750" y="1579490"/>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Topik: Pengaruh aromaterapi terhadap kualitas tidur lansia</a:t>
            </a:r>
            <a:endParaRPr lang="en-US" dirty="0"/>
          </a:p>
        </p:txBody>
      </p:sp>
      <p:sp>
        <p:nvSpPr>
          <p:cNvPr id="6" name="Object 5"/>
          <p:cNvSpPr/>
          <p:nvPr/>
        </p:nvSpPr>
        <p:spPr>
          <a:xfrm>
            <a:off x="1999750" y="2190946"/>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Memilih topik yang berfokus pada intervensi keperawatan untuk meningkatkan kualitas tidur pada lansia.</a:t>
            </a:r>
            <a:endParaRPr lang="en-US" dirty="0"/>
          </a:p>
        </p:txBody>
      </p:sp>
      <p:sp>
        <p:nvSpPr>
          <p:cNvPr id="7" name="Object 6"/>
          <p:cNvSpPr/>
          <p:nvPr/>
        </p:nvSpPr>
        <p:spPr>
          <a:xfrm>
            <a:off x="1095101" y="3409098"/>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3174" y="3602990"/>
            <a:ext cx="323769" cy="323769"/>
          </a:xfrm>
          <a:prstGeom prst="rect">
            <a:avLst/>
          </a:prstGeom>
        </p:spPr>
      </p:pic>
      <p:sp>
        <p:nvSpPr>
          <p:cNvPr id="9" name="Object 8"/>
          <p:cNvSpPr/>
          <p:nvPr/>
        </p:nvSpPr>
        <p:spPr>
          <a:xfrm>
            <a:off x="1999750" y="3360220"/>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Menentukan kata kunci dan database</a:t>
            </a:r>
            <a:endParaRPr lang="en-US" dirty="0"/>
          </a:p>
        </p:txBody>
      </p:sp>
      <p:sp>
        <p:nvSpPr>
          <p:cNvPr id="10" name="Object 9"/>
          <p:cNvSpPr/>
          <p:nvPr/>
        </p:nvSpPr>
        <p:spPr>
          <a:xfrm>
            <a:off x="1999750" y="3704745"/>
            <a:ext cx="4242327"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Menggunakan kata kunci seperti 'aromaterapi', 'kualitas tidur', 'lansia' untuk pencarian di database seperti PubMed, CINAHL, dan Cochrane Library.</a:t>
            </a:r>
            <a:endParaRPr lang="en-US" dirty="0"/>
          </a:p>
        </p:txBody>
      </p:sp>
      <p:sp>
        <p:nvSpPr>
          <p:cNvPr id="11" name="Object 10"/>
          <p:cNvSpPr/>
          <p:nvPr/>
        </p:nvSpPr>
        <p:spPr>
          <a:xfrm>
            <a:off x="6332541" y="1628368"/>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26435" y="1874666"/>
            <a:ext cx="333292" cy="257111"/>
          </a:xfrm>
          <a:prstGeom prst="rect">
            <a:avLst/>
          </a:prstGeom>
        </p:spPr>
      </p:pic>
      <p:sp>
        <p:nvSpPr>
          <p:cNvPr id="13" name="Object 12"/>
          <p:cNvSpPr/>
          <p:nvPr/>
        </p:nvSpPr>
        <p:spPr>
          <a:xfrm>
            <a:off x="7237190" y="1579490"/>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Langkah pencarian dengan Boolean operator</a:t>
            </a:r>
            <a:endParaRPr lang="en-US" dirty="0"/>
          </a:p>
        </p:txBody>
      </p:sp>
      <p:sp>
        <p:nvSpPr>
          <p:cNvPr id="14" name="Object 13"/>
          <p:cNvSpPr/>
          <p:nvPr/>
        </p:nvSpPr>
        <p:spPr>
          <a:xfrm>
            <a:off x="7237190" y="2190946"/>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Menerapkan operator Boolean 'AND' untuk menggabungkan kata kunci dan mempersempit hasil pencarian yang relevan.</a:t>
            </a:r>
            <a:endParaRPr lang="en-US" dirty="0"/>
          </a:p>
        </p:txBody>
      </p:sp>
      <p:sp>
        <p:nvSpPr>
          <p:cNvPr id="15" name="Object 14"/>
          <p:cNvSpPr/>
          <p:nvPr/>
        </p:nvSpPr>
        <p:spPr>
          <a:xfrm>
            <a:off x="6332541" y="3409098"/>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210" y="3644840"/>
            <a:ext cx="428518" cy="247588"/>
          </a:xfrm>
          <a:prstGeom prst="rect">
            <a:avLst/>
          </a:prstGeom>
        </p:spPr>
      </p:pic>
      <p:sp>
        <p:nvSpPr>
          <p:cNvPr id="17" name="Object 16"/>
          <p:cNvSpPr/>
          <p:nvPr/>
        </p:nvSpPr>
        <p:spPr>
          <a:xfrm>
            <a:off x="7237190" y="3360220"/>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Mengevaluasi hasil</a:t>
            </a:r>
            <a:endParaRPr lang="en-US" dirty="0"/>
          </a:p>
        </p:txBody>
      </p:sp>
      <p:sp>
        <p:nvSpPr>
          <p:cNvPr id="18" name="Object 17"/>
          <p:cNvSpPr/>
          <p:nvPr/>
        </p:nvSpPr>
        <p:spPr>
          <a:xfrm>
            <a:off x="7237190" y="370474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Menilai kualitas, kredibilitas, dan relevansi sumber literatur yang ditemukan untuk menjawab pertanyaan penelitian.</a:t>
            </a:r>
            <a:endParaRPr lang="en-US" dirty="0"/>
          </a:p>
        </p:txBody>
      </p:sp>
      <p:sp>
        <p:nvSpPr>
          <p:cNvPr id="19" name="Object 18"/>
          <p:cNvSpPr/>
          <p:nvPr/>
        </p:nvSpPr>
        <p:spPr>
          <a:xfrm>
            <a:off x="0" y="5218395"/>
            <a:ext cx="12188952" cy="1637890"/>
          </a:xfrm>
          <a:prstGeom prst="rect">
            <a:avLst/>
          </a:prstGeom>
          <a:solidFill>
            <a:srgbClr val="FFD9AD"/>
          </a:solidFill>
        </p:spPr>
      </p:sp>
      <p:sp>
        <p:nvSpPr>
          <p:cNvPr id="20" name="Object 19"/>
          <p:cNvSpPr/>
          <p:nvPr/>
        </p:nvSpPr>
        <p:spPr>
          <a:xfrm>
            <a:off x="266633" y="5538221"/>
            <a:ext cx="11655685"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Praktik penelusuran kepustakaan online dengan menentukan topik yang jelas, memilih kata kunci yang tepat, dan menerapkan teknik pencarian yang efisien dapat menghasilkan sumber literatur yang berkualitas dan relevan untuk mendukung praktik keperawatan berbasis bukti.</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Etika dalam Penelusuran Kepustakaan</a:t>
            </a:r>
            <a:endParaRPr lang="en-US" dirty="0"/>
          </a:p>
        </p:txBody>
      </p:sp>
      <p:sp>
        <p:nvSpPr>
          <p:cNvPr id="3" name="Object 2"/>
          <p:cNvSpPr/>
          <p:nvPr/>
        </p:nvSpPr>
        <p:spPr>
          <a:xfrm>
            <a:off x="1476006" y="1895001"/>
            <a:ext cx="1428393" cy="1428393"/>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5853" y="2282783"/>
            <a:ext cx="466608" cy="666583"/>
          </a:xfrm>
          <a:prstGeom prst="rect">
            <a:avLst/>
          </a:prstGeom>
        </p:spPr>
      </p:pic>
      <p:sp>
        <p:nvSpPr>
          <p:cNvPr id="5" name="Object 4"/>
          <p:cNvSpPr/>
          <p:nvPr/>
        </p:nvSpPr>
        <p:spPr>
          <a:xfrm>
            <a:off x="503747" y="3417355"/>
            <a:ext cx="3372912" cy="533862"/>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Menghargai hak cipta dan hak kekayaan intelektual</a:t>
            </a:r>
            <a:endParaRPr lang="en-US" dirty="0"/>
          </a:p>
        </p:txBody>
      </p:sp>
      <p:sp>
        <p:nvSpPr>
          <p:cNvPr id="6" name="Object 5"/>
          <p:cNvSpPr/>
          <p:nvPr/>
        </p:nvSpPr>
        <p:spPr>
          <a:xfrm>
            <a:off x="503747" y="4028812"/>
            <a:ext cx="3372912" cy="528208"/>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Menggunakan dan menyitasi sumber secara etis, menghindari plagiarisme</a:t>
            </a:r>
            <a:endParaRPr lang="en-US" dirty="0"/>
          </a:p>
        </p:txBody>
      </p:sp>
      <p:sp>
        <p:nvSpPr>
          <p:cNvPr id="7" name="Object 6"/>
          <p:cNvSpPr/>
          <p:nvPr/>
        </p:nvSpPr>
        <p:spPr>
          <a:xfrm>
            <a:off x="5380280" y="1895001"/>
            <a:ext cx="1428393" cy="1428393"/>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2954" y="2374852"/>
            <a:ext cx="714196" cy="476131"/>
          </a:xfrm>
          <a:prstGeom prst="rect">
            <a:avLst/>
          </a:prstGeom>
        </p:spPr>
      </p:pic>
      <p:sp>
        <p:nvSpPr>
          <p:cNvPr id="9" name="Object 8"/>
          <p:cNvSpPr/>
          <p:nvPr/>
        </p:nvSpPr>
        <p:spPr>
          <a:xfrm>
            <a:off x="4266609" y="3417355"/>
            <a:ext cx="3655733" cy="533862"/>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Hindari plagiarisme dengan sitasi yang benar</a:t>
            </a:r>
            <a:endParaRPr lang="en-US" dirty="0"/>
          </a:p>
        </p:txBody>
      </p:sp>
      <p:sp>
        <p:nvSpPr>
          <p:cNvPr id="10" name="Object 9"/>
          <p:cNvSpPr/>
          <p:nvPr/>
        </p:nvSpPr>
        <p:spPr>
          <a:xfrm>
            <a:off x="4266609" y="4028812"/>
            <a:ext cx="3655733" cy="792312"/>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Mencantumkan referensi dengan format yang tepat, menggunakan aplikasi manajemen referensi</a:t>
            </a:r>
            <a:endParaRPr lang="en-US" dirty="0"/>
          </a:p>
        </p:txBody>
      </p:sp>
      <p:sp>
        <p:nvSpPr>
          <p:cNvPr id="11" name="Object 10"/>
          <p:cNvSpPr/>
          <p:nvPr/>
        </p:nvSpPr>
        <p:spPr>
          <a:xfrm>
            <a:off x="9284553" y="1895001"/>
            <a:ext cx="1428393" cy="1428393"/>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2116" y="2257667"/>
            <a:ext cx="761810" cy="704674"/>
          </a:xfrm>
          <a:prstGeom prst="rect">
            <a:avLst/>
          </a:prstGeom>
        </p:spPr>
      </p:pic>
      <p:sp>
        <p:nvSpPr>
          <p:cNvPr id="13" name="Object 12"/>
          <p:cNvSpPr/>
          <p:nvPr/>
        </p:nvSpPr>
        <p:spPr>
          <a:xfrm>
            <a:off x="8244207" y="3417355"/>
            <a:ext cx="3509085" cy="533862"/>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Menggunakan sumber yang valid dan terpercaya</a:t>
            </a:r>
            <a:endParaRPr lang="en-US" dirty="0"/>
          </a:p>
        </p:txBody>
      </p:sp>
      <p:sp>
        <p:nvSpPr>
          <p:cNvPr id="14" name="Object 13"/>
          <p:cNvSpPr/>
          <p:nvPr/>
        </p:nvSpPr>
        <p:spPr>
          <a:xfrm>
            <a:off x="8244207" y="4028812"/>
            <a:ext cx="3509085" cy="528208"/>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Memastikan kredibilitas penulis, jurnal, dan metode penelitian yang digunakan</a:t>
            </a:r>
            <a:endParaRPr lang="en-US" dirty="0"/>
          </a:p>
        </p:txBody>
      </p:sp>
      <p:sp>
        <p:nvSpPr>
          <p:cNvPr id="15" name="Object 14"/>
          <p:cNvSpPr/>
          <p:nvPr/>
        </p:nvSpPr>
        <p:spPr>
          <a:xfrm>
            <a:off x="0" y="5551687"/>
            <a:ext cx="12188952" cy="1304599"/>
          </a:xfrm>
          <a:prstGeom prst="rect">
            <a:avLst/>
          </a:prstGeom>
          <a:solidFill>
            <a:srgbClr val="22AAEE"/>
          </a:solidFill>
        </p:spPr>
      </p:sp>
      <p:sp>
        <p:nvSpPr>
          <p:cNvPr id="16" name="Object 15"/>
          <p:cNvSpPr/>
          <p:nvPr/>
        </p:nvSpPr>
        <p:spPr>
          <a:xfrm>
            <a:off x="514221" y="5871513"/>
            <a:ext cx="11160509" cy="667327"/>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Penelusuran kepustakaan online yang etis dan bertanggung jawab akan menjamin integritas penelitian dan praktik keperawatan, serta menghargai hak kekayaan intelektual.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Penelusuran Kepustakaan Secara Online</a:t>
            </a:r>
            <a:endParaRPr lang="en-US" dirty="0"/>
          </a:p>
        </p:txBody>
      </p:sp>
      <p:sp>
        <p:nvSpPr>
          <p:cNvPr id="3" name="Object 2"/>
          <p:cNvSpPr/>
          <p:nvPr/>
        </p:nvSpPr>
        <p:spPr>
          <a:xfrm>
            <a:off x="0" y="1007463"/>
            <a:ext cx="12188952" cy="556106"/>
          </a:xfrm>
          <a:prstGeom prst="rect">
            <a:avLst/>
          </a:prstGeom>
          <a:noFill/>
        </p:spPr>
        <p:txBody>
          <a:bodyPr wrap="square" lIns="0" tIns="0" rIns="0" bIns="0" rtlCol="0" anchor="t"/>
          <a:lstStyle/>
          <a:p>
            <a:pPr algn="ctr">
              <a:lnSpc>
                <a:spcPts val="4380"/>
              </a:lnSpc>
              <a:spcBef>
                <a:spcPts val="595"/>
              </a:spcBef>
              <a:buNone/>
            </a:pPr>
            <a:r>
              <a:rPr lang="en-US" sz="3750" b="1" kern="0" spc="-225" dirty="0">
                <a:solidFill>
                  <a:srgbClr val="FFFFFF"/>
                </a:solidFill>
                <a:latin typeface="Inter" pitchFamily="34" charset="0"/>
                <a:ea typeface="Inter" pitchFamily="34" charset="-122"/>
                <a:cs typeface="Inter" pitchFamily="34" charset="-120"/>
              </a:rPr>
              <a:t>dalam Bidang Keperawatan</a:t>
            </a:r>
            <a:endParaRPr lang="en-US" dirty="0"/>
          </a:p>
        </p:txBody>
      </p:sp>
      <p:sp>
        <p:nvSpPr>
          <p:cNvPr id="4" name="Object 3"/>
          <p:cNvSpPr/>
          <p:nvPr/>
        </p:nvSpPr>
        <p:spPr>
          <a:xfrm>
            <a:off x="1095101" y="2695377"/>
            <a:ext cx="714196" cy="714196"/>
          </a:xfrm>
          <a:prstGeom prst="ellipse">
            <a:avLst/>
          </a:prstGeom>
          <a:solidFill>
            <a:srgbClr val="22AAEE"/>
          </a:solidFill>
        </p:spPr>
      </p:sp>
      <p:pic>
        <p:nvPicPr>
          <p:cNvPr id="5" name="Object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1345" y="2905979"/>
            <a:ext cx="409473" cy="295201"/>
          </a:xfrm>
          <a:prstGeom prst="rect">
            <a:avLst/>
          </a:prstGeom>
        </p:spPr>
      </p:pic>
      <p:sp>
        <p:nvSpPr>
          <p:cNvPr id="6" name="Object 5"/>
          <p:cNvSpPr/>
          <p:nvPr/>
        </p:nvSpPr>
        <p:spPr>
          <a:xfrm>
            <a:off x="1999750" y="2646499"/>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Penelusuran Kepustakaan Secara Online</a:t>
            </a:r>
            <a:endParaRPr lang="en-US" dirty="0"/>
          </a:p>
        </p:txBody>
      </p:sp>
      <p:sp>
        <p:nvSpPr>
          <p:cNvPr id="7" name="Object 6"/>
          <p:cNvSpPr/>
          <p:nvPr/>
        </p:nvSpPr>
        <p:spPr>
          <a:xfrm>
            <a:off x="1999750" y="2991025"/>
            <a:ext cx="4242327" cy="528208"/>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Strategi dan Teknik Mencari Sumber Referensi Berkualitas</a:t>
            </a:r>
            <a:endParaRPr lang="en-US" dirty="0"/>
          </a:p>
        </p:txBody>
      </p:sp>
      <p:sp>
        <p:nvSpPr>
          <p:cNvPr id="8" name="Object 7"/>
          <p:cNvSpPr/>
          <p:nvPr/>
        </p:nvSpPr>
        <p:spPr>
          <a:xfrm>
            <a:off x="6332541" y="2695377"/>
            <a:ext cx="714196" cy="714196"/>
          </a:xfrm>
          <a:prstGeom prst="ellipse">
            <a:avLst/>
          </a:prstGeom>
          <a:solidFill>
            <a:srgbClr val="FFD9AD"/>
          </a:solidFill>
        </p:spPr>
      </p:sp>
      <p:pic>
        <p:nvPicPr>
          <p:cNvPr id="9" name="Object 8"/>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9003" y="2851578"/>
            <a:ext cx="304724" cy="418995"/>
          </a:xfrm>
          <a:prstGeom prst="rect">
            <a:avLst/>
          </a:prstGeom>
        </p:spPr>
      </p:pic>
      <p:sp>
        <p:nvSpPr>
          <p:cNvPr id="10" name="Object 9"/>
          <p:cNvSpPr/>
          <p:nvPr/>
        </p:nvSpPr>
        <p:spPr>
          <a:xfrm>
            <a:off x="7237190" y="2751248"/>
            <a:ext cx="4242327" cy="266931"/>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Frengki Apryanto, S.Kep., Ners., M.Kep</a:t>
            </a:r>
            <a:endParaRPr lang="en-US" dirty="0"/>
          </a:p>
        </p:txBody>
      </p:sp>
      <p:sp>
        <p:nvSpPr>
          <p:cNvPr id="11" name="Object 10"/>
          <p:cNvSpPr/>
          <p:nvPr/>
        </p:nvSpPr>
        <p:spPr>
          <a:xfrm>
            <a:off x="7237190" y="3095774"/>
            <a:ext cx="4242327" cy="264104"/>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Dosen Keperawatan</a:t>
            </a:r>
            <a:endParaRPr lang="en-US" dirty="0"/>
          </a:p>
        </p:txBody>
      </p:sp>
      <p:sp>
        <p:nvSpPr>
          <p:cNvPr id="12" name="Object 11"/>
          <p:cNvSpPr/>
          <p:nvPr/>
        </p:nvSpPr>
        <p:spPr>
          <a:xfrm>
            <a:off x="0" y="4542289"/>
            <a:ext cx="12188952" cy="2313996"/>
          </a:xfrm>
          <a:prstGeom prst="rect">
            <a:avLst/>
          </a:prstGeom>
          <a:solidFill>
            <a:srgbClr val="FEC088"/>
          </a:solidFill>
        </p:spPr>
      </p:sp>
      <p:sp>
        <p:nvSpPr>
          <p:cNvPr id="13" name="Object 12"/>
          <p:cNvSpPr/>
          <p:nvPr/>
        </p:nvSpPr>
        <p:spPr>
          <a:xfrm>
            <a:off x="1171282" y="4862115"/>
            <a:ext cx="9846388" cy="1668318"/>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Presentasi ini akan membahas strategi dan teknik dalam melakukan penelusuran kepustakaan secara online di bidang keperawatan, serta mengenalkan sumber-sumber informasi terpercaya yang dapat dimanfaatkan untuk mengembangkan praktik berbasis bukti dan meningkatkan kualitas penelitian.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Kesalahan Umum dalam Penelusuran Literatur</a:t>
            </a:r>
            <a:endParaRPr lang="en-US" dirty="0"/>
          </a:p>
        </p:txBody>
      </p:sp>
      <p:sp>
        <p:nvSpPr>
          <p:cNvPr id="3" name="Object 2"/>
          <p:cNvSpPr/>
          <p:nvPr/>
        </p:nvSpPr>
        <p:spPr>
          <a:xfrm>
            <a:off x="476131" y="1590277"/>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208" y="1788356"/>
            <a:ext cx="323769" cy="323769"/>
          </a:xfrm>
          <a:prstGeom prst="rect">
            <a:avLst/>
          </a:prstGeom>
        </p:spPr>
      </p:pic>
      <p:sp>
        <p:nvSpPr>
          <p:cNvPr id="5" name="Object 4"/>
          <p:cNvSpPr/>
          <p:nvPr/>
        </p:nvSpPr>
        <p:spPr>
          <a:xfrm>
            <a:off x="1380780"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Kata kunci terlalu umum atau spesifik</a:t>
            </a:r>
            <a:endParaRPr lang="en-US" dirty="0"/>
          </a:p>
        </p:txBody>
      </p:sp>
      <p:sp>
        <p:nvSpPr>
          <p:cNvPr id="6" name="Object 5"/>
          <p:cNvSpPr/>
          <p:nvPr/>
        </p:nvSpPr>
        <p:spPr>
          <a:xfrm>
            <a:off x="1380780" y="2152856"/>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Penggunaan kata kunci yang terlalu luas atau terlalu sempit dapat menghasilkan hasil pencarian yang tidak relevan.</a:t>
            </a:r>
            <a:endParaRPr lang="en-US" dirty="0"/>
          </a:p>
        </p:txBody>
      </p:sp>
      <p:sp>
        <p:nvSpPr>
          <p:cNvPr id="7" name="Object 6"/>
          <p:cNvSpPr/>
          <p:nvPr/>
        </p:nvSpPr>
        <p:spPr>
          <a:xfrm>
            <a:off x="4380405" y="1590277"/>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1948" y="1792540"/>
            <a:ext cx="247588" cy="314246"/>
          </a:xfrm>
          <a:prstGeom prst="rect">
            <a:avLst/>
          </a:prstGeom>
        </p:spPr>
      </p:pic>
      <p:sp>
        <p:nvSpPr>
          <p:cNvPr id="9" name="Object 8"/>
          <p:cNvSpPr/>
          <p:nvPr/>
        </p:nvSpPr>
        <p:spPr>
          <a:xfrm>
            <a:off x="5285053"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Tidak menggunakan operator pencarian</a:t>
            </a:r>
            <a:endParaRPr lang="en-US" dirty="0"/>
          </a:p>
        </p:txBody>
      </p:sp>
      <p:sp>
        <p:nvSpPr>
          <p:cNvPr id="10" name="Object 9"/>
          <p:cNvSpPr/>
          <p:nvPr/>
        </p:nvSpPr>
        <p:spPr>
          <a:xfrm>
            <a:off x="5285053" y="2152856"/>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Tidak memanfaatkan operator Boolean (AND, OR, NOT) untuk mempersempit atau memperluas pencarian.</a:t>
            </a:r>
            <a:endParaRPr lang="en-US" dirty="0"/>
          </a:p>
        </p:txBody>
      </p:sp>
      <p:sp>
        <p:nvSpPr>
          <p:cNvPr id="11" name="Object 10"/>
          <p:cNvSpPr/>
          <p:nvPr/>
        </p:nvSpPr>
        <p:spPr>
          <a:xfrm>
            <a:off x="8284678" y="1590277"/>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6937" y="1738118"/>
            <a:ext cx="314246" cy="409473"/>
          </a:xfrm>
          <a:prstGeom prst="rect">
            <a:avLst/>
          </a:prstGeom>
        </p:spPr>
      </p:pic>
      <p:sp>
        <p:nvSpPr>
          <p:cNvPr id="13" name="Object 12"/>
          <p:cNvSpPr/>
          <p:nvPr/>
        </p:nvSpPr>
        <p:spPr>
          <a:xfrm>
            <a:off x="9189327"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Mengabaikan evaluasi kualitas sumber</a:t>
            </a:r>
            <a:endParaRPr lang="en-US" dirty="0"/>
          </a:p>
        </p:txBody>
      </p:sp>
      <p:sp>
        <p:nvSpPr>
          <p:cNvPr id="14" name="Object 13"/>
          <p:cNvSpPr/>
          <p:nvPr/>
        </p:nvSpPr>
        <p:spPr>
          <a:xfrm>
            <a:off x="9189327" y="2152856"/>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Tidak menilai kredibilitas penulis, tahun publikasi, dan metodologi penelitian dari sumber yang ditemukan.</a:t>
            </a:r>
            <a:endParaRPr lang="en-US" dirty="0"/>
          </a:p>
        </p:txBody>
      </p:sp>
      <p:sp>
        <p:nvSpPr>
          <p:cNvPr id="15" name="Object 14"/>
          <p:cNvSpPr/>
          <p:nvPr/>
        </p:nvSpPr>
        <p:spPr>
          <a:xfrm>
            <a:off x="8284678" y="3628118"/>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2975" y="3788536"/>
            <a:ext cx="199975" cy="399950"/>
          </a:xfrm>
          <a:prstGeom prst="rect">
            <a:avLst/>
          </a:prstGeom>
        </p:spPr>
      </p:pic>
      <p:sp>
        <p:nvSpPr>
          <p:cNvPr id="17" name="Object 16"/>
          <p:cNvSpPr/>
          <p:nvPr/>
        </p:nvSpPr>
        <p:spPr>
          <a:xfrm>
            <a:off x="9189327" y="3717318"/>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Tidak mencatat sumber dengan benar</a:t>
            </a:r>
            <a:endParaRPr lang="en-US" dirty="0"/>
          </a:p>
        </p:txBody>
      </p:sp>
      <p:sp>
        <p:nvSpPr>
          <p:cNvPr id="18" name="Object 17"/>
          <p:cNvSpPr/>
          <p:nvPr/>
        </p:nvSpPr>
        <p:spPr>
          <a:xfrm>
            <a:off x="9189327" y="4328774"/>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Gagal mendokumentasikan referensi dengan format sitasi yang tepat, menyulitkan penggunaan ulang di kemudian hari.</a:t>
            </a:r>
            <a:endParaRPr lang="en-US" dirty="0"/>
          </a:p>
        </p:txBody>
      </p:sp>
      <p:sp>
        <p:nvSpPr>
          <p:cNvPr id="19" name="Object 18"/>
          <p:cNvSpPr/>
          <p:nvPr/>
        </p:nvSpPr>
        <p:spPr>
          <a:xfrm>
            <a:off x="0" y="4542289"/>
            <a:ext cx="12188952" cy="2313996"/>
          </a:xfrm>
          <a:prstGeom prst="rect">
            <a:avLst/>
          </a:prstGeom>
          <a:solidFill>
            <a:srgbClr val="FD864D"/>
          </a:solidFill>
        </p:spPr>
      </p:sp>
      <p:sp>
        <p:nvSpPr>
          <p:cNvPr id="20" name="Object 19"/>
          <p:cNvSpPr/>
          <p:nvPr/>
        </p:nvSpPr>
        <p:spPr>
          <a:xfrm>
            <a:off x="940835" y="4862115"/>
            <a:ext cx="10307283" cy="1668318"/>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Kesalahan-kesalahan umum dalam penelusuran literatur dapat diminimalisir dengan penguasaan teknik pencarian yang efektif, evaluasi sumber yang cermat, serta dokumentasi referensi yang tepat. Hal ini penting untuk memastikan kualitas dan keakuratan informasi yang digunakan dalam penelitian dan praktik keperawatan.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Tips Efektif Penelusuran Online</a:t>
            </a:r>
            <a:endParaRPr lang="en-US" dirty="0"/>
          </a:p>
        </p:txBody>
      </p:sp>
      <p:sp>
        <p:nvSpPr>
          <p:cNvPr id="3" name="Object 2"/>
          <p:cNvSpPr/>
          <p:nvPr/>
        </p:nvSpPr>
        <p:spPr>
          <a:xfrm>
            <a:off x="476131" y="1590277"/>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317" y="1813462"/>
            <a:ext cx="285679" cy="285679"/>
          </a:xfrm>
          <a:prstGeom prst="rect">
            <a:avLst/>
          </a:prstGeom>
        </p:spPr>
      </p:pic>
      <p:sp>
        <p:nvSpPr>
          <p:cNvPr id="5" name="Object 4"/>
          <p:cNvSpPr/>
          <p:nvPr/>
        </p:nvSpPr>
        <p:spPr>
          <a:xfrm>
            <a:off x="1380780" y="1541400"/>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Gunakan berbagai database untuk cakupan maksimal</a:t>
            </a:r>
            <a:endParaRPr lang="en-US" dirty="0"/>
          </a:p>
        </p:txBody>
      </p:sp>
      <p:sp>
        <p:nvSpPr>
          <p:cNvPr id="6" name="Object 5"/>
          <p:cNvSpPr/>
          <p:nvPr/>
        </p:nvSpPr>
        <p:spPr>
          <a:xfrm>
            <a:off x="1380780" y="2419787"/>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Mencari sumber referensi dari beragam database relevan dapat meningkatkan keberhasilan penelusuran dan memperoleh hasil yang lebih komprehensif.</a:t>
            </a:r>
            <a:endParaRPr lang="en-US" dirty="0"/>
          </a:p>
        </p:txBody>
      </p:sp>
      <p:sp>
        <p:nvSpPr>
          <p:cNvPr id="7" name="Object 6"/>
          <p:cNvSpPr/>
          <p:nvPr/>
        </p:nvSpPr>
        <p:spPr>
          <a:xfrm>
            <a:off x="4380405" y="1590277"/>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1034" y="1763245"/>
            <a:ext cx="295201" cy="371382"/>
          </a:xfrm>
          <a:prstGeom prst="rect">
            <a:avLst/>
          </a:prstGeom>
        </p:spPr>
      </p:pic>
      <p:sp>
        <p:nvSpPr>
          <p:cNvPr id="9" name="Object 8"/>
          <p:cNvSpPr/>
          <p:nvPr/>
        </p:nvSpPr>
        <p:spPr>
          <a:xfrm>
            <a:off x="5285053"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Update pencarian secara berkala</a:t>
            </a:r>
            <a:endParaRPr lang="en-US" dirty="0"/>
          </a:p>
        </p:txBody>
      </p:sp>
      <p:sp>
        <p:nvSpPr>
          <p:cNvPr id="10" name="Object 9"/>
          <p:cNvSpPr/>
          <p:nvPr/>
        </p:nvSpPr>
        <p:spPr>
          <a:xfrm>
            <a:off x="5285053" y="2152856"/>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Melakukan pembaruan pencarian secara teratur memungkinkan Anda untuk mendapatkan informasi terbaru dan relevan dengan topik yang sedang dikaji.</a:t>
            </a:r>
            <a:endParaRPr lang="en-US" dirty="0"/>
          </a:p>
        </p:txBody>
      </p:sp>
      <p:sp>
        <p:nvSpPr>
          <p:cNvPr id="11" name="Object 10"/>
          <p:cNvSpPr/>
          <p:nvPr/>
        </p:nvSpPr>
        <p:spPr>
          <a:xfrm>
            <a:off x="8284678" y="1590277"/>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9495" y="1767429"/>
            <a:ext cx="285679" cy="371382"/>
          </a:xfrm>
          <a:prstGeom prst="rect">
            <a:avLst/>
          </a:prstGeom>
        </p:spPr>
      </p:pic>
      <p:sp>
        <p:nvSpPr>
          <p:cNvPr id="13" name="Object 12"/>
          <p:cNvSpPr/>
          <p:nvPr/>
        </p:nvSpPr>
        <p:spPr>
          <a:xfrm>
            <a:off x="9189327" y="154140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Gunakan fitur alert pada database</a:t>
            </a:r>
            <a:endParaRPr lang="en-US" dirty="0"/>
          </a:p>
        </p:txBody>
      </p:sp>
      <p:sp>
        <p:nvSpPr>
          <p:cNvPr id="14" name="Object 13"/>
          <p:cNvSpPr/>
          <p:nvPr/>
        </p:nvSpPr>
        <p:spPr>
          <a:xfrm>
            <a:off x="9189327" y="2152856"/>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Mengaktifkan fitur alert atau notifikasi pada database akan membantu Anda memantau perkembangan terbaru dari topik yang Anda minati.</a:t>
            </a:r>
            <a:endParaRPr lang="en-US" dirty="0"/>
          </a:p>
        </p:txBody>
      </p:sp>
      <p:sp>
        <p:nvSpPr>
          <p:cNvPr id="15" name="Object 14"/>
          <p:cNvSpPr/>
          <p:nvPr/>
        </p:nvSpPr>
        <p:spPr>
          <a:xfrm>
            <a:off x="8284678" y="3894751"/>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8570" y="4076091"/>
            <a:ext cx="333292" cy="352337"/>
          </a:xfrm>
          <a:prstGeom prst="rect">
            <a:avLst/>
          </a:prstGeom>
        </p:spPr>
      </p:pic>
      <p:sp>
        <p:nvSpPr>
          <p:cNvPr id="17" name="Object 16"/>
          <p:cNvSpPr/>
          <p:nvPr/>
        </p:nvSpPr>
        <p:spPr>
          <a:xfrm>
            <a:off x="9189327" y="3845873"/>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Diskusikan hasil dengan dosen atau kolega</a:t>
            </a:r>
            <a:endParaRPr lang="en-US" dirty="0"/>
          </a:p>
        </p:txBody>
      </p:sp>
      <p:sp>
        <p:nvSpPr>
          <p:cNvPr id="18" name="Object 17"/>
          <p:cNvSpPr/>
          <p:nvPr/>
        </p:nvSpPr>
        <p:spPr>
          <a:xfrm>
            <a:off x="9189327" y="4457330"/>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Bertukar pikiran dan berdiskusi dengan pakar atau rekan lain dapat membantu Anda menganalisis dan mengevaluasi hasil pencarian dengan lebih baik.</a:t>
            </a:r>
            <a:endParaRPr lang="en-US" dirty="0"/>
          </a:p>
        </p:txBody>
      </p:sp>
      <p:sp>
        <p:nvSpPr>
          <p:cNvPr id="19" name="Object 18"/>
          <p:cNvSpPr/>
          <p:nvPr/>
        </p:nvSpPr>
        <p:spPr>
          <a:xfrm>
            <a:off x="0" y="5218395"/>
            <a:ext cx="12188952" cy="1637890"/>
          </a:xfrm>
          <a:prstGeom prst="rect">
            <a:avLst/>
          </a:prstGeom>
          <a:solidFill>
            <a:srgbClr val="FD864D"/>
          </a:solidFill>
        </p:spPr>
      </p:sp>
      <p:sp>
        <p:nvSpPr>
          <p:cNvPr id="20" name="Object 19"/>
          <p:cNvSpPr/>
          <p:nvPr/>
        </p:nvSpPr>
        <p:spPr>
          <a:xfrm>
            <a:off x="956547" y="5538221"/>
            <a:ext cx="10275858"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Menerapkan tips-tips efektif dalam penelusuran online dapat membantu Anda memaksimalkan hasil pencarian, menjaga kebaruan informasi, dan meningkatkan kualitas literatur yang digunakan dalam penelitian atau praktik keperawatan.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Kiat Meningkatkan Kemampuan Literasi Informasi</a:t>
            </a:r>
            <a:endParaRPr lang="en-US" dirty="0"/>
          </a:p>
        </p:txBody>
      </p:sp>
      <p:sp>
        <p:nvSpPr>
          <p:cNvPr id="3" name="Object 2"/>
          <p:cNvSpPr/>
          <p:nvPr/>
        </p:nvSpPr>
        <p:spPr>
          <a:xfrm>
            <a:off x="476131" y="1985228"/>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283" y="2145586"/>
            <a:ext cx="361860" cy="390427"/>
          </a:xfrm>
          <a:prstGeom prst="rect">
            <a:avLst/>
          </a:prstGeom>
        </p:spPr>
      </p:pic>
      <p:sp>
        <p:nvSpPr>
          <p:cNvPr id="5" name="Object 4"/>
          <p:cNvSpPr/>
          <p:nvPr/>
        </p:nvSpPr>
        <p:spPr>
          <a:xfrm>
            <a:off x="1380780" y="193635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Pelatihan dan workshop literasi informasi</a:t>
            </a:r>
            <a:endParaRPr lang="en-US" dirty="0"/>
          </a:p>
        </p:txBody>
      </p:sp>
      <p:sp>
        <p:nvSpPr>
          <p:cNvPr id="6" name="Object 5"/>
          <p:cNvSpPr/>
          <p:nvPr/>
        </p:nvSpPr>
        <p:spPr>
          <a:xfrm>
            <a:off x="1380780" y="2547806"/>
            <a:ext cx="2775843" cy="1848727"/>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Mengikuti pelatihan dan workshop yang fokus pada pengembangan kemampuan literasi informasi, seperti penggunaan database, manajemen referensi, dan evaluasi sumber.</a:t>
            </a:r>
            <a:endParaRPr lang="en-US" dirty="0"/>
          </a:p>
        </p:txBody>
      </p:sp>
      <p:sp>
        <p:nvSpPr>
          <p:cNvPr id="7" name="Object 6"/>
          <p:cNvSpPr/>
          <p:nvPr/>
        </p:nvSpPr>
        <p:spPr>
          <a:xfrm>
            <a:off x="4380405" y="1985228"/>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7775" y="2158137"/>
            <a:ext cx="257111" cy="371382"/>
          </a:xfrm>
          <a:prstGeom prst="rect">
            <a:avLst/>
          </a:prstGeom>
        </p:spPr>
      </p:pic>
      <p:sp>
        <p:nvSpPr>
          <p:cNvPr id="9" name="Object 8"/>
          <p:cNvSpPr/>
          <p:nvPr/>
        </p:nvSpPr>
        <p:spPr>
          <a:xfrm>
            <a:off x="5285053" y="193635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Membaca jurnal dan artikel secara rutin</a:t>
            </a:r>
            <a:endParaRPr lang="en-US" dirty="0"/>
          </a:p>
        </p:txBody>
      </p:sp>
      <p:sp>
        <p:nvSpPr>
          <p:cNvPr id="10" name="Object 9"/>
          <p:cNvSpPr/>
          <p:nvPr/>
        </p:nvSpPr>
        <p:spPr>
          <a:xfrm>
            <a:off x="5285053" y="2547806"/>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Memperkaya pengetahuan dengan membaca jurnal dan artikel ilmiah terbaru di bidang keperawatan secara teratur.</a:t>
            </a:r>
            <a:endParaRPr lang="en-US" dirty="0"/>
          </a:p>
        </p:txBody>
      </p:sp>
      <p:sp>
        <p:nvSpPr>
          <p:cNvPr id="11" name="Object 10"/>
          <p:cNvSpPr/>
          <p:nvPr/>
        </p:nvSpPr>
        <p:spPr>
          <a:xfrm>
            <a:off x="8284678" y="1985228"/>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1618" y="2216722"/>
            <a:ext cx="466608" cy="257111"/>
          </a:xfrm>
          <a:prstGeom prst="rect">
            <a:avLst/>
          </a:prstGeom>
        </p:spPr>
      </p:pic>
      <p:sp>
        <p:nvSpPr>
          <p:cNvPr id="13" name="Object 12"/>
          <p:cNvSpPr/>
          <p:nvPr/>
        </p:nvSpPr>
        <p:spPr>
          <a:xfrm>
            <a:off x="9189327" y="193635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Mengikuti perkembangan teknologi informasi</a:t>
            </a:r>
            <a:endParaRPr lang="en-US" dirty="0"/>
          </a:p>
        </p:txBody>
      </p:sp>
      <p:sp>
        <p:nvSpPr>
          <p:cNvPr id="14" name="Object 13"/>
          <p:cNvSpPr/>
          <p:nvPr/>
        </p:nvSpPr>
        <p:spPr>
          <a:xfrm>
            <a:off x="9189327" y="2547806"/>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Mempelajari dan mengadopsi teknologi informasi terbaru yang dapat membantu dalam proses penelusuran dan pengelolaan literatur.</a:t>
            </a:r>
            <a:endParaRPr lang="en-US" dirty="0"/>
          </a:p>
        </p:txBody>
      </p:sp>
      <p:sp>
        <p:nvSpPr>
          <p:cNvPr id="15" name="Object 14"/>
          <p:cNvSpPr/>
          <p:nvPr/>
        </p:nvSpPr>
        <p:spPr>
          <a:xfrm>
            <a:off x="0" y="5218395"/>
            <a:ext cx="12188952" cy="1637890"/>
          </a:xfrm>
          <a:prstGeom prst="rect">
            <a:avLst/>
          </a:prstGeom>
          <a:solidFill>
            <a:srgbClr val="FD864D"/>
          </a:solidFill>
        </p:spPr>
      </p:sp>
      <p:sp>
        <p:nvSpPr>
          <p:cNvPr id="16" name="Object 15"/>
          <p:cNvSpPr/>
          <p:nvPr/>
        </p:nvSpPr>
        <p:spPr>
          <a:xfrm>
            <a:off x="1705501" y="5538221"/>
            <a:ext cx="8777950"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Dengan menerapkan kiat-kiat tersebut, perawat dapat meningkatkan kemampuan literasi informasi yang sangat penting untuk mendukung praktik berbasis bukti dan pengembangan ilmu keperawatan.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Peran Perpustakaan Digital dan E-Resources</a:t>
            </a:r>
            <a:endParaRPr lang="en-US" dirty="0"/>
          </a:p>
        </p:txBody>
      </p:sp>
      <p:sp>
        <p:nvSpPr>
          <p:cNvPr id="3" name="Object 2"/>
          <p:cNvSpPr/>
          <p:nvPr/>
        </p:nvSpPr>
        <p:spPr>
          <a:xfrm>
            <a:off x="1476006" y="1599800"/>
            <a:ext cx="1428393" cy="1428393"/>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5425" y="1987582"/>
            <a:ext cx="666583" cy="647538"/>
          </a:xfrm>
          <a:prstGeom prst="rect">
            <a:avLst/>
          </a:prstGeom>
        </p:spPr>
      </p:pic>
      <p:sp>
        <p:nvSpPr>
          <p:cNvPr id="5" name="Object 4"/>
          <p:cNvSpPr/>
          <p:nvPr/>
        </p:nvSpPr>
        <p:spPr>
          <a:xfrm>
            <a:off x="320436" y="3122154"/>
            <a:ext cx="3739532" cy="533862"/>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Akses e-journal dan e-book melalui perpustakaan universitas</a:t>
            </a:r>
            <a:endParaRPr lang="en-US" dirty="0"/>
          </a:p>
        </p:txBody>
      </p:sp>
      <p:sp>
        <p:nvSpPr>
          <p:cNvPr id="6" name="Object 5"/>
          <p:cNvSpPr/>
          <p:nvPr/>
        </p:nvSpPr>
        <p:spPr>
          <a:xfrm>
            <a:off x="320436" y="3733611"/>
            <a:ext cx="3739532"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Perpustakaan universitas menyediakan akses digital ke berbagai jurnal ilmiah dan buku elektronik yang bermanfaat untuk penelitian dan pembelajaran.</a:t>
            </a:r>
            <a:endParaRPr lang="en-US" dirty="0"/>
          </a:p>
        </p:txBody>
      </p:sp>
      <p:sp>
        <p:nvSpPr>
          <p:cNvPr id="7" name="Object 6"/>
          <p:cNvSpPr/>
          <p:nvPr/>
        </p:nvSpPr>
        <p:spPr>
          <a:xfrm>
            <a:off x="5380280" y="1599800"/>
            <a:ext cx="1428393" cy="1428393"/>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8070" y="2071280"/>
            <a:ext cx="638015" cy="476131"/>
          </a:xfrm>
          <a:prstGeom prst="rect">
            <a:avLst/>
          </a:prstGeom>
        </p:spPr>
      </p:pic>
      <p:sp>
        <p:nvSpPr>
          <p:cNvPr id="9" name="Object 8"/>
          <p:cNvSpPr/>
          <p:nvPr/>
        </p:nvSpPr>
        <p:spPr>
          <a:xfrm>
            <a:off x="4256134" y="3122154"/>
            <a:ext cx="3676683" cy="266931"/>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Pemanfaatan repository institusi</a:t>
            </a:r>
            <a:endParaRPr lang="en-US" dirty="0"/>
          </a:p>
        </p:txBody>
      </p:sp>
      <p:sp>
        <p:nvSpPr>
          <p:cNvPr id="10" name="Object 9"/>
          <p:cNvSpPr/>
          <p:nvPr/>
        </p:nvSpPr>
        <p:spPr>
          <a:xfrm>
            <a:off x="4256134" y="3466680"/>
            <a:ext cx="3676683"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Repositori institusi menyimpan dan memberikan akses terbuka ke hasil-hasil penelitian, tesis, dan publikasi ilmiah dari civitas akademika.</a:t>
            </a:r>
            <a:endParaRPr lang="en-US" dirty="0"/>
          </a:p>
        </p:txBody>
      </p:sp>
      <p:sp>
        <p:nvSpPr>
          <p:cNvPr id="11" name="Object 10"/>
          <p:cNvSpPr/>
          <p:nvPr/>
        </p:nvSpPr>
        <p:spPr>
          <a:xfrm>
            <a:off x="9284553" y="1599800"/>
            <a:ext cx="1428393" cy="1428393"/>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8858" y="2096390"/>
            <a:ext cx="714196" cy="438040"/>
          </a:xfrm>
          <a:prstGeom prst="rect">
            <a:avLst/>
          </a:prstGeom>
        </p:spPr>
      </p:pic>
      <p:sp>
        <p:nvSpPr>
          <p:cNvPr id="13" name="Object 12"/>
          <p:cNvSpPr/>
          <p:nvPr/>
        </p:nvSpPr>
        <p:spPr>
          <a:xfrm>
            <a:off x="8170883" y="3122154"/>
            <a:ext cx="3655733" cy="533862"/>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Keuntungan perpustakaan digital untuk mahasiswa dan peneliti</a:t>
            </a:r>
            <a:endParaRPr lang="en-US" dirty="0"/>
          </a:p>
        </p:txBody>
      </p:sp>
      <p:sp>
        <p:nvSpPr>
          <p:cNvPr id="14" name="Object 13"/>
          <p:cNvSpPr/>
          <p:nvPr/>
        </p:nvSpPr>
        <p:spPr>
          <a:xfrm>
            <a:off x="8170883" y="3733611"/>
            <a:ext cx="3655733" cy="1056416"/>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Perpustakaan digital menawarkan akses 24/7 ke sumber informasi, efisiensi waktu, dan kemudahan dalam mencari dan mengunduh dokumen.</a:t>
            </a:r>
            <a:endParaRPr lang="en-US" dirty="0"/>
          </a:p>
        </p:txBody>
      </p:sp>
      <p:sp>
        <p:nvSpPr>
          <p:cNvPr id="15" name="Object 14"/>
          <p:cNvSpPr/>
          <p:nvPr/>
        </p:nvSpPr>
        <p:spPr>
          <a:xfrm>
            <a:off x="0" y="5218395"/>
            <a:ext cx="12188952" cy="1637890"/>
          </a:xfrm>
          <a:prstGeom prst="rect">
            <a:avLst/>
          </a:prstGeom>
          <a:solidFill>
            <a:srgbClr val="22AAEE"/>
          </a:solidFill>
        </p:spPr>
      </p:sp>
      <p:sp>
        <p:nvSpPr>
          <p:cNvPr id="16" name="Object 15"/>
          <p:cNvSpPr/>
          <p:nvPr/>
        </p:nvSpPr>
        <p:spPr>
          <a:xfrm>
            <a:off x="119033" y="5538221"/>
            <a:ext cx="11950887"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Perpustakaan digital dan e-resources menjadi sumber daya yang sangat bermanfaat bagi mahasiswa dan peneliti di bidang keperawatan. Pemanfaatan yang optimal dapat meningkatkan kualitas penelusuran kepustakaan dan mendukung praktik keperawatan berbasis bukti.</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Kesimpulan</a:t>
            </a:r>
            <a:endParaRPr lang="en-US" dirty="0"/>
          </a:p>
        </p:txBody>
      </p:sp>
      <p:sp>
        <p:nvSpPr>
          <p:cNvPr id="3" name="Object 2"/>
          <p:cNvSpPr/>
          <p:nvPr/>
        </p:nvSpPr>
        <p:spPr>
          <a:xfrm>
            <a:off x="1095101" y="1623606"/>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3180" y="1804944"/>
            <a:ext cx="323769" cy="352337"/>
          </a:xfrm>
          <a:prstGeom prst="rect">
            <a:avLst/>
          </a:prstGeom>
        </p:spPr>
      </p:pic>
      <p:sp>
        <p:nvSpPr>
          <p:cNvPr id="5" name="Object 4"/>
          <p:cNvSpPr/>
          <p:nvPr/>
        </p:nvSpPr>
        <p:spPr>
          <a:xfrm>
            <a:off x="1999750" y="1574729"/>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Pentingnya penelusuran kepustakaan online dalam keperawatan</a:t>
            </a:r>
            <a:endParaRPr lang="en-US" dirty="0"/>
          </a:p>
        </p:txBody>
      </p:sp>
      <p:sp>
        <p:nvSpPr>
          <p:cNvPr id="6" name="Object 5"/>
          <p:cNvSpPr/>
          <p:nvPr/>
        </p:nvSpPr>
        <p:spPr>
          <a:xfrm>
            <a:off x="1999750" y="218618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Sebagai keterampilan penting untuk mengembangkan praktik berbasis bukti dan meningkatkan kualitas penelitian</a:t>
            </a:r>
            <a:endParaRPr lang="en-US" dirty="0"/>
          </a:p>
        </p:txBody>
      </p:sp>
      <p:sp>
        <p:nvSpPr>
          <p:cNvPr id="7" name="Object 6"/>
          <p:cNvSpPr/>
          <p:nvPr/>
        </p:nvSpPr>
        <p:spPr>
          <a:xfrm>
            <a:off x="1095101" y="3404336"/>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8994" y="3650635"/>
            <a:ext cx="333292" cy="257111"/>
          </a:xfrm>
          <a:prstGeom prst="rect">
            <a:avLst/>
          </a:prstGeom>
        </p:spPr>
      </p:pic>
      <p:sp>
        <p:nvSpPr>
          <p:cNvPr id="9" name="Object 8"/>
          <p:cNvSpPr/>
          <p:nvPr/>
        </p:nvSpPr>
        <p:spPr>
          <a:xfrm>
            <a:off x="1999750" y="3355458"/>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Memerlukan teknik pencarian dan evaluasi yang tepat</a:t>
            </a:r>
            <a:endParaRPr lang="en-US" dirty="0"/>
          </a:p>
        </p:txBody>
      </p:sp>
      <p:sp>
        <p:nvSpPr>
          <p:cNvPr id="10" name="Object 9"/>
          <p:cNvSpPr/>
          <p:nvPr/>
        </p:nvSpPr>
        <p:spPr>
          <a:xfrm>
            <a:off x="1999750" y="396691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Penggunaan strategi pencarian efektif, kemampuan menilai kredibilitas sumber informasi</a:t>
            </a:r>
            <a:endParaRPr lang="en-US" dirty="0"/>
          </a:p>
        </p:txBody>
      </p:sp>
      <p:sp>
        <p:nvSpPr>
          <p:cNvPr id="11" name="Object 10"/>
          <p:cNvSpPr/>
          <p:nvPr/>
        </p:nvSpPr>
        <p:spPr>
          <a:xfrm>
            <a:off x="6332541" y="1623606"/>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3174" y="1871901"/>
            <a:ext cx="295201" cy="238065"/>
          </a:xfrm>
          <a:prstGeom prst="rect">
            <a:avLst/>
          </a:prstGeom>
        </p:spPr>
      </p:pic>
      <p:sp>
        <p:nvSpPr>
          <p:cNvPr id="13" name="Object 12"/>
          <p:cNvSpPr/>
          <p:nvPr/>
        </p:nvSpPr>
        <p:spPr>
          <a:xfrm>
            <a:off x="7237190" y="1574729"/>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Database keperawatan menyediakan sumber berkualitas</a:t>
            </a:r>
            <a:endParaRPr lang="en-US" dirty="0"/>
          </a:p>
        </p:txBody>
      </p:sp>
      <p:sp>
        <p:nvSpPr>
          <p:cNvPr id="14" name="Object 13"/>
          <p:cNvSpPr/>
          <p:nvPr/>
        </p:nvSpPr>
        <p:spPr>
          <a:xfrm>
            <a:off x="7237190" y="218618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Berbagai database dan sumber online terpercaya untuk mendapatkan referensi yang relevan</a:t>
            </a:r>
            <a:endParaRPr lang="en-US" dirty="0"/>
          </a:p>
        </p:txBody>
      </p:sp>
      <p:sp>
        <p:nvSpPr>
          <p:cNvPr id="15" name="Object 14"/>
          <p:cNvSpPr/>
          <p:nvPr/>
        </p:nvSpPr>
        <p:spPr>
          <a:xfrm>
            <a:off x="6332541" y="3404336"/>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2467" y="3598227"/>
            <a:ext cx="238065" cy="333292"/>
          </a:xfrm>
          <a:prstGeom prst="rect">
            <a:avLst/>
          </a:prstGeom>
        </p:spPr>
      </p:pic>
      <p:sp>
        <p:nvSpPr>
          <p:cNvPr id="17" name="Object 16"/>
          <p:cNvSpPr/>
          <p:nvPr/>
        </p:nvSpPr>
        <p:spPr>
          <a:xfrm>
            <a:off x="7237190" y="3355458"/>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Pengelolaan dan etika literatur harus diperhatikan</a:t>
            </a:r>
            <a:endParaRPr lang="en-US" dirty="0"/>
          </a:p>
        </p:txBody>
      </p:sp>
      <p:sp>
        <p:nvSpPr>
          <p:cNvPr id="18" name="Object 17"/>
          <p:cNvSpPr/>
          <p:nvPr/>
        </p:nvSpPr>
        <p:spPr>
          <a:xfrm>
            <a:off x="7237190" y="396691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Mencatat sumber dengan benar, menghindari plagiarisme, dan menghargai hak kekayaan intelektual</a:t>
            </a:r>
            <a:endParaRPr lang="en-US" dirty="0"/>
          </a:p>
        </p:txBody>
      </p:sp>
      <p:sp>
        <p:nvSpPr>
          <p:cNvPr id="19" name="Object 18"/>
          <p:cNvSpPr/>
          <p:nvPr/>
        </p:nvSpPr>
        <p:spPr>
          <a:xfrm>
            <a:off x="0" y="5218395"/>
            <a:ext cx="12188952" cy="1637890"/>
          </a:xfrm>
          <a:prstGeom prst="rect">
            <a:avLst/>
          </a:prstGeom>
          <a:solidFill>
            <a:srgbClr val="FFD9AD"/>
          </a:solidFill>
        </p:spPr>
      </p:sp>
      <p:sp>
        <p:nvSpPr>
          <p:cNvPr id="20" name="Object 19"/>
          <p:cNvSpPr/>
          <p:nvPr/>
        </p:nvSpPr>
        <p:spPr>
          <a:xfrm>
            <a:off x="1715976" y="5538221"/>
            <a:ext cx="8757000"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Penelusuran kepustakaan online yang efektif dan bertanggung jawab merupakan kemampuan kunci bagi perawat untuk mengembangkan praktik dan penelitian keperawatan berbasis bukti yang berkualitas.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Referensi</a:t>
            </a:r>
            <a:endParaRPr lang="en-US" dirty="0"/>
          </a:p>
        </p:txBody>
      </p:sp>
      <p:sp>
        <p:nvSpPr>
          <p:cNvPr id="3" name="Object 2"/>
          <p:cNvSpPr/>
          <p:nvPr/>
        </p:nvSpPr>
        <p:spPr>
          <a:xfrm>
            <a:off x="952262" y="1888306"/>
            <a:ext cx="5446938" cy="3811503"/>
          </a:xfrm>
          <a:prstGeom prst="rect">
            <a:avLst/>
          </a:prstGeom>
          <a:noFill/>
        </p:spPr>
        <p:txBody>
          <a:bodyPr wrap="square" lIns="0" tIns="0" rIns="0" bIns="0" rtlCol="0" anchor="t"/>
          <a:lstStyle/>
          <a:p>
            <a:pPr marL="242900" indent="-242900" algn="l">
              <a:lnSpc>
                <a:spcPts val="3154"/>
              </a:lnSpc>
              <a:buSzPct val="100000"/>
              <a:buChar char="•"/>
            </a:pPr>
            <a:r>
              <a:rPr lang="en-US" sz="2700" b="1" kern="0" spc="-162" dirty="0">
                <a:solidFill>
                  <a:srgbClr val="FFFFFF"/>
                </a:solidFill>
                <a:latin typeface="Inter" pitchFamily="34" charset="0"/>
                <a:ea typeface="Inter" pitchFamily="34" charset="-122"/>
                <a:cs typeface="Inter" pitchFamily="34" charset="-120"/>
              </a:rPr>
              <a:t>Daftar Referensi</a:t>
            </a:r>
          </a:p>
          <a:p>
            <a:pPr lvl="1" algn="l">
              <a:lnSpc>
                <a:spcPts val="2392"/>
              </a:lnSpc>
              <a:spcBef>
                <a:spcPts val="330"/>
              </a:spcBef>
              <a:buNone/>
            </a:pPr>
            <a:r>
              <a:rPr lang="en-US" sz="1725" kern="0" spc="-34" dirty="0">
                <a:solidFill>
                  <a:srgbClr val="FFFFFF">
                    <a:alpha val="80000"/>
                  </a:srgbClr>
                </a:solidFill>
                <a:latin typeface="Inter" pitchFamily="34" charset="0"/>
                <a:ea typeface="Inter" pitchFamily="34" charset="-122"/>
                <a:cs typeface="Inter" pitchFamily="34" charset="-120"/>
              </a:rPr>
              <a:t>Daftar pustaka yang digunakan dalam presentasi ini</a:t>
            </a:r>
          </a:p>
          <a:p>
            <a:pPr marL="242900" indent="-242900" algn="l">
              <a:lnSpc>
                <a:spcPts val="3154"/>
              </a:lnSpc>
              <a:spcBef>
                <a:spcPts val="2545"/>
              </a:spcBef>
              <a:buSzPct val="100000"/>
              <a:buChar char="•"/>
            </a:pPr>
            <a:r>
              <a:rPr lang="en-US" sz="2700" b="1" kern="0" spc="-162" dirty="0">
                <a:solidFill>
                  <a:srgbClr val="FFFFFF"/>
                </a:solidFill>
                <a:latin typeface="Inter" pitchFamily="34" charset="0"/>
                <a:ea typeface="Inter" pitchFamily="34" charset="-122"/>
                <a:cs typeface="Inter" pitchFamily="34" charset="-120"/>
              </a:rPr>
              <a:t>Sumber Jurnal Ilmiah</a:t>
            </a:r>
          </a:p>
          <a:p>
            <a:pPr lvl="1" algn="l">
              <a:lnSpc>
                <a:spcPts val="2392"/>
              </a:lnSpc>
              <a:spcBef>
                <a:spcPts val="330"/>
              </a:spcBef>
              <a:buNone/>
            </a:pPr>
            <a:r>
              <a:rPr lang="en-US" sz="1725" kern="0" spc="-34" dirty="0">
                <a:solidFill>
                  <a:srgbClr val="FFFFFF">
                    <a:alpha val="80000"/>
                  </a:srgbClr>
                </a:solidFill>
                <a:latin typeface="Inter" pitchFamily="34" charset="0"/>
                <a:ea typeface="Inter" pitchFamily="34" charset="-122"/>
                <a:cs typeface="Inter" pitchFamily="34" charset="-120"/>
              </a:rPr>
              <a:t>Artikel dari jurnal keperawatan dan kesehatan terkemuka</a:t>
            </a:r>
          </a:p>
          <a:p>
            <a:pPr marL="242900" indent="-242900" algn="l">
              <a:lnSpc>
                <a:spcPts val="3154"/>
              </a:lnSpc>
              <a:spcBef>
                <a:spcPts val="2545"/>
              </a:spcBef>
              <a:buSzPct val="100000"/>
              <a:buChar char="•"/>
            </a:pPr>
            <a:r>
              <a:rPr lang="en-US" sz="2700" b="1" kern="0" spc="-162" dirty="0">
                <a:solidFill>
                  <a:srgbClr val="FFFFFF"/>
                </a:solidFill>
                <a:latin typeface="Inter" pitchFamily="34" charset="0"/>
                <a:ea typeface="Inter" pitchFamily="34" charset="-122"/>
                <a:cs typeface="Inter" pitchFamily="34" charset="-120"/>
              </a:rPr>
              <a:t>Buku Teks dan Monograf</a:t>
            </a:r>
          </a:p>
          <a:p>
            <a:pPr lvl="1" algn="l">
              <a:lnSpc>
                <a:spcPts val="2392"/>
              </a:lnSpc>
              <a:spcBef>
                <a:spcPts val="330"/>
              </a:spcBef>
              <a:buNone/>
            </a:pPr>
            <a:r>
              <a:rPr lang="en-US" sz="1725" kern="0" spc="-34" dirty="0">
                <a:solidFill>
                  <a:srgbClr val="FFFFFF">
                    <a:alpha val="80000"/>
                  </a:srgbClr>
                </a:solidFill>
                <a:latin typeface="Inter" pitchFamily="34" charset="0"/>
                <a:ea typeface="Inter" pitchFamily="34" charset="-122"/>
                <a:cs typeface="Inter" pitchFamily="34" charset="-120"/>
              </a:rPr>
              <a:t>Literatur akademik yang mendukung materi presentasi</a:t>
            </a:r>
            <a:endParaRPr lang="en-US" dirty="0"/>
          </a:p>
        </p:txBody>
      </p:sp>
      <p:sp>
        <p:nvSpPr>
          <p:cNvPr id="4" name="Object 3"/>
          <p:cNvSpPr/>
          <p:nvPr/>
        </p:nvSpPr>
        <p:spPr>
          <a:xfrm>
            <a:off x="6284928" y="1888306"/>
            <a:ext cx="5446938" cy="2431095"/>
          </a:xfrm>
          <a:prstGeom prst="rect">
            <a:avLst/>
          </a:prstGeom>
          <a:noFill/>
        </p:spPr>
        <p:txBody>
          <a:bodyPr wrap="square" lIns="0" tIns="0" rIns="0" bIns="0" rtlCol="0" anchor="t"/>
          <a:lstStyle/>
          <a:p>
            <a:pPr marL="242900" indent="-242900" algn="l">
              <a:lnSpc>
                <a:spcPts val="3154"/>
              </a:lnSpc>
              <a:buSzPct val="100000"/>
              <a:buChar char="•"/>
            </a:pPr>
            <a:r>
              <a:rPr lang="en-US" sz="2700" b="1" kern="0" spc="-162" dirty="0">
                <a:solidFill>
                  <a:srgbClr val="FFFFFF"/>
                </a:solidFill>
                <a:latin typeface="Inter" pitchFamily="34" charset="0"/>
                <a:ea typeface="Inter" pitchFamily="34" charset="-122"/>
                <a:cs typeface="Inter" pitchFamily="34" charset="-120"/>
              </a:rPr>
              <a:t>Publikasi Online</a:t>
            </a:r>
          </a:p>
          <a:p>
            <a:pPr lvl="1" algn="l">
              <a:lnSpc>
                <a:spcPts val="2392"/>
              </a:lnSpc>
              <a:spcBef>
                <a:spcPts val="330"/>
              </a:spcBef>
              <a:buNone/>
            </a:pPr>
            <a:r>
              <a:rPr lang="en-US" sz="1725" kern="0" spc="-34" dirty="0">
                <a:solidFill>
                  <a:srgbClr val="FFFFFF">
                    <a:alpha val="80000"/>
                  </a:srgbClr>
                </a:solidFill>
                <a:latin typeface="Inter" pitchFamily="34" charset="0"/>
                <a:ea typeface="Inter" pitchFamily="34" charset="-122"/>
                <a:cs typeface="Inter" pitchFamily="34" charset="-120"/>
              </a:rPr>
              <a:t>Sumber informasi digital seperti website dan repositori institusi</a:t>
            </a:r>
          </a:p>
          <a:p>
            <a:pPr marL="242900" indent="-242900" algn="l">
              <a:lnSpc>
                <a:spcPts val="3154"/>
              </a:lnSpc>
              <a:spcBef>
                <a:spcPts val="2545"/>
              </a:spcBef>
              <a:buSzPct val="100000"/>
              <a:buChar char="•"/>
            </a:pPr>
            <a:r>
              <a:rPr lang="en-US" sz="2700" b="1" kern="0" spc="-162" dirty="0">
                <a:solidFill>
                  <a:srgbClr val="FFFFFF"/>
                </a:solidFill>
                <a:latin typeface="Inter" pitchFamily="34" charset="0"/>
                <a:ea typeface="Inter" pitchFamily="34" charset="-122"/>
                <a:cs typeface="Inter" pitchFamily="34" charset="-120"/>
              </a:rPr>
              <a:t>Pedoman dan Standar</a:t>
            </a:r>
          </a:p>
          <a:p>
            <a:pPr lvl="1" algn="l">
              <a:lnSpc>
                <a:spcPts val="2392"/>
              </a:lnSpc>
              <a:spcBef>
                <a:spcPts val="330"/>
              </a:spcBef>
              <a:buNone/>
            </a:pPr>
            <a:r>
              <a:rPr lang="en-US" sz="1725" kern="0" spc="-34" dirty="0">
                <a:solidFill>
                  <a:srgbClr val="FFFFFF">
                    <a:alpha val="80000"/>
                  </a:srgbClr>
                </a:solidFill>
                <a:latin typeface="Inter" pitchFamily="34" charset="0"/>
                <a:ea typeface="Inter" pitchFamily="34" charset="-122"/>
                <a:cs typeface="Inter" pitchFamily="34" charset="-120"/>
              </a:rPr>
              <a:t>Referensi yang berasal dari organisasi profesional keperawatan</a:t>
            </a:r>
            <a:endParaRPr lang="en-US" dirty="0"/>
          </a:p>
        </p:txBody>
      </p:sp>
      <p:sp>
        <p:nvSpPr>
          <p:cNvPr id="5" name="Object 4"/>
          <p:cNvSpPr/>
          <p:nvPr/>
        </p:nvSpPr>
        <p:spPr>
          <a:xfrm>
            <a:off x="11769957" y="6496137"/>
            <a:ext cx="228543" cy="237693"/>
          </a:xfrm>
          <a:prstGeom prst="rect">
            <a:avLst/>
          </a:prstGeom>
          <a:noFill/>
        </p:spPr>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Tanya Jawab</a:t>
            </a:r>
            <a:endParaRPr lang="en-US" dirty="0"/>
          </a:p>
        </p:txBody>
      </p:sp>
      <p:sp>
        <p:nvSpPr>
          <p:cNvPr id="3" name="Object 2"/>
          <p:cNvSpPr/>
          <p:nvPr/>
        </p:nvSpPr>
        <p:spPr>
          <a:xfrm>
            <a:off x="1476006" y="2134495"/>
            <a:ext cx="1428393" cy="1428393"/>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7263" y="2497162"/>
            <a:ext cx="580880" cy="695151"/>
          </a:xfrm>
          <a:prstGeom prst="rect">
            <a:avLst/>
          </a:prstGeom>
        </p:spPr>
      </p:pic>
      <p:sp>
        <p:nvSpPr>
          <p:cNvPr id="5" name="Object 4"/>
          <p:cNvSpPr/>
          <p:nvPr/>
        </p:nvSpPr>
        <p:spPr>
          <a:xfrm>
            <a:off x="435660" y="3656849"/>
            <a:ext cx="3509085"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Kesempatan bertanya</a:t>
            </a:r>
            <a:endParaRPr lang="en-US" dirty="0"/>
          </a:p>
        </p:txBody>
      </p:sp>
      <p:sp>
        <p:nvSpPr>
          <p:cNvPr id="7" name="Object 6"/>
          <p:cNvSpPr/>
          <p:nvPr/>
        </p:nvSpPr>
        <p:spPr>
          <a:xfrm>
            <a:off x="5380280" y="2134495"/>
            <a:ext cx="1428393" cy="1428393"/>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6434" y="2539001"/>
            <a:ext cx="638015" cy="618970"/>
          </a:xfrm>
          <a:prstGeom prst="rect">
            <a:avLst/>
          </a:prstGeom>
        </p:spPr>
      </p:pic>
      <p:sp>
        <p:nvSpPr>
          <p:cNvPr id="9" name="Object 8"/>
          <p:cNvSpPr/>
          <p:nvPr/>
        </p:nvSpPr>
        <p:spPr>
          <a:xfrm>
            <a:off x="4266609" y="3656849"/>
            <a:ext cx="3655733"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Diskusi interaktif</a:t>
            </a:r>
            <a:endParaRPr lang="en-US" dirty="0"/>
          </a:p>
        </p:txBody>
      </p:sp>
      <p:sp>
        <p:nvSpPr>
          <p:cNvPr id="11" name="Object 10"/>
          <p:cNvSpPr/>
          <p:nvPr/>
        </p:nvSpPr>
        <p:spPr>
          <a:xfrm>
            <a:off x="9284553" y="2134495"/>
            <a:ext cx="1428393" cy="1428393"/>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63962" y="2547376"/>
            <a:ext cx="666583" cy="599925"/>
          </a:xfrm>
          <a:prstGeom prst="rect">
            <a:avLst/>
          </a:prstGeom>
        </p:spPr>
      </p:pic>
      <p:sp>
        <p:nvSpPr>
          <p:cNvPr id="13" name="Object 12"/>
          <p:cNvSpPr/>
          <p:nvPr/>
        </p:nvSpPr>
        <p:spPr>
          <a:xfrm>
            <a:off x="8197070" y="3656849"/>
            <a:ext cx="3603359"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latin typeface="Inter" pitchFamily="34" charset="0"/>
                <a:ea typeface="Inter" pitchFamily="34" charset="-122"/>
                <a:cs typeface="Inter" pitchFamily="34" charset="-120"/>
              </a:rPr>
              <a:t>Umpan balik</a:t>
            </a:r>
            <a:endParaRPr lang="en-US" dirty="0"/>
          </a:p>
        </p:txBody>
      </p:sp>
      <p:sp>
        <p:nvSpPr>
          <p:cNvPr id="15" name="Object 14"/>
          <p:cNvSpPr/>
          <p:nvPr/>
        </p:nvSpPr>
        <p:spPr>
          <a:xfrm>
            <a:off x="0" y="5551687"/>
            <a:ext cx="12188952" cy="1304599"/>
          </a:xfrm>
          <a:prstGeom prst="rect">
            <a:avLst/>
          </a:prstGeom>
          <a:solidFill>
            <a:srgbClr val="22AAEE"/>
          </a:solidFill>
        </p:spPr>
      </p:sp>
      <p:sp>
        <p:nvSpPr>
          <p:cNvPr id="16" name="Object 15"/>
          <p:cNvSpPr/>
          <p:nvPr/>
        </p:nvSpPr>
        <p:spPr>
          <a:xfrm>
            <a:off x="28568" y="5871513"/>
            <a:ext cx="12131816" cy="667327"/>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Terima kasih atas partisipasi dan antusiasme peserta. Semoga presentasi ini dapat bermanfaat dan menambah wawasan Anda mengenai penelusuran kepustakaan dalam bidang keperawatan.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476131"/>
            <a:ext cx="6180180" cy="5904024"/>
          </a:xfrm>
          <a:prstGeom prst="rect">
            <a:avLst/>
          </a:prstGeom>
          <a:solidFill>
            <a:srgbClr val="22AAEE"/>
          </a:solidFill>
        </p:spPr>
      </p:sp>
      <p:pic>
        <p:nvPicPr>
          <p:cNvPr id="3" name="Object 2" descr="16368540"/>
          <p:cNvPicPr>
            <a:picLocks noChangeAspect="1"/>
          </p:cNvPicPr>
          <p:nvPr/>
        </p:nvPicPr>
        <p:blipFill>
          <a:blip r:embed="rId3"/>
          <a:srcRect t="14176" b="14176"/>
          <a:stretch/>
        </p:blipFill>
        <p:spPr>
          <a:xfrm>
            <a:off x="476131" y="476131"/>
            <a:ext cx="6180180" cy="5904024"/>
          </a:xfrm>
          <a:prstGeom prst="rect">
            <a:avLst/>
          </a:prstGeom>
        </p:spPr>
      </p:pic>
      <p:sp>
        <p:nvSpPr>
          <p:cNvPr id="4" name="Object 3"/>
          <p:cNvSpPr/>
          <p:nvPr/>
        </p:nvSpPr>
        <p:spPr>
          <a:xfrm>
            <a:off x="8123746" y="3150127"/>
            <a:ext cx="2597770" cy="556106"/>
          </a:xfrm>
          <a:prstGeom prst="rect">
            <a:avLst/>
          </a:prstGeom>
          <a:noFill/>
        </p:spPr>
        <p:txBody>
          <a:bodyPr wrap="square" lIns="0" tIns="0" rIns="0" bIns="0" rtlCol="0" anchor="ctr"/>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Terimakasih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Pendahuluan</a:t>
            </a:r>
            <a:endParaRPr lang="en-US" dirty="0"/>
          </a:p>
        </p:txBody>
      </p:sp>
      <p:sp>
        <p:nvSpPr>
          <p:cNvPr id="3" name="Object 2"/>
          <p:cNvSpPr/>
          <p:nvPr/>
        </p:nvSpPr>
        <p:spPr>
          <a:xfrm>
            <a:off x="476131" y="2018795"/>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668" y="2216874"/>
            <a:ext cx="352337" cy="323769"/>
          </a:xfrm>
          <a:prstGeom prst="rect">
            <a:avLst/>
          </a:prstGeom>
        </p:spPr>
      </p:pic>
      <p:sp>
        <p:nvSpPr>
          <p:cNvPr id="5" name="Object 4"/>
          <p:cNvSpPr/>
          <p:nvPr/>
        </p:nvSpPr>
        <p:spPr>
          <a:xfrm>
            <a:off x="1380780" y="1969917"/>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Pentingnya penelusuran kepustakaan dalam keperawatan</a:t>
            </a:r>
            <a:endParaRPr lang="en-US" dirty="0"/>
          </a:p>
        </p:txBody>
      </p:sp>
      <p:sp>
        <p:nvSpPr>
          <p:cNvPr id="6" name="Object 5"/>
          <p:cNvSpPr/>
          <p:nvPr/>
        </p:nvSpPr>
        <p:spPr>
          <a:xfrm>
            <a:off x="1380780" y="2848305"/>
            <a:ext cx="2775843" cy="1848727"/>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Penelusuran kepustakaan menjadi keterampilan esensial bagi perawat dalam mengembangkan praktik berbasis bukti dan mendukung kemajuan ilmu keperawatan.</a:t>
            </a:r>
            <a:endParaRPr lang="en-US" dirty="0"/>
          </a:p>
        </p:txBody>
      </p:sp>
      <p:sp>
        <p:nvSpPr>
          <p:cNvPr id="7" name="Object 6"/>
          <p:cNvSpPr/>
          <p:nvPr/>
        </p:nvSpPr>
        <p:spPr>
          <a:xfrm>
            <a:off x="4380405" y="2018795"/>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5206" y="2204317"/>
            <a:ext cx="295201" cy="342814"/>
          </a:xfrm>
          <a:prstGeom prst="rect">
            <a:avLst/>
          </a:prstGeom>
        </p:spPr>
      </p:pic>
      <p:sp>
        <p:nvSpPr>
          <p:cNvPr id="9" name="Object 8"/>
          <p:cNvSpPr/>
          <p:nvPr/>
        </p:nvSpPr>
        <p:spPr>
          <a:xfrm>
            <a:off x="5285053" y="1969917"/>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Peran literatur dalam pengembangan ilmu dan praktik keperawatan</a:t>
            </a:r>
            <a:endParaRPr lang="en-US" dirty="0"/>
          </a:p>
        </p:txBody>
      </p:sp>
      <p:sp>
        <p:nvSpPr>
          <p:cNvPr id="10" name="Object 9"/>
          <p:cNvSpPr/>
          <p:nvPr/>
        </p:nvSpPr>
        <p:spPr>
          <a:xfrm>
            <a:off x="5285053" y="2848305"/>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Sumber literatur berkualitas menyediakan landasan teoritis, bukti empiris, dan wawasan baru untuk meningkatkan kualitas asuhan keperawatan.</a:t>
            </a:r>
            <a:endParaRPr lang="en-US" dirty="0"/>
          </a:p>
        </p:txBody>
      </p:sp>
      <p:sp>
        <p:nvSpPr>
          <p:cNvPr id="11" name="Object 10"/>
          <p:cNvSpPr/>
          <p:nvPr/>
        </p:nvSpPr>
        <p:spPr>
          <a:xfrm>
            <a:off x="8284678" y="2018795"/>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2743" y="2216872"/>
            <a:ext cx="323769" cy="323769"/>
          </a:xfrm>
          <a:prstGeom prst="rect">
            <a:avLst/>
          </a:prstGeom>
        </p:spPr>
      </p:pic>
      <p:sp>
        <p:nvSpPr>
          <p:cNvPr id="13" name="Object 12"/>
          <p:cNvSpPr/>
          <p:nvPr/>
        </p:nvSpPr>
        <p:spPr>
          <a:xfrm>
            <a:off x="9189327" y="1969917"/>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Perkembangan teknologi dan akses digital</a:t>
            </a:r>
            <a:endParaRPr lang="en-US" dirty="0"/>
          </a:p>
        </p:txBody>
      </p:sp>
      <p:sp>
        <p:nvSpPr>
          <p:cNvPr id="14" name="Object 13"/>
          <p:cNvSpPr/>
          <p:nvPr/>
        </p:nvSpPr>
        <p:spPr>
          <a:xfrm>
            <a:off x="9189327" y="2581374"/>
            <a:ext cx="2775843" cy="1848727"/>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Kemajuan teknologi informasi memperluas akses terhadap berbagai sumber kepustakaan digital, memudahkan penelusuran, dan meningkatkan efisiensi dalam mencari referensi.</a:t>
            </a:r>
            <a:endParaRPr lang="en-US" dirty="0"/>
          </a:p>
        </p:txBody>
      </p:sp>
      <p:sp>
        <p:nvSpPr>
          <p:cNvPr id="15" name="Object 14"/>
          <p:cNvSpPr/>
          <p:nvPr/>
        </p:nvSpPr>
        <p:spPr>
          <a:xfrm>
            <a:off x="0" y="5551687"/>
            <a:ext cx="12188952" cy="1304599"/>
          </a:xfrm>
          <a:prstGeom prst="rect">
            <a:avLst/>
          </a:prstGeom>
          <a:solidFill>
            <a:srgbClr val="FFD9AD"/>
          </a:solidFill>
        </p:spPr>
      </p:sp>
      <p:sp>
        <p:nvSpPr>
          <p:cNvPr id="16" name="Object 15"/>
          <p:cNvSpPr/>
          <p:nvPr/>
        </p:nvSpPr>
        <p:spPr>
          <a:xfrm>
            <a:off x="-57136" y="5871513"/>
            <a:ext cx="12303223" cy="667327"/>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Penelusuran kepustakaan online menjadi semakin penting dalam profesi keperawatan, sejalan dengan perkembangan teknologi dan kebutuhan akan praktik berbasis bukti yang terus meningkat.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Tujuan Pembelajaran</a:t>
            </a:r>
            <a:endParaRPr lang="en-US" dirty="0"/>
          </a:p>
        </p:txBody>
      </p:sp>
      <p:sp>
        <p:nvSpPr>
          <p:cNvPr id="3" name="Object 2"/>
          <p:cNvSpPr/>
          <p:nvPr/>
        </p:nvSpPr>
        <p:spPr>
          <a:xfrm>
            <a:off x="1095101" y="1623606"/>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8210" y="1779838"/>
            <a:ext cx="361860" cy="409473"/>
          </a:xfrm>
          <a:prstGeom prst="rect">
            <a:avLst/>
          </a:prstGeom>
        </p:spPr>
      </p:pic>
      <p:sp>
        <p:nvSpPr>
          <p:cNvPr id="5" name="Object 4"/>
          <p:cNvSpPr/>
          <p:nvPr/>
        </p:nvSpPr>
        <p:spPr>
          <a:xfrm>
            <a:off x="1999750" y="1574729"/>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Memahami konsep penelusuran kepustakaan</a:t>
            </a:r>
            <a:endParaRPr lang="en-US" dirty="0"/>
          </a:p>
        </p:txBody>
      </p:sp>
      <p:sp>
        <p:nvSpPr>
          <p:cNvPr id="6" name="Object 5"/>
          <p:cNvSpPr/>
          <p:nvPr/>
        </p:nvSpPr>
        <p:spPr>
          <a:xfrm>
            <a:off x="1999750" y="218618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Menjelaskan definisi dan pentingnya penelusuran literatur dalam praktik keperawatan</a:t>
            </a:r>
            <a:endParaRPr lang="en-US" dirty="0"/>
          </a:p>
        </p:txBody>
      </p:sp>
      <p:sp>
        <p:nvSpPr>
          <p:cNvPr id="7" name="Object 6"/>
          <p:cNvSpPr/>
          <p:nvPr/>
        </p:nvSpPr>
        <p:spPr>
          <a:xfrm>
            <a:off x="1095101" y="3404336"/>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3189" y="3602415"/>
            <a:ext cx="323769" cy="323769"/>
          </a:xfrm>
          <a:prstGeom prst="rect">
            <a:avLst/>
          </a:prstGeom>
        </p:spPr>
      </p:pic>
      <p:sp>
        <p:nvSpPr>
          <p:cNvPr id="9" name="Object 8"/>
          <p:cNvSpPr/>
          <p:nvPr/>
        </p:nvSpPr>
        <p:spPr>
          <a:xfrm>
            <a:off x="1999750" y="3355458"/>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Menguasai teknik pencarian sumber literatur online</a:t>
            </a:r>
            <a:endParaRPr lang="en-US" dirty="0"/>
          </a:p>
        </p:txBody>
      </p:sp>
      <p:sp>
        <p:nvSpPr>
          <p:cNvPr id="10" name="Object 9"/>
          <p:cNvSpPr/>
          <p:nvPr/>
        </p:nvSpPr>
        <p:spPr>
          <a:xfrm>
            <a:off x="1999750" y="3966915"/>
            <a:ext cx="4242327" cy="528208"/>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Mempelajari penggunaan operator Boolean, truncation, dan strategi pencarian efektif</a:t>
            </a:r>
            <a:endParaRPr lang="en-US" dirty="0"/>
          </a:p>
        </p:txBody>
      </p:sp>
      <p:sp>
        <p:nvSpPr>
          <p:cNvPr id="11" name="Object 10"/>
          <p:cNvSpPr/>
          <p:nvPr/>
        </p:nvSpPr>
        <p:spPr>
          <a:xfrm>
            <a:off x="6332541" y="1623606"/>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5506" y="1834236"/>
            <a:ext cx="380905" cy="314246"/>
          </a:xfrm>
          <a:prstGeom prst="rect">
            <a:avLst/>
          </a:prstGeom>
        </p:spPr>
      </p:pic>
      <p:sp>
        <p:nvSpPr>
          <p:cNvPr id="13" name="Object 12"/>
          <p:cNvSpPr/>
          <p:nvPr/>
        </p:nvSpPr>
        <p:spPr>
          <a:xfrm>
            <a:off x="7237190" y="1574729"/>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Mengenal database dan sumber terpercaya di bidang keperawatan</a:t>
            </a:r>
            <a:endParaRPr lang="en-US" dirty="0"/>
          </a:p>
        </p:txBody>
      </p:sp>
      <p:sp>
        <p:nvSpPr>
          <p:cNvPr id="14" name="Object 13"/>
          <p:cNvSpPr/>
          <p:nvPr/>
        </p:nvSpPr>
        <p:spPr>
          <a:xfrm>
            <a:off x="7237190" y="218618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Mengidentifikasi sumber literatur online berkualitas seperti PubMed, CINAHL, Cochrane Library, dan lainnya</a:t>
            </a:r>
            <a:endParaRPr lang="en-US" dirty="0"/>
          </a:p>
        </p:txBody>
      </p:sp>
      <p:sp>
        <p:nvSpPr>
          <p:cNvPr id="15" name="Object 14"/>
          <p:cNvSpPr/>
          <p:nvPr/>
        </p:nvSpPr>
        <p:spPr>
          <a:xfrm>
            <a:off x="6332541" y="3404336"/>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2472" y="3606600"/>
            <a:ext cx="247588" cy="314246"/>
          </a:xfrm>
          <a:prstGeom prst="rect">
            <a:avLst/>
          </a:prstGeom>
        </p:spPr>
      </p:pic>
      <p:sp>
        <p:nvSpPr>
          <p:cNvPr id="17" name="Object 16"/>
          <p:cNvSpPr/>
          <p:nvPr/>
        </p:nvSpPr>
        <p:spPr>
          <a:xfrm>
            <a:off x="7237190" y="3355458"/>
            <a:ext cx="4242327"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Meningkatkan kemampuan seleksi dan evaluasi sumber informasi</a:t>
            </a:r>
            <a:endParaRPr lang="en-US" dirty="0"/>
          </a:p>
        </p:txBody>
      </p:sp>
      <p:sp>
        <p:nvSpPr>
          <p:cNvPr id="18" name="Object 17"/>
          <p:cNvSpPr/>
          <p:nvPr/>
        </p:nvSpPr>
        <p:spPr>
          <a:xfrm>
            <a:off x="7237190" y="3966915"/>
            <a:ext cx="4242327" cy="792312"/>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Mengembangkan keterampilan menilai kredibilitas, relevansi, dan kualitas sumber literatur</a:t>
            </a:r>
            <a:endParaRPr lang="en-US" dirty="0"/>
          </a:p>
        </p:txBody>
      </p:sp>
      <p:sp>
        <p:nvSpPr>
          <p:cNvPr id="19" name="Object 18"/>
          <p:cNvSpPr/>
          <p:nvPr/>
        </p:nvSpPr>
        <p:spPr>
          <a:xfrm>
            <a:off x="0" y="5218395"/>
            <a:ext cx="12188952" cy="1637890"/>
          </a:xfrm>
          <a:prstGeom prst="rect">
            <a:avLst/>
          </a:prstGeom>
          <a:solidFill>
            <a:srgbClr val="FEC088"/>
          </a:solidFill>
        </p:spPr>
      </p:sp>
      <p:sp>
        <p:nvSpPr>
          <p:cNvPr id="20" name="Object 19"/>
          <p:cNvSpPr/>
          <p:nvPr/>
        </p:nvSpPr>
        <p:spPr>
          <a:xfrm>
            <a:off x="657061" y="5538221"/>
            <a:ext cx="11033191" cy="1087586"/>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Melalui pemahaman konsep, penguasaan teknik, dan kemampuan evaluasi sumber literatur, peserta dapat mengoptimalkan proses penelusuran kepustakaan online untuk mendukung praktik keperawatan berbasis bukti dan peningkatan kualitas penelitian.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latin typeface="Inter" pitchFamily="34" charset="0"/>
                <a:ea typeface="Inter" pitchFamily="34" charset="-122"/>
                <a:cs typeface="Inter" pitchFamily="34" charset="-120"/>
              </a:rPr>
              <a:t>Definisi Penelusuran Kepustakaan</a:t>
            </a:r>
            <a:endParaRPr lang="en-US" dirty="0"/>
          </a:p>
        </p:txBody>
      </p:sp>
      <p:sp>
        <p:nvSpPr>
          <p:cNvPr id="3" name="Object 2"/>
          <p:cNvSpPr/>
          <p:nvPr/>
        </p:nvSpPr>
        <p:spPr>
          <a:xfrm>
            <a:off x="476131" y="1985228"/>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325" y="2208353"/>
            <a:ext cx="285679" cy="285679"/>
          </a:xfrm>
          <a:prstGeom prst="rect">
            <a:avLst/>
          </a:prstGeom>
        </p:spPr>
      </p:pic>
      <p:sp>
        <p:nvSpPr>
          <p:cNvPr id="5" name="Object 4"/>
          <p:cNvSpPr/>
          <p:nvPr/>
        </p:nvSpPr>
        <p:spPr>
          <a:xfrm>
            <a:off x="1380780" y="1936350"/>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Pengertian penelusuran kepustakaan</a:t>
            </a:r>
            <a:endParaRPr lang="en-US" dirty="0"/>
          </a:p>
        </p:txBody>
      </p:sp>
      <p:sp>
        <p:nvSpPr>
          <p:cNvPr id="6" name="Object 5"/>
          <p:cNvSpPr/>
          <p:nvPr/>
        </p:nvSpPr>
        <p:spPr>
          <a:xfrm>
            <a:off x="1380780" y="2547806"/>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Proses sistematis untuk mengidentifikasi, menemukan, dan mengakses sumber informasi yang relevan terkait topik tertentu.</a:t>
            </a:r>
            <a:endParaRPr lang="en-US" dirty="0"/>
          </a:p>
        </p:txBody>
      </p:sp>
      <p:sp>
        <p:nvSpPr>
          <p:cNvPr id="7" name="Object 6"/>
          <p:cNvSpPr/>
          <p:nvPr/>
        </p:nvSpPr>
        <p:spPr>
          <a:xfrm>
            <a:off x="4380405" y="1985228"/>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3363" y="2216724"/>
            <a:ext cx="371382" cy="257111"/>
          </a:xfrm>
          <a:prstGeom prst="rect">
            <a:avLst/>
          </a:prstGeom>
        </p:spPr>
      </p:pic>
      <p:sp>
        <p:nvSpPr>
          <p:cNvPr id="9" name="Object 8"/>
          <p:cNvSpPr/>
          <p:nvPr/>
        </p:nvSpPr>
        <p:spPr>
          <a:xfrm>
            <a:off x="5285053" y="1936350"/>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Perbedaan antara penelusuran manual dan online</a:t>
            </a:r>
            <a:endParaRPr lang="en-US" dirty="0"/>
          </a:p>
        </p:txBody>
      </p:sp>
      <p:sp>
        <p:nvSpPr>
          <p:cNvPr id="10" name="Object 9"/>
          <p:cNvSpPr/>
          <p:nvPr/>
        </p:nvSpPr>
        <p:spPr>
          <a:xfrm>
            <a:off x="5285053" y="2814737"/>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Penelusuran manual menggunakan sumber cetak seperti buku dan jurnal, sedangkan penelusuran online memanfaatkan database dan sumber digital.</a:t>
            </a:r>
            <a:endParaRPr lang="en-US" dirty="0"/>
          </a:p>
        </p:txBody>
      </p:sp>
      <p:sp>
        <p:nvSpPr>
          <p:cNvPr id="11" name="Object 10"/>
          <p:cNvSpPr/>
          <p:nvPr/>
        </p:nvSpPr>
        <p:spPr>
          <a:xfrm>
            <a:off x="8284678" y="1985228"/>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4615" y="2179059"/>
            <a:ext cx="238065" cy="333292"/>
          </a:xfrm>
          <a:prstGeom prst="rect">
            <a:avLst/>
          </a:prstGeom>
        </p:spPr>
      </p:pic>
      <p:sp>
        <p:nvSpPr>
          <p:cNvPr id="13" name="Object 12"/>
          <p:cNvSpPr/>
          <p:nvPr/>
        </p:nvSpPr>
        <p:spPr>
          <a:xfrm>
            <a:off x="9189327" y="1936350"/>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333333"/>
                </a:solidFill>
                <a:latin typeface="Inter" pitchFamily="34" charset="0"/>
                <a:ea typeface="Inter" pitchFamily="34" charset="-122"/>
                <a:cs typeface="Inter" pitchFamily="34" charset="-120"/>
              </a:rPr>
              <a:t>Manfaat penelusuran literatur untuk penelitian dan praktik keperawatan</a:t>
            </a:r>
            <a:endParaRPr lang="en-US" dirty="0"/>
          </a:p>
        </p:txBody>
      </p:sp>
      <p:sp>
        <p:nvSpPr>
          <p:cNvPr id="14" name="Object 13"/>
          <p:cNvSpPr/>
          <p:nvPr/>
        </p:nvSpPr>
        <p:spPr>
          <a:xfrm>
            <a:off x="9189327" y="2814737"/>
            <a:ext cx="2775843" cy="1584623"/>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000000">
                    <a:alpha val="56000"/>
                  </a:srgbClr>
                </a:solidFill>
                <a:latin typeface="Inter" pitchFamily="34" charset="0"/>
                <a:ea typeface="Inter" pitchFamily="34" charset="-122"/>
                <a:cs typeface="Inter" pitchFamily="34" charset="-120"/>
              </a:rPr>
              <a:t>Mengumpulkan bukti ilmiah untuk mendukung praktik keperawatan berbasis bukti, memperoleh informasi terbaru, dan meningkatkan kualitas penelitian.</a:t>
            </a:r>
            <a:endParaRPr lang="en-US" dirty="0"/>
          </a:p>
        </p:txBody>
      </p:sp>
      <p:sp>
        <p:nvSpPr>
          <p:cNvPr id="15" name="Object 14"/>
          <p:cNvSpPr/>
          <p:nvPr/>
        </p:nvSpPr>
        <p:spPr>
          <a:xfrm>
            <a:off x="0" y="5218395"/>
            <a:ext cx="12188952" cy="1637890"/>
          </a:xfrm>
          <a:prstGeom prst="rect">
            <a:avLst/>
          </a:prstGeom>
          <a:solidFill>
            <a:srgbClr val="FD864D"/>
          </a:solidFill>
        </p:spPr>
      </p:sp>
      <p:sp>
        <p:nvSpPr>
          <p:cNvPr id="16" name="Object 15"/>
          <p:cNvSpPr/>
          <p:nvPr/>
        </p:nvSpPr>
        <p:spPr>
          <a:xfrm>
            <a:off x="580880" y="5538221"/>
            <a:ext cx="11027193"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Penelusuran kepustakaan, baik secara manual maupun online, merupakan keterampilan penting bagi perawat untuk mengembangkan praktik dan penelitian berbasis bukti yang berkualitas.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2474177" y="374284"/>
            <a:ext cx="7240598" cy="1112212"/>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Pentingnya Penelusuran Kepustakaan dalam Keperawatan</a:t>
            </a:r>
            <a:endParaRPr lang="en-US" dirty="0"/>
          </a:p>
        </p:txBody>
      </p:sp>
      <p:sp>
        <p:nvSpPr>
          <p:cNvPr id="3" name="Object 2"/>
          <p:cNvSpPr/>
          <p:nvPr/>
        </p:nvSpPr>
        <p:spPr>
          <a:xfrm>
            <a:off x="476131" y="2142589"/>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047" y="2332299"/>
            <a:ext cx="466608" cy="333292"/>
          </a:xfrm>
          <a:prstGeom prst="rect">
            <a:avLst/>
          </a:prstGeom>
        </p:spPr>
      </p:pic>
      <p:sp>
        <p:nvSpPr>
          <p:cNvPr id="5" name="Object 4"/>
          <p:cNvSpPr/>
          <p:nvPr/>
        </p:nvSpPr>
        <p:spPr>
          <a:xfrm>
            <a:off x="1380780" y="2093711"/>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Mendukung bukti ilmiah dalam praktik keperawatan</a:t>
            </a:r>
            <a:endParaRPr lang="en-US" dirty="0"/>
          </a:p>
        </p:txBody>
      </p:sp>
      <p:sp>
        <p:nvSpPr>
          <p:cNvPr id="6" name="Object 5"/>
          <p:cNvSpPr/>
          <p:nvPr/>
        </p:nvSpPr>
        <p:spPr>
          <a:xfrm>
            <a:off x="1380780" y="2705168"/>
            <a:ext cx="2775843" cy="2112831"/>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Penelusuran kepustakaan yang efektif memungkinkan perawat untuk menemukan dan menggunakan bukti-bukti ilmiah terbaru dalam praktik keperawatan, sesuai dengan pendekatan Evidence-Based Practice.</a:t>
            </a:r>
            <a:endParaRPr lang="en-US" dirty="0"/>
          </a:p>
        </p:txBody>
      </p:sp>
      <p:sp>
        <p:nvSpPr>
          <p:cNvPr id="7" name="Object 6"/>
          <p:cNvSpPr/>
          <p:nvPr/>
        </p:nvSpPr>
        <p:spPr>
          <a:xfrm>
            <a:off x="4380405" y="2142589"/>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0112" y="2382516"/>
            <a:ext cx="342814" cy="238065"/>
          </a:xfrm>
          <a:prstGeom prst="rect">
            <a:avLst/>
          </a:prstGeom>
        </p:spPr>
      </p:pic>
      <p:sp>
        <p:nvSpPr>
          <p:cNvPr id="9" name="Object 8"/>
          <p:cNvSpPr/>
          <p:nvPr/>
        </p:nvSpPr>
        <p:spPr>
          <a:xfrm>
            <a:off x="5285053" y="2093711"/>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Memperoleh informasi terbaru dan relevan</a:t>
            </a:r>
            <a:endParaRPr lang="en-US" dirty="0"/>
          </a:p>
        </p:txBody>
      </p:sp>
      <p:sp>
        <p:nvSpPr>
          <p:cNvPr id="10" name="Object 9"/>
          <p:cNvSpPr/>
          <p:nvPr/>
        </p:nvSpPr>
        <p:spPr>
          <a:xfrm>
            <a:off x="5285053" y="2705168"/>
            <a:ext cx="2775843" cy="2112831"/>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Dengan menelusuri sumber-sumber terpercaya secara online, perawat dapat mengakses informasi terkini yang relevan dengan bidang keperawatan, sehingga dapat memberikan asuhan keperawatan yang berkualitas.</a:t>
            </a:r>
            <a:endParaRPr lang="en-US" dirty="0"/>
          </a:p>
        </p:txBody>
      </p:sp>
      <p:sp>
        <p:nvSpPr>
          <p:cNvPr id="11" name="Object 10"/>
          <p:cNvSpPr/>
          <p:nvPr/>
        </p:nvSpPr>
        <p:spPr>
          <a:xfrm>
            <a:off x="8284678" y="2142589"/>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2743" y="2323927"/>
            <a:ext cx="323769" cy="352337"/>
          </a:xfrm>
          <a:prstGeom prst="rect">
            <a:avLst/>
          </a:prstGeom>
        </p:spPr>
      </p:pic>
      <p:sp>
        <p:nvSpPr>
          <p:cNvPr id="13" name="Object 12"/>
          <p:cNvSpPr/>
          <p:nvPr/>
        </p:nvSpPr>
        <p:spPr>
          <a:xfrm>
            <a:off x="9189327" y="2093711"/>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Menghindari duplikasi penelitian</a:t>
            </a:r>
            <a:endParaRPr lang="en-US" dirty="0"/>
          </a:p>
        </p:txBody>
      </p:sp>
      <p:sp>
        <p:nvSpPr>
          <p:cNvPr id="14" name="Object 13"/>
          <p:cNvSpPr/>
          <p:nvPr/>
        </p:nvSpPr>
        <p:spPr>
          <a:xfrm>
            <a:off x="9189327" y="2705168"/>
            <a:ext cx="2775843" cy="2376935"/>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Penelusuran kepustakaan yang menyeluruh membantu perawat untuk mengetahui apa yang telah diteliti sebelumnya, sehingga dapat menghindarkan duplikasi penelitian dan mengoptimalkan penggunaan sumber daya.</a:t>
            </a:r>
            <a:endParaRPr lang="en-US" dirty="0"/>
          </a:p>
        </p:txBody>
      </p:sp>
      <p:sp>
        <p:nvSpPr>
          <p:cNvPr id="15" name="Object 14"/>
          <p:cNvSpPr/>
          <p:nvPr/>
        </p:nvSpPr>
        <p:spPr>
          <a:xfrm>
            <a:off x="8284678" y="5218395"/>
            <a:ext cx="714196" cy="714196"/>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8584" y="5459142"/>
            <a:ext cx="323769" cy="257111"/>
          </a:xfrm>
          <a:prstGeom prst="rect">
            <a:avLst/>
          </a:prstGeom>
        </p:spPr>
      </p:pic>
      <p:sp>
        <p:nvSpPr>
          <p:cNvPr id="17" name="Object 16"/>
          <p:cNvSpPr/>
          <p:nvPr/>
        </p:nvSpPr>
        <p:spPr>
          <a:xfrm>
            <a:off x="9189327" y="5764681"/>
            <a:ext cx="2775843" cy="800793"/>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Meningkatkan kualitas tugas akademik dan penelitian</a:t>
            </a:r>
            <a:endParaRPr lang="en-US" dirty="0"/>
          </a:p>
        </p:txBody>
      </p:sp>
      <p:sp>
        <p:nvSpPr>
          <p:cNvPr id="18" name="Object 17"/>
          <p:cNvSpPr/>
          <p:nvPr/>
        </p:nvSpPr>
        <p:spPr>
          <a:xfrm>
            <a:off x="9189327" y="6643068"/>
            <a:ext cx="2775843" cy="1848727"/>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Kemampuan menelusuri sumber literatur yang berkualitas secara online akan mendukung perawat dalam mengerjakan tugas akademik dan melakukan penelitian yang kredibel dan berdampak.</a:t>
            </a:r>
            <a:endParaRPr lang="en-US" dirty="0"/>
          </a:p>
        </p:txBody>
      </p:sp>
      <p:sp>
        <p:nvSpPr>
          <p:cNvPr id="19" name="Object 18"/>
          <p:cNvSpPr/>
          <p:nvPr/>
        </p:nvSpPr>
        <p:spPr>
          <a:xfrm>
            <a:off x="0" y="5218395"/>
            <a:ext cx="12188952" cy="1637890"/>
          </a:xfrm>
          <a:prstGeom prst="rect">
            <a:avLst/>
          </a:prstGeom>
          <a:solidFill>
            <a:srgbClr val="FD864D"/>
          </a:solidFill>
        </p:spPr>
      </p:sp>
      <p:sp>
        <p:nvSpPr>
          <p:cNvPr id="20" name="Object 19"/>
          <p:cNvSpPr/>
          <p:nvPr/>
        </p:nvSpPr>
        <p:spPr>
          <a:xfrm>
            <a:off x="247588" y="5538221"/>
            <a:ext cx="11693776" cy="1000991"/>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Penelusuran kepustakaan secara online merupakan keterampilan penting bagi perawat untuk mendukung praktik berbasis bukti, memperoleh informasi terbaru, menghindari duplikasi penelitian, dan meningkatkan kualitas tugas akademik serta penelitian di bidang keperawatan.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Tahapan Penelusuran Kepustakaan</a:t>
            </a:r>
            <a:endParaRPr lang="en-US" dirty="0"/>
          </a:p>
        </p:txBody>
      </p:sp>
      <p:sp>
        <p:nvSpPr>
          <p:cNvPr id="3" name="Object 2"/>
          <p:cNvSpPr/>
          <p:nvPr/>
        </p:nvSpPr>
        <p:spPr>
          <a:xfrm>
            <a:off x="952262" y="1617357"/>
            <a:ext cx="5446938" cy="4340975"/>
          </a:xfrm>
          <a:prstGeom prst="rect">
            <a:avLst/>
          </a:prstGeom>
          <a:noFill/>
        </p:spPr>
        <p:txBody>
          <a:bodyPr wrap="square" lIns="0" tIns="0" rIns="0" bIns="0" rtlCol="0" anchor="t"/>
          <a:lstStyle/>
          <a:p>
            <a:pPr marL="242900" indent="-242900" algn="l">
              <a:lnSpc>
                <a:spcPts val="2523"/>
              </a:lnSpc>
              <a:buSzPct val="100000"/>
              <a:buChar char="•"/>
            </a:pPr>
            <a:r>
              <a:rPr lang="en-US" sz="2160" b="1" kern="0" spc="-130" dirty="0">
                <a:solidFill>
                  <a:srgbClr val="FFFFFF"/>
                </a:solidFill>
                <a:latin typeface="Inter" pitchFamily="34" charset="0"/>
                <a:ea typeface="Inter" pitchFamily="34" charset="-122"/>
                <a:cs typeface="Inter" pitchFamily="34" charset="-120"/>
              </a:rPr>
              <a:t>Menentukan topik dan kata kunci</a:t>
            </a:r>
          </a:p>
          <a:p>
            <a:pPr lvl="1" algn="l">
              <a:lnSpc>
                <a:spcPts val="1914"/>
              </a:lnSpc>
              <a:spcBef>
                <a:spcPts val="264"/>
              </a:spcBef>
              <a:buNone/>
            </a:pPr>
            <a:r>
              <a:rPr lang="en-US" sz="1380" kern="0" spc="-28" dirty="0">
                <a:solidFill>
                  <a:srgbClr val="FFFFFF">
                    <a:alpha val="80000"/>
                  </a:srgbClr>
                </a:solidFill>
                <a:latin typeface="Inter" pitchFamily="34" charset="0"/>
                <a:ea typeface="Inter" pitchFamily="34" charset="-122"/>
                <a:cs typeface="Inter" pitchFamily="34" charset="-120"/>
              </a:rPr>
              <a:t>Definisikan topik secara jelas, gunakan metode PICO (Population, Intervention, Comparison, Outcome) untuk keperawatan, teknik membuat kata kunci: sinonim, istilah teknis, dan variasi kata</a:t>
            </a:r>
          </a:p>
          <a:p>
            <a:pPr marL="242900" indent="-242900" algn="l">
              <a:lnSpc>
                <a:spcPts val="2523"/>
              </a:lnSpc>
              <a:spcBef>
                <a:spcPts val="2036"/>
              </a:spcBef>
              <a:buSzPct val="100000"/>
              <a:buChar char="•"/>
            </a:pPr>
            <a:r>
              <a:rPr lang="en-US" sz="2160" b="1" kern="0" spc="-130" dirty="0">
                <a:solidFill>
                  <a:srgbClr val="FFFFFF"/>
                </a:solidFill>
                <a:latin typeface="Inter" pitchFamily="34" charset="0"/>
                <a:ea typeface="Inter" pitchFamily="34" charset="-122"/>
                <a:cs typeface="Inter" pitchFamily="34" charset="-120"/>
              </a:rPr>
              <a:t>Memilih database dan sumber literatur</a:t>
            </a:r>
          </a:p>
          <a:p>
            <a:pPr lvl="1" algn="l">
              <a:lnSpc>
                <a:spcPts val="1914"/>
              </a:lnSpc>
              <a:spcBef>
                <a:spcPts val="264"/>
              </a:spcBef>
              <a:buNone/>
            </a:pPr>
            <a:r>
              <a:rPr lang="en-US" sz="1380" kern="0" spc="-28" dirty="0">
                <a:solidFill>
                  <a:srgbClr val="FFFFFF">
                    <a:alpha val="80000"/>
                  </a:srgbClr>
                </a:solidFill>
                <a:latin typeface="Inter" pitchFamily="34" charset="0"/>
                <a:ea typeface="Inter" pitchFamily="34" charset="-122"/>
                <a:cs typeface="Inter" pitchFamily="34" charset="-120"/>
              </a:rPr>
              <a:t>Identifikasi database dan sumber terpercaya di bidang keperawatan, seperti PubMed, CINAHL, Cochrane Library, Google Scholar, dan Portal Garuda</a:t>
            </a:r>
          </a:p>
          <a:p>
            <a:pPr marL="242900" indent="-242900" algn="l">
              <a:lnSpc>
                <a:spcPts val="2523"/>
              </a:lnSpc>
              <a:spcBef>
                <a:spcPts val="2036"/>
              </a:spcBef>
              <a:buSzPct val="100000"/>
              <a:buChar char="•"/>
            </a:pPr>
            <a:r>
              <a:rPr lang="en-US" sz="2160" b="1" kern="0" spc="-130" dirty="0">
                <a:solidFill>
                  <a:srgbClr val="FFFFFF"/>
                </a:solidFill>
                <a:latin typeface="Inter" pitchFamily="34" charset="0"/>
                <a:ea typeface="Inter" pitchFamily="34" charset="-122"/>
                <a:cs typeface="Inter" pitchFamily="34" charset="-120"/>
              </a:rPr>
              <a:t>Melakukan pencarian dengan teknik yang tepat</a:t>
            </a:r>
          </a:p>
          <a:p>
            <a:pPr lvl="1" algn="l">
              <a:lnSpc>
                <a:spcPts val="1914"/>
              </a:lnSpc>
              <a:spcBef>
                <a:spcPts val="264"/>
              </a:spcBef>
              <a:buNone/>
            </a:pPr>
            <a:r>
              <a:rPr lang="en-US" sz="1380" kern="0" spc="-28" dirty="0">
                <a:solidFill>
                  <a:srgbClr val="FFFFFF">
                    <a:alpha val="80000"/>
                  </a:srgbClr>
                </a:solidFill>
                <a:latin typeface="Inter" pitchFamily="34" charset="0"/>
                <a:ea typeface="Inter" pitchFamily="34" charset="-122"/>
                <a:cs typeface="Inter" pitchFamily="34" charset="-120"/>
              </a:rPr>
              <a:t>Gunakan operator Boolean (AND, OR, NOT), tanda kutip untuk frase, truncation dan wildcard, serta filter hasil pencarian berdasarkan tahun, jenis dokumen, dan bahasa</a:t>
            </a:r>
            <a:endParaRPr lang="en-US" dirty="0"/>
          </a:p>
        </p:txBody>
      </p:sp>
      <p:sp>
        <p:nvSpPr>
          <p:cNvPr id="4" name="Object 3"/>
          <p:cNvSpPr/>
          <p:nvPr/>
        </p:nvSpPr>
        <p:spPr>
          <a:xfrm>
            <a:off x="6284928" y="1617357"/>
            <a:ext cx="5446938" cy="2993822"/>
          </a:xfrm>
          <a:prstGeom prst="rect">
            <a:avLst/>
          </a:prstGeom>
          <a:noFill/>
        </p:spPr>
        <p:txBody>
          <a:bodyPr wrap="square" lIns="0" tIns="0" rIns="0" bIns="0" rtlCol="0" anchor="t"/>
          <a:lstStyle/>
          <a:p>
            <a:pPr marL="242900" indent="-242900" algn="l">
              <a:lnSpc>
                <a:spcPts val="2523"/>
              </a:lnSpc>
              <a:buSzPct val="100000"/>
              <a:buChar char="•"/>
            </a:pPr>
            <a:r>
              <a:rPr lang="en-US" sz="2160" b="1" kern="0" spc="-130" dirty="0">
                <a:solidFill>
                  <a:srgbClr val="FFFFFF"/>
                </a:solidFill>
                <a:latin typeface="Inter" pitchFamily="34" charset="0"/>
                <a:ea typeface="Inter" pitchFamily="34" charset="-122"/>
                <a:cs typeface="Inter" pitchFamily="34" charset="-120"/>
              </a:rPr>
              <a:t>Mengelola dan menyimpan hasil pencarian</a:t>
            </a:r>
          </a:p>
          <a:p>
            <a:pPr lvl="1" algn="l">
              <a:lnSpc>
                <a:spcPts val="1914"/>
              </a:lnSpc>
              <a:spcBef>
                <a:spcPts val="264"/>
              </a:spcBef>
              <a:buNone/>
            </a:pPr>
            <a:r>
              <a:rPr lang="en-US" sz="1380" kern="0" spc="-28" dirty="0">
                <a:solidFill>
                  <a:srgbClr val="FFFFFF">
                    <a:alpha val="80000"/>
                  </a:srgbClr>
                </a:solidFill>
                <a:latin typeface="Inter" pitchFamily="34" charset="0"/>
                <a:ea typeface="Inter" pitchFamily="34" charset="-122"/>
                <a:cs typeface="Inter" pitchFamily="34" charset="-120"/>
              </a:rPr>
              <a:t>Menggunakan aplikasi manajemen referensi (Mendeley, Zotero, EndNote) untuk mencatat referensi, menyimpan artikel dan abstrak secara terorganisir, serta membuat anotasi dan ringkasan</a:t>
            </a:r>
          </a:p>
          <a:p>
            <a:pPr marL="242900" indent="-242900" algn="l">
              <a:lnSpc>
                <a:spcPts val="2523"/>
              </a:lnSpc>
              <a:spcBef>
                <a:spcPts val="2036"/>
              </a:spcBef>
              <a:buSzPct val="100000"/>
              <a:buChar char="•"/>
            </a:pPr>
            <a:r>
              <a:rPr lang="en-US" sz="2160" b="1" kern="0" spc="-130" dirty="0">
                <a:solidFill>
                  <a:srgbClr val="FFFFFF"/>
                </a:solidFill>
                <a:latin typeface="Inter" pitchFamily="34" charset="0"/>
                <a:ea typeface="Inter" pitchFamily="34" charset="-122"/>
                <a:cs typeface="Inter" pitchFamily="34" charset="-120"/>
              </a:rPr>
              <a:t>Evaluasi dan seleksi sumber literatur</a:t>
            </a:r>
          </a:p>
          <a:p>
            <a:pPr lvl="1" algn="l">
              <a:lnSpc>
                <a:spcPts val="1914"/>
              </a:lnSpc>
              <a:spcBef>
                <a:spcPts val="264"/>
              </a:spcBef>
              <a:buNone/>
            </a:pPr>
            <a:r>
              <a:rPr lang="en-US" sz="1380" kern="0" spc="-28" dirty="0">
                <a:solidFill>
                  <a:srgbClr val="FFFFFF">
                    <a:alpha val="80000"/>
                  </a:srgbClr>
                </a:solidFill>
                <a:latin typeface="Inter" pitchFamily="34" charset="0"/>
                <a:ea typeface="Inter" pitchFamily="34" charset="-122"/>
                <a:cs typeface="Inter" pitchFamily="34" charset="-120"/>
              </a:rPr>
              <a:t>Menilai kredibilitas penulis dan jurnal, relevansi dan tahun terbit, kualitas metode penelitian, serta peer-review dan indeksasi jurnal</a:t>
            </a:r>
            <a:endParaRPr lang="en-US" dirty="0"/>
          </a:p>
        </p:txBody>
      </p:sp>
      <p:sp>
        <p:nvSpPr>
          <p:cNvPr id="5" name="Object 4"/>
          <p:cNvSpPr/>
          <p:nvPr/>
        </p:nvSpPr>
        <p:spPr>
          <a:xfrm>
            <a:off x="11874706" y="6496137"/>
            <a:ext cx="123794" cy="237693"/>
          </a:xfrm>
          <a:prstGeom prst="rect">
            <a:avLst/>
          </a:prstGeom>
          <a:noFill/>
        </p:spPr>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Menentukan Topik dan Kata Kunci</a:t>
            </a:r>
            <a:endParaRPr lang="en-US" dirty="0"/>
          </a:p>
        </p:txBody>
      </p:sp>
      <p:sp>
        <p:nvSpPr>
          <p:cNvPr id="3" name="Object 2"/>
          <p:cNvSpPr/>
          <p:nvPr/>
        </p:nvSpPr>
        <p:spPr>
          <a:xfrm>
            <a:off x="476131" y="1946185"/>
            <a:ext cx="714196" cy="714196"/>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467" y="2110783"/>
            <a:ext cx="352337" cy="399950"/>
          </a:xfrm>
          <a:prstGeom prst="rect">
            <a:avLst/>
          </a:prstGeom>
        </p:spPr>
      </p:pic>
      <p:sp>
        <p:nvSpPr>
          <p:cNvPr id="5" name="Object 4"/>
          <p:cNvSpPr/>
          <p:nvPr/>
        </p:nvSpPr>
        <p:spPr>
          <a:xfrm>
            <a:off x="1380780" y="1897307"/>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Definisikan topik secara jelas</a:t>
            </a:r>
            <a:endParaRPr lang="en-US" dirty="0"/>
          </a:p>
        </p:txBody>
      </p:sp>
      <p:sp>
        <p:nvSpPr>
          <p:cNvPr id="6" name="Object 5"/>
          <p:cNvSpPr/>
          <p:nvPr/>
        </p:nvSpPr>
        <p:spPr>
          <a:xfrm>
            <a:off x="1380780" y="2508764"/>
            <a:ext cx="2775843" cy="1056416"/>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Tentukan topik penelitian atau praktik keperawatan yang ingin ditelusuri dengan jelas dan spesifik.</a:t>
            </a:r>
            <a:endParaRPr lang="en-US" dirty="0"/>
          </a:p>
        </p:txBody>
      </p:sp>
      <p:sp>
        <p:nvSpPr>
          <p:cNvPr id="7" name="Object 6"/>
          <p:cNvSpPr/>
          <p:nvPr/>
        </p:nvSpPr>
        <p:spPr>
          <a:xfrm>
            <a:off x="4380405" y="1946185"/>
            <a:ext cx="714196" cy="714196"/>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2891" y="2131707"/>
            <a:ext cx="209498" cy="342814"/>
          </a:xfrm>
          <a:prstGeom prst="rect">
            <a:avLst/>
          </a:prstGeom>
        </p:spPr>
      </p:pic>
      <p:sp>
        <p:nvSpPr>
          <p:cNvPr id="9" name="Object 8"/>
          <p:cNvSpPr/>
          <p:nvPr/>
        </p:nvSpPr>
        <p:spPr>
          <a:xfrm>
            <a:off x="5285053" y="1897307"/>
            <a:ext cx="2775843" cy="266931"/>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Gunakan metode PICO</a:t>
            </a:r>
            <a:endParaRPr lang="en-US" dirty="0"/>
          </a:p>
        </p:txBody>
      </p:sp>
      <p:sp>
        <p:nvSpPr>
          <p:cNvPr id="10" name="Object 9"/>
          <p:cNvSpPr/>
          <p:nvPr/>
        </p:nvSpPr>
        <p:spPr>
          <a:xfrm>
            <a:off x="5285053" y="2241833"/>
            <a:ext cx="2775843" cy="1848727"/>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Terapkan kerangka PICO (Population, Intervention, Comparison, Outcome) untuk membantu merumuskan pertanyaan penelitian yang dapat dijawab melalui penelusuran kepustakaan.</a:t>
            </a:r>
            <a:endParaRPr lang="en-US" dirty="0"/>
          </a:p>
        </p:txBody>
      </p:sp>
      <p:sp>
        <p:nvSpPr>
          <p:cNvPr id="11" name="Object 10"/>
          <p:cNvSpPr/>
          <p:nvPr/>
        </p:nvSpPr>
        <p:spPr>
          <a:xfrm>
            <a:off x="8284678" y="1946185"/>
            <a:ext cx="714196" cy="714196"/>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3897" y="2144265"/>
            <a:ext cx="180930" cy="323769"/>
          </a:xfrm>
          <a:prstGeom prst="rect">
            <a:avLst/>
          </a:prstGeom>
        </p:spPr>
      </p:pic>
      <p:sp>
        <p:nvSpPr>
          <p:cNvPr id="13" name="Object 12"/>
          <p:cNvSpPr/>
          <p:nvPr/>
        </p:nvSpPr>
        <p:spPr>
          <a:xfrm>
            <a:off x="9189327" y="1897307"/>
            <a:ext cx="2775843" cy="533862"/>
          </a:xfrm>
          <a:prstGeom prst="rect">
            <a:avLst/>
          </a:prstGeom>
          <a:noFill/>
        </p:spPr>
        <p:txBody>
          <a:bodyPr wrap="square" lIns="0" tIns="0" rIns="0" bIns="0" rtlCol="0" anchor="t"/>
          <a:lstStyle/>
          <a:p>
            <a:pPr algn="l">
              <a:lnSpc>
                <a:spcPts val="2102"/>
              </a:lnSpc>
              <a:buNone/>
            </a:pPr>
            <a:r>
              <a:rPr lang="en-US" sz="1800" b="1" kern="0" spc="-108" dirty="0">
                <a:solidFill>
                  <a:srgbClr val="FFFFFF"/>
                </a:solidFill>
                <a:latin typeface="Inter" pitchFamily="34" charset="0"/>
                <a:ea typeface="Inter" pitchFamily="34" charset="-122"/>
                <a:cs typeface="Inter" pitchFamily="34" charset="-120"/>
              </a:rPr>
              <a:t>Teknik membuat kata kunci</a:t>
            </a:r>
            <a:endParaRPr lang="en-US" dirty="0"/>
          </a:p>
        </p:txBody>
      </p:sp>
      <p:sp>
        <p:nvSpPr>
          <p:cNvPr id="14" name="Object 13"/>
          <p:cNvSpPr/>
          <p:nvPr/>
        </p:nvSpPr>
        <p:spPr>
          <a:xfrm>
            <a:off x="9189327" y="2508764"/>
            <a:ext cx="2775843" cy="1320519"/>
          </a:xfrm>
          <a:prstGeom prst="rect">
            <a:avLst/>
          </a:prstGeom>
          <a:noFill/>
        </p:spPr>
        <p:txBody>
          <a:bodyPr wrap="square" lIns="0" tIns="0" rIns="0" bIns="0" rtlCol="0" anchor="t"/>
          <a:lstStyle/>
          <a:p>
            <a:pPr algn="l">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Identifikasi sinonim, istilah teknis, dan variasi kata yang relevan dengan topik untuk meningkatkan cakupan dan keakuratan hasil pencarian.</a:t>
            </a:r>
            <a:endParaRPr lang="en-US" dirty="0"/>
          </a:p>
        </p:txBody>
      </p:sp>
      <p:sp>
        <p:nvSpPr>
          <p:cNvPr id="15" name="Object 14"/>
          <p:cNvSpPr/>
          <p:nvPr/>
        </p:nvSpPr>
        <p:spPr>
          <a:xfrm>
            <a:off x="0" y="4875581"/>
            <a:ext cx="12188952" cy="1980705"/>
          </a:xfrm>
          <a:prstGeom prst="rect">
            <a:avLst/>
          </a:prstGeom>
          <a:solidFill>
            <a:srgbClr val="FFD9AD"/>
          </a:solidFill>
        </p:spPr>
      </p:sp>
      <p:sp>
        <p:nvSpPr>
          <p:cNvPr id="16" name="Object 15"/>
          <p:cNvSpPr/>
          <p:nvPr/>
        </p:nvSpPr>
        <p:spPr>
          <a:xfrm>
            <a:off x="328530" y="5195407"/>
            <a:ext cx="11531891" cy="1334655"/>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Menentukan topik dan kata kunci yang tepat adalah langkah kunci dalam proses penelusuran kepustakaan yang efektif. Strategi ini akan membantu Anda menemukan sumber literatur yang paling relevan dan berkualitas untuk mendukung praktik dan penelitian keperawatan.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4284"/>
            <a:ext cx="12188952" cy="556106"/>
          </a:xfrm>
          <a:prstGeom prst="rect">
            <a:avLst/>
          </a:prstGeom>
          <a:noFill/>
        </p:spPr>
        <p:txBody>
          <a:bodyPr wrap="square" lIns="0" tIns="0" rIns="0" bIns="0" rtlCol="0" anchor="t"/>
          <a:lstStyle/>
          <a:p>
            <a:pPr algn="ctr">
              <a:lnSpc>
                <a:spcPts val="4380"/>
              </a:lnSpc>
              <a:buNone/>
            </a:pPr>
            <a:r>
              <a:rPr lang="en-US" sz="3750" b="1" kern="0" spc="-225" dirty="0">
                <a:solidFill>
                  <a:srgbClr val="FFFFFF"/>
                </a:solidFill>
                <a:latin typeface="Inter" pitchFamily="34" charset="0"/>
                <a:ea typeface="Inter" pitchFamily="34" charset="-122"/>
                <a:cs typeface="Inter" pitchFamily="34" charset="-120"/>
              </a:rPr>
              <a:t>Teknik Pencarian Efektif</a:t>
            </a:r>
            <a:endParaRPr lang="en-US" dirty="0"/>
          </a:p>
        </p:txBody>
      </p:sp>
      <p:sp>
        <p:nvSpPr>
          <p:cNvPr id="3" name="Object 2"/>
          <p:cNvSpPr/>
          <p:nvPr/>
        </p:nvSpPr>
        <p:spPr>
          <a:xfrm>
            <a:off x="987972" y="2027842"/>
            <a:ext cx="1428393" cy="1428393"/>
          </a:xfrm>
          <a:prstGeom prst="ellipse">
            <a:avLst/>
          </a:prstGeom>
          <a:solidFill>
            <a:srgbClr val="22AAEE"/>
          </a:solidFill>
        </p:spPr>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1090" y="2390472"/>
            <a:ext cx="495176" cy="704674"/>
          </a:xfrm>
          <a:prstGeom prst="rect">
            <a:avLst/>
          </a:prstGeom>
        </p:spPr>
      </p:pic>
      <p:sp>
        <p:nvSpPr>
          <p:cNvPr id="5" name="Object 4"/>
          <p:cNvSpPr/>
          <p:nvPr/>
        </p:nvSpPr>
        <p:spPr>
          <a:xfrm>
            <a:off x="492319" y="3550196"/>
            <a:ext cx="2419697" cy="266931"/>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Boolean Operators</a:t>
            </a:r>
            <a:endParaRPr lang="en-US" dirty="0"/>
          </a:p>
        </p:txBody>
      </p:sp>
      <p:sp>
        <p:nvSpPr>
          <p:cNvPr id="6" name="Object 5"/>
          <p:cNvSpPr/>
          <p:nvPr/>
        </p:nvSpPr>
        <p:spPr>
          <a:xfrm>
            <a:off x="492319" y="3894721"/>
            <a:ext cx="2419697" cy="792312"/>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Use AND, OR, NOT to combine and narrow down search terms</a:t>
            </a:r>
            <a:endParaRPr lang="en-US" dirty="0"/>
          </a:p>
        </p:txBody>
      </p:sp>
      <p:sp>
        <p:nvSpPr>
          <p:cNvPr id="7" name="Object 6"/>
          <p:cNvSpPr/>
          <p:nvPr/>
        </p:nvSpPr>
        <p:spPr>
          <a:xfrm>
            <a:off x="3916177" y="2027842"/>
            <a:ext cx="1428393" cy="1428393"/>
          </a:xfrm>
          <a:prstGeom prst="ellipse">
            <a:avLst/>
          </a:prstGeom>
          <a:solidFill>
            <a:srgbClr val="FFD9AD"/>
          </a:solidFill>
        </p:spPr>
      </p:sp>
      <p:pic>
        <p:nvPicPr>
          <p:cNvPr id="8" name="Object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9072" y="2440692"/>
            <a:ext cx="609448" cy="609448"/>
          </a:xfrm>
          <a:prstGeom prst="rect">
            <a:avLst/>
          </a:prstGeom>
        </p:spPr>
      </p:pic>
      <p:sp>
        <p:nvSpPr>
          <p:cNvPr id="9" name="Object 8"/>
          <p:cNvSpPr/>
          <p:nvPr/>
        </p:nvSpPr>
        <p:spPr>
          <a:xfrm>
            <a:off x="3431000" y="3550196"/>
            <a:ext cx="2398748" cy="266931"/>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Phrase Searching</a:t>
            </a:r>
            <a:endParaRPr lang="en-US" dirty="0"/>
          </a:p>
        </p:txBody>
      </p:sp>
      <p:sp>
        <p:nvSpPr>
          <p:cNvPr id="10" name="Object 9"/>
          <p:cNvSpPr/>
          <p:nvPr/>
        </p:nvSpPr>
        <p:spPr>
          <a:xfrm>
            <a:off x="3431000" y="3894721"/>
            <a:ext cx="2398748" cy="528208"/>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Use quotation marks to search for an exact phrase</a:t>
            </a:r>
            <a:endParaRPr lang="en-US" dirty="0"/>
          </a:p>
        </p:txBody>
      </p:sp>
      <p:sp>
        <p:nvSpPr>
          <p:cNvPr id="11" name="Object 10"/>
          <p:cNvSpPr/>
          <p:nvPr/>
        </p:nvSpPr>
        <p:spPr>
          <a:xfrm>
            <a:off x="6844382" y="2027842"/>
            <a:ext cx="1428393" cy="1428393"/>
          </a:xfrm>
          <a:prstGeom prst="ellipse">
            <a:avLst/>
          </a:prstGeom>
          <a:solidFill>
            <a:srgbClr val="FEC088"/>
          </a:solidFill>
        </p:spPr>
      </p:sp>
      <p:pic>
        <p:nvPicPr>
          <p:cNvPr id="12" name="Object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4238" y="2415578"/>
            <a:ext cx="466608" cy="666583"/>
          </a:xfrm>
          <a:prstGeom prst="rect">
            <a:avLst/>
          </a:prstGeom>
        </p:spPr>
      </p:pic>
      <p:sp>
        <p:nvSpPr>
          <p:cNvPr id="13" name="Object 12"/>
          <p:cNvSpPr/>
          <p:nvPr/>
        </p:nvSpPr>
        <p:spPr>
          <a:xfrm>
            <a:off x="6249219" y="3550196"/>
            <a:ext cx="2618720" cy="266931"/>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Truncation and Wildcards</a:t>
            </a:r>
            <a:endParaRPr lang="en-US" dirty="0"/>
          </a:p>
        </p:txBody>
      </p:sp>
      <p:sp>
        <p:nvSpPr>
          <p:cNvPr id="14" name="Object 13"/>
          <p:cNvSpPr/>
          <p:nvPr/>
        </p:nvSpPr>
        <p:spPr>
          <a:xfrm>
            <a:off x="6249219" y="3894721"/>
            <a:ext cx="2618720" cy="792312"/>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Use * to search for variations of a word (e.g. nurs* for nurse, nursing)</a:t>
            </a:r>
            <a:endParaRPr lang="en-US" dirty="0"/>
          </a:p>
        </p:txBody>
      </p:sp>
      <p:sp>
        <p:nvSpPr>
          <p:cNvPr id="15" name="Object 14"/>
          <p:cNvSpPr/>
          <p:nvPr/>
        </p:nvSpPr>
        <p:spPr>
          <a:xfrm>
            <a:off x="9772587" y="2027842"/>
            <a:ext cx="1428393" cy="1428393"/>
          </a:xfrm>
          <a:prstGeom prst="ellipse">
            <a:avLst/>
          </a:prstGeom>
          <a:solidFill>
            <a:srgbClr val="FD864D"/>
          </a:solidFill>
        </p:spPr>
      </p:sp>
      <p:pic>
        <p:nvPicPr>
          <p:cNvPr id="16" name="Object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2438" y="2432323"/>
            <a:ext cx="542789" cy="618970"/>
          </a:xfrm>
          <a:prstGeom prst="rect">
            <a:avLst/>
          </a:prstGeom>
        </p:spPr>
      </p:pic>
      <p:sp>
        <p:nvSpPr>
          <p:cNvPr id="17" name="Object 16"/>
          <p:cNvSpPr/>
          <p:nvPr/>
        </p:nvSpPr>
        <p:spPr>
          <a:xfrm>
            <a:off x="9292648" y="3550196"/>
            <a:ext cx="2388273" cy="266931"/>
          </a:xfrm>
          <a:prstGeom prst="rect">
            <a:avLst/>
          </a:prstGeom>
          <a:noFill/>
        </p:spPr>
        <p:txBody>
          <a:bodyPr wrap="square" lIns="0" tIns="0" rIns="0" bIns="0" rtlCol="0" anchor="t"/>
          <a:lstStyle/>
          <a:p>
            <a:pPr algn="ctr">
              <a:lnSpc>
                <a:spcPts val="2102"/>
              </a:lnSpc>
              <a:buNone/>
            </a:pPr>
            <a:r>
              <a:rPr lang="en-US" sz="1800" b="1" kern="0" spc="-108" dirty="0">
                <a:solidFill>
                  <a:srgbClr val="FFFFFF"/>
                </a:solidFill>
                <a:latin typeface="Inter" pitchFamily="34" charset="0"/>
                <a:ea typeface="Inter" pitchFamily="34" charset="-122"/>
                <a:cs typeface="Inter" pitchFamily="34" charset="-120"/>
              </a:rPr>
              <a:t>Filtering Search Results</a:t>
            </a:r>
            <a:endParaRPr lang="en-US" dirty="0"/>
          </a:p>
        </p:txBody>
      </p:sp>
      <p:sp>
        <p:nvSpPr>
          <p:cNvPr id="18" name="Object 17"/>
          <p:cNvSpPr/>
          <p:nvPr/>
        </p:nvSpPr>
        <p:spPr>
          <a:xfrm>
            <a:off x="9292648" y="3894721"/>
            <a:ext cx="2388273" cy="792312"/>
          </a:xfrm>
          <a:prstGeom prst="rect">
            <a:avLst/>
          </a:prstGeom>
          <a:noFill/>
        </p:spPr>
        <p:txBody>
          <a:bodyPr wrap="square" lIns="0" tIns="0" rIns="0" bIns="0" rtlCol="0" anchor="t"/>
          <a:lstStyle/>
          <a:p>
            <a:pPr algn="ctr">
              <a:lnSpc>
                <a:spcPts val="2081"/>
              </a:lnSpc>
              <a:spcBef>
                <a:spcPts val="599"/>
              </a:spcBef>
              <a:buNone/>
            </a:pPr>
            <a:r>
              <a:rPr lang="en-US" sz="1500" kern="0" spc="-30" dirty="0">
                <a:solidFill>
                  <a:srgbClr val="FFFFFF">
                    <a:alpha val="80000"/>
                  </a:srgbClr>
                </a:solidFill>
                <a:latin typeface="Inter" pitchFamily="34" charset="0"/>
                <a:ea typeface="Inter" pitchFamily="34" charset="-122"/>
                <a:cs typeface="Inter" pitchFamily="34" charset="-120"/>
              </a:rPr>
              <a:t>Refine results by year, document type, language, and other criteria</a:t>
            </a:r>
            <a:endParaRPr lang="en-US" dirty="0"/>
          </a:p>
        </p:txBody>
      </p:sp>
      <p:sp>
        <p:nvSpPr>
          <p:cNvPr id="19" name="Object 18"/>
          <p:cNvSpPr/>
          <p:nvPr/>
        </p:nvSpPr>
        <p:spPr>
          <a:xfrm>
            <a:off x="0" y="5551687"/>
            <a:ext cx="12188952" cy="1304599"/>
          </a:xfrm>
          <a:prstGeom prst="rect">
            <a:avLst/>
          </a:prstGeom>
          <a:solidFill>
            <a:srgbClr val="22AAEE"/>
          </a:solidFill>
        </p:spPr>
      </p:sp>
      <p:sp>
        <p:nvSpPr>
          <p:cNvPr id="20" name="Object 19"/>
          <p:cNvSpPr/>
          <p:nvPr/>
        </p:nvSpPr>
        <p:spPr>
          <a:xfrm>
            <a:off x="2213533" y="5871513"/>
            <a:ext cx="7761887" cy="667327"/>
          </a:xfrm>
          <a:prstGeom prst="rect">
            <a:avLst/>
          </a:prstGeom>
          <a:noFill/>
        </p:spPr>
        <p:txBody>
          <a:bodyPr wrap="square" lIns="0" tIns="0" rIns="0" bIns="0" rtlCol="0" anchor="ctr"/>
          <a:lstStyle/>
          <a:p>
            <a:pPr algn="ctr">
              <a:lnSpc>
                <a:spcPts val="2628"/>
              </a:lnSpc>
              <a:buNone/>
            </a:pPr>
            <a:r>
              <a:rPr lang="en-US" sz="2250" b="1" kern="0" spc="-135" dirty="0">
                <a:solidFill>
                  <a:srgbClr val="333333"/>
                </a:solidFill>
                <a:latin typeface="Inter" pitchFamily="34" charset="0"/>
                <a:ea typeface="Inter" pitchFamily="34" charset="-122"/>
                <a:cs typeface="Inter" pitchFamily="34" charset="-120"/>
              </a:rPr>
              <a:t>Applying these effective search techniques can help you find more relevant and high-quality literature in the field of nursing.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2728</Words>
  <Application>Microsoft Office PowerPoint</Application>
  <PresentationFormat>Widescreen</PresentationFormat>
  <Paragraphs>257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Penelusuran Kepustakaan Secara Online dalam Bidang Keperawatan</dc:title>
  <dc:subject>Penelusuran Kepustakaan Secara Online dalam Bidang Keperawatan</dc:subject>
  <dc:creator>digimart5810@gold.edu.pl</dc:creator>
  <cp:lastModifiedBy>MyBook 14F</cp:lastModifiedBy>
  <cp:revision>3</cp:revision>
  <dcterms:created xsi:type="dcterms:W3CDTF">2025-06-03T01:50:41Z</dcterms:created>
  <dcterms:modified xsi:type="dcterms:W3CDTF">2025-06-04T03:50:29Z</dcterms:modified>
</cp:coreProperties>
</file>