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1" r:id="rId12"/>
    <p:sldId id="281" r:id="rId13"/>
    <p:sldId id="263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91" r:id="rId23"/>
    <p:sldId id="292" r:id="rId24"/>
    <p:sldId id="293" r:id="rId25"/>
    <p:sldId id="289" r:id="rId26"/>
    <p:sldId id="294" r:id="rId27"/>
    <p:sldId id="296" r:id="rId28"/>
    <p:sldId id="295" r:id="rId29"/>
    <p:sldId id="297" r:id="rId30"/>
    <p:sldId id="298" r:id="rId31"/>
    <p:sldId id="299" r:id="rId32"/>
    <p:sldId id="300" r:id="rId33"/>
    <p:sldId id="304" r:id="rId34"/>
    <p:sldId id="305" r:id="rId35"/>
    <p:sldId id="301" r:id="rId36"/>
    <p:sldId id="302" r:id="rId37"/>
    <p:sldId id="303" r:id="rId38"/>
    <p:sldId id="306" r:id="rId39"/>
    <p:sldId id="307" r:id="rId40"/>
    <p:sldId id="309" r:id="rId41"/>
    <p:sldId id="308" r:id="rId42"/>
    <p:sldId id="310" r:id="rId43"/>
    <p:sldId id="311" r:id="rId44"/>
    <p:sldId id="312" r:id="rId45"/>
    <p:sldId id="313" r:id="rId46"/>
    <p:sldId id="314" r:id="rId47"/>
    <p:sldId id="31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5607F-6229-477D-92B5-B20E42D480AD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66048-6DEB-4D5A-9CB6-CE59F8EE11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8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467267-1FC7-4EAB-B69B-C6E73DC706BB}" type="slidenum">
              <a:rPr lang="id-ID"/>
              <a:pPr eaLnBrk="1" hangingPunct="1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285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D1897C8-9C56-45DA-AD27-17F8055564E1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2A75-984A-4177-8D88-FABD08339FFB}" type="slidenum">
              <a:rPr lang="en-ID" smtClean="0"/>
              <a:t>‹#›</a:t>
            </a:fld>
            <a:endParaRPr lang="en-ID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442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97C8-9C56-45DA-AD27-17F8055564E1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2A75-984A-4177-8D88-FABD08339F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872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97C8-9C56-45DA-AD27-17F8055564E1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2A75-984A-4177-8D88-FABD08339FFB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01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97C8-9C56-45DA-AD27-17F8055564E1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2A75-984A-4177-8D88-FABD08339F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909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97C8-9C56-45DA-AD27-17F8055564E1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2A75-984A-4177-8D88-FABD08339FFB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50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97C8-9C56-45DA-AD27-17F8055564E1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2A75-984A-4177-8D88-FABD08339F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230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97C8-9C56-45DA-AD27-17F8055564E1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2A75-984A-4177-8D88-FABD08339F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240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97C8-9C56-45DA-AD27-17F8055564E1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2A75-984A-4177-8D88-FABD08339F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543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97C8-9C56-45DA-AD27-17F8055564E1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2A75-984A-4177-8D88-FABD08339F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52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97C8-9C56-45DA-AD27-17F8055564E1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2A75-984A-4177-8D88-FABD08339F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348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97C8-9C56-45DA-AD27-17F8055564E1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2A75-984A-4177-8D88-FABD08339FFB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23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1897C8-9C56-45DA-AD27-17F8055564E1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E32A75-984A-4177-8D88-FABD08339FFB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751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/>
              <a:t>Pembekalan</a:t>
            </a:r>
            <a:r>
              <a:rPr lang="en-ID" dirty="0"/>
              <a:t> UKNI </a:t>
            </a:r>
            <a:br>
              <a:rPr lang="en-ID" dirty="0"/>
            </a:br>
            <a:r>
              <a:rPr lang="en-ID" dirty="0" err="1"/>
              <a:t>Pediatri</a:t>
            </a:r>
            <a:r>
              <a:rPr lang="en-ID" dirty="0"/>
              <a:t> (TM 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err="1"/>
              <a:t>Ika</a:t>
            </a:r>
            <a:r>
              <a:rPr lang="en-ID" dirty="0"/>
              <a:t> Arum </a:t>
            </a:r>
            <a:r>
              <a:rPr lang="en-ID" dirty="0" err="1"/>
              <a:t>Dewi</a:t>
            </a:r>
            <a:r>
              <a:rPr lang="en-ID" dirty="0"/>
              <a:t> S., </a:t>
            </a:r>
            <a:r>
              <a:rPr lang="en-ID" dirty="0" err="1"/>
              <a:t>S.Kep</a:t>
            </a:r>
            <a:r>
              <a:rPr lang="en-ID" dirty="0"/>
              <a:t>., </a:t>
            </a:r>
            <a:r>
              <a:rPr lang="en-ID" dirty="0" err="1"/>
              <a:t>Ners</a:t>
            </a:r>
            <a:r>
              <a:rPr lang="en-ID" dirty="0"/>
              <a:t>.,</a:t>
            </a:r>
            <a:r>
              <a:rPr lang="en-ID" dirty="0" err="1"/>
              <a:t>M.Biomed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507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anus </a:t>
            </a:r>
            <a:r>
              <a:rPr lang="en-ID" dirty="0" err="1"/>
              <a:t>imperforata</a:t>
            </a:r>
            <a:r>
              <a:rPr lang="en-ID" dirty="0"/>
              <a:t>,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kolostomi</a:t>
            </a:r>
            <a:r>
              <a:rPr lang="en-ID" dirty="0"/>
              <a:t>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kemerahan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edema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stoma.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temuan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?</a:t>
            </a:r>
          </a:p>
          <a:p>
            <a:pPr marL="514350" indent="-514350">
              <a:buAutoNum type="alphaLcPeriod"/>
            </a:pPr>
            <a:r>
              <a:rPr lang="en-ID" dirty="0" err="1"/>
              <a:t>Mengangkat</a:t>
            </a:r>
            <a:r>
              <a:rPr lang="en-ID" dirty="0"/>
              <a:t> </a:t>
            </a:r>
            <a:r>
              <a:rPr lang="en-ID" dirty="0" err="1"/>
              <a:t>pantat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Mendokumentasikan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pemeriksaan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kompres</a:t>
            </a:r>
            <a:r>
              <a:rPr lang="en-ID" dirty="0"/>
              <a:t> </a:t>
            </a:r>
            <a:r>
              <a:rPr lang="en-ID" dirty="0" err="1"/>
              <a:t>es</a:t>
            </a:r>
            <a:r>
              <a:rPr lang="en-ID" dirty="0"/>
              <a:t> </a:t>
            </a:r>
            <a:r>
              <a:rPr lang="en-ID" dirty="0" err="1"/>
              <a:t>segera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antibiotic</a:t>
            </a:r>
          </a:p>
          <a:p>
            <a:pPr marL="514350" indent="-514350">
              <a:buAutoNum type="alphaLcPeriod"/>
            </a:pP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rawat</a:t>
            </a:r>
            <a:r>
              <a:rPr lang="en-ID" dirty="0"/>
              <a:t> </a:t>
            </a:r>
            <a:r>
              <a:rPr lang="en-ID" dirty="0" err="1"/>
              <a:t>luka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4831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Pembahasan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53" t="41761" r="36691" b="35090"/>
          <a:stretch/>
        </p:blipFill>
        <p:spPr>
          <a:xfrm>
            <a:off x="968188" y="1825624"/>
            <a:ext cx="10402690" cy="23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D" dirty="0" err="1"/>
              <a:t>Seoranga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5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diabaw</a:t>
            </a:r>
            <a:r>
              <a:rPr lang="en-ID" dirty="0"/>
              <a:t> </a:t>
            </a:r>
            <a:r>
              <a:rPr lang="en-ID" dirty="0" err="1"/>
              <a:t>ibunya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klinik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keluhan</a:t>
            </a:r>
            <a:r>
              <a:rPr lang="en-ID" dirty="0"/>
              <a:t> </a:t>
            </a:r>
            <a:r>
              <a:rPr lang="en-ID" dirty="0" err="1"/>
              <a:t>panas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5 </a:t>
            </a:r>
            <a:r>
              <a:rPr lang="en-ID" dirty="0" err="1"/>
              <a:t>hari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mau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,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binti-bintik</a:t>
            </a:r>
            <a:r>
              <a:rPr lang="en-ID" dirty="0"/>
              <a:t> </a:t>
            </a:r>
            <a:r>
              <a:rPr lang="en-ID" dirty="0" err="1"/>
              <a:t>kemerahan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lengan</a:t>
            </a:r>
            <a:r>
              <a:rPr lang="en-ID" dirty="0"/>
              <a:t>, </a:t>
            </a:r>
            <a:r>
              <a:rPr lang="en-ID" dirty="0" err="1"/>
              <a:t>mengeluh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pusing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badan</a:t>
            </a:r>
            <a:r>
              <a:rPr lang="en-ID" dirty="0"/>
              <a:t> juga pegal2.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mimisan</a:t>
            </a:r>
            <a:r>
              <a:rPr lang="en-ID" dirty="0"/>
              <a:t> 1x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muntah</a:t>
            </a:r>
            <a:r>
              <a:rPr lang="en-ID" dirty="0"/>
              <a:t> 3x di </a:t>
            </a:r>
            <a:r>
              <a:rPr lang="en-ID" dirty="0" err="1"/>
              <a:t>rumah</a:t>
            </a:r>
            <a:r>
              <a:rPr lang="en-ID" dirty="0"/>
              <a:t>.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khawatir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anaknya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: </a:t>
            </a:r>
            <a:r>
              <a:rPr lang="en-ID" dirty="0" err="1"/>
              <a:t>trombosit</a:t>
            </a:r>
            <a:r>
              <a:rPr lang="en-ID" dirty="0"/>
              <a:t> 80.000/mm3, </a:t>
            </a:r>
            <a:r>
              <a:rPr lang="en-ID" dirty="0" err="1"/>
              <a:t>uji</a:t>
            </a:r>
            <a:r>
              <a:rPr lang="en-ID" dirty="0"/>
              <a:t> tourniquet </a:t>
            </a:r>
            <a:r>
              <a:rPr lang="en-ID" dirty="0" err="1"/>
              <a:t>positif</a:t>
            </a:r>
            <a:r>
              <a:rPr lang="en-ID" dirty="0"/>
              <a:t>, </a:t>
            </a:r>
            <a:r>
              <a:rPr lang="en-ID" dirty="0" err="1"/>
              <a:t>nadi</a:t>
            </a:r>
            <a:r>
              <a:rPr lang="en-ID" dirty="0"/>
              <a:t> 100x/</a:t>
            </a:r>
            <a:r>
              <a:rPr lang="en-ID" dirty="0" err="1"/>
              <a:t>mnt</a:t>
            </a:r>
            <a:r>
              <a:rPr lang="en-ID" dirty="0"/>
              <a:t>, RR 24x/</a:t>
            </a:r>
            <a:r>
              <a:rPr lang="en-ID" dirty="0" err="1"/>
              <a:t>mnt</a:t>
            </a:r>
            <a:r>
              <a:rPr lang="en-ID" dirty="0"/>
              <a:t>, </a:t>
            </a:r>
            <a:r>
              <a:rPr lang="en-ID" dirty="0" err="1"/>
              <a:t>terjadi</a:t>
            </a:r>
            <a:r>
              <a:rPr lang="en-ID" dirty="0"/>
              <a:t> oliguria, </a:t>
            </a:r>
            <a:r>
              <a:rPr lang="en-ID" dirty="0" err="1"/>
              <a:t>suhu</a:t>
            </a:r>
            <a:r>
              <a:rPr lang="en-ID" dirty="0"/>
              <a:t> 38,6°C.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diatas</a:t>
            </a:r>
            <a:r>
              <a:rPr lang="en-ID" dirty="0"/>
              <a:t>?</a:t>
            </a:r>
          </a:p>
          <a:p>
            <a:pPr marL="514350" indent="-514350">
              <a:buAutoNum type="alphaLcPeriod"/>
            </a:pPr>
            <a:r>
              <a:rPr lang="en-ID" dirty="0" err="1"/>
              <a:t>Anasietas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Nyeri</a:t>
            </a:r>
            <a:r>
              <a:rPr lang="en-ID" dirty="0"/>
              <a:t> </a:t>
            </a:r>
            <a:r>
              <a:rPr lang="en-ID" dirty="0" err="1"/>
              <a:t>akut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Hipertemia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Hipovolemia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Defisit</a:t>
            </a:r>
            <a:r>
              <a:rPr lang="en-ID" dirty="0"/>
              <a:t> </a:t>
            </a:r>
            <a:r>
              <a:rPr lang="en-ID" dirty="0" err="1"/>
              <a:t>nutrisi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5416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48" t="35462" r="25498" b="32105"/>
          <a:stretch/>
        </p:blipFill>
        <p:spPr>
          <a:xfrm>
            <a:off x="1017916" y="1479176"/>
            <a:ext cx="9753178" cy="44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3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Seorang anak laki-laki usia 4 tahun datang ke IGD RS diantar oleh ibunya dengan keluhan </a:t>
            </a:r>
            <a:r>
              <a:rPr lang="en-ID" dirty="0" err="1"/>
              <a:t>panas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muntah</a:t>
            </a:r>
            <a:r>
              <a:rPr lang="en-ID" dirty="0"/>
              <a:t> </a:t>
            </a:r>
            <a:r>
              <a:rPr lang="id-ID" dirty="0"/>
              <a:t>sejak semalam. Perawat segera melakukan menempatkan anak ke brankar namun lupa tidak memasang </a:t>
            </a:r>
            <a:r>
              <a:rPr lang="id-ID" i="1" dirty="0"/>
              <a:t>side rail bed </a:t>
            </a:r>
            <a:r>
              <a:rPr lang="id-ID" dirty="0"/>
              <a:t>untuk keamanan pasien. Perawat melanjutkan pemasangan infus, namun perawat tidak memakai </a:t>
            </a:r>
            <a:r>
              <a:rPr lang="id-ID" i="1" dirty="0"/>
              <a:t>handscoen</a:t>
            </a:r>
            <a:r>
              <a:rPr lang="en-ID" i="1" dirty="0"/>
              <a:t>. </a:t>
            </a:r>
            <a:r>
              <a:rPr lang="id-ID" dirty="0"/>
              <a:t>Apakah aspek etik yang dilanggar oleh perawat </a:t>
            </a:r>
            <a:r>
              <a:rPr lang="en-ID" dirty="0"/>
              <a:t>?</a:t>
            </a:r>
            <a:endParaRPr lang="en-ID" i="1" dirty="0"/>
          </a:p>
          <a:p>
            <a:pPr lvl="0"/>
            <a:r>
              <a:rPr lang="id-ID" i="1" dirty="0"/>
              <a:t>Otonomy </a:t>
            </a:r>
            <a:endParaRPr lang="en-ID" dirty="0"/>
          </a:p>
          <a:p>
            <a:pPr lvl="0"/>
            <a:r>
              <a:rPr lang="id-ID" i="1" dirty="0"/>
              <a:t>Beneficence </a:t>
            </a:r>
            <a:endParaRPr lang="en-ID" dirty="0"/>
          </a:p>
          <a:p>
            <a:pPr lvl="0"/>
            <a:r>
              <a:rPr lang="id-ID" i="1" dirty="0"/>
              <a:t>Non maleficence </a:t>
            </a:r>
            <a:endParaRPr lang="en-ID" dirty="0"/>
          </a:p>
          <a:p>
            <a:pPr lvl="0"/>
            <a:r>
              <a:rPr lang="id-ID" i="1" dirty="0"/>
              <a:t>Fidelity </a:t>
            </a:r>
            <a:endParaRPr lang="en-ID" dirty="0"/>
          </a:p>
          <a:p>
            <a:r>
              <a:rPr lang="id-ID" i="1" dirty="0"/>
              <a:t>veracity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8126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Pembahasan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Tindakan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merugikan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SOP </a:t>
            </a:r>
            <a:r>
              <a:rPr lang="en-ID" dirty="0">
                <a:sym typeface="Wingdings" panose="05000000000000000000" pitchFamily="2" charset="2"/>
              </a:rPr>
              <a:t> Non </a:t>
            </a:r>
            <a:r>
              <a:rPr lang="en-ID" dirty="0" err="1">
                <a:sym typeface="Wingdings" panose="05000000000000000000" pitchFamily="2" charset="2"/>
              </a:rPr>
              <a:t>Malefecience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25700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DDST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4 </a:t>
            </a:r>
            <a:r>
              <a:rPr lang="en-ID" dirty="0" err="1"/>
              <a:t>tahun</a:t>
            </a:r>
            <a:r>
              <a:rPr lang="en-ID" dirty="0"/>
              <a:t>.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meminta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berlari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menaiki</a:t>
            </a:r>
            <a:r>
              <a:rPr lang="en-ID" dirty="0"/>
              <a:t> </a:t>
            </a:r>
            <a:r>
              <a:rPr lang="en-ID" dirty="0" err="1"/>
              <a:t>tangga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yang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diuji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? </a:t>
            </a:r>
          </a:p>
          <a:p>
            <a:r>
              <a:rPr lang="en-ID" dirty="0"/>
              <a:t>a. Bahasa </a:t>
            </a:r>
          </a:p>
          <a:p>
            <a:r>
              <a:rPr lang="en-ID" dirty="0"/>
              <a:t>b. </a:t>
            </a:r>
            <a:r>
              <a:rPr lang="en-ID" dirty="0" err="1"/>
              <a:t>Kognitif</a:t>
            </a:r>
            <a:r>
              <a:rPr lang="en-ID" dirty="0"/>
              <a:t> </a:t>
            </a:r>
          </a:p>
          <a:p>
            <a:r>
              <a:rPr lang="en-ID" dirty="0"/>
              <a:t>c. </a:t>
            </a:r>
            <a:r>
              <a:rPr lang="en-ID" dirty="0" err="1"/>
              <a:t>Motorik</a:t>
            </a:r>
            <a:r>
              <a:rPr lang="en-ID" dirty="0"/>
              <a:t> </a:t>
            </a:r>
            <a:r>
              <a:rPr lang="en-ID" dirty="0" err="1"/>
              <a:t>kasar</a:t>
            </a:r>
            <a:r>
              <a:rPr lang="en-ID" dirty="0"/>
              <a:t> </a:t>
            </a:r>
          </a:p>
          <a:p>
            <a:r>
              <a:rPr lang="en-ID" dirty="0"/>
              <a:t>d. </a:t>
            </a:r>
            <a:r>
              <a:rPr lang="en-ID" dirty="0" err="1"/>
              <a:t>Motorik</a:t>
            </a:r>
            <a:r>
              <a:rPr lang="en-ID" dirty="0"/>
              <a:t> </a:t>
            </a:r>
            <a:r>
              <a:rPr lang="en-ID" dirty="0" err="1"/>
              <a:t>halus</a:t>
            </a:r>
            <a:r>
              <a:rPr lang="en-ID" dirty="0"/>
              <a:t> </a:t>
            </a:r>
          </a:p>
          <a:p>
            <a:r>
              <a:rPr lang="en-ID" dirty="0"/>
              <a:t>e. Personal/</a:t>
            </a:r>
            <a:r>
              <a:rPr lang="en-ID" dirty="0" err="1"/>
              <a:t>sosial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5987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Pembahasan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Data </a:t>
            </a:r>
            <a:r>
              <a:rPr lang="en-ID" dirty="0" err="1"/>
              <a:t>fokus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diminta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berlani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menaiki</a:t>
            </a:r>
            <a:r>
              <a:rPr lang="en-ID" dirty="0"/>
              <a:t> </a:t>
            </a:r>
            <a:r>
              <a:rPr lang="en-ID" dirty="0" err="1"/>
              <a:t>tangga</a:t>
            </a:r>
            <a:r>
              <a:rPr lang="en-ID" dirty="0"/>
              <a:t>.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,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uji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motorik</a:t>
            </a:r>
            <a:r>
              <a:rPr lang="en-ID" dirty="0"/>
              <a:t> </a:t>
            </a:r>
            <a:r>
              <a:rPr lang="en-ID" dirty="0" err="1"/>
              <a:t>kasar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. </a:t>
            </a:r>
            <a:r>
              <a:rPr lang="en-ID" dirty="0" err="1"/>
              <a:t>Motorik</a:t>
            </a:r>
            <a:r>
              <a:rPr lang="en-ID" dirty="0"/>
              <a:t> </a:t>
            </a:r>
            <a:r>
              <a:rPr lang="en-ID" dirty="0" err="1"/>
              <a:t>kasar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salah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denver</a:t>
            </a:r>
            <a:r>
              <a:rPr lang="en-ID" dirty="0"/>
              <a:t> yang </a:t>
            </a:r>
            <a:r>
              <a:rPr lang="en-ID" dirty="0" err="1"/>
              <a:t>menilai</a:t>
            </a:r>
            <a:r>
              <a:rPr lang="en-ID" dirty="0"/>
              <a:t> duduk, </a:t>
            </a:r>
            <a:r>
              <a:rPr lang="en-ID" dirty="0" err="1"/>
              <a:t>jalan</a:t>
            </a:r>
            <a:r>
              <a:rPr lang="en-ID" dirty="0"/>
              <a:t>, </a:t>
            </a:r>
            <a:r>
              <a:rPr lang="en-ID" dirty="0" err="1"/>
              <a:t>melompat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gerakan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731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laki-laki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3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IGD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keluhan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mimisan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gusi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dirty="0" err="1"/>
              <a:t>berdarah</a:t>
            </a:r>
            <a:r>
              <a:rPr lang="en-ID" dirty="0"/>
              <a:t>. Dari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</a:t>
            </a:r>
            <a:r>
              <a:rPr lang="en-ID" dirty="0" err="1"/>
              <a:t>didapatkan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lemah</a:t>
            </a:r>
            <a:r>
              <a:rPr lang="en-ID" dirty="0"/>
              <a:t>, </a:t>
            </a:r>
            <a:r>
              <a:rPr lang="en-ID" dirty="0" err="1"/>
              <a:t>konjungtiva</a:t>
            </a:r>
            <a:r>
              <a:rPr lang="en-ID" dirty="0"/>
              <a:t> </a:t>
            </a:r>
            <a:r>
              <a:rPr lang="en-ID" dirty="0" err="1"/>
              <a:t>anemis</a:t>
            </a:r>
            <a:r>
              <a:rPr lang="en-ID" dirty="0"/>
              <a:t>,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biru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lengan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jari-jari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balita</a:t>
            </a:r>
            <a:r>
              <a:rPr lang="en-ID" dirty="0"/>
              <a:t>. </a:t>
            </a:r>
            <a:r>
              <a:rPr lang="en-ID" dirty="0" err="1"/>
              <a:t>Hasil</a:t>
            </a:r>
            <a:r>
              <a:rPr lang="en-ID" dirty="0"/>
              <a:t> TTV </a:t>
            </a:r>
            <a:r>
              <a:rPr lang="en-ID" dirty="0" err="1"/>
              <a:t>menunjukan</a:t>
            </a:r>
            <a:r>
              <a:rPr lang="en-ID" dirty="0"/>
              <a:t> RR 28 x/</a:t>
            </a:r>
            <a:r>
              <a:rPr lang="en-ID" dirty="0" err="1"/>
              <a:t>menit</a:t>
            </a:r>
            <a:r>
              <a:rPr lang="en-ID" dirty="0"/>
              <a:t>, HR 115 x/</a:t>
            </a:r>
            <a:r>
              <a:rPr lang="en-ID" dirty="0" err="1"/>
              <a:t>menit</a:t>
            </a:r>
            <a:r>
              <a:rPr lang="en-ID" dirty="0"/>
              <a:t>, </a:t>
            </a:r>
            <a:r>
              <a:rPr lang="en-ID" dirty="0" err="1"/>
              <a:t>suhu</a:t>
            </a:r>
            <a:r>
              <a:rPr lang="en-ID" dirty="0"/>
              <a:t> 37,8˚C, BB 12 kg, </a:t>
            </a:r>
            <a:r>
              <a:rPr lang="en-ID" dirty="0" err="1"/>
              <a:t>Hb</a:t>
            </a:r>
            <a:r>
              <a:rPr lang="en-ID" dirty="0"/>
              <a:t> 8,3 gr/dl, RBC 2,82 x 106 /</a:t>
            </a:r>
            <a:r>
              <a:rPr lang="en-ID" dirty="0" err="1"/>
              <a:t>uL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diagnnosa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? </a:t>
            </a:r>
          </a:p>
          <a:p>
            <a:r>
              <a:rPr lang="en-ID" dirty="0"/>
              <a:t>a. </a:t>
            </a:r>
            <a:r>
              <a:rPr lang="en-ID" dirty="0" err="1"/>
              <a:t>Keletihan</a:t>
            </a:r>
            <a:r>
              <a:rPr lang="en-ID" dirty="0"/>
              <a:t> </a:t>
            </a:r>
          </a:p>
          <a:p>
            <a:r>
              <a:rPr lang="en-ID" dirty="0"/>
              <a:t>b. </a:t>
            </a:r>
            <a:r>
              <a:rPr lang="en-ID" dirty="0" err="1"/>
              <a:t>Hipertermi</a:t>
            </a:r>
            <a:r>
              <a:rPr lang="en-ID" dirty="0"/>
              <a:t> </a:t>
            </a:r>
          </a:p>
          <a:p>
            <a:r>
              <a:rPr lang="en-ID" dirty="0"/>
              <a:t>c. </a:t>
            </a: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perdarahan</a:t>
            </a:r>
            <a:r>
              <a:rPr lang="en-ID" dirty="0"/>
              <a:t> </a:t>
            </a:r>
          </a:p>
          <a:p>
            <a:r>
              <a:rPr lang="en-ID" dirty="0"/>
              <a:t>d. </a:t>
            </a:r>
            <a:r>
              <a:rPr lang="en-ID" dirty="0" err="1"/>
              <a:t>Ketidakefektifan</a:t>
            </a:r>
            <a:r>
              <a:rPr lang="en-ID" dirty="0"/>
              <a:t> </a:t>
            </a:r>
            <a:r>
              <a:rPr lang="en-ID" dirty="0" err="1"/>
              <a:t>perfusi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perifer</a:t>
            </a:r>
            <a:r>
              <a:rPr lang="en-ID" dirty="0"/>
              <a:t> </a:t>
            </a:r>
          </a:p>
          <a:p>
            <a:r>
              <a:rPr lang="en-ID" dirty="0"/>
              <a:t>e. </a:t>
            </a:r>
            <a:r>
              <a:rPr lang="en-ID" dirty="0" err="1"/>
              <a:t>Ketidakseimbangan</a:t>
            </a:r>
            <a:r>
              <a:rPr lang="en-ID" dirty="0"/>
              <a:t> </a:t>
            </a:r>
            <a:r>
              <a:rPr lang="en-ID" dirty="0" err="1"/>
              <a:t>nutrisi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tubuh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06724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Pembahasan</a:t>
            </a:r>
            <a:r>
              <a:rPr lang="en-ID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b="1" dirty="0" err="1"/>
              <a:t>Rasional</a:t>
            </a:r>
            <a:r>
              <a:rPr lang="en-ID" b="1" dirty="0"/>
              <a:t> A</a:t>
            </a:r>
            <a:r>
              <a:rPr lang="en-ID" dirty="0"/>
              <a:t> : </a:t>
            </a:r>
            <a:r>
              <a:rPr lang="en-ID" dirty="0" err="1"/>
              <a:t>perfusi</a:t>
            </a:r>
            <a:r>
              <a:rPr lang="en-ID" dirty="0"/>
              <a:t> yang </a:t>
            </a:r>
            <a:r>
              <a:rPr lang="en-ID" dirty="0" err="1"/>
              <a:t>terganggu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kelelahan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keletihan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penangannya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prioritas</a:t>
            </a:r>
            <a:r>
              <a:rPr lang="en-ID" dirty="0"/>
              <a:t>. </a:t>
            </a:r>
          </a:p>
          <a:p>
            <a:r>
              <a:rPr lang="en-ID" dirty="0" err="1"/>
              <a:t>Rasional</a:t>
            </a:r>
            <a:r>
              <a:rPr lang="en-ID" dirty="0"/>
              <a:t> B :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suhu</a:t>
            </a:r>
            <a:r>
              <a:rPr lang="en-ID" dirty="0"/>
              <a:t>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signifikan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hipertermia</a:t>
            </a:r>
            <a:r>
              <a:rPr lang="en-ID" dirty="0"/>
              <a:t>. </a:t>
            </a:r>
          </a:p>
          <a:p>
            <a:r>
              <a:rPr lang="en-ID" dirty="0" err="1"/>
              <a:t>Rasional</a:t>
            </a:r>
            <a:r>
              <a:rPr lang="en-ID" dirty="0"/>
              <a:t> C :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yang </a:t>
            </a:r>
            <a:r>
              <a:rPr lang="en-ID" dirty="0" err="1"/>
              <a:t>mengarah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perdarahan</a:t>
            </a:r>
            <a:r>
              <a:rPr lang="en-ID" dirty="0"/>
              <a:t> </a:t>
            </a:r>
            <a:r>
              <a:rPr lang="en-ID" dirty="0" err="1"/>
              <a:t>namun</a:t>
            </a:r>
            <a:r>
              <a:rPr lang="en-ID" dirty="0"/>
              <a:t> yang </a:t>
            </a:r>
            <a:r>
              <a:rPr lang="en-ID" dirty="0" err="1"/>
              <a:t>prioritas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ditangani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yang </a:t>
            </a:r>
            <a:r>
              <a:rPr lang="en-ID" dirty="0" err="1"/>
              <a:t>aktual</a:t>
            </a:r>
            <a:r>
              <a:rPr lang="en-ID" dirty="0"/>
              <a:t>.</a:t>
            </a:r>
          </a:p>
          <a:p>
            <a:r>
              <a:rPr lang="en-ID" dirty="0" err="1"/>
              <a:t>Rasional</a:t>
            </a:r>
            <a:r>
              <a:rPr lang="en-ID" dirty="0"/>
              <a:t> D : </a:t>
            </a:r>
            <a:r>
              <a:rPr lang="en-ID" dirty="0" err="1"/>
              <a:t>pendarahan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diatas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hb</a:t>
            </a:r>
            <a:r>
              <a:rPr lang="en-ID" dirty="0"/>
              <a:t> </a:t>
            </a:r>
            <a:r>
              <a:rPr lang="en-ID" dirty="0" err="1"/>
              <a:t>dibawah</a:t>
            </a:r>
            <a:r>
              <a:rPr lang="en-ID" dirty="0"/>
              <a:t> normal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indikasi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perfusi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. </a:t>
            </a:r>
          </a:p>
          <a:p>
            <a:r>
              <a:rPr lang="en-ID" dirty="0" err="1"/>
              <a:t>Rasional</a:t>
            </a:r>
            <a:r>
              <a:rPr lang="en-ID" dirty="0"/>
              <a:t> E :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yang </a:t>
            </a:r>
            <a:r>
              <a:rPr lang="en-ID" dirty="0" err="1"/>
              <a:t>lemah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nafsu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209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menganalisis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laboratorium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An. K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leukemia</a:t>
            </a:r>
            <a:r>
              <a:rPr lang="en-ID" dirty="0"/>
              <a:t> yang </a:t>
            </a:r>
            <a:r>
              <a:rPr lang="en-ID" dirty="0" err="1"/>
              <a:t>mendapat</a:t>
            </a:r>
            <a:r>
              <a:rPr lang="en-ID" dirty="0"/>
              <a:t> </a:t>
            </a:r>
            <a:r>
              <a:rPr lang="en-ID" dirty="0" err="1"/>
              <a:t>kemoterapi</a:t>
            </a:r>
            <a:r>
              <a:rPr lang="en-ID" dirty="0"/>
              <a:t>.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mencatat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trombosit</a:t>
            </a:r>
            <a:r>
              <a:rPr lang="en-ID" dirty="0"/>
              <a:t> 19.500 </a:t>
            </a:r>
            <a:r>
              <a:rPr lang="en-ID" dirty="0" err="1"/>
              <a:t>sel</a:t>
            </a:r>
            <a:r>
              <a:rPr lang="en-ID" dirty="0"/>
              <a:t>/mm3.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laboratorium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intervensi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dokumentasikan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? </a:t>
            </a:r>
          </a:p>
          <a:p>
            <a:pPr marL="514350" indent="-514350">
              <a:buAutoNum type="alphaLcPeriod"/>
            </a:pPr>
            <a:r>
              <a:rPr lang="en-ID" dirty="0" err="1"/>
              <a:t>Memonitor</a:t>
            </a:r>
            <a:r>
              <a:rPr lang="en-ID" dirty="0"/>
              <a:t> </a:t>
            </a:r>
            <a:r>
              <a:rPr lang="en-ID" dirty="0" err="1"/>
              <a:t>suhu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4 jam </a:t>
            </a:r>
          </a:p>
          <a:p>
            <a:pPr marL="0" indent="0">
              <a:buNone/>
            </a:pPr>
            <a:r>
              <a:rPr lang="en-ID" dirty="0"/>
              <a:t>b. </a:t>
            </a:r>
            <a:r>
              <a:rPr lang="en-ID" dirty="0" err="1"/>
              <a:t>Perhatikan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perdarahan</a:t>
            </a: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/>
              <a:t>c. </a:t>
            </a:r>
            <a:r>
              <a:rPr lang="en-ID" dirty="0" err="1"/>
              <a:t>Memonitor</a:t>
            </a:r>
            <a:r>
              <a:rPr lang="en-ID" dirty="0"/>
              <a:t> </a:t>
            </a:r>
            <a:r>
              <a:rPr lang="en-ID" dirty="0" err="1"/>
              <a:t>tanda-tanda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/>
              <a:t>d. </a:t>
            </a:r>
            <a:r>
              <a:rPr lang="en-ID" dirty="0" err="1"/>
              <a:t>Memulai</a:t>
            </a:r>
            <a:r>
              <a:rPr lang="en-ID" dirty="0"/>
              <a:t> </a:t>
            </a:r>
            <a:r>
              <a:rPr lang="en-ID" dirty="0" err="1"/>
              <a:t>kewaspadaan</a:t>
            </a:r>
            <a:r>
              <a:rPr lang="en-ID" dirty="0"/>
              <a:t> </a:t>
            </a:r>
            <a:r>
              <a:rPr lang="en-ID" dirty="0" err="1"/>
              <a:t>isolasi</a:t>
            </a:r>
            <a:r>
              <a:rPr lang="en-ID" dirty="0"/>
              <a:t> </a:t>
            </a:r>
            <a:r>
              <a:rPr lang="en-ID" dirty="0" err="1"/>
              <a:t>pelindung</a:t>
            </a: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/>
              <a:t>e. </a:t>
            </a:r>
            <a:r>
              <a:rPr lang="en-ID" dirty="0" err="1"/>
              <a:t>Mempertahankan</a:t>
            </a:r>
            <a:r>
              <a:rPr lang="en-ID" dirty="0"/>
              <a:t> </a:t>
            </a:r>
            <a:r>
              <a:rPr lang="en-ID" dirty="0" err="1"/>
              <a:t>mencuci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menyeluruh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06209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2 </a:t>
            </a:r>
            <a:r>
              <a:rPr lang="en-ID" dirty="0" err="1"/>
              <a:t>bulan</a:t>
            </a:r>
            <a:r>
              <a:rPr lang="en-ID" dirty="0"/>
              <a:t> di </a:t>
            </a:r>
            <a:r>
              <a:rPr lang="en-ID" dirty="0" err="1"/>
              <a:t>bawa</a:t>
            </a:r>
            <a:r>
              <a:rPr lang="en-ID" dirty="0"/>
              <a:t> </a:t>
            </a:r>
            <a:r>
              <a:rPr lang="en-ID" dirty="0" err="1"/>
              <a:t>ibunya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puskesmas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batuk</a:t>
            </a:r>
            <a:r>
              <a:rPr lang="en-ID" dirty="0"/>
              <a:t> </a:t>
            </a:r>
            <a:r>
              <a:rPr lang="en-ID" dirty="0" err="1"/>
              <a:t>pilek</a:t>
            </a:r>
            <a:r>
              <a:rPr lang="en-ID" dirty="0"/>
              <a:t>. 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: </a:t>
            </a:r>
            <a:r>
              <a:rPr lang="en-ID" dirty="0" err="1"/>
              <a:t>batuk</a:t>
            </a:r>
            <a:r>
              <a:rPr lang="en-ID" dirty="0"/>
              <a:t> </a:t>
            </a:r>
            <a:r>
              <a:rPr lang="en-ID" dirty="0" err="1"/>
              <a:t>pilek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2 </a:t>
            </a:r>
            <a:r>
              <a:rPr lang="en-ID" dirty="0" err="1"/>
              <a:t>hari</a:t>
            </a:r>
            <a:r>
              <a:rPr lang="en-ID" dirty="0"/>
              <a:t> yang </a:t>
            </a:r>
            <a:r>
              <a:rPr lang="en-ID" dirty="0" err="1"/>
              <a:t>lalu</a:t>
            </a:r>
            <a:r>
              <a:rPr lang="en-ID" dirty="0"/>
              <a:t>, </a:t>
            </a:r>
            <a:r>
              <a:rPr lang="en-ID" dirty="0" err="1"/>
              <a:t>suhu</a:t>
            </a:r>
            <a:r>
              <a:rPr lang="en-ID" dirty="0"/>
              <a:t> 37</a:t>
            </a:r>
            <a:r>
              <a:rPr lang="en-ID" baseline="30000" dirty="0"/>
              <a:t>0</a:t>
            </a:r>
            <a:r>
              <a:rPr lang="en-ID" dirty="0"/>
              <a:t>C,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imunisasi</a:t>
            </a:r>
            <a:r>
              <a:rPr lang="en-ID" dirty="0"/>
              <a:t>. 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menganjurkan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di </a:t>
            </a:r>
            <a:r>
              <a:rPr lang="en-ID" dirty="0" err="1"/>
              <a:t>imunisasi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menolak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di </a:t>
            </a:r>
            <a:r>
              <a:rPr lang="en-ID" dirty="0" err="1"/>
              <a:t>imunisasi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keluarganya</a:t>
            </a:r>
            <a:r>
              <a:rPr lang="en-ID" dirty="0"/>
              <a:t> </a:t>
            </a:r>
            <a:r>
              <a:rPr lang="en-ID" dirty="0" err="1"/>
              <a:t>imunisasi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demam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 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berupaya</a:t>
            </a:r>
            <a:r>
              <a:rPr lang="en-ID" dirty="0"/>
              <a:t> </a:t>
            </a:r>
            <a:r>
              <a:rPr lang="en-ID" dirty="0" err="1"/>
              <a:t>membujuk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imunisasi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lengkap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etik</a:t>
            </a:r>
            <a:r>
              <a:rPr lang="en-ID" dirty="0"/>
              <a:t> yang </a:t>
            </a:r>
            <a:r>
              <a:rPr lang="en-ID" dirty="0" err="1"/>
              <a:t>diterapkan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?</a:t>
            </a:r>
            <a:endParaRPr lang="en-ID" sz="1800" dirty="0"/>
          </a:p>
          <a:p>
            <a:pPr lvl="1"/>
            <a:r>
              <a:rPr lang="en-ID" sz="2600" i="1" dirty="0"/>
              <a:t>Autonomy</a:t>
            </a:r>
            <a:endParaRPr lang="en-ID" sz="2600" dirty="0"/>
          </a:p>
          <a:p>
            <a:pPr lvl="1"/>
            <a:r>
              <a:rPr lang="en-ID" sz="2600" i="1" dirty="0"/>
              <a:t>Beneficence</a:t>
            </a:r>
            <a:endParaRPr lang="en-ID" sz="2600" dirty="0"/>
          </a:p>
          <a:p>
            <a:pPr lvl="1"/>
            <a:r>
              <a:rPr lang="en-ID" sz="2600" i="1" dirty="0"/>
              <a:t>Maleficence</a:t>
            </a:r>
            <a:endParaRPr lang="en-ID" sz="2600" dirty="0"/>
          </a:p>
          <a:p>
            <a:pPr lvl="1"/>
            <a:r>
              <a:rPr lang="en-ID" sz="2600" i="1" dirty="0"/>
              <a:t>Justice</a:t>
            </a:r>
          </a:p>
          <a:p>
            <a:pPr lvl="1"/>
            <a:r>
              <a:rPr lang="en-ID" sz="2600" i="1" dirty="0"/>
              <a:t>Fidelity</a:t>
            </a:r>
            <a:endParaRPr lang="en-ID" sz="2600" dirty="0"/>
          </a:p>
        </p:txBody>
      </p:sp>
    </p:spTree>
    <p:extLst>
      <p:ext uri="{BB962C8B-B14F-4D97-AF65-F5344CB8AC3E}">
        <p14:creationId xmlns:p14="http://schemas.microsoft.com/office/powerpoint/2010/main" val="972104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Pembahasan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prinsip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yang </a:t>
            </a:r>
            <a:r>
              <a:rPr lang="en-GB" dirty="0" err="1"/>
              <a:t>baik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merugikan</a:t>
            </a:r>
            <a:r>
              <a:rPr lang="en-GB" dirty="0"/>
              <a:t> </a:t>
            </a:r>
            <a:r>
              <a:rPr lang="en-GB" dirty="0" err="1"/>
              <a:t>pasien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menimbulkan</a:t>
            </a:r>
            <a:r>
              <a:rPr lang="en-GB" dirty="0"/>
              <a:t> </a:t>
            </a:r>
            <a:r>
              <a:rPr lang="en-GB" dirty="0" err="1"/>
              <a:t>bahaya</a:t>
            </a:r>
            <a:r>
              <a:rPr lang="en-GB" dirty="0"/>
              <a:t> </a:t>
            </a:r>
            <a:r>
              <a:rPr lang="en-GB" dirty="0" err="1"/>
              <a:t>bagi</a:t>
            </a:r>
            <a:r>
              <a:rPr lang="en-GB" dirty="0"/>
              <a:t> </a:t>
            </a:r>
            <a:r>
              <a:rPr lang="en-GB" dirty="0" err="1"/>
              <a:t>pasien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Perawat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memberi</a:t>
            </a:r>
            <a:r>
              <a:rPr lang="en-GB" dirty="0">
                <a:sym typeface="Wingdings" panose="05000000000000000000" pitchFamily="2" charset="2"/>
              </a:rPr>
              <a:t> KIE </a:t>
            </a:r>
            <a:r>
              <a:rPr lang="en-GB" dirty="0" err="1">
                <a:sym typeface="Wingdings" panose="05000000000000000000" pitchFamily="2" charset="2"/>
              </a:rPr>
              <a:t>untuk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merubah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perilaku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pasien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menjadi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kearah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naik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Benefecience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67475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d-ID" sz="4000" dirty="0"/>
              <a:t>PRINSIP-PRINSIP DALAM ETIKA KEPERAWATAN</a:t>
            </a:r>
            <a:endParaRPr lang="en-GB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800" dirty="0"/>
              <a:t> A</a:t>
            </a:r>
            <a:r>
              <a:rPr lang="id-ID" sz="2800" dirty="0"/>
              <a:t>UTONOMI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800" dirty="0"/>
              <a:t>	</a:t>
            </a:r>
            <a:r>
              <a:rPr lang="en-GB" sz="2800" dirty="0" err="1"/>
              <a:t>Autonomi</a:t>
            </a:r>
            <a:r>
              <a:rPr lang="en-GB" sz="2800" dirty="0"/>
              <a:t> </a:t>
            </a:r>
            <a:r>
              <a:rPr lang="en-GB" sz="2800" dirty="0" err="1"/>
              <a:t>berarti</a:t>
            </a:r>
            <a:r>
              <a:rPr lang="en-GB" sz="2800" dirty="0"/>
              <a:t> </a:t>
            </a:r>
            <a:r>
              <a:rPr lang="en-GB" sz="2800" dirty="0" err="1"/>
              <a:t>kemampuan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menentukan</a:t>
            </a:r>
            <a:r>
              <a:rPr lang="en-GB" sz="2800" dirty="0"/>
              <a:t> </a:t>
            </a:r>
            <a:r>
              <a:rPr lang="en-GB" sz="2800" dirty="0" err="1"/>
              <a:t>sendiri</a:t>
            </a:r>
            <a:r>
              <a:rPr lang="en-GB" sz="2800" dirty="0"/>
              <a:t> </a:t>
            </a:r>
            <a:r>
              <a:rPr lang="en-GB" sz="2800" dirty="0" err="1"/>
              <a:t>atau</a:t>
            </a:r>
            <a:r>
              <a:rPr lang="en-GB" sz="2800" dirty="0"/>
              <a:t> </a:t>
            </a:r>
            <a:r>
              <a:rPr lang="en-GB" sz="2800" dirty="0" err="1"/>
              <a:t>mengatur</a:t>
            </a:r>
            <a:r>
              <a:rPr lang="en-GB" sz="2800" dirty="0"/>
              <a:t> </a:t>
            </a:r>
            <a:r>
              <a:rPr lang="en-GB" sz="2800" dirty="0" err="1"/>
              <a:t>diri</a:t>
            </a:r>
            <a:r>
              <a:rPr lang="en-GB" sz="2800" dirty="0"/>
              <a:t> </a:t>
            </a:r>
            <a:r>
              <a:rPr lang="en-GB" sz="2800" dirty="0" err="1"/>
              <a:t>sendiri</a:t>
            </a:r>
            <a:r>
              <a:rPr lang="en-GB" sz="2800" dirty="0"/>
              <a:t>, </a:t>
            </a:r>
            <a:r>
              <a:rPr lang="en-GB" sz="2800" dirty="0" err="1"/>
              <a:t>berarti</a:t>
            </a:r>
            <a:r>
              <a:rPr lang="en-GB" sz="2800" dirty="0"/>
              <a:t> </a:t>
            </a:r>
            <a:r>
              <a:rPr lang="en-GB" sz="2800" dirty="0" err="1"/>
              <a:t>menghargai</a:t>
            </a:r>
            <a:r>
              <a:rPr lang="en-GB" sz="2800" dirty="0"/>
              <a:t> </a:t>
            </a:r>
            <a:r>
              <a:rPr lang="en-GB" sz="2800" dirty="0" err="1"/>
              <a:t>manusia</a:t>
            </a:r>
            <a:r>
              <a:rPr lang="en-GB" sz="2800" dirty="0"/>
              <a:t> </a:t>
            </a:r>
            <a:r>
              <a:rPr lang="en-GB" sz="2800" dirty="0" err="1"/>
              <a:t>sehingga</a:t>
            </a:r>
            <a:r>
              <a:rPr lang="en-GB" sz="2800" dirty="0"/>
              <a:t> </a:t>
            </a:r>
            <a:r>
              <a:rPr lang="id-ID" sz="2800" dirty="0"/>
              <a:t>harapannya perawat </a:t>
            </a:r>
            <a:r>
              <a:rPr lang="en-GB" sz="2800" dirty="0" err="1"/>
              <a:t>memperlakukan</a:t>
            </a:r>
            <a:r>
              <a:rPr lang="en-GB" sz="2800" dirty="0"/>
              <a:t> </a:t>
            </a:r>
            <a:r>
              <a:rPr lang="en-GB" sz="2800" dirty="0" err="1"/>
              <a:t>mereka</a:t>
            </a:r>
            <a:r>
              <a:rPr lang="en-GB" sz="2800" dirty="0"/>
              <a:t> </a:t>
            </a:r>
            <a:r>
              <a:rPr lang="en-GB" sz="2800" dirty="0" err="1"/>
              <a:t>sebagai</a:t>
            </a:r>
            <a:r>
              <a:rPr lang="en-GB" sz="2800" dirty="0"/>
              <a:t> </a:t>
            </a:r>
            <a:r>
              <a:rPr lang="en-GB" sz="2800" dirty="0" err="1"/>
              <a:t>seseorang</a:t>
            </a:r>
            <a:r>
              <a:rPr lang="en-GB" sz="2800" dirty="0"/>
              <a:t> yang </a:t>
            </a:r>
            <a:r>
              <a:rPr lang="en-GB" sz="2800" dirty="0" err="1"/>
              <a:t>mempunyai</a:t>
            </a:r>
            <a:r>
              <a:rPr lang="en-GB" sz="2800" dirty="0"/>
              <a:t> </a:t>
            </a:r>
            <a:r>
              <a:rPr lang="en-GB" sz="2800" dirty="0" err="1"/>
              <a:t>harga</a:t>
            </a:r>
            <a:r>
              <a:rPr lang="en-GB" sz="2800" dirty="0"/>
              <a:t> </a:t>
            </a:r>
            <a:r>
              <a:rPr lang="en-GB" sz="2800" dirty="0" err="1"/>
              <a:t>diri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martabat</a:t>
            </a:r>
            <a:r>
              <a:rPr lang="en-GB" sz="2800" dirty="0"/>
              <a:t> </a:t>
            </a:r>
            <a:r>
              <a:rPr lang="en-GB" sz="2800" dirty="0" err="1"/>
              <a:t>serta</a:t>
            </a:r>
            <a:r>
              <a:rPr lang="en-GB" sz="2800" dirty="0"/>
              <a:t> </a:t>
            </a:r>
            <a:r>
              <a:rPr lang="en-GB" sz="2800" dirty="0" err="1"/>
              <a:t>mampu</a:t>
            </a:r>
            <a:r>
              <a:rPr lang="en-GB" sz="2800" dirty="0"/>
              <a:t> </a:t>
            </a:r>
            <a:r>
              <a:rPr lang="en-GB" sz="2800" dirty="0" err="1"/>
              <a:t>menentukan</a:t>
            </a:r>
            <a:r>
              <a:rPr lang="en-GB" sz="2800" dirty="0"/>
              <a:t> </a:t>
            </a:r>
            <a:r>
              <a:rPr lang="en-GB" sz="2800" dirty="0" err="1"/>
              <a:t>sesuatu</a:t>
            </a:r>
            <a:r>
              <a:rPr lang="en-GB" sz="2800" dirty="0"/>
              <a:t> </a:t>
            </a:r>
            <a:r>
              <a:rPr lang="en-GB" sz="2800" dirty="0" err="1"/>
              <a:t>bagi</a:t>
            </a:r>
            <a:r>
              <a:rPr lang="en-GB" sz="2800" dirty="0"/>
              <a:t> </a:t>
            </a:r>
            <a:r>
              <a:rPr lang="en-GB" sz="2800" dirty="0" err="1"/>
              <a:t>dirinya</a:t>
            </a:r>
            <a:r>
              <a:rPr lang="en-GB" sz="2800" dirty="0"/>
              <a:t>. </a:t>
            </a:r>
            <a:endParaRPr lang="id-ID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B</a:t>
            </a:r>
            <a:r>
              <a:rPr lang="id-ID" sz="2800" dirty="0"/>
              <a:t>ENEFISIENCE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800" dirty="0"/>
              <a:t>	</a:t>
            </a:r>
            <a:r>
              <a:rPr lang="en-GB" sz="2800" dirty="0" err="1"/>
              <a:t>Merupakan</a:t>
            </a:r>
            <a:r>
              <a:rPr lang="en-GB" sz="2800" dirty="0"/>
              <a:t> </a:t>
            </a:r>
            <a:r>
              <a:rPr lang="en-GB" sz="2800" dirty="0" err="1"/>
              <a:t>prinsip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melakukan</a:t>
            </a:r>
            <a:r>
              <a:rPr lang="en-GB" sz="2800" dirty="0"/>
              <a:t> yang </a:t>
            </a:r>
            <a:r>
              <a:rPr lang="en-GB" sz="2800" dirty="0" err="1"/>
              <a:t>baik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tidak</a:t>
            </a:r>
            <a:r>
              <a:rPr lang="en-GB" sz="2800" dirty="0"/>
              <a:t> </a:t>
            </a:r>
            <a:r>
              <a:rPr lang="en-GB" sz="2800" dirty="0" err="1"/>
              <a:t>merugikan</a:t>
            </a:r>
            <a:r>
              <a:rPr lang="en-GB" sz="2800" dirty="0"/>
              <a:t> </a:t>
            </a:r>
            <a:r>
              <a:rPr lang="en-GB" sz="2800" dirty="0" err="1"/>
              <a:t>pasien</a:t>
            </a:r>
            <a:r>
              <a:rPr lang="en-GB" sz="2800" dirty="0"/>
              <a:t> </a:t>
            </a:r>
            <a:r>
              <a:rPr lang="en-GB" sz="2800" dirty="0" err="1"/>
              <a:t>atau</a:t>
            </a:r>
            <a:r>
              <a:rPr lang="en-GB" sz="2800" dirty="0"/>
              <a:t> </a:t>
            </a:r>
            <a:r>
              <a:rPr lang="en-GB" sz="2800" dirty="0" err="1"/>
              <a:t>tidak</a:t>
            </a:r>
            <a:r>
              <a:rPr lang="en-GB" sz="2800" dirty="0"/>
              <a:t> </a:t>
            </a:r>
            <a:r>
              <a:rPr lang="en-GB" sz="2800" dirty="0" err="1"/>
              <a:t>menimbulkan</a:t>
            </a:r>
            <a:r>
              <a:rPr lang="en-GB" sz="2800" dirty="0"/>
              <a:t> </a:t>
            </a:r>
            <a:r>
              <a:rPr lang="en-GB" sz="2800" dirty="0" err="1"/>
              <a:t>bahaya</a:t>
            </a:r>
            <a:r>
              <a:rPr lang="en-GB" sz="2800" dirty="0"/>
              <a:t> </a:t>
            </a:r>
            <a:r>
              <a:rPr lang="en-GB" sz="2800" dirty="0" err="1"/>
              <a:t>bagi</a:t>
            </a:r>
            <a:r>
              <a:rPr lang="en-GB" sz="2800" dirty="0"/>
              <a:t> </a:t>
            </a:r>
            <a:r>
              <a:rPr lang="en-GB" sz="2800" dirty="0" err="1"/>
              <a:t>pasien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181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260350"/>
            <a:ext cx="8229600" cy="64087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800" dirty="0"/>
              <a:t> J</a:t>
            </a:r>
            <a:r>
              <a:rPr lang="id-ID" sz="2800" dirty="0"/>
              <a:t>USTICE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d-ID" sz="2800" dirty="0"/>
              <a:t>	</a:t>
            </a:r>
            <a:r>
              <a:rPr lang="en-GB" sz="2800" dirty="0" err="1"/>
              <a:t>Merupakan</a:t>
            </a:r>
            <a:r>
              <a:rPr lang="en-GB" sz="2800" dirty="0"/>
              <a:t> </a:t>
            </a:r>
            <a:r>
              <a:rPr lang="en-GB" sz="2800" dirty="0" err="1"/>
              <a:t>prinsip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bertindak</a:t>
            </a:r>
            <a:r>
              <a:rPr lang="en-GB" sz="2800" dirty="0"/>
              <a:t> </a:t>
            </a:r>
            <a:r>
              <a:rPr lang="en-GB" sz="2800" dirty="0" err="1"/>
              <a:t>adil</a:t>
            </a:r>
            <a:r>
              <a:rPr lang="en-GB" sz="2800" dirty="0"/>
              <a:t> </a:t>
            </a:r>
            <a:r>
              <a:rPr lang="en-GB" sz="2800" dirty="0" err="1"/>
              <a:t>bagi</a:t>
            </a:r>
            <a:r>
              <a:rPr lang="en-GB" sz="2800" dirty="0"/>
              <a:t> </a:t>
            </a:r>
            <a:r>
              <a:rPr lang="en-GB" sz="2800" dirty="0" err="1"/>
              <a:t>semua</a:t>
            </a:r>
            <a:r>
              <a:rPr lang="en-GB" sz="2800" dirty="0"/>
              <a:t> </a:t>
            </a:r>
            <a:r>
              <a:rPr lang="en-GB" sz="2800" dirty="0" err="1"/>
              <a:t>individu</a:t>
            </a:r>
            <a:r>
              <a:rPr lang="en-GB" sz="2800" dirty="0"/>
              <a:t>, </a:t>
            </a:r>
            <a:r>
              <a:rPr lang="en-GB" sz="2800" dirty="0" err="1"/>
              <a:t>setiap</a:t>
            </a:r>
            <a:r>
              <a:rPr lang="en-GB" sz="2800" dirty="0"/>
              <a:t> </a:t>
            </a:r>
            <a:r>
              <a:rPr lang="en-GB" sz="2800" dirty="0" err="1"/>
              <a:t>individu</a:t>
            </a:r>
            <a:r>
              <a:rPr lang="en-GB" sz="2800" dirty="0"/>
              <a:t> </a:t>
            </a:r>
            <a:r>
              <a:rPr lang="en-GB" sz="2800" dirty="0" err="1"/>
              <a:t>mendapat</a:t>
            </a:r>
            <a:r>
              <a:rPr lang="en-GB" sz="2800" dirty="0"/>
              <a:t> </a:t>
            </a:r>
            <a:r>
              <a:rPr lang="en-GB" sz="2800" dirty="0" err="1"/>
              <a:t>perlakuan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tindakan</a:t>
            </a:r>
            <a:r>
              <a:rPr lang="en-GB" sz="2800" dirty="0"/>
              <a:t> yang </a:t>
            </a:r>
            <a:r>
              <a:rPr lang="en-GB" sz="2800" dirty="0" err="1"/>
              <a:t>sama</a:t>
            </a:r>
            <a:r>
              <a:rPr lang="en-GB" sz="2800" dirty="0"/>
              <a:t>. </a:t>
            </a:r>
            <a:r>
              <a:rPr lang="en-GB" sz="2800" dirty="0" err="1"/>
              <a:t>Tindakan</a:t>
            </a:r>
            <a:r>
              <a:rPr lang="en-GB" sz="2800" dirty="0"/>
              <a:t> yang </a:t>
            </a:r>
            <a:r>
              <a:rPr lang="en-GB" sz="2800" dirty="0" err="1"/>
              <a:t>sama</a:t>
            </a:r>
            <a:r>
              <a:rPr lang="en-GB" sz="2800" dirty="0"/>
              <a:t> </a:t>
            </a:r>
            <a:r>
              <a:rPr lang="en-GB" sz="2800" dirty="0" err="1"/>
              <a:t>tidak</a:t>
            </a:r>
            <a:r>
              <a:rPr lang="en-GB" sz="2800" dirty="0"/>
              <a:t> </a:t>
            </a:r>
            <a:r>
              <a:rPr lang="en-GB" sz="2800" dirty="0" err="1"/>
              <a:t>selalu</a:t>
            </a:r>
            <a:r>
              <a:rPr lang="en-GB" sz="2800" dirty="0"/>
              <a:t> </a:t>
            </a:r>
            <a:r>
              <a:rPr lang="en-GB" sz="2800" dirty="0" err="1"/>
              <a:t>identik</a:t>
            </a:r>
            <a:r>
              <a:rPr lang="en-GB" sz="2800" dirty="0"/>
              <a:t> </a:t>
            </a:r>
            <a:r>
              <a:rPr lang="en-GB" sz="2800" dirty="0" err="1"/>
              <a:t>tetapi</a:t>
            </a:r>
            <a:r>
              <a:rPr lang="en-GB" sz="2800" dirty="0"/>
              <a:t> </a:t>
            </a:r>
            <a:r>
              <a:rPr lang="en-GB" sz="2800" dirty="0" err="1"/>
              <a:t>dalam</a:t>
            </a:r>
            <a:r>
              <a:rPr lang="en-GB" sz="2800" dirty="0"/>
              <a:t> </a:t>
            </a:r>
            <a:r>
              <a:rPr lang="en-GB" sz="2800" dirty="0" err="1"/>
              <a:t>hal</a:t>
            </a:r>
            <a:r>
              <a:rPr lang="en-GB" sz="2800" dirty="0"/>
              <a:t> </a:t>
            </a:r>
            <a:r>
              <a:rPr lang="en-GB" sz="2800" dirty="0" err="1"/>
              <a:t>ini</a:t>
            </a:r>
            <a:r>
              <a:rPr lang="en-GB" sz="2800" dirty="0"/>
              <a:t> </a:t>
            </a:r>
            <a:r>
              <a:rPr lang="en-GB" sz="2800" dirty="0" err="1"/>
              <a:t>persamaan</a:t>
            </a:r>
            <a:r>
              <a:rPr lang="en-GB" sz="2800" dirty="0"/>
              <a:t> </a:t>
            </a:r>
            <a:r>
              <a:rPr lang="en-GB" sz="2800" dirty="0" err="1"/>
              <a:t>berarti</a:t>
            </a:r>
            <a:r>
              <a:rPr lang="en-GB" sz="2800" dirty="0"/>
              <a:t> </a:t>
            </a:r>
            <a:r>
              <a:rPr lang="en-GB" sz="2800" dirty="0" err="1"/>
              <a:t>mempunyai</a:t>
            </a:r>
            <a:r>
              <a:rPr lang="en-GB" sz="2800" dirty="0"/>
              <a:t> </a:t>
            </a:r>
            <a:r>
              <a:rPr lang="en-GB" sz="2800" dirty="0" err="1"/>
              <a:t>kontribusi</a:t>
            </a:r>
            <a:r>
              <a:rPr lang="en-GB" sz="2800" dirty="0"/>
              <a:t> yang </a:t>
            </a:r>
            <a:r>
              <a:rPr lang="en-GB" sz="2800" dirty="0" err="1"/>
              <a:t>relatif</a:t>
            </a:r>
            <a:r>
              <a:rPr lang="en-GB" sz="2800" dirty="0"/>
              <a:t> </a:t>
            </a:r>
            <a:r>
              <a:rPr lang="en-GB" sz="2800" dirty="0" err="1"/>
              <a:t>sama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kebaikan</a:t>
            </a:r>
            <a:r>
              <a:rPr lang="en-GB" sz="2800" dirty="0"/>
              <a:t> </a:t>
            </a:r>
            <a:r>
              <a:rPr lang="en-GB" sz="2800" dirty="0" err="1"/>
              <a:t>hidup</a:t>
            </a:r>
            <a:r>
              <a:rPr lang="en-GB" sz="2800" dirty="0"/>
              <a:t> </a:t>
            </a:r>
            <a:r>
              <a:rPr lang="en-GB" sz="2800" dirty="0" err="1"/>
              <a:t>seseorang</a:t>
            </a:r>
            <a:r>
              <a:rPr lang="en-GB" sz="2800" dirty="0"/>
              <a:t>  </a:t>
            </a:r>
            <a:br>
              <a:rPr lang="en-GB" sz="2800" dirty="0"/>
            </a:br>
            <a:endParaRPr lang="id-ID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V</a:t>
            </a:r>
            <a:r>
              <a:rPr lang="id-ID" sz="2800" dirty="0"/>
              <a:t>ERACITY</a:t>
            </a:r>
            <a:br>
              <a:rPr lang="en-GB" sz="2800" dirty="0"/>
            </a:br>
            <a:r>
              <a:rPr lang="en-GB" sz="2800" dirty="0" err="1"/>
              <a:t>Merupakan</a:t>
            </a:r>
            <a:r>
              <a:rPr lang="en-GB" sz="2800" dirty="0"/>
              <a:t> </a:t>
            </a:r>
            <a:r>
              <a:rPr lang="en-GB" sz="2800" dirty="0" err="1"/>
              <a:t>prinsip</a:t>
            </a:r>
            <a:r>
              <a:rPr lang="en-GB" sz="2800" dirty="0"/>
              <a:t> moral </a:t>
            </a:r>
            <a:r>
              <a:rPr lang="en-GB" sz="2800" dirty="0" err="1"/>
              <a:t>dimana</a:t>
            </a:r>
            <a:r>
              <a:rPr lang="en-GB" sz="2800" dirty="0"/>
              <a:t> </a:t>
            </a:r>
            <a:r>
              <a:rPr lang="en-GB" sz="2800" dirty="0" err="1"/>
              <a:t>kita</a:t>
            </a:r>
            <a:r>
              <a:rPr lang="en-GB" sz="2800" dirty="0"/>
              <a:t> </a:t>
            </a:r>
            <a:r>
              <a:rPr lang="en-GB" sz="2800" dirty="0" err="1"/>
              <a:t>mempunyai</a:t>
            </a:r>
            <a:r>
              <a:rPr lang="en-GB" sz="2800" dirty="0"/>
              <a:t> </a:t>
            </a:r>
            <a:r>
              <a:rPr lang="en-GB" sz="2800" dirty="0" err="1"/>
              <a:t>suatu</a:t>
            </a:r>
            <a:r>
              <a:rPr lang="en-GB" sz="2800" dirty="0"/>
              <a:t> </a:t>
            </a:r>
            <a:r>
              <a:rPr lang="en-GB" sz="2800" dirty="0" err="1"/>
              <a:t>kewajiban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mengatakan</a:t>
            </a:r>
            <a:r>
              <a:rPr lang="en-GB" sz="2800" dirty="0"/>
              <a:t> yang </a:t>
            </a:r>
            <a:r>
              <a:rPr lang="en-GB" sz="2800" dirty="0" err="1"/>
              <a:t>sebenarnya</a:t>
            </a:r>
            <a:r>
              <a:rPr lang="en-GB" sz="2800" dirty="0"/>
              <a:t> </a:t>
            </a:r>
            <a:r>
              <a:rPr lang="en-GB" sz="2800" dirty="0" err="1"/>
              <a:t>atau</a:t>
            </a:r>
            <a:r>
              <a:rPr lang="en-GB" sz="2800" dirty="0"/>
              <a:t> </a:t>
            </a:r>
            <a:r>
              <a:rPr lang="en-GB" sz="2800" dirty="0" err="1"/>
              <a:t>tidak</a:t>
            </a:r>
            <a:r>
              <a:rPr lang="en-GB" sz="2800" dirty="0"/>
              <a:t> </a:t>
            </a:r>
            <a:r>
              <a:rPr lang="en-GB" sz="2800" dirty="0" err="1"/>
              <a:t>membohongi</a:t>
            </a:r>
            <a:r>
              <a:rPr lang="en-GB" sz="2800" dirty="0"/>
              <a:t> orang lain / </a:t>
            </a:r>
            <a:r>
              <a:rPr lang="en-GB" sz="2800" dirty="0" err="1"/>
              <a:t>pasien</a:t>
            </a:r>
            <a:r>
              <a:rPr lang="en-GB" sz="2800" dirty="0"/>
              <a:t>. </a:t>
            </a:r>
            <a:r>
              <a:rPr lang="en-GB" sz="2800" dirty="0" err="1"/>
              <a:t>Kewajiban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mengatakan</a:t>
            </a:r>
            <a:r>
              <a:rPr lang="en-GB" sz="2800" dirty="0"/>
              <a:t> yang </a:t>
            </a:r>
            <a:r>
              <a:rPr lang="en-GB" sz="2800" dirty="0" err="1"/>
              <a:t>sebenarnya</a:t>
            </a:r>
            <a:r>
              <a:rPr lang="en-GB" sz="2800" dirty="0"/>
              <a:t> </a:t>
            </a:r>
            <a:r>
              <a:rPr lang="en-GB" sz="2800" dirty="0" err="1"/>
              <a:t>didasarkan</a:t>
            </a:r>
            <a:r>
              <a:rPr lang="en-GB" sz="2800" dirty="0"/>
              <a:t> </a:t>
            </a:r>
            <a:r>
              <a:rPr lang="en-GB" sz="2800" dirty="0" err="1"/>
              <a:t>atau</a:t>
            </a:r>
            <a:r>
              <a:rPr lang="en-GB" sz="2800" dirty="0"/>
              <a:t> </a:t>
            </a:r>
            <a:r>
              <a:rPr lang="en-GB" sz="2800" dirty="0" err="1"/>
              <a:t>penghargaan</a:t>
            </a:r>
            <a:r>
              <a:rPr lang="en-GB" sz="2800" dirty="0"/>
              <a:t> </a:t>
            </a:r>
            <a:r>
              <a:rPr lang="en-GB" sz="2800" dirty="0" err="1"/>
              <a:t>terhadap</a:t>
            </a:r>
            <a:r>
              <a:rPr lang="en-GB" sz="2800" dirty="0"/>
              <a:t> </a:t>
            </a:r>
            <a:r>
              <a:rPr lang="en-GB" sz="2800" dirty="0" err="1"/>
              <a:t>otonomi</a:t>
            </a:r>
            <a:r>
              <a:rPr lang="en-GB" sz="2800" dirty="0"/>
              <a:t> </a:t>
            </a:r>
            <a:r>
              <a:rPr lang="en-GB" sz="2800" dirty="0" err="1"/>
              <a:t>seseorang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mereka</a:t>
            </a:r>
            <a:r>
              <a:rPr lang="en-GB" sz="2800" dirty="0"/>
              <a:t> </a:t>
            </a:r>
            <a:r>
              <a:rPr lang="en-GB" sz="2800" dirty="0" err="1"/>
              <a:t>berhak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diberi</a:t>
            </a:r>
            <a:r>
              <a:rPr lang="en-GB" sz="2800" dirty="0"/>
              <a:t> </a:t>
            </a:r>
            <a:r>
              <a:rPr lang="en-GB" sz="2800" dirty="0" err="1"/>
              <a:t>tahu</a:t>
            </a:r>
            <a:r>
              <a:rPr lang="en-GB" sz="2800" dirty="0"/>
              <a:t> </a:t>
            </a:r>
            <a:r>
              <a:rPr lang="en-GB" sz="2800" dirty="0" err="1"/>
              <a:t>tentang</a:t>
            </a:r>
            <a:r>
              <a:rPr lang="en-GB" sz="2800" dirty="0"/>
              <a:t> </a:t>
            </a:r>
            <a:r>
              <a:rPr lang="en-GB" sz="2800" dirty="0" err="1"/>
              <a:t>hal</a:t>
            </a:r>
            <a:r>
              <a:rPr lang="en-GB" sz="2800" dirty="0"/>
              <a:t> yang </a:t>
            </a:r>
            <a:r>
              <a:rPr lang="en-GB" sz="2800" dirty="0" err="1"/>
              <a:t>sebenarnya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987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idx="1"/>
          </p:nvPr>
        </p:nvSpPr>
        <p:spPr>
          <a:xfrm>
            <a:off x="1981200" y="333376"/>
            <a:ext cx="8229600" cy="633571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b="1" dirty="0"/>
              <a:t>Menepati janji (</a:t>
            </a:r>
            <a:r>
              <a:rPr lang="sv-SE" b="1" i="1" dirty="0"/>
              <a:t>Fidelity</a:t>
            </a:r>
            <a:r>
              <a:rPr lang="sv-SE" b="1" dirty="0"/>
              <a:t>)</a:t>
            </a:r>
            <a:endParaRPr lang="sv-SE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dirty="0"/>
              <a:t>	</a:t>
            </a:r>
            <a:r>
              <a:rPr lang="sv-SE" dirty="0"/>
              <a:t>Prinsip </a:t>
            </a:r>
            <a:r>
              <a:rPr lang="sv-SE" i="1" dirty="0"/>
              <a:t>fidelity</a:t>
            </a:r>
            <a:r>
              <a:rPr lang="sv-SE" dirty="0"/>
              <a:t> dibutuhkan individu untuk menghargai janji dan komitmennya terhadap orang lain. Perawat </a:t>
            </a:r>
            <a:r>
              <a:rPr lang="sv-SE" b="1" dirty="0"/>
              <a:t>setia</a:t>
            </a:r>
            <a:r>
              <a:rPr lang="sv-SE" dirty="0"/>
              <a:t> pada komitmennya dan </a:t>
            </a:r>
            <a:r>
              <a:rPr lang="sv-SE" b="1" dirty="0"/>
              <a:t>menepati janji</a:t>
            </a:r>
            <a:r>
              <a:rPr lang="sv-SE" dirty="0"/>
              <a:t> serta </a:t>
            </a:r>
            <a:r>
              <a:rPr lang="sv-SE" b="1" dirty="0"/>
              <a:t>menyimpan rahasia</a:t>
            </a:r>
            <a:r>
              <a:rPr lang="sv-SE" dirty="0"/>
              <a:t> klien. Kesetiaan, menggambarkan kepatuhan perawat terhadap kode etik yang menyatakan bahwa tanggung jawab dasar dari perawat adalah untuk meningkatkan kesehatan, mencegah penyakit, memulihkan kesehatan dan meminimalkan penderitaan.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582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pukul</a:t>
            </a:r>
            <a:r>
              <a:rPr lang="en-US" dirty="0"/>
              <a:t> 10.00 WIB,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mepunyai</a:t>
            </a:r>
            <a:r>
              <a:rPr lang="en-US" dirty="0"/>
              <a:t> organ </a:t>
            </a:r>
            <a:r>
              <a:rPr lang="en-US" dirty="0" err="1"/>
              <a:t>tubuh</a:t>
            </a:r>
            <a:r>
              <a:rPr lang="en-US" dirty="0"/>
              <a:t> yang </a:t>
            </a:r>
            <a:r>
              <a:rPr lang="en-US" dirty="0" err="1"/>
              <a:t>lengkap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pemotongan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menangis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resusitasi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APGAR score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normal.Apakah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?		</a:t>
            </a:r>
            <a:endParaRPr lang="en-ID" dirty="0"/>
          </a:p>
          <a:p>
            <a:pPr lvl="0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oksigenasi</a:t>
            </a:r>
            <a:endParaRPr lang="en-ID" dirty="0"/>
          </a:p>
          <a:p>
            <a:r>
              <a:rPr lang="en-US" dirty="0" err="1"/>
              <a:t>Melakukan</a:t>
            </a:r>
            <a:r>
              <a:rPr lang="en-US" dirty="0"/>
              <a:t> IMD</a:t>
            </a:r>
            <a:endParaRPr lang="en-ID" dirty="0"/>
          </a:p>
          <a:p>
            <a:pPr lvl="0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ID" dirty="0"/>
          </a:p>
          <a:p>
            <a:pPr lvl="0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salep</a:t>
            </a:r>
            <a:r>
              <a:rPr lang="en-US" dirty="0"/>
              <a:t> </a:t>
            </a:r>
            <a:r>
              <a:rPr lang="en-US" dirty="0" err="1"/>
              <a:t>mata</a:t>
            </a:r>
            <a:endParaRPr lang="en-ID" dirty="0"/>
          </a:p>
          <a:p>
            <a:pPr lvl="0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injeksi</a:t>
            </a:r>
            <a:r>
              <a:rPr lang="en-US" dirty="0"/>
              <a:t> </a:t>
            </a:r>
            <a:r>
              <a:rPr lang="en-US" dirty="0" err="1"/>
              <a:t>Vit</a:t>
            </a:r>
            <a:r>
              <a:rPr lang="en-US" dirty="0"/>
              <a:t>, 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82655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1"/>
            <a:ext cx="4876800" cy="679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0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Balita</a:t>
            </a:r>
            <a:r>
              <a:rPr lang="en-ID" dirty="0"/>
              <a:t> </a:t>
            </a:r>
            <a:r>
              <a:rPr lang="en-ID" dirty="0" err="1"/>
              <a:t>laki</a:t>
            </a:r>
            <a:r>
              <a:rPr lang="en-ID" dirty="0"/>
              <a:t> –</a:t>
            </a:r>
            <a:r>
              <a:rPr lang="en-ID" dirty="0" err="1"/>
              <a:t>laki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1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dirawat</a:t>
            </a:r>
            <a:r>
              <a:rPr lang="en-ID" dirty="0"/>
              <a:t> di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hidrosefalus</a:t>
            </a:r>
            <a:r>
              <a:rPr lang="en-ID" dirty="0"/>
              <a:t>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: </a:t>
            </a:r>
            <a:r>
              <a:rPr lang="en-ID" dirty="0" err="1"/>
              <a:t>Kesadaran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, LK 69 cm, </a:t>
            </a:r>
            <a:r>
              <a:rPr lang="en-ID" dirty="0" err="1"/>
              <a:t>terdapat</a:t>
            </a:r>
            <a:r>
              <a:rPr lang="en-ID" dirty="0"/>
              <a:t> sunset eyes sign,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duduk,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berbaring</a:t>
            </a:r>
            <a:r>
              <a:rPr lang="en-ID" dirty="0"/>
              <a:t> di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uama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?</a:t>
            </a:r>
          </a:p>
          <a:p>
            <a:pPr marL="514350" indent="-514350">
              <a:buAutoNum type="alphaLcPeriod"/>
            </a:pPr>
            <a:r>
              <a:rPr lang="en-ID" dirty="0" err="1"/>
              <a:t>Defisit</a:t>
            </a:r>
            <a:r>
              <a:rPr lang="en-ID" dirty="0"/>
              <a:t> </a:t>
            </a:r>
            <a:r>
              <a:rPr lang="en-ID" dirty="0" err="1"/>
              <a:t>nutrisi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Intoleransi</a:t>
            </a:r>
            <a:r>
              <a:rPr lang="en-ID" dirty="0"/>
              <a:t> </a:t>
            </a:r>
            <a:r>
              <a:rPr lang="en-ID" dirty="0" err="1"/>
              <a:t>aktifitas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mobilitas</a:t>
            </a:r>
            <a:r>
              <a:rPr lang="en-ID" dirty="0"/>
              <a:t> </a:t>
            </a:r>
            <a:r>
              <a:rPr lang="en-ID" dirty="0" err="1"/>
              <a:t>fisik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perfusi</a:t>
            </a:r>
            <a:r>
              <a:rPr lang="en-ID" dirty="0"/>
              <a:t> </a:t>
            </a:r>
            <a:r>
              <a:rPr lang="en-ID" dirty="0" err="1"/>
              <a:t>serebral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perkembangab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71556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Pembahasan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Data mayor : </a:t>
            </a:r>
            <a:r>
              <a:rPr lang="en-ID" dirty="0" err="1"/>
              <a:t>Kesadaran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, LK 69, Sunset eyes sign</a:t>
            </a:r>
          </a:p>
          <a:p>
            <a:r>
              <a:rPr lang="en-ID" dirty="0"/>
              <a:t>MK </a:t>
            </a: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perfusi</a:t>
            </a:r>
            <a:r>
              <a:rPr lang="en-ID" dirty="0"/>
              <a:t> </a:t>
            </a:r>
            <a:r>
              <a:rPr lang="en-ID" dirty="0" err="1"/>
              <a:t>serebral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</a:t>
            </a:r>
            <a:r>
              <a:rPr lang="en-ID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32933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laki-laki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</a:t>
            </a:r>
            <a:r>
              <a:rPr lang="en-ID" dirty="0" err="1"/>
              <a:t>badan</a:t>
            </a:r>
            <a:r>
              <a:rPr lang="en-ID" dirty="0"/>
              <a:t> 2800 gram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48 cm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kekuningan</a:t>
            </a:r>
            <a:r>
              <a:rPr lang="en-ID" dirty="0"/>
              <a:t> yang </a:t>
            </a:r>
            <a:r>
              <a:rPr lang="en-ID" dirty="0" err="1"/>
              <a:t>timbul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kedua-ketiga</a:t>
            </a:r>
            <a:r>
              <a:rPr lang="en-ID" dirty="0"/>
              <a:t>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kadar</a:t>
            </a:r>
            <a:r>
              <a:rPr lang="en-ID" dirty="0"/>
              <a:t> </a:t>
            </a:r>
            <a:r>
              <a:rPr lang="en-ID" dirty="0" err="1"/>
              <a:t>Biluirubin</a:t>
            </a:r>
            <a:r>
              <a:rPr lang="en-ID" dirty="0"/>
              <a:t> </a:t>
            </a:r>
            <a:r>
              <a:rPr lang="en-ID" dirty="0" err="1"/>
              <a:t>Indirek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2x24 jam </a:t>
            </a:r>
            <a:r>
              <a:rPr lang="en-ID" dirty="0" err="1"/>
              <a:t>sekitar</a:t>
            </a:r>
            <a:r>
              <a:rPr lang="en-ID" dirty="0"/>
              <a:t> 12 mg%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kecepatan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kadar</a:t>
            </a:r>
            <a:r>
              <a:rPr lang="en-ID" dirty="0"/>
              <a:t> Bilirubin </a:t>
            </a:r>
            <a:r>
              <a:rPr lang="en-ID" dirty="0" err="1"/>
              <a:t>sekitar</a:t>
            </a:r>
            <a:r>
              <a:rPr lang="en-ID" dirty="0"/>
              <a:t> 4 mg % per </a:t>
            </a:r>
            <a:r>
              <a:rPr lang="en-ID" dirty="0" err="1"/>
              <a:t>hari</a:t>
            </a:r>
            <a:r>
              <a:rPr lang="en-ID" dirty="0"/>
              <a:t>.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klasifikasi</a:t>
            </a:r>
            <a:r>
              <a:rPr lang="en-ID" dirty="0"/>
              <a:t> </a:t>
            </a:r>
            <a:r>
              <a:rPr lang="en-ID" dirty="0" err="1"/>
              <a:t>ikterus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? </a:t>
            </a:r>
          </a:p>
          <a:p>
            <a:pPr marL="514350" indent="-514350">
              <a:buAutoNum type="alphaLcPeriod"/>
            </a:pPr>
            <a:r>
              <a:rPr lang="en-ID" dirty="0"/>
              <a:t>Kern </a:t>
            </a:r>
            <a:r>
              <a:rPr lang="en-ID" dirty="0" err="1"/>
              <a:t>ikterus</a:t>
            </a:r>
            <a:r>
              <a:rPr lang="en-ID" dirty="0"/>
              <a:t> </a:t>
            </a:r>
          </a:p>
          <a:p>
            <a:pPr marL="514350" indent="-514350">
              <a:buAutoNum type="alphaLcPeriod"/>
            </a:pPr>
            <a:r>
              <a:rPr lang="en-ID" dirty="0" err="1"/>
              <a:t>Ikterus</a:t>
            </a:r>
            <a:r>
              <a:rPr lang="en-ID" dirty="0"/>
              <a:t> </a:t>
            </a:r>
            <a:r>
              <a:rPr lang="en-ID" dirty="0" err="1"/>
              <a:t>fisiologis</a:t>
            </a:r>
            <a:r>
              <a:rPr lang="en-ID" dirty="0"/>
              <a:t> </a:t>
            </a:r>
          </a:p>
          <a:p>
            <a:pPr marL="514350" indent="-514350">
              <a:buAutoNum type="alphaLcPeriod"/>
            </a:pPr>
            <a:r>
              <a:rPr lang="en-ID" dirty="0" err="1"/>
              <a:t>Ikterus</a:t>
            </a:r>
            <a:r>
              <a:rPr lang="en-ID" dirty="0"/>
              <a:t> </a:t>
            </a:r>
            <a:r>
              <a:rPr lang="en-ID" dirty="0" err="1"/>
              <a:t>patologis</a:t>
            </a:r>
            <a:r>
              <a:rPr lang="en-ID" dirty="0"/>
              <a:t> </a:t>
            </a:r>
          </a:p>
          <a:p>
            <a:pPr marL="514350" indent="-514350">
              <a:buAutoNum type="alphaLcPeriod"/>
            </a:pPr>
            <a:r>
              <a:rPr lang="en-ID" dirty="0" err="1"/>
              <a:t>Ikterus</a:t>
            </a:r>
            <a:r>
              <a:rPr lang="en-ID" dirty="0"/>
              <a:t> </a:t>
            </a:r>
            <a:r>
              <a:rPr lang="en-ID" dirty="0" err="1"/>
              <a:t>kongenital</a:t>
            </a:r>
            <a:r>
              <a:rPr lang="en-ID" dirty="0"/>
              <a:t> </a:t>
            </a:r>
          </a:p>
          <a:p>
            <a:pPr marL="514350" indent="-514350">
              <a:buAutoNum type="alphaLcPeriod"/>
            </a:pPr>
            <a:r>
              <a:rPr lang="en-ID" dirty="0" err="1"/>
              <a:t>Ikterus</a:t>
            </a:r>
            <a:r>
              <a:rPr lang="en-ID" dirty="0"/>
              <a:t> </a:t>
            </a:r>
            <a:r>
              <a:rPr lang="en-ID" dirty="0" err="1"/>
              <a:t>fototerapis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501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Pembahasan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Leukimia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keganasan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leukosit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imatur</a:t>
            </a:r>
            <a:r>
              <a:rPr lang="en-ID" dirty="0"/>
              <a:t> di </a:t>
            </a:r>
            <a:r>
              <a:rPr lang="en-ID" dirty="0" err="1"/>
              <a:t>sumsum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sumsum</a:t>
            </a:r>
            <a:r>
              <a:rPr lang="en-ID" dirty="0"/>
              <a:t> </a:t>
            </a:r>
            <a:r>
              <a:rPr lang="en-ID" dirty="0" err="1"/>
              <a:t>tulang</a:t>
            </a:r>
            <a:r>
              <a:rPr lang="en-ID" dirty="0"/>
              <a:t>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anemia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eritrosit</a:t>
            </a:r>
            <a:r>
              <a:rPr lang="en-ID" dirty="0"/>
              <a:t>,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neutropenia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perdarahan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</a:t>
            </a:r>
            <a:r>
              <a:rPr lang="en-ID" dirty="0" err="1">
                <a:solidFill>
                  <a:srgbClr val="FF0000"/>
                </a:solidFill>
              </a:rPr>
              <a:t>trombosit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/>
              <a:t>(</a:t>
            </a:r>
            <a:r>
              <a:rPr lang="en-ID" dirty="0" err="1"/>
              <a:t>Trombositopenia</a:t>
            </a:r>
            <a:r>
              <a:rPr lang="en-ID" dirty="0"/>
              <a:t>)</a:t>
            </a:r>
          </a:p>
          <a:p>
            <a:r>
              <a:rPr lang="en-ID" dirty="0" err="1"/>
              <a:t>Jawaban</a:t>
            </a:r>
            <a:r>
              <a:rPr lang="en-ID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528592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Pembahasan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Ikterus</a:t>
            </a:r>
            <a:r>
              <a:rPr lang="en-ID" dirty="0"/>
              <a:t> </a:t>
            </a:r>
            <a:r>
              <a:rPr lang="en-ID" dirty="0" err="1"/>
              <a:t>fisiologis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2-3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timbul</a:t>
            </a:r>
            <a:r>
              <a:rPr lang="en-ID" dirty="0"/>
              <a:t> </a:t>
            </a:r>
            <a:r>
              <a:rPr lang="en-ID" dirty="0" err="1"/>
              <a:t>kekuningan</a:t>
            </a:r>
            <a:r>
              <a:rPr lang="en-ID" dirty="0"/>
              <a:t>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kadar</a:t>
            </a:r>
            <a:r>
              <a:rPr lang="en-ID" dirty="0"/>
              <a:t> </a:t>
            </a:r>
            <a:r>
              <a:rPr lang="en-ID" dirty="0" err="1"/>
              <a:t>indirek</a:t>
            </a:r>
            <a:r>
              <a:rPr lang="en-ID" dirty="0"/>
              <a:t> &gt; 10 mg %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ikterus</a:t>
            </a:r>
            <a:r>
              <a:rPr lang="en-ID" dirty="0"/>
              <a:t> </a:t>
            </a:r>
            <a:r>
              <a:rPr lang="en-ID" dirty="0" err="1"/>
              <a:t>menghilang</a:t>
            </a:r>
            <a:r>
              <a:rPr lang="en-ID" dirty="0"/>
              <a:t> 10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.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ikterus</a:t>
            </a:r>
            <a:r>
              <a:rPr lang="en-ID" dirty="0"/>
              <a:t> </a:t>
            </a:r>
            <a:r>
              <a:rPr lang="en-ID" dirty="0" err="1"/>
              <a:t>patologis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24 jam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, bilirubin </a:t>
            </a:r>
            <a:r>
              <a:rPr lang="en-ID" dirty="0" err="1"/>
              <a:t>indirek</a:t>
            </a:r>
            <a:r>
              <a:rPr lang="en-ID" dirty="0"/>
              <a:t> &gt; 12 mg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menetap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seminggu</a:t>
            </a:r>
            <a:r>
              <a:rPr lang="en-ID" dirty="0"/>
              <a:t>.</a:t>
            </a:r>
          </a:p>
          <a:p>
            <a:r>
              <a:rPr lang="en-ID" dirty="0" err="1"/>
              <a:t>Jawaban</a:t>
            </a:r>
            <a:r>
              <a:rPr lang="en-ID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934556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laki-laki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tanggal</a:t>
            </a:r>
            <a:r>
              <a:rPr lang="en-ID" dirty="0"/>
              <a:t> 02 </a:t>
            </a:r>
            <a:r>
              <a:rPr lang="en-ID" dirty="0" err="1"/>
              <a:t>Januari</a:t>
            </a:r>
            <a:r>
              <a:rPr lang="en-ID" dirty="0"/>
              <a:t> 2020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bantuan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dukun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kalinya</a:t>
            </a:r>
            <a:r>
              <a:rPr lang="en-ID" dirty="0"/>
              <a:t>,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bayinya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posyandu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tanggal</a:t>
            </a:r>
            <a:r>
              <a:rPr lang="en-ID" dirty="0"/>
              <a:t> 02 </a:t>
            </a:r>
            <a:r>
              <a:rPr lang="en-ID" dirty="0" err="1"/>
              <a:t>Februari</a:t>
            </a:r>
            <a:r>
              <a:rPr lang="en-ID" dirty="0"/>
              <a:t> 2020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imunisasi</a:t>
            </a:r>
            <a:r>
              <a:rPr lang="en-ID" dirty="0"/>
              <a:t>.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imunisasi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didapat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? </a:t>
            </a:r>
          </a:p>
          <a:p>
            <a:r>
              <a:rPr lang="en-ID" dirty="0"/>
              <a:t>a. BCG </a:t>
            </a:r>
            <a:r>
              <a:rPr lang="en-ID" dirty="0" err="1"/>
              <a:t>dan</a:t>
            </a:r>
            <a:r>
              <a:rPr lang="en-ID" dirty="0"/>
              <a:t> Hepatitis B</a:t>
            </a:r>
          </a:p>
          <a:p>
            <a:r>
              <a:rPr lang="en-ID" dirty="0"/>
              <a:t>b. DPT, Polio </a:t>
            </a:r>
            <a:r>
              <a:rPr lang="en-ID" dirty="0" err="1"/>
              <a:t>dan</a:t>
            </a:r>
            <a:r>
              <a:rPr lang="en-ID" dirty="0"/>
              <a:t> Hepatitis B </a:t>
            </a:r>
          </a:p>
          <a:p>
            <a:r>
              <a:rPr lang="en-ID" dirty="0"/>
              <a:t>c. BCG, Polio </a:t>
            </a:r>
            <a:r>
              <a:rPr lang="en-ID" dirty="0" err="1"/>
              <a:t>dan</a:t>
            </a:r>
            <a:r>
              <a:rPr lang="en-ID" dirty="0"/>
              <a:t> Hepatitis B </a:t>
            </a:r>
          </a:p>
          <a:p>
            <a:r>
              <a:rPr lang="en-ID" dirty="0"/>
              <a:t>d. </a:t>
            </a:r>
            <a:r>
              <a:rPr lang="en-ID" dirty="0" err="1"/>
              <a:t>Campak</a:t>
            </a:r>
            <a:r>
              <a:rPr lang="en-ID" dirty="0"/>
              <a:t>, DPT </a:t>
            </a:r>
            <a:r>
              <a:rPr lang="en-ID" dirty="0" err="1"/>
              <a:t>dan</a:t>
            </a:r>
            <a:r>
              <a:rPr lang="en-ID" dirty="0"/>
              <a:t> Hepatitis B </a:t>
            </a:r>
          </a:p>
          <a:p>
            <a:r>
              <a:rPr lang="en-ID" dirty="0"/>
              <a:t>e. </a:t>
            </a:r>
            <a:r>
              <a:rPr lang="en-ID" dirty="0" err="1"/>
              <a:t>Campak</a:t>
            </a:r>
            <a:r>
              <a:rPr lang="en-ID" dirty="0"/>
              <a:t>, Polio </a:t>
            </a:r>
            <a:r>
              <a:rPr lang="en-ID" dirty="0" err="1"/>
              <a:t>dan</a:t>
            </a:r>
            <a:r>
              <a:rPr lang="en-ID" dirty="0"/>
              <a:t> Hepatitis B</a:t>
            </a:r>
          </a:p>
        </p:txBody>
      </p:sp>
    </p:spTree>
    <p:extLst>
      <p:ext uri="{BB962C8B-B14F-4D97-AF65-F5344CB8AC3E}">
        <p14:creationId xmlns:p14="http://schemas.microsoft.com/office/powerpoint/2010/main" val="3910603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Pembahasan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Imunisasi</a:t>
            </a:r>
            <a:r>
              <a:rPr lang="en-ID" dirty="0"/>
              <a:t> BCG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kali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sesaat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berumur</a:t>
            </a:r>
            <a:r>
              <a:rPr lang="en-ID" dirty="0"/>
              <a:t> 2 </a:t>
            </a:r>
            <a:r>
              <a:rPr lang="en-ID" dirty="0" err="1"/>
              <a:t>bulan</a:t>
            </a:r>
            <a:r>
              <a:rPr lang="en-ID" dirty="0"/>
              <a:t>. </a:t>
            </a:r>
            <a:r>
              <a:rPr lang="en-ID" dirty="0" err="1"/>
              <a:t>Imunisasi</a:t>
            </a:r>
            <a:r>
              <a:rPr lang="en-ID" dirty="0"/>
              <a:t> Hepatitis B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kali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sesaat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berumur</a:t>
            </a:r>
            <a:r>
              <a:rPr lang="en-ID" dirty="0"/>
              <a:t> 1 </a:t>
            </a:r>
            <a:r>
              <a:rPr lang="en-ID" dirty="0" err="1"/>
              <a:t>bulan</a:t>
            </a:r>
            <a:r>
              <a:rPr lang="en-ID" dirty="0"/>
              <a:t>.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berumur</a:t>
            </a:r>
            <a:r>
              <a:rPr lang="en-ID" dirty="0"/>
              <a:t> 1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mendapta</a:t>
            </a:r>
            <a:r>
              <a:rPr lang="en-ID" dirty="0"/>
              <a:t> </a:t>
            </a:r>
            <a:r>
              <a:rPr lang="en-ID" dirty="0" err="1"/>
              <a:t>imunisasi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imunisasi</a:t>
            </a:r>
            <a:r>
              <a:rPr lang="en-ID" dirty="0"/>
              <a:t> BCG </a:t>
            </a:r>
            <a:r>
              <a:rPr lang="en-ID" dirty="0" err="1"/>
              <a:t>dan</a:t>
            </a:r>
            <a:r>
              <a:rPr lang="en-ID" dirty="0"/>
              <a:t> juga hepatitis B.</a:t>
            </a:r>
          </a:p>
          <a:p>
            <a:r>
              <a:rPr lang="en-ID" dirty="0" err="1"/>
              <a:t>Jawaban</a:t>
            </a:r>
            <a:r>
              <a:rPr lang="en-ID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665787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315" t="39014" r="19376" b="24498"/>
          <a:stretch/>
        </p:blipFill>
        <p:spPr>
          <a:xfrm>
            <a:off x="1573305" y="846511"/>
            <a:ext cx="8552329" cy="52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59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88212"/>
            <a:ext cx="9905998" cy="914447"/>
          </a:xfrm>
        </p:spPr>
        <p:txBody>
          <a:bodyPr/>
          <a:lstStyle/>
          <a:p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imunisasi</a:t>
            </a:r>
            <a:endParaRPr lang="en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36165" y="1102661"/>
          <a:ext cx="8128000" cy="501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317"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 err="1"/>
                        <a:t>Jenis</a:t>
                      </a:r>
                      <a:r>
                        <a:rPr lang="en-ID" sz="2000" b="1" dirty="0"/>
                        <a:t> </a:t>
                      </a:r>
                      <a:r>
                        <a:rPr lang="en-ID" sz="2000" b="1" dirty="0" err="1"/>
                        <a:t>Imunisasi</a:t>
                      </a:r>
                      <a:endParaRPr lang="en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b="1" dirty="0"/>
                        <a:t> </a:t>
                      </a:r>
                      <a:r>
                        <a:rPr lang="en-ID" sz="2000" b="1" dirty="0" err="1"/>
                        <a:t>Efek</a:t>
                      </a:r>
                      <a:r>
                        <a:rPr lang="en-ID" sz="2000" b="1" dirty="0"/>
                        <a:t> </a:t>
                      </a:r>
                      <a:r>
                        <a:rPr lang="en-ID" sz="2000" b="1" dirty="0" err="1"/>
                        <a:t>samping</a:t>
                      </a:r>
                      <a:endParaRPr lang="en-ID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17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Hepatitis</a:t>
                      </a:r>
                      <a:r>
                        <a:rPr lang="en-ID" baseline="0" dirty="0"/>
                        <a:t> B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Nyeri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pada</a:t>
                      </a:r>
                      <a:r>
                        <a:rPr lang="en-ID" baseline="0" dirty="0"/>
                        <a:t> area </a:t>
                      </a:r>
                      <a:r>
                        <a:rPr lang="en-ID" baseline="0" dirty="0" err="1"/>
                        <a:t>injeksi</a:t>
                      </a:r>
                      <a:r>
                        <a:rPr lang="en-ID" baseline="0" dirty="0"/>
                        <a:t>, </a:t>
                      </a:r>
                      <a:r>
                        <a:rPr lang="en-ID" baseline="0" dirty="0" err="1"/>
                        <a:t>bengkak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600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BCG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Parut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pada</a:t>
                      </a:r>
                      <a:r>
                        <a:rPr lang="en-ID" baseline="0" dirty="0"/>
                        <a:t> area </a:t>
                      </a:r>
                      <a:r>
                        <a:rPr lang="en-ID" baseline="0" dirty="0" err="1"/>
                        <a:t>injeksi</a:t>
                      </a:r>
                      <a:r>
                        <a:rPr lang="en-ID" baseline="0" dirty="0"/>
                        <a:t>, </a:t>
                      </a:r>
                      <a:r>
                        <a:rPr lang="en-ID" baseline="0" dirty="0" err="1"/>
                        <a:t>pembesaran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kelenjar</a:t>
                      </a:r>
                      <a:r>
                        <a:rPr lang="en-ID" baseline="0" dirty="0"/>
                        <a:t> di </a:t>
                      </a:r>
                      <a:r>
                        <a:rPr lang="en-ID" baseline="0" dirty="0" err="1"/>
                        <a:t>leher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atau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ketiak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600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DPT-HIB-HB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Demam</a:t>
                      </a:r>
                      <a:r>
                        <a:rPr lang="en-ID" dirty="0"/>
                        <a:t>,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bengkak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dan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kemerahan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pada</a:t>
                      </a:r>
                      <a:r>
                        <a:rPr lang="en-ID" baseline="0" dirty="0"/>
                        <a:t> area </a:t>
                      </a:r>
                      <a:r>
                        <a:rPr lang="en-ID" baseline="0" dirty="0" err="1"/>
                        <a:t>injeksi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17"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Polio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8600"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Campak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Demam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bisa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sampai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tiga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hari</a:t>
                      </a:r>
                      <a:r>
                        <a:rPr lang="en-ID" baseline="0" dirty="0"/>
                        <a:t>, skin rush </a:t>
                      </a:r>
                      <a:r>
                        <a:rPr lang="en-ID" baseline="0" dirty="0" err="1"/>
                        <a:t>bisa</a:t>
                      </a:r>
                      <a:r>
                        <a:rPr lang="en-ID" baseline="0" dirty="0"/>
                        <a:t> </a:t>
                      </a:r>
                      <a:r>
                        <a:rPr lang="en-ID" baseline="0" dirty="0" err="1"/>
                        <a:t>sampai</a:t>
                      </a:r>
                      <a:r>
                        <a:rPr lang="en-ID" baseline="0" dirty="0"/>
                        <a:t> 14 </a:t>
                      </a:r>
                      <a:r>
                        <a:rPr lang="en-ID" baseline="0" dirty="0" err="1"/>
                        <a:t>hari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92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injeksi</a:t>
            </a:r>
            <a:r>
              <a:rPr lang="en-US" dirty="0"/>
              <a:t> vitamin K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. </a:t>
            </a: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, </a:t>
            </a:r>
            <a:r>
              <a:rPr lang="en-US" dirty="0" err="1"/>
              <a:t>mencuci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, </a:t>
            </a:r>
            <a:r>
              <a:rPr lang="en-US" dirty="0" err="1"/>
              <a:t>mengecek</a:t>
            </a:r>
            <a:r>
              <a:rPr lang="en-US" dirty="0"/>
              <a:t> </a:t>
            </a:r>
            <a:r>
              <a:rPr lang="en-US" dirty="0" err="1"/>
              <a:t>anjuran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aspirasi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spuit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gelang</a:t>
            </a:r>
            <a:r>
              <a:rPr lang="en-US" dirty="0"/>
              <a:t> </a:t>
            </a:r>
            <a:r>
              <a:rPr lang="en-US" dirty="0" err="1"/>
              <a:t>pengenal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.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  <a:endParaRPr lang="en-ID" dirty="0"/>
          </a:p>
          <a:p>
            <a:r>
              <a:rPr lang="en-US" dirty="0"/>
              <a:t>*</a:t>
            </a:r>
            <a:r>
              <a:rPr lang="en-US" dirty="0" err="1"/>
              <a:t>Memilih</a:t>
            </a:r>
            <a:r>
              <a:rPr lang="en-US" dirty="0"/>
              <a:t> area </a:t>
            </a:r>
            <a:r>
              <a:rPr lang="en-US" dirty="0" err="1"/>
              <a:t>penyuntikan</a:t>
            </a:r>
            <a:endParaRPr lang="en-ID" dirty="0"/>
          </a:p>
          <a:p>
            <a:pPr lvl="0"/>
            <a:r>
              <a:rPr lang="en-US" dirty="0" err="1"/>
              <a:t>Memasang</a:t>
            </a:r>
            <a:r>
              <a:rPr lang="en-US" dirty="0"/>
              <a:t> </a:t>
            </a:r>
            <a:r>
              <a:rPr lang="en-US" dirty="0" err="1"/>
              <a:t>sarung</a:t>
            </a:r>
            <a:r>
              <a:rPr lang="en-US" dirty="0"/>
              <a:t> </a:t>
            </a:r>
            <a:r>
              <a:rPr lang="en-US" dirty="0" err="1"/>
              <a:t>tangan</a:t>
            </a:r>
            <a:endParaRPr lang="en-ID" dirty="0"/>
          </a:p>
          <a:p>
            <a:pPr lvl="0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</a:t>
            </a:r>
            <a:r>
              <a:rPr lang="en-US" dirty="0" err="1"/>
              <a:t>tua</a:t>
            </a:r>
            <a:endParaRPr lang="en-ID" dirty="0"/>
          </a:p>
          <a:p>
            <a:pPr lvl="0"/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tungkai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non </a:t>
            </a:r>
            <a:r>
              <a:rPr lang="en-US" dirty="0" err="1"/>
              <a:t>dominan</a:t>
            </a:r>
            <a:endParaRPr lang="en-ID" dirty="0"/>
          </a:p>
          <a:p>
            <a:pPr lvl="0"/>
            <a:r>
              <a:rPr lang="en-US" dirty="0" err="1"/>
              <a:t>Membersihkan</a:t>
            </a:r>
            <a:r>
              <a:rPr lang="en-US" dirty="0"/>
              <a:t> area </a:t>
            </a:r>
            <a:r>
              <a:rPr lang="en-US" dirty="0" err="1"/>
              <a:t>penyuntikan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kapas</a:t>
            </a:r>
            <a:r>
              <a:rPr lang="en-US" dirty="0"/>
              <a:t> alcohol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1810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laki-laki</a:t>
            </a:r>
            <a:r>
              <a:rPr lang="en-ID" dirty="0"/>
              <a:t> </a:t>
            </a:r>
            <a:r>
              <a:rPr lang="en-ID" dirty="0" err="1"/>
              <a:t>berusia</a:t>
            </a:r>
            <a:r>
              <a:rPr lang="en-ID" dirty="0"/>
              <a:t> 8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dibawa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orang </a:t>
            </a:r>
            <a:r>
              <a:rPr lang="en-ID" dirty="0" err="1"/>
              <a:t>tuanya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keluhan</a:t>
            </a:r>
            <a:r>
              <a:rPr lang="en-ID" dirty="0"/>
              <a:t> </a:t>
            </a:r>
            <a:r>
              <a:rPr lang="en-ID" dirty="0" err="1"/>
              <a:t>muntah</a:t>
            </a:r>
            <a:r>
              <a:rPr lang="en-ID" dirty="0"/>
              <a:t>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didapatkan</a:t>
            </a:r>
            <a:r>
              <a:rPr lang="en-ID" dirty="0"/>
              <a:t> </a:t>
            </a:r>
            <a:r>
              <a:rPr lang="en-ID" dirty="0" err="1"/>
              <a:t>suhu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38,6˚C, </a:t>
            </a:r>
            <a:r>
              <a:rPr lang="en-ID" dirty="0" err="1"/>
              <a:t>mata</a:t>
            </a:r>
            <a:r>
              <a:rPr lang="en-ID" dirty="0"/>
              <a:t> </a:t>
            </a:r>
            <a:r>
              <a:rPr lang="en-ID" dirty="0" err="1"/>
              <a:t>cekung</a:t>
            </a:r>
            <a:r>
              <a:rPr lang="en-ID" dirty="0"/>
              <a:t>, turgor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jelek</a:t>
            </a:r>
            <a:r>
              <a:rPr lang="en-ID" dirty="0"/>
              <a:t>, </a:t>
            </a:r>
            <a:r>
              <a:rPr lang="en-ID" dirty="0" err="1"/>
              <a:t>bibir</a:t>
            </a:r>
            <a:r>
              <a:rPr lang="en-ID" dirty="0"/>
              <a:t> </a:t>
            </a:r>
            <a:r>
              <a:rPr lang="en-ID" dirty="0" err="1"/>
              <a:t>pecah-pecah</a:t>
            </a:r>
            <a:r>
              <a:rPr lang="en-ID" dirty="0"/>
              <a:t>, </a:t>
            </a:r>
            <a:r>
              <a:rPr lang="en-ID" dirty="0" err="1"/>
              <a:t>berat</a:t>
            </a:r>
            <a:r>
              <a:rPr lang="en-ID" dirty="0"/>
              <a:t> </a:t>
            </a:r>
            <a:r>
              <a:rPr lang="en-ID" dirty="0" err="1"/>
              <a:t>badan</a:t>
            </a:r>
            <a:r>
              <a:rPr lang="en-ID" dirty="0"/>
              <a:t> </a:t>
            </a:r>
            <a:r>
              <a:rPr lang="en-ID" dirty="0" err="1"/>
              <a:t>turun</a:t>
            </a:r>
            <a:r>
              <a:rPr lang="en-ID" dirty="0"/>
              <a:t> 10%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</a:t>
            </a:r>
            <a:r>
              <a:rPr lang="en-ID" dirty="0" err="1"/>
              <a:t>badan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.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kolaborasi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? </a:t>
            </a:r>
          </a:p>
          <a:p>
            <a:r>
              <a:rPr lang="en-ID" dirty="0"/>
              <a:t>a.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antibiotic </a:t>
            </a:r>
          </a:p>
          <a:p>
            <a:r>
              <a:rPr lang="en-ID" dirty="0"/>
              <a:t>b.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anti </a:t>
            </a:r>
            <a:r>
              <a:rPr lang="en-ID" dirty="0" err="1"/>
              <a:t>piretik</a:t>
            </a:r>
            <a:r>
              <a:rPr lang="en-ID" dirty="0"/>
              <a:t> </a:t>
            </a:r>
          </a:p>
          <a:p>
            <a:r>
              <a:rPr lang="en-ID" dirty="0"/>
              <a:t>c.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anti emetic </a:t>
            </a:r>
          </a:p>
          <a:p>
            <a:r>
              <a:rPr lang="en-ID" dirty="0"/>
              <a:t>d.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cairan</a:t>
            </a:r>
            <a:r>
              <a:rPr lang="en-ID" dirty="0"/>
              <a:t> </a:t>
            </a:r>
            <a:r>
              <a:rPr lang="en-ID" dirty="0" err="1"/>
              <a:t>infus</a:t>
            </a:r>
            <a:r>
              <a:rPr lang="en-ID" dirty="0"/>
              <a:t> isotonic </a:t>
            </a:r>
          </a:p>
          <a:p>
            <a:r>
              <a:rPr lang="en-ID" dirty="0"/>
              <a:t>e. </a:t>
            </a:r>
            <a:r>
              <a:rPr lang="en-ID" dirty="0" err="1"/>
              <a:t>Pemberian</a:t>
            </a:r>
            <a:r>
              <a:rPr lang="en-ID" dirty="0"/>
              <a:t> diet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kalori</a:t>
            </a:r>
            <a:r>
              <a:rPr lang="en-ID" dirty="0"/>
              <a:t>, </a:t>
            </a:r>
            <a:r>
              <a:rPr lang="en-ID" dirty="0" err="1"/>
              <a:t>tinggi</a:t>
            </a:r>
            <a:r>
              <a:rPr lang="en-ID" dirty="0"/>
              <a:t> protein </a:t>
            </a:r>
          </a:p>
        </p:txBody>
      </p:sp>
    </p:spTree>
    <p:extLst>
      <p:ext uri="{BB962C8B-B14F-4D97-AF65-F5344CB8AC3E}">
        <p14:creationId xmlns:p14="http://schemas.microsoft.com/office/powerpoint/2010/main" val="217711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Pembahasan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dengaan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</a:t>
            </a:r>
            <a:r>
              <a:rPr lang="en-ID" dirty="0" err="1"/>
              <a:t>muntah</a:t>
            </a:r>
            <a:r>
              <a:rPr lang="en-ID" dirty="0"/>
              <a:t> yang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dehidrasi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segera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pemasangan</a:t>
            </a:r>
            <a:r>
              <a:rPr lang="en-ID" dirty="0"/>
              <a:t> infuse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segeradiberi</a:t>
            </a:r>
            <a:r>
              <a:rPr lang="en-ID" dirty="0"/>
              <a:t> </a:t>
            </a:r>
            <a:r>
              <a:rPr lang="en-ID" dirty="0" err="1"/>
              <a:t>cairan</a:t>
            </a:r>
            <a:r>
              <a:rPr lang="en-ID" dirty="0"/>
              <a:t> isotonic. </a:t>
            </a:r>
            <a:r>
              <a:rPr lang="en-ID" dirty="0" err="1"/>
              <a:t>Cairan</a:t>
            </a:r>
            <a:r>
              <a:rPr lang="en-ID" dirty="0"/>
              <a:t> isotonic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cairan</a:t>
            </a:r>
            <a:r>
              <a:rPr lang="en-ID" dirty="0"/>
              <a:t>/</a:t>
            </a:r>
            <a:r>
              <a:rPr lang="en-ID" dirty="0" err="1"/>
              <a:t>larutan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osmolalitas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mendekati</a:t>
            </a:r>
            <a:r>
              <a:rPr lang="en-ID" dirty="0"/>
              <a:t> </a:t>
            </a:r>
            <a:r>
              <a:rPr lang="en-ID" dirty="0" err="1"/>
              <a:t>osmolalitas</a:t>
            </a:r>
            <a:r>
              <a:rPr lang="en-ID" dirty="0"/>
              <a:t> plasma. </a:t>
            </a:r>
            <a:r>
              <a:rPr lang="en-ID" dirty="0" err="1"/>
              <a:t>Cairan</a:t>
            </a:r>
            <a:r>
              <a:rPr lang="en-ID" dirty="0"/>
              <a:t> isotonic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mengganti</a:t>
            </a:r>
            <a:r>
              <a:rPr lang="en-ID" dirty="0"/>
              <a:t> volume </a:t>
            </a:r>
            <a:r>
              <a:rPr lang="en-ID" dirty="0" err="1"/>
              <a:t>ekstrasel</a:t>
            </a:r>
            <a:r>
              <a:rPr lang="en-ID" dirty="0"/>
              <a:t>,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kelebihan</a:t>
            </a:r>
            <a:r>
              <a:rPr lang="en-ID" dirty="0"/>
              <a:t> </a:t>
            </a:r>
            <a:r>
              <a:rPr lang="en-ID" dirty="0" err="1"/>
              <a:t>cairan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muntah</a:t>
            </a:r>
            <a:r>
              <a:rPr lang="en-ID" dirty="0"/>
              <a:t> yang </a:t>
            </a:r>
            <a:r>
              <a:rPr lang="en-ID" dirty="0" err="1"/>
              <a:t>berlangsung</a:t>
            </a:r>
            <a:r>
              <a:rPr lang="en-ID" dirty="0"/>
              <a:t> lama. </a:t>
            </a:r>
            <a:r>
              <a:rPr lang="en-ID" dirty="0" err="1"/>
              <a:t>Cairan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volume </a:t>
            </a:r>
            <a:r>
              <a:rPr lang="en-ID" dirty="0" err="1"/>
              <a:t>ekstraseluler</a:t>
            </a:r>
            <a:r>
              <a:rPr lang="en-ID" dirty="0"/>
              <a:t>. </a:t>
            </a:r>
          </a:p>
          <a:p>
            <a:r>
              <a:rPr lang="en-ID" dirty="0" err="1"/>
              <a:t>Jawaban</a:t>
            </a:r>
            <a:r>
              <a:rPr lang="en-ID" dirty="0"/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924783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8028-B153-4421-8111-85957DD2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Soal 16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84AEC-CEF8-9AB0-2066-B6B0DFC33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laki-laki</a:t>
            </a:r>
            <a:r>
              <a:rPr lang="en-ID" dirty="0"/>
              <a:t> 1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dibawa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IGD oleh </a:t>
            </a:r>
            <a:r>
              <a:rPr lang="en-ID" dirty="0" err="1"/>
              <a:t>ibunya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keluhan</a:t>
            </a:r>
            <a:r>
              <a:rPr lang="en-ID" dirty="0"/>
              <a:t> </a:t>
            </a:r>
            <a:r>
              <a:rPr lang="en-ID" dirty="0" err="1"/>
              <a:t>sesak</a:t>
            </a:r>
            <a:r>
              <a:rPr lang="en-ID" dirty="0"/>
              <a:t>. Ibu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minum</a:t>
            </a:r>
            <a:r>
              <a:rPr lang="en-ID" dirty="0"/>
              <a:t> susu </a:t>
            </a:r>
            <a:r>
              <a:rPr lang="en-ID" dirty="0" err="1"/>
              <a:t>sambil</a:t>
            </a:r>
            <a:r>
              <a:rPr lang="en-ID" dirty="0"/>
              <a:t> </a:t>
            </a:r>
            <a:r>
              <a:rPr lang="en-ID" dirty="0" err="1"/>
              <a:t>berbaring</a:t>
            </a:r>
            <a:r>
              <a:rPr lang="en-ID" dirty="0"/>
              <a:t>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tiba-tiba</a:t>
            </a:r>
            <a:r>
              <a:rPr lang="en-ID" dirty="0"/>
              <a:t> </a:t>
            </a:r>
            <a:r>
              <a:rPr lang="en-ID" dirty="0" err="1"/>
              <a:t>sesak</a:t>
            </a:r>
            <a:r>
              <a:rPr lang="en-ID" dirty="0"/>
              <a:t>. Hasil </a:t>
            </a:r>
            <a:r>
              <a:rPr lang="en-ID" dirty="0" err="1"/>
              <a:t>pengkajian</a:t>
            </a:r>
            <a:r>
              <a:rPr lang="en-ID" dirty="0"/>
              <a:t>, </a:t>
            </a:r>
            <a:r>
              <a:rPr lang="en-ID" dirty="0" err="1"/>
              <a:t>rekuensi</a:t>
            </a:r>
            <a:r>
              <a:rPr lang="en-ID" dirty="0"/>
              <a:t> </a:t>
            </a:r>
            <a:r>
              <a:rPr lang="en-ID" dirty="0" err="1"/>
              <a:t>nadi</a:t>
            </a:r>
            <a:r>
              <a:rPr lang="en-ID" dirty="0"/>
              <a:t> 115x/</a:t>
            </a:r>
            <a:r>
              <a:rPr lang="en-ID" dirty="0" err="1"/>
              <a:t>mnt</a:t>
            </a:r>
            <a:r>
              <a:rPr lang="en-ID" dirty="0"/>
              <a:t>, </a:t>
            </a:r>
            <a:r>
              <a:rPr lang="en-ID" dirty="0" err="1"/>
              <a:t>suhu</a:t>
            </a:r>
            <a:r>
              <a:rPr lang="en-ID" dirty="0"/>
              <a:t> 36°C, dan </a:t>
            </a:r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dirty="0" err="1"/>
              <a:t>nafas</a:t>
            </a:r>
            <a:r>
              <a:rPr lang="en-ID" dirty="0"/>
              <a:t> 45x /</a:t>
            </a:r>
            <a:r>
              <a:rPr lang="en-ID" dirty="0" err="1"/>
              <a:t>mnt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retraksi</a:t>
            </a:r>
            <a:r>
              <a:rPr lang="en-ID" dirty="0"/>
              <a:t> </a:t>
            </a:r>
            <a:r>
              <a:rPr lang="en-ID" dirty="0" err="1"/>
              <a:t>dinding</a:t>
            </a:r>
            <a:r>
              <a:rPr lang="en-ID" dirty="0"/>
              <a:t> dada.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ronchi</a:t>
            </a:r>
            <a:r>
              <a:rPr lang="en-ID" dirty="0"/>
              <a:t> dan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bekas</a:t>
            </a:r>
            <a:r>
              <a:rPr lang="en-ID" dirty="0"/>
              <a:t> susu di </a:t>
            </a:r>
            <a:r>
              <a:rPr lang="en-ID" dirty="0" err="1"/>
              <a:t>mulut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kriteria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yang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diatas</a:t>
            </a:r>
            <a:r>
              <a:rPr lang="en-ID" dirty="0"/>
              <a:t>?</a:t>
            </a:r>
          </a:p>
          <a:p>
            <a:r>
              <a:rPr lang="en-ID" dirty="0"/>
              <a:t>a. </a:t>
            </a:r>
            <a:r>
              <a:rPr lang="en-ID" dirty="0" err="1"/>
              <a:t>sesak</a:t>
            </a:r>
            <a:r>
              <a:rPr lang="en-ID" dirty="0"/>
              <a:t> </a:t>
            </a:r>
            <a:r>
              <a:rPr lang="en-ID" dirty="0" err="1"/>
              <a:t>nafas</a:t>
            </a:r>
            <a:r>
              <a:rPr lang="en-ID" dirty="0"/>
              <a:t> </a:t>
            </a:r>
            <a:r>
              <a:rPr lang="en-ID" dirty="0" err="1"/>
              <a:t>berkurang</a:t>
            </a:r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dirty="0" err="1"/>
              <a:t>nafas</a:t>
            </a:r>
            <a:r>
              <a:rPr lang="en-ID" dirty="0"/>
              <a:t> normal</a:t>
            </a:r>
          </a:p>
          <a:p>
            <a:r>
              <a:rPr lang="en-ID" dirty="0"/>
              <a:t>c. </a:t>
            </a:r>
            <a:r>
              <a:rPr lang="en-ID" dirty="0" err="1"/>
              <a:t>dispnea</a:t>
            </a:r>
            <a:r>
              <a:rPr lang="en-ID" dirty="0"/>
              <a:t> </a:t>
            </a:r>
            <a:r>
              <a:rPr lang="en-ID" dirty="0" err="1"/>
              <a:t>menghilang</a:t>
            </a:r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</a:t>
            </a:r>
            <a:r>
              <a:rPr lang="en-ID" dirty="0" err="1"/>
              <a:t>bantu</a:t>
            </a:r>
            <a:r>
              <a:rPr lang="en-ID" dirty="0"/>
              <a:t> </a:t>
            </a:r>
            <a:r>
              <a:rPr lang="en-ID" dirty="0" err="1"/>
              <a:t>nafas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endParaRPr lang="en-ID" dirty="0"/>
          </a:p>
          <a:p>
            <a:r>
              <a:rPr lang="en-ID" dirty="0"/>
              <a:t>e.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nafas</a:t>
            </a:r>
            <a:r>
              <a:rPr lang="en-ID" dirty="0"/>
              <a:t> paten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40708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84C3-D77B-A547-DDB2-052FFCF9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Pembahasan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91CC2-0C4C-ABD1-B06E-0916B4C65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Diagnosa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: </a:t>
            </a:r>
            <a:r>
              <a:rPr lang="en-US" dirty="0" err="1"/>
              <a:t>Bersihan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nafas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efektif</a:t>
            </a:r>
            <a:endParaRPr lang="en-US" dirty="0"/>
          </a:p>
          <a:p>
            <a:r>
              <a:rPr lang="en-US" dirty="0"/>
              <a:t>Data mayor : RR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ronchi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bekas</a:t>
            </a:r>
            <a:r>
              <a:rPr lang="en-US" dirty="0"/>
              <a:t> susu di </a:t>
            </a:r>
            <a:r>
              <a:rPr lang="en-US" dirty="0" err="1"/>
              <a:t>mulut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: Jalan </a:t>
            </a:r>
            <a:r>
              <a:rPr lang="en-US" dirty="0" err="1"/>
              <a:t>nafas</a:t>
            </a:r>
            <a:r>
              <a:rPr lang="en-US" dirty="0"/>
              <a:t> paten (E)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717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3,5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IGD.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kejang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3 </a:t>
            </a:r>
            <a:r>
              <a:rPr lang="en-ID" dirty="0" err="1"/>
              <a:t>menit</a:t>
            </a:r>
            <a:r>
              <a:rPr lang="en-ID" dirty="0"/>
              <a:t> yang </a:t>
            </a:r>
            <a:r>
              <a:rPr lang="en-ID" dirty="0" err="1"/>
              <a:t>lalu</a:t>
            </a:r>
            <a:r>
              <a:rPr lang="en-ID" dirty="0"/>
              <a:t>.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kejang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panas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sehari</a:t>
            </a:r>
            <a:r>
              <a:rPr lang="en-ID" dirty="0"/>
              <a:t> yang </a:t>
            </a:r>
            <a:r>
              <a:rPr lang="en-ID" dirty="0" err="1"/>
              <a:t>lalu</a:t>
            </a:r>
            <a:r>
              <a:rPr lang="en-ID" dirty="0"/>
              <a:t>, </a:t>
            </a:r>
            <a:r>
              <a:rPr lang="en-ID" dirty="0" err="1"/>
              <a:t>nafsu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mual</a:t>
            </a:r>
            <a:r>
              <a:rPr lang="en-ID" dirty="0"/>
              <a:t> </a:t>
            </a:r>
            <a:r>
              <a:rPr lang="en-ID" dirty="0" err="1"/>
              <a:t>muntah</a:t>
            </a:r>
            <a:r>
              <a:rPr lang="en-ID" dirty="0"/>
              <a:t>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,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kaku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respon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diajak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, </a:t>
            </a:r>
            <a:r>
              <a:rPr lang="en-ID" dirty="0" err="1"/>
              <a:t>suhu</a:t>
            </a:r>
            <a:r>
              <a:rPr lang="en-ID" dirty="0"/>
              <a:t> 40°C.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diatas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?</a:t>
            </a:r>
          </a:p>
          <a:p>
            <a:pPr marL="514350" indent="-514350">
              <a:buAutoNum type="alphaLcPeriod"/>
            </a:pPr>
            <a:r>
              <a:rPr lang="en-ID" dirty="0" err="1"/>
              <a:t>Longgarkan</a:t>
            </a:r>
            <a:r>
              <a:rPr lang="en-ID" dirty="0"/>
              <a:t> </a:t>
            </a:r>
            <a:r>
              <a:rPr lang="en-ID" dirty="0" err="1"/>
              <a:t>pakaian</a:t>
            </a:r>
            <a:r>
              <a:rPr lang="en-ID" dirty="0"/>
              <a:t> </a:t>
            </a:r>
            <a:r>
              <a:rPr lang="en-ID" dirty="0" err="1"/>
              <a:t>pasien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Posisikan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terlentang</a:t>
            </a:r>
            <a:r>
              <a:rPr lang="en-ID" dirty="0"/>
              <a:t>,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dimiringkan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Catat</a:t>
            </a:r>
            <a:r>
              <a:rPr lang="en-ID" dirty="0"/>
              <a:t> </a:t>
            </a:r>
            <a:r>
              <a:rPr lang="en-ID" dirty="0" err="1"/>
              <a:t>durasi</a:t>
            </a:r>
            <a:r>
              <a:rPr lang="en-ID" dirty="0"/>
              <a:t> </a:t>
            </a:r>
            <a:r>
              <a:rPr lang="en-ID" dirty="0" err="1"/>
              <a:t>kejang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Kolsborasi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phenytoin IV 0,3-0,5mg/</a:t>
            </a:r>
            <a:r>
              <a:rPr lang="en-ID" dirty="0" err="1"/>
              <a:t>kgBB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diazepam IV</a:t>
            </a:r>
          </a:p>
        </p:txBody>
      </p:sp>
    </p:spTree>
    <p:extLst>
      <p:ext uri="{BB962C8B-B14F-4D97-AF65-F5344CB8AC3E}">
        <p14:creationId xmlns:p14="http://schemas.microsoft.com/office/powerpoint/2010/main" val="3883417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DE32-2DCB-6A75-164A-3674AB2E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Soal 17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51E59-8EB7-FB72-7629-138A428FC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laki-laki</a:t>
            </a:r>
            <a:r>
              <a:rPr lang="en-ID" dirty="0"/>
              <a:t> </a:t>
            </a:r>
            <a:r>
              <a:rPr lang="en-ID" dirty="0" err="1"/>
              <a:t>berusia</a:t>
            </a:r>
            <a:r>
              <a:rPr lang="en-ID" dirty="0"/>
              <a:t> 5 </a:t>
            </a:r>
            <a:r>
              <a:rPr lang="en-ID" dirty="0" err="1"/>
              <a:t>bulan</a:t>
            </a:r>
            <a:r>
              <a:rPr lang="en-ID" dirty="0"/>
              <a:t>, </a:t>
            </a:r>
            <a:r>
              <a:rPr lang="en-ID" dirty="0" err="1"/>
              <a:t>saai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ASI. BB 7 kg dan TB 65 cm. Ibu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mengangkat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, </a:t>
            </a:r>
            <a:r>
              <a:rPr lang="en-ID" dirty="0" err="1"/>
              <a:t>tengkurap</a:t>
            </a:r>
            <a:r>
              <a:rPr lang="en-ID" dirty="0"/>
              <a:t>, dan </a:t>
            </a:r>
            <a:r>
              <a:rPr lang="en-ID" dirty="0" err="1"/>
              <a:t>berceloteh</a:t>
            </a:r>
            <a:r>
              <a:rPr lang="en-ID" dirty="0"/>
              <a:t>. Ibu </a:t>
            </a:r>
            <a:r>
              <a:rPr lang="en-ID" dirty="0" err="1"/>
              <a:t>mengeluhkan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minum</a:t>
            </a:r>
            <a:r>
              <a:rPr lang="en-ID" dirty="0"/>
              <a:t> ASI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gumoh</a:t>
            </a:r>
            <a:r>
              <a:rPr lang="en-ID" dirty="0"/>
              <a:t> (</a:t>
            </a:r>
            <a:r>
              <a:rPr lang="en-ID" dirty="0" err="1"/>
              <a:t>regurgitasi</a:t>
            </a:r>
            <a:r>
              <a:rPr lang="en-ID" dirty="0"/>
              <a:t>) </a:t>
            </a:r>
            <a:r>
              <a:rPr lang="en-ID" dirty="0" err="1"/>
              <a:t>padahal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disendawakan</a:t>
            </a:r>
            <a:r>
              <a:rPr lang="en-ID" dirty="0"/>
              <a:t>. </a:t>
            </a:r>
            <a:r>
              <a:rPr lang="en-ID" dirty="0" err="1"/>
              <a:t>Manakah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?</a:t>
            </a:r>
          </a:p>
          <a:p>
            <a:r>
              <a:rPr lang="en-ID" dirty="0"/>
              <a:t>a. Gizi</a:t>
            </a:r>
          </a:p>
          <a:p>
            <a:r>
              <a:rPr lang="en-ID" dirty="0"/>
              <a:t>*b. Teknik </a:t>
            </a:r>
            <a:r>
              <a:rPr lang="en-ID" dirty="0" err="1"/>
              <a:t>menyusui</a:t>
            </a:r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nutrisi</a:t>
            </a:r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stimulasi</a:t>
            </a:r>
            <a:r>
              <a:rPr lang="en-ID" dirty="0"/>
              <a:t> </a:t>
            </a:r>
            <a:r>
              <a:rPr lang="en-ID" dirty="0" err="1"/>
              <a:t>tumbuh</a:t>
            </a:r>
            <a:r>
              <a:rPr lang="en-ID" dirty="0"/>
              <a:t> </a:t>
            </a:r>
            <a:r>
              <a:rPr lang="en-ID" dirty="0" err="1"/>
              <a:t>kembang</a:t>
            </a:r>
            <a:endParaRPr lang="en-ID" dirty="0"/>
          </a:p>
          <a:p>
            <a:r>
              <a:rPr lang="en-ID" dirty="0"/>
              <a:t>e.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payudara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36042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5E7D-CC48-E8B7-5917-698B5DA1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352A6E-8973-637A-5A1B-D0045B97F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678912"/>
            <a:ext cx="8952992" cy="5629813"/>
          </a:xfrm>
        </p:spPr>
      </p:pic>
    </p:spTree>
    <p:extLst>
      <p:ext uri="{BB962C8B-B14F-4D97-AF65-F5344CB8AC3E}">
        <p14:creationId xmlns:p14="http://schemas.microsoft.com/office/powerpoint/2010/main" val="2762310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8F2B-A195-D636-BD9E-4C514BB2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Soal 18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1D40E-718F-EE70-F7F9-2A31F4F85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Perempuan </a:t>
            </a:r>
            <a:r>
              <a:rPr lang="en-ID" dirty="0" err="1"/>
              <a:t>usia</a:t>
            </a:r>
            <a:r>
              <a:rPr lang="en-ID" dirty="0"/>
              <a:t> 4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dirawat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Bronchopneumonia. Ibu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anaknya</a:t>
            </a:r>
            <a:r>
              <a:rPr lang="en-ID" dirty="0"/>
              <a:t> </a:t>
            </a:r>
            <a:r>
              <a:rPr lang="en-ID" dirty="0" err="1"/>
              <a:t>batuk</a:t>
            </a:r>
            <a:r>
              <a:rPr lang="en-ID" dirty="0"/>
              <a:t> </a:t>
            </a:r>
            <a:r>
              <a:rPr lang="en-ID" dirty="0" err="1"/>
              <a:t>tapi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sesak</a:t>
            </a:r>
            <a:r>
              <a:rPr lang="en-ID" dirty="0"/>
              <a:t>. Hasil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: RR : 30X/</a:t>
            </a:r>
            <a:r>
              <a:rPr lang="en-ID" dirty="0" err="1"/>
              <a:t>mnt</a:t>
            </a:r>
            <a:r>
              <a:rPr lang="en-ID" dirty="0"/>
              <a:t>, </a:t>
            </a:r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dirty="0" err="1"/>
              <a:t>nadi</a:t>
            </a:r>
            <a:r>
              <a:rPr lang="en-ID" dirty="0"/>
              <a:t> 100x/</a:t>
            </a:r>
            <a:r>
              <a:rPr lang="en-ID" dirty="0" err="1"/>
              <a:t>mnt</a:t>
            </a:r>
            <a:r>
              <a:rPr lang="en-ID" dirty="0"/>
              <a:t>, </a:t>
            </a:r>
            <a:r>
              <a:rPr lang="en-ID" dirty="0" err="1"/>
              <a:t>suhu</a:t>
            </a:r>
            <a:r>
              <a:rPr lang="en-ID" dirty="0"/>
              <a:t> : 36°C.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selesai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TTV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direncanakn</a:t>
            </a:r>
            <a:r>
              <a:rPr lang="en-ID" dirty="0"/>
              <a:t> </a:t>
            </a:r>
            <a:r>
              <a:rPr lang="en-ID" dirty="0" err="1"/>
              <a:t>fisioterapi</a:t>
            </a:r>
            <a:r>
              <a:rPr lang="en-ID" dirty="0"/>
              <a:t> dada yang </a:t>
            </a:r>
            <a:r>
              <a:rPr lang="en-ID" dirty="0" err="1"/>
              <a:t>diawali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postural drainage, </a:t>
            </a:r>
            <a:r>
              <a:rPr lang="en-ID" dirty="0" err="1"/>
              <a:t>claping</a:t>
            </a:r>
            <a:r>
              <a:rPr lang="en-ID" dirty="0"/>
              <a:t> dan vibrating.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postural drainage,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dialkukan</a:t>
            </a:r>
            <a:r>
              <a:rPr lang="en-ID" dirty="0"/>
              <a:t> oleh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?</a:t>
            </a:r>
          </a:p>
          <a:p>
            <a:r>
              <a:rPr lang="en-ID" dirty="0"/>
              <a:t>a. </a:t>
            </a:r>
            <a:r>
              <a:rPr lang="en-ID" dirty="0" err="1"/>
              <a:t>memberikan</a:t>
            </a:r>
            <a:r>
              <a:rPr lang="en-ID" dirty="0"/>
              <a:t> air </a:t>
            </a:r>
            <a:r>
              <a:rPr lang="en-ID" dirty="0" err="1"/>
              <a:t>hangat</a:t>
            </a:r>
            <a:endParaRPr lang="en-ID" dirty="0"/>
          </a:p>
          <a:p>
            <a:r>
              <a:rPr lang="en-ID" dirty="0"/>
              <a:t>b.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klien</a:t>
            </a:r>
            <a:endParaRPr lang="en-ID" dirty="0"/>
          </a:p>
          <a:p>
            <a:r>
              <a:rPr lang="en-ID" dirty="0"/>
              <a:t>c. </a:t>
            </a:r>
            <a:r>
              <a:rPr lang="en-ID" dirty="0" err="1"/>
              <a:t>mengauskultasi</a:t>
            </a:r>
            <a:r>
              <a:rPr lang="en-ID" dirty="0"/>
              <a:t> </a:t>
            </a:r>
            <a:r>
              <a:rPr lang="en-ID" dirty="0" err="1"/>
              <a:t>paru</a:t>
            </a:r>
            <a:endParaRPr lang="en-ID" dirty="0"/>
          </a:p>
          <a:p>
            <a:r>
              <a:rPr lang="en-ID" dirty="0"/>
              <a:t>d.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ekspektoran</a:t>
            </a:r>
            <a:endParaRPr lang="en-ID" dirty="0"/>
          </a:p>
          <a:p>
            <a:r>
              <a:rPr lang="en-ID" dirty="0"/>
              <a:t>e.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perkusi</a:t>
            </a:r>
            <a:r>
              <a:rPr lang="en-ID" dirty="0"/>
              <a:t>/ </a:t>
            </a:r>
            <a:r>
              <a:rPr lang="en-ID" dirty="0" err="1"/>
              <a:t>kalping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17853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4325C-4F3E-9AF8-B40A-E216DEFE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Pembahasan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C42D9-555B-EC1B-4D48-46723491F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SOP Postural drainage : a.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mencuci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,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memasang</a:t>
            </a:r>
            <a:r>
              <a:rPr lang="en-ID" dirty="0"/>
              <a:t> </a:t>
            </a:r>
            <a:r>
              <a:rPr lang="en-ID" dirty="0" err="1"/>
              <a:t>sarung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b. </a:t>
            </a:r>
            <a:r>
              <a:rPr lang="en-ID" dirty="0" err="1"/>
              <a:t>Auskultasi</a:t>
            </a:r>
            <a:r>
              <a:rPr lang="en-ID" dirty="0"/>
              <a:t> area </a:t>
            </a:r>
            <a:r>
              <a:rPr lang="en-ID" dirty="0" err="1"/>
              <a:t>lapang</a:t>
            </a:r>
            <a:r>
              <a:rPr lang="en-ID" dirty="0"/>
              <a:t> </a:t>
            </a:r>
            <a:r>
              <a:rPr lang="en-ID" dirty="0" err="1"/>
              <a:t>paru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lokasi</a:t>
            </a:r>
            <a:r>
              <a:rPr lang="en-ID" dirty="0"/>
              <a:t> </a:t>
            </a:r>
            <a:r>
              <a:rPr lang="en-ID" dirty="0" err="1"/>
              <a:t>sekret</a:t>
            </a:r>
            <a:r>
              <a:rPr lang="en-ID" dirty="0"/>
              <a:t> c. </a:t>
            </a:r>
            <a:r>
              <a:rPr lang="en-ID" dirty="0" err="1"/>
              <a:t>Posisikan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pada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sekret-sekret</a:t>
            </a:r>
            <a:r>
              <a:rPr lang="en-ID" dirty="0"/>
              <a:t> di area target </a:t>
            </a:r>
            <a:r>
              <a:rPr lang="en-ID" dirty="0" err="1"/>
              <a:t>segmen</a:t>
            </a:r>
            <a:r>
              <a:rPr lang="en-ID" dirty="0"/>
              <a:t>/ </a:t>
            </a:r>
            <a:r>
              <a:rPr lang="en-ID" dirty="0" err="1"/>
              <a:t>lobus</a:t>
            </a:r>
            <a:r>
              <a:rPr lang="en-ID" dirty="0"/>
              <a:t> </a:t>
            </a:r>
            <a:r>
              <a:rPr lang="en-ID" dirty="0" err="1"/>
              <a:t>paru</a:t>
            </a: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 err="1"/>
              <a:t>Jawaban</a:t>
            </a:r>
            <a:r>
              <a:rPr lang="en-ID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79248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9989-8E1C-E8CA-6D02-96267998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SOAL 19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66B53-982B-50C1-82BF-3984020E1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berusia</a:t>
            </a:r>
            <a:r>
              <a:rPr lang="en-ID" dirty="0"/>
              <a:t> 5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perdarahan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menerus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tejatuh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sepeda</a:t>
            </a:r>
            <a:r>
              <a:rPr lang="en-ID" dirty="0"/>
              <a:t>. Saat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, </a:t>
            </a:r>
            <a:r>
              <a:rPr lang="en-ID" dirty="0" err="1"/>
              <a:t>dokter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klien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hemofilia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pada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yang </a:t>
            </a:r>
            <a:r>
              <a:rPr lang="en-ID" dirty="0" err="1"/>
              <a:t>carier</a:t>
            </a:r>
            <a:r>
              <a:rPr lang="en-ID" dirty="0"/>
              <a:t> </a:t>
            </a:r>
            <a:r>
              <a:rPr lang="en-ID" dirty="0" err="1"/>
              <a:t>hemofilia</a:t>
            </a:r>
            <a:r>
              <a:rPr lang="en-ID" dirty="0"/>
              <a:t> dan ayah yang </a:t>
            </a:r>
            <a:r>
              <a:rPr lang="en-ID" dirty="0" err="1"/>
              <a:t>hemofilia</a:t>
            </a:r>
            <a:r>
              <a:rPr lang="en-ID" dirty="0"/>
              <a:t>?</a:t>
            </a:r>
          </a:p>
          <a:p>
            <a:r>
              <a:rPr lang="en-ID" dirty="0"/>
              <a:t>a.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hemofilia</a:t>
            </a:r>
            <a:r>
              <a:rPr lang="en-ID" dirty="0"/>
              <a:t>	</a:t>
            </a:r>
          </a:p>
          <a:p>
            <a:r>
              <a:rPr lang="en-ID" dirty="0"/>
              <a:t>b. Hanya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laki-laki</a:t>
            </a:r>
            <a:r>
              <a:rPr lang="en-ID" dirty="0"/>
              <a:t> yang </a:t>
            </a:r>
            <a:r>
              <a:rPr lang="en-ID" dirty="0" err="1"/>
              <a:t>hemofilia</a:t>
            </a:r>
            <a:r>
              <a:rPr lang="en-ID" dirty="0"/>
              <a:t> 	</a:t>
            </a:r>
          </a:p>
          <a:p>
            <a:r>
              <a:rPr lang="en-ID" dirty="0"/>
              <a:t>c.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normal (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hemofilia</a:t>
            </a:r>
            <a:r>
              <a:rPr lang="en-ID" dirty="0"/>
              <a:t>)</a:t>
            </a:r>
          </a:p>
          <a:p>
            <a:r>
              <a:rPr lang="en-ID" dirty="0"/>
              <a:t>d.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laki-laki</a:t>
            </a:r>
            <a:r>
              <a:rPr lang="en-ID" dirty="0"/>
              <a:t> normal</a:t>
            </a:r>
          </a:p>
          <a:p>
            <a:r>
              <a:rPr lang="en-ID" dirty="0"/>
              <a:t>*e. </a:t>
            </a:r>
            <a:r>
              <a:rPr lang="en-ID" b="1" dirty="0"/>
              <a:t>50%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anak</a:t>
            </a:r>
            <a:r>
              <a:rPr lang="en-ID" b="1" dirty="0"/>
              <a:t> </a:t>
            </a:r>
            <a:r>
              <a:rPr lang="en-ID" b="1" dirty="0" err="1"/>
              <a:t>laki-laki</a:t>
            </a:r>
            <a:r>
              <a:rPr lang="en-ID" b="1" dirty="0"/>
              <a:t> </a:t>
            </a:r>
            <a:r>
              <a:rPr lang="en-ID" b="1" dirty="0" err="1"/>
              <a:t>hemophilia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5087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557982-6216-551C-BE80-535C6309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62103"/>
            <a:ext cx="9720072" cy="1499616"/>
          </a:xfrm>
        </p:spPr>
        <p:txBody>
          <a:bodyPr/>
          <a:lstStyle/>
          <a:p>
            <a:r>
              <a:rPr lang="en-US" dirty="0" err="1"/>
              <a:t>pembahasan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71AF6-59F7-67FC-4AD2-A0AEE5807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594" y="1858755"/>
            <a:ext cx="3696789" cy="4022725"/>
          </a:xfr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CA53BA4-3F71-AE7E-3FB4-88074E00E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897738"/>
              </p:ext>
            </p:extLst>
          </p:nvPr>
        </p:nvGraphicFramePr>
        <p:xfrm>
          <a:off x="6255267" y="1858755"/>
          <a:ext cx="4488933" cy="4999245"/>
        </p:xfrm>
        <a:graphic>
          <a:graphicData uri="http://schemas.openxmlformats.org/drawingml/2006/table">
            <a:tbl>
              <a:tblPr/>
              <a:tblGrid>
                <a:gridCol w="1496311">
                  <a:extLst>
                    <a:ext uri="{9D8B030D-6E8A-4147-A177-3AD203B41FA5}">
                      <a16:colId xmlns:a16="http://schemas.microsoft.com/office/drawing/2014/main" val="2758474759"/>
                    </a:ext>
                  </a:extLst>
                </a:gridCol>
                <a:gridCol w="1496311">
                  <a:extLst>
                    <a:ext uri="{9D8B030D-6E8A-4147-A177-3AD203B41FA5}">
                      <a16:colId xmlns:a16="http://schemas.microsoft.com/office/drawing/2014/main" val="1456397094"/>
                    </a:ext>
                  </a:extLst>
                </a:gridCol>
                <a:gridCol w="1496311">
                  <a:extLst>
                    <a:ext uri="{9D8B030D-6E8A-4147-A177-3AD203B41FA5}">
                      <a16:colId xmlns:a16="http://schemas.microsoft.com/office/drawing/2014/main" val="2275840598"/>
                    </a:ext>
                  </a:extLst>
                </a:gridCol>
              </a:tblGrid>
              <a:tr h="166641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effectLst/>
                        </a:rPr>
                        <a:t>Xh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effectLst/>
                        </a:rPr>
                        <a:t>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271375"/>
                  </a:ext>
                </a:extLst>
              </a:tr>
              <a:tr h="16664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effectLst/>
                        </a:rPr>
                        <a:t>XH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effectLst/>
                        </a:rPr>
                        <a:t>XHXh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effectLst/>
                        </a:rPr>
                        <a:t>XHY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693699"/>
                  </a:ext>
                </a:extLst>
              </a:tr>
              <a:tr h="16664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effectLst/>
                        </a:rPr>
                        <a:t>Xh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>
                          <a:effectLst/>
                        </a:rPr>
                        <a:t>XhXh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 dirty="0" err="1">
                          <a:effectLst/>
                        </a:rPr>
                        <a:t>XhY</a:t>
                      </a:r>
                      <a:endParaRPr lang="en-ID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942463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31997E9E-08D9-67E5-1D36-B646090BA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338" y="1941326"/>
            <a:ext cx="3696789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Jika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wanita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carier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menikah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dengan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laki-laki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penderita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hemophilia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maka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keturunanya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50 % normal 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terdiri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25 %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perempuan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carier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dan 25 %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laki-laki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normal) dan 50 %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hemofilia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terdiri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25 %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perempuan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hemofilia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dan 25%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laki-laki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hemofilia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).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Bagaimana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dapat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terjadi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?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         : 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XHXh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 &gt;&lt; 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XhY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wanita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carier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)   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pria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hemofilia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)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Gamet : XH dan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Xh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    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Xh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dan Y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F1: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XHXh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: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perempuan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normal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carier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XhXh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: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perempuan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hemofilia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XHY: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laki-laki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normal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XhY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: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laki-laki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hemofilia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Untuk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XHXh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XHY (normal 50 %)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XhXh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XhY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hemofilia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50 %)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02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9FBE-C7F4-3FE9-A18A-190C492F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SOAL 20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A999E-98E9-5EB1-3E8D-D284329EC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(2 </a:t>
            </a:r>
            <a:r>
              <a:rPr lang="en-ID" dirty="0" err="1"/>
              <a:t>bulan</a:t>
            </a:r>
            <a:r>
              <a:rPr lang="en-ID" dirty="0"/>
              <a:t>) </a:t>
            </a:r>
            <a:r>
              <a:rPr lang="en-ID" dirty="0" err="1"/>
              <a:t>dibawa</a:t>
            </a:r>
            <a:r>
              <a:rPr lang="en-ID" dirty="0"/>
              <a:t> oleh </a:t>
            </a:r>
            <a:r>
              <a:rPr lang="en-ID" dirty="0" err="1"/>
              <a:t>ibunya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puskesma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imunisasi</a:t>
            </a:r>
            <a:r>
              <a:rPr lang="en-ID" dirty="0"/>
              <a:t>. </a:t>
            </a:r>
            <a:r>
              <a:rPr lang="en-ID" dirty="0" err="1"/>
              <a:t>Sebelumnya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imunisasi</a:t>
            </a:r>
            <a:r>
              <a:rPr lang="en-ID" dirty="0"/>
              <a:t> Hepatitis B, BCG dan Polio 1.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imunisasi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didapatkan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?</a:t>
            </a:r>
          </a:p>
          <a:p>
            <a:r>
              <a:rPr lang="en-ID" dirty="0"/>
              <a:t>a. </a:t>
            </a:r>
            <a:r>
              <a:rPr lang="en-ID" dirty="0" err="1"/>
              <a:t>campak</a:t>
            </a:r>
            <a:endParaRPr lang="en-ID" dirty="0"/>
          </a:p>
          <a:p>
            <a:r>
              <a:rPr lang="en-ID" dirty="0"/>
              <a:t>*b. DPT-HB-Hib1, Polio 2, PCV, Rotavirus</a:t>
            </a:r>
          </a:p>
          <a:p>
            <a:r>
              <a:rPr lang="en-ID" dirty="0"/>
              <a:t>c. DPT-HB-Hib, Polio 3, PCV, Rotavirus</a:t>
            </a:r>
          </a:p>
          <a:p>
            <a:r>
              <a:rPr lang="en-ID" dirty="0"/>
              <a:t>d. DPT-HB-Hib, Polio 4</a:t>
            </a:r>
          </a:p>
          <a:p>
            <a:r>
              <a:rPr lang="en-ID" dirty="0"/>
              <a:t>e. HB0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53471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7F44-C15F-EFC2-0748-6D650537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48" y="371856"/>
            <a:ext cx="9720072" cy="1499616"/>
          </a:xfrm>
        </p:spPr>
        <p:txBody>
          <a:bodyPr/>
          <a:lstStyle/>
          <a:p>
            <a:r>
              <a:rPr lang="en-US" dirty="0" err="1"/>
              <a:t>Pembahasan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39FBAE-98EF-DCB2-7F06-5F19932B8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364" y="1508419"/>
            <a:ext cx="10251440" cy="4977725"/>
          </a:xfrm>
        </p:spPr>
      </p:pic>
    </p:spTree>
    <p:extLst>
      <p:ext uri="{BB962C8B-B14F-4D97-AF65-F5344CB8AC3E}">
        <p14:creationId xmlns:p14="http://schemas.microsoft.com/office/powerpoint/2010/main" val="155705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Pembahasan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ID" dirty="0" err="1"/>
              <a:t>Longgarkan</a:t>
            </a:r>
            <a:r>
              <a:rPr lang="en-ID" dirty="0"/>
              <a:t> </a:t>
            </a:r>
            <a:r>
              <a:rPr lang="en-ID" dirty="0" err="1"/>
              <a:t>pakaian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(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)</a:t>
            </a:r>
          </a:p>
          <a:p>
            <a:pPr marL="514350" indent="-514350">
              <a:buAutoNum type="alphaLcPeriod"/>
            </a:pPr>
            <a:r>
              <a:rPr lang="en-ID" dirty="0" err="1"/>
              <a:t>Posisikan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terlentang</a:t>
            </a:r>
            <a:r>
              <a:rPr lang="en-ID" dirty="0"/>
              <a:t>,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dimiringkan</a:t>
            </a:r>
            <a:r>
              <a:rPr lang="en-ID" dirty="0"/>
              <a:t> (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)</a:t>
            </a:r>
          </a:p>
          <a:p>
            <a:pPr marL="514350" indent="-514350">
              <a:buAutoNum type="alphaLcPeriod"/>
            </a:pPr>
            <a:r>
              <a:rPr lang="en-ID" dirty="0" err="1"/>
              <a:t>Catat</a:t>
            </a:r>
            <a:r>
              <a:rPr lang="en-ID" dirty="0"/>
              <a:t> </a:t>
            </a:r>
            <a:r>
              <a:rPr lang="en-ID" dirty="0" err="1"/>
              <a:t>durasi</a:t>
            </a:r>
            <a:r>
              <a:rPr lang="en-ID" dirty="0"/>
              <a:t> </a:t>
            </a:r>
            <a:r>
              <a:rPr lang="en-ID" dirty="0" err="1"/>
              <a:t>kejang</a:t>
            </a:r>
            <a:r>
              <a:rPr lang="en-ID" dirty="0"/>
              <a:t> (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)</a:t>
            </a:r>
          </a:p>
          <a:p>
            <a:pPr marL="514350" indent="-514350">
              <a:buAutoNum type="alphaLcPeriod"/>
            </a:pPr>
            <a:r>
              <a:rPr lang="en-ID" dirty="0" err="1"/>
              <a:t>Kolsborasi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phenytoin IV 0,3-0,5mg/</a:t>
            </a:r>
            <a:r>
              <a:rPr lang="en-ID" dirty="0" err="1"/>
              <a:t>kgBB</a:t>
            </a:r>
            <a:r>
              <a:rPr lang="en-ID" dirty="0"/>
              <a:t> (</a:t>
            </a:r>
            <a:r>
              <a:rPr lang="en-ID" dirty="0" err="1"/>
              <a:t>Terapi</a:t>
            </a:r>
            <a:r>
              <a:rPr lang="en-ID" dirty="0"/>
              <a:t> </a:t>
            </a:r>
            <a:r>
              <a:rPr lang="en-ID" dirty="0" err="1"/>
              <a:t>lanjutan</a:t>
            </a:r>
            <a:r>
              <a:rPr lang="en-ID" dirty="0"/>
              <a:t>)</a:t>
            </a:r>
          </a:p>
          <a:p>
            <a:pPr marL="514350" indent="-514350">
              <a:buAutoNum type="alphaLcPeriod"/>
            </a:pPr>
            <a:r>
              <a:rPr lang="en-ID" b="1" dirty="0" err="1"/>
              <a:t>Kolaborasi</a:t>
            </a:r>
            <a:r>
              <a:rPr lang="en-ID" b="1" dirty="0"/>
              <a:t> </a:t>
            </a:r>
            <a:r>
              <a:rPr lang="en-ID" b="1" dirty="0" err="1"/>
              <a:t>pemberian</a:t>
            </a:r>
            <a:r>
              <a:rPr lang="en-ID" b="1" dirty="0"/>
              <a:t> diazepam IV (</a:t>
            </a:r>
            <a:r>
              <a:rPr lang="en-ID" b="1" dirty="0" err="1"/>
              <a:t>Tindakan</a:t>
            </a:r>
            <a:r>
              <a:rPr lang="en-ID" b="1" dirty="0"/>
              <a:t> </a:t>
            </a:r>
            <a:r>
              <a:rPr lang="en-ID" b="1" dirty="0" err="1"/>
              <a:t>kolaborasi</a:t>
            </a:r>
            <a:r>
              <a:rPr lang="en-ID" b="1" dirty="0"/>
              <a:t> </a:t>
            </a:r>
            <a:r>
              <a:rPr lang="en-ID" b="1" dirty="0" err="1"/>
              <a:t>utama</a:t>
            </a:r>
            <a:r>
              <a:rPr lang="en-ID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613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obaervasi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 </a:t>
            </a:r>
            <a:r>
              <a:rPr lang="en-ID" dirty="0" err="1"/>
              <a:t>bawaan</a:t>
            </a:r>
            <a:r>
              <a:rPr lang="en-ID" dirty="0"/>
              <a:t> yang </a:t>
            </a:r>
            <a:r>
              <a:rPr lang="en-ID" dirty="0" err="1"/>
              <a:t>mengarah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tanda-tanda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dikaji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?</a:t>
            </a:r>
          </a:p>
          <a:p>
            <a:pPr marL="514350" indent="-514350">
              <a:buAutoNum type="alphaLcPeriod"/>
            </a:pPr>
            <a:r>
              <a:rPr lang="en-ID" dirty="0" err="1"/>
              <a:t>Batuk</a:t>
            </a:r>
            <a:r>
              <a:rPr lang="en-ID" dirty="0"/>
              <a:t> </a:t>
            </a:r>
          </a:p>
          <a:p>
            <a:pPr marL="514350" indent="-514350">
              <a:buAutoNum type="alphaLcPeriod"/>
            </a:pPr>
            <a:r>
              <a:rPr lang="en-ID" dirty="0" err="1"/>
              <a:t>Takikardia</a:t>
            </a:r>
            <a:r>
              <a:rPr lang="en-ID" dirty="0"/>
              <a:t> </a:t>
            </a:r>
          </a:p>
          <a:p>
            <a:pPr marL="514350" indent="-514350">
              <a:buAutoNum type="alphaLcPeriod"/>
            </a:pPr>
            <a:r>
              <a:rPr lang="en-ID" dirty="0" err="1"/>
              <a:t>Muka</a:t>
            </a:r>
            <a:r>
              <a:rPr lang="en-ID" dirty="0"/>
              <a:t> </a:t>
            </a:r>
            <a:r>
              <a:rPr lang="en-ID" dirty="0" err="1"/>
              <a:t>pucat</a:t>
            </a:r>
            <a:r>
              <a:rPr lang="en-ID" dirty="0"/>
              <a:t> </a:t>
            </a:r>
          </a:p>
          <a:p>
            <a:pPr marL="514350" indent="-514350">
              <a:buAutoNum type="alphaLcPeriod"/>
            </a:pP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ngorok</a:t>
            </a:r>
            <a:r>
              <a:rPr lang="en-ID" dirty="0"/>
              <a:t> </a:t>
            </a:r>
          </a:p>
          <a:p>
            <a:pPr marL="514350" indent="-514350">
              <a:buAutoNum type="alphaLcPeriod"/>
            </a:pPr>
            <a:r>
              <a:rPr lang="en-ID" dirty="0" err="1"/>
              <a:t>Pernapasan</a:t>
            </a:r>
            <a:r>
              <a:rPr lang="en-ID" dirty="0"/>
              <a:t> </a:t>
            </a:r>
            <a:r>
              <a:rPr lang="en-ID" dirty="0" err="1"/>
              <a:t>dangkal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lambat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338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Pembahasan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ketidakmampuan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memompa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yang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memompa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yang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oksigen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metabolisme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. </a:t>
            </a:r>
            <a:r>
              <a:rPr lang="en-ID" dirty="0" err="1"/>
              <a:t>Tanda-tanda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b="1" dirty="0" err="1"/>
              <a:t>takikardia</a:t>
            </a:r>
            <a:r>
              <a:rPr lang="en-ID" dirty="0"/>
              <a:t>, </a:t>
            </a:r>
            <a:r>
              <a:rPr lang="en-ID" dirty="0" err="1"/>
              <a:t>takipnea</a:t>
            </a:r>
            <a:r>
              <a:rPr lang="en-ID" dirty="0"/>
              <a:t>,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berkeringat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, </a:t>
            </a:r>
            <a:r>
              <a:rPr lang="en-ID" dirty="0" err="1"/>
              <a:t>kelelahan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iritabilitas</a:t>
            </a:r>
            <a:r>
              <a:rPr lang="en-ID" dirty="0"/>
              <a:t>,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</a:t>
            </a:r>
            <a:r>
              <a:rPr lang="en-ID" dirty="0" err="1"/>
              <a:t>badan</a:t>
            </a:r>
            <a:r>
              <a:rPr lang="en-ID" dirty="0"/>
              <a:t> </a:t>
            </a:r>
            <a:r>
              <a:rPr lang="en-ID" dirty="0" err="1"/>
              <a:t>mendadak</a:t>
            </a:r>
            <a:r>
              <a:rPr lang="en-ID" dirty="0"/>
              <a:t>,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penapasan</a:t>
            </a:r>
            <a:r>
              <a:rPr lang="en-ID" dirty="0"/>
              <a:t>. </a:t>
            </a:r>
            <a:r>
              <a:rPr lang="en-ID" dirty="0" err="1"/>
              <a:t>Batuk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pembengkakan</a:t>
            </a:r>
            <a:r>
              <a:rPr lang="en-ID" dirty="0"/>
              <a:t> </a:t>
            </a:r>
            <a:r>
              <a:rPr lang="en-ID" dirty="0" err="1"/>
              <a:t>mukosa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iritasi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. </a:t>
            </a:r>
            <a:r>
              <a:rPr lang="en-ID" dirty="0" err="1"/>
              <a:t>Pucat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ngorok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ditemui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.</a:t>
            </a:r>
          </a:p>
          <a:p>
            <a:r>
              <a:rPr lang="en-ID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7219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Soal</a:t>
            </a:r>
            <a:r>
              <a:rPr lang="en-ID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berusia</a:t>
            </a:r>
            <a:r>
              <a:rPr lang="en-ID" dirty="0"/>
              <a:t> 6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meningitis TB.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kesadaran</a:t>
            </a:r>
            <a:r>
              <a:rPr lang="en-ID" dirty="0"/>
              <a:t>, </a:t>
            </a:r>
            <a:r>
              <a:rPr lang="en-ID" dirty="0" err="1"/>
              <a:t>disfungsi</a:t>
            </a:r>
            <a:r>
              <a:rPr lang="en-ID" dirty="0"/>
              <a:t> </a:t>
            </a:r>
            <a:r>
              <a:rPr lang="en-ID" dirty="0" err="1"/>
              <a:t>menelan</a:t>
            </a:r>
            <a:r>
              <a:rPr lang="en-ID" dirty="0"/>
              <a:t>, </a:t>
            </a:r>
            <a:r>
              <a:rPr lang="en-ID" dirty="0" err="1"/>
              <a:t>terpasang</a:t>
            </a:r>
            <a:r>
              <a:rPr lang="en-ID" dirty="0"/>
              <a:t> NGT, </a:t>
            </a:r>
            <a:r>
              <a:rPr lang="en-ID" dirty="0" err="1"/>
              <a:t>suhu</a:t>
            </a:r>
            <a:r>
              <a:rPr lang="en-ID" dirty="0"/>
              <a:t> 37,8˚C, </a:t>
            </a:r>
            <a:r>
              <a:rPr lang="en-ID" dirty="0" err="1"/>
              <a:t>pernapasan</a:t>
            </a:r>
            <a:r>
              <a:rPr lang="en-ID" dirty="0"/>
              <a:t> 30 x/</a:t>
            </a:r>
            <a:r>
              <a:rPr lang="en-ID" dirty="0" err="1"/>
              <a:t>menit</a:t>
            </a:r>
            <a:r>
              <a:rPr lang="en-ID" dirty="0"/>
              <a:t>,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ronchi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lendir</a:t>
            </a:r>
            <a:r>
              <a:rPr lang="en-ID" dirty="0"/>
              <a:t> yang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refleks</a:t>
            </a:r>
            <a:r>
              <a:rPr lang="en-ID" dirty="0"/>
              <a:t> </a:t>
            </a:r>
            <a:r>
              <a:rPr lang="en-ID" dirty="0" err="1"/>
              <a:t>batuk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. </a:t>
            </a:r>
            <a:r>
              <a:rPr lang="en-ID" dirty="0" err="1"/>
              <a:t>Ruangan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tersedia</a:t>
            </a:r>
            <a:r>
              <a:rPr lang="en-ID" dirty="0"/>
              <a:t> </a:t>
            </a:r>
            <a:r>
              <a:rPr lang="en-ID" dirty="0" err="1"/>
              <a:t>oksigen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airway.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intervensi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? </a:t>
            </a:r>
          </a:p>
          <a:p>
            <a:pPr marL="514350" indent="-514350">
              <a:buAutoNum type="alphaLcPeriod"/>
            </a:pP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cedera</a:t>
            </a:r>
            <a:r>
              <a:rPr lang="en-ID" dirty="0"/>
              <a:t> </a:t>
            </a:r>
          </a:p>
          <a:p>
            <a:pPr marL="514350" indent="-514350">
              <a:buAutoNum type="alphaLcPeriod"/>
            </a:pPr>
            <a:r>
              <a:rPr lang="en-ID" dirty="0" err="1"/>
              <a:t>Terapi</a:t>
            </a:r>
            <a:r>
              <a:rPr lang="en-ID" dirty="0"/>
              <a:t> </a:t>
            </a:r>
            <a:r>
              <a:rPr lang="en-ID" dirty="0" err="1"/>
              <a:t>oksigen</a:t>
            </a:r>
            <a:r>
              <a:rPr lang="en-ID" dirty="0"/>
              <a:t> </a:t>
            </a:r>
          </a:p>
          <a:p>
            <a:pPr marL="514350" indent="-514350">
              <a:buAutoNum type="alphaLcPeriod"/>
            </a:pPr>
            <a:r>
              <a:rPr lang="en-ID" dirty="0" err="1"/>
              <a:t>Terapi</a:t>
            </a:r>
            <a:r>
              <a:rPr lang="en-ID" dirty="0"/>
              <a:t> </a:t>
            </a:r>
            <a:r>
              <a:rPr lang="en-ID" dirty="0" err="1"/>
              <a:t>menelan</a:t>
            </a:r>
            <a:r>
              <a:rPr lang="en-ID" dirty="0"/>
              <a:t> </a:t>
            </a:r>
          </a:p>
          <a:p>
            <a:pPr marL="514350" indent="-514350">
              <a:buAutoNum type="alphaLcPeriod"/>
            </a:pPr>
            <a:r>
              <a:rPr lang="en-ID" dirty="0" err="1"/>
              <a:t>Pencegahan</a:t>
            </a:r>
            <a:r>
              <a:rPr lang="en-ID" dirty="0"/>
              <a:t> </a:t>
            </a:r>
            <a:r>
              <a:rPr lang="en-ID" dirty="0" err="1"/>
              <a:t>aspirasi</a:t>
            </a:r>
            <a:endParaRPr lang="en-ID" dirty="0"/>
          </a:p>
          <a:p>
            <a:pPr marL="514350" indent="-514350">
              <a:buAutoNum type="alphaLcPeriod"/>
            </a:pPr>
            <a:r>
              <a:rPr lang="en-ID" dirty="0" err="1"/>
              <a:t>Pantau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infeksi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0953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Pembahasan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Intervensi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kesadaran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 yang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dirty="0" err="1"/>
              <a:t>napas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juga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lendir</a:t>
            </a:r>
            <a:r>
              <a:rPr lang="en-ID" dirty="0"/>
              <a:t> yang </a:t>
            </a:r>
            <a:r>
              <a:rPr lang="en-ID" dirty="0" err="1"/>
              <a:t>meningkat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pencegahan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aspirasi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suction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mengeluarkan</a:t>
            </a:r>
            <a:r>
              <a:rPr lang="en-ID" dirty="0"/>
              <a:t> </a:t>
            </a:r>
            <a:r>
              <a:rPr lang="en-ID" dirty="0" err="1"/>
              <a:t>lendir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menghalangi</a:t>
            </a:r>
            <a:r>
              <a:rPr lang="en-ID" dirty="0"/>
              <a:t>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napas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74941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440</TotalTime>
  <Words>2722</Words>
  <Application>Microsoft Office PowerPoint</Application>
  <PresentationFormat>Widescreen</PresentationFormat>
  <Paragraphs>242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Georgia</vt:lpstr>
      <vt:lpstr>Tw Cen MT</vt:lpstr>
      <vt:lpstr>Tw Cen MT Condensed</vt:lpstr>
      <vt:lpstr>Wingdings</vt:lpstr>
      <vt:lpstr>Wingdings 3</vt:lpstr>
      <vt:lpstr>Integral</vt:lpstr>
      <vt:lpstr>Pembekalan UKNI  Pediatri (TM 2)</vt:lpstr>
      <vt:lpstr>Soal 1</vt:lpstr>
      <vt:lpstr>Pembahasan</vt:lpstr>
      <vt:lpstr>Soal 2</vt:lpstr>
      <vt:lpstr>Pembahasan</vt:lpstr>
      <vt:lpstr>Soal 3</vt:lpstr>
      <vt:lpstr>Pembahasan</vt:lpstr>
      <vt:lpstr>Soal 4</vt:lpstr>
      <vt:lpstr>Pembahasan</vt:lpstr>
      <vt:lpstr>Soal 5</vt:lpstr>
      <vt:lpstr>Pembahasan</vt:lpstr>
      <vt:lpstr>Soal 6</vt:lpstr>
      <vt:lpstr>PowerPoint Presentation</vt:lpstr>
      <vt:lpstr>Soal 7</vt:lpstr>
      <vt:lpstr>Pembahasan</vt:lpstr>
      <vt:lpstr>Soal 8</vt:lpstr>
      <vt:lpstr>Pembahasan</vt:lpstr>
      <vt:lpstr>Soal 9</vt:lpstr>
      <vt:lpstr>Pembahasan </vt:lpstr>
      <vt:lpstr>PowerPoint Presentation</vt:lpstr>
      <vt:lpstr>Pembahasan</vt:lpstr>
      <vt:lpstr>PRINSIP-PRINSIP DALAM ETIKA KEPERAWATAN</vt:lpstr>
      <vt:lpstr>PowerPoint Presentation</vt:lpstr>
      <vt:lpstr>PowerPoint Presentation</vt:lpstr>
      <vt:lpstr>Soal 10</vt:lpstr>
      <vt:lpstr>PowerPoint Presentation</vt:lpstr>
      <vt:lpstr>Soal 11</vt:lpstr>
      <vt:lpstr>Pembahasan</vt:lpstr>
      <vt:lpstr>Soal 12</vt:lpstr>
      <vt:lpstr>Pembahasan</vt:lpstr>
      <vt:lpstr>Soal 13</vt:lpstr>
      <vt:lpstr>Pembahasan</vt:lpstr>
      <vt:lpstr>PowerPoint Presentation</vt:lpstr>
      <vt:lpstr>Efek imunisasi</vt:lpstr>
      <vt:lpstr>Soal 14</vt:lpstr>
      <vt:lpstr>Soal 15</vt:lpstr>
      <vt:lpstr>Pembahasan</vt:lpstr>
      <vt:lpstr>Soal 16</vt:lpstr>
      <vt:lpstr>Pembahasan</vt:lpstr>
      <vt:lpstr>Soal 17</vt:lpstr>
      <vt:lpstr>PowerPoint Presentation</vt:lpstr>
      <vt:lpstr>Soal 18</vt:lpstr>
      <vt:lpstr>Pembahasan</vt:lpstr>
      <vt:lpstr>SOAL 19</vt:lpstr>
      <vt:lpstr>pembahasan</vt:lpstr>
      <vt:lpstr>SOAL 20</vt:lpstr>
      <vt:lpstr>Pembahasan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Virshereads</dc:creator>
  <cp:lastModifiedBy>Ika Arum Dewi Satiti</cp:lastModifiedBy>
  <cp:revision>20</cp:revision>
  <dcterms:created xsi:type="dcterms:W3CDTF">2024-02-21T17:00:26Z</dcterms:created>
  <dcterms:modified xsi:type="dcterms:W3CDTF">2025-07-16T02:30:06Z</dcterms:modified>
</cp:coreProperties>
</file>