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6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C185FD-E0C5-425D-B060-CBFDC1484771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041333-DE90-4221-8BAB-CF3C70EF8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5334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Asuhan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Keperawatan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Pasien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HIV/AIDS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Infeksi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Jamur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mic Sans MS" pitchFamily="66" charset="0"/>
              </a:rPr>
              <a:t>Kulit</a:t>
            </a: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hiv-aid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928802"/>
            <a:ext cx="7239000" cy="3653784"/>
          </a:xfr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85804" y="6000768"/>
            <a:ext cx="8229600" cy="724648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4.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Nigra</a:t>
            </a:r>
            <a:endParaRPr lang="en-US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Kladosporium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wemeki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Lokasi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telapak</a:t>
            </a:r>
            <a:r>
              <a:rPr lang="en-US" dirty="0">
                <a:latin typeface="Comic Sans MS" pitchFamily="66" charset="0"/>
              </a:rPr>
              <a:t> kaki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tangan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Pengobatan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Salep</a:t>
            </a:r>
            <a:r>
              <a:rPr lang="en-US" dirty="0">
                <a:latin typeface="Comic Sans MS" pitchFamily="66" charset="0"/>
              </a:rPr>
              <a:t> Whitfield, </a:t>
            </a:r>
            <a:r>
              <a:rPr lang="en-US" dirty="0" err="1">
                <a:latin typeface="Comic Sans MS" pitchFamily="66" charset="0"/>
              </a:rPr>
              <a:t>Salep</a:t>
            </a:r>
            <a:r>
              <a:rPr lang="en-US" dirty="0">
                <a:latin typeface="Comic Sans MS" pitchFamily="66" charset="0"/>
              </a:rPr>
              <a:t> Sulfur </a:t>
            </a:r>
            <a:r>
              <a:rPr lang="en-US" dirty="0" err="1">
                <a:latin typeface="Comic Sans MS" pitchFamily="66" charset="0"/>
              </a:rPr>
              <a:t>Salisil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preparat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Imidazol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seperti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Isokotonasol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Bifonasol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Nigra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5857916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omic Sans MS" pitchFamily="66" charset="0"/>
              </a:rPr>
              <a:t>dermatofitosis</a:t>
            </a:r>
            <a:endParaRPr lang="en-U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Ring-worm</a:t>
            </a:r>
            <a:r>
              <a:rPr lang="en-US" dirty="0">
                <a:latin typeface="Comic Sans MS" pitchFamily="66" charset="0"/>
              </a:rPr>
              <a:t>  </a:t>
            </a:r>
            <a:r>
              <a:rPr lang="en-US" dirty="0" err="1">
                <a:latin typeface="Comic Sans MS" pitchFamily="66" charset="0"/>
              </a:rPr>
              <a:t>sehari-hari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dikenal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kurap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Disebabkan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3 genus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i="1" dirty="0">
                <a:latin typeface="Comic Sans MS" pitchFamily="66" charset="0"/>
              </a:rPr>
              <a:t>,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&amp; </a:t>
            </a:r>
            <a:r>
              <a:rPr lang="en-US" i="1" dirty="0" err="1">
                <a:latin typeface="Comic Sans MS" pitchFamily="66" charset="0"/>
              </a:rPr>
              <a:t>Epidermophyton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Sifat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khas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Keratofilik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memerlukan</a:t>
            </a:r>
            <a:r>
              <a:rPr lang="en-US" dirty="0">
                <a:latin typeface="Comic Sans MS" pitchFamily="66" charset="0"/>
              </a:rPr>
              <a:t> keratin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pertumbuhannya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seperti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terdapat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epidermis, </a:t>
            </a:r>
            <a:r>
              <a:rPr lang="en-US" dirty="0" err="1">
                <a:latin typeface="Comic Sans MS" pitchFamily="66" charset="0"/>
              </a:rPr>
              <a:t>rambut</a:t>
            </a:r>
            <a:r>
              <a:rPr lang="en-US" dirty="0">
                <a:latin typeface="Comic Sans MS" pitchFamily="66" charset="0"/>
              </a:rPr>
              <a:t> &amp; kuku.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  <a:latin typeface="Comic Sans MS" pitchFamily="66" charset="0"/>
              </a:rPr>
              <a:t>Lanjutan</a:t>
            </a:r>
            <a:r>
              <a:rPr lang="en-US" sz="2800" i="1" dirty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Afinitas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terhadap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hospes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tertentu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Zoofilik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menghinggapi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hewan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hospes;mis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canis</a:t>
            </a:r>
            <a:r>
              <a:rPr lang="en-US" dirty="0">
                <a:latin typeface="Comic Sans MS" pitchFamily="66" charset="0"/>
              </a:rPr>
              <a:t>). </a:t>
            </a:r>
            <a:r>
              <a:rPr lang="en-US" i="1" dirty="0" err="1">
                <a:latin typeface="Comic Sans MS" pitchFamily="66" charset="0"/>
              </a:rPr>
              <a:t>Geofilik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tanah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habitatnya;mis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gypseum</a:t>
            </a:r>
            <a:r>
              <a:rPr lang="en-US" dirty="0">
                <a:latin typeface="Comic Sans MS" pitchFamily="66" charset="0"/>
              </a:rPr>
              <a:t>). </a:t>
            </a:r>
            <a:r>
              <a:rPr lang="en-US" i="1" dirty="0" err="1">
                <a:latin typeface="Comic Sans MS" pitchFamily="66" charset="0"/>
              </a:rPr>
              <a:t>Antropofilik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dirty="0" err="1">
                <a:latin typeface="Comic Sans MS" pitchFamily="66" charset="0"/>
              </a:rPr>
              <a:t>menyerang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manusia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hospesnya;mis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rubrum</a:t>
            </a:r>
            <a:r>
              <a:rPr lang="en-US" dirty="0">
                <a:latin typeface="Comic Sans MS" pitchFamily="66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Istilah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Tinea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dipakai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infeksi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dibubuhi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tempat</a:t>
            </a:r>
            <a:r>
              <a:rPr lang="en-US" dirty="0">
                <a:latin typeface="Comic Sans MS" pitchFamily="66" charset="0"/>
              </a:rPr>
              <a:t>/</a:t>
            </a:r>
            <a:r>
              <a:rPr lang="en-US" dirty="0" err="1">
                <a:latin typeface="Comic Sans MS" pitchFamily="66" charset="0"/>
              </a:rPr>
              <a:t>bagian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tubuh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terkena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infeksi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sehingga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diperoleh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pembagian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berikut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Kapitis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rambut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kepala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4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>
                <a:latin typeface="Comic Sans MS" pitchFamily="66" charset="0"/>
              </a:rPr>
              <a:t>Grey patch ringworm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>
                <a:latin typeface="Comic Sans MS" pitchFamily="66" charset="0"/>
              </a:rPr>
              <a:t>Kerion</a:t>
            </a:r>
            <a:r>
              <a:rPr lang="en-US" i="1" dirty="0">
                <a:latin typeface="Comic Sans MS" pitchFamily="66" charset="0"/>
              </a:rPr>
              <a:t> (</a:t>
            </a:r>
            <a:r>
              <a:rPr lang="en-US" i="1" dirty="0" err="1">
                <a:latin typeface="Comic Sans MS" pitchFamily="66" charset="0"/>
              </a:rPr>
              <a:t>Kerion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Celsi</a:t>
            </a:r>
            <a:r>
              <a:rPr lang="en-US" i="1" dirty="0">
                <a:latin typeface="Comic Sans MS" pitchFamily="66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>
                <a:latin typeface="Comic Sans MS" pitchFamily="66" charset="0"/>
              </a:rPr>
              <a:t>Black dot ringworm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favosa</a:t>
            </a:r>
            <a:endParaRPr lang="en-US" i="1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genus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Kapitis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Tinea-Capitis-kurap-kep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85926"/>
            <a:ext cx="585791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Barbae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infeksi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kronis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daerah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dagu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jenggot</a:t>
            </a:r>
            <a:r>
              <a:rPr lang="en-US" dirty="0">
                <a:latin typeface="Comic Sans MS" pitchFamily="66" charset="0"/>
              </a:rPr>
              <a:t>), kumis, </a:t>
            </a:r>
            <a:r>
              <a:rPr lang="en-US" dirty="0" err="1">
                <a:latin typeface="Comic Sans MS" pitchFamily="66" charset="0"/>
              </a:rPr>
              <a:t>leher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2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superfisial</a:t>
            </a:r>
            <a:r>
              <a:rPr lang="en-US" dirty="0">
                <a:latin typeface="Comic Sans MS" pitchFamily="66" charset="0"/>
              </a:rPr>
              <a:t> &amp; </a:t>
            </a:r>
            <a:r>
              <a:rPr lang="en-US" dirty="0" err="1">
                <a:latin typeface="Comic Sans MS" pitchFamily="66" charset="0"/>
              </a:rPr>
              <a:t>profunda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).</a:t>
            </a:r>
          </a:p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genus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&amp;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dirty="0">
                <a:latin typeface="Comic Sans MS" pitchFamily="66" charset="0"/>
              </a:rPr>
              <a:t> 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Barbae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images-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00174"/>
            <a:ext cx="6286544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Unguium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onikomikosis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akibat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 yang paling </a:t>
            </a:r>
            <a:r>
              <a:rPr lang="en-US" dirty="0" err="1">
                <a:latin typeface="Comic Sans MS" pitchFamily="66" charset="0"/>
              </a:rPr>
              <a:t>susah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lama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disembuhkan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juga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pernah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sembuh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spontan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3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Subungual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distalis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dimulai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tepi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ujung</a:t>
            </a:r>
            <a:r>
              <a:rPr lang="en-US" dirty="0">
                <a:latin typeface="Comic Sans MS" pitchFamily="66" charset="0"/>
              </a:rPr>
              <a:t> kuku)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>
                <a:latin typeface="Comic Sans MS" pitchFamily="66" charset="0"/>
              </a:rPr>
              <a:t>Leuconychia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trichophyta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dimulai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bawah</a:t>
            </a:r>
            <a:r>
              <a:rPr lang="en-US" dirty="0">
                <a:latin typeface="Comic Sans MS" pitchFamily="66" charset="0"/>
              </a:rPr>
              <a:t> kuku)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Subungual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proksimalis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dimulai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pangkal</a:t>
            </a:r>
            <a:r>
              <a:rPr lang="en-US" dirty="0">
                <a:latin typeface="Comic Sans MS" pitchFamily="66" charset="0"/>
              </a:rPr>
              <a:t> kuku).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rubrum</a:t>
            </a:r>
            <a:r>
              <a:rPr lang="en-US" i="1" dirty="0">
                <a:latin typeface="Comic Sans MS" pitchFamily="66" charset="0"/>
              </a:rPr>
              <a:t> &amp;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mentagrophytes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Unguium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3" name="Picture 2" descr="B9780702052354002350_u235-001-97807020523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3071834" cy="1942910"/>
          </a:xfrm>
          <a:prstGeom prst="rect">
            <a:avLst/>
          </a:prstGeom>
        </p:spPr>
      </p:pic>
      <p:pic>
        <p:nvPicPr>
          <p:cNvPr id="4" name="Picture 3" descr="White-superficial-onychomycosis-due-to-Trichophyton-rubrum-infection-in-a-10-year-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643050"/>
            <a:ext cx="3071834" cy="1928826"/>
          </a:xfrm>
          <a:prstGeom prst="rect">
            <a:avLst/>
          </a:prstGeom>
        </p:spPr>
      </p:pic>
      <p:pic>
        <p:nvPicPr>
          <p:cNvPr id="6" name="Picture 5" descr="afp20010215p663-f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929066"/>
            <a:ext cx="4286280" cy="2047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omic Sans MS" pitchFamily="66" charset="0"/>
              </a:rPr>
              <a:t>pendahuluan</a:t>
            </a:r>
            <a:endParaRPr lang="en-US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Infeksi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mikosis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kutan</a:t>
            </a:r>
            <a:r>
              <a:rPr lang="en-US" dirty="0">
                <a:latin typeface="Comic Sans MS" pitchFamily="66" charset="0"/>
              </a:rPr>
              <a:t>) </a:t>
            </a:r>
            <a:r>
              <a:rPr lang="en-US" dirty="0" err="1">
                <a:latin typeface="Comic Sans MS" pitchFamily="66" charset="0"/>
              </a:rPr>
              <a:t>disebabkan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hanya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menginvasi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superfisialis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nn-NO" dirty="0">
                <a:latin typeface="Comic Sans MS" pitchFamily="66" charset="0"/>
              </a:rPr>
              <a:t>yang terkeratinisasi (kulit, rambut dan kuku) dan tidak ke jaringan yang lebih dalam.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golongan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menyebabkan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mikosis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superfisialis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non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4.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Kruris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paha</a:t>
            </a:r>
            <a:r>
              <a:rPr lang="en-US" dirty="0">
                <a:latin typeface="Comic Sans MS" pitchFamily="66" charset="0"/>
              </a:rPr>
              <a:t>, perineum,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sekitar</a:t>
            </a:r>
            <a:r>
              <a:rPr lang="en-US" dirty="0">
                <a:latin typeface="Comic Sans MS" pitchFamily="66" charset="0"/>
              </a:rPr>
              <a:t> anus.</a:t>
            </a:r>
          </a:p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rubrum</a:t>
            </a:r>
            <a:r>
              <a:rPr lang="en-US" i="1" dirty="0">
                <a:latin typeface="Comic Sans MS" pitchFamily="66" charset="0"/>
              </a:rPr>
              <a:t>,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mentagrophytes</a:t>
            </a:r>
            <a:r>
              <a:rPr lang="en-US" i="1" dirty="0">
                <a:latin typeface="Comic Sans MS" pitchFamily="66" charset="0"/>
              </a:rPr>
              <a:t>  &amp;  </a:t>
            </a:r>
            <a:r>
              <a:rPr lang="en-US" i="1" dirty="0" err="1">
                <a:latin typeface="Comic Sans MS" pitchFamily="66" charset="0"/>
              </a:rPr>
              <a:t>Epidermophyton</a:t>
            </a:r>
            <a:r>
              <a:rPr lang="en-US" i="1" dirty="0">
                <a:latin typeface="Comic Sans MS" pitchFamily="66" charset="0"/>
              </a:rPr>
              <a:t>  </a:t>
            </a:r>
            <a:r>
              <a:rPr lang="en-US" i="1" dirty="0" err="1">
                <a:latin typeface="Comic Sans MS" pitchFamily="66" charset="0"/>
              </a:rPr>
              <a:t>Floccosum</a:t>
            </a:r>
            <a:r>
              <a:rPr lang="en-US" i="1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Kruris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6643702" cy="37370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5.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Korporis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kelainan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berambut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dermatofita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berbentuk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bulat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lonjong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tegas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spesies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Trichophyton</a:t>
            </a:r>
            <a:r>
              <a:rPr lang="en-US" i="1" dirty="0">
                <a:latin typeface="Comic Sans MS" pitchFamily="66" charset="0"/>
              </a:rPr>
              <a:t> &amp; </a:t>
            </a:r>
            <a:r>
              <a:rPr lang="en-US" i="1" dirty="0" err="1">
                <a:latin typeface="Comic Sans MS" pitchFamily="66" charset="0"/>
              </a:rPr>
              <a:t>Microsporum</a:t>
            </a:r>
            <a:r>
              <a:rPr lang="en-US" i="1" dirty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Korporis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tinea-corporis-300x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643050"/>
            <a:ext cx="600079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6.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Pedis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kaki, </a:t>
            </a:r>
            <a:r>
              <a:rPr lang="en-US" dirty="0" err="1">
                <a:latin typeface="Comic Sans MS" pitchFamily="66" charset="0"/>
              </a:rPr>
              <a:t>terutama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telapak</a:t>
            </a:r>
            <a:r>
              <a:rPr lang="en-US" dirty="0">
                <a:latin typeface="Comic Sans MS" pitchFamily="66" charset="0"/>
              </a:rPr>
              <a:t> kaki. </a:t>
            </a:r>
            <a:r>
              <a:rPr lang="en-US" dirty="0" err="1">
                <a:latin typeface="Comic Sans MS" pitchFamily="66" charset="0"/>
              </a:rPr>
              <a:t>Terdiri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3 </a:t>
            </a: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Interdigitalis</a:t>
            </a:r>
            <a:endParaRPr lang="en-US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Hiperkeratosis</a:t>
            </a:r>
            <a:endParaRPr lang="en-US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Bentuk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subakut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vesikular</a:t>
            </a:r>
            <a:endParaRPr lang="en-US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>
                <a:latin typeface="Comic Sans MS" pitchFamily="66" charset="0"/>
              </a:rPr>
              <a:t>T. </a:t>
            </a:r>
            <a:r>
              <a:rPr lang="en-US" i="1" dirty="0" err="1">
                <a:latin typeface="Comic Sans MS" pitchFamily="66" charset="0"/>
              </a:rPr>
              <a:t>rubrum</a:t>
            </a:r>
            <a:r>
              <a:rPr lang="en-US" i="1" dirty="0">
                <a:latin typeface="Comic Sans MS" pitchFamily="66" charset="0"/>
              </a:rPr>
              <a:t>, T. </a:t>
            </a:r>
            <a:r>
              <a:rPr lang="en-US" i="1" dirty="0" err="1">
                <a:latin typeface="Comic Sans MS" pitchFamily="66" charset="0"/>
              </a:rPr>
              <a:t>mentagrophytes</a:t>
            </a:r>
            <a:r>
              <a:rPr lang="en-US" i="1" dirty="0">
                <a:latin typeface="Comic Sans MS" pitchFamily="66" charset="0"/>
              </a:rPr>
              <a:t>, </a:t>
            </a:r>
            <a:r>
              <a:rPr lang="en-US" i="1" dirty="0" err="1">
                <a:latin typeface="Comic Sans MS" pitchFamily="66" charset="0"/>
              </a:rPr>
              <a:t>Epidermophyton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floccosum</a:t>
            </a:r>
            <a:r>
              <a:rPr lang="en-US" i="1" dirty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Tinea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Pedis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Tinea Ped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3571900" cy="2358012"/>
          </a:xfrm>
          <a:prstGeom prst="rect">
            <a:avLst/>
          </a:prstGeom>
        </p:spPr>
      </p:pic>
      <p:pic>
        <p:nvPicPr>
          <p:cNvPr id="6" name="Picture 5" descr="587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3"/>
            <a:ext cx="3643338" cy="2357454"/>
          </a:xfrm>
          <a:prstGeom prst="rect">
            <a:avLst/>
          </a:prstGeom>
        </p:spPr>
      </p:pic>
      <p:pic>
        <p:nvPicPr>
          <p:cNvPr id="7" name="Picture 6" descr="bg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143380"/>
            <a:ext cx="4143404" cy="2132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Diagnosis </a:t>
            </a:r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Dermatofitosis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err="1">
                <a:latin typeface="Comic Sans MS" pitchFamily="66" charset="0"/>
              </a:rPr>
              <a:t>Didasarkan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gambaran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pemeriksaan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laboratorium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KOH 10-20%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agar </a:t>
            </a:r>
            <a:r>
              <a:rPr lang="en-US" i="1" dirty="0" err="1">
                <a:latin typeface="Comic Sans MS" pitchFamily="66" charset="0"/>
              </a:rPr>
              <a:t>Sabouraud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media </a:t>
            </a:r>
            <a:r>
              <a:rPr lang="en-US" dirty="0" err="1">
                <a:latin typeface="Comic Sans MS" pitchFamily="66" charset="0"/>
              </a:rPr>
              <a:t>kerokan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rambut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kuku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menemukan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unsur-unsur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berupa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hifa</a:t>
            </a:r>
            <a:r>
              <a:rPr lang="en-US" dirty="0">
                <a:latin typeface="Comic Sans MS" pitchFamily="66" charset="0"/>
              </a:rPr>
              <a:t>/</a:t>
            </a:r>
            <a:r>
              <a:rPr lang="en-US" dirty="0" err="1">
                <a:latin typeface="Comic Sans MS" pitchFamily="66" charset="0"/>
              </a:rPr>
              <a:t>spora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menentukan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spesies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penyebabnya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Terapi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Dermatofitosis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Menggunakan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obat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antifungus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sistemik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seperti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Griseofulvin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Dosis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10-20 mg/</a:t>
            </a:r>
            <a:r>
              <a:rPr lang="en-US" dirty="0" err="1">
                <a:latin typeface="Comic Sans MS" pitchFamily="66" charset="0"/>
              </a:rPr>
              <a:t>kgBB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maksimum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dosis</a:t>
            </a:r>
            <a:r>
              <a:rPr lang="en-US" dirty="0">
                <a:latin typeface="Comic Sans MS" pitchFamily="66" charset="0"/>
              </a:rPr>
              <a:t> 1 gram/</a:t>
            </a:r>
            <a:r>
              <a:rPr lang="en-US" dirty="0" err="1">
                <a:latin typeface="Comic Sans MS" pitchFamily="66" charset="0"/>
              </a:rPr>
              <a:t>hari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dewasa</a:t>
            </a:r>
            <a:r>
              <a:rPr lang="en-US" dirty="0">
                <a:latin typeface="Comic Sans MS" pitchFamily="66" charset="0"/>
              </a:rPr>
              <a:t>). Lama </a:t>
            </a:r>
            <a:r>
              <a:rPr lang="en-US" dirty="0" err="1">
                <a:latin typeface="Comic Sans MS" pitchFamily="66" charset="0"/>
              </a:rPr>
              <a:t>pengobatan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tergantung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lokalisasi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spesies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penyebabnya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keadaan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imunitas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penderita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Obat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antifungi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lainnya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bisa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ialah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ketoconazol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itraconazol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terbinafin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pengobatan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tinea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pedis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tinea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unguium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  <a:latin typeface="Comic Sans MS" pitchFamily="66" charset="0"/>
              </a:rPr>
              <a:t>Lanjutan</a:t>
            </a:r>
            <a:r>
              <a:rPr lang="en-US" sz="2800" i="1" dirty="0">
                <a:solidFill>
                  <a:schemeClr val="tx1"/>
                </a:solidFill>
                <a:latin typeface="Comic Sans MS" pitchFamily="66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omic Sans MS" pitchFamily="66" charset="0"/>
              </a:rPr>
              <a:t>Obat-obat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topikal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sering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dipakai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pengobatan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Salep</a:t>
            </a:r>
            <a:r>
              <a:rPr lang="en-US" dirty="0">
                <a:latin typeface="Comic Sans MS" pitchFamily="66" charset="0"/>
              </a:rPr>
              <a:t> Whitfield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modifikasinya</a:t>
            </a:r>
            <a:endParaRPr lang="en-US" dirty="0">
              <a:latin typeface="Comic Sans MS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Salep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mengandung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asam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lemak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jenuh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yaitu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asam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undesilenat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Tolnafat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Derivat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Imidazol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Mikonazol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Ekonazol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Klotrimazol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Isokonazol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Tolsiklat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>
              <a:solidFill>
                <a:srgbClr val="00B0F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en-US" sz="6000" dirty="0" err="1">
                <a:solidFill>
                  <a:srgbClr val="00B0F0"/>
                </a:solidFill>
                <a:latin typeface="Comic Sans MS" pitchFamily="66" charset="0"/>
              </a:rPr>
              <a:t>Asuhan</a:t>
            </a:r>
            <a:r>
              <a:rPr lang="en-US" sz="6000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Comic Sans MS" pitchFamily="66" charset="0"/>
              </a:rPr>
              <a:t>Keperawatan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NON -DERMATOFITOSIS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dirty="0" err="1">
                <a:latin typeface="Comic Sans MS" pitchFamily="66" charset="0"/>
              </a:rPr>
              <a:t>Infeksi</a:t>
            </a:r>
            <a:r>
              <a:rPr lang="en-US" dirty="0">
                <a:latin typeface="Comic Sans MS" pitchFamily="66" charset="0"/>
              </a:rPr>
              <a:t> non-</a:t>
            </a:r>
            <a:r>
              <a:rPr lang="en-US" dirty="0" err="1">
                <a:latin typeface="Comic Sans MS" pitchFamily="66" charset="0"/>
              </a:rPr>
              <a:t>dermatofitosis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biasanya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terjadi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yang paling </a:t>
            </a:r>
            <a:r>
              <a:rPr lang="en-US" dirty="0" err="1">
                <a:latin typeface="Comic Sans MS" pitchFamily="66" charset="0"/>
              </a:rPr>
              <a:t>luar</a:t>
            </a:r>
            <a:r>
              <a:rPr lang="en-US" dirty="0">
                <a:latin typeface="Comic Sans MS" pitchFamily="66" charset="0"/>
              </a:rPr>
              <a:t>. Hal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disebabkan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jenis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jamur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mengeluarkan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zat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mencerna</a:t>
            </a:r>
            <a:r>
              <a:rPr lang="en-US" dirty="0">
                <a:latin typeface="Comic Sans MS" pitchFamily="66" charset="0"/>
              </a:rPr>
              <a:t> keratin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tetap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menyerang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lapisan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yang paling </a:t>
            </a:r>
            <a:r>
              <a:rPr lang="en-US" dirty="0" err="1">
                <a:latin typeface="Comic Sans MS" pitchFamily="66" charset="0"/>
              </a:rPr>
              <a:t>luar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>
              <a:buClrTx/>
            </a:pP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masuk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golongan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adalah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kasus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 err="1">
                <a:latin typeface="Comic Sans MS" pitchFamily="66" charset="0"/>
              </a:rPr>
              <a:t>Tn</a:t>
            </a:r>
            <a:r>
              <a:rPr lang="en-US" dirty="0">
                <a:latin typeface="Comic Sans MS" pitchFamily="66" charset="0"/>
              </a:rPr>
              <a:t> H </a:t>
            </a:r>
            <a:r>
              <a:rPr lang="en-US" dirty="0" err="1">
                <a:latin typeface="Comic Sans MS" pitchFamily="66" charset="0"/>
              </a:rPr>
              <a:t>berusia</a:t>
            </a:r>
            <a:r>
              <a:rPr lang="en-US" dirty="0">
                <a:latin typeface="Comic Sans MS" pitchFamily="66" charset="0"/>
              </a:rPr>
              <a:t> 62 tahun datang ke </a:t>
            </a:r>
            <a:r>
              <a:rPr lang="en-US" dirty="0" err="1">
                <a:latin typeface="Comic Sans MS" pitchFamily="66" charset="0"/>
              </a:rPr>
              <a:t>Poliklinik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dan </a:t>
            </a:r>
            <a:r>
              <a:rPr lang="en-US" dirty="0" err="1">
                <a:latin typeface="Comic Sans MS" pitchFamily="66" charset="0"/>
              </a:rPr>
              <a:t>Kelamin</a:t>
            </a:r>
            <a:r>
              <a:rPr lang="en-US" dirty="0">
                <a:latin typeface="Comic Sans MS" pitchFamily="66" charset="0"/>
              </a:rPr>
              <a:t> RSUD Abepura pada hari Senin tanggal 12 </a:t>
            </a:r>
            <a:r>
              <a:rPr lang="en-US" dirty="0" err="1">
                <a:latin typeface="Comic Sans MS" pitchFamily="66" charset="0"/>
              </a:rPr>
              <a:t>Maret</a:t>
            </a:r>
            <a:r>
              <a:rPr lang="en-US" dirty="0">
                <a:latin typeface="Comic Sans MS" pitchFamily="66" charset="0"/>
              </a:rPr>
              <a:t> 2018 pukul 10.00 WIT dengan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bersisik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putih</a:t>
            </a:r>
            <a:r>
              <a:rPr lang="en-US" dirty="0">
                <a:latin typeface="Comic Sans MS" pitchFamily="66" charset="0"/>
              </a:rPr>
              <a:t> dan </a:t>
            </a:r>
            <a:r>
              <a:rPr lang="en-US" dirty="0" err="1">
                <a:latin typeface="Comic Sans MS" pitchFamily="66" charset="0"/>
              </a:rPr>
              <a:t>terasa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pada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ke II, III, IV kaki </a:t>
            </a:r>
            <a:r>
              <a:rPr lang="en-US" dirty="0" err="1">
                <a:latin typeface="Comic Sans MS" pitchFamily="66" charset="0"/>
              </a:rPr>
              <a:t>kanan</a:t>
            </a:r>
            <a:r>
              <a:rPr lang="en-US" dirty="0">
                <a:latin typeface="Comic Sans MS" pitchFamily="66" charset="0"/>
              </a:rPr>
              <a:t> sejak 2 </a:t>
            </a:r>
            <a:r>
              <a:rPr lang="en-US" dirty="0" err="1">
                <a:latin typeface="Comic Sans MS" pitchFamily="66" charset="0"/>
              </a:rPr>
              <a:t>minggu</a:t>
            </a:r>
            <a:r>
              <a:rPr lang="en-US" dirty="0">
                <a:latin typeface="Comic Sans MS" pitchFamily="66" charset="0"/>
              </a:rPr>
              <a:t> yang lalu.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dirasakan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sangat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mengganggu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kehidupan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sehari-hari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pernah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menderita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sebelumnya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mempunyai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riwayat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 DM yang </a:t>
            </a:r>
            <a:r>
              <a:rPr lang="en-US" dirty="0" err="1">
                <a:latin typeface="Comic Sans MS" pitchFamily="66" charset="0"/>
              </a:rPr>
              <a:t>terkontrol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riwayat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alergi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terkena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deterjen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sabun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Klien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mengatakan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keluarganya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menderita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sama</a:t>
            </a:r>
            <a:r>
              <a:rPr lang="en-US" dirty="0">
                <a:latin typeface="Comic Sans MS" pitchFamily="66" charset="0"/>
              </a:rPr>
              <a:t>.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</a:rPr>
              <a:t>PENGKAJIAN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omic Sans MS" pitchFamily="66" charset="0"/>
              </a:rPr>
              <a:t>Identitas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klien</a:t>
            </a:r>
            <a:endParaRPr lang="en-US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Nama</a:t>
            </a:r>
            <a:r>
              <a:rPr lang="en-US" sz="2000" dirty="0">
                <a:latin typeface="Comic Sans MS" pitchFamily="66" charset="0"/>
              </a:rPr>
              <a:t> : </a:t>
            </a:r>
            <a:r>
              <a:rPr lang="en-US" sz="2000" dirty="0" err="1">
                <a:latin typeface="Comic Sans MS" pitchFamily="66" charset="0"/>
              </a:rPr>
              <a:t>Tn</a:t>
            </a:r>
            <a:r>
              <a:rPr lang="en-US" sz="2000" dirty="0">
                <a:latin typeface="Comic Sans MS" pitchFamily="66" charset="0"/>
              </a:rPr>
              <a:t> H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Jenis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kelamin</a:t>
            </a:r>
            <a:r>
              <a:rPr lang="en-US" sz="2000" dirty="0">
                <a:latin typeface="Comic Sans MS" pitchFamily="66" charset="0"/>
              </a:rPr>
              <a:t> : </a:t>
            </a:r>
            <a:r>
              <a:rPr lang="en-US" sz="2000" dirty="0" err="1">
                <a:latin typeface="Comic Sans MS" pitchFamily="66" charset="0"/>
              </a:rPr>
              <a:t>Laki-laki</a:t>
            </a:r>
            <a:endParaRPr lang="en-US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Usia</a:t>
            </a:r>
            <a:r>
              <a:rPr lang="en-US" sz="2000" dirty="0">
                <a:latin typeface="Comic Sans MS" pitchFamily="66" charset="0"/>
              </a:rPr>
              <a:t> : 62 </a:t>
            </a:r>
            <a:r>
              <a:rPr lang="en-US" sz="2000" dirty="0" err="1">
                <a:latin typeface="Comic Sans MS" pitchFamily="66" charset="0"/>
              </a:rPr>
              <a:t>tahun</a:t>
            </a:r>
            <a:endParaRPr lang="en-US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Alamat</a:t>
            </a:r>
            <a:r>
              <a:rPr lang="en-US" sz="2000" dirty="0">
                <a:latin typeface="Comic Sans MS" pitchFamily="66" charset="0"/>
              </a:rPr>
              <a:t> : Tanah </a:t>
            </a:r>
            <a:r>
              <a:rPr lang="en-US" sz="2000" dirty="0" err="1">
                <a:latin typeface="Comic Sans MS" pitchFamily="66" charset="0"/>
              </a:rPr>
              <a:t>Hitam</a:t>
            </a:r>
            <a:endParaRPr lang="en-US" sz="20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Agama : Islam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Pekerjaan</a:t>
            </a:r>
            <a:r>
              <a:rPr lang="en-US" sz="2000" dirty="0">
                <a:latin typeface="Comic Sans MS" pitchFamily="66" charset="0"/>
              </a:rPr>
              <a:t> : </a:t>
            </a:r>
            <a:r>
              <a:rPr lang="en-US" sz="2000" dirty="0" err="1">
                <a:latin typeface="Comic Sans MS" pitchFamily="66" charset="0"/>
              </a:rPr>
              <a:t>Pensiunan</a:t>
            </a:r>
            <a:r>
              <a:rPr lang="en-US" sz="2000" dirty="0">
                <a:latin typeface="Comic Sans MS" pitchFamily="66" charset="0"/>
              </a:rPr>
              <a:t> PNS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Pendidikan</a:t>
            </a:r>
            <a:r>
              <a:rPr lang="en-US" sz="2000" dirty="0">
                <a:latin typeface="Comic Sans MS" pitchFamily="66" charset="0"/>
              </a:rPr>
              <a:t> : S1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Comic Sans MS" pitchFamily="66" charset="0"/>
              </a:rPr>
              <a:t>Keluhan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Utama</a:t>
            </a:r>
            <a:endParaRPr lang="en-US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>
                <a:latin typeface="Comic Sans MS" pitchFamily="66" charset="0"/>
              </a:rPr>
              <a:t>Kulit</a:t>
            </a:r>
            <a:r>
              <a:rPr lang="en-US" sz="2000" dirty="0">
                <a:latin typeface="Comic Sans MS" pitchFamily="66" charset="0"/>
              </a:rPr>
              <a:t> yang </a:t>
            </a:r>
            <a:r>
              <a:rPr lang="en-US" sz="2000" dirty="0" err="1">
                <a:latin typeface="Comic Sans MS" pitchFamily="66" charset="0"/>
              </a:rPr>
              <a:t>terasa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gatal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pada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sela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jari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ke</a:t>
            </a:r>
            <a:r>
              <a:rPr lang="en-US" sz="2000" dirty="0">
                <a:latin typeface="Comic Sans MS" pitchFamily="66" charset="0"/>
              </a:rPr>
              <a:t> II,III,IV kaki </a:t>
            </a:r>
            <a:r>
              <a:rPr lang="en-US" sz="2000" dirty="0" err="1">
                <a:latin typeface="Comic Sans MS" pitchFamily="66" charset="0"/>
              </a:rPr>
              <a:t>kanan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omic Sans MS" pitchFamily="66" charset="0"/>
              </a:rPr>
              <a:t>Riwayat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Penyakit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Sekarang</a:t>
            </a:r>
            <a:endParaRPr lang="en-US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seorang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laki-laki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berusia</a:t>
            </a:r>
            <a:r>
              <a:rPr lang="en-US" dirty="0">
                <a:latin typeface="Comic Sans MS" pitchFamily="66" charset="0"/>
              </a:rPr>
              <a:t> 62 </a:t>
            </a:r>
            <a:r>
              <a:rPr lang="en-US" dirty="0" err="1">
                <a:latin typeface="Comic Sans MS" pitchFamily="66" charset="0"/>
              </a:rPr>
              <a:t>tahun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Poliklinik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Kelamin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omic Sans MS" pitchFamily="66" charset="0"/>
              </a:rPr>
              <a:t>Provoking/palliates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dirasakan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keadaan</a:t>
            </a:r>
            <a:r>
              <a:rPr lang="en-US" dirty="0">
                <a:latin typeface="Comic Sans MS" pitchFamily="66" charset="0"/>
              </a:rPr>
              <a:t> kaki </a:t>
            </a:r>
            <a:r>
              <a:rPr lang="en-US" dirty="0" err="1">
                <a:latin typeface="Comic Sans MS" pitchFamily="66" charset="0"/>
              </a:rPr>
              <a:t>lembab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mereda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ketika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diberikan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obat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topikal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omic Sans MS" pitchFamily="66" charset="0"/>
              </a:rPr>
              <a:t>Quality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dirasakan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seperti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terbakar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omic Sans MS" pitchFamily="66" charset="0"/>
              </a:rPr>
              <a:t>Region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II, III, IV kaki </a:t>
            </a:r>
            <a:r>
              <a:rPr lang="en-US" dirty="0" err="1">
                <a:latin typeface="Comic Sans MS" pitchFamily="66" charset="0"/>
              </a:rPr>
              <a:t>kanan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sampai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telapak</a:t>
            </a:r>
            <a:r>
              <a:rPr lang="en-US" dirty="0">
                <a:latin typeface="Comic Sans MS" pitchFamily="66" charset="0"/>
              </a:rPr>
              <a:t> kaki.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omic Sans MS" pitchFamily="66" charset="0"/>
              </a:rPr>
              <a:t>Scale</a:t>
            </a:r>
            <a:r>
              <a:rPr lang="en-US" dirty="0">
                <a:latin typeface="Comic Sans MS" pitchFamily="66" charset="0"/>
              </a:rPr>
              <a:t> :</a:t>
            </a:r>
            <a:r>
              <a:rPr lang="en-US" dirty="0" err="1">
                <a:latin typeface="Comic Sans MS" pitchFamily="66" charset="0"/>
              </a:rPr>
              <a:t>Skala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mencapai</a:t>
            </a:r>
            <a:r>
              <a:rPr lang="en-US" dirty="0">
                <a:latin typeface="Comic Sans MS" pitchFamily="66" charset="0"/>
              </a:rPr>
              <a:t> 3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5 </a:t>
            </a:r>
            <a:r>
              <a:rPr lang="en-US" dirty="0" err="1">
                <a:latin typeface="Comic Sans MS" pitchFamily="66" charset="0"/>
              </a:rPr>
              <a:t>karena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mengganggu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aktivitas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sehari</a:t>
            </a:r>
            <a:r>
              <a:rPr lang="en-US" dirty="0">
                <a:latin typeface="Comic Sans MS" pitchFamily="66" charset="0"/>
              </a:rPr>
              <a:t> –</a:t>
            </a:r>
            <a:r>
              <a:rPr lang="en-US" dirty="0" err="1">
                <a:latin typeface="Comic Sans MS" pitchFamily="66" charset="0"/>
              </a:rPr>
              <a:t>hari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latin typeface="Comic Sans MS" pitchFamily="66" charset="0"/>
              </a:rPr>
              <a:t>Time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dirasakan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malam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sehingga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menggangu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tidur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omic Sans MS" pitchFamily="66" charset="0"/>
              </a:rPr>
              <a:t>Riwayat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Penyakit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Dahulu</a:t>
            </a:r>
            <a:endParaRPr lang="en-US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menyangkal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pernah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menderita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sebelumnya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Gejala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seperti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baru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dirasakan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pertama</a:t>
            </a:r>
            <a:r>
              <a:rPr lang="en-US" dirty="0">
                <a:latin typeface="Comic Sans MS" pitchFamily="66" charset="0"/>
              </a:rPr>
              <a:t> kali.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juga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menyangkal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pernah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riwayat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mempunyai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riwayat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</a:t>
            </a:r>
            <a:r>
              <a:rPr lang="en-US" dirty="0">
                <a:latin typeface="Comic Sans MS" pitchFamily="66" charset="0"/>
              </a:rPr>
              <a:t> DM yang </a:t>
            </a:r>
            <a:r>
              <a:rPr lang="en-US" dirty="0" err="1">
                <a:latin typeface="Comic Sans MS" pitchFamily="66" charset="0"/>
              </a:rPr>
              <a:t>terkontrol</a:t>
            </a:r>
            <a:r>
              <a:rPr lang="en-US" dirty="0">
                <a:latin typeface="Comic Sans MS" pitchFamily="66" charset="0"/>
              </a:rPr>
              <a:t>. </a:t>
            </a: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memiliki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riwayat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alergi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berupa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asma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obat-obatan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alergi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barang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yang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ataupun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alergi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terkena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deterjen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sabun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Comic Sans MS" pitchFamily="66" charset="0"/>
              </a:rPr>
              <a:t>Riwayat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Penyakit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Keluarga</a:t>
            </a:r>
            <a:endParaRPr lang="en-US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Pasien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menyangkal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menderita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keluhan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serupa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keluarganya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en-US" b="1" dirty="0" err="1">
                <a:latin typeface="Comic Sans MS" pitchFamily="66" charset="0"/>
              </a:rPr>
              <a:t>Riwayat</a:t>
            </a:r>
            <a:r>
              <a:rPr lang="en-US" b="1" dirty="0">
                <a:latin typeface="Comic Sans MS" pitchFamily="66" charset="0"/>
              </a:rPr>
              <a:t> ADL (Activity </a:t>
            </a:r>
            <a:r>
              <a:rPr lang="en-US" b="1" dirty="0" err="1">
                <a:latin typeface="Comic Sans MS" pitchFamily="66" charset="0"/>
              </a:rPr>
              <a:t>Dealy</a:t>
            </a:r>
            <a:r>
              <a:rPr lang="en-US" b="1" dirty="0">
                <a:latin typeface="Comic Sans MS" pitchFamily="66" charset="0"/>
              </a:rPr>
              <a:t> Living)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1000108"/>
          <a:ext cx="7429552" cy="508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Sebelum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Sakit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Saat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Sakit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omic Sans MS" pitchFamily="66" charset="0"/>
                        </a:rPr>
                        <a:t>Nutrisi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Frekuensi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3x1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pauk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cukup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Frekuensi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3x1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mengurangi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porsi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Cairan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Air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minum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2500cc/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Air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minum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2500cc/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Eliminasi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BAB,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BAK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baik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normal.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BAB, BAK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baik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normal.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Istirahat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tidur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8-9 jam/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5-6 jam/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karena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terganggu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rasa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Personal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hygiene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Mandi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2x1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ganti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pakaian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2x1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Mandi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1x2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ganti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pakaian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1x1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Aktivitas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Melakukan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aktivitas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seperti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biasanya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melakukan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aktivitas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seperti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biasanya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karena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terganggu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penyakitnya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700" b="1" dirty="0">
                <a:latin typeface="Comic Sans MS" pitchFamily="66" charset="0"/>
              </a:rPr>
              <a:t>Pemeriksaan Fisik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b="1" dirty="0">
                <a:latin typeface="Comic Sans MS" pitchFamily="66" charset="0"/>
              </a:rPr>
              <a:t>Keadaan umum </a:t>
            </a:r>
            <a:r>
              <a:rPr lang="en-US" sz="1700" dirty="0">
                <a:latin typeface="Comic Sans MS" pitchFamily="66" charset="0"/>
              </a:rPr>
              <a:t>: </a:t>
            </a:r>
            <a:r>
              <a:rPr lang="en-US" sz="1700" dirty="0" err="1">
                <a:latin typeface="Comic Sans MS" pitchFamily="66" charset="0"/>
              </a:rPr>
              <a:t>Tampak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cemas</a:t>
            </a:r>
            <a:r>
              <a:rPr lang="en-US" sz="17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b="1" dirty="0" err="1">
                <a:latin typeface="Comic Sans MS" pitchFamily="66" charset="0"/>
              </a:rPr>
              <a:t>Kesadaran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Composmentis</a:t>
            </a:r>
            <a:r>
              <a:rPr lang="en-US" sz="1700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b="1" dirty="0" err="1">
                <a:latin typeface="Comic Sans MS" pitchFamily="66" charset="0"/>
              </a:rPr>
              <a:t>Tanda</a:t>
            </a:r>
            <a:r>
              <a:rPr lang="en-US" sz="1700" b="1" dirty="0">
                <a:latin typeface="Comic Sans MS" pitchFamily="66" charset="0"/>
              </a:rPr>
              <a:t> Vital </a:t>
            </a:r>
            <a:r>
              <a:rPr lang="en-US" sz="1700" dirty="0">
                <a:latin typeface="Comic Sans MS" pitchFamily="66" charset="0"/>
              </a:rPr>
              <a:t>: TD= 120/90 mmHg; </a:t>
            </a:r>
            <a:r>
              <a:rPr lang="en-US" sz="1700" dirty="0" err="1">
                <a:latin typeface="Comic Sans MS" pitchFamily="66" charset="0"/>
              </a:rPr>
              <a:t>Nadi</a:t>
            </a:r>
            <a:r>
              <a:rPr lang="en-US" sz="1700" dirty="0">
                <a:latin typeface="Comic Sans MS" pitchFamily="66" charset="0"/>
              </a:rPr>
              <a:t>= 80x/</a:t>
            </a:r>
            <a:r>
              <a:rPr lang="en-US" sz="1700" dirty="0" err="1">
                <a:latin typeface="Comic Sans MS" pitchFamily="66" charset="0"/>
              </a:rPr>
              <a:t>menit</a:t>
            </a:r>
            <a:r>
              <a:rPr lang="en-US" sz="1700" dirty="0">
                <a:latin typeface="Comic Sans MS" pitchFamily="66" charset="0"/>
              </a:rPr>
              <a:t>; </a:t>
            </a:r>
            <a:r>
              <a:rPr lang="en-US" sz="1700" dirty="0" err="1">
                <a:latin typeface="Comic Sans MS" pitchFamily="66" charset="0"/>
              </a:rPr>
              <a:t>Suhu</a:t>
            </a:r>
            <a:r>
              <a:rPr lang="en-US" sz="1700" dirty="0">
                <a:latin typeface="Comic Sans MS" pitchFamily="66" charset="0"/>
              </a:rPr>
              <a:t> 36,5°C; RR= 20x/</a:t>
            </a:r>
            <a:r>
              <a:rPr lang="en-US" sz="1700" dirty="0" err="1">
                <a:latin typeface="Comic Sans MS" pitchFamily="66" charset="0"/>
              </a:rPr>
              <a:t>menit</a:t>
            </a:r>
            <a:r>
              <a:rPr lang="en-US" sz="1700" dirty="0">
                <a:latin typeface="Comic Sans MS" pitchFamily="66" charset="0"/>
              </a:rPr>
              <a:t>; TB= 167cm.</a:t>
            </a:r>
          </a:p>
          <a:p>
            <a:pPr algn="just">
              <a:lnSpc>
                <a:spcPct val="150000"/>
              </a:lnSpc>
            </a:pPr>
            <a:r>
              <a:rPr lang="en-US" sz="1700" b="1" dirty="0">
                <a:latin typeface="Comic Sans MS" pitchFamily="66" charset="0"/>
              </a:rPr>
              <a:t>Pemeriksaan Head To Toe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b="1" dirty="0">
                <a:latin typeface="Comic Sans MS" pitchFamily="66" charset="0"/>
              </a:rPr>
              <a:t>Kepala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Wajah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Simetris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>
                <a:latin typeface="Comic Sans MS" pitchFamily="66" charset="0"/>
              </a:rPr>
              <a:t>Mata : </a:t>
            </a:r>
            <a:r>
              <a:rPr lang="en-US" sz="1700" dirty="0" err="1">
                <a:latin typeface="Comic Sans MS" pitchFamily="66" charset="0"/>
              </a:rPr>
              <a:t>Konjungtiva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pucat</a:t>
            </a:r>
            <a:r>
              <a:rPr lang="en-US" sz="1700" dirty="0">
                <a:latin typeface="Comic Sans MS" pitchFamily="66" charset="0"/>
              </a:rPr>
              <a:t> (-/-); </a:t>
            </a:r>
            <a:r>
              <a:rPr lang="en-US" sz="1700" dirty="0" err="1">
                <a:latin typeface="Comic Sans MS" pitchFamily="66" charset="0"/>
              </a:rPr>
              <a:t>sklera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kuning</a:t>
            </a:r>
            <a:r>
              <a:rPr lang="en-US" sz="1700" dirty="0">
                <a:latin typeface="Comic Sans MS" pitchFamily="66" charset="0"/>
              </a:rPr>
              <a:t> (-/-)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Hidung</a:t>
            </a:r>
            <a:r>
              <a:rPr lang="en-US" sz="1700" dirty="0">
                <a:latin typeface="Comic Sans MS" pitchFamily="66" charset="0"/>
              </a:rPr>
              <a:t> : Septum </a:t>
            </a:r>
            <a:r>
              <a:rPr lang="en-US" sz="1700" dirty="0" err="1">
                <a:latin typeface="Comic Sans MS" pitchFamily="66" charset="0"/>
              </a:rPr>
              <a:t>deviasi</a:t>
            </a:r>
            <a:r>
              <a:rPr lang="en-US" sz="1700" dirty="0">
                <a:latin typeface="Comic Sans MS" pitchFamily="66" charset="0"/>
              </a:rPr>
              <a:t> (-), </a:t>
            </a:r>
            <a:r>
              <a:rPr lang="en-US" sz="1700" dirty="0" err="1">
                <a:latin typeface="Comic Sans MS" pitchFamily="66" charset="0"/>
              </a:rPr>
              <a:t>sekret</a:t>
            </a:r>
            <a:r>
              <a:rPr lang="en-US" sz="1700" dirty="0">
                <a:latin typeface="Comic Sans MS" pitchFamily="66" charset="0"/>
              </a:rPr>
              <a:t> (-)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Mulut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Kering</a:t>
            </a:r>
            <a:r>
              <a:rPr lang="en-US" sz="1700" dirty="0">
                <a:latin typeface="Comic Sans MS" pitchFamily="66" charset="0"/>
              </a:rPr>
              <a:t> (-), tonsil </a:t>
            </a:r>
            <a:r>
              <a:rPr lang="en-US" sz="1700" dirty="0" err="1">
                <a:latin typeface="Comic Sans MS" pitchFamily="66" charset="0"/>
              </a:rPr>
              <a:t>tenang</a:t>
            </a:r>
            <a:r>
              <a:rPr lang="en-US" sz="1700" dirty="0">
                <a:latin typeface="Comic Sans MS" pitchFamily="66" charset="0"/>
              </a:rPr>
              <a:t>, faring </a:t>
            </a:r>
            <a:r>
              <a:rPr lang="en-US" sz="1700" dirty="0" err="1">
                <a:latin typeface="Comic Sans MS" pitchFamily="66" charset="0"/>
              </a:rPr>
              <a:t>hiperemis</a:t>
            </a:r>
            <a:r>
              <a:rPr lang="en-US" sz="1700" dirty="0">
                <a:latin typeface="Comic Sans MS" pitchFamily="66" charset="0"/>
              </a:rPr>
              <a:t> (-), oral hygiene </a:t>
            </a:r>
            <a:r>
              <a:rPr lang="en-US" sz="1700" dirty="0" err="1">
                <a:latin typeface="Comic Sans MS" pitchFamily="66" charset="0"/>
              </a:rPr>
              <a:t>baik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Telinga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Normotia</a:t>
            </a:r>
            <a:r>
              <a:rPr lang="en-US" sz="1700" dirty="0">
                <a:latin typeface="Comic Sans MS" pitchFamily="66" charset="0"/>
              </a:rPr>
              <a:t>, </a:t>
            </a:r>
            <a:r>
              <a:rPr lang="en-US" sz="1700" dirty="0" err="1">
                <a:latin typeface="Comic Sans MS" pitchFamily="66" charset="0"/>
              </a:rPr>
              <a:t>serumen</a:t>
            </a:r>
            <a:r>
              <a:rPr lang="en-US" sz="1700" dirty="0">
                <a:latin typeface="Comic Sans MS" pitchFamily="66" charset="0"/>
              </a:rPr>
              <a:t> (-/-), </a:t>
            </a:r>
            <a:r>
              <a:rPr lang="en-US" sz="1700" dirty="0" err="1">
                <a:latin typeface="Comic Sans MS" pitchFamily="66" charset="0"/>
              </a:rPr>
              <a:t>sekret</a:t>
            </a:r>
            <a:r>
              <a:rPr lang="en-US" sz="1700" dirty="0">
                <a:latin typeface="Comic Sans MS" pitchFamily="66" charset="0"/>
              </a:rPr>
              <a:t> (-/-)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Leher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terdapat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pembesaran</a:t>
            </a:r>
            <a:r>
              <a:rPr lang="en-US" sz="1700" dirty="0">
                <a:latin typeface="Comic Sans MS" pitchFamily="66" charset="0"/>
              </a:rPr>
              <a:t> KGB </a:t>
            </a:r>
            <a:r>
              <a:rPr lang="en-US" sz="1700" dirty="0" err="1">
                <a:latin typeface="Comic Sans MS" pitchFamily="66" charset="0"/>
              </a:rPr>
              <a:t>dan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kelenjar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tiroid</a:t>
            </a:r>
            <a:endParaRPr lang="en-US" sz="17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686700" cy="583103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700" b="1" dirty="0" err="1">
                <a:latin typeface="Comic Sans MS" pitchFamily="66" charset="0"/>
              </a:rPr>
              <a:t>Thoraks</a:t>
            </a:r>
            <a:endParaRPr lang="en-US" sz="17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Inspeksi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Bentuk</a:t>
            </a:r>
            <a:r>
              <a:rPr lang="en-US" sz="1700" dirty="0">
                <a:latin typeface="Comic Sans MS" pitchFamily="66" charset="0"/>
              </a:rPr>
              <a:t> normal, </a:t>
            </a:r>
            <a:r>
              <a:rPr lang="en-US" sz="1700" dirty="0" err="1">
                <a:latin typeface="Comic Sans MS" pitchFamily="66" charset="0"/>
              </a:rPr>
              <a:t>gerak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nafas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simetris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Palpasi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dilakukan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Perkusi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dilakukan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Auskultasi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Jantung</a:t>
            </a:r>
            <a:r>
              <a:rPr lang="en-US" sz="1700" dirty="0">
                <a:latin typeface="Comic Sans MS" pitchFamily="66" charset="0"/>
              </a:rPr>
              <a:t>: S1S2 </a:t>
            </a:r>
            <a:r>
              <a:rPr lang="en-US" sz="1700" dirty="0" err="1">
                <a:latin typeface="Comic Sans MS" pitchFamily="66" charset="0"/>
              </a:rPr>
              <a:t>reguler</a:t>
            </a:r>
            <a:r>
              <a:rPr lang="en-US" sz="1700" dirty="0">
                <a:latin typeface="Comic Sans MS" pitchFamily="66" charset="0"/>
              </a:rPr>
              <a:t>, murmur (-), gallop (-)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Paru</a:t>
            </a:r>
            <a:r>
              <a:rPr lang="en-US" sz="1700" dirty="0">
                <a:latin typeface="Comic Sans MS" pitchFamily="66" charset="0"/>
              </a:rPr>
              <a:t> : SN </a:t>
            </a:r>
            <a:r>
              <a:rPr lang="en-US" sz="1700" dirty="0" err="1">
                <a:latin typeface="Comic Sans MS" pitchFamily="66" charset="0"/>
              </a:rPr>
              <a:t>vesikuler</a:t>
            </a:r>
            <a:r>
              <a:rPr lang="en-US" sz="1700" dirty="0">
                <a:latin typeface="Comic Sans MS" pitchFamily="66" charset="0"/>
              </a:rPr>
              <a:t>, </a:t>
            </a:r>
            <a:r>
              <a:rPr lang="en-US" sz="1700" dirty="0" err="1">
                <a:latin typeface="Comic Sans MS" pitchFamily="66" charset="0"/>
              </a:rPr>
              <a:t>rhonki</a:t>
            </a:r>
            <a:r>
              <a:rPr lang="en-US" sz="1700" dirty="0">
                <a:latin typeface="Comic Sans MS" pitchFamily="66" charset="0"/>
              </a:rPr>
              <a:t> -/-, wheezing -/-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b="1" dirty="0">
                <a:latin typeface="Comic Sans MS" pitchFamily="66" charset="0"/>
              </a:rPr>
              <a:t>Abdomen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Inspeksi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Datar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Palpasi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dilakukan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Perkusi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dilakukan</a:t>
            </a:r>
            <a:endParaRPr lang="en-US" sz="17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1700" dirty="0" err="1">
                <a:latin typeface="Comic Sans MS" pitchFamily="66" charset="0"/>
              </a:rPr>
              <a:t>Auskultasi</a:t>
            </a:r>
            <a:r>
              <a:rPr lang="en-US" sz="1700" dirty="0">
                <a:latin typeface="Comic Sans MS" pitchFamily="66" charset="0"/>
              </a:rPr>
              <a:t> : </a:t>
            </a:r>
            <a:r>
              <a:rPr lang="en-US" sz="1700" dirty="0" err="1">
                <a:latin typeface="Comic Sans MS" pitchFamily="66" charset="0"/>
              </a:rPr>
              <a:t>Bising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usus</a:t>
            </a:r>
            <a:r>
              <a:rPr lang="en-US" sz="1700" dirty="0">
                <a:latin typeface="Comic Sans MS" pitchFamily="66" charset="0"/>
              </a:rPr>
              <a:t> (+) normal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700" dirty="0">
                <a:latin typeface="Comic Sans MS" pitchFamily="66" charset="0"/>
              </a:rPr>
              <a:t>Genitalia : </a:t>
            </a:r>
            <a:r>
              <a:rPr lang="en-US" sz="1700" dirty="0" err="1">
                <a:latin typeface="Comic Sans MS" pitchFamily="66" charset="0"/>
              </a:rPr>
              <a:t>tidak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dilakukan</a:t>
            </a:r>
            <a:r>
              <a:rPr lang="en-US" sz="1700" dirty="0">
                <a:latin typeface="Comic Sans MS" pitchFamily="66" charset="0"/>
              </a:rPr>
              <a:t> </a:t>
            </a:r>
            <a:r>
              <a:rPr lang="en-US" sz="1700" dirty="0" err="1">
                <a:latin typeface="Comic Sans MS" pitchFamily="66" charset="0"/>
              </a:rPr>
              <a:t>pemeriksaan</a:t>
            </a:r>
            <a:endParaRPr lang="en-US" sz="17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758138" cy="597391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err="1">
                <a:latin typeface="Comic Sans MS" pitchFamily="66" charset="0"/>
              </a:rPr>
              <a:t>Ekstremitas</a:t>
            </a:r>
            <a:endParaRPr lang="en-US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Ekstremitas</a:t>
            </a:r>
            <a:r>
              <a:rPr lang="en-US" dirty="0">
                <a:latin typeface="Comic Sans MS" pitchFamily="66" charset="0"/>
              </a:rPr>
              <a:t> superior :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Kelainan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gerak</a:t>
            </a:r>
            <a:r>
              <a:rPr lang="en-US" dirty="0">
                <a:latin typeface="Comic Sans MS" pitchFamily="66" charset="0"/>
              </a:rPr>
              <a:t> (-), </a:t>
            </a:r>
            <a:r>
              <a:rPr lang="en-US" dirty="0" err="1">
                <a:latin typeface="Comic Sans MS" pitchFamily="66" charset="0"/>
              </a:rPr>
              <a:t>atrofi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otot</a:t>
            </a:r>
            <a:r>
              <a:rPr lang="en-US" dirty="0">
                <a:latin typeface="Comic Sans MS" pitchFamily="66" charset="0"/>
              </a:rPr>
              <a:t> (-), </a:t>
            </a:r>
            <a:r>
              <a:rPr lang="en-US" dirty="0" err="1">
                <a:latin typeface="Comic Sans MS" pitchFamily="66" charset="0"/>
              </a:rPr>
              <a:t>oedem</a:t>
            </a:r>
            <a:r>
              <a:rPr lang="en-US" dirty="0">
                <a:latin typeface="Comic Sans MS" pitchFamily="66" charset="0"/>
              </a:rPr>
              <a:t> (-)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>
                <a:latin typeface="Comic Sans MS" pitchFamily="66" charset="0"/>
              </a:rPr>
              <a:t>Kuku : </a:t>
            </a:r>
            <a:r>
              <a:rPr lang="en-US" dirty="0" err="1">
                <a:latin typeface="Comic Sans MS" pitchFamily="66" charset="0"/>
              </a:rPr>
              <a:t>onikodistrofi</a:t>
            </a:r>
            <a:r>
              <a:rPr lang="en-US" dirty="0">
                <a:latin typeface="Comic Sans MS" pitchFamily="66" charset="0"/>
              </a:rPr>
              <a:t> (-), pitting nail (-), </a:t>
            </a:r>
            <a:r>
              <a:rPr lang="en-US" dirty="0" err="1">
                <a:latin typeface="Comic Sans MS" pitchFamily="66" charset="0"/>
              </a:rPr>
              <a:t>onikolisis</a:t>
            </a:r>
            <a:r>
              <a:rPr lang="en-US" dirty="0">
                <a:latin typeface="Comic Sans MS" pitchFamily="66" charset="0"/>
              </a:rPr>
              <a:t> (-)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Sendi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nyeri</a:t>
            </a:r>
            <a:r>
              <a:rPr lang="en-US" dirty="0">
                <a:latin typeface="Comic Sans MS" pitchFamily="66" charset="0"/>
              </a:rPr>
              <a:t> (-), </a:t>
            </a:r>
            <a:r>
              <a:rPr lang="en-US" dirty="0" err="1">
                <a:latin typeface="Comic Sans MS" pitchFamily="66" charset="0"/>
              </a:rPr>
              <a:t>deformitas</a:t>
            </a:r>
            <a:r>
              <a:rPr lang="en-US" dirty="0">
                <a:latin typeface="Comic Sans MS" pitchFamily="66" charset="0"/>
              </a:rPr>
              <a:t> (-), </a:t>
            </a:r>
            <a:r>
              <a:rPr lang="en-US" dirty="0" err="1">
                <a:latin typeface="Comic Sans MS" pitchFamily="66" charset="0"/>
              </a:rPr>
              <a:t>kontraktur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tangan</a:t>
            </a:r>
            <a:r>
              <a:rPr lang="en-US" dirty="0">
                <a:latin typeface="Comic Sans MS" pitchFamily="66" charset="0"/>
              </a:rPr>
              <a:t> (-)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lihat</a:t>
            </a:r>
            <a:r>
              <a:rPr lang="en-US" dirty="0">
                <a:latin typeface="Comic Sans MS" pitchFamily="66" charset="0"/>
              </a:rPr>
              <a:t> status </a:t>
            </a:r>
            <a:r>
              <a:rPr lang="en-US" dirty="0" err="1">
                <a:latin typeface="Comic Sans MS" pitchFamily="66" charset="0"/>
              </a:rPr>
              <a:t>dermatologikus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omic Sans MS" pitchFamily="66" charset="0"/>
              </a:rPr>
              <a:t>Data </a:t>
            </a:r>
            <a:r>
              <a:rPr lang="en-US" b="1" dirty="0" err="1">
                <a:latin typeface="Comic Sans MS" pitchFamily="66" charset="0"/>
              </a:rPr>
              <a:t>Penunjang</a:t>
            </a:r>
            <a:endParaRPr lang="en-US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err="1">
                <a:latin typeface="Comic Sans MS" pitchFamily="66" charset="0"/>
              </a:rPr>
              <a:t>Pemeriksaan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mikologi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kerokan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lesi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II, III, IV kaki </a:t>
            </a:r>
            <a:r>
              <a:rPr lang="en-US" dirty="0" err="1">
                <a:latin typeface="Comic Sans MS" pitchFamily="66" charset="0"/>
              </a:rPr>
              <a:t>kanan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ditambah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KOH 10%.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Analisa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34" y="1142985"/>
          <a:ext cx="8072494" cy="4943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Etiologi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Masalah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1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Terdapat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ruam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daerah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jari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kaki.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tampak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menggaruk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sela-sela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kaki.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mengatakan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sangat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jari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kaki.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Infeksi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jamur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memicu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pengeluaran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kreatinase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merusak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lapisan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keratin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stratum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korneum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menyebabkan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terjadinya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reaksi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inflamasi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pengeluaran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mediator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kimia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sehingga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menyebabkan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sensasi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800" b="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rasa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nyaman</a:t>
                      </a:r>
                      <a:r>
                        <a:rPr kumimoji="0" lang="en-US" sz="1800" b="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500042"/>
          <a:ext cx="7929618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Etiologi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Masalah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Terdapat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kaki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mengatakan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biasanya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menggaruk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bagian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yg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Sensasi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menyebabkan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pasien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menggaruk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garuk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bagian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waktu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lama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sehinga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menimbulkan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Gangguan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ntegritas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tampak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gelisah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bertanya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kepada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petugas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penyebab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penyakitnya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Karena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merupakan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pasien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lansia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sehingga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kurang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mengetahui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tentang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penyakitnya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Ansietas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Pytiriasis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Versicolor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Tinea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Versicolor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Pityrosporum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orbiculare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(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Malasezia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furfur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)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.</a:t>
            </a:r>
            <a:endParaRPr lang="en-US" i="1" dirty="0">
              <a:solidFill>
                <a:schemeClr val="dk1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chemeClr val="dk1"/>
                </a:solidFill>
                <a:latin typeface="Comic Sans MS" pitchFamily="66" charset="0"/>
              </a:rPr>
              <a:t>Lokasi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umumnya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menyerang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kadang</a:t>
            </a:r>
            <a:r>
              <a:rPr lang="en-US" dirty="0">
                <a:latin typeface="Comic Sans MS" pitchFamily="66" charset="0"/>
              </a:rPr>
              <a:t>- </a:t>
            </a:r>
            <a:r>
              <a:rPr lang="en-US" dirty="0" err="1">
                <a:latin typeface="Comic Sans MS" pitchFamily="66" charset="0"/>
              </a:rPr>
              <a:t>kadang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terlihat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ketiak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fi-FI" dirty="0">
                <a:latin typeface="Comic Sans MS" pitchFamily="66" charset="0"/>
              </a:rPr>
              <a:t>paha, tungkai atas, leher, muka dan kulit kepala.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Comic Sans MS" pitchFamily="66" charset="0"/>
              </a:rPr>
              <a:t>Pengobatan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tiosulfat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natrikus</a:t>
            </a:r>
            <a:r>
              <a:rPr lang="en-US" dirty="0">
                <a:latin typeface="Comic Sans MS" pitchFamily="66" charset="0"/>
              </a:rPr>
              <a:t> 25%, </a:t>
            </a:r>
            <a:r>
              <a:rPr lang="en-US" dirty="0" err="1">
                <a:latin typeface="Comic Sans MS" pitchFamily="66" charset="0"/>
              </a:rPr>
              <a:t>salep</a:t>
            </a:r>
            <a:r>
              <a:rPr lang="en-US" dirty="0">
                <a:latin typeface="Comic Sans MS" pitchFamily="66" charset="0"/>
              </a:rPr>
              <a:t> Whitfield,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obat-obatan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derivat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imidazol</a:t>
            </a:r>
            <a:r>
              <a:rPr lang="en-US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Diagnosis </a:t>
            </a:r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keperawatan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Gangguan</a:t>
            </a:r>
            <a:r>
              <a:rPr lang="en-US" dirty="0">
                <a:latin typeface="Comic Sans MS" pitchFamily="66" charset="0"/>
              </a:rPr>
              <a:t> rasa </a:t>
            </a:r>
            <a:r>
              <a:rPr lang="en-US" dirty="0" err="1">
                <a:latin typeface="Comic Sans MS" pitchFamily="66" charset="0"/>
              </a:rPr>
              <a:t>nyaman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berhubungan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sensasi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ditandai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terdapat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ruam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- </a:t>
            </a:r>
            <a:r>
              <a:rPr lang="en-US" dirty="0" err="1">
                <a:latin typeface="Comic Sans MS" pitchFamily="66" charset="0"/>
              </a:rPr>
              <a:t>sela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jari</a:t>
            </a:r>
            <a:r>
              <a:rPr lang="en-US" dirty="0">
                <a:latin typeface="Comic Sans MS" pitchFamily="66" charset="0"/>
              </a:rPr>
              <a:t> kaki.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Gangguan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integritas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kulit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berhubungan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timbulnya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lesi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ditandai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menggaruk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bagian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gatal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omic Sans MS" pitchFamily="66" charset="0"/>
              </a:rPr>
              <a:t>Ansietas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berhubungan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kurangnya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pengetahuan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ditandai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klien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bertanya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petugas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penyakitnya</a:t>
            </a:r>
            <a:r>
              <a:rPr lang="en-US" dirty="0">
                <a:latin typeface="Comic Sans MS" pitchFamily="66" charset="0"/>
              </a:rPr>
              <a:t>. 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Intervensi</a:t>
            </a:r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omic Sans MS" pitchFamily="66" charset="0"/>
              </a:rPr>
              <a:t>Keperawatan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8501122" cy="5214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2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Tujuan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&amp; 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Rasional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676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itchFamily="66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itchFamily="66" charset="0"/>
                        </a:rPr>
                        <a:t>Gangguan</a:t>
                      </a:r>
                      <a:r>
                        <a:rPr lang="en-US" dirty="0">
                          <a:latin typeface="Comic Sans MS" pitchFamily="66" charset="0"/>
                        </a:rPr>
                        <a:t> rasa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nyaman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berhubungan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dengan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sensasi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gatal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ditandai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oleh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terdapat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ruam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sela</a:t>
                      </a:r>
                      <a:r>
                        <a:rPr lang="en-US" dirty="0">
                          <a:latin typeface="Comic Sans MS" pitchFamily="66" charset="0"/>
                        </a:rPr>
                        <a:t>-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sela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jari</a:t>
                      </a:r>
                      <a:r>
                        <a:rPr lang="en-US" dirty="0">
                          <a:latin typeface="Comic Sans MS" pitchFamily="66" charset="0"/>
                        </a:rPr>
                        <a:t> kaki.</a:t>
                      </a:r>
                    </a:p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 pitchFamily="66" charset="0"/>
                        </a:rPr>
                        <a:t>Setelah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dilakukan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perawatan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selama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1x24 jam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diharapkan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status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kenyamanan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klien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meningkat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dengan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KH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mengatakan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lebih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nyaman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mengatakan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berkurang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Anjurkan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mempertahankan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kebersihan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kelembaban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sela-sela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jari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kaki.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Kolaborasi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pemberian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obat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topikal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Mencegah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infeksi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semakin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parah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mengurangi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rasa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gatal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85720" y="285728"/>
          <a:ext cx="842968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Tujuan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&amp; 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Rasional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omic Sans MS" pitchFamily="66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itchFamily="66" charset="0"/>
                        </a:rPr>
                        <a:t>Gangguan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integritas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kulit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berhubungan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dengan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timbulnya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lesi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ditandai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oleh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kl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ien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menggaruk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bagian</a:t>
                      </a:r>
                      <a:r>
                        <a:rPr lang="en-US" dirty="0">
                          <a:latin typeface="Comic Sans MS" pitchFamily="66" charset="0"/>
                        </a:rPr>
                        <a:t> yang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gatal</a:t>
                      </a:r>
                      <a:r>
                        <a:rPr lang="en-US" dirty="0">
                          <a:latin typeface="Comic Sans MS" pitchFamily="66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>
                          <a:latin typeface="Comic Sans MS" pitchFamily="66" charset="0"/>
                        </a:rPr>
                        <a:t>Setelah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dilakukan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perawatan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selama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3x24 jam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diharapkan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integritas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kulit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klien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kembali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normal </a:t>
                      </a:r>
                      <a:r>
                        <a:rPr lang="en-US" baseline="0" dirty="0" err="1">
                          <a:latin typeface="Comic Sans MS" pitchFamily="66" charset="0"/>
                        </a:rPr>
                        <a:t>dengan</a:t>
                      </a:r>
                      <a:r>
                        <a:rPr lang="en-US" baseline="0" dirty="0">
                          <a:latin typeface="Comic Sans MS" pitchFamily="66" charset="0"/>
                        </a:rPr>
                        <a:t> KH 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terdapat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Integritas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kembali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normal.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Perawatan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area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insisi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Kaji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adanya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kemerahan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pembengkakan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2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Perawatan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luka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Inspeksi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luka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setiap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mengganti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balutan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kaji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luka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ajarkan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perawatan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luka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 startAt="3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Kolaborasi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dokter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mengenai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pemberian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obat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b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mengetahui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tingkat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kerusakan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mencegah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terjadinya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resiko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infeksi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kulit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membantu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dalam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pengobatan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7158" y="79705"/>
          <a:ext cx="8501122" cy="65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Tujuan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&amp; 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Intervensi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Rasional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2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mic Sans MS" pitchFamily="66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Comic Sans MS" pitchFamily="66" charset="0"/>
                        </a:rPr>
                        <a:t>Ansietas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berhubungan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dengan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kurangnya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pengetahuan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klien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tentang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penyakitnya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ditandai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oleh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klien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bertanya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kepada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petugas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tentang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penyebab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penyakitnya</a:t>
                      </a:r>
                      <a:r>
                        <a:rPr lang="en-US" dirty="0">
                          <a:latin typeface="Comic Sans MS" pitchFamily="66" charset="0"/>
                        </a:rPr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 pitchFamily="66" charset="0"/>
                        </a:rPr>
                        <a:t>Setelah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dilakukan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perawatan</a:t>
                      </a:r>
                      <a:r>
                        <a:rPr lang="en-US" dirty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selama</a:t>
                      </a:r>
                      <a:r>
                        <a:rPr lang="en-US" dirty="0">
                          <a:latin typeface="Comic Sans MS" pitchFamily="66" charset="0"/>
                        </a:rPr>
                        <a:t> 1x24 jam </a:t>
                      </a:r>
                      <a:r>
                        <a:rPr lang="en-US" dirty="0" err="1">
                          <a:latin typeface="Comic Sans MS" pitchFamily="66" charset="0"/>
                        </a:rPr>
                        <a:t>diharapkan</a:t>
                      </a:r>
                      <a:r>
                        <a:rPr lang="en-US" dirty="0">
                          <a:latin typeface="Comic Sans MS" pitchFamily="66" charset="0"/>
                        </a:rPr>
                        <a:t>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Mengembalikan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kontrol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kecemasan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Meningkatkan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koping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terhadap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kecemasan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Dengan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KH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mampu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mengidentifikasi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&amp;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mengungkapkan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gejala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cemas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Postur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tubuh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ekspresi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wajah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bahasa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tubuh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tingkat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aktivitas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menunjukan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berkurangnya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kecemasan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Jelaskan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semua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prosedur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apa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dirasakan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selama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prosedur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Jelaskan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tentang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penyakit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diderita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pasien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serta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penyebabnya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Agar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dapat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mengetahui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tindakan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dilakukan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Agar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klien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dapat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mencegah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penyakit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yang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sama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terulang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kembali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778E23-EB1D-454B-B0CE-D89B0A7E2E35}"/>
              </a:ext>
            </a:extLst>
          </p:cNvPr>
          <p:cNvSpPr/>
          <p:nvPr/>
        </p:nvSpPr>
        <p:spPr>
          <a:xfrm>
            <a:off x="2434237" y="2967335"/>
            <a:ext cx="427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Pytiriasis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Versicolor</a:t>
            </a:r>
            <a:endParaRPr lang="en-US" i="1" dirty="0">
              <a:latin typeface="Comic Sans MS" pitchFamily="66" charset="0"/>
            </a:endParaRPr>
          </a:p>
          <a:p>
            <a:pPr algn="just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857364"/>
            <a:ext cx="507209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2.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piedra</a:t>
            </a:r>
            <a:endParaRPr lang="en-US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87375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Penyebab</a:t>
            </a:r>
            <a:r>
              <a:rPr lang="en-US" dirty="0">
                <a:latin typeface="Comic Sans MS" pitchFamily="66" charset="0"/>
              </a:rPr>
              <a:t> : </a:t>
            </a:r>
            <a:r>
              <a:rPr lang="en-US" i="1" dirty="0" err="1">
                <a:latin typeface="Comic Sans MS" pitchFamily="66" charset="0"/>
              </a:rPr>
              <a:t>Piedra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Beigeli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(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Trichosporon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beigelii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) ;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putih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Piedra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omic Sans MS" pitchFamily="66" charset="0"/>
              </a:rPr>
              <a:t>Hortae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;</a:t>
            </a:r>
            <a:r>
              <a:rPr lang="en-US" i="1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hitam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solidFill>
                  <a:schemeClr val="dk1"/>
                </a:solidFill>
                <a:latin typeface="Comic Sans MS" pitchFamily="66" charset="0"/>
              </a:rPr>
              <a:t>Lokasi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: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Rambut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kepala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, kumis &amp;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jenggot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solidFill>
                  <a:schemeClr val="dk1"/>
                </a:solidFill>
                <a:latin typeface="Comic Sans MS" pitchFamily="66" charset="0"/>
              </a:rPr>
              <a:t>Pengobatan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: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Rambut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, kumis &amp;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jenggot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dicukur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dikeramas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dengan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larutan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sublimat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spiritus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omic Sans MS" pitchFamily="66" charset="0"/>
              </a:rPr>
              <a:t>dilutus</a:t>
            </a:r>
            <a:r>
              <a:rPr lang="en-US" dirty="0">
                <a:solidFill>
                  <a:schemeClr val="dk1"/>
                </a:solidFill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Piedra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Beigeli</a:t>
            </a:r>
            <a:r>
              <a:rPr lang="en-US" i="1" dirty="0">
                <a:latin typeface="Comic Sans MS" pitchFamily="66" charset="0"/>
              </a:rPr>
              <a:t> &amp; </a:t>
            </a:r>
            <a:r>
              <a:rPr lang="en-US" i="1" dirty="0" err="1">
                <a:latin typeface="Comic Sans MS" pitchFamily="66" charset="0"/>
              </a:rPr>
              <a:t>Piedra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Hortae</a:t>
            </a:r>
            <a:r>
              <a:rPr lang="en-US" i="1" dirty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00174"/>
            <a:ext cx="4643470" cy="2286016"/>
          </a:xfrm>
          <a:prstGeom prst="rect">
            <a:avLst/>
          </a:prstGeom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000504"/>
            <a:ext cx="464347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2800" b="1" i="1" dirty="0" err="1">
                <a:solidFill>
                  <a:schemeClr val="tx1"/>
                </a:solidFill>
                <a:latin typeface="Comic Sans MS" pitchFamily="66" charset="0"/>
              </a:rPr>
              <a:t>otomikosis</a:t>
            </a:r>
            <a:endParaRPr lang="en-US" sz="28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Penyebab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i="1" dirty="0" err="1">
                <a:latin typeface="Comic Sans MS" pitchFamily="66" charset="0"/>
              </a:rPr>
              <a:t>Aspergillus</a:t>
            </a:r>
            <a:r>
              <a:rPr lang="en-US" i="1" dirty="0">
                <a:latin typeface="Comic Sans MS" pitchFamily="66" charset="0"/>
              </a:rPr>
              <a:t>, </a:t>
            </a:r>
            <a:r>
              <a:rPr lang="en-US" i="1" dirty="0" err="1">
                <a:latin typeface="Comic Sans MS" pitchFamily="66" charset="0"/>
              </a:rPr>
              <a:t>Penisilium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Lokasi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: Liang </a:t>
            </a:r>
            <a:r>
              <a:rPr lang="en-US" dirty="0" err="1">
                <a:latin typeface="Comic Sans MS" pitchFamily="66" charset="0"/>
              </a:rPr>
              <a:t>telinga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luar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b="1" dirty="0" err="1">
                <a:latin typeface="Comic Sans MS" pitchFamily="66" charset="0"/>
              </a:rPr>
              <a:t>Pengobatan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: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timol</a:t>
            </a:r>
            <a:r>
              <a:rPr lang="en-US" dirty="0">
                <a:latin typeface="Comic Sans MS" pitchFamily="66" charset="0"/>
              </a:rPr>
              <a:t> 2%,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burowi</a:t>
            </a:r>
            <a:r>
              <a:rPr lang="en-US" dirty="0">
                <a:latin typeface="Comic Sans MS" pitchFamily="66" charset="0"/>
              </a:rPr>
              <a:t> 5%, Neosporin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larutan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gentien</a:t>
            </a:r>
            <a:r>
              <a:rPr lang="en-US" dirty="0">
                <a:latin typeface="Comic Sans MS" pitchFamily="66" charset="0"/>
              </a:rPr>
              <a:t> violet 1-2%.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en-US" i="1" dirty="0" err="1">
                <a:latin typeface="Comic Sans MS" pitchFamily="66" charset="0"/>
              </a:rPr>
              <a:t>Gambar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i="1" dirty="0" err="1">
                <a:latin typeface="Comic Sans MS" pitchFamily="66" charset="0"/>
              </a:rPr>
              <a:t>Otomikosis</a:t>
            </a:r>
            <a:endParaRPr lang="en-US" i="1" dirty="0">
              <a:latin typeface="Comic Sans MS" pitchFamily="66" charset="0"/>
            </a:endParaRPr>
          </a:p>
          <a:p>
            <a:pPr algn="ctr">
              <a:buNone/>
            </a:pPr>
            <a:endParaRPr lang="en-US" i="1" dirty="0">
              <a:latin typeface="Comic Sans MS" pitchFamily="66" charset="0"/>
            </a:endParaRPr>
          </a:p>
        </p:txBody>
      </p:sp>
      <p:pic>
        <p:nvPicPr>
          <p:cNvPr id="4" name="Content Placeholder 3" descr="otomycosis_090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14488"/>
            <a:ext cx="5643602" cy="37862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1417</TotalTime>
  <Words>1930</Words>
  <Application>Microsoft Office PowerPoint</Application>
  <PresentationFormat>On-screen Show (4:3)</PresentationFormat>
  <Paragraphs>241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Century Schoolbook</vt:lpstr>
      <vt:lpstr>Comic Sans MS</vt:lpstr>
      <vt:lpstr>Wingdings</vt:lpstr>
      <vt:lpstr>Wingdings 2</vt:lpstr>
      <vt:lpstr>Oriel</vt:lpstr>
      <vt:lpstr>Asuhan Keperawatan Pada Pasien HIV/AIDS Dengan Infeksi Jamur Kulit</vt:lpstr>
      <vt:lpstr>pendahuluan</vt:lpstr>
      <vt:lpstr>NON -DERMATOFITOSIS</vt:lpstr>
      <vt:lpstr>1. Pytiriasis Versicolor (Tinea Versicolor)</vt:lpstr>
      <vt:lpstr>PowerPoint Presentation</vt:lpstr>
      <vt:lpstr>2. piedra</vt:lpstr>
      <vt:lpstr>PowerPoint Presentation</vt:lpstr>
      <vt:lpstr>3. otomikosis</vt:lpstr>
      <vt:lpstr>PowerPoint Presentation</vt:lpstr>
      <vt:lpstr>4. Tinea Nigra</vt:lpstr>
      <vt:lpstr>PowerPoint Presentation</vt:lpstr>
      <vt:lpstr>dermatofitosis</vt:lpstr>
      <vt:lpstr>Lanjutan…</vt:lpstr>
      <vt:lpstr>1. Tinea Kapitis</vt:lpstr>
      <vt:lpstr>PowerPoint Presentation</vt:lpstr>
      <vt:lpstr>2. Tinea Barbae</vt:lpstr>
      <vt:lpstr>PowerPoint Presentation</vt:lpstr>
      <vt:lpstr>3. Tinea Unguium</vt:lpstr>
      <vt:lpstr>PowerPoint Presentation</vt:lpstr>
      <vt:lpstr>4. Tinea Kruris</vt:lpstr>
      <vt:lpstr>PowerPoint Presentation</vt:lpstr>
      <vt:lpstr>5. Tinea Korporis</vt:lpstr>
      <vt:lpstr>PowerPoint Presentation</vt:lpstr>
      <vt:lpstr>6. Tinea Pedis</vt:lpstr>
      <vt:lpstr>PowerPoint Presentation</vt:lpstr>
      <vt:lpstr>Diagnosis Dermatofitosis</vt:lpstr>
      <vt:lpstr>Terapi Dermatofitosis</vt:lpstr>
      <vt:lpstr>Lanjutan…</vt:lpstr>
      <vt:lpstr>PowerPoint Presentation</vt:lpstr>
      <vt:lpstr>kasus</vt:lpstr>
      <vt:lpstr>PENGKAJIAN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Analisa Data</vt:lpstr>
      <vt:lpstr>PowerPoint Presentation</vt:lpstr>
      <vt:lpstr>Diagnosis keperawatan</vt:lpstr>
      <vt:lpstr>Intervensi Keperawatan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Pada Pasien HIV/AIDS Dengan Infeksi Jamur Kulit</dc:title>
  <dc:creator>Windows 7</dc:creator>
  <cp:lastModifiedBy>MyBook 14F</cp:lastModifiedBy>
  <cp:revision>78</cp:revision>
  <dcterms:created xsi:type="dcterms:W3CDTF">2018-03-18T11:09:05Z</dcterms:created>
  <dcterms:modified xsi:type="dcterms:W3CDTF">2023-03-27T03:20:11Z</dcterms:modified>
</cp:coreProperties>
</file>