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0"/>
  </p:notesMasterIdLst>
  <p:handoutMasterIdLst>
    <p:handoutMasterId r:id="rId21"/>
  </p:handoutMasterIdLst>
  <p:sldIdLst>
    <p:sldId id="256" r:id="rId3"/>
    <p:sldId id="262" r:id="rId4"/>
    <p:sldId id="263" r:id="rId5"/>
    <p:sldId id="264" r:id="rId6"/>
    <p:sldId id="265" r:id="rId7"/>
    <p:sldId id="266" r:id="rId8"/>
    <p:sldId id="267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87" r:id="rId1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E210"/>
    <a:srgbClr val="642EC4"/>
    <a:srgbClr val="FAE1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14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E14768-0EE7-461A-B5F0-2C17FE153E37}" type="datetimeFigureOut">
              <a:rPr lang="id-ID" smtClean="0"/>
              <a:pPr/>
              <a:t>28/07/2023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236F0-0855-4319-9510-56E2FC307637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94D907-D173-46EA-876D-DFC8BDF293F0}" type="datetimeFigureOut">
              <a:rPr lang="id-ID" smtClean="0"/>
              <a:pPr/>
              <a:t>28/07/2023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8D7B9B-FAA5-4F87-82D4-9D08F79440A1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8D7B9B-FAA5-4F87-82D4-9D08F79440A1}" type="slidenum">
              <a:rPr lang="id-ID" smtClean="0"/>
              <a:pPr/>
              <a:t>13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B6DD9-C872-466D-B023-EE00F66E83F7}" type="datetime1">
              <a:rPr lang="id-ID" smtClean="0"/>
              <a:pPr/>
              <a:t>28/07/2023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Dhita Kris Prasetyanti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F5D5-8A40-4606-9740-E0354B920D0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A360-CE44-4E67-B344-2AC21FFDA204}" type="datetime1">
              <a:rPr lang="id-ID" smtClean="0"/>
              <a:pPr/>
              <a:t>28/07/2023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Dhita Kris Prasetyanti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F5D5-8A40-4606-9740-E0354B920D0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9C471-F8DA-4334-90C1-381C0757D667}" type="datetime1">
              <a:rPr lang="id-ID" smtClean="0"/>
              <a:pPr/>
              <a:t>28/07/2023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Dhita Kris Prasetyanti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F5D5-8A40-4606-9740-E0354B920D0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333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08538"/>
            <a:ext cx="6400800" cy="121285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7B95498-6E76-4921-B3DF-DC61BD42C593}" type="datetime1">
              <a:rPr lang="id-ID" smtClean="0"/>
              <a:pPr/>
              <a:t>28/07/2023</a:t>
            </a:fld>
            <a:endParaRPr lang="id-ID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id-ID"/>
              <a:t>Dhita Kris Prasetyanti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55CF5D5-8A40-4606-9740-E0354B920D0D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2253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9788" y="1862138"/>
            <a:ext cx="2890837" cy="2786062"/>
          </a:xfrm>
          <a:prstGeom prst="rect">
            <a:avLst/>
          </a:prstGeom>
          <a:noFill/>
        </p:spPr>
      </p:pic>
      <p:pic>
        <p:nvPicPr>
          <p:cNvPr id="2253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1809750"/>
            <a:ext cx="2895600" cy="284321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A0FCE2-780C-422C-A668-869864981B32}" type="datetime1">
              <a:rPr lang="id-ID" smtClean="0"/>
              <a:pPr/>
              <a:t>28/07/2023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d-ID"/>
              <a:t>Dhita Kris Prasetyanti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5CF5D5-8A40-4606-9740-E0354B920D0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FA3163-8D1E-42BF-8F19-70CBCFE5CA51}" type="datetime1">
              <a:rPr lang="id-ID" smtClean="0"/>
              <a:pPr/>
              <a:t>28/07/2023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d-ID"/>
              <a:t>Dhita Kris Prasetyanti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5CF5D5-8A40-4606-9740-E0354B920D0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A48707-6E2E-448C-906C-35F3F19FFD86}" type="datetime1">
              <a:rPr lang="id-ID" smtClean="0"/>
              <a:pPr/>
              <a:t>28/07/2023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d-ID"/>
              <a:t>Dhita Kris Prasetyanti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5CF5D5-8A40-4606-9740-E0354B920D0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CC93E2-6B12-45AC-9B9A-840B78D15D09}" type="datetime1">
              <a:rPr lang="id-ID" smtClean="0"/>
              <a:pPr/>
              <a:t>28/07/2023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d-ID"/>
              <a:t>Dhita Kris Prasetyanti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5CF5D5-8A40-4606-9740-E0354B920D0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0EE124-37B5-4C39-82FE-A3462E52F373}" type="datetime1">
              <a:rPr lang="id-ID" smtClean="0"/>
              <a:pPr/>
              <a:t>28/07/2023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d-ID"/>
              <a:t>Dhita Kris Prasetyanti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5CF5D5-8A40-4606-9740-E0354B920D0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65FA6B-B7D8-4A49-95D6-208D0B111381}" type="datetime1">
              <a:rPr lang="id-ID" smtClean="0"/>
              <a:pPr/>
              <a:t>28/07/2023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d-ID"/>
              <a:t>Dhita Kris Prasetyanti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5CF5D5-8A40-4606-9740-E0354B920D0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81786C-BF0D-4255-8EE9-546D40E9E6EF}" type="datetime1">
              <a:rPr lang="id-ID" smtClean="0"/>
              <a:pPr/>
              <a:t>28/07/2023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d-ID"/>
              <a:t>Dhita Kris Prasetyanti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5CF5D5-8A40-4606-9740-E0354B920D0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DE00-BA2C-4B8A-9E2F-F1C651458552}" type="datetime1">
              <a:rPr lang="id-ID" smtClean="0"/>
              <a:pPr/>
              <a:t>28/07/2023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Dhita Kris Prasetyanti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F5D5-8A40-4606-9740-E0354B920D0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7DE5E4-07AF-4BF8-B20B-F8414500D1C5}" type="datetime1">
              <a:rPr lang="id-ID" smtClean="0"/>
              <a:pPr/>
              <a:t>28/07/2023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d-ID"/>
              <a:t>Dhita Kris Prasetyanti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5CF5D5-8A40-4606-9740-E0354B920D0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7E8814-CDDF-4F3C-B8CF-97CB981466F6}" type="datetime1">
              <a:rPr lang="id-ID" smtClean="0"/>
              <a:pPr/>
              <a:t>28/07/2023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d-ID"/>
              <a:t>Dhita Kris Prasetyanti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5CF5D5-8A40-4606-9740-E0354B920D0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49263"/>
            <a:ext cx="1943100" cy="56467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49263"/>
            <a:ext cx="5676900" cy="56467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6440D0-00B9-4205-8D42-809AE7CF4D34}" type="datetime1">
              <a:rPr lang="id-ID" smtClean="0"/>
              <a:pPr/>
              <a:t>28/07/2023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d-ID"/>
              <a:t>Dhita Kris Prasetyanti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5CF5D5-8A40-4606-9740-E0354B920D0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49263"/>
            <a:ext cx="6910388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/>
              <a:t>Click icon to add chart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AEBC8DE-E322-4C9F-9531-BA5224A66319}" type="datetime1">
              <a:rPr lang="id-ID" smtClean="0"/>
              <a:pPr/>
              <a:t>28/07/2023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id-ID"/>
              <a:t>Dhita Kris Prasetyanti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55CF5D5-8A40-4606-9740-E0354B920D0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49263"/>
            <a:ext cx="6910388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4485876-6349-4964-B6E7-5AFE5D4E972A}" type="datetime1">
              <a:rPr lang="id-ID" smtClean="0"/>
              <a:pPr/>
              <a:t>28/07/2023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id-ID"/>
              <a:t>Dhita Kris Prasetyanti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55CF5D5-8A40-4606-9740-E0354B920D0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76D04-50FE-45C7-B727-E286DEFC6CE6}" type="datetime1">
              <a:rPr lang="id-ID" smtClean="0"/>
              <a:pPr/>
              <a:t>28/07/2023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Dhita Kris Prasetyanti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F5D5-8A40-4606-9740-E0354B920D0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459F-0FAB-469A-A84F-9BC8B76019C5}" type="datetime1">
              <a:rPr lang="id-ID" smtClean="0"/>
              <a:pPr/>
              <a:t>28/07/2023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Dhita Kris Prasetyanti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F5D5-8A40-4606-9740-E0354B920D0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EC3CC-88F7-4738-B603-4F9C6DBDD748}" type="datetime1">
              <a:rPr lang="id-ID" smtClean="0"/>
              <a:pPr/>
              <a:t>28/07/2023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Dhita Kris Prasetyanti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F5D5-8A40-4606-9740-E0354B920D0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905E6-F5DD-4661-8B40-557789BBD0D7}" type="datetime1">
              <a:rPr lang="id-ID" smtClean="0"/>
              <a:pPr/>
              <a:t>28/07/2023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Dhita Kris Prasetyanti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F5D5-8A40-4606-9740-E0354B920D0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72C18-AA3A-4974-AF4B-2A2672F3591A}" type="datetime1">
              <a:rPr lang="id-ID" smtClean="0"/>
              <a:pPr/>
              <a:t>28/07/2023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Dhita Kris Prasetyanti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F5D5-8A40-4606-9740-E0354B920D0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7EFB-E38A-4320-A7CA-FECC5BDA314A}" type="datetime1">
              <a:rPr lang="id-ID" smtClean="0"/>
              <a:pPr/>
              <a:t>28/07/2023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Dhita Kris Prasetyanti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F5D5-8A40-4606-9740-E0354B920D0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74B8D-D141-411E-ACD2-18636443F049}" type="datetime1">
              <a:rPr lang="id-ID" smtClean="0"/>
              <a:pPr/>
              <a:t>28/07/2023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Dhita Kris Prasetyanti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F5D5-8A40-4606-9740-E0354B920D0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D3D15-E71F-4DE4-AABD-F4849355B9DB}" type="datetime1">
              <a:rPr lang="id-ID" smtClean="0"/>
              <a:pPr/>
              <a:t>28/07/2023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d-ID"/>
              <a:t>Dhita Kris Prasetyanti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CF5D5-8A40-4606-9740-E0354B920D0D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5" cstate="print"/>
          <a:srcRect l="48889" b="20792"/>
          <a:stretch>
            <a:fillRect/>
          </a:stretch>
        </p:blipFill>
        <p:spPr bwMode="auto">
          <a:xfrm>
            <a:off x="0" y="4191000"/>
            <a:ext cx="1752600" cy="2667000"/>
          </a:xfrm>
          <a:prstGeom prst="rect">
            <a:avLst/>
          </a:prstGeom>
          <a:noFill/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5" cstate="print"/>
          <a:srcRect t="11316" r="53334"/>
          <a:stretch>
            <a:fillRect/>
          </a:stretch>
        </p:blipFill>
        <p:spPr bwMode="auto">
          <a:xfrm>
            <a:off x="7543800" y="0"/>
            <a:ext cx="1600200" cy="2986088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49263"/>
            <a:ext cx="69103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FFA04A06-D0A0-4BD8-BA81-37E47D168BA7}" type="datetime1">
              <a:rPr lang="id-ID" smtClean="0"/>
              <a:pPr/>
              <a:t>28/07/2023</a:t>
            </a:fld>
            <a:endParaRPr lang="id-ID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id-ID"/>
              <a:t>Dhita Kris Prasetyanti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55CF5D5-8A40-4606-9740-E0354B920D0D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000099"/>
          </a:solidFill>
          <a:latin typeface="Tahoma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000099"/>
          </a:solidFill>
          <a:latin typeface="Tahoma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000099"/>
          </a:solidFill>
          <a:latin typeface="Tahoma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000099"/>
          </a:solidFill>
          <a:latin typeface="Tahoma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000099"/>
          </a:solidFill>
          <a:latin typeface="Tahoma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000099"/>
          </a:solidFill>
          <a:latin typeface="Tahoma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000099"/>
          </a:solidFill>
          <a:latin typeface="Tahoma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000099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628800"/>
            <a:ext cx="8712968" cy="1296144"/>
          </a:xfrm>
        </p:spPr>
        <p:txBody>
          <a:bodyPr>
            <a:normAutofit fontScale="90000"/>
          </a:bodyPr>
          <a:lstStyle/>
          <a:p>
            <a:r>
              <a:rPr lang="id-ID" dirty="0"/>
              <a:t>METODE DALAM PROMOSI KESEHATAN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611560" y="3212976"/>
            <a:ext cx="7848872" cy="1271166"/>
          </a:xfrm>
        </p:spPr>
        <p:txBody>
          <a:bodyPr/>
          <a:lstStyle/>
          <a:p>
            <a:r>
              <a:rPr lang="id-ID" dirty="0"/>
              <a:t>By</a:t>
            </a:r>
          </a:p>
          <a:p>
            <a:r>
              <a:rPr lang="id-ID" dirty="0"/>
              <a:t>Mizam Ari Kurniyanti.,S.Kep., Ners., M.Kep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b="1" dirty="0">
                <a:solidFill>
                  <a:srgbClr val="FF0000"/>
                </a:solidFill>
              </a:rPr>
              <a:t>Teknis </a:t>
            </a:r>
            <a:r>
              <a:rPr lang="en-US" b="1" dirty="0" err="1">
                <a:solidFill>
                  <a:srgbClr val="FF0000"/>
                </a:solidFill>
              </a:rPr>
              <a:t>Diskusi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kelompok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43312"/>
          </a:xfrm>
          <a:ln w="63500">
            <a:solidFill>
              <a:srgbClr val="FFFF00"/>
            </a:solidFill>
            <a:prstDash val="sysDash"/>
          </a:ln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Duduk </a:t>
            </a:r>
            <a:r>
              <a:rPr lang="en-US" dirty="0" err="1">
                <a:solidFill>
                  <a:schemeClr val="bg1"/>
                </a:solidFill>
              </a:rPr>
              <a:t>berhadapan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Pemimpin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diskusi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duduk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diantara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peserta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Pemimpin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diskusi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memberikan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pancingan</a:t>
            </a:r>
            <a:r>
              <a:rPr lang="en-US" dirty="0">
                <a:solidFill>
                  <a:schemeClr val="bg1"/>
                </a:solidFill>
              </a:rPr>
              <a:t> (</a:t>
            </a:r>
            <a:r>
              <a:rPr lang="en-US" dirty="0" err="1">
                <a:solidFill>
                  <a:schemeClr val="bg1"/>
                </a:solidFill>
              </a:rPr>
              <a:t>pertanyaan</a:t>
            </a:r>
            <a:r>
              <a:rPr lang="en-US" dirty="0">
                <a:solidFill>
                  <a:schemeClr val="bg1"/>
                </a:solidFill>
              </a:rPr>
              <a:t>) </a:t>
            </a:r>
            <a:r>
              <a:rPr lang="en-US" dirty="0" err="1">
                <a:solidFill>
                  <a:schemeClr val="bg1"/>
                </a:solidFill>
              </a:rPr>
              <a:t>pemimpin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kelompok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megarahkan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mengatur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jalannya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diskusi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050" name="Picture 2" descr="D:\GAMBAR\ANIMASI\Animasi  185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54" y="928670"/>
            <a:ext cx="1281117" cy="12858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b="1" i="1" dirty="0">
                <a:solidFill>
                  <a:srgbClr val="642EC4"/>
                </a:solidFill>
              </a:rPr>
              <a:t>Teknis </a:t>
            </a:r>
            <a:r>
              <a:rPr lang="en-US" b="1" i="1" dirty="0">
                <a:solidFill>
                  <a:srgbClr val="642EC4"/>
                </a:solidFill>
              </a:rPr>
              <a:t>Brain storming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76200">
            <a:solidFill>
              <a:srgbClr val="2EE210"/>
            </a:solidFill>
            <a:prstDash val="sysDash"/>
          </a:ln>
        </p:spPr>
        <p:txBody>
          <a:bodyPr>
            <a:norm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Modifikasi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diskusi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kelompok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Pemimpin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memberikan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satu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masalah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Tiap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peserta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memberikan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jawaban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Jawaban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ditulis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i="1" dirty="0">
                <a:solidFill>
                  <a:schemeClr val="bg1"/>
                </a:solidFill>
              </a:rPr>
              <a:t>flip chart</a:t>
            </a:r>
          </a:p>
          <a:p>
            <a:r>
              <a:rPr lang="en-US" dirty="0" err="1">
                <a:solidFill>
                  <a:schemeClr val="bg1"/>
                </a:solidFill>
              </a:rPr>
              <a:t>Sebelum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semua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mencurahkan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pendapatnya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tidak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boleh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diberi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komentar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Tiap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anggota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mengomentari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pendapat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rekan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endParaRPr lang="en-US" i="1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>
                <a:solidFill>
                  <a:srgbClr val="2EE210"/>
                </a:solidFill>
              </a:rPr>
              <a:t>Teknis </a:t>
            </a:r>
            <a:r>
              <a:rPr lang="en-US" b="1" i="1" dirty="0">
                <a:solidFill>
                  <a:srgbClr val="2EE210"/>
                </a:solidFill>
              </a:rPr>
              <a:t>Snow Balling</a:t>
            </a:r>
            <a:endParaRPr lang="en-US" dirty="0">
              <a:solidFill>
                <a:srgbClr val="2EE21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63500">
            <a:solidFill>
              <a:srgbClr val="FF0000"/>
            </a:solidFill>
            <a:prstDash val="sysDot"/>
          </a:ln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Kelompok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dibagi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dalam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pasangan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Beri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suatu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pertanyaan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masalah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Setelah</a:t>
            </a:r>
            <a:r>
              <a:rPr lang="en-US" dirty="0">
                <a:solidFill>
                  <a:schemeClr val="bg1"/>
                </a:solidFill>
              </a:rPr>
              <a:t> 5 </a:t>
            </a:r>
            <a:r>
              <a:rPr lang="en-US" dirty="0" err="1">
                <a:solidFill>
                  <a:schemeClr val="bg1"/>
                </a:solidFill>
              </a:rPr>
              <a:t>menit</a:t>
            </a:r>
            <a:r>
              <a:rPr lang="en-US" dirty="0">
                <a:solidFill>
                  <a:schemeClr val="bg1"/>
                </a:solidFill>
              </a:rPr>
              <a:t> 2 </a:t>
            </a:r>
            <a:r>
              <a:rPr lang="en-US" dirty="0" err="1">
                <a:solidFill>
                  <a:schemeClr val="bg1"/>
                </a:solidFill>
              </a:rPr>
              <a:t>pasang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bergabung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menjadi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satu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Demikian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seterusnya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hingga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terjadi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diskusi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kelompok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pic>
        <p:nvPicPr>
          <p:cNvPr id="3074" name="Picture 2" descr="D:\GAMBAR\ANIMASI\Animasi  133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5357826"/>
            <a:ext cx="1571636" cy="11430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Comic Sans MS" pitchFamily="66" charset="0"/>
              </a:rPr>
              <a:t>Buzz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76200">
            <a:solidFill>
              <a:schemeClr val="accent6">
                <a:lumMod val="75000"/>
              </a:schemeClr>
            </a:solidFill>
            <a:prstDash val="sysDot"/>
          </a:ln>
        </p:spPr>
        <p:txBody>
          <a:bodyPr/>
          <a:lstStyle/>
          <a:p>
            <a:r>
              <a:rPr lang="en-US" dirty="0" err="1">
                <a:solidFill>
                  <a:srgbClr val="FAE126"/>
                </a:solidFill>
                <a:latin typeface="Comic Sans MS" pitchFamily="66" charset="0"/>
              </a:rPr>
              <a:t>Dibagi</a:t>
            </a:r>
            <a:r>
              <a:rPr lang="en-US" dirty="0">
                <a:solidFill>
                  <a:srgbClr val="FAE126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FAE126"/>
                </a:solidFill>
                <a:latin typeface="Comic Sans MS" pitchFamily="66" charset="0"/>
              </a:rPr>
              <a:t>dalam</a:t>
            </a:r>
            <a:r>
              <a:rPr lang="en-US" dirty="0">
                <a:solidFill>
                  <a:srgbClr val="FAE126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FAE126"/>
                </a:solidFill>
                <a:latin typeface="Comic Sans MS" pitchFamily="66" charset="0"/>
              </a:rPr>
              <a:t>kelompok</a:t>
            </a:r>
            <a:r>
              <a:rPr lang="en-US" dirty="0">
                <a:solidFill>
                  <a:srgbClr val="FAE126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FAE126"/>
                </a:solidFill>
                <a:latin typeface="Comic Sans MS" pitchFamily="66" charset="0"/>
              </a:rPr>
              <a:t>kecil</a:t>
            </a:r>
            <a:endParaRPr lang="en-US" dirty="0">
              <a:solidFill>
                <a:srgbClr val="FAE126"/>
              </a:solidFill>
              <a:latin typeface="Comic Sans MS" pitchFamily="66" charset="0"/>
            </a:endParaRPr>
          </a:p>
          <a:p>
            <a:r>
              <a:rPr lang="en-US" dirty="0" err="1">
                <a:solidFill>
                  <a:srgbClr val="FAE126"/>
                </a:solidFill>
                <a:latin typeface="Comic Sans MS" pitchFamily="66" charset="0"/>
              </a:rPr>
              <a:t>Beri</a:t>
            </a:r>
            <a:r>
              <a:rPr lang="en-US" dirty="0">
                <a:solidFill>
                  <a:srgbClr val="FAE126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FAE126"/>
                </a:solidFill>
                <a:latin typeface="Comic Sans MS" pitchFamily="66" charset="0"/>
              </a:rPr>
              <a:t>permasalahan</a:t>
            </a:r>
            <a:r>
              <a:rPr lang="en-US" dirty="0">
                <a:solidFill>
                  <a:srgbClr val="FAE126"/>
                </a:solidFill>
                <a:latin typeface="Comic Sans MS" pitchFamily="66" charset="0"/>
              </a:rPr>
              <a:t> yang </a:t>
            </a:r>
            <a:r>
              <a:rPr lang="en-US" dirty="0" err="1">
                <a:solidFill>
                  <a:srgbClr val="FAE126"/>
                </a:solidFill>
                <a:latin typeface="Comic Sans MS" pitchFamily="66" charset="0"/>
              </a:rPr>
              <a:t>sama</a:t>
            </a:r>
            <a:r>
              <a:rPr lang="en-US" dirty="0">
                <a:solidFill>
                  <a:srgbClr val="FAE126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FAE126"/>
                </a:solidFill>
                <a:latin typeface="Comic Sans MS" pitchFamily="66" charset="0"/>
              </a:rPr>
              <a:t>atau</a:t>
            </a:r>
            <a:r>
              <a:rPr lang="en-US" dirty="0">
                <a:solidFill>
                  <a:srgbClr val="FAE126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FAE126"/>
                </a:solidFill>
                <a:latin typeface="Comic Sans MS" pitchFamily="66" charset="0"/>
              </a:rPr>
              <a:t>tidak</a:t>
            </a:r>
            <a:r>
              <a:rPr lang="en-US" dirty="0">
                <a:solidFill>
                  <a:srgbClr val="FAE126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FAE126"/>
                </a:solidFill>
                <a:latin typeface="Comic Sans MS" pitchFamily="66" charset="0"/>
              </a:rPr>
              <a:t>sama</a:t>
            </a:r>
            <a:endParaRPr lang="en-US" dirty="0">
              <a:solidFill>
                <a:srgbClr val="FAE126"/>
              </a:solidFill>
              <a:latin typeface="Comic Sans MS" pitchFamily="66" charset="0"/>
            </a:endParaRPr>
          </a:p>
          <a:p>
            <a:r>
              <a:rPr lang="en-US" dirty="0" err="1">
                <a:solidFill>
                  <a:srgbClr val="FAE126"/>
                </a:solidFill>
                <a:latin typeface="Comic Sans MS" pitchFamily="66" charset="0"/>
              </a:rPr>
              <a:t>Kelompok</a:t>
            </a:r>
            <a:r>
              <a:rPr lang="en-US" dirty="0">
                <a:solidFill>
                  <a:srgbClr val="FAE126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FAE126"/>
                </a:solidFill>
                <a:latin typeface="Comic Sans MS" pitchFamily="66" charset="0"/>
              </a:rPr>
              <a:t>berdiskusi</a:t>
            </a:r>
            <a:endParaRPr lang="en-US" dirty="0">
              <a:solidFill>
                <a:srgbClr val="FAE126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Role play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14618"/>
          </a:xfrm>
          <a:ln w="88900">
            <a:solidFill>
              <a:schemeClr val="bg1"/>
            </a:solidFill>
            <a:prstDash val="sysDot"/>
          </a:ln>
        </p:spPr>
        <p:txBody>
          <a:bodyPr/>
          <a:lstStyle/>
          <a:p>
            <a:r>
              <a:rPr lang="en-US" dirty="0" err="1">
                <a:solidFill>
                  <a:srgbClr val="FAE126"/>
                </a:solidFill>
              </a:rPr>
              <a:t>anggota</a:t>
            </a:r>
            <a:r>
              <a:rPr lang="en-US" dirty="0">
                <a:solidFill>
                  <a:srgbClr val="FAE126"/>
                </a:solidFill>
              </a:rPr>
              <a:t> </a:t>
            </a:r>
            <a:r>
              <a:rPr lang="en-US" dirty="0" err="1">
                <a:solidFill>
                  <a:srgbClr val="FAE126"/>
                </a:solidFill>
              </a:rPr>
              <a:t>kelompok</a:t>
            </a:r>
            <a:r>
              <a:rPr lang="en-US" dirty="0">
                <a:solidFill>
                  <a:srgbClr val="FAE126"/>
                </a:solidFill>
              </a:rPr>
              <a:t> </a:t>
            </a:r>
            <a:r>
              <a:rPr lang="en-US" dirty="0" err="1">
                <a:solidFill>
                  <a:srgbClr val="FAE126"/>
                </a:solidFill>
              </a:rPr>
              <a:t>ditunjuk</a:t>
            </a:r>
            <a:r>
              <a:rPr lang="en-US" dirty="0">
                <a:solidFill>
                  <a:srgbClr val="FAE126"/>
                </a:solidFill>
              </a:rPr>
              <a:t> </a:t>
            </a:r>
            <a:r>
              <a:rPr lang="en-US" dirty="0" err="1">
                <a:solidFill>
                  <a:srgbClr val="FAE126"/>
                </a:solidFill>
              </a:rPr>
              <a:t>sebagai</a:t>
            </a:r>
            <a:r>
              <a:rPr lang="en-US" dirty="0">
                <a:solidFill>
                  <a:srgbClr val="FAE126"/>
                </a:solidFill>
              </a:rPr>
              <a:t> </a:t>
            </a:r>
            <a:r>
              <a:rPr lang="en-US" dirty="0" err="1">
                <a:solidFill>
                  <a:srgbClr val="FAE126"/>
                </a:solidFill>
              </a:rPr>
              <a:t>pemeran</a:t>
            </a:r>
            <a:r>
              <a:rPr lang="en-US" dirty="0">
                <a:solidFill>
                  <a:srgbClr val="FAE126"/>
                </a:solidFill>
              </a:rPr>
              <a:t> </a:t>
            </a:r>
            <a:r>
              <a:rPr lang="en-US" dirty="0" err="1">
                <a:solidFill>
                  <a:srgbClr val="FAE126"/>
                </a:solidFill>
              </a:rPr>
              <a:t>tertentu</a:t>
            </a:r>
            <a:endParaRPr lang="en-US" dirty="0">
              <a:solidFill>
                <a:srgbClr val="FAE126"/>
              </a:solidFill>
            </a:endParaRPr>
          </a:p>
          <a:p>
            <a:r>
              <a:rPr lang="en-US" dirty="0" err="1">
                <a:solidFill>
                  <a:srgbClr val="FAE126"/>
                </a:solidFill>
              </a:rPr>
              <a:t>peragaan</a:t>
            </a:r>
            <a:endParaRPr lang="en-US" dirty="0">
              <a:solidFill>
                <a:srgbClr val="FAE126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>
                <a:solidFill>
                  <a:srgbClr val="2EE210"/>
                </a:solidFill>
              </a:rPr>
              <a:t>Simulation game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24" y="2071678"/>
            <a:ext cx="7686700" cy="2328866"/>
          </a:xfrm>
          <a:ln w="50800">
            <a:solidFill>
              <a:srgbClr val="FF0000"/>
            </a:solidFill>
          </a:ln>
        </p:spPr>
        <p:txBody>
          <a:bodyPr/>
          <a:lstStyle/>
          <a:p>
            <a:r>
              <a:rPr lang="en-US" dirty="0" err="1">
                <a:solidFill>
                  <a:srgbClr val="FFFF00"/>
                </a:solidFill>
              </a:rPr>
              <a:t>Gabungan</a:t>
            </a:r>
            <a:r>
              <a:rPr lang="en-US" dirty="0">
                <a:solidFill>
                  <a:srgbClr val="FFFF00"/>
                </a:solidFill>
              </a:rPr>
              <a:t> role play </a:t>
            </a:r>
            <a:r>
              <a:rPr lang="en-US" dirty="0" err="1">
                <a:solidFill>
                  <a:srgbClr val="FFFF00"/>
                </a:solidFill>
              </a:rPr>
              <a:t>dan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diskusi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kelompok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 err="1">
                <a:solidFill>
                  <a:srgbClr val="FFFF00"/>
                </a:solidFill>
              </a:rPr>
              <a:t>Pesan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kesehatan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disajikan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dalam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bentuk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permainan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err="1">
                <a:latin typeface="La Bamba LET" pitchFamily="2" charset="0"/>
              </a:rPr>
              <a:t>Metode</a:t>
            </a:r>
            <a:r>
              <a:rPr lang="en-US" sz="4800" b="1" dirty="0">
                <a:latin typeface="La Bamba LET" pitchFamily="2" charset="0"/>
              </a:rPr>
              <a:t> </a:t>
            </a:r>
            <a:r>
              <a:rPr lang="en-US" sz="4800" b="1" dirty="0" err="1">
                <a:latin typeface="La Bamba LET" pitchFamily="2" charset="0"/>
              </a:rPr>
              <a:t>pendidikan</a:t>
            </a:r>
            <a:r>
              <a:rPr lang="en-US" sz="4800" b="1" dirty="0">
                <a:latin typeface="La Bamba LET" pitchFamily="2" charset="0"/>
              </a:rPr>
              <a:t> </a:t>
            </a:r>
            <a:r>
              <a:rPr lang="en-US" sz="4800" b="1" dirty="0" err="1">
                <a:latin typeface="La Bamba LET" pitchFamily="2" charset="0"/>
              </a:rPr>
              <a:t>massa</a:t>
            </a:r>
            <a:endParaRPr lang="en-US" sz="4800" b="1" dirty="0">
              <a:latin typeface="La Bamba LE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7422" y="1928802"/>
            <a:ext cx="4286280" cy="2214578"/>
          </a:xfr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500" dist="1016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  <a:p>
            <a:r>
              <a:rPr lang="en-US" dirty="0" err="1"/>
              <a:t>Ceramah</a:t>
            </a:r>
            <a:r>
              <a:rPr lang="en-US" dirty="0"/>
              <a:t> </a:t>
            </a:r>
            <a:r>
              <a:rPr lang="en-US" dirty="0" err="1"/>
              <a:t>umum</a:t>
            </a:r>
            <a:endParaRPr lang="en-US" dirty="0"/>
          </a:p>
          <a:p>
            <a:r>
              <a:rPr lang="en-US" dirty="0" err="1"/>
              <a:t>Pidato</a:t>
            </a:r>
            <a:r>
              <a:rPr lang="en-US" dirty="0"/>
              <a:t>/ </a:t>
            </a:r>
            <a:r>
              <a:rPr lang="en-US" dirty="0" err="1"/>
              <a:t>diskusi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20150205">
            <a:off x="685800" y="3284984"/>
            <a:ext cx="7772400" cy="2811016"/>
          </a:xfrm>
        </p:spPr>
        <p:txBody>
          <a:bodyPr/>
          <a:lstStyle/>
          <a:p>
            <a:pPr algn="ctr">
              <a:buNone/>
            </a:pPr>
            <a:r>
              <a:rPr lang="id-ID" sz="6600" dirty="0"/>
              <a:t>TERIMAKASIH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8746-FB8A-4F6A-9275-F78E3570863E}" type="datetime1">
              <a:rPr lang="id-ID" smtClean="0"/>
              <a:pPr/>
              <a:t>28/07/2023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Dhita Kris Prasetyanti</a:t>
            </a: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METODE PROMOSI KESEHATAN</a:t>
            </a:r>
            <a:endParaRPr lang="id-ID" dirty="0"/>
          </a:p>
        </p:txBody>
      </p:sp>
      <p:sp>
        <p:nvSpPr>
          <p:cNvPr id="5" name="Rounded Rectangle 4"/>
          <p:cNvSpPr/>
          <p:nvPr/>
        </p:nvSpPr>
        <p:spPr>
          <a:xfrm>
            <a:off x="323528" y="1556792"/>
            <a:ext cx="7344816" cy="2808312"/>
          </a:xfrm>
          <a:prstGeom prst="roundRect">
            <a:avLst/>
          </a:prstGeom>
          <a:solidFill>
            <a:srgbClr val="642EC4"/>
          </a:solidFill>
          <a:effectLst>
            <a:innerShdw blurRad="63500" dist="50800" dir="18900000">
              <a:prstClr val="black">
                <a:alpha val="50000"/>
              </a:prstClr>
            </a:innerShdw>
            <a:softEdge rad="12700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600" b="1" dirty="0"/>
              <a:t>Jenis Metode Promosi Kesehatan</a:t>
            </a:r>
          </a:p>
          <a:p>
            <a:pPr algn="ctr"/>
            <a:endParaRPr lang="id-ID" dirty="0"/>
          </a:p>
        </p:txBody>
      </p:sp>
      <p:sp>
        <p:nvSpPr>
          <p:cNvPr id="6" name="Folded Corner 5"/>
          <p:cNvSpPr/>
          <p:nvPr/>
        </p:nvSpPr>
        <p:spPr>
          <a:xfrm>
            <a:off x="3923928" y="3861048"/>
            <a:ext cx="4464496" cy="2016224"/>
          </a:xfrm>
          <a:prstGeom prst="foldedCorner">
            <a:avLst/>
          </a:prstGeom>
          <a:effectLst>
            <a:glow rad="101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perspectiveContrastingLeftFacing"/>
            <a:lightRig rig="threePt" dir="t"/>
          </a:scene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 sz="2400" dirty="0">
              <a:latin typeface="Comic Sans MS" pitchFamily="66" charset="0"/>
            </a:endParaRPr>
          </a:p>
          <a:p>
            <a:pPr algn="ctr"/>
            <a:r>
              <a:rPr lang="id-ID" sz="2400" dirty="0">
                <a:latin typeface="Comic Sans MS" pitchFamily="66" charset="0"/>
              </a:rPr>
              <a:t>Berdasarkan Teknik Komunikasi</a:t>
            </a:r>
          </a:p>
          <a:p>
            <a:pPr algn="ctr"/>
            <a:endParaRPr lang="id-ID" sz="240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/>
              <a:t>Metode penyuluhan langsung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d-ID" dirty="0"/>
              <a:t>penyuluh langsung berhadapan atau bertatap muka dengan sasaran</a:t>
            </a:r>
          </a:p>
          <a:p>
            <a:pPr>
              <a:buNone/>
            </a:pPr>
            <a:endParaRPr lang="id-ID" dirty="0"/>
          </a:p>
        </p:txBody>
      </p:sp>
      <p:pic>
        <p:nvPicPr>
          <p:cNvPr id="4" name="Content Placeholder 3" descr="konselling.pdf - Adobe Reader.bmp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555776" y="3140968"/>
            <a:ext cx="6359624" cy="3412232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>
              <a:buFont typeface="Calibri" pitchFamily="34" charset="0"/>
              <a:buChar char="*"/>
            </a:pPr>
            <a:r>
              <a:rPr lang="id-ID" dirty="0"/>
              <a:t>Metode yang tidak langsung</a:t>
            </a:r>
          </a:p>
          <a:p>
            <a:pPr>
              <a:buNone/>
            </a:pPr>
            <a:r>
              <a:rPr lang="id-ID" dirty="0"/>
              <a:t>	tidak langsung berhadapan secara tatap muka dengan sasaran, tetapi ia menyampaikan pesannya dengan perantara (media)</a:t>
            </a:r>
          </a:p>
        </p:txBody>
      </p:sp>
      <p:pic>
        <p:nvPicPr>
          <p:cNvPr id="4" name="Picture 3" descr="puumaya-health-promot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2636912"/>
            <a:ext cx="6660232" cy="422108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ded Corner 7"/>
          <p:cNvSpPr/>
          <p:nvPr/>
        </p:nvSpPr>
        <p:spPr>
          <a:xfrm>
            <a:off x="1691680" y="404664"/>
            <a:ext cx="6336704" cy="936104"/>
          </a:xfrm>
          <a:prstGeom prst="foldedCorner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  <a:reflection blurRad="6350" stA="50000" endA="300" endPos="90000" dir="5400000" sy="-100000" algn="bl" rotWithShape="0"/>
            <a:softEdge rad="12700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/>
              <a:t>Berdasarkan Sasaran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9992" y="1772816"/>
            <a:ext cx="4186808" cy="4752528"/>
          </a:xfrm>
        </p:spPr>
        <p:txBody>
          <a:bodyPr>
            <a:normAutofit/>
          </a:bodyPr>
          <a:lstStyle/>
          <a:p>
            <a:r>
              <a:rPr lang="id-ID" dirty="0"/>
              <a:t>Pendekatan Individual:</a:t>
            </a:r>
          </a:p>
          <a:p>
            <a:pPr>
              <a:buNone/>
            </a:pPr>
            <a:r>
              <a:rPr lang="id-ID" dirty="0"/>
              <a:t>	berhubungan secara langsung maupun tidak langsung</a:t>
            </a:r>
          </a:p>
          <a:p>
            <a:pPr>
              <a:buNone/>
            </a:pPr>
            <a:endParaRPr lang="id-ID" dirty="0"/>
          </a:p>
        </p:txBody>
      </p:sp>
      <p:pic>
        <p:nvPicPr>
          <p:cNvPr id="5" name="Picture 10" descr="Picture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68760"/>
            <a:ext cx="4355976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/>
              <a:t>Pendekatan KELOMPOK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id-ID" dirty="0"/>
              <a:t>	petugas berhubungan dengan sekolompok sasaran</a:t>
            </a:r>
          </a:p>
        </p:txBody>
      </p:sp>
      <p:pic>
        <p:nvPicPr>
          <p:cNvPr id="5" name="Picture 11" descr="promkes di sekolah.em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322501"/>
            <a:ext cx="6012160" cy="3717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144" y="2924944"/>
            <a:ext cx="8229600" cy="4425355"/>
          </a:xfrm>
        </p:spPr>
        <p:txBody>
          <a:bodyPr/>
          <a:lstStyle/>
          <a:p>
            <a:pPr marL="0" indent="0" algn="ctr">
              <a:buNone/>
            </a:pPr>
            <a:r>
              <a:rPr lang="id-ID" dirty="0"/>
              <a:t>Pendekatan MASAL</a:t>
            </a:r>
          </a:p>
          <a:p>
            <a:pPr algn="ctr">
              <a:buNone/>
            </a:pPr>
            <a:r>
              <a:rPr lang="id-ID" dirty="0"/>
              <a:t>	Petugas Promosi Kesehatan menyampaikan pesannya secara sekaligus kepada sasaran yang jumlahnya banyak</a:t>
            </a:r>
          </a:p>
          <a:p>
            <a:pPr>
              <a:buNone/>
            </a:pPr>
            <a:endParaRPr lang="id-ID" dirty="0"/>
          </a:p>
        </p:txBody>
      </p:sp>
      <p:pic>
        <p:nvPicPr>
          <p:cNvPr id="4" name="Picture 2" descr="H:\gambar penyluhan\Cerama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60648"/>
            <a:ext cx="6408712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1428728" y="285728"/>
            <a:ext cx="6357982" cy="1071570"/>
          </a:xfrm>
          <a:prstGeom prst="ellipse">
            <a:avLst/>
          </a:prstGeom>
          <a:noFill/>
          <a:ln w="50800">
            <a:solidFill>
              <a:srgbClr val="FF0000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itchFamily="66" charset="0"/>
              </a:rPr>
              <a:t>Media </a:t>
            </a:r>
            <a:r>
              <a:rPr lang="en-US" sz="3200" dirty="0" err="1">
                <a:latin typeface="Comic Sans MS" pitchFamily="66" charset="0"/>
              </a:rPr>
              <a:t>pendidikan</a:t>
            </a:r>
            <a:r>
              <a:rPr lang="en-US" sz="3200" dirty="0">
                <a:latin typeface="Comic Sans MS" pitchFamily="66" charset="0"/>
              </a:rPr>
              <a:t> individual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3000372"/>
            <a:ext cx="8229600" cy="1143008"/>
          </a:xfrm>
          <a:ln>
            <a:solidFill>
              <a:schemeClr val="bg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90000" dir="5400000" sy="-100000" algn="bl" rotWithShape="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dirty="0" err="1"/>
              <a:t>Bimbingan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penyuluhan</a:t>
            </a:r>
            <a:r>
              <a:rPr lang="en-US" sz="2400" dirty="0"/>
              <a:t> </a:t>
            </a:r>
            <a:r>
              <a:rPr lang="en-US" sz="2400" i="1" dirty="0"/>
              <a:t>(Guidance and </a:t>
            </a:r>
            <a:r>
              <a:rPr lang="en-US" sz="2400" i="1" dirty="0" err="1"/>
              <a:t>Counceling</a:t>
            </a:r>
            <a:r>
              <a:rPr lang="en-US" sz="2400" i="1" dirty="0"/>
              <a:t>)</a:t>
            </a:r>
          </a:p>
          <a:p>
            <a:r>
              <a:rPr lang="en-US" sz="2400" dirty="0" err="1"/>
              <a:t>Wawancara</a:t>
            </a:r>
            <a:r>
              <a:rPr lang="en-US" sz="2400" dirty="0"/>
              <a:t> </a:t>
            </a:r>
            <a:r>
              <a:rPr lang="en-US" sz="2400" i="1" dirty="0"/>
              <a:t>(Interview)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</p:txBody>
      </p:sp>
      <p:pic>
        <p:nvPicPr>
          <p:cNvPr id="1026" name="Picture 2" descr="D:\GAMBAR\ANIMASI\Animasi  139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6114" y="285728"/>
            <a:ext cx="685800" cy="647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Terminator 5"/>
          <p:cNvSpPr/>
          <p:nvPr/>
        </p:nvSpPr>
        <p:spPr>
          <a:xfrm>
            <a:off x="0" y="428604"/>
            <a:ext cx="4857752" cy="1000132"/>
          </a:xfrm>
          <a:prstGeom prst="flowChartTerminator">
            <a:avLst/>
          </a:prstGeom>
          <a:solidFill>
            <a:srgbClr val="FAE1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480" y="285728"/>
            <a:ext cx="6543692" cy="1143000"/>
          </a:xfrm>
        </p:spPr>
        <p:txBody>
          <a:bodyPr>
            <a:normAutofit/>
          </a:bodyPr>
          <a:lstStyle/>
          <a:p>
            <a:r>
              <a:rPr lang="en-US" sz="3200" dirty="0" err="1">
                <a:latin typeface="Comic Sans MS" pitchFamily="66" charset="0"/>
              </a:rPr>
              <a:t>Metode</a:t>
            </a:r>
            <a:r>
              <a:rPr lang="en-US" sz="3200" dirty="0">
                <a:latin typeface="Comic Sans MS" pitchFamily="66" charset="0"/>
              </a:rPr>
              <a:t> </a:t>
            </a:r>
            <a:r>
              <a:rPr lang="en-US" sz="3200" dirty="0" err="1">
                <a:latin typeface="Comic Sans MS" pitchFamily="66" charset="0"/>
              </a:rPr>
              <a:t>Pendidikan</a:t>
            </a:r>
            <a:r>
              <a:rPr lang="en-US" sz="3200" dirty="0">
                <a:latin typeface="Comic Sans MS" pitchFamily="66" charset="0"/>
              </a:rPr>
              <a:t> </a:t>
            </a:r>
            <a:r>
              <a:rPr lang="en-US" sz="3200" dirty="0" err="1">
                <a:latin typeface="Comic Sans MS" pitchFamily="66" charset="0"/>
              </a:rPr>
              <a:t>KeLompoK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14553"/>
            <a:ext cx="2900354" cy="785819"/>
          </a:xfrm>
          <a:ln w="63500">
            <a:solidFill>
              <a:srgbClr val="7030A0"/>
            </a:solidFill>
            <a:prstDash val="sysDot"/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Besar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45826" y="4429133"/>
            <a:ext cx="2857520" cy="785818"/>
          </a:xfrm>
          <a:prstGeom prst="rect">
            <a:avLst/>
          </a:prstGeom>
          <a:ln w="63500">
            <a:solidFill>
              <a:srgbClr val="7030A0"/>
            </a:solidFill>
            <a:prstDash val="sysDot"/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Kelompok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Kecil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474784" y="2214554"/>
            <a:ext cx="500066" cy="3929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474784" y="2607463"/>
            <a:ext cx="500066" cy="3929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2"/>
          <p:cNvSpPr txBox="1">
            <a:spLocks/>
          </p:cNvSpPr>
          <p:nvPr/>
        </p:nvSpPr>
        <p:spPr>
          <a:xfrm>
            <a:off x="4000496" y="1785927"/>
            <a:ext cx="1785950" cy="428628"/>
          </a:xfrm>
          <a:prstGeom prst="rect">
            <a:avLst/>
          </a:prstGeom>
          <a:ln w="63500">
            <a:solidFill>
              <a:srgbClr val="7030A0"/>
            </a:solidFill>
            <a:prstDash val="sysDot"/>
          </a:ln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Ceramah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012220" y="2712045"/>
            <a:ext cx="1785950" cy="428628"/>
          </a:xfrm>
          <a:prstGeom prst="rect">
            <a:avLst/>
          </a:prstGeom>
          <a:ln w="63500">
            <a:solidFill>
              <a:srgbClr val="7030A0"/>
            </a:solidFill>
            <a:prstDash val="sysDot"/>
          </a:ln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/>
              <a:t>Seminar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Folded Corner 17"/>
          <p:cNvSpPr/>
          <p:nvPr/>
        </p:nvSpPr>
        <p:spPr>
          <a:xfrm>
            <a:off x="4071934" y="3571876"/>
            <a:ext cx="2786082" cy="2571768"/>
          </a:xfrm>
          <a:prstGeom prst="foldedCorner">
            <a:avLst/>
          </a:prstGeom>
          <a:ln w="50800">
            <a:prstDash val="sysDot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sz="2400" dirty="0" err="1">
                <a:solidFill>
                  <a:srgbClr val="FF0000"/>
                </a:solidFill>
              </a:rPr>
              <a:t>Diskusi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kelompok</a:t>
            </a:r>
            <a:endParaRPr lang="en-US" sz="2400" dirty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400" i="1" dirty="0">
                <a:solidFill>
                  <a:srgbClr val="FF0000"/>
                </a:solidFill>
              </a:rPr>
              <a:t>Brain storming</a:t>
            </a:r>
          </a:p>
          <a:p>
            <a:pPr>
              <a:buFont typeface="Arial" pitchFamily="34" charset="0"/>
              <a:buChar char="•"/>
            </a:pPr>
            <a:r>
              <a:rPr lang="en-US" sz="2400" i="1" dirty="0">
                <a:solidFill>
                  <a:srgbClr val="FF0000"/>
                </a:solidFill>
              </a:rPr>
              <a:t>Snow balling</a:t>
            </a:r>
          </a:p>
          <a:p>
            <a:pPr>
              <a:buFont typeface="Arial" pitchFamily="34" charset="0"/>
              <a:buChar char="•"/>
            </a:pPr>
            <a:r>
              <a:rPr lang="en-US" sz="2400" i="1" dirty="0">
                <a:solidFill>
                  <a:srgbClr val="FF0000"/>
                </a:solidFill>
              </a:rPr>
              <a:t>Buzz group</a:t>
            </a:r>
          </a:p>
          <a:p>
            <a:pPr>
              <a:buFont typeface="Arial" pitchFamily="34" charset="0"/>
              <a:buChar char="•"/>
            </a:pPr>
            <a:r>
              <a:rPr lang="en-US" sz="2400" i="1" dirty="0">
                <a:solidFill>
                  <a:srgbClr val="FF0000"/>
                </a:solidFill>
              </a:rPr>
              <a:t>Role play</a:t>
            </a:r>
          </a:p>
          <a:p>
            <a:pPr>
              <a:buFont typeface="Arial" pitchFamily="34" charset="0"/>
              <a:buChar char="•"/>
            </a:pPr>
            <a:r>
              <a:rPr lang="en-US" sz="2400" i="1" dirty="0">
                <a:solidFill>
                  <a:srgbClr val="FF0000"/>
                </a:solidFill>
              </a:rPr>
              <a:t>Simulation game</a:t>
            </a:r>
          </a:p>
        </p:txBody>
      </p:sp>
      <p:cxnSp>
        <p:nvCxnSpPr>
          <p:cNvPr id="23" name="Elbow Connector 22"/>
          <p:cNvCxnSpPr/>
          <p:nvPr/>
        </p:nvCxnSpPr>
        <p:spPr>
          <a:xfrm>
            <a:off x="3451338" y="4714884"/>
            <a:ext cx="571504" cy="1588"/>
          </a:xfrm>
          <a:prstGeom prst="bentConnector3">
            <a:avLst>
              <a:gd name="adj1" fmla="val 50000"/>
            </a:avLst>
          </a:prstGeom>
          <a:ln w="1270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eme9">
  <a:themeElements>
    <a:clrScheme name="Blank Presentation 13">
      <a:dk1>
        <a:srgbClr val="000099"/>
      </a:dk1>
      <a:lt1>
        <a:srgbClr val="FFFFFF"/>
      </a:lt1>
      <a:dk2>
        <a:srgbClr val="003399"/>
      </a:dk2>
      <a:lt2>
        <a:srgbClr val="000066"/>
      </a:lt2>
      <a:accent1>
        <a:srgbClr val="FBDF53"/>
      </a:accent1>
      <a:accent2>
        <a:srgbClr val="FF9900"/>
      </a:accent2>
      <a:accent3>
        <a:srgbClr val="FFFFFF"/>
      </a:accent3>
      <a:accent4>
        <a:srgbClr val="000082"/>
      </a:accent4>
      <a:accent5>
        <a:srgbClr val="FDECB3"/>
      </a:accent5>
      <a:accent6>
        <a:srgbClr val="E78A00"/>
      </a:accent6>
      <a:hlink>
        <a:srgbClr val="CC3300"/>
      </a:hlink>
      <a:folHlink>
        <a:srgbClr val="CC6600"/>
      </a:folHlink>
    </a:clrScheme>
    <a:fontScheme name="Blank Presenta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99"/>
        </a:dk1>
        <a:lt1>
          <a:srgbClr val="FFFFFF"/>
        </a:lt1>
        <a:dk2>
          <a:srgbClr val="003399"/>
        </a:dk2>
        <a:lt2>
          <a:srgbClr val="000066"/>
        </a:lt2>
        <a:accent1>
          <a:srgbClr val="FBDF53"/>
        </a:accent1>
        <a:accent2>
          <a:srgbClr val="FF9900"/>
        </a:accent2>
        <a:accent3>
          <a:srgbClr val="FFFFFF"/>
        </a:accent3>
        <a:accent4>
          <a:srgbClr val="000082"/>
        </a:accent4>
        <a:accent5>
          <a:srgbClr val="FDECB3"/>
        </a:accent5>
        <a:accent6>
          <a:srgbClr val="E78A00"/>
        </a:accent6>
        <a:hlink>
          <a:srgbClr val="CC33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1310</TotalTime>
  <Words>270</Words>
  <Application>Microsoft Office PowerPoint</Application>
  <PresentationFormat>On-screen Show (4:3)</PresentationFormat>
  <Paragraphs>67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Comic Sans MS</vt:lpstr>
      <vt:lpstr>La Bamba LET</vt:lpstr>
      <vt:lpstr>Tahoma</vt:lpstr>
      <vt:lpstr>Office Theme</vt:lpstr>
      <vt:lpstr>Theme9</vt:lpstr>
      <vt:lpstr>METODE DALAM PROMOSI KESEHATAN</vt:lpstr>
      <vt:lpstr>METODE PROMOSI KESEHATAN</vt:lpstr>
      <vt:lpstr>Metode penyuluhan langsung</vt:lpstr>
      <vt:lpstr>PowerPoint Presentation</vt:lpstr>
      <vt:lpstr>Berdasarkan Sasaran</vt:lpstr>
      <vt:lpstr>Pendekatan KELOMPOK</vt:lpstr>
      <vt:lpstr>PowerPoint Presentation</vt:lpstr>
      <vt:lpstr>Media pendidikan individual</vt:lpstr>
      <vt:lpstr>Metode Pendidikan KeLompoK</vt:lpstr>
      <vt:lpstr>Teknis Diskusi kelompok</vt:lpstr>
      <vt:lpstr>Teknis Brain storming</vt:lpstr>
      <vt:lpstr>Teknis Snow Balling</vt:lpstr>
      <vt:lpstr>Buzz Group</vt:lpstr>
      <vt:lpstr>Role play</vt:lpstr>
      <vt:lpstr>Simulation game</vt:lpstr>
      <vt:lpstr>Metode pendidikan massa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TOSHIBA</dc:creator>
  <cp:lastModifiedBy>Latiful Hidayat</cp:lastModifiedBy>
  <cp:revision>86</cp:revision>
  <dcterms:created xsi:type="dcterms:W3CDTF">2011-02-06T07:02:16Z</dcterms:created>
  <dcterms:modified xsi:type="dcterms:W3CDTF">2023-07-28T01:32:27Z</dcterms:modified>
</cp:coreProperties>
</file>