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jpg" ContentType="image/jpeg"/>
  <Override PartName="/ppt/media/image11.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sldIdLst>
    <p:sldId id="256" r:id="rId2"/>
    <p:sldId id="259" r:id="rId3"/>
    <p:sldId id="257" r:id="rId4"/>
    <p:sldId id="260" r:id="rId5"/>
    <p:sldId id="304" r:id="rId6"/>
    <p:sldId id="261" r:id="rId7"/>
    <p:sldId id="297" r:id="rId8"/>
    <p:sldId id="298" r:id="rId9"/>
    <p:sldId id="299" r:id="rId10"/>
    <p:sldId id="305" r:id="rId11"/>
    <p:sldId id="306" r:id="rId12"/>
    <p:sldId id="307" r:id="rId13"/>
    <p:sldId id="308" r:id="rId14"/>
    <p:sldId id="301" r:id="rId15"/>
    <p:sldId id="302" r:id="rId16"/>
    <p:sldId id="303" r:id="rId17"/>
    <p:sldId id="300" r:id="rId18"/>
    <p:sldId id="262" r:id="rId19"/>
    <p:sldId id="263"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66" r:id="rId47"/>
    <p:sldId id="265" r:id="rId48"/>
    <p:sldId id="267" r:id="rId49"/>
    <p:sldId id="269" r:id="rId50"/>
    <p:sldId id="268" r:id="rId51"/>
    <p:sldId id="296"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76" d="100"/>
          <a:sy n="76" d="100"/>
        </p:scale>
        <p:origin x="723" y="51"/>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A51639-B2D6-4652-B8C3-1B4C224A7BAF}"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43676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A6AA8-A04B-4104-9AE2-BD48D340E27F}"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63958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E0BF79-FAC6-4A96-8DE1-F7B82E2E1652}"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76908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F5DD9-2C52-442D-92E2-8072C0C3D7CD}"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191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961B7-6B89-48AB-966F-622E2788EECC}"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930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D3D6FB-79CC-4683-A046-BBE785BA1BED}"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39446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12B3E8-48F1-4B23-8498-D8A04A81EC9C}" type="datetimeFigureOut">
              <a:rPr lang="en-US" smtClean="0"/>
              <a:t>7/17/2024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17954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90D90-AA62-404D-A741-635B4370F9CB}" type="datetimeFigureOut">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30168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7/17/2024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8926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F131DD-A141-4471-BCF9-C6073EDD7E20}"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48451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334A90-EB03-42F3-8859-2C2B2724C058}"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6441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48EC7-AF6A-48D3-8284-14BACBEBDD84}" type="datetimeFigureOut">
              <a:rPr lang="en-US" smtClean="0"/>
              <a:t>7/17/2024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7839994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9"/>
          <p:cNvSpPr/>
          <p:nvPr/>
        </p:nvSpPr>
        <p:spPr>
          <a:xfrm>
            <a:off x="278206" y="239340"/>
            <a:ext cx="6325111" cy="5529358"/>
          </a:xfrm>
          <a:prstGeom prst="rect">
            <a:avLst/>
          </a:prstGeom>
          <a:blipFill>
            <a:blip r:embed="rId2" cstate="print"/>
            <a:stretch>
              <a:fillRect/>
            </a:stretch>
          </a:blipFill>
        </p:spPr>
        <p:txBody>
          <a:bodyPr wrap="square" lIns="0" tIns="0" rIns="0" bIns="0" rtlCol="0">
            <a:noAutofit/>
          </a:bodyPr>
          <a:lstStyle/>
          <a:p>
            <a:endParaRPr/>
          </a:p>
        </p:txBody>
      </p:sp>
      <p:sp>
        <p:nvSpPr>
          <p:cNvPr id="2" name="Title 1"/>
          <p:cNvSpPr>
            <a:spLocks noGrp="1"/>
          </p:cNvSpPr>
          <p:nvPr>
            <p:ph type="ctrTitle"/>
          </p:nvPr>
        </p:nvSpPr>
        <p:spPr>
          <a:xfrm>
            <a:off x="6793562" y="239340"/>
            <a:ext cx="4868615" cy="3491903"/>
          </a:xfrm>
        </p:spPr>
        <p:style>
          <a:lnRef idx="2">
            <a:schemeClr val="accent5">
              <a:shade val="50000"/>
            </a:schemeClr>
          </a:lnRef>
          <a:fillRef idx="1">
            <a:schemeClr val="accent5"/>
          </a:fillRef>
          <a:effectRef idx="0">
            <a:schemeClr val="accent5"/>
          </a:effectRef>
          <a:fontRef idx="minor">
            <a:schemeClr val="lt1"/>
          </a:fontRef>
        </p:style>
        <p:txBody>
          <a:bodyPr>
            <a:noAutofit/>
          </a:bodyPr>
          <a:lstStyle/>
          <a:p>
            <a:pPr>
              <a:lnSpc>
                <a:spcPct val="100000"/>
              </a:lnSpc>
            </a:pPr>
            <a:r>
              <a:rPr lang="id-ID" sz="5400" b="1" dirty="0">
                <a:solidFill>
                  <a:srgbClr val="FFFF00"/>
                </a:solidFill>
              </a:rPr>
              <a:t>FAKTOR DAN </a:t>
            </a:r>
            <a:r>
              <a:rPr lang="en-US" sz="5400" b="1" dirty="0">
                <a:solidFill>
                  <a:srgbClr val="FFFF00"/>
                </a:solidFill>
              </a:rPr>
              <a:t>DAMPAK MASIF KORUPSI</a:t>
            </a:r>
          </a:p>
        </p:txBody>
      </p:sp>
      <p:sp>
        <p:nvSpPr>
          <p:cNvPr id="3" name="Subtitle 2"/>
          <p:cNvSpPr>
            <a:spLocks noGrp="1"/>
          </p:cNvSpPr>
          <p:nvPr>
            <p:ph type="subTitle" idx="1"/>
          </p:nvPr>
        </p:nvSpPr>
        <p:spPr>
          <a:xfrm>
            <a:off x="1558776" y="6077078"/>
            <a:ext cx="5965079" cy="526240"/>
          </a:xfrm>
          <a:ln/>
        </p:spPr>
        <p:style>
          <a:lnRef idx="2">
            <a:schemeClr val="accent3">
              <a:shade val="50000"/>
            </a:schemeClr>
          </a:lnRef>
          <a:fillRef idx="1">
            <a:schemeClr val="accent3"/>
          </a:fillRef>
          <a:effectRef idx="0">
            <a:schemeClr val="accent3"/>
          </a:effectRef>
          <a:fontRef idx="minor">
            <a:schemeClr val="lt1"/>
          </a:fontRef>
        </p:style>
        <p:txBody>
          <a:bodyPr/>
          <a:lstStyle/>
          <a:p>
            <a:r>
              <a:rPr lang="id-ID" dirty="0"/>
              <a:t>Disampaikan pada Pertemuan Ke-4</a:t>
            </a:r>
            <a:endParaRPr lang="en-US" dirty="0"/>
          </a:p>
        </p:txBody>
      </p:sp>
      <p:sp>
        <p:nvSpPr>
          <p:cNvPr id="7" name="object 6"/>
          <p:cNvSpPr txBox="1"/>
          <p:nvPr/>
        </p:nvSpPr>
        <p:spPr>
          <a:xfrm>
            <a:off x="6940848" y="3970583"/>
            <a:ext cx="4721329" cy="203745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noAutofit/>
          </a:bodyPr>
          <a:lstStyle/>
          <a:p>
            <a:pPr algn="ctr">
              <a:lnSpc>
                <a:spcPts val="3120"/>
              </a:lnSpc>
              <a:spcBef>
                <a:spcPts val="156"/>
              </a:spcBef>
            </a:pPr>
            <a:r>
              <a:rPr sz="4200" i="1" spc="4" baseline="3105" dirty="0">
                <a:solidFill>
                  <a:srgbClr val="FFFFFF"/>
                </a:solidFill>
                <a:latin typeface="Arial"/>
                <a:cs typeface="Arial"/>
              </a:rPr>
              <a:t>“u</a:t>
            </a:r>
            <a:r>
              <a:rPr sz="4200" i="1" spc="0" baseline="2925" dirty="0">
                <a:solidFill>
                  <a:srgbClr val="FFFFFF"/>
                </a:solidFill>
                <a:latin typeface="Calibri"/>
                <a:cs typeface="Calibri"/>
              </a:rPr>
              <a:t>nl</a:t>
            </a:r>
            <a:r>
              <a:rPr sz="4200" i="1" spc="-9" baseline="2925" dirty="0">
                <a:solidFill>
                  <a:srgbClr val="FFFFFF"/>
                </a:solidFill>
                <a:latin typeface="Calibri"/>
                <a:cs typeface="Calibri"/>
              </a:rPr>
              <a:t>e</a:t>
            </a:r>
            <a:r>
              <a:rPr sz="4200" i="1" spc="0" baseline="2925" dirty="0">
                <a:solidFill>
                  <a:srgbClr val="FFFFFF"/>
                </a:solidFill>
                <a:latin typeface="Calibri"/>
                <a:cs typeface="Calibri"/>
              </a:rPr>
              <a:t>ss</a:t>
            </a:r>
            <a:r>
              <a:rPr sz="4200" i="1" spc="-41" baseline="2925" dirty="0">
                <a:solidFill>
                  <a:srgbClr val="FFFFFF"/>
                </a:solidFill>
                <a:latin typeface="Calibri"/>
                <a:cs typeface="Calibri"/>
              </a:rPr>
              <a:t> </a:t>
            </a:r>
            <a:r>
              <a:rPr sz="4200" i="1" spc="0" baseline="2925" dirty="0">
                <a:solidFill>
                  <a:srgbClr val="FFFFFF"/>
                </a:solidFill>
                <a:latin typeface="Calibri"/>
                <a:cs typeface="Calibri"/>
              </a:rPr>
              <a:t>we de</a:t>
            </a:r>
            <a:r>
              <a:rPr sz="4200" i="1" spc="-34" baseline="2925" dirty="0">
                <a:solidFill>
                  <a:srgbClr val="FFFFFF"/>
                </a:solidFill>
                <a:latin typeface="Calibri"/>
                <a:cs typeface="Calibri"/>
              </a:rPr>
              <a:t>s</a:t>
            </a:r>
            <a:r>
              <a:rPr sz="4200" i="1" spc="0" baseline="2925" dirty="0">
                <a:solidFill>
                  <a:srgbClr val="FFFFFF"/>
                </a:solidFill>
                <a:latin typeface="Calibri"/>
                <a:cs typeface="Calibri"/>
              </a:rPr>
              <a:t>tr</a:t>
            </a:r>
            <a:r>
              <a:rPr sz="4200" i="1" spc="-9" baseline="2925" dirty="0">
                <a:solidFill>
                  <a:srgbClr val="FFFFFF"/>
                </a:solidFill>
                <a:latin typeface="Calibri"/>
                <a:cs typeface="Calibri"/>
              </a:rPr>
              <a:t>o</a:t>
            </a:r>
            <a:r>
              <a:rPr sz="4200" i="1" spc="0" baseline="2925" dirty="0">
                <a:solidFill>
                  <a:srgbClr val="FFFFFF"/>
                </a:solidFill>
                <a:latin typeface="Calibri"/>
                <a:cs typeface="Calibri"/>
              </a:rPr>
              <a:t>y</a:t>
            </a:r>
            <a:r>
              <a:rPr sz="2800" dirty="0">
                <a:latin typeface="Calibri"/>
                <a:cs typeface="Calibri"/>
              </a:rPr>
              <a:t> </a:t>
            </a:r>
            <a:r>
              <a:rPr sz="4200" i="1" spc="-19" baseline="1950" dirty="0">
                <a:solidFill>
                  <a:srgbClr val="FFFFFF"/>
                </a:solidFill>
                <a:latin typeface="Calibri"/>
                <a:cs typeface="Calibri"/>
              </a:rPr>
              <a:t>c</a:t>
            </a:r>
            <a:r>
              <a:rPr sz="4200" i="1" spc="0" baseline="1950" dirty="0">
                <a:solidFill>
                  <a:srgbClr val="FFFFFF"/>
                </a:solidFill>
                <a:latin typeface="Calibri"/>
                <a:cs typeface="Calibri"/>
              </a:rPr>
              <a:t>orr</a:t>
            </a:r>
            <a:r>
              <a:rPr sz="4200" i="1" spc="9" baseline="1950" dirty="0">
                <a:solidFill>
                  <a:srgbClr val="FFFFFF"/>
                </a:solidFill>
                <a:latin typeface="Calibri"/>
                <a:cs typeface="Calibri"/>
              </a:rPr>
              <a:t>u</a:t>
            </a:r>
            <a:r>
              <a:rPr sz="4200" i="1" spc="-9" baseline="1950" dirty="0">
                <a:solidFill>
                  <a:srgbClr val="FFFFFF"/>
                </a:solidFill>
                <a:latin typeface="Calibri"/>
                <a:cs typeface="Calibri"/>
              </a:rPr>
              <a:t>p</a:t>
            </a:r>
            <a:r>
              <a:rPr sz="4200" i="1" spc="0" baseline="1950" dirty="0">
                <a:solidFill>
                  <a:srgbClr val="FFFFFF"/>
                </a:solidFill>
                <a:latin typeface="Calibri"/>
                <a:cs typeface="Calibri"/>
              </a:rPr>
              <a:t>tion,</a:t>
            </a:r>
            <a:r>
              <a:rPr sz="2800" dirty="0">
                <a:latin typeface="Calibri"/>
                <a:cs typeface="Calibri"/>
              </a:rPr>
              <a:t> </a:t>
            </a:r>
            <a:r>
              <a:rPr sz="4200" i="1" spc="-19" baseline="1950" dirty="0">
                <a:solidFill>
                  <a:srgbClr val="FFFFFF"/>
                </a:solidFill>
                <a:latin typeface="Calibri"/>
                <a:cs typeface="Calibri"/>
              </a:rPr>
              <a:t>c</a:t>
            </a:r>
            <a:r>
              <a:rPr sz="4200" i="1" spc="0" baseline="1950" dirty="0">
                <a:solidFill>
                  <a:srgbClr val="FFFFFF"/>
                </a:solidFill>
                <a:latin typeface="Calibri"/>
                <a:cs typeface="Calibri"/>
              </a:rPr>
              <a:t>orr</a:t>
            </a:r>
            <a:r>
              <a:rPr sz="4200" i="1" spc="9" baseline="1950" dirty="0">
                <a:solidFill>
                  <a:srgbClr val="FFFFFF"/>
                </a:solidFill>
                <a:latin typeface="Calibri"/>
                <a:cs typeface="Calibri"/>
              </a:rPr>
              <a:t>u</a:t>
            </a:r>
            <a:r>
              <a:rPr sz="4200" i="1" spc="-9" baseline="1950" dirty="0">
                <a:solidFill>
                  <a:srgbClr val="FFFFFF"/>
                </a:solidFill>
                <a:latin typeface="Calibri"/>
                <a:cs typeface="Calibri"/>
              </a:rPr>
              <a:t>p</a:t>
            </a:r>
            <a:r>
              <a:rPr sz="4200" i="1" spc="0" baseline="1950" dirty="0">
                <a:solidFill>
                  <a:srgbClr val="FFFFFF"/>
                </a:solidFill>
                <a:latin typeface="Calibri"/>
                <a:cs typeface="Calibri"/>
              </a:rPr>
              <a:t>tion</a:t>
            </a:r>
            <a:r>
              <a:rPr sz="4200" i="1" spc="-118" baseline="1950" dirty="0">
                <a:solidFill>
                  <a:srgbClr val="FFFFFF"/>
                </a:solidFill>
                <a:latin typeface="Calibri"/>
                <a:cs typeface="Calibri"/>
              </a:rPr>
              <a:t> </a:t>
            </a:r>
            <a:r>
              <a:rPr sz="4200" i="1" spc="4" baseline="1950" dirty="0">
                <a:solidFill>
                  <a:srgbClr val="FFFFFF"/>
                </a:solidFill>
                <a:latin typeface="Calibri"/>
                <a:cs typeface="Calibri"/>
              </a:rPr>
              <a:t>w</a:t>
            </a:r>
            <a:r>
              <a:rPr sz="4200" i="1" spc="0" baseline="1950" dirty="0">
                <a:solidFill>
                  <a:srgbClr val="FFFFFF"/>
                </a:solidFill>
                <a:latin typeface="Calibri"/>
                <a:cs typeface="Calibri"/>
              </a:rPr>
              <a:t>i</a:t>
            </a:r>
            <a:r>
              <a:rPr sz="4200" i="1" spc="-9" baseline="1950" dirty="0">
                <a:solidFill>
                  <a:srgbClr val="FFFFFF"/>
                </a:solidFill>
                <a:latin typeface="Calibri"/>
                <a:cs typeface="Calibri"/>
              </a:rPr>
              <a:t>l</a:t>
            </a:r>
            <a:r>
              <a:rPr sz="4200" i="1" spc="0" baseline="1950" dirty="0">
                <a:solidFill>
                  <a:srgbClr val="FFFFFF"/>
                </a:solidFill>
                <a:latin typeface="Calibri"/>
                <a:cs typeface="Calibri"/>
              </a:rPr>
              <a:t>l</a:t>
            </a:r>
            <a:endParaRPr sz="2800" dirty="0">
              <a:latin typeface="Calibri"/>
              <a:cs typeface="Calibri"/>
            </a:endParaRPr>
          </a:p>
          <a:p>
            <a:pPr marL="503669" marR="533598" algn="ctr">
              <a:lnSpc>
                <a:spcPts val="3385"/>
              </a:lnSpc>
              <a:spcBef>
                <a:spcPts val="1"/>
              </a:spcBef>
            </a:pPr>
            <a:r>
              <a:rPr sz="2800" i="1" spc="0" dirty="0">
                <a:solidFill>
                  <a:srgbClr val="FFFFFF"/>
                </a:solidFill>
                <a:latin typeface="Calibri"/>
                <a:cs typeface="Calibri"/>
              </a:rPr>
              <a:t>de</a:t>
            </a:r>
            <a:r>
              <a:rPr sz="2800" i="1" spc="-34" dirty="0">
                <a:solidFill>
                  <a:srgbClr val="FFFFFF"/>
                </a:solidFill>
                <a:latin typeface="Calibri"/>
                <a:cs typeface="Calibri"/>
              </a:rPr>
              <a:t>s</a:t>
            </a:r>
            <a:r>
              <a:rPr sz="2800" i="1" spc="0" dirty="0">
                <a:solidFill>
                  <a:srgbClr val="FFFFFF"/>
                </a:solidFill>
                <a:latin typeface="Calibri"/>
                <a:cs typeface="Calibri"/>
              </a:rPr>
              <a:t>troy</a:t>
            </a:r>
            <a:r>
              <a:rPr sz="2800" i="1" spc="-84" dirty="0">
                <a:solidFill>
                  <a:srgbClr val="FFFFFF"/>
                </a:solidFill>
                <a:latin typeface="Calibri"/>
                <a:cs typeface="Calibri"/>
              </a:rPr>
              <a:t> </a:t>
            </a:r>
            <a:r>
              <a:rPr sz="2800" i="1" spc="0" dirty="0">
                <a:solidFill>
                  <a:srgbClr val="FFFFFF"/>
                </a:solidFill>
                <a:latin typeface="Calibri"/>
                <a:cs typeface="Calibri"/>
              </a:rPr>
              <a:t>us” </a:t>
            </a:r>
          </a:p>
          <a:p>
            <a:pPr marL="503669" marR="533598" algn="ctr">
              <a:lnSpc>
                <a:spcPts val="3385"/>
              </a:lnSpc>
              <a:spcBef>
                <a:spcPts val="1"/>
              </a:spcBef>
            </a:pPr>
            <a:endParaRPr sz="2800" dirty="0">
              <a:latin typeface="Calibri"/>
              <a:cs typeface="Calibri"/>
            </a:endParaRPr>
          </a:p>
        </p:txBody>
      </p:sp>
      <p:sp>
        <p:nvSpPr>
          <p:cNvPr id="8" name="Rectangle 1"/>
          <p:cNvSpPr>
            <a:spLocks noChangeArrowheads="1"/>
          </p:cNvSpPr>
          <p:nvPr/>
        </p:nvSpPr>
        <p:spPr bwMode="auto">
          <a:xfrm>
            <a:off x="6996081" y="5400598"/>
            <a:ext cx="4608821"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en-US" sz="1100" b="0" i="0" u="none" strike="noStrike" cap="none" normalizeH="0" baseline="0" dirty="0">
                <a:ln>
                  <a:noFill/>
                </a:ln>
                <a:solidFill>
                  <a:srgbClr val="212121"/>
                </a:solidFill>
                <a:effectLst/>
                <a:latin typeface="inherit"/>
              </a:rPr>
              <a:t>“Jika Kita Tidak </a:t>
            </a:r>
            <a:r>
              <a:rPr kumimoji="0" lang="en-US" altLang="en-US" sz="1100" b="0" i="0" u="none" strike="noStrike" cap="none" normalizeH="0" baseline="0" dirty="0" err="1">
                <a:ln>
                  <a:noFill/>
                </a:ln>
                <a:solidFill>
                  <a:srgbClr val="212121"/>
                </a:solidFill>
                <a:effectLst/>
                <a:latin typeface="inherit"/>
              </a:rPr>
              <a:t>menghancurkan</a:t>
            </a:r>
            <a:r>
              <a:rPr kumimoji="0" lang="en-US" altLang="en-US" sz="1100" b="0" i="0" u="none" strike="noStrike" cap="none" normalizeH="0" baseline="0" dirty="0">
                <a:ln>
                  <a:noFill/>
                </a:ln>
                <a:solidFill>
                  <a:srgbClr val="212121"/>
                </a:solidFill>
                <a:effectLst/>
                <a:latin typeface="inherit"/>
              </a:rPr>
              <a:t> </a:t>
            </a:r>
            <a:r>
              <a:rPr kumimoji="0" lang="en-US" altLang="en-US" sz="1100" b="0" i="0" u="none" strike="noStrike" cap="none" normalizeH="0" baseline="0" dirty="0" err="1">
                <a:ln>
                  <a:noFill/>
                </a:ln>
                <a:solidFill>
                  <a:srgbClr val="212121"/>
                </a:solidFill>
                <a:effectLst/>
                <a:latin typeface="inherit"/>
              </a:rPr>
              <a:t>korupsi</a:t>
            </a:r>
            <a:r>
              <a:rPr kumimoji="0" lang="en-US" altLang="en-US" sz="1100" b="0" i="0" u="none" strike="noStrike" cap="none" normalizeH="0" baseline="0" dirty="0">
                <a:ln>
                  <a:noFill/>
                </a:ln>
                <a:solidFill>
                  <a:srgbClr val="212121"/>
                </a:solidFill>
                <a:effectLst/>
                <a:latin typeface="inherit"/>
              </a:rPr>
              <a:t>, </a:t>
            </a:r>
            <a:r>
              <a:rPr kumimoji="0" lang="id-ID" altLang="en-US" sz="1100" b="0" i="0" u="none" strike="noStrike" cap="none" normalizeH="0" baseline="0" dirty="0">
                <a:ln>
                  <a:noFill/>
                </a:ln>
                <a:solidFill>
                  <a:srgbClr val="212121"/>
                </a:solidFill>
                <a:effectLst/>
                <a:latin typeface="inherit"/>
              </a:rPr>
              <a:t>Maka </a:t>
            </a:r>
            <a:r>
              <a:rPr kumimoji="0" lang="en-US" altLang="en-US" sz="1100" b="0" i="0" u="none" strike="noStrike" cap="none" normalizeH="0" baseline="0" dirty="0" err="1">
                <a:ln>
                  <a:noFill/>
                </a:ln>
                <a:solidFill>
                  <a:srgbClr val="212121"/>
                </a:solidFill>
                <a:effectLst/>
                <a:latin typeface="inherit"/>
              </a:rPr>
              <a:t>korupsi</a:t>
            </a:r>
            <a:r>
              <a:rPr kumimoji="0" lang="id-ID" altLang="en-US" sz="1100" b="0" i="0" u="none" strike="noStrike" cap="none" normalizeH="0" baseline="0" dirty="0">
                <a:ln>
                  <a:noFill/>
                </a:ln>
                <a:solidFill>
                  <a:srgbClr val="212121"/>
                </a:solidFill>
                <a:effectLst/>
                <a:latin typeface="inherit"/>
              </a:rPr>
              <a:t>lah</a:t>
            </a:r>
            <a:r>
              <a:rPr kumimoji="0" lang="en-US" altLang="en-US" sz="1100" b="0" i="0" u="none" strike="noStrike" cap="none" normalizeH="0" baseline="0" dirty="0">
                <a:ln>
                  <a:noFill/>
                </a:ln>
                <a:solidFill>
                  <a:srgbClr val="212121"/>
                </a:solidFill>
                <a:effectLst/>
                <a:latin typeface="inherit"/>
              </a:rPr>
              <a:t> </a:t>
            </a:r>
            <a:r>
              <a:rPr kumimoji="0" lang="id-ID" altLang="en-US" sz="1100" b="0" i="0" u="none" strike="noStrike" cap="none" normalizeH="0" baseline="0" dirty="0">
                <a:ln>
                  <a:noFill/>
                </a:ln>
                <a:solidFill>
                  <a:srgbClr val="212121"/>
                </a:solidFill>
                <a:effectLst/>
                <a:latin typeface="inherit"/>
              </a:rPr>
              <a:t>yang </a:t>
            </a:r>
            <a:r>
              <a:rPr kumimoji="0" lang="en-US" altLang="en-US" sz="1100" b="0" i="0" u="none" strike="noStrike" cap="none" normalizeH="0" baseline="0" dirty="0" err="1">
                <a:ln>
                  <a:noFill/>
                </a:ln>
                <a:solidFill>
                  <a:srgbClr val="212121"/>
                </a:solidFill>
                <a:effectLst/>
                <a:latin typeface="inherit"/>
              </a:rPr>
              <a:t>akan</a:t>
            </a:r>
            <a:r>
              <a:rPr kumimoji="0" lang="en-US" altLang="en-US" sz="1100" b="0" i="0" u="none" strike="noStrike" cap="none" normalizeH="0" baseline="0" dirty="0">
                <a:ln>
                  <a:noFill/>
                </a:ln>
                <a:solidFill>
                  <a:srgbClr val="212121"/>
                </a:solidFill>
                <a:effectLst/>
                <a:latin typeface="inherit"/>
              </a:rPr>
              <a:t> </a:t>
            </a:r>
            <a:r>
              <a:rPr kumimoji="0" lang="en-US" altLang="en-US" sz="1100" b="0" i="0" u="none" strike="noStrike" cap="none" normalizeH="0" baseline="0" dirty="0" err="1">
                <a:ln>
                  <a:noFill/>
                </a:ln>
                <a:solidFill>
                  <a:srgbClr val="212121"/>
                </a:solidFill>
                <a:effectLst/>
                <a:latin typeface="inherit"/>
              </a:rPr>
              <a:t>menghancurkan</a:t>
            </a:r>
            <a:r>
              <a:rPr kumimoji="0" lang="en-US" altLang="en-US" sz="1100" b="0" i="0" u="none" strike="noStrike" cap="none" normalizeH="0" baseline="0" dirty="0">
                <a:ln>
                  <a:noFill/>
                </a:ln>
                <a:solidFill>
                  <a:srgbClr val="212121"/>
                </a:solidFill>
                <a:effectLst/>
                <a:latin typeface="inherit"/>
              </a:rPr>
              <a:t> </a:t>
            </a:r>
            <a:r>
              <a:rPr kumimoji="0" lang="en-US" altLang="en-US" sz="1100" b="0" i="0" u="none" strike="noStrike" cap="none" normalizeH="0" baseline="0" dirty="0" err="1">
                <a:ln>
                  <a:noFill/>
                </a:ln>
                <a:solidFill>
                  <a:srgbClr val="212121"/>
                </a:solidFill>
                <a:effectLst/>
                <a:latin typeface="inherit"/>
              </a:rPr>
              <a:t>kita</a:t>
            </a:r>
            <a:r>
              <a:rPr lang="id-ID" altLang="en-US" sz="1100" dirty="0"/>
              <a: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7769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4078" y="1825624"/>
            <a:ext cx="7439721" cy="4399915"/>
          </a:xfrm>
        </p:spPr>
        <p:style>
          <a:lnRef idx="3">
            <a:schemeClr val="lt1"/>
          </a:lnRef>
          <a:fillRef idx="1">
            <a:schemeClr val="accent1"/>
          </a:fillRef>
          <a:effectRef idx="1">
            <a:schemeClr val="accent1"/>
          </a:effectRef>
          <a:fontRef idx="minor">
            <a:schemeClr val="lt1"/>
          </a:fontRef>
        </p:style>
        <p:txBody>
          <a:bodyPr>
            <a:normAutofit/>
          </a:bodyPr>
          <a:lstStyle/>
          <a:p>
            <a:pPr marL="0" indent="0">
              <a:buNone/>
            </a:pPr>
            <a:r>
              <a:rPr lang="en-US" b="0" i="0" dirty="0">
                <a:solidFill>
                  <a:srgbClr val="000000"/>
                </a:solidFill>
                <a:effectLst/>
                <a:latin typeface="Arial" panose="020B0604020202020204" pitchFamily="34" charset="0"/>
              </a:rPr>
              <a:t>Teori </a:t>
            </a:r>
            <a:r>
              <a:rPr lang="en-US" b="0" i="0" dirty="0">
                <a:solidFill>
                  <a:srgbClr val="FF0000"/>
                </a:solidFill>
                <a:effectLst/>
                <a:latin typeface="Arial" panose="020B0604020202020204" pitchFamily="34" charset="0"/>
              </a:rPr>
              <a:t>GONE </a:t>
            </a:r>
            <a:r>
              <a:rPr lang="en-US" b="0" i="0" dirty="0">
                <a:solidFill>
                  <a:srgbClr val="000000"/>
                </a:solidFill>
                <a:effectLst/>
                <a:latin typeface="Arial" panose="020B0604020202020204" pitchFamily="34" charset="0"/>
              </a:rPr>
              <a:t>yang dikemukakan oleh penulis Jack Bologna adalah singkatan dari</a:t>
            </a:r>
            <a:r>
              <a:rPr lang="id-ID" b="0" i="0" dirty="0">
                <a:solidFill>
                  <a:srgbClr val="000000"/>
                </a:solidFill>
                <a:effectLst/>
                <a:latin typeface="Arial" panose="020B0604020202020204" pitchFamily="34" charset="0"/>
              </a:rPr>
              <a:t>:</a:t>
            </a:r>
          </a:p>
          <a:p>
            <a:r>
              <a:rPr lang="en-US" b="0" i="0" dirty="0">
                <a:solidFill>
                  <a:srgbClr val="FF0000"/>
                </a:solidFill>
                <a:effectLst/>
                <a:latin typeface="Arial" panose="020B0604020202020204" pitchFamily="34" charset="0"/>
              </a:rPr>
              <a:t>Greedy</a:t>
            </a:r>
            <a:r>
              <a:rPr lang="en-US" b="0" i="0" dirty="0">
                <a:solidFill>
                  <a:srgbClr val="000000"/>
                </a:solidFill>
                <a:effectLst/>
                <a:latin typeface="Arial" panose="020B0604020202020204" pitchFamily="34" charset="0"/>
              </a:rPr>
              <a:t> (Keserakahan), </a:t>
            </a:r>
            <a:endParaRPr lang="id-ID" b="0" i="0" dirty="0">
              <a:solidFill>
                <a:srgbClr val="000000"/>
              </a:solidFill>
              <a:effectLst/>
              <a:latin typeface="Arial" panose="020B0604020202020204" pitchFamily="34" charset="0"/>
            </a:endParaRPr>
          </a:p>
          <a:p>
            <a:r>
              <a:rPr lang="en-US" b="0" i="0" dirty="0">
                <a:solidFill>
                  <a:srgbClr val="FF0000"/>
                </a:solidFill>
                <a:effectLst/>
                <a:latin typeface="Arial" panose="020B0604020202020204" pitchFamily="34" charset="0"/>
              </a:rPr>
              <a:t>Opportunity</a:t>
            </a:r>
            <a:r>
              <a:rPr lang="en-US" b="0" i="0" dirty="0">
                <a:solidFill>
                  <a:srgbClr val="000000"/>
                </a:solidFill>
                <a:effectLst/>
                <a:latin typeface="Arial" panose="020B0604020202020204" pitchFamily="34" charset="0"/>
              </a:rPr>
              <a:t> (kesempatan), </a:t>
            </a:r>
            <a:endParaRPr lang="id-ID" b="0" i="0" dirty="0">
              <a:solidFill>
                <a:srgbClr val="000000"/>
              </a:solidFill>
              <a:effectLst/>
              <a:latin typeface="Arial" panose="020B0604020202020204" pitchFamily="34" charset="0"/>
            </a:endParaRPr>
          </a:p>
          <a:p>
            <a:r>
              <a:rPr lang="en-US" b="0" i="0" dirty="0">
                <a:solidFill>
                  <a:srgbClr val="FF0000"/>
                </a:solidFill>
                <a:effectLst/>
                <a:latin typeface="Arial" panose="020B0604020202020204" pitchFamily="34" charset="0"/>
              </a:rPr>
              <a:t>Need </a:t>
            </a:r>
            <a:r>
              <a:rPr lang="en-US" b="0" i="0" dirty="0">
                <a:solidFill>
                  <a:srgbClr val="000000"/>
                </a:solidFill>
                <a:effectLst/>
                <a:latin typeface="Arial" panose="020B0604020202020204" pitchFamily="34" charset="0"/>
              </a:rPr>
              <a:t>(Kebutuhan) dan </a:t>
            </a:r>
            <a:endParaRPr lang="id-ID" b="0" i="0" dirty="0">
              <a:solidFill>
                <a:srgbClr val="000000"/>
              </a:solidFill>
              <a:effectLst/>
              <a:latin typeface="Arial" panose="020B0604020202020204" pitchFamily="34" charset="0"/>
            </a:endParaRPr>
          </a:p>
          <a:p>
            <a:r>
              <a:rPr lang="en-US" b="0" i="0" dirty="0">
                <a:solidFill>
                  <a:srgbClr val="FF0000"/>
                </a:solidFill>
                <a:effectLst/>
                <a:latin typeface="Arial" panose="020B0604020202020204" pitchFamily="34" charset="0"/>
              </a:rPr>
              <a:t>Exposure</a:t>
            </a:r>
            <a:r>
              <a:rPr lang="en-US" b="0" i="0" dirty="0">
                <a:solidFill>
                  <a:srgbClr val="000000"/>
                </a:solidFill>
                <a:effectLst/>
                <a:latin typeface="Arial" panose="020B0604020202020204" pitchFamily="34" charset="0"/>
              </a:rPr>
              <a:t> (pengungkapan). </a:t>
            </a:r>
            <a:r>
              <a:rPr lang="en-US" dirty="0"/>
              <a:t> </a:t>
            </a:r>
          </a:p>
        </p:txBody>
      </p:sp>
      <p:sp>
        <p:nvSpPr>
          <p:cNvPr id="4" name="Rectangle 3"/>
          <p:cNvSpPr/>
          <p:nvPr/>
        </p:nvSpPr>
        <p:spPr>
          <a:xfrm>
            <a:off x="838200" y="1833601"/>
            <a:ext cx="2990135" cy="58477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id-ID" sz="3200" dirty="0"/>
              <a:t>FAKTOR </a:t>
            </a:r>
            <a:endParaRPr lang="en-US" sz="3200" dirty="0"/>
          </a:p>
        </p:txBody>
      </p:sp>
    </p:spTree>
    <p:extLst>
      <p:ext uri="{BB962C8B-B14F-4D97-AF65-F5344CB8AC3E}">
        <p14:creationId xmlns:p14="http://schemas.microsoft.com/office/powerpoint/2010/main" val="3790001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4078" y="1825624"/>
            <a:ext cx="7439721" cy="4399915"/>
          </a:xfrm>
        </p:spPr>
        <p:style>
          <a:lnRef idx="3">
            <a:schemeClr val="lt1"/>
          </a:lnRef>
          <a:fillRef idx="1">
            <a:schemeClr val="accent1"/>
          </a:fillRef>
          <a:effectRef idx="1">
            <a:schemeClr val="accent1"/>
          </a:effectRef>
          <a:fontRef idx="minor">
            <a:schemeClr val="lt1"/>
          </a:fontRef>
        </p:style>
        <p:txBody>
          <a:bodyPr>
            <a:normAutofit/>
          </a:bodyPr>
          <a:lstStyle/>
          <a:p>
            <a:pPr marL="0" indent="0">
              <a:buNone/>
            </a:pPr>
            <a:r>
              <a:rPr lang="en-US" b="1" i="0" dirty="0">
                <a:solidFill>
                  <a:srgbClr val="000000"/>
                </a:solidFill>
                <a:effectLst/>
                <a:latin typeface="Arial" panose="020B0604020202020204" pitchFamily="34" charset="0"/>
              </a:rPr>
              <a:t>Teori </a:t>
            </a:r>
            <a:r>
              <a:rPr lang="en-US" b="1" i="0" dirty="0">
                <a:solidFill>
                  <a:srgbClr val="FF0000"/>
                </a:solidFill>
                <a:effectLst/>
                <a:latin typeface="Arial" panose="020B0604020202020204" pitchFamily="34" charset="0"/>
              </a:rPr>
              <a:t>Fraud Triangle </a:t>
            </a:r>
            <a:r>
              <a:rPr lang="en-US" b="1" i="0" dirty="0">
                <a:solidFill>
                  <a:srgbClr val="000000"/>
                </a:solidFill>
                <a:effectLst/>
                <a:latin typeface="Arial" panose="020B0604020202020204" pitchFamily="34" charset="0"/>
              </a:rPr>
              <a:t>(TFT)</a:t>
            </a:r>
            <a:r>
              <a:rPr lang="id-ID" b="1" i="0" dirty="0">
                <a:solidFill>
                  <a:srgbClr val="000000"/>
                </a:solidFill>
                <a:effectLst/>
                <a:latin typeface="Arial" panose="020B0604020202020204" pitchFamily="34" charset="0"/>
              </a:rPr>
              <a:t>.</a:t>
            </a:r>
          </a:p>
          <a:p>
            <a:pPr marL="0" indent="0">
              <a:buNone/>
            </a:pPr>
            <a:r>
              <a:rPr lang="en-US" b="0" i="0" dirty="0">
                <a:solidFill>
                  <a:srgbClr val="000000"/>
                </a:solidFill>
                <a:effectLst/>
                <a:latin typeface="Arial" panose="020B0604020202020204" pitchFamily="34" charset="0"/>
              </a:rPr>
              <a:t>ada tiga tahapan penting </a:t>
            </a:r>
            <a:r>
              <a:rPr lang="id-ID" b="0" i="0"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yang mempengaruhi seseorang untuk melakukan korupsi, yaitu</a:t>
            </a:r>
            <a:r>
              <a:rPr lang="id-ID" b="0" i="0" dirty="0">
                <a:solidFill>
                  <a:srgbClr val="000000"/>
                </a:solidFill>
                <a:effectLst/>
                <a:latin typeface="Arial" panose="020B0604020202020204" pitchFamily="34" charset="0"/>
              </a:rPr>
              <a:t>:</a:t>
            </a:r>
          </a:p>
          <a:p>
            <a:r>
              <a:rPr lang="en-US" b="0" i="0" dirty="0">
                <a:solidFill>
                  <a:srgbClr val="000000"/>
                </a:solidFill>
                <a:effectLst/>
                <a:latin typeface="Arial" panose="020B0604020202020204" pitchFamily="34" charset="0"/>
              </a:rPr>
              <a:t> </a:t>
            </a:r>
            <a:r>
              <a:rPr lang="en-US" b="0" i="1" dirty="0">
                <a:solidFill>
                  <a:srgbClr val="FF0000"/>
                </a:solidFill>
                <a:effectLst/>
                <a:latin typeface="Arial" panose="020B0604020202020204" pitchFamily="34" charset="0"/>
              </a:rPr>
              <a:t>pressure </a:t>
            </a:r>
            <a:r>
              <a:rPr lang="en-US" b="0" i="0" dirty="0">
                <a:solidFill>
                  <a:srgbClr val="000000"/>
                </a:solidFill>
                <a:effectLst/>
                <a:latin typeface="Arial" panose="020B0604020202020204" pitchFamily="34" charset="0"/>
              </a:rPr>
              <a:t>(tekanan), </a:t>
            </a:r>
            <a:endParaRPr lang="id-ID" b="0" i="0" dirty="0">
              <a:solidFill>
                <a:srgbClr val="000000"/>
              </a:solidFill>
              <a:effectLst/>
              <a:latin typeface="Arial" panose="020B0604020202020204" pitchFamily="34" charset="0"/>
            </a:endParaRPr>
          </a:p>
          <a:p>
            <a:r>
              <a:rPr lang="en-US" b="0" i="1" dirty="0">
                <a:solidFill>
                  <a:srgbClr val="FF0000"/>
                </a:solidFill>
                <a:effectLst/>
                <a:latin typeface="Arial" panose="020B0604020202020204" pitchFamily="34" charset="0"/>
              </a:rPr>
              <a:t>opportunity</a:t>
            </a:r>
            <a:r>
              <a:rPr lang="en-US" b="0" i="1"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(kesempatan), dan </a:t>
            </a:r>
            <a:endParaRPr lang="id-ID" b="0" i="0" dirty="0">
              <a:solidFill>
                <a:srgbClr val="000000"/>
              </a:solidFill>
              <a:effectLst/>
              <a:latin typeface="Arial" panose="020B0604020202020204" pitchFamily="34" charset="0"/>
            </a:endParaRPr>
          </a:p>
          <a:p>
            <a:r>
              <a:rPr lang="en-US" b="0" i="1" dirty="0">
                <a:solidFill>
                  <a:srgbClr val="000000"/>
                </a:solidFill>
                <a:effectLst/>
                <a:latin typeface="Arial" panose="020B0604020202020204" pitchFamily="34" charset="0"/>
              </a:rPr>
              <a:t>r</a:t>
            </a:r>
            <a:r>
              <a:rPr lang="en-US" b="0" i="1" dirty="0">
                <a:solidFill>
                  <a:srgbClr val="FF0000"/>
                </a:solidFill>
                <a:effectLst/>
                <a:latin typeface="Arial" panose="020B0604020202020204" pitchFamily="34" charset="0"/>
              </a:rPr>
              <a:t>ationalization</a:t>
            </a:r>
            <a:r>
              <a:rPr lang="en-US" b="0" i="1"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(rasionalisasi). </a:t>
            </a:r>
            <a:endParaRPr lang="en-US" dirty="0"/>
          </a:p>
        </p:txBody>
      </p:sp>
      <p:sp>
        <p:nvSpPr>
          <p:cNvPr id="4" name="Rectangle 3"/>
          <p:cNvSpPr/>
          <p:nvPr/>
        </p:nvSpPr>
        <p:spPr>
          <a:xfrm>
            <a:off x="838200" y="1833601"/>
            <a:ext cx="2990135" cy="58477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id-ID" sz="3200" dirty="0"/>
              <a:t>FAKTOR </a:t>
            </a:r>
            <a:endParaRPr lang="en-US" sz="3200" dirty="0"/>
          </a:p>
        </p:txBody>
      </p:sp>
    </p:spTree>
    <p:extLst>
      <p:ext uri="{BB962C8B-B14F-4D97-AF65-F5344CB8AC3E}">
        <p14:creationId xmlns:p14="http://schemas.microsoft.com/office/powerpoint/2010/main" val="2507254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2133" y="1883885"/>
            <a:ext cx="2488628" cy="144655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id-ID" sz="4400" dirty="0"/>
              <a:t>FAKTOR INTERNAL</a:t>
            </a:r>
            <a:endParaRPr lang="en-US" sz="4400" dirty="0"/>
          </a:p>
        </p:txBody>
      </p:sp>
      <p:sp>
        <p:nvSpPr>
          <p:cNvPr id="6" name="Isosceles Triangle 5"/>
          <p:cNvSpPr/>
          <p:nvPr/>
        </p:nvSpPr>
        <p:spPr>
          <a:xfrm rot="5400000">
            <a:off x="3233852" y="2118064"/>
            <a:ext cx="512956" cy="301083"/>
          </a:xfrm>
          <a:prstGeom prst="triangl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7" name="object 16"/>
          <p:cNvSpPr txBox="1"/>
          <p:nvPr/>
        </p:nvSpPr>
        <p:spPr>
          <a:xfrm>
            <a:off x="3679899" y="348577"/>
            <a:ext cx="8161581" cy="4932084"/>
          </a:xfrm>
          <a:prstGeom prst="rect">
            <a:avLst/>
          </a:prstGeom>
        </p:spPr>
        <p:style>
          <a:lnRef idx="1">
            <a:schemeClr val="accent6"/>
          </a:lnRef>
          <a:fillRef idx="3">
            <a:schemeClr val="accent6"/>
          </a:fillRef>
          <a:effectRef idx="2">
            <a:schemeClr val="accent6"/>
          </a:effectRef>
          <a:fontRef idx="minor">
            <a:schemeClr val="lt1"/>
          </a:fontRef>
        </p:style>
        <p:txBody>
          <a:bodyPr wrap="square" lIns="0" tIns="0" rIns="0" bIns="0" rtlCol="0">
            <a:noAutofit/>
          </a:bodyPr>
          <a:lstStyle/>
          <a:p>
            <a:pPr algn="l" rtl="0">
              <a:spcBef>
                <a:spcPts val="0"/>
              </a:spcBef>
              <a:spcAft>
                <a:spcPts val="0"/>
              </a:spcAft>
            </a:pPr>
            <a:r>
              <a:rPr lang="en-US" sz="1800" b="1" i="0" dirty="0">
                <a:solidFill>
                  <a:srgbClr val="000000"/>
                </a:solidFill>
                <a:effectLst/>
                <a:latin typeface="Arial" panose="020B0604020202020204" pitchFamily="34" charset="0"/>
              </a:rPr>
              <a:t>1. Sifat serakah/tamak/rakus manusia</a:t>
            </a:r>
            <a:endParaRPr lang="en-US" sz="2000" b="0" i="0" dirty="0">
              <a:solidFill>
                <a:srgbClr val="000000"/>
              </a:solidFill>
              <a:effectLst/>
              <a:latin typeface="Work Sans" pitchFamily="2" charset="0"/>
            </a:endParaRPr>
          </a:p>
          <a:p>
            <a:pPr algn="l" rtl="0">
              <a:spcBef>
                <a:spcPts val="0"/>
              </a:spcBef>
              <a:spcAft>
                <a:spcPts val="0"/>
              </a:spcAft>
            </a:pPr>
            <a:r>
              <a:rPr lang="en-US" sz="1800" b="0" i="0" dirty="0">
                <a:solidFill>
                  <a:srgbClr val="000000"/>
                </a:solidFill>
                <a:effectLst/>
                <a:latin typeface="Arial" panose="020B0604020202020204" pitchFamily="34" charset="0"/>
              </a:rPr>
              <a:t>Keserakahan dan tamak adalah sifat yang membuat seseorang selalu tidak merasa cukup atas apa yang dimiliki, selalu ingin lebih. Dengan sifat tamak, seseorang menjadi berlebihan mencintai harta. </a:t>
            </a:r>
            <a:br>
              <a:rPr lang="en-US" sz="1800" b="1" i="0" dirty="0">
                <a:solidFill>
                  <a:srgbClr val="000000"/>
                </a:solidFill>
                <a:effectLst/>
                <a:latin typeface="Arial" panose="020B0604020202020204" pitchFamily="34" charset="0"/>
              </a:rPr>
            </a:br>
            <a:endParaRPr lang="en-US" sz="2000" b="0" i="0" dirty="0">
              <a:solidFill>
                <a:srgbClr val="000000"/>
              </a:solidFill>
              <a:effectLst/>
              <a:latin typeface="Work Sans" pitchFamily="2" charset="0"/>
            </a:endParaRPr>
          </a:p>
          <a:p>
            <a:pPr algn="l" rtl="0">
              <a:spcBef>
                <a:spcPts val="0"/>
              </a:spcBef>
              <a:spcAft>
                <a:spcPts val="0"/>
              </a:spcAft>
            </a:pPr>
            <a:r>
              <a:rPr lang="en-US" sz="1800" b="1" i="0" dirty="0">
                <a:solidFill>
                  <a:srgbClr val="000000"/>
                </a:solidFill>
                <a:effectLst/>
                <a:latin typeface="Arial" panose="020B0604020202020204" pitchFamily="34" charset="0"/>
              </a:rPr>
              <a:t>2. Gaya hidup konsumtif</a:t>
            </a:r>
            <a:endParaRPr lang="en-US" sz="2000" b="0" i="0" dirty="0">
              <a:solidFill>
                <a:srgbClr val="000000"/>
              </a:solidFill>
              <a:effectLst/>
              <a:latin typeface="Work Sans" pitchFamily="2" charset="0"/>
            </a:endParaRPr>
          </a:p>
          <a:p>
            <a:pPr algn="l" rtl="0">
              <a:spcBef>
                <a:spcPts val="0"/>
              </a:spcBef>
              <a:spcAft>
                <a:spcPts val="0"/>
              </a:spcAft>
            </a:pPr>
            <a:r>
              <a:rPr lang="en-US" sz="1800" b="0" i="0" dirty="0">
                <a:solidFill>
                  <a:srgbClr val="000000"/>
                </a:solidFill>
                <a:effectLst/>
                <a:latin typeface="Arial" panose="020B0604020202020204" pitchFamily="34" charset="0"/>
              </a:rPr>
              <a:t>Sifat serakah ditambah gaya hidup yang konsumtif menjadi faktor pendorong internal korupsi. Korupsi bisa terjadi jika seseorang melakukan gaya hidup konsumtif namun tidak diimbangi dengan pendapatan yang memadai.</a:t>
            </a:r>
            <a:endParaRPr lang="en-US" sz="2000" b="0" i="0" dirty="0">
              <a:solidFill>
                <a:srgbClr val="000000"/>
              </a:solidFill>
              <a:effectLst/>
              <a:latin typeface="Work Sans" pitchFamily="2" charset="0"/>
            </a:endParaRPr>
          </a:p>
          <a:p>
            <a:pPr algn="l" rtl="0">
              <a:spcBef>
                <a:spcPts val="0"/>
              </a:spcBef>
              <a:spcAft>
                <a:spcPts val="0"/>
              </a:spcAft>
            </a:pPr>
            <a:br>
              <a:rPr lang="en-US" sz="1800" b="1" i="0" dirty="0">
                <a:solidFill>
                  <a:srgbClr val="000000"/>
                </a:solidFill>
                <a:effectLst/>
                <a:latin typeface="Arial" panose="020B0604020202020204" pitchFamily="34" charset="0"/>
              </a:rPr>
            </a:br>
            <a:endParaRPr lang="en-US" sz="2000" b="0" i="0" dirty="0">
              <a:solidFill>
                <a:srgbClr val="000000"/>
              </a:solidFill>
              <a:effectLst/>
              <a:latin typeface="Work Sans" pitchFamily="2" charset="0"/>
            </a:endParaRPr>
          </a:p>
          <a:p>
            <a:pPr algn="l" rtl="0">
              <a:spcBef>
                <a:spcPts val="0"/>
              </a:spcBef>
              <a:spcAft>
                <a:spcPts val="0"/>
              </a:spcAft>
            </a:pPr>
            <a:r>
              <a:rPr lang="en-US" sz="1800" b="1" i="0" dirty="0">
                <a:solidFill>
                  <a:srgbClr val="000000"/>
                </a:solidFill>
                <a:effectLst/>
                <a:latin typeface="Arial" panose="020B0604020202020204" pitchFamily="34" charset="0"/>
              </a:rPr>
              <a:t>3. Moral yang lemah</a:t>
            </a:r>
            <a:endParaRPr lang="en-US" sz="2000" b="0" i="0" dirty="0">
              <a:solidFill>
                <a:srgbClr val="000000"/>
              </a:solidFill>
              <a:effectLst/>
              <a:latin typeface="Work Sans" pitchFamily="2" charset="0"/>
            </a:endParaRPr>
          </a:p>
          <a:p>
            <a:pPr algn="l" rtl="0">
              <a:spcBef>
                <a:spcPts val="0"/>
              </a:spcBef>
              <a:spcAft>
                <a:spcPts val="0"/>
              </a:spcAft>
            </a:pPr>
            <a:r>
              <a:rPr lang="en-US" sz="1800" b="0" i="0" dirty="0">
                <a:solidFill>
                  <a:srgbClr val="000000"/>
                </a:solidFill>
                <a:effectLst/>
                <a:latin typeface="Arial" panose="020B0604020202020204" pitchFamily="34" charset="0"/>
              </a:rPr>
              <a:t>Aspek lemah moral misalnya lemahnya keimanan, kejujuran, atau rasa malu melakukan tindakan korupsi. Jika moral seseorang lemah, maka godaan korupsi yang datang akan sulit ditepis. Godaan korupsi bisa berasal dari atasan, teman setingkat, bawahan, atau pihak lain yang memberi kesempatan untuk melakukannya.</a:t>
            </a:r>
            <a:endParaRPr lang="en-US" sz="2000" b="0" i="0" dirty="0">
              <a:solidFill>
                <a:srgbClr val="000000"/>
              </a:solidFill>
              <a:effectLst/>
              <a:latin typeface="Work Sans" pitchFamily="2" charset="0"/>
            </a:endParaRPr>
          </a:p>
        </p:txBody>
      </p:sp>
    </p:spTree>
    <p:extLst>
      <p:ext uri="{BB962C8B-B14F-4D97-AF65-F5344CB8AC3E}">
        <p14:creationId xmlns:p14="http://schemas.microsoft.com/office/powerpoint/2010/main" val="2096727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46065"/>
            <a:ext cx="2125980"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id-ID" sz="3200" dirty="0"/>
              <a:t>FAKTOR EKSTERNAL</a:t>
            </a:r>
            <a:endParaRPr lang="en-US" sz="3200" dirty="0"/>
          </a:p>
        </p:txBody>
      </p:sp>
      <p:sp>
        <p:nvSpPr>
          <p:cNvPr id="6" name="Isosceles Triangle 5"/>
          <p:cNvSpPr/>
          <p:nvPr/>
        </p:nvSpPr>
        <p:spPr>
          <a:xfrm rot="5400000">
            <a:off x="2020043" y="3134133"/>
            <a:ext cx="512956" cy="301083"/>
          </a:xfrm>
          <a:prstGeom prst="triangl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7" name="object 16"/>
          <p:cNvSpPr txBox="1"/>
          <p:nvPr/>
        </p:nvSpPr>
        <p:spPr>
          <a:xfrm>
            <a:off x="2427063" y="273348"/>
            <a:ext cx="9593579" cy="6311303"/>
          </a:xfrm>
          <a:prstGeom prst="rect">
            <a:avLst/>
          </a:prstGeom>
        </p:spPr>
        <p:style>
          <a:lnRef idx="1">
            <a:schemeClr val="accent6"/>
          </a:lnRef>
          <a:fillRef idx="3">
            <a:schemeClr val="accent6"/>
          </a:fillRef>
          <a:effectRef idx="2">
            <a:schemeClr val="accent6"/>
          </a:effectRef>
          <a:fontRef idx="minor">
            <a:schemeClr val="lt1"/>
          </a:fontRef>
        </p:style>
        <p:txBody>
          <a:bodyPr wrap="square" lIns="0" tIns="0" rIns="0" bIns="0" rtlCol="0">
            <a:noAutofit/>
          </a:bodyPr>
          <a:lstStyle/>
          <a:p>
            <a:pPr algn="l" rtl="0">
              <a:spcBef>
                <a:spcPts val="0"/>
              </a:spcBef>
              <a:spcAft>
                <a:spcPts val="0"/>
              </a:spcAft>
            </a:pPr>
            <a:r>
              <a:rPr lang="id-ID" b="1" dirty="0">
                <a:solidFill>
                  <a:srgbClr val="000000"/>
                </a:solidFill>
                <a:latin typeface="Arial" panose="020B0604020202020204" pitchFamily="34" charset="0"/>
              </a:rPr>
              <a:t>1. </a:t>
            </a:r>
            <a:r>
              <a:rPr lang="en-US" sz="1800" b="1" i="0" dirty="0">
                <a:solidFill>
                  <a:srgbClr val="000000"/>
                </a:solidFill>
                <a:effectLst/>
                <a:latin typeface="Arial" panose="020B0604020202020204" pitchFamily="34" charset="0"/>
              </a:rPr>
              <a:t> Aspek Sosial</a:t>
            </a:r>
            <a:endParaRPr lang="en-US" b="0" i="0" dirty="0">
              <a:solidFill>
                <a:srgbClr val="000000"/>
              </a:solidFill>
              <a:effectLst/>
              <a:latin typeface="Work Sans" pitchFamily="2" charset="0"/>
            </a:endParaRPr>
          </a:p>
          <a:p>
            <a:pPr algn="l" rtl="0">
              <a:spcBef>
                <a:spcPts val="0"/>
              </a:spcBef>
              <a:spcAft>
                <a:spcPts val="0"/>
              </a:spcAft>
            </a:pPr>
            <a:r>
              <a:rPr lang="en-US" sz="1800" b="0" i="0" dirty="0">
                <a:solidFill>
                  <a:srgbClr val="000000"/>
                </a:solidFill>
                <a:effectLst/>
                <a:latin typeface="Arial" panose="020B0604020202020204" pitchFamily="34" charset="0"/>
              </a:rPr>
              <a:t>Kehidupan sosial seseorang berpengaruh dalam mendorong terjadinya korupsi, terutama keluarga</a:t>
            </a:r>
            <a:r>
              <a:rPr lang="id-ID" sz="1800" b="0" i="0" dirty="0">
                <a:solidFill>
                  <a:srgbClr val="000000"/>
                </a:solidFill>
                <a:effectLst/>
                <a:latin typeface="Arial" panose="020B0604020202020204" pitchFamily="34" charset="0"/>
              </a:rPr>
              <a:t>, </a:t>
            </a:r>
            <a:r>
              <a:rPr lang="en-US" sz="1800" b="0" i="0" dirty="0">
                <a:solidFill>
                  <a:srgbClr val="000000"/>
                </a:solidFill>
                <a:effectLst/>
                <a:latin typeface="Arial" panose="020B0604020202020204" pitchFamily="34" charset="0"/>
              </a:rPr>
              <a:t>nilai dan budaya di masyarakat yang mendukung korupsi. Misalnya, masyarakat hanya menghargai seseorang karena kekayaan yang dimilikinya atau terbiasa memberikan gratifikasi kepada pejabat. </a:t>
            </a:r>
            <a:endParaRPr lang="en-US" b="0" i="0" dirty="0">
              <a:solidFill>
                <a:srgbClr val="000000"/>
              </a:solidFill>
              <a:effectLst/>
              <a:latin typeface="Work Sans" pitchFamily="2" charset="0"/>
            </a:endParaRPr>
          </a:p>
          <a:p>
            <a:pPr algn="l" rtl="0">
              <a:spcBef>
                <a:spcPts val="0"/>
              </a:spcBef>
              <a:spcAft>
                <a:spcPts val="0"/>
              </a:spcAft>
            </a:pPr>
            <a:br>
              <a:rPr lang="en-US" sz="1800" b="1" i="0" dirty="0">
                <a:solidFill>
                  <a:srgbClr val="000000"/>
                </a:solidFill>
                <a:effectLst/>
                <a:latin typeface="Arial" panose="020B0604020202020204" pitchFamily="34" charset="0"/>
              </a:rPr>
            </a:br>
            <a:r>
              <a:rPr lang="en-US" sz="1800" b="1" i="0" dirty="0">
                <a:solidFill>
                  <a:srgbClr val="000000"/>
                </a:solidFill>
                <a:effectLst/>
                <a:latin typeface="Arial" panose="020B0604020202020204" pitchFamily="34" charset="0"/>
              </a:rPr>
              <a:t>2. Aspek Politik</a:t>
            </a:r>
            <a:endParaRPr lang="en-US" sz="2000" b="0" i="0" dirty="0">
              <a:solidFill>
                <a:srgbClr val="000000"/>
              </a:solidFill>
              <a:effectLst/>
              <a:latin typeface="Work Sans" pitchFamily="2" charset="0"/>
            </a:endParaRPr>
          </a:p>
          <a:p>
            <a:pPr algn="l" rtl="0">
              <a:spcBef>
                <a:spcPts val="0"/>
              </a:spcBef>
              <a:spcAft>
                <a:spcPts val="0"/>
              </a:spcAft>
            </a:pPr>
            <a:r>
              <a:rPr lang="en-US" sz="1800" b="0" i="0" dirty="0">
                <a:solidFill>
                  <a:srgbClr val="000000"/>
                </a:solidFill>
                <a:effectLst/>
                <a:latin typeface="Arial" panose="020B0604020202020204" pitchFamily="34" charset="0"/>
              </a:rPr>
              <a:t>Keyakinan bahwa politik untuk memperoleh keuntungan yang besar menjadi faktor eksternal penyebab korupsi. Tujuan politik untuk memperkaya diri pada akhirnya menciptakan </a:t>
            </a:r>
            <a:r>
              <a:rPr lang="en-US" sz="1800" b="0" i="1" dirty="0">
                <a:solidFill>
                  <a:srgbClr val="000000"/>
                </a:solidFill>
                <a:effectLst/>
                <a:latin typeface="Arial" panose="020B0604020202020204" pitchFamily="34" charset="0"/>
              </a:rPr>
              <a:t>money politics</a:t>
            </a:r>
            <a:r>
              <a:rPr lang="en-US" sz="1800" b="0" i="0" dirty="0">
                <a:solidFill>
                  <a:srgbClr val="000000"/>
                </a:solidFill>
                <a:effectLst/>
                <a:latin typeface="Arial" panose="020B0604020202020204" pitchFamily="34" charset="0"/>
              </a:rPr>
              <a:t>. Dengan </a:t>
            </a:r>
            <a:r>
              <a:rPr lang="en-US" sz="1800" b="0" i="1" dirty="0">
                <a:solidFill>
                  <a:srgbClr val="000000"/>
                </a:solidFill>
                <a:effectLst/>
                <a:latin typeface="Arial" panose="020B0604020202020204" pitchFamily="34" charset="0"/>
              </a:rPr>
              <a:t>money politics, </a:t>
            </a:r>
            <a:r>
              <a:rPr lang="en-US" sz="1800" b="0" i="0" dirty="0">
                <a:solidFill>
                  <a:srgbClr val="000000"/>
                </a:solidFill>
                <a:effectLst/>
                <a:latin typeface="Arial" panose="020B0604020202020204" pitchFamily="34" charset="0"/>
              </a:rPr>
              <a:t>seseorang bisa memenangkan kontestasi dengan membeli suara atau menyogok para pemilih atau anggota-anggota partai politiknya.</a:t>
            </a:r>
            <a:endParaRPr lang="en-US" sz="2000" b="0" i="0" dirty="0">
              <a:solidFill>
                <a:srgbClr val="000000"/>
              </a:solidFill>
              <a:effectLst/>
              <a:latin typeface="Work Sans" pitchFamily="2" charset="0"/>
            </a:endParaRPr>
          </a:p>
          <a:p>
            <a:pPr algn="l" rtl="0">
              <a:spcBef>
                <a:spcPts val="0"/>
              </a:spcBef>
              <a:spcAft>
                <a:spcPts val="0"/>
              </a:spcAft>
            </a:pPr>
            <a:endParaRPr lang="id-ID" sz="2000" b="0" i="0" dirty="0">
              <a:solidFill>
                <a:srgbClr val="000000"/>
              </a:solidFill>
              <a:effectLst/>
              <a:latin typeface="Work Sans" pitchFamily="2" charset="0"/>
            </a:endParaRPr>
          </a:p>
          <a:p>
            <a:r>
              <a:rPr lang="en-US" sz="1800" b="1" i="0" dirty="0">
                <a:solidFill>
                  <a:schemeClr val="tx1"/>
                </a:solidFill>
                <a:effectLst/>
                <a:latin typeface="Arial" panose="020B0604020202020204" pitchFamily="34" charset="0"/>
              </a:rPr>
              <a:t>3. Aspek Hukum</a:t>
            </a:r>
            <a:br>
              <a:rPr lang="en-US" sz="2000" dirty="0"/>
            </a:br>
            <a:r>
              <a:rPr lang="en-US" sz="1800" b="0" i="0" dirty="0" err="1">
                <a:solidFill>
                  <a:srgbClr val="000000"/>
                </a:solidFill>
                <a:effectLst/>
                <a:latin typeface="Arial" panose="020B0604020202020204" pitchFamily="34" charset="0"/>
              </a:rPr>
              <a:t>Hukum</a:t>
            </a:r>
            <a:r>
              <a:rPr lang="en-US" sz="1800" b="0" i="0" dirty="0">
                <a:solidFill>
                  <a:srgbClr val="000000"/>
                </a:solidFill>
                <a:effectLst/>
                <a:latin typeface="Arial" panose="020B0604020202020204" pitchFamily="34" charset="0"/>
              </a:rPr>
              <a:t> sebagai faktor penyebab korupsi bisa dilihat dari dua sisi, sisi perundang-undangan dan lemahnya penegakan hukum. Koruptor akan mencari celah di perundang-undangan untuk bisa melakukan aksinya. Selain itu, penegakan hukum yang tidak bisa menimbulkan efek jera akan membuat koruptor semakin berani dan korupsi terus terjadi.  </a:t>
            </a:r>
            <a:endParaRPr lang="en-US" sz="2000" b="0" i="0" dirty="0">
              <a:solidFill>
                <a:srgbClr val="000000"/>
              </a:solidFill>
              <a:effectLst/>
              <a:latin typeface="Work Sans" pitchFamily="2" charset="0"/>
            </a:endParaRPr>
          </a:p>
          <a:p>
            <a:pPr algn="l" rtl="0">
              <a:spcBef>
                <a:spcPts val="0"/>
              </a:spcBef>
              <a:spcAft>
                <a:spcPts val="0"/>
              </a:spcAft>
            </a:pPr>
            <a:r>
              <a:rPr lang="en-US" sz="1800" b="1" i="0" dirty="0">
                <a:solidFill>
                  <a:srgbClr val="000000"/>
                </a:solidFill>
                <a:effectLst/>
                <a:latin typeface="Arial" panose="020B0604020202020204" pitchFamily="34" charset="0"/>
              </a:rPr>
              <a:t>4. Aspek Ekonomi</a:t>
            </a:r>
            <a:endParaRPr lang="en-US" sz="2000" b="0" i="0" dirty="0">
              <a:solidFill>
                <a:srgbClr val="000000"/>
              </a:solidFill>
              <a:effectLst/>
              <a:latin typeface="Work Sans" pitchFamily="2" charset="0"/>
            </a:endParaRPr>
          </a:p>
          <a:p>
            <a:pPr algn="l" rtl="0">
              <a:spcBef>
                <a:spcPts val="0"/>
              </a:spcBef>
              <a:spcAft>
                <a:spcPts val="0"/>
              </a:spcAft>
            </a:pPr>
            <a:r>
              <a:rPr lang="en-US" sz="1800" b="0" i="0" dirty="0">
                <a:solidFill>
                  <a:srgbClr val="000000"/>
                </a:solidFill>
                <a:effectLst/>
                <a:latin typeface="Arial" panose="020B0604020202020204" pitchFamily="34" charset="0"/>
              </a:rPr>
              <a:t>Faktor ekonomi sering dianggap sebagai penyebab utama korupsi. Di antaranya tingkat pendapatan atau gaji yang tak cukup untuk memenuhi kebutuhan. Fakta juga menunjukkan bahwa korupsi tidak dilakukan oleh mereka yang gajinya pas-pasan. Korupsi dalam jumlah besar justru dilakukan oleh orang-orang kaya dan berpendidikan tinggi. </a:t>
            </a:r>
            <a:endParaRPr lang="en-US" sz="2000" b="0" i="0" dirty="0">
              <a:solidFill>
                <a:srgbClr val="000000"/>
              </a:solidFill>
              <a:effectLst/>
              <a:latin typeface="Work Sans" pitchFamily="2" charset="0"/>
            </a:endParaRPr>
          </a:p>
          <a:p>
            <a:pPr algn="l" rtl="0">
              <a:spcBef>
                <a:spcPts val="0"/>
              </a:spcBef>
              <a:spcAft>
                <a:spcPts val="0"/>
              </a:spcAft>
            </a:pPr>
            <a:endParaRPr lang="en-US" sz="2000" b="0" i="0" dirty="0">
              <a:solidFill>
                <a:srgbClr val="000000"/>
              </a:solidFill>
              <a:effectLst/>
              <a:latin typeface="Work Sans" pitchFamily="2" charset="0"/>
            </a:endParaRPr>
          </a:p>
        </p:txBody>
      </p:sp>
    </p:spTree>
    <p:extLst>
      <p:ext uri="{BB962C8B-B14F-4D97-AF65-F5344CB8AC3E}">
        <p14:creationId xmlns:p14="http://schemas.microsoft.com/office/powerpoint/2010/main" val="2925359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D3521D-01AC-457C-AD33-F5F01825B00B}"/>
              </a:ext>
            </a:extLst>
          </p:cNvPr>
          <p:cNvPicPr>
            <a:picLocks noGrp="1" noChangeAspect="1"/>
          </p:cNvPicPr>
          <p:nvPr>
            <p:ph idx="1"/>
          </p:nvPr>
        </p:nvPicPr>
        <p:blipFill>
          <a:blip r:embed="rId2"/>
          <a:stretch>
            <a:fillRect/>
          </a:stretch>
        </p:blipFill>
        <p:spPr>
          <a:xfrm>
            <a:off x="652130" y="493916"/>
            <a:ext cx="10887740" cy="6124354"/>
          </a:xfrm>
        </p:spPr>
      </p:pic>
      <p:sp>
        <p:nvSpPr>
          <p:cNvPr id="2" name="Title 1">
            <a:extLst>
              <a:ext uri="{FF2B5EF4-FFF2-40B4-BE49-F238E27FC236}">
                <a16:creationId xmlns:a16="http://schemas.microsoft.com/office/drawing/2014/main" id="{5447F82C-587A-4ED5-A9E6-D1A17A65A555}"/>
              </a:ext>
            </a:extLst>
          </p:cNvPr>
          <p:cNvSpPr>
            <a:spLocks noGrp="1"/>
          </p:cNvSpPr>
          <p:nvPr>
            <p:ph type="title"/>
          </p:nvPr>
        </p:nvSpPr>
        <p:spPr>
          <a:xfrm>
            <a:off x="5880952" y="1927666"/>
            <a:ext cx="4900462" cy="2942045"/>
          </a:xfrm>
        </p:spPr>
        <p:style>
          <a:lnRef idx="2">
            <a:schemeClr val="dk1"/>
          </a:lnRef>
          <a:fillRef idx="1">
            <a:schemeClr val="lt1"/>
          </a:fillRef>
          <a:effectRef idx="0">
            <a:schemeClr val="dk1"/>
          </a:effectRef>
          <a:fontRef idx="minor">
            <a:schemeClr val="dk1"/>
          </a:fontRef>
        </p:style>
        <p:txBody>
          <a:bodyPr/>
          <a:lstStyle/>
          <a:p>
            <a:pPr algn="ctr"/>
            <a:r>
              <a:rPr lang="id-ID" dirty="0"/>
              <a:t>Uang yang dikorupsi (Data KPK)</a:t>
            </a:r>
            <a:endParaRPr lang="en-US" dirty="0"/>
          </a:p>
        </p:txBody>
      </p:sp>
    </p:spTree>
    <p:extLst>
      <p:ext uri="{BB962C8B-B14F-4D97-AF65-F5344CB8AC3E}">
        <p14:creationId xmlns:p14="http://schemas.microsoft.com/office/powerpoint/2010/main" val="2177899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034D67C-6AA5-47EB-8457-39FB390FA556}"/>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4035053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7BFD79-48A8-4AC6-BD5D-FD247B57204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84658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CA0932-97F3-4E07-B806-1F4D6995A22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20654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9781"/>
            <a:ext cx="10515600" cy="3560414"/>
          </a:xfrm>
        </p:spPr>
        <p:style>
          <a:lnRef idx="3">
            <a:schemeClr val="lt1"/>
          </a:lnRef>
          <a:fillRef idx="1">
            <a:schemeClr val="dk1"/>
          </a:fillRef>
          <a:effectRef idx="1">
            <a:schemeClr val="dk1"/>
          </a:effectRef>
          <a:fontRef idx="minor">
            <a:schemeClr val="lt1"/>
          </a:fontRef>
        </p:style>
        <p:txBody>
          <a:bodyPr>
            <a:normAutofit fontScale="85000" lnSpcReduction="20000"/>
          </a:bodyPr>
          <a:lstStyle/>
          <a:p>
            <a:pPr marL="0" indent="0" algn="ctr">
              <a:buNone/>
            </a:pPr>
            <a:r>
              <a:rPr lang="sv-SE" sz="5400" dirty="0">
                <a:solidFill>
                  <a:srgbClr val="FF0000"/>
                </a:solidFill>
              </a:rPr>
              <a:t>kerugian negara akibat korupsi </a:t>
            </a:r>
            <a:r>
              <a:rPr lang="sv-SE" sz="5400" b="1" dirty="0">
                <a:solidFill>
                  <a:srgbClr val="FF0000"/>
                </a:solidFill>
              </a:rPr>
              <a:t>40%</a:t>
            </a:r>
            <a:r>
              <a:rPr lang="id-ID" sz="5400" b="1" dirty="0">
                <a:solidFill>
                  <a:srgbClr val="FF0000"/>
                </a:solidFill>
              </a:rPr>
              <a:t> </a:t>
            </a:r>
            <a:r>
              <a:rPr lang="sv-SE" sz="5400" b="1" dirty="0">
                <a:solidFill>
                  <a:srgbClr val="FF0000"/>
                </a:solidFill>
              </a:rPr>
              <a:t>dana APBN </a:t>
            </a:r>
            <a:r>
              <a:rPr lang="sv-SE" sz="5400" dirty="0">
                <a:solidFill>
                  <a:srgbClr val="FF0000"/>
                </a:solidFill>
              </a:rPr>
              <a:t>per tahun !!* </a:t>
            </a:r>
            <a:endParaRPr lang="id-ID" sz="5400" dirty="0">
              <a:solidFill>
                <a:srgbClr val="FF0000"/>
              </a:solidFill>
            </a:endParaRPr>
          </a:p>
          <a:p>
            <a:pPr marL="0" indent="0" algn="ctr">
              <a:buNone/>
            </a:pPr>
            <a:r>
              <a:rPr lang="id-ID" sz="5400" dirty="0">
                <a:solidFill>
                  <a:srgbClr val="FF0000"/>
                </a:solidFill>
              </a:rPr>
              <a:t>APBN 2021 Pendapatan 1.743,6 T (1,743,000,000,000,000)</a:t>
            </a:r>
          </a:p>
          <a:p>
            <a:pPr marL="0" indent="0" algn="ctr">
              <a:buNone/>
            </a:pPr>
            <a:r>
              <a:rPr lang="id-ID" sz="5400" dirty="0">
                <a:solidFill>
                  <a:srgbClr val="92D050"/>
                </a:solidFill>
              </a:rPr>
              <a:t>(697,2T)</a:t>
            </a:r>
          </a:p>
          <a:p>
            <a:pPr marL="0" indent="0" algn="ctr">
              <a:buNone/>
            </a:pPr>
            <a:r>
              <a:rPr lang="sv-SE" sz="5400" dirty="0">
                <a:solidFill>
                  <a:srgbClr val="FF0000"/>
                </a:solidFill>
              </a:rPr>
              <a:t>siapa yang menikmati? </a:t>
            </a:r>
            <a:endParaRPr lang="en-US" sz="5400" dirty="0">
              <a:solidFill>
                <a:srgbClr val="FF0000"/>
              </a:solidFill>
            </a:endParaRPr>
          </a:p>
        </p:txBody>
      </p:sp>
      <p:sp>
        <p:nvSpPr>
          <p:cNvPr id="4" name="Rectangle 3"/>
          <p:cNvSpPr/>
          <p:nvPr/>
        </p:nvSpPr>
        <p:spPr>
          <a:xfrm>
            <a:off x="838200" y="4161175"/>
            <a:ext cx="10515600"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d-ID" sz="2000" dirty="0"/>
              <a:t>*</a:t>
            </a:r>
            <a:r>
              <a:rPr lang="en-US" sz="2000" dirty="0" err="1"/>
              <a:t>Transparansi</a:t>
            </a:r>
            <a:r>
              <a:rPr lang="en-US" sz="2000" dirty="0"/>
              <a:t> </a:t>
            </a:r>
            <a:r>
              <a:rPr lang="en-US" sz="2000" dirty="0" err="1"/>
              <a:t>Internasional</a:t>
            </a:r>
            <a:r>
              <a:rPr lang="en-US" sz="2000" dirty="0"/>
              <a:t> (TI) Indonesia </a:t>
            </a:r>
            <a:r>
              <a:rPr lang="en-US" sz="2000" dirty="0" err="1"/>
              <a:t>mencatat</a:t>
            </a:r>
            <a:r>
              <a:rPr lang="en-US" sz="2000" dirty="0"/>
              <a:t> </a:t>
            </a:r>
            <a:r>
              <a:rPr lang="en-US" sz="2000" dirty="0" err="1"/>
              <a:t>kalau</a:t>
            </a:r>
            <a:r>
              <a:rPr lang="en-US" sz="2000" dirty="0"/>
              <a:t> </a:t>
            </a:r>
            <a:r>
              <a:rPr lang="en-US" sz="2000" dirty="0" err="1"/>
              <a:t>uang</a:t>
            </a:r>
            <a:r>
              <a:rPr lang="en-US" sz="2000" dirty="0"/>
              <a:t> </a:t>
            </a:r>
            <a:r>
              <a:rPr lang="en-US" sz="2000" dirty="0" err="1"/>
              <a:t>rakyat</a:t>
            </a:r>
            <a:r>
              <a:rPr lang="en-US" sz="2000" dirty="0"/>
              <a:t> </a:t>
            </a:r>
            <a:r>
              <a:rPr lang="en-US" sz="2000" dirty="0" err="1"/>
              <a:t>dalam</a:t>
            </a:r>
            <a:r>
              <a:rPr lang="en-US" sz="2000" dirty="0"/>
              <a:t> </a:t>
            </a:r>
            <a:r>
              <a:rPr lang="en-US" sz="2000" dirty="0" err="1"/>
              <a:t>praktek</a:t>
            </a:r>
            <a:r>
              <a:rPr lang="en-US" sz="2000" dirty="0"/>
              <a:t> </a:t>
            </a:r>
            <a:r>
              <a:rPr lang="en-US" sz="2000" dirty="0" err="1"/>
              <a:t>Anggaran</a:t>
            </a:r>
            <a:r>
              <a:rPr lang="en-US" sz="2000" dirty="0"/>
              <a:t> </a:t>
            </a:r>
            <a:r>
              <a:rPr lang="en-US" sz="2000" dirty="0" err="1"/>
              <a:t>Pendapatan</a:t>
            </a:r>
            <a:r>
              <a:rPr lang="en-US" sz="2000" dirty="0"/>
              <a:t> </a:t>
            </a:r>
            <a:r>
              <a:rPr lang="en-US" sz="2000" dirty="0" err="1"/>
              <a:t>dan</a:t>
            </a:r>
            <a:r>
              <a:rPr lang="en-US" sz="2000" dirty="0"/>
              <a:t> </a:t>
            </a:r>
            <a:r>
              <a:rPr lang="en-US" sz="2000" dirty="0" err="1"/>
              <a:t>Belanja</a:t>
            </a:r>
            <a:r>
              <a:rPr lang="en-US" sz="2000" dirty="0"/>
              <a:t> Negara (</a:t>
            </a:r>
            <a:r>
              <a:rPr lang="en-US" sz="2000" dirty="0" err="1"/>
              <a:t>APBN</a:t>
            </a:r>
            <a:r>
              <a:rPr lang="en-US" sz="2000" dirty="0"/>
              <a:t>) </a:t>
            </a:r>
            <a:r>
              <a:rPr lang="en-US" sz="2000" dirty="0" err="1"/>
              <a:t>dan</a:t>
            </a:r>
            <a:r>
              <a:rPr lang="en-US" sz="2000" dirty="0"/>
              <a:t> </a:t>
            </a:r>
            <a:r>
              <a:rPr lang="en-US" sz="2000" dirty="0" err="1"/>
              <a:t>Anggaran</a:t>
            </a:r>
            <a:r>
              <a:rPr lang="en-US" sz="2000" dirty="0"/>
              <a:t> </a:t>
            </a:r>
            <a:r>
              <a:rPr lang="en-US" sz="2000" dirty="0" err="1"/>
              <a:t>Pendapatan</a:t>
            </a:r>
            <a:r>
              <a:rPr lang="en-US" sz="2000" dirty="0"/>
              <a:t> </a:t>
            </a:r>
            <a:r>
              <a:rPr lang="en-US" sz="2000" dirty="0" err="1"/>
              <a:t>dan</a:t>
            </a:r>
            <a:r>
              <a:rPr lang="en-US" sz="2000" dirty="0"/>
              <a:t> </a:t>
            </a:r>
            <a:r>
              <a:rPr lang="en-US" sz="2000" dirty="0" err="1"/>
              <a:t>Belanja</a:t>
            </a:r>
            <a:r>
              <a:rPr lang="en-US" sz="2000" dirty="0"/>
              <a:t> Daerah (</a:t>
            </a:r>
            <a:r>
              <a:rPr lang="en-US" sz="2000" dirty="0" err="1"/>
              <a:t>APBD</a:t>
            </a:r>
            <a:r>
              <a:rPr lang="en-US" sz="2000" dirty="0"/>
              <a:t>) </a:t>
            </a:r>
            <a:r>
              <a:rPr lang="en-US" sz="2000" dirty="0" err="1"/>
              <a:t>menguap</a:t>
            </a:r>
            <a:r>
              <a:rPr lang="en-US" sz="2000" dirty="0"/>
              <a:t> </a:t>
            </a:r>
            <a:r>
              <a:rPr lang="en-US" sz="2000" dirty="0" err="1"/>
              <a:t>oleh</a:t>
            </a:r>
            <a:r>
              <a:rPr lang="en-US" sz="2000" dirty="0"/>
              <a:t> </a:t>
            </a:r>
            <a:r>
              <a:rPr lang="en-US" sz="2000" dirty="0" err="1"/>
              <a:t>prilaku</a:t>
            </a:r>
            <a:r>
              <a:rPr lang="en-US" sz="2000" dirty="0"/>
              <a:t> </a:t>
            </a:r>
            <a:r>
              <a:rPr lang="en-US" sz="2000" dirty="0" err="1"/>
              <a:t>korupsi</a:t>
            </a:r>
            <a:r>
              <a:rPr lang="en-US" sz="2000" dirty="0"/>
              <a:t>.  </a:t>
            </a:r>
            <a:r>
              <a:rPr lang="en-US" sz="2000" dirty="0" err="1"/>
              <a:t>Dwipoto</a:t>
            </a:r>
            <a:r>
              <a:rPr lang="en-US" sz="2000" dirty="0"/>
              <a:t> </a:t>
            </a:r>
            <a:r>
              <a:rPr lang="en-US" sz="2000" dirty="0" err="1"/>
              <a:t>Kusumo</a:t>
            </a:r>
            <a:r>
              <a:rPr lang="en-US" sz="2000" dirty="0"/>
              <a:t> </a:t>
            </a:r>
            <a:r>
              <a:rPr lang="en-US" sz="2000" dirty="0" err="1"/>
              <a:t>dari</a:t>
            </a:r>
            <a:r>
              <a:rPr lang="en-US" sz="2000" dirty="0"/>
              <a:t> </a:t>
            </a:r>
            <a:r>
              <a:rPr lang="en-US" sz="2000" dirty="0" err="1"/>
              <a:t>Transparansi</a:t>
            </a:r>
            <a:r>
              <a:rPr lang="en-US" sz="2000" dirty="0"/>
              <a:t> </a:t>
            </a:r>
            <a:r>
              <a:rPr lang="en-US" sz="2000" dirty="0" err="1"/>
              <a:t>Internasional</a:t>
            </a:r>
            <a:r>
              <a:rPr lang="en-US" sz="2000" dirty="0"/>
              <a:t> (TI) Indonesia </a:t>
            </a:r>
            <a:r>
              <a:rPr lang="en-US" sz="2000" dirty="0" err="1"/>
              <a:t>mengatakan</a:t>
            </a:r>
            <a:r>
              <a:rPr lang="en-US" sz="2000" dirty="0"/>
              <a:t> </a:t>
            </a:r>
            <a:r>
              <a:rPr lang="en-US" sz="2000" dirty="0" err="1"/>
              <a:t>mengatakan</a:t>
            </a:r>
            <a:r>
              <a:rPr lang="en-US" sz="2000" dirty="0"/>
              <a:t>, " </a:t>
            </a:r>
            <a:r>
              <a:rPr lang="en-US" sz="2000" dirty="0" err="1"/>
              <a:t>Sekitar</a:t>
            </a:r>
            <a:r>
              <a:rPr lang="en-US" sz="2000" dirty="0"/>
              <a:t> 30 </a:t>
            </a:r>
            <a:r>
              <a:rPr lang="en-US" sz="2000" dirty="0" err="1"/>
              <a:t>sampai</a:t>
            </a:r>
            <a:r>
              <a:rPr lang="en-US" sz="2000" dirty="0"/>
              <a:t> 40 </a:t>
            </a:r>
            <a:r>
              <a:rPr lang="en-US" sz="2000" dirty="0" err="1"/>
              <a:t>persen</a:t>
            </a:r>
            <a:r>
              <a:rPr lang="en-US" sz="2000" dirty="0"/>
              <a:t> </a:t>
            </a:r>
            <a:r>
              <a:rPr lang="en-US" sz="2000" dirty="0" err="1"/>
              <a:t>dana</a:t>
            </a:r>
            <a:r>
              <a:rPr lang="en-US" sz="2000" dirty="0"/>
              <a:t> </a:t>
            </a:r>
            <a:r>
              <a:rPr lang="en-US" sz="2000" dirty="0" err="1"/>
              <a:t>menguap</a:t>
            </a:r>
            <a:r>
              <a:rPr lang="en-US" sz="2000" dirty="0"/>
              <a:t> </a:t>
            </a:r>
            <a:r>
              <a:rPr lang="en-US" sz="2000" dirty="0" err="1"/>
              <a:t>karena</a:t>
            </a:r>
            <a:r>
              <a:rPr lang="en-US" sz="2000" dirty="0"/>
              <a:t> </a:t>
            </a:r>
            <a:r>
              <a:rPr lang="en-US" sz="2000" dirty="0" err="1"/>
              <a:t>dikorupsi</a:t>
            </a:r>
            <a:r>
              <a:rPr lang="en-US" sz="2000" dirty="0"/>
              <a:t>," </a:t>
            </a:r>
            <a:r>
              <a:rPr lang="en-US" sz="2000" dirty="0" err="1"/>
              <a:t>katanya</a:t>
            </a:r>
            <a:r>
              <a:rPr lang="en-US" sz="2000" dirty="0"/>
              <a:t>,  </a:t>
            </a:r>
            <a:r>
              <a:rPr lang="en-US" sz="2000" dirty="0" err="1"/>
              <a:t>korupsi</a:t>
            </a:r>
            <a:r>
              <a:rPr lang="en-US" sz="2000" dirty="0"/>
              <a:t> </a:t>
            </a:r>
            <a:r>
              <a:rPr lang="en-US" sz="2000" dirty="0" err="1"/>
              <a:t>terjadi</a:t>
            </a:r>
            <a:r>
              <a:rPr lang="en-US" sz="2000" dirty="0"/>
              <a:t> 70 </a:t>
            </a:r>
            <a:r>
              <a:rPr lang="en-US" sz="2000" dirty="0" err="1"/>
              <a:t>persennya</a:t>
            </a:r>
            <a:r>
              <a:rPr lang="en-US" sz="2000" dirty="0"/>
              <a:t> </a:t>
            </a:r>
            <a:r>
              <a:rPr lang="en-US" sz="2000" dirty="0" err="1"/>
              <a:t>pada</a:t>
            </a:r>
            <a:r>
              <a:rPr lang="en-US" sz="2000" dirty="0"/>
              <a:t> </a:t>
            </a:r>
            <a:r>
              <a:rPr lang="en-US" sz="2000" dirty="0" err="1"/>
              <a:t>pengadaan</a:t>
            </a:r>
            <a:r>
              <a:rPr lang="en-US" sz="2000" dirty="0"/>
              <a:t> </a:t>
            </a:r>
            <a:r>
              <a:rPr lang="en-US" sz="2000" dirty="0" err="1"/>
              <a:t>barang</a:t>
            </a:r>
            <a:r>
              <a:rPr lang="en-US" sz="2000" dirty="0"/>
              <a:t> </a:t>
            </a:r>
            <a:r>
              <a:rPr lang="en-US" sz="2000" dirty="0" err="1"/>
              <a:t>dan</a:t>
            </a:r>
            <a:r>
              <a:rPr lang="en-US" sz="2000" dirty="0"/>
              <a:t> </a:t>
            </a:r>
            <a:r>
              <a:rPr lang="en-US" sz="2000" dirty="0" err="1"/>
              <a:t>jasa</a:t>
            </a:r>
            <a:r>
              <a:rPr lang="en-US" sz="2000" dirty="0"/>
              <a:t> </a:t>
            </a:r>
            <a:r>
              <a:rPr lang="en-US" sz="2000" dirty="0" err="1"/>
              <a:t>oleh</a:t>
            </a:r>
            <a:r>
              <a:rPr lang="en-US" sz="2000" dirty="0"/>
              <a:t> </a:t>
            </a:r>
            <a:r>
              <a:rPr lang="en-US" sz="2000" dirty="0" err="1"/>
              <a:t>pemerintah</a:t>
            </a:r>
            <a:r>
              <a:rPr lang="en-US" sz="2000" dirty="0"/>
              <a:t>., </a:t>
            </a:r>
            <a:r>
              <a:rPr lang="en-US" sz="2000" dirty="0" err="1"/>
              <a:t>Sabtu</a:t>
            </a:r>
            <a:r>
              <a:rPr lang="en-US" sz="2000" dirty="0"/>
              <a:t> (30/07/2011) di </a:t>
            </a:r>
            <a:r>
              <a:rPr lang="en-US" sz="2000" dirty="0" err="1"/>
              <a:t>Pangkalpinang</a:t>
            </a:r>
            <a:r>
              <a:rPr lang="en-US" sz="2000" dirty="0"/>
              <a:t>.  (</a:t>
            </a:r>
            <a:r>
              <a:rPr lang="en-US" sz="2000" dirty="0" err="1"/>
              <a:t>Bangkapost</a:t>
            </a:r>
            <a:r>
              <a:rPr lang="en-US" sz="2000" dirty="0"/>
              <a:t> 30 </a:t>
            </a:r>
            <a:r>
              <a:rPr lang="en-US" sz="2000" dirty="0" err="1"/>
              <a:t>Juli</a:t>
            </a:r>
            <a:r>
              <a:rPr lang="en-US" sz="2000" dirty="0"/>
              <a:t> 2011) </a:t>
            </a:r>
          </a:p>
        </p:txBody>
      </p:sp>
    </p:spTree>
    <p:extLst>
      <p:ext uri="{BB962C8B-B14F-4D97-AF65-F5344CB8AC3E}">
        <p14:creationId xmlns:p14="http://schemas.microsoft.com/office/powerpoint/2010/main" val="376763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0053" y="669073"/>
            <a:ext cx="11039706" cy="5519853"/>
          </a:xfrm>
        </p:spPr>
      </p:pic>
      <p:sp>
        <p:nvSpPr>
          <p:cNvPr id="5" name="Rectangle 4"/>
          <p:cNvSpPr/>
          <p:nvPr/>
        </p:nvSpPr>
        <p:spPr>
          <a:xfrm>
            <a:off x="7979135" y="1042967"/>
            <a:ext cx="2592221"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2800" dirty="0" err="1"/>
              <a:t>mari</a:t>
            </a:r>
            <a:r>
              <a:rPr lang="en-US" sz="2800" dirty="0"/>
              <a:t> </a:t>
            </a:r>
            <a:r>
              <a:rPr lang="en-US" sz="2800" dirty="0" err="1"/>
              <a:t>sejenak</a:t>
            </a:r>
            <a:r>
              <a:rPr lang="en-US" sz="2800" dirty="0"/>
              <a:t>  </a:t>
            </a:r>
            <a:r>
              <a:rPr lang="en-US" sz="2800" dirty="0" err="1"/>
              <a:t>kita</a:t>
            </a:r>
            <a:r>
              <a:rPr lang="en-US" sz="2800" dirty="0"/>
              <a:t> </a:t>
            </a:r>
            <a:r>
              <a:rPr lang="en-US" sz="2800" dirty="0" err="1"/>
              <a:t>melakukan</a:t>
            </a:r>
            <a:r>
              <a:rPr lang="en-US" sz="2800" dirty="0"/>
              <a:t>  </a:t>
            </a:r>
            <a:r>
              <a:rPr lang="en-US" sz="2800" dirty="0" err="1"/>
              <a:t>kontemplasi</a:t>
            </a:r>
            <a:r>
              <a:rPr lang="en-US" sz="2800" dirty="0"/>
              <a:t> </a:t>
            </a:r>
          </a:p>
        </p:txBody>
      </p:sp>
      <p:sp>
        <p:nvSpPr>
          <p:cNvPr id="6" name="Rectangle 5"/>
          <p:cNvSpPr/>
          <p:nvPr/>
        </p:nvSpPr>
        <p:spPr>
          <a:xfrm>
            <a:off x="215590" y="1042967"/>
            <a:ext cx="2862146" cy="446276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000" dirty="0" err="1"/>
              <a:t>Jembatan</a:t>
            </a:r>
            <a:r>
              <a:rPr lang="en-US" sz="2000" dirty="0"/>
              <a:t> </a:t>
            </a:r>
            <a:r>
              <a:rPr lang="en-US" sz="2000" dirty="0" err="1"/>
              <a:t>Suramadu</a:t>
            </a:r>
            <a:r>
              <a:rPr lang="en-US" sz="2000" dirty="0"/>
              <a:t> </a:t>
            </a:r>
            <a:r>
              <a:rPr lang="en-US" sz="2000" dirty="0" err="1"/>
              <a:t>adalah</a:t>
            </a:r>
            <a:r>
              <a:rPr lang="en-US" sz="2000" dirty="0"/>
              <a:t> </a:t>
            </a:r>
            <a:r>
              <a:rPr lang="en-US" sz="2000" dirty="0" err="1"/>
              <a:t>jembatan</a:t>
            </a:r>
            <a:r>
              <a:rPr lang="en-US" sz="2000" dirty="0"/>
              <a:t> </a:t>
            </a:r>
            <a:r>
              <a:rPr lang="en-US" sz="2000" dirty="0" err="1"/>
              <a:t>terpanjang</a:t>
            </a:r>
            <a:r>
              <a:rPr lang="en-US" sz="2000" dirty="0"/>
              <a:t> di Indonesia </a:t>
            </a:r>
            <a:r>
              <a:rPr lang="en-US" sz="2000" dirty="0" err="1"/>
              <a:t>saat</a:t>
            </a:r>
            <a:r>
              <a:rPr lang="en-US" sz="2000" dirty="0"/>
              <a:t> </a:t>
            </a:r>
            <a:r>
              <a:rPr lang="en-US" sz="2000" dirty="0" err="1"/>
              <a:t>ini</a:t>
            </a:r>
            <a:r>
              <a:rPr lang="en-US" sz="2000" dirty="0"/>
              <a:t>, yang </a:t>
            </a:r>
            <a:r>
              <a:rPr lang="en-US" sz="2000" dirty="0" err="1"/>
              <a:t>menghubungkan</a:t>
            </a:r>
            <a:r>
              <a:rPr lang="en-US" sz="2000" dirty="0"/>
              <a:t> </a:t>
            </a:r>
            <a:r>
              <a:rPr lang="en-US" sz="2000" dirty="0" err="1"/>
              <a:t>Pulau</a:t>
            </a:r>
            <a:r>
              <a:rPr lang="en-US" sz="2000" dirty="0"/>
              <a:t> </a:t>
            </a:r>
            <a:r>
              <a:rPr lang="en-US" sz="2000" dirty="0" err="1"/>
              <a:t>Jawa</a:t>
            </a:r>
            <a:r>
              <a:rPr lang="en-US" sz="2000" dirty="0"/>
              <a:t> </a:t>
            </a:r>
            <a:r>
              <a:rPr lang="en-US" sz="2000" dirty="0" err="1"/>
              <a:t>dan</a:t>
            </a:r>
            <a:r>
              <a:rPr lang="en-US" sz="2000" dirty="0"/>
              <a:t> </a:t>
            </a:r>
            <a:r>
              <a:rPr lang="en-US" sz="2000" dirty="0" err="1"/>
              <a:t>Pulau</a:t>
            </a:r>
            <a:r>
              <a:rPr lang="en-US" sz="2000" dirty="0"/>
              <a:t> Madura </a:t>
            </a:r>
            <a:endParaRPr lang="en-US" sz="2400" dirty="0"/>
          </a:p>
          <a:p>
            <a:r>
              <a:rPr lang="en-US" sz="2400" dirty="0"/>
              <a:t> </a:t>
            </a:r>
          </a:p>
          <a:p>
            <a:pPr algn="ctr"/>
            <a:r>
              <a:rPr lang="en-US" sz="2800" b="1" dirty="0" err="1"/>
              <a:t>Berapakah</a:t>
            </a:r>
            <a:r>
              <a:rPr lang="en-US" sz="2800" b="1" dirty="0"/>
              <a:t> </a:t>
            </a:r>
            <a:r>
              <a:rPr lang="en-US" sz="2800" b="1" dirty="0" err="1"/>
              <a:t>investasi</a:t>
            </a:r>
            <a:r>
              <a:rPr lang="en-US" sz="2800" b="1" dirty="0"/>
              <a:t> yang </a:t>
            </a:r>
            <a:r>
              <a:rPr lang="en-US" sz="2800" b="1" dirty="0" err="1"/>
              <a:t>diperlukan</a:t>
            </a:r>
            <a:r>
              <a:rPr lang="en-US" sz="2800" b="1" dirty="0"/>
              <a:t> </a:t>
            </a:r>
            <a:r>
              <a:rPr lang="en-US" sz="2800" b="1" dirty="0" err="1"/>
              <a:t>untuk</a:t>
            </a:r>
            <a:r>
              <a:rPr lang="en-US" sz="2800" b="1" dirty="0"/>
              <a:t> </a:t>
            </a:r>
            <a:r>
              <a:rPr lang="en-US" sz="2800" b="1" dirty="0" err="1"/>
              <a:t>membangun</a:t>
            </a:r>
            <a:r>
              <a:rPr lang="en-US" sz="2800" b="1" dirty="0"/>
              <a:t> </a:t>
            </a:r>
            <a:r>
              <a:rPr lang="en-US" sz="2800" b="1" dirty="0" err="1"/>
              <a:t>jembatan</a:t>
            </a:r>
            <a:r>
              <a:rPr lang="en-US" sz="2800" b="1" dirty="0"/>
              <a:t> </a:t>
            </a:r>
            <a:r>
              <a:rPr lang="en-US" sz="2800" b="1" dirty="0" err="1"/>
              <a:t>ini</a:t>
            </a:r>
            <a:r>
              <a:rPr lang="en-US" sz="2800" b="1" dirty="0"/>
              <a:t>? </a:t>
            </a:r>
          </a:p>
        </p:txBody>
      </p:sp>
      <p:sp>
        <p:nvSpPr>
          <p:cNvPr id="9" name="Rectangle 8">
            <a:extLst>
              <a:ext uri="{FF2B5EF4-FFF2-40B4-BE49-F238E27FC236}">
                <a16:creationId xmlns:a16="http://schemas.microsoft.com/office/drawing/2014/main" id="{4575A949-CDBC-41A5-857A-8944294D84D4}"/>
              </a:ext>
            </a:extLst>
          </p:cNvPr>
          <p:cNvSpPr/>
          <p:nvPr/>
        </p:nvSpPr>
        <p:spPr>
          <a:xfrm>
            <a:off x="1152278" y="5553423"/>
            <a:ext cx="1250679"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id-ID" sz="2800" dirty="0"/>
              <a:t>4,5 T</a:t>
            </a:r>
            <a:endParaRPr lang="en-US" sz="2800" dirty="0"/>
          </a:p>
        </p:txBody>
      </p:sp>
    </p:spTree>
    <p:extLst>
      <p:ext uri="{BB962C8B-B14F-4D97-AF65-F5344CB8AC3E}">
        <p14:creationId xmlns:p14="http://schemas.microsoft.com/office/powerpoint/2010/main" val="679577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1553201" y="0"/>
            <a:ext cx="9010511" cy="450526"/>
          </a:xfrm>
          <a:custGeom>
            <a:avLst/>
            <a:gdLst/>
            <a:ahLst/>
            <a:cxnLst/>
            <a:rect l="l" t="t" r="r" b="b"/>
            <a:pathLst>
              <a:path w="9144000" h="457200">
                <a:moveTo>
                  <a:pt x="0" y="457200"/>
                </a:moveTo>
                <a:lnTo>
                  <a:pt x="9144000" y="457200"/>
                </a:lnTo>
                <a:lnTo>
                  <a:pt x="9144000" y="0"/>
                </a:lnTo>
                <a:lnTo>
                  <a:pt x="0" y="0"/>
                </a:lnTo>
                <a:lnTo>
                  <a:pt x="0" y="457200"/>
                </a:lnTo>
                <a:close/>
              </a:path>
            </a:pathLst>
          </a:custGeom>
          <a:solidFill>
            <a:srgbClr val="C00000"/>
          </a:solidFill>
        </p:spPr>
        <p:txBody>
          <a:bodyPr wrap="square" lIns="0" tIns="0" rIns="0" bIns="0" rtlCol="0">
            <a:noAutofit/>
          </a:bodyPr>
          <a:lstStyle/>
          <a:p>
            <a:endParaRPr sz="1774"/>
          </a:p>
        </p:txBody>
      </p:sp>
      <p:sp>
        <p:nvSpPr>
          <p:cNvPr id="19" name="object 19"/>
          <p:cNvSpPr txBox="1"/>
          <p:nvPr/>
        </p:nvSpPr>
        <p:spPr>
          <a:xfrm>
            <a:off x="4510276" y="114312"/>
            <a:ext cx="3089824" cy="250292"/>
          </a:xfrm>
          <a:prstGeom prst="rect">
            <a:avLst/>
          </a:prstGeom>
        </p:spPr>
        <p:txBody>
          <a:bodyPr wrap="square" lIns="0" tIns="0" rIns="0" bIns="0" rtlCol="0">
            <a:noAutofit/>
          </a:bodyPr>
          <a:lstStyle/>
          <a:p>
            <a:pPr marL="12515">
              <a:lnSpc>
                <a:spcPts val="1911"/>
              </a:lnSpc>
              <a:spcBef>
                <a:spcPts val="96"/>
              </a:spcBef>
            </a:pPr>
            <a:r>
              <a:rPr sz="1774" dirty="0">
                <a:solidFill>
                  <a:srgbClr val="FFFFFF"/>
                </a:solidFill>
                <a:latin typeface="Arial"/>
                <a:cs typeface="Arial"/>
              </a:rPr>
              <a:t>PEN</a:t>
            </a:r>
            <a:r>
              <a:rPr sz="1774" spc="-9" dirty="0">
                <a:solidFill>
                  <a:srgbClr val="FFFFFF"/>
                </a:solidFill>
                <a:latin typeface="Arial"/>
                <a:cs typeface="Arial"/>
              </a:rPr>
              <a:t>D</a:t>
            </a:r>
            <a:r>
              <a:rPr sz="1774" dirty="0">
                <a:solidFill>
                  <a:srgbClr val="FFFFFF"/>
                </a:solidFill>
                <a:latin typeface="Arial"/>
                <a:cs typeface="Arial"/>
              </a:rPr>
              <a:t>IDIKAN</a:t>
            </a:r>
            <a:r>
              <a:rPr sz="1774" spc="-88" dirty="0">
                <a:solidFill>
                  <a:srgbClr val="FFFFFF"/>
                </a:solidFill>
                <a:latin typeface="Arial"/>
                <a:cs typeface="Arial"/>
              </a:rPr>
              <a:t> </a:t>
            </a:r>
            <a:r>
              <a:rPr sz="1774" dirty="0">
                <a:solidFill>
                  <a:srgbClr val="FFFFFF"/>
                </a:solidFill>
                <a:latin typeface="Arial"/>
                <a:cs typeface="Arial"/>
              </a:rPr>
              <a:t>AN</a:t>
            </a:r>
            <a:r>
              <a:rPr sz="1774" spc="9" dirty="0">
                <a:solidFill>
                  <a:srgbClr val="FFFFFF"/>
                </a:solidFill>
                <a:latin typeface="Arial"/>
                <a:cs typeface="Arial"/>
              </a:rPr>
              <a:t>TI</a:t>
            </a:r>
            <a:r>
              <a:rPr sz="1774" dirty="0">
                <a:solidFill>
                  <a:srgbClr val="FFFFFF"/>
                </a:solidFill>
                <a:latin typeface="Arial"/>
                <a:cs typeface="Arial"/>
              </a:rPr>
              <a:t>-KORUPSI</a:t>
            </a:r>
            <a:endParaRPr sz="1774" dirty="0">
              <a:latin typeface="Arial"/>
              <a:cs typeface="Arial"/>
            </a:endParaRPr>
          </a:p>
        </p:txBody>
      </p:sp>
      <p:sp>
        <p:nvSpPr>
          <p:cNvPr id="18" name="object 18"/>
          <p:cNvSpPr txBox="1"/>
          <p:nvPr/>
        </p:nvSpPr>
        <p:spPr>
          <a:xfrm>
            <a:off x="6512361" y="823727"/>
            <a:ext cx="2579894" cy="576172"/>
          </a:xfrm>
          <a:prstGeom prst="rect">
            <a:avLst/>
          </a:prstGeom>
        </p:spPr>
        <p:txBody>
          <a:bodyPr wrap="square" lIns="0" tIns="0" rIns="0" bIns="0" rtlCol="0">
            <a:noAutofit/>
          </a:bodyPr>
          <a:lstStyle/>
          <a:p>
            <a:pPr marL="12515" marR="37619">
              <a:lnSpc>
                <a:spcPts val="2119"/>
              </a:lnSpc>
              <a:spcBef>
                <a:spcPts val="105"/>
              </a:spcBef>
            </a:pPr>
            <a:r>
              <a:rPr sz="1971" b="1" dirty="0">
                <a:solidFill>
                  <a:srgbClr val="FFFFFF"/>
                </a:solidFill>
                <a:latin typeface="Arial"/>
                <a:cs typeface="Arial"/>
              </a:rPr>
              <a:t>POKOK</a:t>
            </a:r>
            <a:r>
              <a:rPr sz="1971" b="1" spc="-19" dirty="0">
                <a:solidFill>
                  <a:srgbClr val="FFFFFF"/>
                </a:solidFill>
                <a:latin typeface="Arial"/>
                <a:cs typeface="Arial"/>
              </a:rPr>
              <a:t> </a:t>
            </a:r>
            <a:r>
              <a:rPr sz="1971" b="1" dirty="0">
                <a:solidFill>
                  <a:srgbClr val="FFFFFF"/>
                </a:solidFill>
                <a:latin typeface="Arial"/>
                <a:cs typeface="Arial"/>
              </a:rPr>
              <a:t>B</a:t>
            </a:r>
            <a:r>
              <a:rPr sz="1971" b="1" spc="4" dirty="0">
                <a:solidFill>
                  <a:srgbClr val="FFFFFF"/>
                </a:solidFill>
                <a:latin typeface="Arial"/>
                <a:cs typeface="Arial"/>
              </a:rPr>
              <a:t>A</a:t>
            </a:r>
            <a:r>
              <a:rPr sz="1971" b="1" dirty="0">
                <a:solidFill>
                  <a:srgbClr val="FFFFFF"/>
                </a:solidFill>
                <a:latin typeface="Arial"/>
                <a:cs typeface="Arial"/>
              </a:rPr>
              <a:t>H</a:t>
            </a:r>
            <a:r>
              <a:rPr sz="1971" b="1" spc="4" dirty="0">
                <a:solidFill>
                  <a:srgbClr val="FFFFFF"/>
                </a:solidFill>
                <a:latin typeface="Arial"/>
                <a:cs typeface="Arial"/>
              </a:rPr>
              <a:t>A</a:t>
            </a:r>
            <a:r>
              <a:rPr sz="1971" b="1" dirty="0">
                <a:solidFill>
                  <a:srgbClr val="FFFFFF"/>
                </a:solidFill>
                <a:latin typeface="Arial"/>
                <a:cs typeface="Arial"/>
              </a:rPr>
              <a:t>SAN :</a:t>
            </a:r>
            <a:endParaRPr sz="1971" dirty="0">
              <a:latin typeface="Arial"/>
              <a:cs typeface="Arial"/>
            </a:endParaRPr>
          </a:p>
          <a:p>
            <a:pPr marL="12515">
              <a:lnSpc>
                <a:spcPct val="95825"/>
              </a:lnSpc>
            </a:pPr>
            <a:r>
              <a:rPr sz="1971" dirty="0">
                <a:solidFill>
                  <a:srgbClr val="FFFFFF"/>
                </a:solidFill>
                <a:latin typeface="Arial"/>
                <a:cs typeface="Arial"/>
              </a:rPr>
              <a:t>D</a:t>
            </a:r>
            <a:r>
              <a:rPr sz="1971" spc="4" dirty="0">
                <a:solidFill>
                  <a:srgbClr val="FFFFFF"/>
                </a:solidFill>
                <a:latin typeface="Arial"/>
                <a:cs typeface="Arial"/>
              </a:rPr>
              <a:t>a</a:t>
            </a:r>
            <a:r>
              <a:rPr sz="1971" dirty="0">
                <a:solidFill>
                  <a:srgbClr val="FFFFFF"/>
                </a:solidFill>
                <a:latin typeface="Arial"/>
                <a:cs typeface="Arial"/>
              </a:rPr>
              <a:t>mpak</a:t>
            </a:r>
            <a:r>
              <a:rPr sz="1971" spc="-19" dirty="0">
                <a:solidFill>
                  <a:srgbClr val="FFFFFF"/>
                </a:solidFill>
                <a:latin typeface="Arial"/>
                <a:cs typeface="Arial"/>
              </a:rPr>
              <a:t> </a:t>
            </a:r>
            <a:r>
              <a:rPr sz="1971" dirty="0">
                <a:solidFill>
                  <a:srgbClr val="FFFFFF"/>
                </a:solidFill>
                <a:latin typeface="Arial"/>
                <a:cs typeface="Arial"/>
              </a:rPr>
              <a:t>Ma</a:t>
            </a:r>
            <a:r>
              <a:rPr sz="1971" spc="4" dirty="0">
                <a:solidFill>
                  <a:srgbClr val="FFFFFF"/>
                </a:solidFill>
                <a:latin typeface="Arial"/>
                <a:cs typeface="Arial"/>
              </a:rPr>
              <a:t>s</a:t>
            </a:r>
            <a:r>
              <a:rPr sz="1971" dirty="0">
                <a:solidFill>
                  <a:srgbClr val="FFFFFF"/>
                </a:solidFill>
                <a:latin typeface="Arial"/>
                <a:cs typeface="Arial"/>
              </a:rPr>
              <a:t>if</a:t>
            </a:r>
            <a:r>
              <a:rPr sz="1971" spc="-34" dirty="0">
                <a:solidFill>
                  <a:srgbClr val="FFFFFF"/>
                </a:solidFill>
                <a:latin typeface="Arial"/>
                <a:cs typeface="Arial"/>
              </a:rPr>
              <a:t> </a:t>
            </a:r>
            <a:r>
              <a:rPr sz="1971" dirty="0">
                <a:solidFill>
                  <a:srgbClr val="FFFFFF"/>
                </a:solidFill>
                <a:latin typeface="Arial"/>
                <a:cs typeface="Arial"/>
              </a:rPr>
              <a:t>Korup</a:t>
            </a:r>
            <a:r>
              <a:rPr sz="1971" spc="9" dirty="0">
                <a:solidFill>
                  <a:srgbClr val="FFFFFF"/>
                </a:solidFill>
                <a:latin typeface="Arial"/>
                <a:cs typeface="Arial"/>
              </a:rPr>
              <a:t>s</a:t>
            </a:r>
            <a:r>
              <a:rPr sz="1971" dirty="0">
                <a:solidFill>
                  <a:srgbClr val="FFFFFF"/>
                </a:solidFill>
                <a:latin typeface="Arial"/>
                <a:cs typeface="Arial"/>
              </a:rPr>
              <a:t>i</a:t>
            </a:r>
            <a:endParaRPr sz="1971" dirty="0">
              <a:latin typeface="Arial"/>
              <a:cs typeface="Arial"/>
            </a:endParaRPr>
          </a:p>
        </p:txBody>
      </p:sp>
      <p:sp>
        <p:nvSpPr>
          <p:cNvPr id="17" name="object 17"/>
          <p:cNvSpPr txBox="1"/>
          <p:nvPr/>
        </p:nvSpPr>
        <p:spPr>
          <a:xfrm>
            <a:off x="6512361" y="1724778"/>
            <a:ext cx="592153" cy="876897"/>
          </a:xfrm>
          <a:prstGeom prst="rect">
            <a:avLst/>
          </a:prstGeom>
        </p:spPr>
        <p:txBody>
          <a:bodyPr wrap="square" lIns="0" tIns="0" rIns="0" bIns="0" rtlCol="0">
            <a:noAutofit/>
          </a:bodyPr>
          <a:lstStyle/>
          <a:p>
            <a:pPr marL="12515">
              <a:lnSpc>
                <a:spcPts val="2119"/>
              </a:lnSpc>
              <a:spcBef>
                <a:spcPts val="105"/>
              </a:spcBef>
            </a:pPr>
            <a:r>
              <a:rPr sz="1971" b="1" dirty="0">
                <a:solidFill>
                  <a:srgbClr val="FFFFFF"/>
                </a:solidFill>
                <a:latin typeface="Arial"/>
                <a:cs typeface="Arial"/>
              </a:rPr>
              <a:t>SUB</a:t>
            </a:r>
            <a:endParaRPr sz="1971" dirty="0">
              <a:latin typeface="Arial"/>
              <a:cs typeface="Arial"/>
            </a:endParaRPr>
          </a:p>
          <a:p>
            <a:pPr marL="12515" marR="37619">
              <a:lnSpc>
                <a:spcPct val="95825"/>
              </a:lnSpc>
            </a:pPr>
            <a:r>
              <a:rPr sz="1971" dirty="0">
                <a:solidFill>
                  <a:srgbClr val="FFFFFF"/>
                </a:solidFill>
                <a:latin typeface="Arial"/>
                <a:cs typeface="Arial"/>
              </a:rPr>
              <a:t>1.</a:t>
            </a:r>
            <a:endParaRPr sz="1971" dirty="0">
              <a:latin typeface="Arial"/>
              <a:cs typeface="Arial"/>
            </a:endParaRPr>
          </a:p>
          <a:p>
            <a:pPr marL="12515" marR="37619">
              <a:lnSpc>
                <a:spcPct val="95825"/>
              </a:lnSpc>
              <a:spcBef>
                <a:spcPts val="99"/>
              </a:spcBef>
            </a:pPr>
            <a:r>
              <a:rPr sz="1971" dirty="0">
                <a:solidFill>
                  <a:srgbClr val="FFFFFF"/>
                </a:solidFill>
                <a:latin typeface="Arial"/>
                <a:cs typeface="Arial"/>
              </a:rPr>
              <a:t>2.</a:t>
            </a:r>
            <a:endParaRPr sz="1971" dirty="0">
              <a:latin typeface="Arial"/>
              <a:cs typeface="Arial"/>
            </a:endParaRPr>
          </a:p>
        </p:txBody>
      </p:sp>
      <p:sp>
        <p:nvSpPr>
          <p:cNvPr id="16" name="object 16"/>
          <p:cNvSpPr txBox="1"/>
          <p:nvPr/>
        </p:nvSpPr>
        <p:spPr>
          <a:xfrm>
            <a:off x="6143050" y="775296"/>
            <a:ext cx="5271608" cy="4769065"/>
          </a:xfrm>
          <a:prstGeom prst="rect">
            <a:avLst/>
          </a:prstGeom>
        </p:spPr>
        <p:style>
          <a:lnRef idx="1">
            <a:schemeClr val="accent6"/>
          </a:lnRef>
          <a:fillRef idx="3">
            <a:schemeClr val="accent6"/>
          </a:fillRef>
          <a:effectRef idx="2">
            <a:schemeClr val="accent6"/>
          </a:effectRef>
          <a:fontRef idx="minor">
            <a:schemeClr val="lt1"/>
          </a:fontRef>
        </p:style>
        <p:txBody>
          <a:bodyPr wrap="square" lIns="0" tIns="0" rIns="0" bIns="0" rtlCol="0">
            <a:noAutofit/>
          </a:bodyPr>
          <a:lstStyle/>
          <a:p>
            <a:pPr marL="314421" marR="77013">
              <a:lnSpc>
                <a:spcPct val="100041"/>
              </a:lnSpc>
            </a:pPr>
            <a:endParaRPr lang="id-ID" sz="1971" dirty="0">
              <a:solidFill>
                <a:srgbClr val="FF0000"/>
              </a:solidFill>
              <a:latin typeface="Arial"/>
              <a:cs typeface="Arial"/>
            </a:endParaRPr>
          </a:p>
          <a:p>
            <a:pPr marL="314421" marR="77013">
              <a:lnSpc>
                <a:spcPct val="100041"/>
              </a:lnSpc>
            </a:pPr>
            <a:r>
              <a:rPr lang="en-US" sz="1971" dirty="0" err="1">
                <a:solidFill>
                  <a:schemeClr val="tx1"/>
                </a:solidFill>
                <a:latin typeface="Arial"/>
                <a:cs typeface="Arial"/>
              </a:rPr>
              <a:t>POKOK</a:t>
            </a:r>
            <a:r>
              <a:rPr lang="en-US" sz="1971" dirty="0">
                <a:solidFill>
                  <a:schemeClr val="tx1"/>
                </a:solidFill>
                <a:latin typeface="Arial"/>
                <a:cs typeface="Arial"/>
              </a:rPr>
              <a:t> </a:t>
            </a:r>
            <a:r>
              <a:rPr lang="en-US" sz="1971" dirty="0" err="1">
                <a:solidFill>
                  <a:schemeClr val="tx1"/>
                </a:solidFill>
                <a:latin typeface="Arial"/>
                <a:cs typeface="Arial"/>
              </a:rPr>
              <a:t>BAHASAN</a:t>
            </a:r>
            <a:r>
              <a:rPr lang="en-US" sz="1971" dirty="0">
                <a:solidFill>
                  <a:schemeClr val="tx1"/>
                </a:solidFill>
                <a:latin typeface="Arial"/>
                <a:cs typeface="Arial"/>
              </a:rPr>
              <a:t> : </a:t>
            </a:r>
            <a:r>
              <a:rPr lang="en-US" sz="1971" dirty="0" err="1">
                <a:solidFill>
                  <a:schemeClr val="tx1"/>
                </a:solidFill>
                <a:latin typeface="Arial"/>
                <a:cs typeface="Arial"/>
              </a:rPr>
              <a:t>Dampak</a:t>
            </a:r>
            <a:r>
              <a:rPr lang="en-US" sz="1971" dirty="0">
                <a:solidFill>
                  <a:schemeClr val="tx1"/>
                </a:solidFill>
                <a:latin typeface="Arial"/>
                <a:cs typeface="Arial"/>
              </a:rPr>
              <a:t> </a:t>
            </a:r>
            <a:r>
              <a:rPr lang="en-US" sz="1971" dirty="0" err="1">
                <a:solidFill>
                  <a:schemeClr val="tx1"/>
                </a:solidFill>
                <a:latin typeface="Arial"/>
                <a:cs typeface="Arial"/>
              </a:rPr>
              <a:t>Masif</a:t>
            </a:r>
            <a:r>
              <a:rPr lang="en-US" sz="1971" dirty="0">
                <a:solidFill>
                  <a:schemeClr val="tx1"/>
                </a:solidFill>
                <a:latin typeface="Arial"/>
                <a:cs typeface="Arial"/>
              </a:rPr>
              <a:t> </a:t>
            </a:r>
            <a:r>
              <a:rPr lang="en-US" sz="1971" dirty="0" err="1">
                <a:solidFill>
                  <a:schemeClr val="tx1"/>
                </a:solidFill>
                <a:latin typeface="Arial"/>
                <a:cs typeface="Arial"/>
              </a:rPr>
              <a:t>Korupsi</a:t>
            </a:r>
            <a:r>
              <a:rPr lang="en-US" sz="1971" dirty="0">
                <a:solidFill>
                  <a:schemeClr val="tx1"/>
                </a:solidFill>
                <a:latin typeface="Arial"/>
                <a:cs typeface="Arial"/>
              </a:rPr>
              <a:t>   </a:t>
            </a:r>
            <a:endParaRPr lang="id-ID" sz="1971" dirty="0">
              <a:solidFill>
                <a:schemeClr val="tx1"/>
              </a:solidFill>
              <a:latin typeface="Arial"/>
              <a:cs typeface="Arial"/>
            </a:endParaRPr>
          </a:p>
          <a:p>
            <a:pPr marL="314421" marR="77013">
              <a:lnSpc>
                <a:spcPct val="100041"/>
              </a:lnSpc>
            </a:pPr>
            <a:r>
              <a:rPr lang="en-US" sz="1971" dirty="0">
                <a:solidFill>
                  <a:schemeClr val="tx1"/>
                </a:solidFill>
                <a:latin typeface="Arial"/>
                <a:cs typeface="Arial"/>
              </a:rPr>
              <a:t>SUB </a:t>
            </a:r>
            <a:r>
              <a:rPr lang="en-US" sz="1971" dirty="0" err="1">
                <a:solidFill>
                  <a:schemeClr val="tx1"/>
                </a:solidFill>
                <a:latin typeface="Arial"/>
                <a:cs typeface="Arial"/>
              </a:rPr>
              <a:t>POKOK</a:t>
            </a:r>
            <a:r>
              <a:rPr lang="en-US" sz="1971" dirty="0">
                <a:solidFill>
                  <a:schemeClr val="tx1"/>
                </a:solidFill>
                <a:latin typeface="Arial"/>
                <a:cs typeface="Arial"/>
              </a:rPr>
              <a:t> </a:t>
            </a:r>
            <a:r>
              <a:rPr lang="en-US" sz="1971" dirty="0" err="1">
                <a:solidFill>
                  <a:schemeClr val="tx1"/>
                </a:solidFill>
                <a:latin typeface="Arial"/>
                <a:cs typeface="Arial"/>
              </a:rPr>
              <a:t>BAHASAN</a:t>
            </a:r>
            <a:r>
              <a:rPr lang="en-US" sz="1971" dirty="0">
                <a:solidFill>
                  <a:schemeClr val="tx1"/>
                </a:solidFill>
                <a:latin typeface="Arial"/>
                <a:cs typeface="Arial"/>
              </a:rPr>
              <a:t> : </a:t>
            </a:r>
            <a:endParaRPr lang="id-ID" sz="1971" dirty="0">
              <a:solidFill>
                <a:schemeClr val="tx1"/>
              </a:solidFill>
              <a:latin typeface="Arial"/>
              <a:cs typeface="Arial"/>
            </a:endParaRPr>
          </a:p>
          <a:p>
            <a:pPr marL="771621" marR="77013" indent="-457200">
              <a:lnSpc>
                <a:spcPct val="100041"/>
              </a:lnSpc>
              <a:buAutoNum type="arabicPeriod"/>
            </a:pPr>
            <a:r>
              <a:rPr lang="en-US" sz="1971" dirty="0" err="1">
                <a:solidFill>
                  <a:schemeClr val="tx1"/>
                </a:solidFill>
                <a:latin typeface="Arial"/>
                <a:cs typeface="Arial"/>
              </a:rPr>
              <a:t>Dampak</a:t>
            </a:r>
            <a:r>
              <a:rPr lang="en-US" sz="1971" dirty="0">
                <a:solidFill>
                  <a:schemeClr val="tx1"/>
                </a:solidFill>
                <a:latin typeface="Arial"/>
                <a:cs typeface="Arial"/>
              </a:rPr>
              <a:t> </a:t>
            </a:r>
            <a:r>
              <a:rPr lang="en-US" sz="1971" dirty="0" err="1">
                <a:solidFill>
                  <a:schemeClr val="tx1"/>
                </a:solidFill>
                <a:latin typeface="Arial"/>
                <a:cs typeface="Arial"/>
              </a:rPr>
              <a:t>Ekonomi</a:t>
            </a:r>
            <a:r>
              <a:rPr lang="en-US" sz="1971" dirty="0">
                <a:solidFill>
                  <a:schemeClr val="tx1"/>
                </a:solidFill>
                <a:latin typeface="Arial"/>
                <a:cs typeface="Arial"/>
              </a:rPr>
              <a:t> </a:t>
            </a:r>
            <a:endParaRPr lang="id-ID" sz="1971" dirty="0">
              <a:solidFill>
                <a:schemeClr val="tx1"/>
              </a:solidFill>
              <a:latin typeface="Arial"/>
              <a:cs typeface="Arial"/>
            </a:endParaRPr>
          </a:p>
          <a:p>
            <a:pPr marL="771621" marR="77013" indent="-457200">
              <a:lnSpc>
                <a:spcPct val="100041"/>
              </a:lnSpc>
              <a:buAutoNum type="arabicPeriod"/>
            </a:pPr>
            <a:r>
              <a:rPr lang="en-US" sz="1971" dirty="0" err="1">
                <a:solidFill>
                  <a:schemeClr val="tx1"/>
                </a:solidFill>
                <a:latin typeface="Arial"/>
                <a:cs typeface="Arial"/>
              </a:rPr>
              <a:t>Dampak</a:t>
            </a:r>
            <a:r>
              <a:rPr lang="en-US" sz="1971" dirty="0">
                <a:solidFill>
                  <a:schemeClr val="tx1"/>
                </a:solidFill>
                <a:latin typeface="Arial"/>
                <a:cs typeface="Arial"/>
              </a:rPr>
              <a:t> </a:t>
            </a:r>
            <a:r>
              <a:rPr lang="en-US" sz="1971" dirty="0" err="1">
                <a:solidFill>
                  <a:schemeClr val="tx1"/>
                </a:solidFill>
                <a:latin typeface="Arial"/>
                <a:cs typeface="Arial"/>
              </a:rPr>
              <a:t>Sosial</a:t>
            </a:r>
            <a:r>
              <a:rPr lang="en-US" sz="1971" dirty="0">
                <a:solidFill>
                  <a:schemeClr val="tx1"/>
                </a:solidFill>
                <a:latin typeface="Arial"/>
                <a:cs typeface="Arial"/>
              </a:rPr>
              <a:t> </a:t>
            </a:r>
            <a:r>
              <a:rPr lang="en-US" sz="1971" dirty="0" err="1">
                <a:solidFill>
                  <a:schemeClr val="tx1"/>
                </a:solidFill>
                <a:latin typeface="Arial"/>
                <a:cs typeface="Arial"/>
              </a:rPr>
              <a:t>dan</a:t>
            </a:r>
            <a:r>
              <a:rPr lang="en-US" sz="1971" dirty="0">
                <a:solidFill>
                  <a:schemeClr val="tx1"/>
                </a:solidFill>
                <a:latin typeface="Arial"/>
                <a:cs typeface="Arial"/>
              </a:rPr>
              <a:t>  </a:t>
            </a:r>
            <a:r>
              <a:rPr lang="en-US" sz="1971" dirty="0" err="1">
                <a:solidFill>
                  <a:schemeClr val="tx1"/>
                </a:solidFill>
                <a:latin typeface="Arial"/>
                <a:cs typeface="Arial"/>
              </a:rPr>
              <a:t>Kemiskinan</a:t>
            </a:r>
            <a:r>
              <a:rPr lang="en-US" sz="1971" dirty="0">
                <a:solidFill>
                  <a:schemeClr val="tx1"/>
                </a:solidFill>
                <a:latin typeface="Arial"/>
                <a:cs typeface="Arial"/>
              </a:rPr>
              <a:t> </a:t>
            </a:r>
            <a:r>
              <a:rPr lang="en-US" sz="1971" dirty="0" err="1">
                <a:solidFill>
                  <a:schemeClr val="tx1"/>
                </a:solidFill>
                <a:latin typeface="Arial"/>
                <a:cs typeface="Arial"/>
              </a:rPr>
              <a:t>Masyarakat</a:t>
            </a:r>
            <a:r>
              <a:rPr lang="en-US" sz="1971" dirty="0">
                <a:solidFill>
                  <a:schemeClr val="tx1"/>
                </a:solidFill>
                <a:latin typeface="Arial"/>
                <a:cs typeface="Arial"/>
              </a:rPr>
              <a:t> </a:t>
            </a:r>
            <a:endParaRPr lang="id-ID" sz="1971" dirty="0">
              <a:solidFill>
                <a:schemeClr val="tx1"/>
              </a:solidFill>
              <a:latin typeface="Arial"/>
              <a:cs typeface="Arial"/>
            </a:endParaRPr>
          </a:p>
          <a:p>
            <a:pPr marL="771621" marR="77013" indent="-457200">
              <a:lnSpc>
                <a:spcPct val="100041"/>
              </a:lnSpc>
              <a:buAutoNum type="arabicPeriod"/>
            </a:pPr>
            <a:r>
              <a:rPr lang="en-US" sz="1971" dirty="0" err="1">
                <a:solidFill>
                  <a:schemeClr val="tx1"/>
                </a:solidFill>
                <a:latin typeface="Arial"/>
                <a:cs typeface="Arial"/>
              </a:rPr>
              <a:t>Dampak</a:t>
            </a:r>
            <a:r>
              <a:rPr lang="en-US" sz="1971" dirty="0">
                <a:solidFill>
                  <a:schemeClr val="tx1"/>
                </a:solidFill>
                <a:latin typeface="Arial"/>
                <a:cs typeface="Arial"/>
              </a:rPr>
              <a:t> </a:t>
            </a:r>
            <a:r>
              <a:rPr lang="en-US" sz="1971" dirty="0" err="1">
                <a:solidFill>
                  <a:schemeClr val="tx1"/>
                </a:solidFill>
                <a:latin typeface="Arial"/>
                <a:cs typeface="Arial"/>
              </a:rPr>
              <a:t>Birokrasi</a:t>
            </a:r>
            <a:r>
              <a:rPr lang="en-US" sz="1971" dirty="0">
                <a:solidFill>
                  <a:schemeClr val="tx1"/>
                </a:solidFill>
                <a:latin typeface="Arial"/>
                <a:cs typeface="Arial"/>
              </a:rPr>
              <a:t>  </a:t>
            </a:r>
            <a:r>
              <a:rPr lang="en-US" sz="1971" dirty="0" err="1">
                <a:solidFill>
                  <a:schemeClr val="tx1"/>
                </a:solidFill>
                <a:latin typeface="Arial"/>
                <a:cs typeface="Arial"/>
              </a:rPr>
              <a:t>Pemerintahan</a:t>
            </a:r>
            <a:r>
              <a:rPr lang="en-US" sz="1971" dirty="0">
                <a:solidFill>
                  <a:schemeClr val="tx1"/>
                </a:solidFill>
                <a:latin typeface="Arial"/>
                <a:cs typeface="Arial"/>
              </a:rPr>
              <a:t> </a:t>
            </a:r>
            <a:endParaRPr lang="id-ID" sz="1971" dirty="0">
              <a:solidFill>
                <a:schemeClr val="tx1"/>
              </a:solidFill>
              <a:latin typeface="Arial"/>
              <a:cs typeface="Arial"/>
            </a:endParaRPr>
          </a:p>
          <a:p>
            <a:pPr marL="771621" marR="77013" indent="-457200">
              <a:lnSpc>
                <a:spcPct val="100041"/>
              </a:lnSpc>
              <a:buAutoNum type="arabicPeriod"/>
            </a:pPr>
            <a:r>
              <a:rPr lang="en-US" sz="1971" dirty="0" err="1">
                <a:solidFill>
                  <a:schemeClr val="tx1"/>
                </a:solidFill>
                <a:latin typeface="Arial"/>
                <a:cs typeface="Arial"/>
              </a:rPr>
              <a:t>Dampak</a:t>
            </a:r>
            <a:r>
              <a:rPr lang="en-US" sz="1971" dirty="0">
                <a:solidFill>
                  <a:schemeClr val="tx1"/>
                </a:solidFill>
                <a:latin typeface="Arial"/>
                <a:cs typeface="Arial"/>
              </a:rPr>
              <a:t> </a:t>
            </a:r>
            <a:r>
              <a:rPr lang="en-US" sz="1971" dirty="0" err="1">
                <a:solidFill>
                  <a:schemeClr val="tx1"/>
                </a:solidFill>
                <a:latin typeface="Arial"/>
                <a:cs typeface="Arial"/>
              </a:rPr>
              <a:t>terhadap</a:t>
            </a:r>
            <a:r>
              <a:rPr lang="en-US" sz="1971" dirty="0">
                <a:solidFill>
                  <a:schemeClr val="tx1"/>
                </a:solidFill>
                <a:latin typeface="Arial"/>
                <a:cs typeface="Arial"/>
              </a:rPr>
              <a:t> </a:t>
            </a:r>
            <a:r>
              <a:rPr lang="en-US" sz="1971" dirty="0" err="1">
                <a:solidFill>
                  <a:schemeClr val="tx1"/>
                </a:solidFill>
                <a:latin typeface="Arial"/>
                <a:cs typeface="Arial"/>
              </a:rPr>
              <a:t>Politik</a:t>
            </a:r>
            <a:r>
              <a:rPr lang="en-US" sz="1971" dirty="0">
                <a:solidFill>
                  <a:schemeClr val="tx1"/>
                </a:solidFill>
                <a:latin typeface="Arial"/>
                <a:cs typeface="Arial"/>
              </a:rPr>
              <a:t> </a:t>
            </a:r>
            <a:r>
              <a:rPr lang="en-US" sz="1971" dirty="0" err="1">
                <a:solidFill>
                  <a:schemeClr val="tx1"/>
                </a:solidFill>
                <a:latin typeface="Arial"/>
                <a:cs typeface="Arial"/>
              </a:rPr>
              <a:t>dan</a:t>
            </a:r>
            <a:r>
              <a:rPr lang="en-US" sz="1971" dirty="0">
                <a:solidFill>
                  <a:schemeClr val="tx1"/>
                </a:solidFill>
                <a:latin typeface="Arial"/>
                <a:cs typeface="Arial"/>
              </a:rPr>
              <a:t>  </a:t>
            </a:r>
            <a:r>
              <a:rPr lang="en-US" sz="1971" dirty="0" err="1">
                <a:solidFill>
                  <a:schemeClr val="tx1"/>
                </a:solidFill>
                <a:latin typeface="Arial"/>
                <a:cs typeface="Arial"/>
              </a:rPr>
              <a:t>Demokrasi</a:t>
            </a:r>
            <a:r>
              <a:rPr lang="en-US" sz="1971" dirty="0">
                <a:solidFill>
                  <a:schemeClr val="tx1"/>
                </a:solidFill>
                <a:latin typeface="Arial"/>
                <a:cs typeface="Arial"/>
              </a:rPr>
              <a:t> </a:t>
            </a:r>
            <a:endParaRPr lang="id-ID" sz="1971" dirty="0">
              <a:solidFill>
                <a:schemeClr val="tx1"/>
              </a:solidFill>
              <a:latin typeface="Arial"/>
              <a:cs typeface="Arial"/>
            </a:endParaRPr>
          </a:p>
          <a:p>
            <a:pPr marL="771621" marR="77013" indent="-457200">
              <a:lnSpc>
                <a:spcPct val="100041"/>
              </a:lnSpc>
              <a:buAutoNum type="arabicPeriod"/>
            </a:pPr>
            <a:r>
              <a:rPr lang="en-US" sz="1971" dirty="0" err="1">
                <a:solidFill>
                  <a:schemeClr val="tx1"/>
                </a:solidFill>
                <a:latin typeface="Arial"/>
                <a:cs typeface="Arial"/>
              </a:rPr>
              <a:t>Dampak</a:t>
            </a:r>
            <a:r>
              <a:rPr lang="en-US" sz="1971" dirty="0">
                <a:solidFill>
                  <a:schemeClr val="tx1"/>
                </a:solidFill>
                <a:latin typeface="Arial"/>
                <a:cs typeface="Arial"/>
              </a:rPr>
              <a:t> </a:t>
            </a:r>
            <a:r>
              <a:rPr lang="en-US" sz="1971" dirty="0" err="1">
                <a:solidFill>
                  <a:schemeClr val="tx1"/>
                </a:solidFill>
                <a:latin typeface="Arial"/>
                <a:cs typeface="Arial"/>
              </a:rPr>
              <a:t>terhadap</a:t>
            </a:r>
            <a:r>
              <a:rPr lang="en-US" sz="1971" dirty="0">
                <a:solidFill>
                  <a:schemeClr val="tx1"/>
                </a:solidFill>
                <a:latin typeface="Arial"/>
                <a:cs typeface="Arial"/>
              </a:rPr>
              <a:t>  </a:t>
            </a:r>
            <a:r>
              <a:rPr lang="en-US" sz="1971" dirty="0" err="1">
                <a:solidFill>
                  <a:schemeClr val="tx1"/>
                </a:solidFill>
                <a:latin typeface="Arial"/>
                <a:cs typeface="Arial"/>
              </a:rPr>
              <a:t>Penegakan</a:t>
            </a:r>
            <a:r>
              <a:rPr lang="en-US" sz="1971" dirty="0">
                <a:solidFill>
                  <a:schemeClr val="tx1"/>
                </a:solidFill>
                <a:latin typeface="Arial"/>
                <a:cs typeface="Arial"/>
              </a:rPr>
              <a:t> </a:t>
            </a:r>
            <a:r>
              <a:rPr lang="en-US" sz="1971" dirty="0" err="1">
                <a:solidFill>
                  <a:schemeClr val="tx1"/>
                </a:solidFill>
                <a:latin typeface="Arial"/>
                <a:cs typeface="Arial"/>
              </a:rPr>
              <a:t>Hukum</a:t>
            </a:r>
            <a:r>
              <a:rPr lang="en-US" sz="1971" dirty="0">
                <a:solidFill>
                  <a:schemeClr val="tx1"/>
                </a:solidFill>
                <a:latin typeface="Arial"/>
                <a:cs typeface="Arial"/>
              </a:rPr>
              <a:t> </a:t>
            </a:r>
            <a:endParaRPr lang="id-ID" sz="1971" dirty="0">
              <a:solidFill>
                <a:schemeClr val="tx1"/>
              </a:solidFill>
              <a:latin typeface="Arial"/>
              <a:cs typeface="Arial"/>
            </a:endParaRPr>
          </a:p>
          <a:p>
            <a:pPr marL="771621" marR="77013" indent="-457200">
              <a:lnSpc>
                <a:spcPct val="100041"/>
              </a:lnSpc>
              <a:buAutoNum type="arabicPeriod"/>
            </a:pPr>
            <a:r>
              <a:rPr lang="en-US" sz="1971" dirty="0" err="1">
                <a:solidFill>
                  <a:schemeClr val="tx1"/>
                </a:solidFill>
                <a:latin typeface="Arial"/>
                <a:cs typeface="Arial"/>
              </a:rPr>
              <a:t>Dampak</a:t>
            </a:r>
            <a:r>
              <a:rPr lang="en-US" sz="1971" dirty="0">
                <a:solidFill>
                  <a:schemeClr val="tx1"/>
                </a:solidFill>
                <a:latin typeface="Arial"/>
                <a:cs typeface="Arial"/>
              </a:rPr>
              <a:t> </a:t>
            </a:r>
            <a:r>
              <a:rPr lang="en-US" sz="1971" dirty="0" err="1">
                <a:solidFill>
                  <a:schemeClr val="tx1"/>
                </a:solidFill>
                <a:latin typeface="Arial"/>
                <a:cs typeface="Arial"/>
              </a:rPr>
              <a:t>terhadap</a:t>
            </a:r>
            <a:r>
              <a:rPr lang="en-US" sz="1971" dirty="0">
                <a:solidFill>
                  <a:schemeClr val="tx1"/>
                </a:solidFill>
                <a:latin typeface="Arial"/>
                <a:cs typeface="Arial"/>
              </a:rPr>
              <a:t>  </a:t>
            </a:r>
            <a:r>
              <a:rPr lang="en-US" sz="1971" dirty="0" err="1">
                <a:solidFill>
                  <a:schemeClr val="tx1"/>
                </a:solidFill>
                <a:latin typeface="Arial"/>
                <a:cs typeface="Arial"/>
              </a:rPr>
              <a:t>Pertahanan</a:t>
            </a:r>
            <a:r>
              <a:rPr lang="en-US" sz="1971" dirty="0">
                <a:solidFill>
                  <a:schemeClr val="tx1"/>
                </a:solidFill>
                <a:latin typeface="Arial"/>
                <a:cs typeface="Arial"/>
              </a:rPr>
              <a:t> </a:t>
            </a:r>
            <a:r>
              <a:rPr lang="en-US" sz="1971" dirty="0" err="1">
                <a:solidFill>
                  <a:schemeClr val="tx1"/>
                </a:solidFill>
                <a:latin typeface="Arial"/>
                <a:cs typeface="Arial"/>
              </a:rPr>
              <a:t>dan</a:t>
            </a:r>
            <a:r>
              <a:rPr lang="en-US" sz="1971" dirty="0">
                <a:solidFill>
                  <a:schemeClr val="tx1"/>
                </a:solidFill>
                <a:latin typeface="Arial"/>
                <a:cs typeface="Arial"/>
              </a:rPr>
              <a:t> </a:t>
            </a:r>
            <a:r>
              <a:rPr lang="en-US" sz="1971" dirty="0" err="1">
                <a:solidFill>
                  <a:schemeClr val="tx1"/>
                </a:solidFill>
                <a:latin typeface="Arial"/>
                <a:cs typeface="Arial"/>
              </a:rPr>
              <a:t>Keamanan</a:t>
            </a:r>
            <a:r>
              <a:rPr lang="en-US" sz="1971" dirty="0">
                <a:solidFill>
                  <a:schemeClr val="tx1"/>
                </a:solidFill>
                <a:latin typeface="Arial"/>
                <a:cs typeface="Arial"/>
              </a:rPr>
              <a:t> </a:t>
            </a:r>
            <a:endParaRPr lang="id-ID" sz="1971" dirty="0">
              <a:solidFill>
                <a:schemeClr val="tx1"/>
              </a:solidFill>
              <a:latin typeface="Arial"/>
              <a:cs typeface="Arial"/>
            </a:endParaRPr>
          </a:p>
          <a:p>
            <a:pPr marL="771621" marR="77013" indent="-457200">
              <a:lnSpc>
                <a:spcPct val="100041"/>
              </a:lnSpc>
              <a:buAutoNum type="arabicPeriod"/>
            </a:pPr>
            <a:r>
              <a:rPr lang="en-US" sz="1971" dirty="0" err="1">
                <a:solidFill>
                  <a:schemeClr val="tx1"/>
                </a:solidFill>
                <a:latin typeface="Arial"/>
                <a:cs typeface="Arial"/>
              </a:rPr>
              <a:t>Dampak</a:t>
            </a:r>
            <a:r>
              <a:rPr lang="en-US" sz="1971" dirty="0">
                <a:solidFill>
                  <a:schemeClr val="tx1"/>
                </a:solidFill>
                <a:latin typeface="Arial"/>
                <a:cs typeface="Arial"/>
              </a:rPr>
              <a:t> </a:t>
            </a:r>
            <a:r>
              <a:rPr lang="en-US" sz="1971" dirty="0" err="1">
                <a:solidFill>
                  <a:schemeClr val="tx1"/>
                </a:solidFill>
                <a:latin typeface="Arial"/>
                <a:cs typeface="Arial"/>
              </a:rPr>
              <a:t>Kerusakan</a:t>
            </a:r>
            <a:r>
              <a:rPr lang="en-US" sz="1971" dirty="0">
                <a:solidFill>
                  <a:schemeClr val="tx1"/>
                </a:solidFill>
                <a:latin typeface="Arial"/>
                <a:cs typeface="Arial"/>
              </a:rPr>
              <a:t>  </a:t>
            </a:r>
            <a:r>
              <a:rPr lang="en-US" sz="1971" dirty="0" err="1">
                <a:solidFill>
                  <a:schemeClr val="tx1"/>
                </a:solidFill>
                <a:latin typeface="Arial"/>
                <a:cs typeface="Arial"/>
              </a:rPr>
              <a:t>Lingkungan</a:t>
            </a:r>
            <a:r>
              <a:rPr lang="en-US" sz="1971" dirty="0">
                <a:solidFill>
                  <a:schemeClr val="tx1"/>
                </a:solidFill>
                <a:latin typeface="Arial"/>
                <a:cs typeface="Arial"/>
              </a:rPr>
              <a:t> </a:t>
            </a:r>
            <a:endParaRPr lang="id-ID" sz="1971" dirty="0">
              <a:solidFill>
                <a:schemeClr val="tx1"/>
              </a:solidFill>
              <a:latin typeface="Arial"/>
              <a:cs typeface="Arial"/>
            </a:endParaRPr>
          </a:p>
        </p:txBody>
      </p:sp>
      <p:sp>
        <p:nvSpPr>
          <p:cNvPr id="6" name="object 6"/>
          <p:cNvSpPr txBox="1"/>
          <p:nvPr/>
        </p:nvSpPr>
        <p:spPr>
          <a:xfrm>
            <a:off x="6512361" y="5630284"/>
            <a:ext cx="272251" cy="275821"/>
          </a:xfrm>
          <a:prstGeom prst="rect">
            <a:avLst/>
          </a:prstGeom>
        </p:spPr>
        <p:txBody>
          <a:bodyPr wrap="square" lIns="0" tIns="0" rIns="0" bIns="0" rtlCol="0">
            <a:noAutofit/>
          </a:bodyPr>
          <a:lstStyle/>
          <a:p>
            <a:pPr marL="12515">
              <a:lnSpc>
                <a:spcPts val="2119"/>
              </a:lnSpc>
              <a:spcBef>
                <a:spcPts val="105"/>
              </a:spcBef>
            </a:pPr>
            <a:r>
              <a:rPr sz="1971" dirty="0">
                <a:solidFill>
                  <a:srgbClr val="FFFFFF"/>
                </a:solidFill>
                <a:latin typeface="Arial"/>
                <a:cs typeface="Arial"/>
              </a:rPr>
              <a:t>7.</a:t>
            </a:r>
            <a:endParaRPr sz="1971">
              <a:latin typeface="Arial"/>
              <a:cs typeface="Arial"/>
            </a:endParaRPr>
          </a:p>
        </p:txBody>
      </p:sp>
      <p:sp>
        <p:nvSpPr>
          <p:cNvPr id="5" name="object 5"/>
          <p:cNvSpPr txBox="1"/>
          <p:nvPr/>
        </p:nvSpPr>
        <p:spPr>
          <a:xfrm>
            <a:off x="7413412" y="5630283"/>
            <a:ext cx="2264181" cy="576172"/>
          </a:xfrm>
          <a:prstGeom prst="rect">
            <a:avLst/>
          </a:prstGeom>
        </p:spPr>
        <p:txBody>
          <a:bodyPr wrap="square" lIns="0" tIns="0" rIns="0" bIns="0" rtlCol="0">
            <a:noAutofit/>
          </a:bodyPr>
          <a:lstStyle/>
          <a:p>
            <a:pPr marL="12515">
              <a:lnSpc>
                <a:spcPts val="2119"/>
              </a:lnSpc>
              <a:spcBef>
                <a:spcPts val="105"/>
              </a:spcBef>
            </a:pPr>
            <a:endParaRPr sz="1971" dirty="0">
              <a:latin typeface="Arial"/>
              <a:cs typeface="Arial"/>
            </a:endParaRPr>
          </a:p>
        </p:txBody>
      </p:sp>
      <p:sp>
        <p:nvSpPr>
          <p:cNvPr id="2" name="Rectangle 1"/>
          <p:cNvSpPr/>
          <p:nvPr/>
        </p:nvSpPr>
        <p:spPr>
          <a:xfrm>
            <a:off x="985025" y="1351633"/>
            <a:ext cx="4211444" cy="40318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id-ID" sz="3200" dirty="0">
                <a:solidFill>
                  <a:schemeClr val="tx1"/>
                </a:solidFill>
              </a:rPr>
              <a:t>Kompetensi Dasar</a:t>
            </a:r>
          </a:p>
          <a:p>
            <a:pPr marL="342900" indent="-342900">
              <a:buAutoNum type="arabicPeriod"/>
            </a:pPr>
            <a:r>
              <a:rPr lang="en-US" sz="2800" dirty="0" err="1">
                <a:solidFill>
                  <a:schemeClr val="tx1"/>
                </a:solidFill>
              </a:rPr>
              <a:t>Mahasiswa</a:t>
            </a:r>
            <a:r>
              <a:rPr lang="en-US" sz="2800" dirty="0">
                <a:solidFill>
                  <a:schemeClr val="tx1"/>
                </a:solidFill>
              </a:rPr>
              <a:t> </a:t>
            </a:r>
            <a:r>
              <a:rPr lang="en-US" sz="2800" dirty="0" err="1">
                <a:solidFill>
                  <a:schemeClr val="tx1"/>
                </a:solidFill>
              </a:rPr>
              <a:t>mengetahui</a:t>
            </a:r>
            <a:r>
              <a:rPr lang="en-US" sz="2800" dirty="0">
                <a:solidFill>
                  <a:schemeClr val="tx1"/>
                </a:solidFill>
              </a:rPr>
              <a:t> </a:t>
            </a:r>
            <a:r>
              <a:rPr lang="en-US" sz="2800" dirty="0" err="1">
                <a:solidFill>
                  <a:schemeClr val="tx1"/>
                </a:solidFill>
              </a:rPr>
              <a:t>dampak</a:t>
            </a:r>
            <a:r>
              <a:rPr lang="en-US" sz="2800" dirty="0">
                <a:solidFill>
                  <a:schemeClr val="tx1"/>
                </a:solidFill>
              </a:rPr>
              <a:t> </a:t>
            </a:r>
            <a:r>
              <a:rPr lang="en-US" sz="2800" dirty="0" err="1">
                <a:solidFill>
                  <a:schemeClr val="tx1"/>
                </a:solidFill>
              </a:rPr>
              <a:t>korupsi</a:t>
            </a:r>
            <a:r>
              <a:rPr lang="en-US" sz="2800" dirty="0">
                <a:solidFill>
                  <a:schemeClr val="tx1"/>
                </a:solidFill>
              </a:rPr>
              <a:t>; </a:t>
            </a:r>
            <a:endParaRPr lang="id-ID" sz="2800" dirty="0">
              <a:solidFill>
                <a:schemeClr val="tx1"/>
              </a:solidFill>
            </a:endParaRPr>
          </a:p>
          <a:p>
            <a:pPr marL="342900" indent="-342900">
              <a:buAutoNum type="arabicPeriod"/>
            </a:pPr>
            <a:r>
              <a:rPr lang="en-US" sz="2800" dirty="0" err="1">
                <a:solidFill>
                  <a:schemeClr val="tx1"/>
                </a:solidFill>
              </a:rPr>
              <a:t>Mahasiswa</a:t>
            </a:r>
            <a:r>
              <a:rPr lang="en-US" sz="2800" dirty="0">
                <a:solidFill>
                  <a:schemeClr val="tx1"/>
                </a:solidFill>
              </a:rPr>
              <a:t> </a:t>
            </a:r>
            <a:r>
              <a:rPr lang="en-US" sz="2800" dirty="0" err="1">
                <a:solidFill>
                  <a:schemeClr val="tx1"/>
                </a:solidFill>
              </a:rPr>
              <a:t>dapat</a:t>
            </a:r>
            <a:r>
              <a:rPr lang="en-US" sz="2800" dirty="0">
                <a:solidFill>
                  <a:schemeClr val="tx1"/>
                </a:solidFill>
              </a:rPr>
              <a:t> </a:t>
            </a:r>
            <a:r>
              <a:rPr lang="en-US" sz="2800" dirty="0" err="1">
                <a:solidFill>
                  <a:schemeClr val="tx1"/>
                </a:solidFill>
              </a:rPr>
              <a:t>memiliki</a:t>
            </a:r>
            <a:r>
              <a:rPr lang="en-US" sz="2800" dirty="0">
                <a:solidFill>
                  <a:schemeClr val="tx1"/>
                </a:solidFill>
              </a:rPr>
              <a:t> </a:t>
            </a:r>
            <a:r>
              <a:rPr lang="en-US" sz="2800" dirty="0" err="1">
                <a:solidFill>
                  <a:schemeClr val="tx1"/>
                </a:solidFill>
              </a:rPr>
              <a:t>empati</a:t>
            </a:r>
            <a:r>
              <a:rPr lang="en-US" sz="2800" dirty="0">
                <a:solidFill>
                  <a:schemeClr val="tx1"/>
                </a:solidFill>
              </a:rPr>
              <a:t> </a:t>
            </a:r>
            <a:r>
              <a:rPr lang="en-US" sz="2800" dirty="0" err="1">
                <a:solidFill>
                  <a:schemeClr val="tx1"/>
                </a:solidFill>
              </a:rPr>
              <a:t>pada</a:t>
            </a:r>
            <a:r>
              <a:rPr lang="en-US" sz="2800" dirty="0">
                <a:solidFill>
                  <a:schemeClr val="tx1"/>
                </a:solidFill>
              </a:rPr>
              <a:t> </a:t>
            </a:r>
            <a:r>
              <a:rPr lang="en-US" sz="2800" dirty="0" err="1">
                <a:solidFill>
                  <a:schemeClr val="tx1"/>
                </a:solidFill>
              </a:rPr>
              <a:t>korban</a:t>
            </a:r>
            <a:r>
              <a:rPr lang="en-US" sz="2800" dirty="0">
                <a:solidFill>
                  <a:schemeClr val="tx1"/>
                </a:solidFill>
              </a:rPr>
              <a:t> </a:t>
            </a:r>
            <a:r>
              <a:rPr lang="en-US" sz="2800" dirty="0" err="1">
                <a:solidFill>
                  <a:schemeClr val="tx1"/>
                </a:solidFill>
              </a:rPr>
              <a:t>korupsi</a:t>
            </a:r>
            <a:r>
              <a:rPr lang="en-US" sz="2800" dirty="0">
                <a:solidFill>
                  <a:schemeClr val="tx1"/>
                </a:solidFill>
              </a:rPr>
              <a:t>; </a:t>
            </a:r>
            <a:endParaRPr lang="id-ID" sz="2800" dirty="0">
              <a:solidFill>
                <a:schemeClr val="tx1"/>
              </a:solidFill>
            </a:endParaRPr>
          </a:p>
          <a:p>
            <a:pPr marL="342900" indent="-342900">
              <a:buAutoNum type="arabicPeriod"/>
            </a:pPr>
            <a:r>
              <a:rPr lang="en-US" sz="2800" dirty="0" err="1">
                <a:solidFill>
                  <a:schemeClr val="tx1"/>
                </a:solidFill>
              </a:rPr>
              <a:t>Mahasiswa</a:t>
            </a:r>
            <a:r>
              <a:rPr lang="en-US" sz="2800" dirty="0">
                <a:solidFill>
                  <a:schemeClr val="tx1"/>
                </a:solidFill>
              </a:rPr>
              <a:t> </a:t>
            </a:r>
            <a:r>
              <a:rPr lang="en-US" sz="2800" dirty="0" err="1">
                <a:solidFill>
                  <a:schemeClr val="tx1"/>
                </a:solidFill>
              </a:rPr>
              <a:t>bersedia</a:t>
            </a:r>
            <a:r>
              <a:rPr lang="en-US" sz="2800" dirty="0">
                <a:solidFill>
                  <a:schemeClr val="tx1"/>
                </a:solidFill>
              </a:rPr>
              <a:t> </a:t>
            </a:r>
            <a:r>
              <a:rPr lang="en-US" sz="2800" dirty="0" err="1">
                <a:solidFill>
                  <a:schemeClr val="tx1"/>
                </a:solidFill>
              </a:rPr>
              <a:t>tidak</a:t>
            </a:r>
            <a:r>
              <a:rPr lang="en-US" sz="2800" dirty="0">
                <a:solidFill>
                  <a:schemeClr val="tx1"/>
                </a:solidFill>
              </a:rPr>
              <a:t> </a:t>
            </a:r>
            <a:r>
              <a:rPr lang="en-US" sz="2800" dirty="0" err="1">
                <a:solidFill>
                  <a:schemeClr val="tx1"/>
                </a:solidFill>
              </a:rPr>
              <a:t>melakukan</a:t>
            </a:r>
            <a:r>
              <a:rPr lang="en-US" sz="2800" dirty="0">
                <a:solidFill>
                  <a:schemeClr val="tx1"/>
                </a:solidFill>
              </a:rPr>
              <a:t> </a:t>
            </a:r>
            <a:r>
              <a:rPr lang="en-US" sz="2800" dirty="0" err="1">
                <a:solidFill>
                  <a:schemeClr val="tx1"/>
                </a:solidFill>
              </a:rPr>
              <a:t>perbuatan</a:t>
            </a:r>
            <a:r>
              <a:rPr lang="en-US" sz="2800" dirty="0">
                <a:solidFill>
                  <a:schemeClr val="tx1"/>
                </a:solidFill>
              </a:rPr>
              <a:t> </a:t>
            </a:r>
            <a:r>
              <a:rPr lang="en-US" sz="2800" dirty="0" err="1">
                <a:solidFill>
                  <a:schemeClr val="tx1"/>
                </a:solidFill>
              </a:rPr>
              <a:t>korupsi</a:t>
            </a:r>
            <a:r>
              <a:rPr lang="en-US" sz="2800" dirty="0">
                <a:solidFill>
                  <a:schemeClr val="tx1"/>
                </a:solidFill>
              </a:rPr>
              <a:t>. </a:t>
            </a:r>
          </a:p>
        </p:txBody>
      </p:sp>
    </p:spTree>
    <p:extLst>
      <p:ext uri="{BB962C8B-B14F-4D97-AF65-F5344CB8AC3E}">
        <p14:creationId xmlns:p14="http://schemas.microsoft.com/office/powerpoint/2010/main" val="2370500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4996"/>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err="1"/>
              <a:t>Dampak</a:t>
            </a:r>
            <a:r>
              <a:rPr lang="en-US" dirty="0"/>
              <a:t> </a:t>
            </a:r>
            <a:r>
              <a:rPr lang="en-US" dirty="0" err="1"/>
              <a:t>Akibat</a:t>
            </a:r>
            <a:r>
              <a:rPr lang="en-US" dirty="0"/>
              <a:t> </a:t>
            </a:r>
            <a:r>
              <a:rPr lang="en-US" dirty="0" err="1"/>
              <a:t>Kerusakan</a:t>
            </a:r>
            <a:r>
              <a:rPr lang="en-US" dirty="0"/>
              <a:t> </a:t>
            </a:r>
            <a:r>
              <a:rPr lang="en-US" dirty="0" err="1"/>
              <a:t>Lingkungan</a:t>
            </a:r>
            <a:r>
              <a:rPr lang="en-US" dirty="0"/>
              <a:t> </a:t>
            </a:r>
          </a:p>
        </p:txBody>
      </p:sp>
      <p:sp>
        <p:nvSpPr>
          <p:cNvPr id="3" name="Content Placeholder 2"/>
          <p:cNvSpPr>
            <a:spLocks noGrp="1"/>
          </p:cNvSpPr>
          <p:nvPr>
            <p:ph idx="1"/>
          </p:nvPr>
        </p:nvSpPr>
        <p:spPr>
          <a:xfrm>
            <a:off x="3914078" y="1825625"/>
            <a:ext cx="7439721" cy="4351338"/>
          </a:xfrm>
        </p:spPr>
        <p:style>
          <a:lnRef idx="3">
            <a:schemeClr val="lt1"/>
          </a:lnRef>
          <a:fillRef idx="1">
            <a:schemeClr val="accent1"/>
          </a:fillRef>
          <a:effectRef idx="1">
            <a:schemeClr val="accent1"/>
          </a:effectRef>
          <a:fontRef idx="minor">
            <a:schemeClr val="lt1"/>
          </a:fontRef>
        </p:style>
        <p:txBody>
          <a:bodyPr>
            <a:normAutofit lnSpcReduction="10000"/>
          </a:bodyPr>
          <a:lstStyle/>
          <a:p>
            <a:pPr marL="0" indent="0">
              <a:buNone/>
            </a:pPr>
            <a:r>
              <a:rPr lang="en-US" dirty="0"/>
              <a:t>Dari </a:t>
            </a:r>
            <a:r>
              <a:rPr lang="en-US" dirty="0" err="1"/>
              <a:t>kasus</a:t>
            </a:r>
            <a:r>
              <a:rPr lang="en-US" dirty="0"/>
              <a:t> illegal </a:t>
            </a:r>
            <a:r>
              <a:rPr lang="en-US" dirty="0" err="1"/>
              <a:t>loging</a:t>
            </a:r>
            <a:r>
              <a:rPr lang="en-US" dirty="0"/>
              <a:t> </a:t>
            </a:r>
            <a:r>
              <a:rPr lang="en-US" dirty="0" err="1"/>
              <a:t>saja</a:t>
            </a:r>
            <a:r>
              <a:rPr lang="en-US" dirty="0"/>
              <a:t> </a:t>
            </a:r>
            <a:r>
              <a:rPr lang="en-US" dirty="0" err="1"/>
              <a:t>disinyalir</a:t>
            </a:r>
            <a:r>
              <a:rPr lang="en-US" dirty="0"/>
              <a:t> </a:t>
            </a:r>
            <a:r>
              <a:rPr lang="en-US" dirty="0" err="1"/>
              <a:t>kerugian</a:t>
            </a:r>
            <a:r>
              <a:rPr lang="en-US" dirty="0"/>
              <a:t> </a:t>
            </a:r>
            <a:r>
              <a:rPr lang="en-US" dirty="0" err="1"/>
              <a:t>negara</a:t>
            </a:r>
            <a:r>
              <a:rPr lang="en-US" dirty="0"/>
              <a:t> yang </a:t>
            </a:r>
            <a:r>
              <a:rPr lang="en-US" dirty="0" err="1"/>
              <a:t>terjadi</a:t>
            </a:r>
            <a:r>
              <a:rPr lang="en-US" dirty="0"/>
              <a:t> </a:t>
            </a:r>
            <a:r>
              <a:rPr lang="en-US" dirty="0" err="1"/>
              <a:t>sampai</a:t>
            </a:r>
            <a:r>
              <a:rPr lang="en-US" dirty="0"/>
              <a:t> 30-42 </a:t>
            </a:r>
            <a:r>
              <a:rPr lang="en-US" dirty="0" err="1"/>
              <a:t>triliun</a:t>
            </a:r>
            <a:r>
              <a:rPr lang="en-US" dirty="0"/>
              <a:t> rupiah per </a:t>
            </a:r>
            <a:r>
              <a:rPr lang="en-US" dirty="0" err="1"/>
              <a:t>tahun</a:t>
            </a:r>
            <a:r>
              <a:rPr lang="en-US" dirty="0"/>
              <a:t> </a:t>
            </a:r>
          </a:p>
          <a:p>
            <a:pPr marL="0" indent="0">
              <a:buNone/>
            </a:pPr>
            <a:r>
              <a:rPr lang="en-US" dirty="0"/>
              <a:t> </a:t>
            </a:r>
          </a:p>
          <a:p>
            <a:pPr marL="0" indent="0">
              <a:buNone/>
            </a:pPr>
            <a:r>
              <a:rPr lang="en-US" dirty="0" err="1"/>
              <a:t>Belum</a:t>
            </a:r>
            <a:r>
              <a:rPr lang="en-US" dirty="0"/>
              <a:t> </a:t>
            </a:r>
            <a:r>
              <a:rPr lang="en-US" dirty="0" err="1"/>
              <a:t>lagi</a:t>
            </a:r>
            <a:r>
              <a:rPr lang="en-US" dirty="0"/>
              <a:t> </a:t>
            </a:r>
            <a:r>
              <a:rPr lang="en-US" dirty="0" err="1"/>
              <a:t>kerusakan</a:t>
            </a:r>
            <a:r>
              <a:rPr lang="en-US" dirty="0"/>
              <a:t> </a:t>
            </a:r>
            <a:r>
              <a:rPr lang="en-US" dirty="0" err="1"/>
              <a:t>lingkungan</a:t>
            </a:r>
            <a:r>
              <a:rPr lang="en-US" dirty="0"/>
              <a:t> </a:t>
            </a:r>
            <a:r>
              <a:rPr lang="en-US" dirty="0" err="1"/>
              <a:t>ini</a:t>
            </a:r>
            <a:r>
              <a:rPr lang="en-US" dirty="0"/>
              <a:t> </a:t>
            </a:r>
            <a:r>
              <a:rPr lang="en-US" dirty="0" err="1"/>
              <a:t>akan</a:t>
            </a:r>
            <a:r>
              <a:rPr lang="en-US" dirty="0"/>
              <a:t> </a:t>
            </a:r>
            <a:r>
              <a:rPr lang="en-US" dirty="0" err="1"/>
              <a:t>menciptakan</a:t>
            </a:r>
            <a:r>
              <a:rPr lang="en-US" dirty="0"/>
              <a:t> </a:t>
            </a:r>
            <a:r>
              <a:rPr lang="en-US" dirty="0" err="1"/>
              <a:t>bencana</a:t>
            </a:r>
            <a:r>
              <a:rPr lang="en-US" dirty="0"/>
              <a:t> yang </a:t>
            </a:r>
            <a:r>
              <a:rPr lang="en-US" dirty="0" err="1"/>
              <a:t>sebenarnya</a:t>
            </a:r>
            <a:r>
              <a:rPr lang="en-US" dirty="0"/>
              <a:t> </a:t>
            </a:r>
            <a:r>
              <a:rPr lang="en-US" dirty="0" err="1"/>
              <a:t>dibuat</a:t>
            </a:r>
            <a:r>
              <a:rPr lang="en-US" dirty="0"/>
              <a:t> </a:t>
            </a:r>
            <a:r>
              <a:rPr lang="en-US" dirty="0" err="1"/>
              <a:t>oleh</a:t>
            </a:r>
            <a:r>
              <a:rPr lang="en-US" dirty="0"/>
              <a:t> </a:t>
            </a:r>
            <a:r>
              <a:rPr lang="en-US" dirty="0" err="1"/>
              <a:t>manusia</a:t>
            </a:r>
            <a:r>
              <a:rPr lang="en-US" dirty="0"/>
              <a:t>, </a:t>
            </a:r>
            <a:r>
              <a:rPr lang="en-US" dirty="0" err="1"/>
              <a:t>seperti</a:t>
            </a:r>
            <a:r>
              <a:rPr lang="en-US" dirty="0"/>
              <a:t> </a:t>
            </a:r>
            <a:r>
              <a:rPr lang="en-US" dirty="0" err="1"/>
              <a:t>banjir</a:t>
            </a:r>
            <a:r>
              <a:rPr lang="en-US" dirty="0"/>
              <a:t>, </a:t>
            </a:r>
            <a:r>
              <a:rPr lang="en-US" dirty="0" err="1"/>
              <a:t>banjir</a:t>
            </a:r>
            <a:r>
              <a:rPr lang="en-US" dirty="0"/>
              <a:t> </a:t>
            </a:r>
            <a:r>
              <a:rPr lang="en-US" dirty="0" err="1"/>
              <a:t>bandang</a:t>
            </a:r>
            <a:r>
              <a:rPr lang="en-US" dirty="0"/>
              <a:t>, </a:t>
            </a:r>
            <a:r>
              <a:rPr lang="en-US" dirty="0" err="1"/>
              <a:t>kerusakan</a:t>
            </a:r>
            <a:r>
              <a:rPr lang="en-US" dirty="0"/>
              <a:t> </a:t>
            </a:r>
            <a:r>
              <a:rPr lang="en-US" dirty="0" err="1"/>
              <a:t>tanah</a:t>
            </a:r>
            <a:r>
              <a:rPr lang="en-US" dirty="0"/>
              <a:t>, </a:t>
            </a:r>
            <a:r>
              <a:rPr lang="en-US" dirty="0" err="1"/>
              <a:t>kekeringan</a:t>
            </a:r>
            <a:r>
              <a:rPr lang="en-US" dirty="0"/>
              <a:t>, </a:t>
            </a:r>
            <a:r>
              <a:rPr lang="en-US" dirty="0" err="1"/>
              <a:t>kelangkaan</a:t>
            </a:r>
            <a:r>
              <a:rPr lang="en-US" dirty="0"/>
              <a:t> air </a:t>
            </a:r>
            <a:r>
              <a:rPr lang="en-US" dirty="0" err="1"/>
              <a:t>dan</a:t>
            </a:r>
            <a:r>
              <a:rPr lang="en-US" dirty="0"/>
              <a:t> </a:t>
            </a:r>
            <a:r>
              <a:rPr lang="en-US" dirty="0" err="1"/>
              <a:t>menurunnya</a:t>
            </a:r>
            <a:r>
              <a:rPr lang="en-US" dirty="0"/>
              <a:t> </a:t>
            </a:r>
            <a:r>
              <a:rPr lang="en-US" dirty="0" err="1"/>
              <a:t>kualitas</a:t>
            </a:r>
            <a:r>
              <a:rPr lang="en-US" dirty="0"/>
              <a:t> air </a:t>
            </a:r>
            <a:r>
              <a:rPr lang="en-US" dirty="0" err="1"/>
              <a:t>dan</a:t>
            </a:r>
            <a:r>
              <a:rPr lang="en-US" dirty="0"/>
              <a:t> </a:t>
            </a:r>
            <a:r>
              <a:rPr lang="en-US" dirty="0" err="1"/>
              <a:t>udara</a:t>
            </a:r>
            <a:r>
              <a:rPr lang="en-US" dirty="0"/>
              <a:t>, </a:t>
            </a:r>
            <a:r>
              <a:rPr lang="en-US" dirty="0" err="1"/>
              <a:t>tingginya</a:t>
            </a:r>
            <a:r>
              <a:rPr lang="en-US" dirty="0"/>
              <a:t> </a:t>
            </a:r>
            <a:r>
              <a:rPr lang="en-US" dirty="0" err="1"/>
              <a:t>pencemaran</a:t>
            </a:r>
            <a:r>
              <a:rPr lang="en-US" dirty="0"/>
              <a:t> di </a:t>
            </a:r>
            <a:r>
              <a:rPr lang="en-US" dirty="0" err="1"/>
              <a:t>perairan</a:t>
            </a:r>
            <a:r>
              <a:rPr lang="en-US" dirty="0"/>
              <a:t> </a:t>
            </a:r>
            <a:r>
              <a:rPr lang="en-US" dirty="0" err="1"/>
              <a:t>sungai</a:t>
            </a:r>
            <a:r>
              <a:rPr lang="en-US" dirty="0"/>
              <a:t> </a:t>
            </a:r>
            <a:r>
              <a:rPr lang="en-US" dirty="0" err="1"/>
              <a:t>dan</a:t>
            </a:r>
            <a:r>
              <a:rPr lang="en-US" dirty="0"/>
              <a:t> </a:t>
            </a:r>
            <a:r>
              <a:rPr lang="en-US" dirty="0" err="1"/>
              <a:t>laut</a:t>
            </a:r>
            <a:r>
              <a:rPr lang="en-US" dirty="0"/>
              <a:t> </a:t>
            </a:r>
            <a:r>
              <a:rPr lang="en-US" dirty="0" err="1"/>
              <a:t>sehingga</a:t>
            </a:r>
            <a:r>
              <a:rPr lang="en-US" dirty="0"/>
              <a:t> </a:t>
            </a:r>
            <a:r>
              <a:rPr lang="en-US" dirty="0" err="1"/>
              <a:t>sangat</a:t>
            </a:r>
            <a:r>
              <a:rPr lang="en-US" dirty="0"/>
              <a:t> </a:t>
            </a:r>
            <a:r>
              <a:rPr lang="en-US" dirty="0" err="1"/>
              <a:t>beracun</a:t>
            </a:r>
            <a:r>
              <a:rPr lang="en-US" dirty="0"/>
              <a:t>, </a:t>
            </a:r>
            <a:r>
              <a:rPr lang="en-US" dirty="0" err="1"/>
              <a:t>dan</a:t>
            </a:r>
            <a:r>
              <a:rPr lang="en-US" dirty="0"/>
              <a:t> </a:t>
            </a:r>
            <a:r>
              <a:rPr lang="en-US" dirty="0" err="1"/>
              <a:t>sebagainya</a:t>
            </a:r>
            <a:r>
              <a:rPr lang="en-US" dirty="0"/>
              <a:t>. </a:t>
            </a:r>
          </a:p>
        </p:txBody>
      </p:sp>
      <p:sp>
        <p:nvSpPr>
          <p:cNvPr id="4" name="Rectangle 3"/>
          <p:cNvSpPr/>
          <p:nvPr/>
        </p:nvSpPr>
        <p:spPr>
          <a:xfrm>
            <a:off x="838200" y="1833601"/>
            <a:ext cx="2990135" cy="156966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3200" dirty="0" err="1"/>
              <a:t>MENURUNNYA</a:t>
            </a:r>
            <a:r>
              <a:rPr lang="en-US" sz="3200" dirty="0"/>
              <a:t> </a:t>
            </a:r>
            <a:r>
              <a:rPr lang="en-US" sz="3200" dirty="0" err="1"/>
              <a:t>KUALITAS</a:t>
            </a:r>
            <a:r>
              <a:rPr lang="en-US" sz="3200" dirty="0"/>
              <a:t> </a:t>
            </a:r>
            <a:r>
              <a:rPr lang="en-US" sz="3200" dirty="0" err="1"/>
              <a:t>LINGKUNGAN</a:t>
            </a:r>
            <a:r>
              <a:rPr lang="en-US" sz="3200" dirty="0"/>
              <a:t> </a:t>
            </a:r>
          </a:p>
        </p:txBody>
      </p:sp>
    </p:spTree>
    <p:extLst>
      <p:ext uri="{BB962C8B-B14F-4D97-AF65-F5344CB8AC3E}">
        <p14:creationId xmlns:p14="http://schemas.microsoft.com/office/powerpoint/2010/main" val="387629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7779" y="3032460"/>
            <a:ext cx="2749890"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3200" dirty="0" err="1"/>
              <a:t>MENURUNNYA</a:t>
            </a:r>
            <a:r>
              <a:rPr lang="en-US" sz="3200" dirty="0"/>
              <a:t> </a:t>
            </a:r>
            <a:r>
              <a:rPr lang="en-US" sz="3200" dirty="0" err="1"/>
              <a:t>KUALITAS</a:t>
            </a:r>
            <a:r>
              <a:rPr lang="en-US" sz="3200" dirty="0"/>
              <a:t> </a:t>
            </a:r>
            <a:r>
              <a:rPr lang="en-US" sz="3200" dirty="0" err="1"/>
              <a:t>HIDUP</a:t>
            </a:r>
            <a:r>
              <a:rPr lang="en-US" sz="3200" dirty="0"/>
              <a:t> </a:t>
            </a:r>
          </a:p>
        </p:txBody>
      </p:sp>
      <p:sp>
        <p:nvSpPr>
          <p:cNvPr id="6" name="Rectangle 5"/>
          <p:cNvSpPr/>
          <p:nvPr/>
        </p:nvSpPr>
        <p:spPr>
          <a:xfrm>
            <a:off x="3559098" y="1690688"/>
            <a:ext cx="7794702" cy="397031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800" dirty="0" err="1"/>
              <a:t>Kerusakan</a:t>
            </a:r>
            <a:r>
              <a:rPr lang="en-US" sz="2800" dirty="0"/>
              <a:t> </a:t>
            </a:r>
            <a:r>
              <a:rPr lang="en-US" sz="2800" dirty="0" err="1"/>
              <a:t>hutan</a:t>
            </a:r>
            <a:r>
              <a:rPr lang="en-US" sz="2800" dirty="0"/>
              <a:t> </a:t>
            </a:r>
            <a:r>
              <a:rPr lang="en-US" sz="2800" dirty="0" err="1"/>
              <a:t>hujan</a:t>
            </a:r>
            <a:r>
              <a:rPr lang="en-US" sz="2800" dirty="0"/>
              <a:t> </a:t>
            </a:r>
            <a:r>
              <a:rPr lang="en-US" sz="2800" dirty="0" err="1"/>
              <a:t>tropis</a:t>
            </a:r>
            <a:r>
              <a:rPr lang="en-US" sz="2800" dirty="0"/>
              <a:t> yang </a:t>
            </a:r>
            <a:r>
              <a:rPr lang="en-US" sz="2800" dirty="0" err="1"/>
              <a:t>akut</a:t>
            </a:r>
            <a:r>
              <a:rPr lang="en-US" sz="2800" dirty="0"/>
              <a:t> </a:t>
            </a:r>
            <a:r>
              <a:rPr lang="en-US" sz="2800" dirty="0" err="1"/>
              <a:t>akan</a:t>
            </a:r>
            <a:r>
              <a:rPr lang="en-US" sz="2800" dirty="0"/>
              <a:t> </a:t>
            </a:r>
            <a:r>
              <a:rPr lang="en-US" sz="2800" dirty="0" err="1"/>
              <a:t>mengurangi</a:t>
            </a:r>
            <a:r>
              <a:rPr lang="en-US" sz="2800" dirty="0"/>
              <a:t> </a:t>
            </a:r>
            <a:r>
              <a:rPr lang="en-US" sz="2800" dirty="0" err="1"/>
              <a:t>persediaan</a:t>
            </a:r>
            <a:r>
              <a:rPr lang="en-US" sz="2800" dirty="0"/>
              <a:t> </a:t>
            </a:r>
            <a:r>
              <a:rPr lang="en-US" sz="2800" dirty="0" err="1"/>
              <a:t>oksigen</a:t>
            </a:r>
            <a:r>
              <a:rPr lang="en-US" sz="2800" dirty="0"/>
              <a:t> </a:t>
            </a:r>
            <a:r>
              <a:rPr lang="en-US" sz="2800" dirty="0" err="1"/>
              <a:t>bukan</a:t>
            </a:r>
            <a:r>
              <a:rPr lang="en-US" sz="2800" dirty="0"/>
              <a:t> </a:t>
            </a:r>
            <a:r>
              <a:rPr lang="en-US" sz="2800" dirty="0" err="1"/>
              <a:t>hanya</a:t>
            </a:r>
            <a:r>
              <a:rPr lang="en-US" sz="2800" dirty="0"/>
              <a:t> </a:t>
            </a:r>
            <a:r>
              <a:rPr lang="en-US" sz="2800" dirty="0" err="1"/>
              <a:t>untuk</a:t>
            </a:r>
            <a:r>
              <a:rPr lang="en-US" sz="2800" dirty="0"/>
              <a:t> </a:t>
            </a:r>
            <a:r>
              <a:rPr lang="en-US" sz="2800" dirty="0" err="1"/>
              <a:t>wilayah</a:t>
            </a:r>
            <a:r>
              <a:rPr lang="en-US" sz="2800" dirty="0"/>
              <a:t> </a:t>
            </a:r>
            <a:r>
              <a:rPr lang="en-US" sz="2800" dirty="0" err="1"/>
              <a:t>tersebut</a:t>
            </a:r>
            <a:r>
              <a:rPr lang="en-US" sz="2800" dirty="0"/>
              <a:t> </a:t>
            </a:r>
            <a:r>
              <a:rPr lang="en-US" sz="2800" dirty="0" err="1"/>
              <a:t>namun</a:t>
            </a:r>
            <a:r>
              <a:rPr lang="en-US" sz="2800" dirty="0"/>
              <a:t> </a:t>
            </a:r>
            <a:r>
              <a:rPr lang="en-US" sz="2800" dirty="0" err="1"/>
              <a:t>juga</a:t>
            </a:r>
            <a:r>
              <a:rPr lang="en-US" sz="2800" dirty="0"/>
              <a:t> </a:t>
            </a:r>
            <a:r>
              <a:rPr lang="en-US" sz="2800" dirty="0" err="1"/>
              <a:t>oksigen</a:t>
            </a:r>
            <a:r>
              <a:rPr lang="en-US" sz="2800" dirty="0"/>
              <a:t> </a:t>
            </a:r>
            <a:r>
              <a:rPr lang="en-US" sz="2800" dirty="0" err="1"/>
              <a:t>untuk</a:t>
            </a:r>
            <a:r>
              <a:rPr lang="en-US" sz="2800" dirty="0"/>
              <a:t> </a:t>
            </a:r>
            <a:r>
              <a:rPr lang="en-US" sz="2800" dirty="0" err="1"/>
              <a:t>bumi</a:t>
            </a:r>
            <a:r>
              <a:rPr lang="en-US" sz="2800" dirty="0"/>
              <a:t> </a:t>
            </a:r>
            <a:r>
              <a:rPr lang="en-US" sz="2800" dirty="0" err="1"/>
              <a:t>secara</a:t>
            </a:r>
            <a:r>
              <a:rPr lang="en-US" sz="2800" dirty="0"/>
              <a:t> </a:t>
            </a:r>
            <a:r>
              <a:rPr lang="en-US" sz="2800" dirty="0" err="1"/>
              <a:t>keseluruhan</a:t>
            </a:r>
            <a:r>
              <a:rPr lang="en-US" sz="2800" dirty="0"/>
              <a:t>. </a:t>
            </a:r>
            <a:r>
              <a:rPr lang="en-US" sz="2800" dirty="0" err="1"/>
              <a:t>Berkurangnya</a:t>
            </a:r>
            <a:r>
              <a:rPr lang="en-US" sz="2800" dirty="0"/>
              <a:t> </a:t>
            </a:r>
            <a:r>
              <a:rPr lang="en-US" sz="2800" dirty="0" err="1"/>
              <a:t>kualitas</a:t>
            </a:r>
            <a:r>
              <a:rPr lang="en-US" sz="2800" dirty="0"/>
              <a:t> </a:t>
            </a:r>
            <a:r>
              <a:rPr lang="en-US" sz="2800" dirty="0" err="1"/>
              <a:t>udara</a:t>
            </a:r>
            <a:r>
              <a:rPr lang="en-US" sz="2800" dirty="0"/>
              <a:t> </a:t>
            </a:r>
            <a:r>
              <a:rPr lang="en-US" sz="2800" dirty="0" err="1"/>
              <a:t>tentunya</a:t>
            </a:r>
            <a:r>
              <a:rPr lang="en-US" sz="2800" dirty="0"/>
              <a:t> </a:t>
            </a:r>
            <a:r>
              <a:rPr lang="en-US" sz="2800" dirty="0" err="1"/>
              <a:t>juga</a:t>
            </a:r>
            <a:r>
              <a:rPr lang="en-US" sz="2800" dirty="0"/>
              <a:t> </a:t>
            </a:r>
            <a:r>
              <a:rPr lang="en-US" sz="2800" dirty="0" err="1"/>
              <a:t>akan</a:t>
            </a:r>
            <a:r>
              <a:rPr lang="en-US" sz="2800" dirty="0"/>
              <a:t> </a:t>
            </a:r>
            <a:r>
              <a:rPr lang="en-US" sz="2800" dirty="0" err="1"/>
              <a:t>berakibat</a:t>
            </a:r>
            <a:r>
              <a:rPr lang="en-US" sz="2800" dirty="0"/>
              <a:t> </a:t>
            </a:r>
            <a:r>
              <a:rPr lang="en-US" sz="2800" dirty="0" err="1"/>
              <a:t>pada</a:t>
            </a:r>
            <a:r>
              <a:rPr lang="en-US" sz="2800" dirty="0"/>
              <a:t> </a:t>
            </a:r>
            <a:r>
              <a:rPr lang="en-US" sz="2800" dirty="0" err="1"/>
              <a:t>menurunnya</a:t>
            </a:r>
            <a:r>
              <a:rPr lang="en-US" sz="2800" dirty="0"/>
              <a:t> </a:t>
            </a:r>
            <a:r>
              <a:rPr lang="en-US" sz="2800" dirty="0" err="1"/>
              <a:t>kualitas</a:t>
            </a:r>
            <a:r>
              <a:rPr lang="en-US" sz="2800" dirty="0"/>
              <a:t> </a:t>
            </a:r>
            <a:r>
              <a:rPr lang="en-US" sz="2800" dirty="0" err="1"/>
              <a:t>kesehatan</a:t>
            </a:r>
            <a:r>
              <a:rPr lang="en-US" sz="2800" dirty="0"/>
              <a:t> </a:t>
            </a:r>
            <a:r>
              <a:rPr lang="en-US" sz="2800" dirty="0" err="1"/>
              <a:t>manusia</a:t>
            </a:r>
            <a:r>
              <a:rPr lang="en-US" sz="2800" dirty="0"/>
              <a:t> yang </a:t>
            </a:r>
            <a:r>
              <a:rPr lang="en-US" sz="2800" dirty="0" err="1"/>
              <a:t>menghirupnya</a:t>
            </a:r>
            <a:r>
              <a:rPr lang="en-US" sz="2800" dirty="0"/>
              <a:t>. </a:t>
            </a:r>
            <a:r>
              <a:rPr lang="en-US" sz="2800" dirty="0" err="1"/>
              <a:t>Kerusakan</a:t>
            </a:r>
            <a:r>
              <a:rPr lang="en-US" sz="2800" dirty="0"/>
              <a:t> </a:t>
            </a:r>
            <a:r>
              <a:rPr lang="en-US" sz="2800" dirty="0" err="1"/>
              <a:t>yan</a:t>
            </a:r>
            <a:r>
              <a:rPr lang="en-US" sz="2800" dirty="0"/>
              <a:t> </a:t>
            </a:r>
            <a:r>
              <a:rPr lang="en-US" sz="2800" dirty="0" err="1"/>
              <a:t>terjadi</a:t>
            </a:r>
            <a:r>
              <a:rPr lang="en-US" sz="2800" dirty="0"/>
              <a:t> di </a:t>
            </a:r>
            <a:r>
              <a:rPr lang="en-US" sz="2800" dirty="0" err="1"/>
              <a:t>perairan</a:t>
            </a:r>
            <a:r>
              <a:rPr lang="en-US" sz="2800" dirty="0"/>
              <a:t> </a:t>
            </a:r>
            <a:r>
              <a:rPr lang="en-US" sz="2800" dirty="0" err="1"/>
              <a:t>seperti</a:t>
            </a:r>
            <a:r>
              <a:rPr lang="en-US" sz="2800" dirty="0"/>
              <a:t> </a:t>
            </a:r>
            <a:r>
              <a:rPr lang="en-US" sz="2800" dirty="0" err="1"/>
              <a:t>pencemaran</a:t>
            </a:r>
            <a:r>
              <a:rPr lang="en-US" sz="2800" dirty="0"/>
              <a:t> </a:t>
            </a:r>
            <a:r>
              <a:rPr lang="en-US" sz="2800" dirty="0" err="1"/>
              <a:t>sungai</a:t>
            </a:r>
            <a:r>
              <a:rPr lang="en-US" sz="2800" dirty="0"/>
              <a:t> </a:t>
            </a:r>
            <a:r>
              <a:rPr lang="en-US" sz="2800" dirty="0" err="1"/>
              <a:t>dan</a:t>
            </a:r>
            <a:r>
              <a:rPr lang="en-US" sz="2800" dirty="0"/>
              <a:t> </a:t>
            </a:r>
            <a:r>
              <a:rPr lang="en-US" sz="2800" dirty="0" err="1"/>
              <a:t>laut</a:t>
            </a:r>
            <a:r>
              <a:rPr lang="en-US" sz="2800" dirty="0"/>
              <a:t>, </a:t>
            </a:r>
            <a:r>
              <a:rPr lang="en-US" sz="2800" dirty="0" err="1"/>
              <a:t>juga</a:t>
            </a:r>
            <a:r>
              <a:rPr lang="en-US" sz="2800" dirty="0"/>
              <a:t> </a:t>
            </a:r>
            <a:r>
              <a:rPr lang="en-US" sz="2800" dirty="0" err="1"/>
              <a:t>mengakibatkan</a:t>
            </a:r>
            <a:r>
              <a:rPr lang="en-US" sz="2800" dirty="0"/>
              <a:t> </a:t>
            </a:r>
            <a:r>
              <a:rPr lang="en-US" sz="2800" dirty="0" err="1"/>
              <a:t>menurunnya</a:t>
            </a:r>
            <a:r>
              <a:rPr lang="en-US" sz="2800" dirty="0"/>
              <a:t> </a:t>
            </a:r>
            <a:r>
              <a:rPr lang="en-US" sz="2800" dirty="0" err="1"/>
              <a:t>kualitas</a:t>
            </a:r>
            <a:r>
              <a:rPr lang="en-US" sz="2800" dirty="0"/>
              <a:t> </a:t>
            </a:r>
            <a:r>
              <a:rPr lang="en-US" sz="2800" dirty="0" err="1"/>
              <a:t>hidup</a:t>
            </a:r>
            <a:r>
              <a:rPr lang="en-US" sz="2800" dirty="0"/>
              <a:t> </a:t>
            </a:r>
            <a:r>
              <a:rPr lang="en-US" sz="2800" dirty="0" err="1"/>
              <a:t>manusia</a:t>
            </a:r>
            <a:r>
              <a:rPr lang="en-US" sz="2800" dirty="0"/>
              <a:t>. </a:t>
            </a:r>
          </a:p>
        </p:txBody>
      </p:sp>
      <p:sp>
        <p:nvSpPr>
          <p:cNvPr id="7" name="Rectangle 6"/>
          <p:cNvSpPr/>
          <p:nvPr/>
        </p:nvSpPr>
        <p:spPr>
          <a:xfrm>
            <a:off x="379141" y="5802449"/>
            <a:ext cx="11318488" cy="830997"/>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sz="2400" dirty="0" err="1">
                <a:solidFill>
                  <a:srgbClr val="00B050"/>
                </a:solidFill>
              </a:rPr>
              <a:t>berapa</a:t>
            </a:r>
            <a:r>
              <a:rPr lang="en-US" sz="2400" dirty="0">
                <a:solidFill>
                  <a:srgbClr val="00B050"/>
                </a:solidFill>
              </a:rPr>
              <a:t> </a:t>
            </a:r>
            <a:r>
              <a:rPr lang="en-US" sz="2400" dirty="0" err="1">
                <a:solidFill>
                  <a:srgbClr val="00B050"/>
                </a:solidFill>
              </a:rPr>
              <a:t>besar</a:t>
            </a:r>
            <a:r>
              <a:rPr lang="en-US" sz="2400" dirty="0">
                <a:solidFill>
                  <a:srgbClr val="00B050"/>
                </a:solidFill>
              </a:rPr>
              <a:t> </a:t>
            </a:r>
            <a:r>
              <a:rPr lang="en-US" sz="2400" dirty="0" err="1">
                <a:solidFill>
                  <a:srgbClr val="00B050"/>
                </a:solidFill>
              </a:rPr>
              <a:t>dana</a:t>
            </a:r>
            <a:r>
              <a:rPr lang="en-US" sz="2400" dirty="0">
                <a:solidFill>
                  <a:srgbClr val="00B050"/>
                </a:solidFill>
              </a:rPr>
              <a:t> yang </a:t>
            </a:r>
            <a:r>
              <a:rPr lang="en-US" sz="2400" dirty="0" err="1">
                <a:solidFill>
                  <a:srgbClr val="00B050"/>
                </a:solidFill>
              </a:rPr>
              <a:t>kita</a:t>
            </a:r>
            <a:r>
              <a:rPr lang="en-US" sz="2400" dirty="0">
                <a:solidFill>
                  <a:srgbClr val="00B050"/>
                </a:solidFill>
              </a:rPr>
              <a:t> </a:t>
            </a:r>
            <a:r>
              <a:rPr lang="en-US" sz="2400" dirty="0" err="1">
                <a:solidFill>
                  <a:srgbClr val="00B050"/>
                </a:solidFill>
              </a:rPr>
              <a:t>butuhkan</a:t>
            </a:r>
            <a:r>
              <a:rPr lang="en-US" sz="2400" dirty="0">
                <a:solidFill>
                  <a:srgbClr val="00B050"/>
                </a:solidFill>
              </a:rPr>
              <a:t> </a:t>
            </a:r>
            <a:r>
              <a:rPr lang="en-US" sz="2400" dirty="0" err="1">
                <a:solidFill>
                  <a:srgbClr val="00B050"/>
                </a:solidFill>
              </a:rPr>
              <a:t>untuk</a:t>
            </a:r>
            <a:r>
              <a:rPr lang="en-US" sz="2400" dirty="0">
                <a:solidFill>
                  <a:srgbClr val="00B050"/>
                </a:solidFill>
              </a:rPr>
              <a:t> </a:t>
            </a:r>
            <a:r>
              <a:rPr lang="en-US" sz="2400" dirty="0" err="1">
                <a:solidFill>
                  <a:srgbClr val="00B050"/>
                </a:solidFill>
              </a:rPr>
              <a:t>mengembalikan</a:t>
            </a:r>
            <a:r>
              <a:rPr lang="en-US" sz="2400" dirty="0">
                <a:solidFill>
                  <a:srgbClr val="00B050"/>
                </a:solidFill>
              </a:rPr>
              <a:t> </a:t>
            </a:r>
            <a:r>
              <a:rPr lang="en-US" sz="2400" dirty="0" err="1">
                <a:solidFill>
                  <a:srgbClr val="00B050"/>
                </a:solidFill>
              </a:rPr>
              <a:t>semua</a:t>
            </a:r>
            <a:r>
              <a:rPr lang="en-US" sz="2400" dirty="0">
                <a:solidFill>
                  <a:srgbClr val="00B050"/>
                </a:solidFill>
              </a:rPr>
              <a:t> </a:t>
            </a:r>
            <a:r>
              <a:rPr lang="en-US" sz="2400" dirty="0" err="1">
                <a:solidFill>
                  <a:srgbClr val="00B050"/>
                </a:solidFill>
              </a:rPr>
              <a:t>kerusakan</a:t>
            </a:r>
            <a:r>
              <a:rPr lang="en-US" sz="2400" dirty="0">
                <a:solidFill>
                  <a:srgbClr val="00B050"/>
                </a:solidFill>
              </a:rPr>
              <a:t> </a:t>
            </a:r>
            <a:r>
              <a:rPr lang="en-US" sz="2400" dirty="0" err="1">
                <a:solidFill>
                  <a:srgbClr val="00B050"/>
                </a:solidFill>
              </a:rPr>
              <a:t>itu</a:t>
            </a:r>
            <a:r>
              <a:rPr lang="en-US" sz="2400" dirty="0">
                <a:solidFill>
                  <a:srgbClr val="00B050"/>
                </a:solidFill>
              </a:rPr>
              <a:t>? </a:t>
            </a:r>
            <a:r>
              <a:rPr lang="en-US" sz="2400" dirty="0" err="1">
                <a:solidFill>
                  <a:srgbClr val="00B050"/>
                </a:solidFill>
              </a:rPr>
              <a:t>Apakah</a:t>
            </a:r>
            <a:r>
              <a:rPr lang="en-US" sz="2400" dirty="0">
                <a:solidFill>
                  <a:srgbClr val="00B050"/>
                </a:solidFill>
              </a:rPr>
              <a:t> </a:t>
            </a:r>
            <a:r>
              <a:rPr lang="en-US" sz="2400" dirty="0" err="1">
                <a:solidFill>
                  <a:srgbClr val="00B050"/>
                </a:solidFill>
              </a:rPr>
              <a:t>sepadan</a:t>
            </a:r>
            <a:r>
              <a:rPr lang="en-US" sz="2400" dirty="0">
                <a:solidFill>
                  <a:srgbClr val="00B050"/>
                </a:solidFill>
              </a:rPr>
              <a:t> </a:t>
            </a:r>
            <a:r>
              <a:rPr lang="en-US" sz="2400" dirty="0" err="1">
                <a:solidFill>
                  <a:srgbClr val="00B050"/>
                </a:solidFill>
              </a:rPr>
              <a:t>dengan</a:t>
            </a:r>
            <a:r>
              <a:rPr lang="en-US" sz="2400" dirty="0">
                <a:solidFill>
                  <a:srgbClr val="00B050"/>
                </a:solidFill>
              </a:rPr>
              <a:t> </a:t>
            </a:r>
            <a:r>
              <a:rPr lang="en-US" sz="2400" dirty="0" err="1">
                <a:solidFill>
                  <a:srgbClr val="00B050"/>
                </a:solidFill>
              </a:rPr>
              <a:t>korupsi</a:t>
            </a:r>
            <a:r>
              <a:rPr lang="en-US" sz="2400" dirty="0">
                <a:solidFill>
                  <a:srgbClr val="00B050"/>
                </a:solidFill>
              </a:rPr>
              <a:t> yang </a:t>
            </a:r>
            <a:r>
              <a:rPr lang="en-US" sz="2400" dirty="0" err="1">
                <a:solidFill>
                  <a:srgbClr val="00B050"/>
                </a:solidFill>
              </a:rPr>
              <a:t>dilakukan</a:t>
            </a:r>
            <a:r>
              <a:rPr lang="en-US" sz="2400" dirty="0">
                <a:solidFill>
                  <a:srgbClr val="00B050"/>
                </a:solidFill>
              </a:rPr>
              <a:t>? </a:t>
            </a:r>
          </a:p>
        </p:txBody>
      </p:sp>
      <p:sp>
        <p:nvSpPr>
          <p:cNvPr id="8" name="Title 1"/>
          <p:cNvSpPr>
            <a:spLocks noGrp="1"/>
          </p:cNvSpPr>
          <p:nvPr>
            <p:ph type="title"/>
          </p:nvPr>
        </p:nvSpPr>
        <p:spPr>
          <a:xfrm>
            <a:off x="838200" y="365126"/>
            <a:ext cx="10515600" cy="984996"/>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err="1"/>
              <a:t>Dampak</a:t>
            </a:r>
            <a:r>
              <a:rPr lang="en-US" dirty="0"/>
              <a:t> </a:t>
            </a:r>
            <a:r>
              <a:rPr lang="en-US" dirty="0" err="1"/>
              <a:t>Akibat</a:t>
            </a:r>
            <a:r>
              <a:rPr lang="en-US" dirty="0"/>
              <a:t> </a:t>
            </a:r>
            <a:r>
              <a:rPr lang="en-US" dirty="0" err="1"/>
              <a:t>Kerusakan</a:t>
            </a:r>
            <a:r>
              <a:rPr lang="en-US" dirty="0"/>
              <a:t> </a:t>
            </a:r>
            <a:r>
              <a:rPr lang="en-US" dirty="0" err="1"/>
              <a:t>Lingkungan</a:t>
            </a:r>
            <a:r>
              <a:rPr lang="en-US" dirty="0"/>
              <a:t> </a:t>
            </a:r>
          </a:p>
        </p:txBody>
      </p:sp>
    </p:spTree>
    <p:extLst>
      <p:ext uri="{BB962C8B-B14F-4D97-AF65-F5344CB8AC3E}">
        <p14:creationId xmlns:p14="http://schemas.microsoft.com/office/powerpoint/2010/main" val="968214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8394"/>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err="1"/>
              <a:t>Dampak</a:t>
            </a:r>
            <a:r>
              <a:rPr lang="en-US" dirty="0"/>
              <a:t> </a:t>
            </a:r>
            <a:r>
              <a:rPr lang="en-US" dirty="0" err="1"/>
              <a:t>Birokrasi</a:t>
            </a:r>
            <a:r>
              <a:rPr lang="en-US" dirty="0"/>
              <a:t> </a:t>
            </a:r>
            <a:r>
              <a:rPr lang="en-US" dirty="0" err="1"/>
              <a:t>Pemerintah</a:t>
            </a:r>
            <a:r>
              <a:rPr lang="en-US" dirty="0"/>
              <a:t> </a:t>
            </a:r>
          </a:p>
        </p:txBody>
      </p:sp>
      <p:sp>
        <p:nvSpPr>
          <p:cNvPr id="5" name="Rectangle 4"/>
          <p:cNvSpPr/>
          <p:nvPr/>
        </p:nvSpPr>
        <p:spPr>
          <a:xfrm>
            <a:off x="3315630" y="1690688"/>
            <a:ext cx="8460058" cy="3970318"/>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800" dirty="0" err="1"/>
              <a:t>Kejujuran</a:t>
            </a:r>
            <a:r>
              <a:rPr lang="en-US" sz="2800" dirty="0"/>
              <a:t> yang </a:t>
            </a:r>
            <a:r>
              <a:rPr lang="en-US" sz="2800" dirty="0" err="1"/>
              <a:t>dihadapi</a:t>
            </a:r>
            <a:r>
              <a:rPr lang="en-US" sz="2800" dirty="0"/>
              <a:t> </a:t>
            </a:r>
            <a:r>
              <a:rPr lang="en-US" sz="2800" dirty="0" err="1"/>
              <a:t>dengan</a:t>
            </a:r>
            <a:r>
              <a:rPr lang="en-US" sz="2800" dirty="0"/>
              <a:t> </a:t>
            </a:r>
            <a:r>
              <a:rPr lang="en-US" sz="2800" dirty="0" err="1"/>
              <a:t>kekuatan</a:t>
            </a:r>
            <a:r>
              <a:rPr lang="en-US" sz="2800" dirty="0"/>
              <a:t> </a:t>
            </a:r>
            <a:r>
              <a:rPr lang="en-US" sz="2800" dirty="0" err="1"/>
              <a:t>politik</a:t>
            </a:r>
            <a:r>
              <a:rPr lang="en-US" sz="2800" dirty="0"/>
              <a:t> </a:t>
            </a:r>
            <a:r>
              <a:rPr lang="en-US" sz="2800" dirty="0" err="1"/>
              <a:t>adalah</a:t>
            </a:r>
            <a:r>
              <a:rPr lang="en-US" sz="2800" dirty="0"/>
              <a:t> </a:t>
            </a:r>
            <a:r>
              <a:rPr lang="en-US" sz="2800" dirty="0" err="1"/>
              <a:t>sesuatu</a:t>
            </a:r>
            <a:r>
              <a:rPr lang="en-US" sz="2800" dirty="0"/>
              <a:t> yang </a:t>
            </a:r>
            <a:r>
              <a:rPr lang="en-US" sz="2800" dirty="0" err="1"/>
              <a:t>tidak</a:t>
            </a:r>
            <a:r>
              <a:rPr lang="en-US" sz="2800" dirty="0"/>
              <a:t> </a:t>
            </a:r>
            <a:r>
              <a:rPr lang="en-US" sz="2800" dirty="0" err="1"/>
              <a:t>mendidik</a:t>
            </a:r>
            <a:r>
              <a:rPr lang="en-US" sz="2800" dirty="0"/>
              <a:t> </a:t>
            </a:r>
            <a:r>
              <a:rPr lang="en-US" sz="2800" dirty="0" err="1"/>
              <a:t>dan</a:t>
            </a:r>
            <a:r>
              <a:rPr lang="en-US" sz="2800" dirty="0"/>
              <a:t> </a:t>
            </a:r>
            <a:r>
              <a:rPr lang="en-US" sz="2800" dirty="0" err="1"/>
              <a:t>justru</a:t>
            </a:r>
            <a:r>
              <a:rPr lang="en-US" sz="2800" dirty="0"/>
              <a:t> </a:t>
            </a:r>
            <a:r>
              <a:rPr lang="en-US" sz="2800" dirty="0" err="1"/>
              <a:t>bertentangan</a:t>
            </a:r>
            <a:r>
              <a:rPr lang="en-US" sz="2800" dirty="0"/>
              <a:t> </a:t>
            </a:r>
            <a:r>
              <a:rPr lang="en-US" sz="2800" dirty="0" err="1"/>
              <a:t>dengan</a:t>
            </a:r>
            <a:r>
              <a:rPr lang="en-US" sz="2800" dirty="0"/>
              <a:t> </a:t>
            </a:r>
            <a:r>
              <a:rPr lang="en-US" sz="2800" dirty="0" err="1"/>
              <a:t>etika</a:t>
            </a:r>
            <a:r>
              <a:rPr lang="en-US" sz="2800" dirty="0"/>
              <a:t> </a:t>
            </a:r>
            <a:r>
              <a:rPr lang="en-US" sz="2800" dirty="0" err="1"/>
              <a:t>dan</a:t>
            </a:r>
            <a:r>
              <a:rPr lang="en-US" sz="2800" dirty="0"/>
              <a:t> </a:t>
            </a:r>
            <a:r>
              <a:rPr lang="en-US" sz="2800" dirty="0" err="1"/>
              <a:t>moralitas</a:t>
            </a:r>
            <a:r>
              <a:rPr lang="en-US" sz="2800" dirty="0"/>
              <a:t>. </a:t>
            </a:r>
            <a:r>
              <a:rPr lang="en-US" sz="2800" dirty="0" err="1"/>
              <a:t>Pada</a:t>
            </a:r>
            <a:r>
              <a:rPr lang="en-US" sz="2800" dirty="0"/>
              <a:t> </a:t>
            </a:r>
            <a:r>
              <a:rPr lang="en-US" sz="2800" dirty="0" err="1"/>
              <a:t>saat</a:t>
            </a:r>
            <a:r>
              <a:rPr lang="en-US" sz="2800" dirty="0"/>
              <a:t> </a:t>
            </a:r>
            <a:r>
              <a:rPr lang="en-US" sz="2800" dirty="0" err="1"/>
              <a:t>ini</a:t>
            </a:r>
            <a:r>
              <a:rPr lang="en-US" sz="2800" dirty="0"/>
              <a:t> </a:t>
            </a:r>
            <a:r>
              <a:rPr lang="en-US" sz="2800" dirty="0" err="1"/>
              <a:t>kekuatan</a:t>
            </a:r>
            <a:r>
              <a:rPr lang="en-US" sz="2800" dirty="0"/>
              <a:t> </a:t>
            </a:r>
            <a:r>
              <a:rPr lang="en-US" sz="2800" dirty="0" err="1"/>
              <a:t>politik</a:t>
            </a:r>
            <a:r>
              <a:rPr lang="en-US" sz="2800" dirty="0"/>
              <a:t> </a:t>
            </a:r>
            <a:r>
              <a:rPr lang="en-US" sz="2800" dirty="0" err="1"/>
              <a:t>sangat</a:t>
            </a:r>
            <a:r>
              <a:rPr lang="en-US" sz="2800" dirty="0"/>
              <a:t> </a:t>
            </a:r>
            <a:r>
              <a:rPr lang="en-US" sz="2800" dirty="0" err="1"/>
              <a:t>dominan</a:t>
            </a:r>
            <a:r>
              <a:rPr lang="en-US" sz="2800" dirty="0"/>
              <a:t>, </a:t>
            </a:r>
            <a:r>
              <a:rPr lang="en-US" sz="2800" dirty="0" err="1"/>
              <a:t>sehingga</a:t>
            </a:r>
            <a:r>
              <a:rPr lang="en-US" sz="2800" dirty="0"/>
              <a:t> </a:t>
            </a:r>
            <a:r>
              <a:rPr lang="en-US" sz="2800" dirty="0" err="1"/>
              <a:t>suatu</a:t>
            </a:r>
            <a:r>
              <a:rPr lang="en-US" sz="2800" dirty="0"/>
              <a:t> </a:t>
            </a:r>
            <a:r>
              <a:rPr lang="en-US" sz="2800" dirty="0" err="1"/>
              <a:t>kelompok</a:t>
            </a:r>
            <a:r>
              <a:rPr lang="en-US" sz="2800" dirty="0"/>
              <a:t> </a:t>
            </a:r>
            <a:r>
              <a:rPr lang="en-US" sz="2800" dirty="0" err="1"/>
              <a:t>politik</a:t>
            </a:r>
            <a:r>
              <a:rPr lang="en-US" sz="2800" dirty="0"/>
              <a:t> </a:t>
            </a:r>
            <a:r>
              <a:rPr lang="en-US" sz="2800" dirty="0" err="1"/>
              <a:t>akan</a:t>
            </a:r>
            <a:r>
              <a:rPr lang="en-US" sz="2800" dirty="0"/>
              <a:t> </a:t>
            </a:r>
            <a:r>
              <a:rPr lang="en-US" sz="2800" dirty="0" err="1"/>
              <a:t>rela</a:t>
            </a:r>
            <a:r>
              <a:rPr lang="en-US" sz="2800" dirty="0"/>
              <a:t> </a:t>
            </a:r>
            <a:r>
              <a:rPr lang="en-US" sz="2800" dirty="0" err="1"/>
              <a:t>melindungi</a:t>
            </a:r>
            <a:r>
              <a:rPr lang="en-US" sz="2800" dirty="0"/>
              <a:t> </a:t>
            </a:r>
            <a:r>
              <a:rPr lang="en-US" sz="2800" dirty="0" err="1"/>
              <a:t>anggotanya</a:t>
            </a:r>
            <a:r>
              <a:rPr lang="en-US" sz="2800" dirty="0"/>
              <a:t> </a:t>
            </a:r>
            <a:r>
              <a:rPr lang="en-US" sz="2800" dirty="0" err="1"/>
              <a:t>dengan</a:t>
            </a:r>
            <a:r>
              <a:rPr lang="en-US" sz="2800" dirty="0"/>
              <a:t> </a:t>
            </a:r>
            <a:r>
              <a:rPr lang="en-US" sz="2800" dirty="0" err="1"/>
              <a:t>segala</a:t>
            </a:r>
            <a:r>
              <a:rPr lang="en-US" sz="2800" dirty="0"/>
              <a:t> </a:t>
            </a:r>
            <a:r>
              <a:rPr lang="en-US" sz="2800" dirty="0" err="1"/>
              <a:t>cara</a:t>
            </a:r>
            <a:r>
              <a:rPr lang="en-US" sz="2800" dirty="0"/>
              <a:t>, </a:t>
            </a:r>
            <a:r>
              <a:rPr lang="en-US" sz="2800" dirty="0" err="1"/>
              <a:t>meskipun</a:t>
            </a:r>
            <a:r>
              <a:rPr lang="en-US" sz="2800" dirty="0"/>
              <a:t> </a:t>
            </a:r>
            <a:r>
              <a:rPr lang="en-US" sz="2800" dirty="0" err="1"/>
              <a:t>anggotanya</a:t>
            </a:r>
            <a:r>
              <a:rPr lang="en-US" sz="2800" dirty="0"/>
              <a:t> </a:t>
            </a:r>
            <a:r>
              <a:rPr lang="en-US" sz="2800" dirty="0" err="1"/>
              <a:t>tersebut</a:t>
            </a:r>
            <a:r>
              <a:rPr lang="en-US" sz="2800" dirty="0"/>
              <a:t> </a:t>
            </a:r>
            <a:r>
              <a:rPr lang="en-US" sz="2800" dirty="0" err="1"/>
              <a:t>jelas-jelas</a:t>
            </a:r>
            <a:r>
              <a:rPr lang="en-US" sz="2800" dirty="0"/>
              <a:t> </a:t>
            </a:r>
            <a:r>
              <a:rPr lang="en-US" sz="2800" dirty="0" err="1"/>
              <a:t>bersalah</a:t>
            </a:r>
            <a:r>
              <a:rPr lang="en-US" sz="2800" dirty="0"/>
              <a:t> </a:t>
            </a:r>
            <a:r>
              <a:rPr lang="en-US" sz="2800" dirty="0" err="1"/>
              <a:t>atau</a:t>
            </a:r>
            <a:r>
              <a:rPr lang="en-US" sz="2800" dirty="0"/>
              <a:t> </a:t>
            </a:r>
            <a:r>
              <a:rPr lang="en-US" sz="2800" dirty="0" err="1"/>
              <a:t>melakukan</a:t>
            </a:r>
            <a:r>
              <a:rPr lang="en-US" sz="2800" dirty="0"/>
              <a:t> </a:t>
            </a:r>
            <a:r>
              <a:rPr lang="en-US" sz="2800" dirty="0" err="1"/>
              <a:t>korupsi</a:t>
            </a:r>
            <a:r>
              <a:rPr lang="en-US" sz="2800" dirty="0"/>
              <a:t>. Hal </a:t>
            </a:r>
            <a:r>
              <a:rPr lang="en-US" sz="2800" dirty="0" err="1"/>
              <a:t>ini</a:t>
            </a:r>
            <a:r>
              <a:rPr lang="en-US" sz="2800" dirty="0"/>
              <a:t> </a:t>
            </a:r>
            <a:r>
              <a:rPr lang="en-US" sz="2800" dirty="0" err="1"/>
              <a:t>sangat</a:t>
            </a:r>
            <a:r>
              <a:rPr lang="en-US" sz="2800" dirty="0"/>
              <a:t> </a:t>
            </a:r>
            <a:r>
              <a:rPr lang="en-US" sz="2800" dirty="0" err="1"/>
              <a:t>melukai</a:t>
            </a:r>
            <a:r>
              <a:rPr lang="en-US" sz="2800" dirty="0"/>
              <a:t> </a:t>
            </a:r>
            <a:r>
              <a:rPr lang="en-US" sz="2800" dirty="0" err="1"/>
              <a:t>nurani</a:t>
            </a:r>
            <a:r>
              <a:rPr lang="en-US" sz="2800" dirty="0"/>
              <a:t> </a:t>
            </a:r>
            <a:r>
              <a:rPr lang="en-US" sz="2800" dirty="0" err="1"/>
              <a:t>masyarakat</a:t>
            </a:r>
            <a:r>
              <a:rPr lang="en-US" sz="2800" dirty="0"/>
              <a:t>, </a:t>
            </a:r>
            <a:r>
              <a:rPr lang="en-US" sz="2800" dirty="0" err="1"/>
              <a:t>padahal</a:t>
            </a:r>
            <a:r>
              <a:rPr lang="en-US" sz="2800" dirty="0"/>
              <a:t> </a:t>
            </a:r>
            <a:r>
              <a:rPr lang="en-US" sz="2800" dirty="0" err="1"/>
              <a:t>mereka</a:t>
            </a:r>
            <a:r>
              <a:rPr lang="en-US" sz="2800" dirty="0"/>
              <a:t> </a:t>
            </a:r>
            <a:r>
              <a:rPr lang="en-US" sz="2800" dirty="0" err="1"/>
              <a:t>adakah</a:t>
            </a:r>
            <a:r>
              <a:rPr lang="en-US" sz="2800" dirty="0"/>
              <a:t> </a:t>
            </a:r>
            <a:r>
              <a:rPr lang="en-US" sz="2800" dirty="0" err="1"/>
              <a:t>wakil</a:t>
            </a:r>
            <a:r>
              <a:rPr lang="en-US" sz="2800" dirty="0"/>
              <a:t> </a:t>
            </a:r>
            <a:r>
              <a:rPr lang="en-US" sz="2800" dirty="0" err="1"/>
              <a:t>rakyat</a:t>
            </a:r>
            <a:r>
              <a:rPr lang="en-US" sz="2800" dirty="0"/>
              <a:t> yang </a:t>
            </a:r>
            <a:r>
              <a:rPr lang="en-US" sz="2800" dirty="0" err="1"/>
              <a:t>seharusnya</a:t>
            </a:r>
            <a:r>
              <a:rPr lang="en-US" sz="2800" dirty="0"/>
              <a:t> </a:t>
            </a:r>
            <a:r>
              <a:rPr lang="en-US" sz="2800" dirty="0" err="1"/>
              <a:t>melindungi</a:t>
            </a:r>
            <a:r>
              <a:rPr lang="en-US" sz="2800" dirty="0"/>
              <a:t> </a:t>
            </a:r>
            <a:r>
              <a:rPr lang="en-US" sz="2800" dirty="0" err="1"/>
              <a:t>kepentingan</a:t>
            </a:r>
            <a:r>
              <a:rPr lang="en-US" sz="2800" dirty="0"/>
              <a:t> </a:t>
            </a:r>
            <a:r>
              <a:rPr lang="en-US" sz="2800" dirty="0" err="1"/>
              <a:t>rakyat</a:t>
            </a:r>
            <a:r>
              <a:rPr lang="en-US" sz="2800" dirty="0"/>
              <a:t>. </a:t>
            </a:r>
          </a:p>
        </p:txBody>
      </p:sp>
      <p:sp>
        <p:nvSpPr>
          <p:cNvPr id="6" name="Rectangle 5"/>
          <p:cNvSpPr/>
          <p:nvPr/>
        </p:nvSpPr>
        <p:spPr>
          <a:xfrm>
            <a:off x="3181815" y="5815582"/>
            <a:ext cx="8593872" cy="83099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dirty="0" err="1">
                <a:solidFill>
                  <a:schemeClr val="tx1"/>
                </a:solidFill>
              </a:rPr>
              <a:t>Melindungi</a:t>
            </a:r>
            <a:r>
              <a:rPr lang="en-US" sz="2400" dirty="0">
                <a:solidFill>
                  <a:schemeClr val="tx1"/>
                </a:solidFill>
              </a:rPr>
              <a:t> </a:t>
            </a:r>
            <a:r>
              <a:rPr lang="en-US" sz="2400" dirty="0" err="1">
                <a:solidFill>
                  <a:schemeClr val="tx1"/>
                </a:solidFill>
              </a:rPr>
              <a:t>seorang</a:t>
            </a:r>
            <a:r>
              <a:rPr lang="en-US" sz="2400" dirty="0">
                <a:solidFill>
                  <a:schemeClr val="tx1"/>
                </a:solidFill>
              </a:rPr>
              <a:t> </a:t>
            </a:r>
            <a:r>
              <a:rPr lang="en-US" sz="2400" dirty="0" err="1">
                <a:solidFill>
                  <a:schemeClr val="tx1"/>
                </a:solidFill>
              </a:rPr>
              <a:t>koruptor</a:t>
            </a:r>
            <a:r>
              <a:rPr lang="en-US" sz="2400" dirty="0">
                <a:solidFill>
                  <a:schemeClr val="tx1"/>
                </a:solidFill>
              </a:rPr>
              <a:t> </a:t>
            </a:r>
            <a:r>
              <a:rPr lang="en-US" sz="2400" dirty="0" err="1">
                <a:solidFill>
                  <a:schemeClr val="tx1"/>
                </a:solidFill>
              </a:rPr>
              <a:t>dengan</a:t>
            </a:r>
            <a:r>
              <a:rPr lang="en-US" sz="2400" dirty="0">
                <a:solidFill>
                  <a:schemeClr val="tx1"/>
                </a:solidFill>
              </a:rPr>
              <a:t> </a:t>
            </a:r>
            <a:r>
              <a:rPr lang="en-US" sz="2400" dirty="0" err="1">
                <a:solidFill>
                  <a:schemeClr val="tx1"/>
                </a:solidFill>
              </a:rPr>
              <a:t>kekuatan</a:t>
            </a:r>
            <a:r>
              <a:rPr lang="en-US" sz="2400" dirty="0">
                <a:solidFill>
                  <a:schemeClr val="tx1"/>
                </a:solidFill>
              </a:rPr>
              <a:t> </a:t>
            </a:r>
            <a:r>
              <a:rPr lang="en-US" sz="2400" dirty="0" err="1">
                <a:solidFill>
                  <a:schemeClr val="tx1"/>
                </a:solidFill>
              </a:rPr>
              <a:t>politik</a:t>
            </a:r>
            <a:r>
              <a:rPr lang="en-US" sz="2400" dirty="0">
                <a:solidFill>
                  <a:schemeClr val="tx1"/>
                </a:solidFill>
              </a:rPr>
              <a:t> </a:t>
            </a:r>
            <a:r>
              <a:rPr lang="en-US" sz="2400" dirty="0" err="1">
                <a:solidFill>
                  <a:schemeClr val="tx1"/>
                </a:solidFill>
              </a:rPr>
              <a:t>adalah</a:t>
            </a:r>
            <a:r>
              <a:rPr lang="en-US" sz="2400" dirty="0">
                <a:solidFill>
                  <a:schemeClr val="tx1"/>
                </a:solidFill>
              </a:rPr>
              <a:t> </a:t>
            </a:r>
            <a:r>
              <a:rPr lang="en-US" sz="2400" dirty="0" err="1">
                <a:solidFill>
                  <a:schemeClr val="tx1"/>
                </a:solidFill>
              </a:rPr>
              <a:t>salah</a:t>
            </a:r>
            <a:r>
              <a:rPr lang="en-US" sz="2400" dirty="0">
                <a:solidFill>
                  <a:schemeClr val="tx1"/>
                </a:solidFill>
              </a:rPr>
              <a:t> </a:t>
            </a:r>
            <a:r>
              <a:rPr lang="en-US" sz="2400" dirty="0" err="1">
                <a:solidFill>
                  <a:schemeClr val="tx1"/>
                </a:solidFill>
              </a:rPr>
              <a:t>satu</a:t>
            </a:r>
            <a:r>
              <a:rPr lang="en-US" sz="2400" dirty="0">
                <a:solidFill>
                  <a:schemeClr val="tx1"/>
                </a:solidFill>
              </a:rPr>
              <a:t> </a:t>
            </a:r>
            <a:r>
              <a:rPr lang="en-US" sz="2400" dirty="0" err="1">
                <a:solidFill>
                  <a:schemeClr val="tx1"/>
                </a:solidFill>
              </a:rPr>
              <a:t>indikasi</a:t>
            </a:r>
            <a:r>
              <a:rPr lang="en-US" sz="2400" dirty="0">
                <a:solidFill>
                  <a:schemeClr val="tx1"/>
                </a:solidFill>
              </a:rPr>
              <a:t> </a:t>
            </a:r>
            <a:r>
              <a:rPr lang="en-US" sz="2400" dirty="0" err="1">
                <a:solidFill>
                  <a:schemeClr val="tx1"/>
                </a:solidFill>
              </a:rPr>
              <a:t>besar</a:t>
            </a:r>
            <a:r>
              <a:rPr lang="en-US" sz="2400" dirty="0">
                <a:solidFill>
                  <a:schemeClr val="tx1"/>
                </a:solidFill>
              </a:rPr>
              <a:t> </a:t>
            </a:r>
            <a:r>
              <a:rPr lang="en-US" sz="2400" dirty="0" err="1">
                <a:solidFill>
                  <a:schemeClr val="tx1"/>
                </a:solidFill>
              </a:rPr>
              <a:t>runtuhnya</a:t>
            </a:r>
            <a:r>
              <a:rPr lang="en-US" sz="2400" dirty="0">
                <a:solidFill>
                  <a:schemeClr val="tx1"/>
                </a:solidFill>
              </a:rPr>
              <a:t> </a:t>
            </a:r>
            <a:r>
              <a:rPr lang="en-US" sz="2400" dirty="0" err="1">
                <a:solidFill>
                  <a:schemeClr val="tx1"/>
                </a:solidFill>
              </a:rPr>
              <a:t>etika</a:t>
            </a:r>
            <a:r>
              <a:rPr lang="en-US" sz="2400" dirty="0">
                <a:solidFill>
                  <a:schemeClr val="tx1"/>
                </a:solidFill>
              </a:rPr>
              <a:t> </a:t>
            </a:r>
            <a:r>
              <a:rPr lang="en-US" sz="2400" dirty="0" err="1">
                <a:solidFill>
                  <a:schemeClr val="tx1"/>
                </a:solidFill>
              </a:rPr>
              <a:t>sosial</a:t>
            </a:r>
            <a:r>
              <a:rPr lang="en-US" sz="2400" dirty="0">
                <a:solidFill>
                  <a:schemeClr val="tx1"/>
                </a:solidFill>
              </a:rPr>
              <a:t> </a:t>
            </a:r>
            <a:r>
              <a:rPr lang="en-US" sz="2400" dirty="0" err="1">
                <a:solidFill>
                  <a:schemeClr val="tx1"/>
                </a:solidFill>
              </a:rPr>
              <a:t>dan</a:t>
            </a:r>
            <a:r>
              <a:rPr lang="en-US" sz="2400" dirty="0">
                <a:solidFill>
                  <a:schemeClr val="tx1"/>
                </a:solidFill>
              </a:rPr>
              <a:t> </a:t>
            </a:r>
            <a:r>
              <a:rPr lang="en-US" sz="2400" dirty="0" err="1">
                <a:solidFill>
                  <a:schemeClr val="tx1"/>
                </a:solidFill>
              </a:rPr>
              <a:t>politik</a:t>
            </a:r>
            <a:r>
              <a:rPr lang="en-US" sz="2400" dirty="0">
                <a:solidFill>
                  <a:schemeClr val="tx1"/>
                </a:solidFill>
              </a:rPr>
              <a:t> </a:t>
            </a:r>
          </a:p>
        </p:txBody>
      </p:sp>
      <p:sp>
        <p:nvSpPr>
          <p:cNvPr id="7" name="Rectangle 6"/>
          <p:cNvSpPr/>
          <p:nvPr/>
        </p:nvSpPr>
        <p:spPr>
          <a:xfrm>
            <a:off x="212139" y="1690688"/>
            <a:ext cx="2969676" cy="156966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3200" dirty="0" err="1"/>
              <a:t>RUNTUHNYA</a:t>
            </a:r>
            <a:r>
              <a:rPr lang="en-US" sz="3200" dirty="0"/>
              <a:t> </a:t>
            </a:r>
            <a:r>
              <a:rPr lang="en-US" sz="3200" dirty="0" err="1"/>
              <a:t>OTORITAS</a:t>
            </a:r>
            <a:r>
              <a:rPr lang="en-US" sz="3200" dirty="0"/>
              <a:t> </a:t>
            </a:r>
            <a:r>
              <a:rPr lang="en-US" sz="3200" dirty="0" err="1"/>
              <a:t>PEMERINTAHAN</a:t>
            </a:r>
            <a:r>
              <a:rPr lang="en-US" dirty="0"/>
              <a:t> </a:t>
            </a:r>
          </a:p>
        </p:txBody>
      </p:sp>
    </p:spTree>
    <p:extLst>
      <p:ext uri="{BB962C8B-B14F-4D97-AF65-F5344CB8AC3E}">
        <p14:creationId xmlns:p14="http://schemas.microsoft.com/office/powerpoint/2010/main" val="4217600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095" y="1850432"/>
            <a:ext cx="1780276" cy="206210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3200" dirty="0" err="1"/>
              <a:t>MATINYA</a:t>
            </a:r>
            <a:r>
              <a:rPr lang="en-US" sz="3200" dirty="0"/>
              <a:t> </a:t>
            </a:r>
            <a:r>
              <a:rPr lang="en-US" sz="3200" dirty="0" err="1"/>
              <a:t>ETIKA</a:t>
            </a:r>
            <a:r>
              <a:rPr lang="en-US" sz="3200" dirty="0"/>
              <a:t> </a:t>
            </a:r>
            <a:r>
              <a:rPr lang="en-US" sz="3200" dirty="0" err="1"/>
              <a:t>SOSIAL</a:t>
            </a:r>
            <a:r>
              <a:rPr lang="id-ID" sz="3200" dirty="0"/>
              <a:t> </a:t>
            </a:r>
            <a:r>
              <a:rPr lang="en-US" sz="3200" dirty="0" err="1"/>
              <a:t>POLITIK</a:t>
            </a:r>
            <a:r>
              <a:rPr lang="en-US" dirty="0"/>
              <a:t> </a:t>
            </a:r>
          </a:p>
        </p:txBody>
      </p:sp>
      <p:sp>
        <p:nvSpPr>
          <p:cNvPr id="5" name="Rectangle 4"/>
          <p:cNvSpPr/>
          <p:nvPr/>
        </p:nvSpPr>
        <p:spPr>
          <a:xfrm>
            <a:off x="2329982" y="1907461"/>
            <a:ext cx="9287194" cy="310854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800" dirty="0" err="1"/>
              <a:t>Upaya</a:t>
            </a:r>
            <a:r>
              <a:rPr lang="en-US" sz="2800" dirty="0"/>
              <a:t> yang </a:t>
            </a:r>
            <a:r>
              <a:rPr lang="en-US" sz="2800" dirty="0" err="1"/>
              <a:t>dilakukan</a:t>
            </a:r>
            <a:r>
              <a:rPr lang="en-US" sz="2800" dirty="0"/>
              <a:t> </a:t>
            </a:r>
            <a:r>
              <a:rPr lang="en-US" sz="2800" dirty="0" err="1"/>
              <a:t>oleh</a:t>
            </a:r>
            <a:r>
              <a:rPr lang="en-US" sz="2800" dirty="0"/>
              <a:t> </a:t>
            </a:r>
            <a:r>
              <a:rPr lang="en-US" sz="2800" dirty="0" err="1"/>
              <a:t>seseorang</a:t>
            </a:r>
            <a:r>
              <a:rPr lang="en-US" sz="2800" dirty="0"/>
              <a:t> </a:t>
            </a:r>
            <a:r>
              <a:rPr lang="en-US" sz="2800" dirty="0" err="1"/>
              <a:t>dalam</a:t>
            </a:r>
            <a:r>
              <a:rPr lang="en-US" sz="2800" dirty="0"/>
              <a:t> </a:t>
            </a:r>
            <a:r>
              <a:rPr lang="en-US" sz="2800" dirty="0" err="1"/>
              <a:t>memenangkan</a:t>
            </a:r>
            <a:r>
              <a:rPr lang="en-US" sz="2800" dirty="0"/>
              <a:t> </a:t>
            </a:r>
            <a:r>
              <a:rPr lang="en-US" sz="2800" dirty="0" err="1"/>
              <a:t>perkara</a:t>
            </a:r>
            <a:r>
              <a:rPr lang="en-US" sz="2800" dirty="0"/>
              <a:t> </a:t>
            </a:r>
            <a:r>
              <a:rPr lang="en-US" sz="2800" dirty="0" err="1"/>
              <a:t>dan</a:t>
            </a:r>
            <a:r>
              <a:rPr lang="en-US" sz="2800" dirty="0"/>
              <a:t> </a:t>
            </a:r>
            <a:r>
              <a:rPr lang="en-US" sz="2800" dirty="0" err="1"/>
              <a:t>masalahnya</a:t>
            </a:r>
            <a:r>
              <a:rPr lang="en-US" sz="2800" dirty="0"/>
              <a:t> di </a:t>
            </a:r>
            <a:r>
              <a:rPr lang="en-US" sz="2800" dirty="0" err="1"/>
              <a:t>depan</a:t>
            </a:r>
            <a:r>
              <a:rPr lang="en-US" sz="2800" dirty="0"/>
              <a:t> </a:t>
            </a:r>
            <a:r>
              <a:rPr lang="en-US" sz="2800" dirty="0" err="1"/>
              <a:t>hukum</a:t>
            </a:r>
            <a:r>
              <a:rPr lang="en-US" sz="2800" dirty="0"/>
              <a:t>, </a:t>
            </a:r>
            <a:r>
              <a:rPr lang="en-US" sz="2800" dirty="0" err="1"/>
              <a:t>seharusnya</a:t>
            </a:r>
            <a:r>
              <a:rPr lang="en-US" sz="2800" dirty="0"/>
              <a:t> </a:t>
            </a:r>
            <a:r>
              <a:rPr lang="en-US" sz="2800" dirty="0" err="1"/>
              <a:t>upaya</a:t>
            </a:r>
            <a:r>
              <a:rPr lang="en-US" sz="2800" dirty="0"/>
              <a:t> yang </a:t>
            </a:r>
            <a:r>
              <a:rPr lang="en-US" sz="2800" dirty="0" err="1"/>
              <a:t>positif</a:t>
            </a:r>
            <a:r>
              <a:rPr lang="en-US" sz="2800" dirty="0"/>
              <a:t> </a:t>
            </a:r>
            <a:r>
              <a:rPr lang="en-US" sz="2800" dirty="0" err="1"/>
              <a:t>dengan</a:t>
            </a:r>
            <a:r>
              <a:rPr lang="en-US" sz="2800" dirty="0"/>
              <a:t> </a:t>
            </a:r>
            <a:r>
              <a:rPr lang="en-US" sz="2800" dirty="0" err="1"/>
              <a:t>mengumpulkan</a:t>
            </a:r>
            <a:r>
              <a:rPr lang="en-US" sz="2800" dirty="0"/>
              <a:t> </a:t>
            </a:r>
            <a:r>
              <a:rPr lang="en-US" sz="2800" dirty="0" err="1"/>
              <a:t>berbagai</a:t>
            </a:r>
            <a:r>
              <a:rPr lang="en-US" sz="2800" dirty="0"/>
              <a:t> </a:t>
            </a:r>
            <a:r>
              <a:rPr lang="en-US" sz="2800" dirty="0" err="1"/>
              <a:t>barang</a:t>
            </a:r>
            <a:r>
              <a:rPr lang="en-US" sz="2800" dirty="0"/>
              <a:t> </a:t>
            </a:r>
            <a:r>
              <a:rPr lang="en-US" sz="2800" dirty="0" err="1"/>
              <a:t>bukti</a:t>
            </a:r>
            <a:r>
              <a:rPr lang="en-US" sz="2800" dirty="0"/>
              <a:t> </a:t>
            </a:r>
            <a:r>
              <a:rPr lang="en-US" sz="2800" dirty="0" err="1"/>
              <a:t>dan</a:t>
            </a:r>
            <a:r>
              <a:rPr lang="en-US" sz="2800" dirty="0"/>
              <a:t> </a:t>
            </a:r>
            <a:r>
              <a:rPr lang="en-US" sz="2800" dirty="0" err="1"/>
              <a:t>saksi</a:t>
            </a:r>
            <a:r>
              <a:rPr lang="en-US" sz="2800" dirty="0"/>
              <a:t> yang </a:t>
            </a:r>
            <a:r>
              <a:rPr lang="en-US" sz="2800" dirty="0" err="1"/>
              <a:t>menguatkan</a:t>
            </a:r>
            <a:r>
              <a:rPr lang="en-US" sz="2800" dirty="0"/>
              <a:t>.  </a:t>
            </a:r>
            <a:r>
              <a:rPr lang="en-US" sz="2800" dirty="0" err="1"/>
              <a:t>Bukan</a:t>
            </a:r>
            <a:r>
              <a:rPr lang="en-US" sz="2800" dirty="0"/>
              <a:t> </a:t>
            </a:r>
            <a:r>
              <a:rPr lang="en-US" sz="2800" dirty="0" err="1"/>
              <a:t>dengan</a:t>
            </a:r>
            <a:r>
              <a:rPr lang="en-US" sz="2800" dirty="0"/>
              <a:t> </a:t>
            </a:r>
            <a:r>
              <a:rPr lang="en-US" sz="2800" dirty="0" err="1"/>
              <a:t>hal-hal</a:t>
            </a:r>
            <a:r>
              <a:rPr lang="en-US" sz="2800" dirty="0"/>
              <a:t> lain yang </a:t>
            </a:r>
            <a:r>
              <a:rPr lang="en-US" sz="2800" dirty="0" err="1"/>
              <a:t>negatif</a:t>
            </a:r>
            <a:r>
              <a:rPr lang="en-US" sz="2800" dirty="0"/>
              <a:t> </a:t>
            </a:r>
            <a:r>
              <a:rPr lang="en-US" sz="2800" dirty="0" err="1"/>
              <a:t>dan</a:t>
            </a:r>
            <a:r>
              <a:rPr lang="en-US" sz="2800" dirty="0"/>
              <a:t> </a:t>
            </a:r>
            <a:r>
              <a:rPr lang="en-US" sz="2800" dirty="0" err="1"/>
              <a:t>berlawanan</a:t>
            </a:r>
            <a:r>
              <a:rPr lang="en-US" sz="2800" dirty="0"/>
              <a:t> </a:t>
            </a:r>
            <a:r>
              <a:rPr lang="en-US" sz="2800" dirty="0" err="1"/>
              <a:t>dengan</a:t>
            </a:r>
            <a:r>
              <a:rPr lang="en-US" sz="2800" dirty="0"/>
              <a:t> </a:t>
            </a:r>
            <a:r>
              <a:rPr lang="en-US" sz="2800" dirty="0" err="1"/>
              <a:t>hukum</a:t>
            </a:r>
            <a:r>
              <a:rPr lang="en-US" sz="2800" dirty="0"/>
              <a:t>, </a:t>
            </a:r>
            <a:r>
              <a:rPr lang="en-US" sz="2800" dirty="0" err="1"/>
              <a:t>seperti</a:t>
            </a:r>
            <a:r>
              <a:rPr lang="en-US" sz="2800" dirty="0"/>
              <a:t> </a:t>
            </a:r>
            <a:r>
              <a:rPr lang="en-US" sz="2800" dirty="0" err="1"/>
              <a:t>menyuap</a:t>
            </a:r>
            <a:r>
              <a:rPr lang="en-US" sz="2800" dirty="0"/>
              <a:t>, </a:t>
            </a:r>
            <a:r>
              <a:rPr lang="en-US" sz="2800" dirty="0" err="1"/>
              <a:t>memberikan</a:t>
            </a:r>
            <a:r>
              <a:rPr lang="en-US" sz="2800" dirty="0"/>
              <a:t> </a:t>
            </a:r>
            <a:r>
              <a:rPr lang="en-US" sz="2800" dirty="0" err="1"/>
              <a:t>iming-iming</a:t>
            </a:r>
            <a:r>
              <a:rPr lang="en-US" sz="2800" dirty="0"/>
              <a:t>, </a:t>
            </a:r>
            <a:r>
              <a:rPr lang="en-US" sz="2800" dirty="0" err="1"/>
              <a:t>gratifikasi</a:t>
            </a:r>
            <a:r>
              <a:rPr lang="en-US" sz="2800" dirty="0"/>
              <a:t> </a:t>
            </a:r>
            <a:r>
              <a:rPr lang="en-US" sz="2800" dirty="0" err="1"/>
              <a:t>bahkan</a:t>
            </a:r>
            <a:r>
              <a:rPr lang="en-US" sz="2800" dirty="0"/>
              <a:t> </a:t>
            </a:r>
            <a:r>
              <a:rPr lang="en-US" sz="2800" dirty="0" err="1"/>
              <a:t>sampai</a:t>
            </a:r>
            <a:r>
              <a:rPr lang="en-US" sz="2800" dirty="0"/>
              <a:t> </a:t>
            </a:r>
            <a:r>
              <a:rPr lang="en-US" sz="2800" dirty="0" err="1"/>
              <a:t>kepada</a:t>
            </a:r>
            <a:r>
              <a:rPr lang="en-US" sz="2800" dirty="0"/>
              <a:t> </a:t>
            </a:r>
            <a:r>
              <a:rPr lang="en-US" sz="2800" dirty="0" err="1"/>
              <a:t>ancaman</a:t>
            </a:r>
            <a:r>
              <a:rPr lang="en-US" sz="2800" dirty="0"/>
              <a:t> </a:t>
            </a:r>
            <a:r>
              <a:rPr lang="en-US" sz="2800" dirty="0" err="1"/>
              <a:t>nyawa</a:t>
            </a:r>
            <a:r>
              <a:rPr lang="en-US" sz="2800" dirty="0"/>
              <a:t>. </a:t>
            </a:r>
          </a:p>
        </p:txBody>
      </p:sp>
      <p:sp>
        <p:nvSpPr>
          <p:cNvPr id="6" name="Rectangle 5"/>
          <p:cNvSpPr/>
          <p:nvPr/>
        </p:nvSpPr>
        <p:spPr>
          <a:xfrm>
            <a:off x="441858" y="5167312"/>
            <a:ext cx="11175318"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err="1">
                <a:solidFill>
                  <a:schemeClr val="tx1"/>
                </a:solidFill>
              </a:rPr>
              <a:t>Aparat</a:t>
            </a:r>
            <a:r>
              <a:rPr lang="en-US" sz="2400" dirty="0">
                <a:solidFill>
                  <a:schemeClr val="tx1"/>
                </a:solidFill>
              </a:rPr>
              <a:t> </a:t>
            </a:r>
            <a:r>
              <a:rPr lang="en-US" sz="2400" dirty="0" err="1">
                <a:solidFill>
                  <a:schemeClr val="tx1"/>
                </a:solidFill>
              </a:rPr>
              <a:t>hukum</a:t>
            </a:r>
            <a:r>
              <a:rPr lang="en-US" sz="2400" dirty="0">
                <a:solidFill>
                  <a:schemeClr val="tx1"/>
                </a:solidFill>
              </a:rPr>
              <a:t> yang </a:t>
            </a:r>
            <a:r>
              <a:rPr lang="en-US" sz="2400" dirty="0" err="1">
                <a:solidFill>
                  <a:schemeClr val="tx1"/>
                </a:solidFill>
              </a:rPr>
              <a:t>semestinya</a:t>
            </a:r>
            <a:r>
              <a:rPr lang="en-US" sz="2400" dirty="0">
                <a:solidFill>
                  <a:schemeClr val="tx1"/>
                </a:solidFill>
              </a:rPr>
              <a:t> </a:t>
            </a:r>
            <a:r>
              <a:rPr lang="en-US" sz="2400" dirty="0" err="1">
                <a:solidFill>
                  <a:schemeClr val="tx1"/>
                </a:solidFill>
              </a:rPr>
              <a:t>menyelesaikan</a:t>
            </a:r>
            <a:r>
              <a:rPr lang="en-US" sz="2400" dirty="0">
                <a:solidFill>
                  <a:schemeClr val="tx1"/>
                </a:solidFill>
              </a:rPr>
              <a:t> </a:t>
            </a:r>
            <a:r>
              <a:rPr lang="en-US" sz="2400" dirty="0" err="1">
                <a:solidFill>
                  <a:schemeClr val="tx1"/>
                </a:solidFill>
              </a:rPr>
              <a:t>masalah</a:t>
            </a:r>
            <a:r>
              <a:rPr lang="en-US" sz="2400" dirty="0">
                <a:solidFill>
                  <a:schemeClr val="tx1"/>
                </a:solidFill>
              </a:rPr>
              <a:t> </a:t>
            </a:r>
            <a:r>
              <a:rPr lang="en-US" sz="2400" dirty="0" err="1">
                <a:solidFill>
                  <a:schemeClr val="tx1"/>
                </a:solidFill>
              </a:rPr>
              <a:t>dengan</a:t>
            </a:r>
            <a:r>
              <a:rPr lang="en-US" sz="2400" dirty="0">
                <a:solidFill>
                  <a:schemeClr val="tx1"/>
                </a:solidFill>
              </a:rPr>
              <a:t> fair </a:t>
            </a:r>
            <a:r>
              <a:rPr lang="en-US" sz="2400" dirty="0" err="1">
                <a:solidFill>
                  <a:schemeClr val="tx1"/>
                </a:solidFill>
              </a:rPr>
              <a:t>dan</a:t>
            </a:r>
            <a:r>
              <a:rPr lang="en-US" sz="2400" dirty="0">
                <a:solidFill>
                  <a:schemeClr val="tx1"/>
                </a:solidFill>
              </a:rPr>
              <a:t> </a:t>
            </a:r>
            <a:r>
              <a:rPr lang="en-US" sz="2400" dirty="0" err="1">
                <a:solidFill>
                  <a:schemeClr val="tx1"/>
                </a:solidFill>
              </a:rPr>
              <a:t>tanpa</a:t>
            </a:r>
            <a:r>
              <a:rPr lang="en-US" sz="2400" dirty="0">
                <a:solidFill>
                  <a:schemeClr val="tx1"/>
                </a:solidFill>
              </a:rPr>
              <a:t> </a:t>
            </a:r>
            <a:r>
              <a:rPr lang="en-US" sz="2400" dirty="0" err="1">
                <a:solidFill>
                  <a:schemeClr val="tx1"/>
                </a:solidFill>
              </a:rPr>
              <a:t>adanya</a:t>
            </a:r>
            <a:r>
              <a:rPr lang="en-US" sz="2400" dirty="0">
                <a:solidFill>
                  <a:schemeClr val="tx1"/>
                </a:solidFill>
              </a:rPr>
              <a:t> </a:t>
            </a:r>
            <a:r>
              <a:rPr lang="en-US" sz="2400" dirty="0" err="1">
                <a:solidFill>
                  <a:schemeClr val="tx1"/>
                </a:solidFill>
              </a:rPr>
              <a:t>unsur</a:t>
            </a:r>
            <a:r>
              <a:rPr lang="en-US" sz="2400" dirty="0">
                <a:solidFill>
                  <a:schemeClr val="tx1"/>
                </a:solidFill>
              </a:rPr>
              <a:t> </a:t>
            </a:r>
            <a:r>
              <a:rPr lang="en-US" sz="2400" dirty="0" err="1">
                <a:solidFill>
                  <a:schemeClr val="tx1"/>
                </a:solidFill>
              </a:rPr>
              <a:t>pemihakan</a:t>
            </a:r>
            <a:r>
              <a:rPr lang="en-US" sz="2400" dirty="0">
                <a:solidFill>
                  <a:schemeClr val="tx1"/>
                </a:solidFill>
              </a:rPr>
              <a:t>, </a:t>
            </a:r>
            <a:r>
              <a:rPr lang="en-US" sz="2400" dirty="0" err="1">
                <a:solidFill>
                  <a:schemeClr val="tx1"/>
                </a:solidFill>
              </a:rPr>
              <a:t>seringkali</a:t>
            </a:r>
            <a:r>
              <a:rPr lang="en-US" sz="2400" dirty="0">
                <a:solidFill>
                  <a:schemeClr val="tx1"/>
                </a:solidFill>
              </a:rPr>
              <a:t> </a:t>
            </a:r>
            <a:r>
              <a:rPr lang="en-US" sz="2400" dirty="0" err="1">
                <a:solidFill>
                  <a:schemeClr val="tx1"/>
                </a:solidFill>
              </a:rPr>
              <a:t>harus</a:t>
            </a:r>
            <a:r>
              <a:rPr lang="en-US" sz="2400" dirty="0">
                <a:solidFill>
                  <a:schemeClr val="tx1"/>
                </a:solidFill>
              </a:rPr>
              <a:t> </a:t>
            </a:r>
            <a:r>
              <a:rPr lang="en-US" sz="2400" dirty="0" err="1">
                <a:solidFill>
                  <a:schemeClr val="tx1"/>
                </a:solidFill>
              </a:rPr>
              <a:t>mengalahkan</a:t>
            </a:r>
            <a:r>
              <a:rPr lang="en-US" sz="2400" dirty="0">
                <a:solidFill>
                  <a:schemeClr val="tx1"/>
                </a:solidFill>
              </a:rPr>
              <a:t> </a:t>
            </a:r>
            <a:r>
              <a:rPr lang="en-US" sz="2400" dirty="0" err="1">
                <a:solidFill>
                  <a:schemeClr val="tx1"/>
                </a:solidFill>
              </a:rPr>
              <a:t>integritasnya</a:t>
            </a:r>
            <a:r>
              <a:rPr lang="en-US" sz="2400" dirty="0">
                <a:solidFill>
                  <a:schemeClr val="tx1"/>
                </a:solidFill>
              </a:rPr>
              <a:t> </a:t>
            </a:r>
            <a:r>
              <a:rPr lang="en-US" sz="2400" dirty="0" err="1">
                <a:solidFill>
                  <a:schemeClr val="tx1"/>
                </a:solidFill>
              </a:rPr>
              <a:t>dengan</a:t>
            </a:r>
            <a:r>
              <a:rPr lang="en-US" sz="2400" dirty="0">
                <a:solidFill>
                  <a:schemeClr val="tx1"/>
                </a:solidFill>
              </a:rPr>
              <a:t> </a:t>
            </a:r>
            <a:r>
              <a:rPr lang="en-US" sz="2400" dirty="0" err="1">
                <a:solidFill>
                  <a:schemeClr val="tx1"/>
                </a:solidFill>
              </a:rPr>
              <a:t>menerima</a:t>
            </a:r>
            <a:r>
              <a:rPr lang="en-US" sz="2400" dirty="0">
                <a:solidFill>
                  <a:schemeClr val="tx1"/>
                </a:solidFill>
              </a:rPr>
              <a:t> </a:t>
            </a:r>
            <a:r>
              <a:rPr lang="en-US" sz="2400" dirty="0" err="1">
                <a:solidFill>
                  <a:schemeClr val="tx1"/>
                </a:solidFill>
              </a:rPr>
              <a:t>suap</a:t>
            </a:r>
            <a:r>
              <a:rPr lang="en-US" sz="2400" dirty="0">
                <a:solidFill>
                  <a:schemeClr val="tx1"/>
                </a:solidFill>
              </a:rPr>
              <a:t>, </a:t>
            </a:r>
            <a:r>
              <a:rPr lang="en-US" sz="2400" dirty="0" err="1">
                <a:solidFill>
                  <a:schemeClr val="tx1"/>
                </a:solidFill>
              </a:rPr>
              <a:t>iming-iming</a:t>
            </a:r>
            <a:r>
              <a:rPr lang="en-US" sz="2400" dirty="0">
                <a:solidFill>
                  <a:schemeClr val="tx1"/>
                </a:solidFill>
              </a:rPr>
              <a:t>, </a:t>
            </a:r>
            <a:r>
              <a:rPr lang="en-US" sz="2400" dirty="0" err="1">
                <a:solidFill>
                  <a:schemeClr val="tx1"/>
                </a:solidFill>
              </a:rPr>
              <a:t>gratifikasi</a:t>
            </a:r>
            <a:r>
              <a:rPr lang="en-US" sz="2400" dirty="0">
                <a:solidFill>
                  <a:schemeClr val="tx1"/>
                </a:solidFill>
              </a:rPr>
              <a:t> </a:t>
            </a:r>
            <a:r>
              <a:rPr lang="en-US" sz="2400" dirty="0" err="1">
                <a:solidFill>
                  <a:schemeClr val="tx1"/>
                </a:solidFill>
              </a:rPr>
              <a:t>atau</a:t>
            </a:r>
            <a:r>
              <a:rPr lang="en-US" sz="2400" dirty="0">
                <a:solidFill>
                  <a:schemeClr val="tx1"/>
                </a:solidFill>
              </a:rPr>
              <a:t> </a:t>
            </a:r>
            <a:r>
              <a:rPr lang="en-US" sz="2400" dirty="0" err="1">
                <a:solidFill>
                  <a:schemeClr val="tx1"/>
                </a:solidFill>
              </a:rPr>
              <a:t>apapun</a:t>
            </a:r>
            <a:r>
              <a:rPr lang="en-US" sz="2400" dirty="0">
                <a:solidFill>
                  <a:schemeClr val="tx1"/>
                </a:solidFill>
              </a:rPr>
              <a:t> </a:t>
            </a:r>
            <a:r>
              <a:rPr lang="en-US" sz="2400" dirty="0" err="1">
                <a:solidFill>
                  <a:schemeClr val="tx1"/>
                </a:solidFill>
              </a:rPr>
              <a:t>untuk</a:t>
            </a:r>
            <a:r>
              <a:rPr lang="en-US" sz="2400" dirty="0">
                <a:solidFill>
                  <a:schemeClr val="tx1"/>
                </a:solidFill>
              </a:rPr>
              <a:t> </a:t>
            </a:r>
            <a:r>
              <a:rPr lang="en-US" sz="2400" dirty="0" err="1">
                <a:solidFill>
                  <a:schemeClr val="tx1"/>
                </a:solidFill>
              </a:rPr>
              <a:t>memberikan</a:t>
            </a:r>
            <a:r>
              <a:rPr lang="en-US" sz="2400" dirty="0">
                <a:solidFill>
                  <a:schemeClr val="tx1"/>
                </a:solidFill>
              </a:rPr>
              <a:t> </a:t>
            </a:r>
            <a:r>
              <a:rPr lang="en-US" sz="2400" dirty="0" err="1">
                <a:solidFill>
                  <a:schemeClr val="tx1"/>
                </a:solidFill>
              </a:rPr>
              <a:t>kemenangan</a:t>
            </a:r>
            <a:r>
              <a:rPr lang="en-US" sz="2400" dirty="0">
                <a:solidFill>
                  <a:schemeClr val="tx1"/>
                </a:solidFill>
              </a:rPr>
              <a:t>. </a:t>
            </a:r>
          </a:p>
        </p:txBody>
      </p:sp>
      <p:sp>
        <p:nvSpPr>
          <p:cNvPr id="7" name="Title 1"/>
          <p:cNvSpPr>
            <a:spLocks noGrp="1"/>
          </p:cNvSpPr>
          <p:nvPr>
            <p:ph type="title"/>
          </p:nvPr>
        </p:nvSpPr>
        <p:spPr>
          <a:xfrm>
            <a:off x="838200" y="365126"/>
            <a:ext cx="10515600" cy="868394"/>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err="1"/>
              <a:t>Dampak</a:t>
            </a:r>
            <a:r>
              <a:rPr lang="en-US" dirty="0"/>
              <a:t> </a:t>
            </a:r>
            <a:r>
              <a:rPr lang="en-US" dirty="0" err="1"/>
              <a:t>Birokrasi</a:t>
            </a:r>
            <a:r>
              <a:rPr lang="en-US" dirty="0"/>
              <a:t> </a:t>
            </a:r>
            <a:r>
              <a:rPr lang="en-US" dirty="0" err="1"/>
              <a:t>Pemerintah</a:t>
            </a:r>
            <a:r>
              <a:rPr lang="en-US" dirty="0"/>
              <a:t> </a:t>
            </a:r>
          </a:p>
        </p:txBody>
      </p:sp>
    </p:spTree>
    <p:extLst>
      <p:ext uri="{BB962C8B-B14F-4D97-AF65-F5344CB8AC3E}">
        <p14:creationId xmlns:p14="http://schemas.microsoft.com/office/powerpoint/2010/main" val="2589568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2896" y="2407424"/>
            <a:ext cx="1614119"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400" dirty="0" err="1"/>
              <a:t>BIROKRASI</a:t>
            </a:r>
            <a:r>
              <a:rPr lang="en-US" sz="2400" dirty="0"/>
              <a:t> </a:t>
            </a:r>
            <a:r>
              <a:rPr lang="en-US" sz="2400" dirty="0" err="1"/>
              <a:t>TIDAK</a:t>
            </a:r>
            <a:r>
              <a:rPr lang="en-US" sz="2400" dirty="0"/>
              <a:t> </a:t>
            </a:r>
            <a:r>
              <a:rPr lang="en-US" sz="2400" dirty="0" err="1"/>
              <a:t>EFISIEN</a:t>
            </a:r>
            <a:r>
              <a:rPr lang="en-US" sz="2400" dirty="0"/>
              <a:t> (</a:t>
            </a:r>
            <a:r>
              <a:rPr lang="en-US" sz="2400" dirty="0" err="1"/>
              <a:t>LAYANAN</a:t>
            </a:r>
            <a:r>
              <a:rPr lang="en-US" sz="2400" dirty="0"/>
              <a:t> </a:t>
            </a:r>
            <a:r>
              <a:rPr lang="en-US" sz="2400" dirty="0" err="1"/>
              <a:t>PUBLIK</a:t>
            </a:r>
            <a:r>
              <a:rPr lang="en-US" sz="2400" dirty="0"/>
              <a:t>) </a:t>
            </a:r>
          </a:p>
        </p:txBody>
      </p:sp>
      <p:sp>
        <p:nvSpPr>
          <p:cNvPr id="3" name="Rectangle 2"/>
          <p:cNvSpPr/>
          <p:nvPr/>
        </p:nvSpPr>
        <p:spPr>
          <a:xfrm>
            <a:off x="2565230" y="1442175"/>
            <a:ext cx="9199232" cy="440120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sz="2800" dirty="0" err="1">
                <a:solidFill>
                  <a:schemeClr val="tx1"/>
                </a:solidFill>
              </a:rPr>
              <a:t>Dalam</a:t>
            </a:r>
            <a:r>
              <a:rPr lang="en-US" sz="2800" dirty="0">
                <a:solidFill>
                  <a:schemeClr val="tx1"/>
                </a:solidFill>
              </a:rPr>
              <a:t> </a:t>
            </a:r>
            <a:r>
              <a:rPr lang="en-US" sz="2800" dirty="0" err="1">
                <a:solidFill>
                  <a:schemeClr val="tx1"/>
                </a:solidFill>
              </a:rPr>
              <a:t>peringkat</a:t>
            </a:r>
            <a:r>
              <a:rPr lang="en-US" sz="2800" dirty="0">
                <a:solidFill>
                  <a:schemeClr val="tx1"/>
                </a:solidFill>
              </a:rPr>
              <a:t> </a:t>
            </a:r>
            <a:r>
              <a:rPr lang="en-US" sz="2800" dirty="0" err="1">
                <a:solidFill>
                  <a:schemeClr val="tx1"/>
                </a:solidFill>
              </a:rPr>
              <a:t>PERC</a:t>
            </a:r>
            <a:r>
              <a:rPr lang="en-US" sz="2800" dirty="0">
                <a:solidFill>
                  <a:schemeClr val="tx1"/>
                </a:solidFill>
              </a:rPr>
              <a:t> (Political and Economic Risk Consultancy)  </a:t>
            </a:r>
            <a:r>
              <a:rPr lang="en-US" sz="2800" dirty="0" err="1">
                <a:solidFill>
                  <a:schemeClr val="tx1"/>
                </a:solidFill>
              </a:rPr>
              <a:t>ini</a:t>
            </a:r>
            <a:r>
              <a:rPr lang="en-US" sz="2800" dirty="0">
                <a:solidFill>
                  <a:schemeClr val="tx1"/>
                </a:solidFill>
              </a:rPr>
              <a:t>, Indonesia </a:t>
            </a:r>
            <a:r>
              <a:rPr lang="en-US" sz="2800" dirty="0" err="1">
                <a:solidFill>
                  <a:schemeClr val="tx1"/>
                </a:solidFill>
              </a:rPr>
              <a:t>menempati</a:t>
            </a:r>
            <a:r>
              <a:rPr lang="en-US" sz="2800" dirty="0">
                <a:solidFill>
                  <a:schemeClr val="tx1"/>
                </a:solidFill>
              </a:rPr>
              <a:t> </a:t>
            </a:r>
            <a:r>
              <a:rPr lang="en-US" sz="2800" dirty="0" err="1">
                <a:solidFill>
                  <a:schemeClr val="tx1"/>
                </a:solidFill>
              </a:rPr>
              <a:t>posisi</a:t>
            </a:r>
            <a:r>
              <a:rPr lang="en-US" sz="2800" dirty="0">
                <a:solidFill>
                  <a:schemeClr val="tx1"/>
                </a:solidFill>
              </a:rPr>
              <a:t> </a:t>
            </a:r>
            <a:r>
              <a:rPr lang="en-US" sz="2800" dirty="0" err="1">
                <a:solidFill>
                  <a:schemeClr val="tx1"/>
                </a:solidFill>
              </a:rPr>
              <a:t>nomor</a:t>
            </a:r>
            <a:r>
              <a:rPr lang="en-US" sz="2800" dirty="0">
                <a:solidFill>
                  <a:schemeClr val="tx1"/>
                </a:solidFill>
              </a:rPr>
              <a:t> </a:t>
            </a:r>
            <a:r>
              <a:rPr lang="en-US" sz="2800" dirty="0" err="1">
                <a:solidFill>
                  <a:schemeClr val="tx1"/>
                </a:solidFill>
              </a:rPr>
              <a:t>dua</a:t>
            </a:r>
            <a:r>
              <a:rPr lang="en-US" sz="2800" dirty="0">
                <a:solidFill>
                  <a:schemeClr val="tx1"/>
                </a:solidFill>
              </a:rPr>
              <a:t> </a:t>
            </a:r>
            <a:r>
              <a:rPr lang="en-US" sz="2800" dirty="0" err="1">
                <a:solidFill>
                  <a:schemeClr val="tx1"/>
                </a:solidFill>
              </a:rPr>
              <a:t>terburuk</a:t>
            </a:r>
            <a:r>
              <a:rPr lang="en-US" sz="2800" dirty="0">
                <a:solidFill>
                  <a:schemeClr val="tx1"/>
                </a:solidFill>
              </a:rPr>
              <a:t> di Asia </a:t>
            </a:r>
            <a:r>
              <a:rPr lang="en-US" sz="2800" dirty="0" err="1">
                <a:solidFill>
                  <a:schemeClr val="tx1"/>
                </a:solidFill>
              </a:rPr>
              <a:t>setelah</a:t>
            </a:r>
            <a:r>
              <a:rPr lang="en-US" sz="2800" dirty="0">
                <a:solidFill>
                  <a:schemeClr val="tx1"/>
                </a:solidFill>
              </a:rPr>
              <a:t> India. </a:t>
            </a:r>
            <a:r>
              <a:rPr lang="en-US" sz="2800" dirty="0" err="1">
                <a:solidFill>
                  <a:schemeClr val="tx1"/>
                </a:solidFill>
              </a:rPr>
              <a:t>Dalam</a:t>
            </a:r>
            <a:r>
              <a:rPr lang="en-US" sz="2800" dirty="0">
                <a:solidFill>
                  <a:schemeClr val="tx1"/>
                </a:solidFill>
              </a:rPr>
              <a:t> </a:t>
            </a:r>
            <a:r>
              <a:rPr lang="en-US" sz="2800" dirty="0" err="1">
                <a:solidFill>
                  <a:schemeClr val="tx1"/>
                </a:solidFill>
              </a:rPr>
              <a:t>standar</a:t>
            </a:r>
            <a:r>
              <a:rPr lang="en-US" sz="2800" dirty="0">
                <a:solidFill>
                  <a:schemeClr val="tx1"/>
                </a:solidFill>
              </a:rPr>
              <a:t> </a:t>
            </a:r>
            <a:r>
              <a:rPr lang="en-US" sz="2800" dirty="0" err="1">
                <a:solidFill>
                  <a:schemeClr val="tx1"/>
                </a:solidFill>
              </a:rPr>
              <a:t>angka</a:t>
            </a:r>
            <a:r>
              <a:rPr lang="en-US" sz="2800" dirty="0">
                <a:solidFill>
                  <a:schemeClr val="tx1"/>
                </a:solidFill>
              </a:rPr>
              <a:t> 1 </a:t>
            </a:r>
            <a:r>
              <a:rPr lang="en-US" sz="2800" dirty="0" err="1">
                <a:solidFill>
                  <a:schemeClr val="tx1"/>
                </a:solidFill>
              </a:rPr>
              <a:t>terbaik</a:t>
            </a:r>
            <a:r>
              <a:rPr lang="en-US" sz="2800" dirty="0">
                <a:solidFill>
                  <a:schemeClr val="tx1"/>
                </a:solidFill>
              </a:rPr>
              <a:t> </a:t>
            </a:r>
            <a:r>
              <a:rPr lang="en-US" sz="2800" dirty="0" err="1">
                <a:solidFill>
                  <a:schemeClr val="tx1"/>
                </a:solidFill>
              </a:rPr>
              <a:t>sampai</a:t>
            </a:r>
            <a:r>
              <a:rPr lang="en-US" sz="2800" dirty="0">
                <a:solidFill>
                  <a:schemeClr val="tx1"/>
                </a:solidFill>
              </a:rPr>
              <a:t> 10 </a:t>
            </a:r>
            <a:r>
              <a:rPr lang="en-US" sz="2800" dirty="0" err="1">
                <a:solidFill>
                  <a:schemeClr val="tx1"/>
                </a:solidFill>
              </a:rPr>
              <a:t>terburuk</a:t>
            </a:r>
            <a:r>
              <a:rPr lang="en-US" sz="2800" dirty="0">
                <a:solidFill>
                  <a:schemeClr val="tx1"/>
                </a:solidFill>
              </a:rPr>
              <a:t>, India </a:t>
            </a:r>
            <a:r>
              <a:rPr lang="en-US" sz="2800" dirty="0" err="1">
                <a:solidFill>
                  <a:schemeClr val="tx1"/>
                </a:solidFill>
              </a:rPr>
              <a:t>teratas</a:t>
            </a:r>
            <a:r>
              <a:rPr lang="en-US" sz="2800" dirty="0">
                <a:solidFill>
                  <a:schemeClr val="tx1"/>
                </a:solidFill>
              </a:rPr>
              <a:t> </a:t>
            </a:r>
            <a:r>
              <a:rPr lang="en-US" sz="2800" dirty="0" err="1">
                <a:solidFill>
                  <a:schemeClr val="tx1"/>
                </a:solidFill>
              </a:rPr>
              <a:t>dengan</a:t>
            </a:r>
            <a:r>
              <a:rPr lang="en-US" sz="2800" dirty="0">
                <a:solidFill>
                  <a:schemeClr val="tx1"/>
                </a:solidFill>
              </a:rPr>
              <a:t> </a:t>
            </a:r>
            <a:r>
              <a:rPr lang="en-US" sz="2800" dirty="0" err="1">
                <a:solidFill>
                  <a:schemeClr val="tx1"/>
                </a:solidFill>
              </a:rPr>
              <a:t>skor</a:t>
            </a:r>
            <a:r>
              <a:rPr lang="en-US" sz="2800" dirty="0">
                <a:solidFill>
                  <a:schemeClr val="tx1"/>
                </a:solidFill>
              </a:rPr>
              <a:t> 9,41, </a:t>
            </a:r>
            <a:r>
              <a:rPr lang="en-US" sz="2800" dirty="0" err="1">
                <a:solidFill>
                  <a:schemeClr val="tx1"/>
                </a:solidFill>
              </a:rPr>
              <a:t>diikuti</a:t>
            </a:r>
            <a:r>
              <a:rPr lang="en-US" sz="2800" dirty="0">
                <a:solidFill>
                  <a:schemeClr val="tx1"/>
                </a:solidFill>
              </a:rPr>
              <a:t> </a:t>
            </a:r>
            <a:r>
              <a:rPr lang="en-US" sz="2800" dirty="0" err="1">
                <a:solidFill>
                  <a:schemeClr val="tx1"/>
                </a:solidFill>
              </a:rPr>
              <a:t>oleh</a:t>
            </a:r>
            <a:r>
              <a:rPr lang="en-US" sz="2800" dirty="0">
                <a:solidFill>
                  <a:schemeClr val="tx1"/>
                </a:solidFill>
              </a:rPr>
              <a:t> Indonesia (8,59), Filipina (8,37), Vietnam (8,13), </a:t>
            </a:r>
            <a:r>
              <a:rPr lang="en-US" sz="2800" dirty="0" err="1">
                <a:solidFill>
                  <a:schemeClr val="tx1"/>
                </a:solidFill>
              </a:rPr>
              <a:t>dan</a:t>
            </a:r>
            <a:r>
              <a:rPr lang="en-US" sz="2800" dirty="0">
                <a:solidFill>
                  <a:schemeClr val="tx1"/>
                </a:solidFill>
              </a:rPr>
              <a:t> </a:t>
            </a:r>
            <a:r>
              <a:rPr lang="en-US" sz="2800" dirty="0" err="1">
                <a:solidFill>
                  <a:schemeClr val="tx1"/>
                </a:solidFill>
              </a:rPr>
              <a:t>Cina</a:t>
            </a:r>
            <a:r>
              <a:rPr lang="en-US" sz="2800" dirty="0">
                <a:solidFill>
                  <a:schemeClr val="tx1"/>
                </a:solidFill>
              </a:rPr>
              <a:t> (7,93). Malaysia di </a:t>
            </a:r>
            <a:r>
              <a:rPr lang="en-US" sz="2800" dirty="0" err="1">
                <a:solidFill>
                  <a:schemeClr val="tx1"/>
                </a:solidFill>
              </a:rPr>
              <a:t>tempat</a:t>
            </a:r>
            <a:r>
              <a:rPr lang="en-US" sz="2800" dirty="0">
                <a:solidFill>
                  <a:schemeClr val="tx1"/>
                </a:solidFill>
              </a:rPr>
              <a:t> </a:t>
            </a:r>
            <a:r>
              <a:rPr lang="en-US" sz="2800" dirty="0" err="1">
                <a:solidFill>
                  <a:schemeClr val="tx1"/>
                </a:solidFill>
              </a:rPr>
              <a:t>keenam</a:t>
            </a:r>
            <a:r>
              <a:rPr lang="en-US" sz="2800" dirty="0">
                <a:solidFill>
                  <a:schemeClr val="tx1"/>
                </a:solidFill>
              </a:rPr>
              <a:t> </a:t>
            </a:r>
            <a:r>
              <a:rPr lang="en-US" sz="2800" dirty="0" err="1">
                <a:solidFill>
                  <a:schemeClr val="tx1"/>
                </a:solidFill>
              </a:rPr>
              <a:t>dari</a:t>
            </a:r>
            <a:r>
              <a:rPr lang="en-US" sz="2800" dirty="0">
                <a:solidFill>
                  <a:schemeClr val="tx1"/>
                </a:solidFill>
              </a:rPr>
              <a:t> </a:t>
            </a:r>
            <a:r>
              <a:rPr lang="en-US" sz="2800" dirty="0" err="1">
                <a:solidFill>
                  <a:schemeClr val="tx1"/>
                </a:solidFill>
              </a:rPr>
              <a:t>bawah</a:t>
            </a:r>
            <a:r>
              <a:rPr lang="en-US" sz="2800" dirty="0">
                <a:solidFill>
                  <a:schemeClr val="tx1"/>
                </a:solidFill>
              </a:rPr>
              <a:t> </a:t>
            </a:r>
            <a:r>
              <a:rPr lang="en-US" sz="2800" dirty="0" err="1">
                <a:solidFill>
                  <a:schemeClr val="tx1"/>
                </a:solidFill>
              </a:rPr>
              <a:t>dengan</a:t>
            </a:r>
            <a:r>
              <a:rPr lang="en-US" sz="2800" dirty="0">
                <a:solidFill>
                  <a:schemeClr val="tx1"/>
                </a:solidFill>
              </a:rPr>
              <a:t> </a:t>
            </a:r>
            <a:r>
              <a:rPr lang="en-US" sz="2800" dirty="0" err="1">
                <a:solidFill>
                  <a:schemeClr val="tx1"/>
                </a:solidFill>
              </a:rPr>
              <a:t>skor</a:t>
            </a:r>
            <a:r>
              <a:rPr lang="en-US" sz="2800" dirty="0">
                <a:solidFill>
                  <a:schemeClr val="tx1"/>
                </a:solidFill>
              </a:rPr>
              <a:t> 6,97, </a:t>
            </a:r>
            <a:r>
              <a:rPr lang="en-US" sz="2800" dirty="0" err="1">
                <a:solidFill>
                  <a:schemeClr val="tx1"/>
                </a:solidFill>
              </a:rPr>
              <a:t>diikuti</a:t>
            </a:r>
            <a:r>
              <a:rPr lang="en-US" sz="2800" dirty="0">
                <a:solidFill>
                  <a:schemeClr val="tx1"/>
                </a:solidFill>
              </a:rPr>
              <a:t> </a:t>
            </a:r>
            <a:r>
              <a:rPr lang="en-US" sz="2800" dirty="0" err="1">
                <a:solidFill>
                  <a:schemeClr val="tx1"/>
                </a:solidFill>
              </a:rPr>
              <a:t>oleh</a:t>
            </a:r>
            <a:r>
              <a:rPr lang="en-US" sz="2800" dirty="0">
                <a:solidFill>
                  <a:schemeClr val="tx1"/>
                </a:solidFill>
              </a:rPr>
              <a:t> Taiwan (6,60), </a:t>
            </a:r>
            <a:r>
              <a:rPr lang="en-US" sz="2800" dirty="0" err="1">
                <a:solidFill>
                  <a:schemeClr val="tx1"/>
                </a:solidFill>
              </a:rPr>
              <a:t>Jepang</a:t>
            </a:r>
            <a:r>
              <a:rPr lang="en-US" sz="2800" dirty="0">
                <a:solidFill>
                  <a:schemeClr val="tx1"/>
                </a:solidFill>
              </a:rPr>
              <a:t> (6,57), Korea Selatan (6,13), </a:t>
            </a:r>
            <a:r>
              <a:rPr lang="en-US" sz="2800" dirty="0" err="1">
                <a:solidFill>
                  <a:schemeClr val="tx1"/>
                </a:solidFill>
              </a:rPr>
              <a:t>dan</a:t>
            </a:r>
            <a:r>
              <a:rPr lang="en-US" sz="2800" dirty="0">
                <a:solidFill>
                  <a:schemeClr val="tx1"/>
                </a:solidFill>
              </a:rPr>
              <a:t> Thailand (5,53). </a:t>
            </a:r>
            <a:r>
              <a:rPr lang="en-US" sz="2800" dirty="0" err="1">
                <a:solidFill>
                  <a:schemeClr val="tx1"/>
                </a:solidFill>
              </a:rPr>
              <a:t>Singapura</a:t>
            </a:r>
            <a:r>
              <a:rPr lang="en-US" sz="2800" dirty="0">
                <a:solidFill>
                  <a:schemeClr val="tx1"/>
                </a:solidFill>
              </a:rPr>
              <a:t> </a:t>
            </a:r>
            <a:r>
              <a:rPr lang="en-US" sz="2800" dirty="0" err="1">
                <a:solidFill>
                  <a:schemeClr val="tx1"/>
                </a:solidFill>
              </a:rPr>
              <a:t>menduduki</a:t>
            </a:r>
            <a:r>
              <a:rPr lang="en-US" sz="2800" dirty="0">
                <a:solidFill>
                  <a:schemeClr val="tx1"/>
                </a:solidFill>
              </a:rPr>
              <a:t> </a:t>
            </a:r>
            <a:r>
              <a:rPr lang="en-US" sz="2800" dirty="0" err="1">
                <a:solidFill>
                  <a:schemeClr val="tx1"/>
                </a:solidFill>
              </a:rPr>
              <a:t>peringkat</a:t>
            </a:r>
            <a:r>
              <a:rPr lang="en-US" sz="2800" dirty="0">
                <a:solidFill>
                  <a:schemeClr val="tx1"/>
                </a:solidFill>
              </a:rPr>
              <a:t> </a:t>
            </a:r>
            <a:r>
              <a:rPr lang="en-US" sz="2800" dirty="0" err="1">
                <a:solidFill>
                  <a:schemeClr val="tx1"/>
                </a:solidFill>
              </a:rPr>
              <a:t>telah</a:t>
            </a:r>
            <a:r>
              <a:rPr lang="en-US" sz="2800" dirty="0">
                <a:solidFill>
                  <a:schemeClr val="tx1"/>
                </a:solidFill>
              </a:rPr>
              <a:t> </a:t>
            </a:r>
            <a:r>
              <a:rPr lang="en-US" sz="2800" dirty="0" err="1">
                <a:solidFill>
                  <a:schemeClr val="tx1"/>
                </a:solidFill>
              </a:rPr>
              <a:t>memiliki</a:t>
            </a:r>
            <a:r>
              <a:rPr lang="en-US" sz="2800" dirty="0">
                <a:solidFill>
                  <a:schemeClr val="tx1"/>
                </a:solidFill>
              </a:rPr>
              <a:t> </a:t>
            </a:r>
            <a:r>
              <a:rPr lang="en-US" sz="2800" dirty="0" err="1">
                <a:solidFill>
                  <a:schemeClr val="tx1"/>
                </a:solidFill>
              </a:rPr>
              <a:t>birokrasi</a:t>
            </a:r>
            <a:r>
              <a:rPr lang="en-US" sz="2800" dirty="0">
                <a:solidFill>
                  <a:schemeClr val="tx1"/>
                </a:solidFill>
              </a:rPr>
              <a:t> yang paling </a:t>
            </a:r>
            <a:r>
              <a:rPr lang="en-US" sz="2800" dirty="0" err="1">
                <a:solidFill>
                  <a:schemeClr val="tx1"/>
                </a:solidFill>
              </a:rPr>
              <a:t>efisien</a:t>
            </a:r>
            <a:r>
              <a:rPr lang="en-US" sz="2800" dirty="0">
                <a:solidFill>
                  <a:schemeClr val="tx1"/>
                </a:solidFill>
              </a:rPr>
              <a:t>, </a:t>
            </a:r>
            <a:r>
              <a:rPr lang="en-US" sz="2800" dirty="0" err="1">
                <a:solidFill>
                  <a:schemeClr val="tx1"/>
                </a:solidFill>
              </a:rPr>
              <a:t>dengan</a:t>
            </a:r>
            <a:r>
              <a:rPr lang="en-US" sz="2800" dirty="0">
                <a:solidFill>
                  <a:schemeClr val="tx1"/>
                </a:solidFill>
              </a:rPr>
              <a:t> </a:t>
            </a:r>
            <a:r>
              <a:rPr lang="en-US" sz="2800" dirty="0" err="1">
                <a:solidFill>
                  <a:schemeClr val="tx1"/>
                </a:solidFill>
              </a:rPr>
              <a:t>skor</a:t>
            </a:r>
            <a:r>
              <a:rPr lang="en-US" sz="2800" dirty="0">
                <a:solidFill>
                  <a:schemeClr val="tx1"/>
                </a:solidFill>
              </a:rPr>
              <a:t> 2,53, </a:t>
            </a:r>
            <a:r>
              <a:rPr lang="en-US" sz="2800" dirty="0" err="1">
                <a:solidFill>
                  <a:schemeClr val="tx1"/>
                </a:solidFill>
              </a:rPr>
              <a:t>diikuti</a:t>
            </a:r>
            <a:r>
              <a:rPr lang="en-US" sz="2800" dirty="0">
                <a:solidFill>
                  <a:schemeClr val="tx1"/>
                </a:solidFill>
              </a:rPr>
              <a:t> </a:t>
            </a:r>
            <a:r>
              <a:rPr lang="en-US" sz="2800" dirty="0" err="1">
                <a:solidFill>
                  <a:schemeClr val="tx1"/>
                </a:solidFill>
              </a:rPr>
              <a:t>oleh</a:t>
            </a:r>
            <a:r>
              <a:rPr lang="en-US" sz="2800" dirty="0">
                <a:solidFill>
                  <a:schemeClr val="tx1"/>
                </a:solidFill>
              </a:rPr>
              <a:t> Hong Kong </a:t>
            </a:r>
            <a:r>
              <a:rPr lang="en-US" sz="2800" dirty="0" err="1">
                <a:solidFill>
                  <a:schemeClr val="tx1"/>
                </a:solidFill>
              </a:rPr>
              <a:t>dengan</a:t>
            </a:r>
            <a:r>
              <a:rPr lang="en-US" sz="2800" dirty="0">
                <a:solidFill>
                  <a:schemeClr val="tx1"/>
                </a:solidFill>
              </a:rPr>
              <a:t> 3,49</a:t>
            </a:r>
          </a:p>
        </p:txBody>
      </p:sp>
      <p:sp>
        <p:nvSpPr>
          <p:cNvPr id="6" name="Title 1"/>
          <p:cNvSpPr>
            <a:spLocks noGrp="1"/>
          </p:cNvSpPr>
          <p:nvPr>
            <p:ph type="title"/>
          </p:nvPr>
        </p:nvSpPr>
        <p:spPr>
          <a:xfrm>
            <a:off x="838200" y="365126"/>
            <a:ext cx="10515600" cy="868394"/>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err="1"/>
              <a:t>Dampak</a:t>
            </a:r>
            <a:r>
              <a:rPr lang="en-US" dirty="0"/>
              <a:t> </a:t>
            </a:r>
            <a:r>
              <a:rPr lang="en-US" dirty="0" err="1"/>
              <a:t>Birokrasi</a:t>
            </a:r>
            <a:r>
              <a:rPr lang="en-US" dirty="0"/>
              <a:t> </a:t>
            </a:r>
            <a:r>
              <a:rPr lang="en-US" dirty="0" err="1"/>
              <a:t>Pemerintah</a:t>
            </a:r>
            <a:r>
              <a:rPr lang="en-US" dirty="0"/>
              <a:t> </a:t>
            </a:r>
          </a:p>
        </p:txBody>
      </p:sp>
    </p:spTree>
    <p:extLst>
      <p:ext uri="{BB962C8B-B14F-4D97-AF65-F5344CB8AC3E}">
        <p14:creationId xmlns:p14="http://schemas.microsoft.com/office/powerpoint/2010/main" val="717984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1353"/>
          </a:xfrm>
        </p:spPr>
        <p:style>
          <a:lnRef idx="3">
            <a:schemeClr val="lt1"/>
          </a:lnRef>
          <a:fillRef idx="1">
            <a:schemeClr val="accent1"/>
          </a:fillRef>
          <a:effectRef idx="1">
            <a:schemeClr val="accent1"/>
          </a:effectRef>
          <a:fontRef idx="minor">
            <a:schemeClr val="lt1"/>
          </a:fontRef>
        </p:style>
        <p:txBody>
          <a:bodyPr/>
          <a:lstStyle/>
          <a:p>
            <a:pPr algn="ctr"/>
            <a:r>
              <a:rPr lang="en-US" dirty="0" err="1"/>
              <a:t>Dampak</a:t>
            </a:r>
            <a:r>
              <a:rPr lang="en-US" dirty="0"/>
              <a:t> </a:t>
            </a:r>
            <a:r>
              <a:rPr lang="en-US" dirty="0" err="1"/>
              <a:t>Ekonomi</a:t>
            </a:r>
            <a:r>
              <a:rPr lang="en-US" dirty="0"/>
              <a:t> </a:t>
            </a:r>
          </a:p>
        </p:txBody>
      </p:sp>
      <p:sp>
        <p:nvSpPr>
          <p:cNvPr id="4" name="Rectangle 3"/>
          <p:cNvSpPr/>
          <p:nvPr/>
        </p:nvSpPr>
        <p:spPr>
          <a:xfrm>
            <a:off x="404179" y="3244334"/>
            <a:ext cx="2215035" cy="156966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err="1"/>
              <a:t>LESUNYA</a:t>
            </a:r>
            <a:r>
              <a:rPr lang="en-US" sz="2400" dirty="0"/>
              <a:t> </a:t>
            </a:r>
            <a:r>
              <a:rPr lang="en-US" sz="2400" dirty="0" err="1"/>
              <a:t>PERTUMBUHAN</a:t>
            </a:r>
            <a:r>
              <a:rPr lang="en-US" sz="2400" dirty="0"/>
              <a:t> </a:t>
            </a:r>
            <a:r>
              <a:rPr lang="en-US" sz="2400" dirty="0" err="1"/>
              <a:t>EKONOMI</a:t>
            </a:r>
            <a:r>
              <a:rPr lang="en-US" sz="2400" dirty="0"/>
              <a:t> DAN </a:t>
            </a:r>
            <a:r>
              <a:rPr lang="en-US" sz="2400" dirty="0" err="1"/>
              <a:t>INVESTASI</a:t>
            </a:r>
            <a:r>
              <a:rPr lang="en-US" sz="2400" dirty="0"/>
              <a:t> </a:t>
            </a:r>
          </a:p>
        </p:txBody>
      </p:sp>
      <p:sp>
        <p:nvSpPr>
          <p:cNvPr id="5" name="Rectangle 4"/>
          <p:cNvSpPr/>
          <p:nvPr/>
        </p:nvSpPr>
        <p:spPr>
          <a:xfrm>
            <a:off x="3048000" y="1997839"/>
            <a:ext cx="8305800"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err="1"/>
              <a:t>Korupsi</a:t>
            </a:r>
            <a:r>
              <a:rPr lang="en-US" sz="2400" dirty="0"/>
              <a:t> </a:t>
            </a:r>
            <a:r>
              <a:rPr lang="en-US" sz="2400" dirty="0" err="1"/>
              <a:t>bertanggung</a:t>
            </a:r>
            <a:r>
              <a:rPr lang="en-US" sz="2400" dirty="0"/>
              <a:t> </a:t>
            </a:r>
            <a:r>
              <a:rPr lang="en-US" sz="2400" dirty="0" err="1"/>
              <a:t>jawab</a:t>
            </a:r>
            <a:r>
              <a:rPr lang="en-US" sz="2400" dirty="0"/>
              <a:t> </a:t>
            </a:r>
            <a:r>
              <a:rPr lang="en-US" sz="2400" dirty="0" err="1"/>
              <a:t>terhadap</a:t>
            </a:r>
            <a:r>
              <a:rPr lang="en-US" sz="2400" dirty="0"/>
              <a:t> </a:t>
            </a:r>
            <a:r>
              <a:rPr lang="en-US" sz="2400" dirty="0" err="1"/>
              <a:t>lesunya</a:t>
            </a:r>
            <a:r>
              <a:rPr lang="en-US" sz="2400" dirty="0"/>
              <a:t> </a:t>
            </a:r>
            <a:r>
              <a:rPr lang="en-US" sz="2400" dirty="0" err="1"/>
              <a:t>pertumbuhan</a:t>
            </a:r>
            <a:r>
              <a:rPr lang="en-US" sz="2400" dirty="0"/>
              <a:t> </a:t>
            </a:r>
            <a:r>
              <a:rPr lang="en-US" sz="2400" dirty="0" err="1"/>
              <a:t>ekonomi</a:t>
            </a:r>
            <a:r>
              <a:rPr lang="en-US" sz="2400" dirty="0"/>
              <a:t> </a:t>
            </a:r>
            <a:r>
              <a:rPr lang="en-US" sz="2400" dirty="0" err="1"/>
              <a:t>dan</a:t>
            </a:r>
            <a:r>
              <a:rPr lang="en-US" sz="2400" dirty="0"/>
              <a:t> </a:t>
            </a:r>
            <a:r>
              <a:rPr lang="en-US" sz="2400" dirty="0" err="1"/>
              <a:t>investasi</a:t>
            </a:r>
            <a:r>
              <a:rPr lang="en-US" sz="2400" dirty="0"/>
              <a:t> </a:t>
            </a:r>
            <a:r>
              <a:rPr lang="en-US" sz="2400" dirty="0" err="1"/>
              <a:t>dalam</a:t>
            </a:r>
            <a:r>
              <a:rPr lang="en-US" sz="2400" dirty="0"/>
              <a:t> </a:t>
            </a:r>
            <a:r>
              <a:rPr lang="en-US" sz="2400" dirty="0" err="1"/>
              <a:t>negeri</a:t>
            </a:r>
            <a:r>
              <a:rPr lang="en-US" sz="2400" dirty="0"/>
              <a:t>.  </a:t>
            </a:r>
          </a:p>
          <a:p>
            <a:r>
              <a:rPr lang="en-US" sz="2400" dirty="0"/>
              <a:t> </a:t>
            </a:r>
          </a:p>
          <a:p>
            <a:r>
              <a:rPr lang="en-US" sz="2400" dirty="0" err="1"/>
              <a:t>Korupsi</a:t>
            </a:r>
            <a:r>
              <a:rPr lang="en-US" sz="2400" dirty="0"/>
              <a:t> </a:t>
            </a:r>
            <a:r>
              <a:rPr lang="en-US" sz="2400" dirty="0" err="1"/>
              <a:t>mempersulit</a:t>
            </a:r>
            <a:r>
              <a:rPr lang="en-US" sz="2400" dirty="0"/>
              <a:t> </a:t>
            </a:r>
            <a:r>
              <a:rPr lang="en-US" sz="2400" dirty="0" err="1"/>
              <a:t>pembangunan</a:t>
            </a:r>
            <a:r>
              <a:rPr lang="en-US" sz="2400" dirty="0"/>
              <a:t> </a:t>
            </a:r>
            <a:r>
              <a:rPr lang="en-US" sz="2400" dirty="0" err="1"/>
              <a:t>ekonomi</a:t>
            </a:r>
            <a:r>
              <a:rPr lang="en-US" sz="2400" dirty="0"/>
              <a:t> </a:t>
            </a:r>
            <a:r>
              <a:rPr lang="en-US" sz="2400" dirty="0" err="1"/>
              <a:t>dengan</a:t>
            </a:r>
            <a:r>
              <a:rPr lang="en-US" sz="2400" dirty="0"/>
              <a:t> </a:t>
            </a:r>
            <a:r>
              <a:rPr lang="en-US" sz="2400" dirty="0" err="1"/>
              <a:t>membuat</a:t>
            </a:r>
            <a:r>
              <a:rPr lang="en-US" sz="2400" dirty="0"/>
              <a:t> </a:t>
            </a:r>
            <a:r>
              <a:rPr lang="en-US" sz="2400" dirty="0" err="1"/>
              <a:t>distorsi</a:t>
            </a:r>
            <a:r>
              <a:rPr lang="en-US" sz="2400" dirty="0"/>
              <a:t> </a:t>
            </a:r>
            <a:r>
              <a:rPr lang="en-US" sz="2400" dirty="0" err="1"/>
              <a:t>dan</a:t>
            </a:r>
            <a:r>
              <a:rPr lang="en-US" sz="2400" dirty="0"/>
              <a:t> </a:t>
            </a:r>
            <a:r>
              <a:rPr lang="en-US" sz="2400" dirty="0" err="1"/>
              <a:t>ketidak</a:t>
            </a:r>
            <a:r>
              <a:rPr lang="en-US" sz="2400" dirty="0"/>
              <a:t> </a:t>
            </a:r>
            <a:r>
              <a:rPr lang="en-US" sz="2400" dirty="0" err="1"/>
              <a:t>efisienan</a:t>
            </a:r>
            <a:r>
              <a:rPr lang="en-US" sz="2400" dirty="0"/>
              <a:t> yang </a:t>
            </a:r>
            <a:r>
              <a:rPr lang="en-US" sz="2400" dirty="0" err="1"/>
              <a:t>tinggi</a:t>
            </a:r>
            <a:r>
              <a:rPr lang="en-US" sz="2400" dirty="0"/>
              <a:t>.  </a:t>
            </a:r>
          </a:p>
          <a:p>
            <a:r>
              <a:rPr lang="en-US" sz="2400" dirty="0"/>
              <a:t> </a:t>
            </a:r>
          </a:p>
          <a:p>
            <a:r>
              <a:rPr lang="en-US" sz="2400" dirty="0" err="1"/>
              <a:t>Dalam</a:t>
            </a:r>
            <a:r>
              <a:rPr lang="en-US" sz="2400" dirty="0"/>
              <a:t> </a:t>
            </a:r>
            <a:r>
              <a:rPr lang="en-US" sz="2400" dirty="0" err="1"/>
              <a:t>sektor</a:t>
            </a:r>
            <a:r>
              <a:rPr lang="en-US" sz="2400" dirty="0"/>
              <a:t> </a:t>
            </a:r>
            <a:r>
              <a:rPr lang="en-US" sz="2400" dirty="0" err="1"/>
              <a:t>privat</a:t>
            </a:r>
            <a:r>
              <a:rPr lang="en-US" sz="2400" dirty="0"/>
              <a:t>, </a:t>
            </a:r>
            <a:r>
              <a:rPr lang="en-US" sz="2400" dirty="0" err="1"/>
              <a:t>korupsi</a:t>
            </a:r>
            <a:r>
              <a:rPr lang="en-US" sz="2400" dirty="0"/>
              <a:t> </a:t>
            </a:r>
            <a:r>
              <a:rPr lang="en-US" sz="2400" dirty="0" err="1"/>
              <a:t>meningkatkan</a:t>
            </a:r>
            <a:r>
              <a:rPr lang="en-US" sz="2400" dirty="0"/>
              <a:t> </a:t>
            </a:r>
            <a:r>
              <a:rPr lang="en-US" sz="2400" dirty="0" err="1"/>
              <a:t>ongkos</a:t>
            </a:r>
            <a:r>
              <a:rPr lang="en-US" sz="2400" dirty="0"/>
              <a:t> </a:t>
            </a:r>
            <a:r>
              <a:rPr lang="en-US" sz="2400" dirty="0" err="1"/>
              <a:t>niaga</a:t>
            </a:r>
            <a:r>
              <a:rPr lang="en-US" sz="2400" dirty="0"/>
              <a:t> </a:t>
            </a:r>
            <a:r>
              <a:rPr lang="en-US" sz="2400" dirty="0" err="1"/>
              <a:t>karena</a:t>
            </a:r>
            <a:r>
              <a:rPr lang="en-US" sz="2400" dirty="0"/>
              <a:t> </a:t>
            </a:r>
            <a:r>
              <a:rPr lang="en-US" sz="2400" dirty="0" err="1"/>
              <a:t>kerugian</a:t>
            </a:r>
            <a:r>
              <a:rPr lang="en-US" sz="2400" dirty="0"/>
              <a:t> </a:t>
            </a:r>
            <a:r>
              <a:rPr lang="en-US" sz="2400" dirty="0" err="1"/>
              <a:t>dari</a:t>
            </a:r>
            <a:r>
              <a:rPr lang="en-US" sz="2400" dirty="0"/>
              <a:t> </a:t>
            </a:r>
            <a:r>
              <a:rPr lang="en-US" sz="2400" dirty="0" err="1"/>
              <a:t>pembayaran</a:t>
            </a:r>
            <a:r>
              <a:rPr lang="en-US" sz="2400" dirty="0"/>
              <a:t> </a:t>
            </a:r>
            <a:r>
              <a:rPr lang="en-US" sz="2400" dirty="0" err="1"/>
              <a:t>ilegal</a:t>
            </a:r>
            <a:r>
              <a:rPr lang="en-US" sz="2400" dirty="0"/>
              <a:t>, </a:t>
            </a:r>
            <a:r>
              <a:rPr lang="en-US" sz="2400" dirty="0" err="1"/>
              <a:t>ongkos</a:t>
            </a:r>
            <a:r>
              <a:rPr lang="en-US" sz="2400" dirty="0"/>
              <a:t> </a:t>
            </a:r>
            <a:r>
              <a:rPr lang="en-US" sz="2400" dirty="0" err="1"/>
              <a:t>manajemen</a:t>
            </a:r>
            <a:r>
              <a:rPr lang="en-US" sz="2400" dirty="0"/>
              <a:t> </a:t>
            </a:r>
            <a:r>
              <a:rPr lang="en-US" sz="2400" dirty="0" err="1"/>
              <a:t>dalam</a:t>
            </a:r>
            <a:r>
              <a:rPr lang="en-US" sz="2400" dirty="0"/>
              <a:t> </a:t>
            </a:r>
            <a:r>
              <a:rPr lang="en-US" sz="2400" dirty="0" err="1"/>
              <a:t>negosiasi</a:t>
            </a:r>
            <a:r>
              <a:rPr lang="en-US" sz="2400" dirty="0"/>
              <a:t> </a:t>
            </a:r>
            <a:r>
              <a:rPr lang="en-US" sz="2400" dirty="0" err="1"/>
              <a:t>dengan</a:t>
            </a:r>
            <a:r>
              <a:rPr lang="en-US" sz="2400" dirty="0"/>
              <a:t> </a:t>
            </a:r>
            <a:r>
              <a:rPr lang="en-US" sz="2400" dirty="0" err="1"/>
              <a:t>pejabat</a:t>
            </a:r>
            <a:r>
              <a:rPr lang="en-US" sz="2400" dirty="0"/>
              <a:t> </a:t>
            </a:r>
            <a:r>
              <a:rPr lang="en-US" sz="2400" dirty="0" err="1"/>
              <a:t>korup</a:t>
            </a:r>
            <a:r>
              <a:rPr lang="en-US" sz="2400" dirty="0"/>
              <a:t>, </a:t>
            </a:r>
            <a:r>
              <a:rPr lang="en-US" sz="2400" dirty="0" err="1"/>
              <a:t>dan</a:t>
            </a:r>
            <a:r>
              <a:rPr lang="en-US" sz="2400" dirty="0"/>
              <a:t> </a:t>
            </a:r>
            <a:r>
              <a:rPr lang="en-US" sz="2400" dirty="0" err="1"/>
              <a:t>resiko</a:t>
            </a:r>
            <a:r>
              <a:rPr lang="en-US" sz="2400" dirty="0"/>
              <a:t> </a:t>
            </a:r>
            <a:r>
              <a:rPr lang="en-US" sz="2400" dirty="0" err="1"/>
              <a:t>pembatalan</a:t>
            </a:r>
            <a:r>
              <a:rPr lang="en-US" sz="2400" dirty="0"/>
              <a:t> </a:t>
            </a:r>
            <a:r>
              <a:rPr lang="en-US" sz="2400" dirty="0" err="1"/>
              <a:t>perjanjian</a:t>
            </a:r>
            <a:r>
              <a:rPr lang="en-US" sz="2400" dirty="0"/>
              <a:t> </a:t>
            </a:r>
            <a:r>
              <a:rPr lang="en-US" sz="2400" dirty="0" err="1"/>
              <a:t>atau</a:t>
            </a:r>
            <a:r>
              <a:rPr lang="en-US" sz="2400" dirty="0"/>
              <a:t> </a:t>
            </a:r>
            <a:r>
              <a:rPr lang="en-US" sz="2400" dirty="0" err="1"/>
              <a:t>karena</a:t>
            </a:r>
            <a:r>
              <a:rPr lang="en-US" sz="2400" dirty="0"/>
              <a:t> </a:t>
            </a:r>
            <a:r>
              <a:rPr lang="en-US" sz="2400" dirty="0" err="1"/>
              <a:t>penyelidikan</a:t>
            </a:r>
            <a:r>
              <a:rPr lang="en-US" sz="2400" dirty="0"/>
              <a:t>.</a:t>
            </a:r>
          </a:p>
        </p:txBody>
      </p:sp>
    </p:spTree>
    <p:extLst>
      <p:ext uri="{BB962C8B-B14F-4D97-AF65-F5344CB8AC3E}">
        <p14:creationId xmlns:p14="http://schemas.microsoft.com/office/powerpoint/2010/main" val="1836803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981" y="3065805"/>
            <a:ext cx="2145973"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400" dirty="0" err="1"/>
              <a:t>PENURUNAN</a:t>
            </a:r>
            <a:r>
              <a:rPr lang="en-US" sz="2400" dirty="0"/>
              <a:t> </a:t>
            </a:r>
            <a:r>
              <a:rPr lang="en-US" sz="2400" dirty="0" err="1"/>
              <a:t>PRODUKTIFITAS</a:t>
            </a:r>
            <a:r>
              <a:rPr lang="en-US" sz="2400" dirty="0"/>
              <a:t> </a:t>
            </a:r>
          </a:p>
        </p:txBody>
      </p:sp>
      <p:sp>
        <p:nvSpPr>
          <p:cNvPr id="5" name="Rectangle 4"/>
          <p:cNvSpPr/>
          <p:nvPr/>
        </p:nvSpPr>
        <p:spPr>
          <a:xfrm>
            <a:off x="2749336" y="1390285"/>
            <a:ext cx="8481213" cy="526297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Dengan</a:t>
            </a:r>
            <a:r>
              <a:rPr lang="en-US" sz="2800" dirty="0"/>
              <a:t> </a:t>
            </a:r>
            <a:r>
              <a:rPr lang="en-US" sz="2800" dirty="0" err="1"/>
              <a:t>semakin</a:t>
            </a:r>
            <a:r>
              <a:rPr lang="en-US" sz="2800" dirty="0"/>
              <a:t> </a:t>
            </a:r>
            <a:r>
              <a:rPr lang="en-US" sz="2800" dirty="0" err="1"/>
              <a:t>lesunya</a:t>
            </a:r>
            <a:r>
              <a:rPr lang="en-US" sz="2800" dirty="0"/>
              <a:t> </a:t>
            </a:r>
            <a:r>
              <a:rPr lang="en-US" sz="2800" dirty="0" err="1"/>
              <a:t>pertumbuhan</a:t>
            </a:r>
            <a:r>
              <a:rPr lang="en-US" sz="2800" dirty="0"/>
              <a:t> </a:t>
            </a:r>
            <a:r>
              <a:rPr lang="en-US" sz="2800" dirty="0" err="1"/>
              <a:t>ekonomi</a:t>
            </a:r>
            <a:r>
              <a:rPr lang="en-US" sz="2800" dirty="0"/>
              <a:t> </a:t>
            </a:r>
            <a:r>
              <a:rPr lang="en-US" sz="2800" dirty="0" err="1"/>
              <a:t>dan</a:t>
            </a:r>
            <a:r>
              <a:rPr lang="en-US" sz="2800" dirty="0"/>
              <a:t> </a:t>
            </a:r>
            <a:r>
              <a:rPr lang="en-US" sz="2800" dirty="0" err="1"/>
              <a:t>investasi</a:t>
            </a:r>
            <a:r>
              <a:rPr lang="en-US" sz="2800" dirty="0"/>
              <a:t>, </a:t>
            </a:r>
            <a:r>
              <a:rPr lang="en-US" sz="2800" dirty="0" err="1"/>
              <a:t>maka</a:t>
            </a:r>
            <a:r>
              <a:rPr lang="en-US" sz="2800" dirty="0"/>
              <a:t> </a:t>
            </a:r>
            <a:r>
              <a:rPr lang="en-US" sz="2800" dirty="0" err="1"/>
              <a:t>tidak</a:t>
            </a:r>
            <a:r>
              <a:rPr lang="en-US" sz="2800" dirty="0"/>
              <a:t> </a:t>
            </a:r>
            <a:r>
              <a:rPr lang="en-US" sz="2800" dirty="0" err="1"/>
              <a:t>dapat</a:t>
            </a:r>
            <a:r>
              <a:rPr lang="en-US" sz="2800" dirty="0"/>
              <a:t> </a:t>
            </a:r>
            <a:r>
              <a:rPr lang="en-US" sz="2800" dirty="0" err="1"/>
              <a:t>disanggah</a:t>
            </a:r>
            <a:r>
              <a:rPr lang="en-US" sz="2800" dirty="0"/>
              <a:t> </a:t>
            </a:r>
            <a:r>
              <a:rPr lang="en-US" sz="2800" dirty="0" err="1"/>
              <a:t>lagi</a:t>
            </a:r>
            <a:r>
              <a:rPr lang="en-US" sz="2800" dirty="0"/>
              <a:t>, </a:t>
            </a:r>
            <a:r>
              <a:rPr lang="en-US" sz="2800" dirty="0" err="1"/>
              <a:t>bahwa</a:t>
            </a:r>
            <a:r>
              <a:rPr lang="en-US" sz="2800" dirty="0"/>
              <a:t> </a:t>
            </a:r>
            <a:r>
              <a:rPr lang="en-US" sz="2800" dirty="0" err="1"/>
              <a:t>produktifitas</a:t>
            </a:r>
            <a:r>
              <a:rPr lang="en-US" sz="2800" dirty="0"/>
              <a:t> </a:t>
            </a:r>
            <a:r>
              <a:rPr lang="en-US" sz="2800" dirty="0" err="1"/>
              <a:t>akan</a:t>
            </a:r>
            <a:r>
              <a:rPr lang="en-US" sz="2800" dirty="0"/>
              <a:t> </a:t>
            </a:r>
            <a:r>
              <a:rPr lang="en-US" sz="2800" dirty="0" err="1"/>
              <a:t>semakin</a:t>
            </a:r>
            <a:r>
              <a:rPr lang="en-US" sz="2800" dirty="0"/>
              <a:t> </a:t>
            </a:r>
            <a:r>
              <a:rPr lang="en-US" sz="2800" dirty="0" err="1"/>
              <a:t>menurun</a:t>
            </a:r>
            <a:r>
              <a:rPr lang="en-US" sz="2800" dirty="0"/>
              <a:t>. Hal </a:t>
            </a:r>
            <a:r>
              <a:rPr lang="en-US" sz="2800" dirty="0" err="1"/>
              <a:t>ini</a:t>
            </a:r>
            <a:r>
              <a:rPr lang="en-US" sz="2800" dirty="0"/>
              <a:t> </a:t>
            </a:r>
            <a:r>
              <a:rPr lang="en-US" sz="2800" dirty="0" err="1"/>
              <a:t>terjadi</a:t>
            </a:r>
            <a:r>
              <a:rPr lang="en-US" sz="2800" dirty="0"/>
              <a:t> </a:t>
            </a:r>
            <a:r>
              <a:rPr lang="en-US" sz="2800" dirty="0" err="1"/>
              <a:t>seiring</a:t>
            </a:r>
            <a:r>
              <a:rPr lang="en-US" sz="2800" dirty="0"/>
              <a:t> </a:t>
            </a:r>
            <a:r>
              <a:rPr lang="en-US" sz="2800" dirty="0" err="1"/>
              <a:t>dengan</a:t>
            </a:r>
            <a:r>
              <a:rPr lang="en-US" sz="2800" dirty="0"/>
              <a:t> </a:t>
            </a:r>
            <a:r>
              <a:rPr lang="en-US" sz="2800" dirty="0" err="1"/>
              <a:t>terhambatnya</a:t>
            </a:r>
            <a:r>
              <a:rPr lang="en-US" sz="2800" dirty="0"/>
              <a:t> </a:t>
            </a:r>
            <a:r>
              <a:rPr lang="en-US" sz="2800" dirty="0" err="1"/>
              <a:t>sektor</a:t>
            </a:r>
            <a:r>
              <a:rPr lang="en-US" sz="2800" dirty="0"/>
              <a:t> </a:t>
            </a:r>
            <a:r>
              <a:rPr lang="en-US" sz="2800" dirty="0" err="1"/>
              <a:t>industri</a:t>
            </a:r>
            <a:r>
              <a:rPr lang="en-US" sz="2800" dirty="0"/>
              <a:t> </a:t>
            </a:r>
            <a:r>
              <a:rPr lang="en-US" sz="2800" dirty="0" err="1"/>
              <a:t>dan</a:t>
            </a:r>
            <a:r>
              <a:rPr lang="en-US" sz="2800" dirty="0"/>
              <a:t> </a:t>
            </a:r>
            <a:r>
              <a:rPr lang="en-US" sz="2800" dirty="0" err="1"/>
              <a:t>produksi</a:t>
            </a:r>
            <a:r>
              <a:rPr lang="en-US" sz="2800" dirty="0"/>
              <a:t> </a:t>
            </a:r>
            <a:r>
              <a:rPr lang="en-US" sz="2800" dirty="0" err="1"/>
              <a:t>untuk</a:t>
            </a:r>
            <a:r>
              <a:rPr lang="en-US" sz="2800" dirty="0"/>
              <a:t> </a:t>
            </a:r>
            <a:r>
              <a:rPr lang="en-US" sz="2800" dirty="0" err="1"/>
              <a:t>bisa</a:t>
            </a:r>
            <a:r>
              <a:rPr lang="en-US" sz="2800" dirty="0"/>
              <a:t> </a:t>
            </a:r>
            <a:r>
              <a:rPr lang="en-US" sz="2800" dirty="0" err="1"/>
              <a:t>berkembang</a:t>
            </a:r>
            <a:r>
              <a:rPr lang="en-US" sz="2800" dirty="0"/>
              <a:t> </a:t>
            </a:r>
            <a:r>
              <a:rPr lang="en-US" sz="2800" dirty="0" err="1"/>
              <a:t>lebih</a:t>
            </a:r>
            <a:r>
              <a:rPr lang="en-US" sz="2800" dirty="0"/>
              <a:t> </a:t>
            </a:r>
            <a:r>
              <a:rPr lang="en-US" sz="2800" dirty="0" err="1"/>
              <a:t>baik</a:t>
            </a:r>
            <a:r>
              <a:rPr lang="en-US" sz="2800" dirty="0"/>
              <a:t> </a:t>
            </a:r>
            <a:r>
              <a:rPr lang="en-US" sz="2800" dirty="0" err="1"/>
              <a:t>atau</a:t>
            </a:r>
            <a:r>
              <a:rPr lang="en-US" sz="2800" dirty="0"/>
              <a:t> </a:t>
            </a:r>
            <a:r>
              <a:rPr lang="en-US" sz="2800" dirty="0" err="1"/>
              <a:t>melakukan</a:t>
            </a:r>
            <a:r>
              <a:rPr lang="en-US" sz="2800" dirty="0"/>
              <a:t> </a:t>
            </a:r>
            <a:r>
              <a:rPr lang="en-US" sz="2800" dirty="0" err="1"/>
              <a:t>pengembangan</a:t>
            </a:r>
            <a:r>
              <a:rPr lang="en-US" sz="2800" dirty="0"/>
              <a:t> </a:t>
            </a:r>
            <a:r>
              <a:rPr lang="en-US" sz="2800" dirty="0" err="1"/>
              <a:t>kapasitas</a:t>
            </a:r>
            <a:r>
              <a:rPr lang="en-US" sz="2800" dirty="0"/>
              <a:t>.  </a:t>
            </a:r>
          </a:p>
          <a:p>
            <a:r>
              <a:rPr lang="en-US" sz="2800" dirty="0"/>
              <a:t> </a:t>
            </a:r>
          </a:p>
          <a:p>
            <a:r>
              <a:rPr lang="en-US" sz="2800" dirty="0"/>
              <a:t>Program </a:t>
            </a:r>
            <a:r>
              <a:rPr lang="en-US" sz="2800" dirty="0" err="1"/>
              <a:t>peningkatan</a:t>
            </a:r>
            <a:r>
              <a:rPr lang="en-US" sz="2800" dirty="0"/>
              <a:t> </a:t>
            </a:r>
            <a:r>
              <a:rPr lang="en-US" sz="2800" dirty="0" err="1"/>
              <a:t>produksi</a:t>
            </a:r>
            <a:r>
              <a:rPr lang="en-US" sz="2800" dirty="0"/>
              <a:t> </a:t>
            </a:r>
            <a:r>
              <a:rPr lang="en-US" sz="2800" dirty="0" err="1"/>
              <a:t>dengan</a:t>
            </a:r>
            <a:r>
              <a:rPr lang="en-US" sz="2800" dirty="0"/>
              <a:t> </a:t>
            </a:r>
            <a:r>
              <a:rPr lang="en-US" sz="2800" dirty="0" err="1"/>
              <a:t>berbagai</a:t>
            </a:r>
            <a:r>
              <a:rPr lang="en-US" sz="2800" dirty="0"/>
              <a:t> </a:t>
            </a:r>
            <a:r>
              <a:rPr lang="en-US" sz="2800" dirty="0" err="1"/>
              <a:t>upaya</a:t>
            </a:r>
            <a:r>
              <a:rPr lang="en-US" sz="2800" dirty="0"/>
              <a:t> </a:t>
            </a:r>
            <a:r>
              <a:rPr lang="en-US" sz="2800" dirty="0" err="1"/>
              <a:t>seperti</a:t>
            </a:r>
            <a:r>
              <a:rPr lang="en-US" sz="2800" dirty="0"/>
              <a:t> </a:t>
            </a:r>
            <a:r>
              <a:rPr lang="en-US" sz="2800" dirty="0" err="1"/>
              <a:t>pendirian</a:t>
            </a:r>
            <a:r>
              <a:rPr lang="en-US" sz="2800" dirty="0"/>
              <a:t> </a:t>
            </a:r>
            <a:r>
              <a:rPr lang="en-US" sz="2800" dirty="0" err="1"/>
              <a:t>pabrik-pabrik</a:t>
            </a:r>
            <a:r>
              <a:rPr lang="en-US" sz="2800" dirty="0"/>
              <a:t> </a:t>
            </a:r>
            <a:r>
              <a:rPr lang="en-US" sz="2800" dirty="0" err="1"/>
              <a:t>dan</a:t>
            </a:r>
            <a:r>
              <a:rPr lang="en-US" sz="2800" dirty="0"/>
              <a:t> </a:t>
            </a:r>
            <a:r>
              <a:rPr lang="en-US" sz="2800" dirty="0" err="1"/>
              <a:t>usaha</a:t>
            </a:r>
            <a:r>
              <a:rPr lang="en-US" sz="2800" dirty="0"/>
              <a:t> </a:t>
            </a:r>
            <a:r>
              <a:rPr lang="en-US" sz="2800" dirty="0" err="1"/>
              <a:t>produktif</a:t>
            </a:r>
            <a:r>
              <a:rPr lang="en-US" sz="2800" dirty="0"/>
              <a:t> </a:t>
            </a:r>
            <a:r>
              <a:rPr lang="en-US" sz="2800" dirty="0" err="1"/>
              <a:t>baru</a:t>
            </a:r>
            <a:r>
              <a:rPr lang="en-US" sz="2800" dirty="0"/>
              <a:t> </a:t>
            </a:r>
            <a:r>
              <a:rPr lang="en-US" sz="2800" dirty="0" err="1"/>
              <a:t>atau</a:t>
            </a:r>
            <a:r>
              <a:rPr lang="en-US" sz="2800" dirty="0"/>
              <a:t> </a:t>
            </a:r>
            <a:r>
              <a:rPr lang="en-US" sz="2800" dirty="0" err="1"/>
              <a:t>usaha</a:t>
            </a:r>
            <a:r>
              <a:rPr lang="en-US" sz="2800" dirty="0"/>
              <a:t> </a:t>
            </a:r>
            <a:r>
              <a:rPr lang="en-US" sz="2800" dirty="0" err="1"/>
              <a:t>untuk</a:t>
            </a:r>
            <a:r>
              <a:rPr lang="en-US" sz="2800" dirty="0"/>
              <a:t> </a:t>
            </a:r>
            <a:r>
              <a:rPr lang="en-US" sz="2800" dirty="0" err="1"/>
              <a:t>memperbesar</a:t>
            </a:r>
            <a:r>
              <a:rPr lang="en-US" sz="2800" dirty="0"/>
              <a:t> </a:t>
            </a:r>
            <a:r>
              <a:rPr lang="en-US" sz="2800" dirty="0" err="1"/>
              <a:t>kapasitas</a:t>
            </a:r>
            <a:r>
              <a:rPr lang="en-US" sz="2800" dirty="0"/>
              <a:t> </a:t>
            </a:r>
            <a:r>
              <a:rPr lang="en-US" sz="2800" dirty="0" err="1"/>
              <a:t>produksi</a:t>
            </a:r>
            <a:r>
              <a:rPr lang="en-US" sz="2800" dirty="0"/>
              <a:t> </a:t>
            </a:r>
            <a:r>
              <a:rPr lang="en-US" sz="2800" dirty="0" err="1"/>
              <a:t>untuk</a:t>
            </a:r>
            <a:r>
              <a:rPr lang="en-US" sz="2800" dirty="0"/>
              <a:t> </a:t>
            </a:r>
            <a:r>
              <a:rPr lang="en-US" sz="2800" dirty="0" err="1"/>
              <a:t>usaha</a:t>
            </a:r>
            <a:r>
              <a:rPr lang="en-US" sz="2800" dirty="0"/>
              <a:t> yang </a:t>
            </a:r>
            <a:r>
              <a:rPr lang="en-US" sz="2800" dirty="0" err="1"/>
              <a:t>sudah</a:t>
            </a:r>
            <a:r>
              <a:rPr lang="en-US" sz="2800" dirty="0"/>
              <a:t> </a:t>
            </a:r>
            <a:r>
              <a:rPr lang="en-US" sz="2800" dirty="0" err="1"/>
              <a:t>ada</a:t>
            </a:r>
            <a:r>
              <a:rPr lang="en-US" sz="2800" dirty="0"/>
              <a:t> </a:t>
            </a:r>
            <a:r>
              <a:rPr lang="en-US" sz="2800" dirty="0" err="1"/>
              <a:t>menjadi</a:t>
            </a:r>
            <a:r>
              <a:rPr lang="en-US" sz="2800" dirty="0"/>
              <a:t> </a:t>
            </a:r>
            <a:r>
              <a:rPr lang="en-US" sz="2800" dirty="0" err="1"/>
              <a:t>terkendala</a:t>
            </a:r>
            <a:r>
              <a:rPr lang="en-US" sz="2800" dirty="0"/>
              <a:t> </a:t>
            </a:r>
            <a:r>
              <a:rPr lang="en-US" sz="2800" dirty="0" err="1"/>
              <a:t>dengan</a:t>
            </a:r>
            <a:r>
              <a:rPr lang="en-US" sz="2800" dirty="0"/>
              <a:t> </a:t>
            </a:r>
            <a:r>
              <a:rPr lang="en-US" sz="2800" dirty="0" err="1"/>
              <a:t>tidak</a:t>
            </a:r>
            <a:r>
              <a:rPr lang="en-US" sz="2800" dirty="0"/>
              <a:t> </a:t>
            </a:r>
            <a:r>
              <a:rPr lang="en-US" sz="2800" dirty="0" err="1"/>
              <a:t>adanya</a:t>
            </a:r>
            <a:r>
              <a:rPr lang="en-US" sz="2800" dirty="0"/>
              <a:t> </a:t>
            </a:r>
            <a:r>
              <a:rPr lang="en-US" sz="2800" dirty="0" err="1"/>
              <a:t>investasi</a:t>
            </a:r>
            <a:r>
              <a:rPr lang="en-US" sz="2800" dirty="0"/>
              <a:t>.</a:t>
            </a:r>
          </a:p>
        </p:txBody>
      </p:sp>
      <p:sp>
        <p:nvSpPr>
          <p:cNvPr id="6" name="Title 1"/>
          <p:cNvSpPr>
            <a:spLocks noGrp="1"/>
          </p:cNvSpPr>
          <p:nvPr>
            <p:ph type="title"/>
          </p:nvPr>
        </p:nvSpPr>
        <p:spPr>
          <a:xfrm>
            <a:off x="838200" y="365125"/>
            <a:ext cx="10515600" cy="911353"/>
          </a:xfrm>
        </p:spPr>
        <p:style>
          <a:lnRef idx="3">
            <a:schemeClr val="lt1"/>
          </a:lnRef>
          <a:fillRef idx="1">
            <a:schemeClr val="accent1"/>
          </a:fillRef>
          <a:effectRef idx="1">
            <a:schemeClr val="accent1"/>
          </a:effectRef>
          <a:fontRef idx="minor">
            <a:schemeClr val="lt1"/>
          </a:fontRef>
        </p:style>
        <p:txBody>
          <a:bodyPr/>
          <a:lstStyle/>
          <a:p>
            <a:pPr algn="ctr"/>
            <a:r>
              <a:rPr lang="en-US" dirty="0" err="1"/>
              <a:t>Dampak</a:t>
            </a:r>
            <a:r>
              <a:rPr lang="en-US" dirty="0"/>
              <a:t> </a:t>
            </a:r>
            <a:r>
              <a:rPr lang="en-US" dirty="0" err="1"/>
              <a:t>Ekonomi</a:t>
            </a:r>
            <a:r>
              <a:rPr lang="en-US" dirty="0"/>
              <a:t> </a:t>
            </a:r>
          </a:p>
        </p:txBody>
      </p:sp>
    </p:spTree>
    <p:extLst>
      <p:ext uri="{BB962C8B-B14F-4D97-AF65-F5344CB8AC3E}">
        <p14:creationId xmlns:p14="http://schemas.microsoft.com/office/powerpoint/2010/main" val="390902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5517" y="2415850"/>
            <a:ext cx="2065724"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err="1"/>
              <a:t>RENDAHNYA</a:t>
            </a:r>
            <a:r>
              <a:rPr lang="en-US" sz="2400" dirty="0"/>
              <a:t> </a:t>
            </a:r>
            <a:r>
              <a:rPr lang="en-US" sz="2400" dirty="0" err="1"/>
              <a:t>KUALITAS</a:t>
            </a:r>
            <a:r>
              <a:rPr lang="en-US" sz="2400" dirty="0"/>
              <a:t> </a:t>
            </a:r>
            <a:r>
              <a:rPr lang="en-US" sz="2400" dirty="0" err="1"/>
              <a:t>BARANG</a:t>
            </a:r>
            <a:r>
              <a:rPr lang="en-US" sz="2400" dirty="0"/>
              <a:t> DAN </a:t>
            </a:r>
            <a:r>
              <a:rPr lang="en-US" sz="2400" dirty="0" err="1"/>
              <a:t>JASA</a:t>
            </a:r>
            <a:r>
              <a:rPr lang="en-US" sz="2400" dirty="0"/>
              <a:t> </a:t>
            </a:r>
            <a:r>
              <a:rPr lang="en-US" sz="2400" dirty="0" err="1"/>
              <a:t>UNTUK</a:t>
            </a:r>
            <a:r>
              <a:rPr lang="en-US" sz="2400" dirty="0"/>
              <a:t> </a:t>
            </a:r>
            <a:r>
              <a:rPr lang="en-US" sz="2400" dirty="0" err="1"/>
              <a:t>PUBLIK</a:t>
            </a:r>
            <a:r>
              <a:rPr lang="en-US" sz="2400" dirty="0"/>
              <a:t> </a:t>
            </a:r>
          </a:p>
        </p:txBody>
      </p:sp>
      <p:sp>
        <p:nvSpPr>
          <p:cNvPr id="5" name="Rectangle 4"/>
          <p:cNvSpPr/>
          <p:nvPr/>
        </p:nvSpPr>
        <p:spPr>
          <a:xfrm>
            <a:off x="2483403" y="1428782"/>
            <a:ext cx="8870397" cy="310854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Rusaknya</a:t>
            </a:r>
            <a:r>
              <a:rPr lang="en-US" sz="2800" dirty="0"/>
              <a:t> </a:t>
            </a:r>
            <a:r>
              <a:rPr lang="en-US" sz="2800" dirty="0" err="1"/>
              <a:t>jalan-jalan</a:t>
            </a:r>
            <a:r>
              <a:rPr lang="en-US" sz="2800" dirty="0"/>
              <a:t>, </a:t>
            </a:r>
            <a:r>
              <a:rPr lang="en-US" sz="2800" dirty="0" err="1"/>
              <a:t>ambruknya</a:t>
            </a:r>
            <a:r>
              <a:rPr lang="en-US" sz="2800" dirty="0"/>
              <a:t> </a:t>
            </a:r>
            <a:r>
              <a:rPr lang="en-US" sz="2800" dirty="0" err="1"/>
              <a:t>jembatan</a:t>
            </a:r>
            <a:r>
              <a:rPr lang="en-US" sz="2800" dirty="0"/>
              <a:t>, </a:t>
            </a:r>
            <a:r>
              <a:rPr lang="en-US" sz="2800" dirty="0" err="1"/>
              <a:t>tergulingnya</a:t>
            </a:r>
            <a:r>
              <a:rPr lang="en-US" sz="2800" dirty="0"/>
              <a:t> </a:t>
            </a:r>
            <a:r>
              <a:rPr lang="en-US" sz="2800" dirty="0" err="1"/>
              <a:t>kereta</a:t>
            </a:r>
            <a:r>
              <a:rPr lang="en-US" sz="2800" dirty="0"/>
              <a:t> </a:t>
            </a:r>
            <a:r>
              <a:rPr lang="en-US" sz="2800" dirty="0" err="1"/>
              <a:t>api</a:t>
            </a:r>
            <a:r>
              <a:rPr lang="en-US" sz="2800" dirty="0"/>
              <a:t>, </a:t>
            </a:r>
            <a:r>
              <a:rPr lang="en-US" sz="2800" dirty="0" err="1"/>
              <a:t>beras</a:t>
            </a:r>
            <a:r>
              <a:rPr lang="en-US" sz="2800" dirty="0"/>
              <a:t> </a:t>
            </a:r>
            <a:r>
              <a:rPr lang="en-US" sz="2800" dirty="0" err="1"/>
              <a:t>murah</a:t>
            </a:r>
            <a:r>
              <a:rPr lang="en-US" sz="2800" dirty="0"/>
              <a:t> yang </a:t>
            </a:r>
            <a:r>
              <a:rPr lang="en-US" sz="2800" dirty="0" err="1"/>
              <a:t>tidak</a:t>
            </a:r>
            <a:r>
              <a:rPr lang="en-US" sz="2800" dirty="0"/>
              <a:t> </a:t>
            </a:r>
            <a:r>
              <a:rPr lang="en-US" sz="2800" dirty="0" err="1"/>
              <a:t>layak</a:t>
            </a:r>
            <a:r>
              <a:rPr lang="en-US" sz="2800" dirty="0"/>
              <a:t> </a:t>
            </a:r>
            <a:r>
              <a:rPr lang="en-US" sz="2800" dirty="0" err="1"/>
              <a:t>makan</a:t>
            </a:r>
            <a:r>
              <a:rPr lang="en-US" sz="2800" dirty="0"/>
              <a:t>, </a:t>
            </a:r>
            <a:r>
              <a:rPr lang="en-US" sz="2800" dirty="0" err="1"/>
              <a:t>tabung</a:t>
            </a:r>
            <a:r>
              <a:rPr lang="en-US" sz="2800" dirty="0"/>
              <a:t> gas yang </a:t>
            </a:r>
            <a:r>
              <a:rPr lang="en-US" sz="2800" dirty="0" err="1"/>
              <a:t>meledak</a:t>
            </a:r>
            <a:r>
              <a:rPr lang="en-US" sz="2800" dirty="0"/>
              <a:t>, </a:t>
            </a:r>
            <a:r>
              <a:rPr lang="en-US" sz="2800" dirty="0" err="1"/>
              <a:t>bahan</a:t>
            </a:r>
            <a:r>
              <a:rPr lang="en-US" sz="2800" dirty="0"/>
              <a:t> </a:t>
            </a:r>
            <a:r>
              <a:rPr lang="en-US" sz="2800" dirty="0" err="1"/>
              <a:t>bakar</a:t>
            </a:r>
            <a:r>
              <a:rPr lang="en-US" sz="2800" dirty="0"/>
              <a:t> yang </a:t>
            </a:r>
            <a:r>
              <a:rPr lang="en-US" sz="2800" dirty="0" err="1"/>
              <a:t>merusak</a:t>
            </a:r>
            <a:r>
              <a:rPr lang="en-US" sz="2800" dirty="0"/>
              <a:t> </a:t>
            </a:r>
            <a:r>
              <a:rPr lang="en-US" sz="2800" dirty="0" err="1"/>
              <a:t>kendaraan</a:t>
            </a:r>
            <a:r>
              <a:rPr lang="en-US" sz="2800" dirty="0"/>
              <a:t> </a:t>
            </a:r>
            <a:r>
              <a:rPr lang="en-US" sz="2800" dirty="0" err="1"/>
              <a:t>masyarakat</a:t>
            </a:r>
            <a:r>
              <a:rPr lang="en-US" sz="2800" dirty="0"/>
              <a:t>, </a:t>
            </a:r>
            <a:r>
              <a:rPr lang="en-US" sz="2800" dirty="0" err="1"/>
              <a:t>tidak</a:t>
            </a:r>
            <a:r>
              <a:rPr lang="en-US" sz="2800" dirty="0"/>
              <a:t> </a:t>
            </a:r>
            <a:r>
              <a:rPr lang="en-US" sz="2800" dirty="0" err="1"/>
              <a:t>layak</a:t>
            </a:r>
            <a:r>
              <a:rPr lang="en-US" sz="2800" dirty="0"/>
              <a:t> </a:t>
            </a:r>
            <a:r>
              <a:rPr lang="en-US" sz="2800" dirty="0" err="1"/>
              <a:t>dan</a:t>
            </a:r>
            <a:r>
              <a:rPr lang="en-US" sz="2800" dirty="0"/>
              <a:t> </a:t>
            </a:r>
            <a:r>
              <a:rPr lang="en-US" sz="2800" dirty="0" err="1"/>
              <a:t>tidak</a:t>
            </a:r>
            <a:r>
              <a:rPr lang="en-US" sz="2800" dirty="0"/>
              <a:t> </a:t>
            </a:r>
            <a:r>
              <a:rPr lang="en-US" sz="2800" dirty="0" err="1"/>
              <a:t>nyamannya</a:t>
            </a:r>
            <a:r>
              <a:rPr lang="en-US" sz="2800" dirty="0"/>
              <a:t> </a:t>
            </a:r>
            <a:r>
              <a:rPr lang="en-US" sz="2800" dirty="0" err="1"/>
              <a:t>angkutan</a:t>
            </a:r>
            <a:r>
              <a:rPr lang="en-US" sz="2800" dirty="0"/>
              <a:t> </a:t>
            </a:r>
            <a:r>
              <a:rPr lang="en-US" sz="2800" dirty="0" err="1"/>
              <a:t>umum</a:t>
            </a:r>
            <a:r>
              <a:rPr lang="en-US" sz="2800" dirty="0"/>
              <a:t>, </a:t>
            </a:r>
            <a:r>
              <a:rPr lang="en-US" sz="2800" dirty="0" err="1"/>
              <a:t>ambruknya</a:t>
            </a:r>
            <a:r>
              <a:rPr lang="en-US" sz="2800" dirty="0"/>
              <a:t> </a:t>
            </a:r>
            <a:r>
              <a:rPr lang="en-US" sz="2800" dirty="0" err="1"/>
              <a:t>bangunan</a:t>
            </a:r>
            <a:r>
              <a:rPr lang="en-US" sz="2800" dirty="0"/>
              <a:t> </a:t>
            </a:r>
            <a:r>
              <a:rPr lang="en-US" sz="2800" dirty="0" err="1"/>
              <a:t>sekolah</a:t>
            </a:r>
            <a:r>
              <a:rPr lang="en-US" sz="2800" dirty="0"/>
              <a:t>, </a:t>
            </a:r>
            <a:r>
              <a:rPr lang="en-US" sz="2800" dirty="0" err="1"/>
              <a:t>merupakan</a:t>
            </a:r>
            <a:r>
              <a:rPr lang="en-US" sz="2800" dirty="0"/>
              <a:t> </a:t>
            </a:r>
            <a:r>
              <a:rPr lang="en-US" sz="2800" dirty="0" err="1"/>
              <a:t>serangkaian</a:t>
            </a:r>
            <a:r>
              <a:rPr lang="en-US" sz="2800" dirty="0"/>
              <a:t> </a:t>
            </a:r>
            <a:r>
              <a:rPr lang="en-US" sz="2800" dirty="0" err="1"/>
              <a:t>kenyataan</a:t>
            </a:r>
            <a:r>
              <a:rPr lang="en-US" sz="2800" dirty="0"/>
              <a:t> </a:t>
            </a:r>
            <a:r>
              <a:rPr lang="en-US" sz="2800" dirty="0" err="1"/>
              <a:t>rendahnya</a:t>
            </a:r>
            <a:r>
              <a:rPr lang="en-US" sz="2800" dirty="0"/>
              <a:t> </a:t>
            </a:r>
            <a:r>
              <a:rPr lang="en-US" sz="2800" dirty="0" err="1"/>
              <a:t>kualitas</a:t>
            </a:r>
            <a:r>
              <a:rPr lang="en-US" sz="2800" dirty="0"/>
              <a:t> </a:t>
            </a:r>
            <a:r>
              <a:rPr lang="en-US" sz="2800" dirty="0" err="1"/>
              <a:t>barang</a:t>
            </a:r>
            <a:r>
              <a:rPr lang="en-US" sz="2800" dirty="0"/>
              <a:t> </a:t>
            </a:r>
            <a:r>
              <a:rPr lang="en-US" sz="2800" dirty="0" err="1"/>
              <a:t>dan</a:t>
            </a:r>
            <a:r>
              <a:rPr lang="en-US" sz="2800" dirty="0"/>
              <a:t> </a:t>
            </a:r>
            <a:r>
              <a:rPr lang="en-US" sz="2800" dirty="0" err="1"/>
              <a:t>jasa</a:t>
            </a:r>
            <a:r>
              <a:rPr lang="en-US" sz="2800" dirty="0"/>
              <a:t> </a:t>
            </a:r>
            <a:r>
              <a:rPr lang="en-US" sz="2800" dirty="0" err="1"/>
              <a:t>sebagai</a:t>
            </a:r>
            <a:r>
              <a:rPr lang="en-US" sz="2800" dirty="0"/>
              <a:t> </a:t>
            </a:r>
            <a:r>
              <a:rPr lang="en-US" sz="2800" dirty="0" err="1"/>
              <a:t>akibat</a:t>
            </a:r>
            <a:r>
              <a:rPr lang="en-US" sz="2800" dirty="0"/>
              <a:t> </a:t>
            </a:r>
            <a:r>
              <a:rPr lang="en-US" sz="2800" dirty="0" err="1"/>
              <a:t>korupsi</a:t>
            </a:r>
            <a:r>
              <a:rPr lang="en-US" dirty="0"/>
              <a:t>. </a:t>
            </a:r>
          </a:p>
        </p:txBody>
      </p:sp>
      <p:sp>
        <p:nvSpPr>
          <p:cNvPr id="6" name="Rectangle 5"/>
          <p:cNvSpPr/>
          <p:nvPr/>
        </p:nvSpPr>
        <p:spPr>
          <a:xfrm>
            <a:off x="305517" y="4689629"/>
            <a:ext cx="11048282" cy="181588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Ini</a:t>
            </a:r>
            <a:r>
              <a:rPr lang="en-US" sz="2800" dirty="0"/>
              <a:t> </a:t>
            </a:r>
            <a:r>
              <a:rPr lang="en-US" sz="2800" dirty="0" err="1"/>
              <a:t>adalah</a:t>
            </a:r>
            <a:r>
              <a:rPr lang="en-US" sz="2800" dirty="0"/>
              <a:t> </a:t>
            </a:r>
            <a:r>
              <a:rPr lang="en-US" sz="2800" dirty="0" err="1"/>
              <a:t>jembatan</a:t>
            </a:r>
            <a:r>
              <a:rPr lang="en-US" sz="2800" dirty="0"/>
              <a:t> </a:t>
            </a:r>
            <a:r>
              <a:rPr lang="en-US" sz="2800" dirty="0" err="1"/>
              <a:t>Kutai</a:t>
            </a:r>
            <a:r>
              <a:rPr lang="en-US" sz="2800" dirty="0"/>
              <a:t> </a:t>
            </a:r>
            <a:r>
              <a:rPr lang="en-US" sz="2800" dirty="0" err="1"/>
              <a:t>Kartanegara</a:t>
            </a:r>
            <a:r>
              <a:rPr lang="en-US" sz="2800" dirty="0"/>
              <a:t> yang </a:t>
            </a:r>
            <a:r>
              <a:rPr lang="en-US" sz="2800" dirty="0" err="1"/>
              <a:t>ambruk</a:t>
            </a:r>
            <a:r>
              <a:rPr lang="en-US" sz="2800" dirty="0"/>
              <a:t> 2011, </a:t>
            </a:r>
            <a:r>
              <a:rPr lang="en-US" sz="2800" dirty="0" err="1"/>
              <a:t>apakah</a:t>
            </a:r>
            <a:r>
              <a:rPr lang="en-US" sz="2800" dirty="0"/>
              <a:t> </a:t>
            </a:r>
            <a:r>
              <a:rPr lang="en-US" sz="2800" dirty="0" err="1"/>
              <a:t>ini</a:t>
            </a:r>
            <a:r>
              <a:rPr lang="en-US" sz="2800" dirty="0"/>
              <a:t> </a:t>
            </a:r>
            <a:r>
              <a:rPr lang="en-US" sz="2800" dirty="0" err="1"/>
              <a:t>dikarenakan</a:t>
            </a:r>
            <a:r>
              <a:rPr lang="en-US" sz="2800" dirty="0"/>
              <a:t> </a:t>
            </a:r>
            <a:r>
              <a:rPr lang="en-US" sz="2800" dirty="0" err="1"/>
              <a:t>faktor</a:t>
            </a:r>
            <a:r>
              <a:rPr lang="en-US" sz="2800" dirty="0"/>
              <a:t> </a:t>
            </a:r>
            <a:r>
              <a:rPr lang="en-US" sz="2800" dirty="0" err="1"/>
              <a:t>alam</a:t>
            </a:r>
            <a:r>
              <a:rPr lang="en-US" sz="2800" dirty="0"/>
              <a:t> </a:t>
            </a:r>
            <a:r>
              <a:rPr lang="en-US" sz="2800" dirty="0" err="1"/>
              <a:t>dan</a:t>
            </a:r>
            <a:r>
              <a:rPr lang="en-US" sz="2800" dirty="0"/>
              <a:t> </a:t>
            </a:r>
            <a:r>
              <a:rPr lang="en-US" sz="2800" dirty="0" err="1"/>
              <a:t>cuaca</a:t>
            </a:r>
            <a:r>
              <a:rPr lang="en-US" sz="2800" dirty="0"/>
              <a:t>?  </a:t>
            </a:r>
            <a:r>
              <a:rPr lang="en-US" sz="2800" dirty="0" err="1"/>
              <a:t>faktor</a:t>
            </a:r>
            <a:r>
              <a:rPr lang="en-US" sz="2800" dirty="0"/>
              <a:t> </a:t>
            </a:r>
            <a:r>
              <a:rPr lang="en-US" sz="2800" dirty="0" err="1"/>
              <a:t>teknologi</a:t>
            </a:r>
            <a:r>
              <a:rPr lang="en-US" sz="2800" dirty="0"/>
              <a:t>? </a:t>
            </a:r>
            <a:r>
              <a:rPr lang="en-US" sz="2800" dirty="0" err="1"/>
              <a:t>faktor</a:t>
            </a:r>
            <a:r>
              <a:rPr lang="en-US" sz="2800" dirty="0"/>
              <a:t> </a:t>
            </a:r>
            <a:r>
              <a:rPr lang="en-US" sz="2800" dirty="0" err="1"/>
              <a:t>kelebihan</a:t>
            </a:r>
            <a:r>
              <a:rPr lang="en-US" sz="2800" dirty="0"/>
              <a:t> </a:t>
            </a:r>
            <a:r>
              <a:rPr lang="en-US" sz="2800" dirty="0" err="1"/>
              <a:t>daya</a:t>
            </a:r>
            <a:r>
              <a:rPr lang="en-US" sz="2800" dirty="0"/>
              <a:t> </a:t>
            </a:r>
            <a:r>
              <a:rPr lang="en-US" sz="2800" dirty="0" err="1"/>
              <a:t>muat</a:t>
            </a:r>
            <a:r>
              <a:rPr lang="en-US" sz="2800" dirty="0"/>
              <a:t>? </a:t>
            </a:r>
            <a:r>
              <a:rPr lang="en-US" sz="2800" dirty="0" err="1"/>
              <a:t>Atau</a:t>
            </a:r>
            <a:r>
              <a:rPr lang="en-US" sz="2800" dirty="0"/>
              <a:t> </a:t>
            </a:r>
            <a:r>
              <a:rPr lang="en-US" sz="2800" dirty="0" err="1"/>
              <a:t>karena</a:t>
            </a:r>
            <a:r>
              <a:rPr lang="en-US" sz="2800" dirty="0"/>
              <a:t> </a:t>
            </a:r>
            <a:r>
              <a:rPr lang="en-US" sz="2800" dirty="0" err="1"/>
              <a:t>KORUPSI</a:t>
            </a:r>
            <a:r>
              <a:rPr lang="en-US" sz="2800" dirty="0"/>
              <a:t> yang </a:t>
            </a:r>
            <a:r>
              <a:rPr lang="en-US" sz="2800" dirty="0" err="1"/>
              <a:t>mengakibatkan</a:t>
            </a:r>
            <a:r>
              <a:rPr lang="en-US" sz="2800" dirty="0"/>
              <a:t> </a:t>
            </a:r>
            <a:r>
              <a:rPr lang="en-US" sz="2800" dirty="0" err="1"/>
              <a:t>jembatan</a:t>
            </a:r>
            <a:r>
              <a:rPr lang="en-US" sz="2800" dirty="0"/>
              <a:t> </a:t>
            </a:r>
            <a:r>
              <a:rPr lang="en-US" sz="2800" dirty="0" err="1"/>
              <a:t>dibangun</a:t>
            </a:r>
            <a:r>
              <a:rPr lang="en-US" sz="2800" dirty="0"/>
              <a:t> </a:t>
            </a:r>
            <a:r>
              <a:rPr lang="en-US" sz="2800" dirty="0" err="1"/>
              <a:t>dengan</a:t>
            </a:r>
            <a:r>
              <a:rPr lang="en-US" sz="2800" dirty="0"/>
              <a:t> </a:t>
            </a:r>
            <a:r>
              <a:rPr lang="en-US" sz="2800" dirty="0" err="1"/>
              <a:t>tidakmenggunakan</a:t>
            </a:r>
            <a:r>
              <a:rPr lang="en-US" sz="2800" dirty="0"/>
              <a:t> </a:t>
            </a:r>
            <a:r>
              <a:rPr lang="en-US" sz="2800" dirty="0" err="1"/>
              <a:t>atau</a:t>
            </a:r>
            <a:r>
              <a:rPr lang="en-US" sz="2800" dirty="0"/>
              <a:t> </a:t>
            </a:r>
            <a:r>
              <a:rPr lang="en-US" sz="2800" dirty="0" err="1"/>
              <a:t>mengurangi</a:t>
            </a:r>
            <a:r>
              <a:rPr lang="en-US" sz="2800" dirty="0"/>
              <a:t> </a:t>
            </a:r>
            <a:r>
              <a:rPr lang="en-US" sz="2800" dirty="0" err="1"/>
              <a:t>spesifikasi</a:t>
            </a:r>
            <a:r>
              <a:rPr lang="en-US" sz="2800" dirty="0"/>
              <a:t> yang </a:t>
            </a:r>
            <a:r>
              <a:rPr lang="en-US" sz="2800" dirty="0" err="1"/>
              <a:t>seharusnya</a:t>
            </a:r>
            <a:r>
              <a:rPr lang="en-US" sz="2800" dirty="0"/>
              <a:t>? </a:t>
            </a:r>
          </a:p>
        </p:txBody>
      </p:sp>
      <p:sp>
        <p:nvSpPr>
          <p:cNvPr id="7" name="Title 1"/>
          <p:cNvSpPr>
            <a:spLocks noGrp="1"/>
          </p:cNvSpPr>
          <p:nvPr>
            <p:ph type="title"/>
          </p:nvPr>
        </p:nvSpPr>
        <p:spPr>
          <a:xfrm>
            <a:off x="838200" y="365125"/>
            <a:ext cx="10515600" cy="911353"/>
          </a:xfrm>
        </p:spPr>
        <p:style>
          <a:lnRef idx="3">
            <a:schemeClr val="lt1"/>
          </a:lnRef>
          <a:fillRef idx="1">
            <a:schemeClr val="accent1"/>
          </a:fillRef>
          <a:effectRef idx="1">
            <a:schemeClr val="accent1"/>
          </a:effectRef>
          <a:fontRef idx="minor">
            <a:schemeClr val="lt1"/>
          </a:fontRef>
        </p:style>
        <p:txBody>
          <a:bodyPr/>
          <a:lstStyle/>
          <a:p>
            <a:pPr algn="ctr"/>
            <a:r>
              <a:rPr lang="en-US" dirty="0" err="1"/>
              <a:t>Dampak</a:t>
            </a:r>
            <a:r>
              <a:rPr lang="en-US" dirty="0"/>
              <a:t> </a:t>
            </a:r>
            <a:r>
              <a:rPr lang="en-US" dirty="0" err="1"/>
              <a:t>Ekonomi</a:t>
            </a:r>
            <a:r>
              <a:rPr lang="en-US" dirty="0"/>
              <a:t> </a:t>
            </a:r>
          </a:p>
        </p:txBody>
      </p:sp>
    </p:spTree>
    <p:extLst>
      <p:ext uri="{BB962C8B-B14F-4D97-AF65-F5344CB8AC3E}">
        <p14:creationId xmlns:p14="http://schemas.microsoft.com/office/powerpoint/2010/main" val="4265831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8016" y="3250471"/>
            <a:ext cx="2574524" cy="120032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err="1"/>
              <a:t>MENURUNNYA</a:t>
            </a:r>
            <a:r>
              <a:rPr lang="en-US" sz="2400" dirty="0"/>
              <a:t> </a:t>
            </a:r>
            <a:r>
              <a:rPr lang="en-US" sz="2400" dirty="0" err="1"/>
              <a:t>PENDAPATAN</a:t>
            </a:r>
            <a:r>
              <a:rPr lang="en-US" sz="2400" dirty="0"/>
              <a:t> DARI </a:t>
            </a:r>
            <a:r>
              <a:rPr lang="en-US" sz="2400" dirty="0" err="1"/>
              <a:t>SEKTOR</a:t>
            </a:r>
            <a:r>
              <a:rPr lang="en-US" sz="2400" dirty="0"/>
              <a:t> </a:t>
            </a:r>
            <a:r>
              <a:rPr lang="en-US" sz="2400" dirty="0" err="1"/>
              <a:t>PAJAK</a:t>
            </a:r>
            <a:r>
              <a:rPr lang="en-US" sz="2400" dirty="0"/>
              <a:t> </a:t>
            </a:r>
          </a:p>
        </p:txBody>
      </p:sp>
      <p:sp>
        <p:nvSpPr>
          <p:cNvPr id="5" name="Rectangle 4"/>
          <p:cNvSpPr/>
          <p:nvPr/>
        </p:nvSpPr>
        <p:spPr>
          <a:xfrm>
            <a:off x="3048000" y="1582341"/>
            <a:ext cx="8305800" cy="489364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a:t>Di Indonesia, </a:t>
            </a:r>
            <a:r>
              <a:rPr lang="en-US" sz="2400" dirty="0" err="1"/>
              <a:t>dikenal</a:t>
            </a:r>
            <a:r>
              <a:rPr lang="en-US" sz="2400" dirty="0"/>
              <a:t> </a:t>
            </a:r>
            <a:r>
              <a:rPr lang="en-US" sz="2400" dirty="0" err="1"/>
              <a:t>beberapa</a:t>
            </a:r>
            <a:r>
              <a:rPr lang="en-US" sz="2400" dirty="0"/>
              <a:t> </a:t>
            </a:r>
            <a:r>
              <a:rPr lang="en-US" sz="2400" dirty="0" err="1"/>
              <a:t>jenis</a:t>
            </a:r>
            <a:r>
              <a:rPr lang="en-US" sz="2400" dirty="0"/>
              <a:t> </a:t>
            </a:r>
            <a:r>
              <a:rPr lang="en-US" sz="2400" dirty="0" err="1"/>
              <a:t>pajak</a:t>
            </a:r>
            <a:r>
              <a:rPr lang="en-US" sz="2400" dirty="0"/>
              <a:t> </a:t>
            </a:r>
            <a:r>
              <a:rPr lang="en-US" sz="2400" dirty="0" err="1"/>
              <a:t>seperti</a:t>
            </a:r>
            <a:r>
              <a:rPr lang="en-US" sz="2400" dirty="0"/>
              <a:t> </a:t>
            </a:r>
            <a:r>
              <a:rPr lang="en-US" sz="2400" dirty="0" err="1"/>
              <a:t>Pajak</a:t>
            </a:r>
            <a:r>
              <a:rPr lang="en-US" sz="2400" dirty="0"/>
              <a:t> </a:t>
            </a:r>
            <a:r>
              <a:rPr lang="en-US" sz="2400" dirty="0" err="1"/>
              <a:t>penghasilan</a:t>
            </a:r>
            <a:r>
              <a:rPr lang="en-US" sz="2400" dirty="0"/>
              <a:t> (</a:t>
            </a:r>
            <a:r>
              <a:rPr lang="en-US" sz="2400" dirty="0" err="1"/>
              <a:t>PPh</a:t>
            </a:r>
            <a:r>
              <a:rPr lang="en-US" sz="2400" dirty="0"/>
              <a:t>), </a:t>
            </a:r>
            <a:r>
              <a:rPr lang="en-US" sz="2400" dirty="0" err="1"/>
              <a:t>Pajak</a:t>
            </a:r>
            <a:r>
              <a:rPr lang="en-US" sz="2400" dirty="0"/>
              <a:t> </a:t>
            </a:r>
            <a:r>
              <a:rPr lang="en-US" sz="2400" dirty="0" err="1"/>
              <a:t>Pertambahan</a:t>
            </a:r>
            <a:r>
              <a:rPr lang="en-US" sz="2400" dirty="0"/>
              <a:t> </a:t>
            </a:r>
            <a:r>
              <a:rPr lang="en-US" sz="2400" dirty="0" err="1"/>
              <a:t>Nilai</a:t>
            </a:r>
            <a:r>
              <a:rPr lang="en-US" sz="2400" dirty="0"/>
              <a:t> (</a:t>
            </a:r>
            <a:r>
              <a:rPr lang="en-US" sz="2400" dirty="0" err="1"/>
              <a:t>PPn</a:t>
            </a:r>
            <a:r>
              <a:rPr lang="en-US" sz="2400" dirty="0"/>
              <a:t>), </a:t>
            </a:r>
            <a:r>
              <a:rPr lang="en-US" sz="2400" dirty="0" err="1"/>
              <a:t>Pajak</a:t>
            </a:r>
            <a:r>
              <a:rPr lang="en-US" sz="2400" dirty="0"/>
              <a:t> </a:t>
            </a:r>
            <a:r>
              <a:rPr lang="en-US" sz="2400" dirty="0" err="1"/>
              <a:t>Bumi</a:t>
            </a:r>
            <a:r>
              <a:rPr lang="en-US" sz="2400" dirty="0"/>
              <a:t> </a:t>
            </a:r>
            <a:r>
              <a:rPr lang="en-US" sz="2400" dirty="0" err="1"/>
              <a:t>dan</a:t>
            </a:r>
            <a:r>
              <a:rPr lang="en-US" sz="2400" dirty="0"/>
              <a:t> </a:t>
            </a:r>
            <a:r>
              <a:rPr lang="en-US" sz="2400" dirty="0" err="1"/>
              <a:t>Bangunan</a:t>
            </a:r>
            <a:r>
              <a:rPr lang="en-US" sz="2400" dirty="0"/>
              <a:t> (</a:t>
            </a:r>
            <a:r>
              <a:rPr lang="en-US" sz="2400" dirty="0" err="1"/>
              <a:t>PBB</a:t>
            </a:r>
            <a:r>
              <a:rPr lang="en-US" sz="2400" dirty="0"/>
              <a:t>), Bea </a:t>
            </a:r>
            <a:r>
              <a:rPr lang="en-US" sz="2400" dirty="0" err="1"/>
              <a:t>Meterai</a:t>
            </a:r>
            <a:r>
              <a:rPr lang="en-US" sz="2400" dirty="0"/>
              <a:t> (BM), </a:t>
            </a:r>
            <a:r>
              <a:rPr lang="en-US" sz="2400" dirty="0" err="1"/>
              <a:t>dan</a:t>
            </a:r>
            <a:r>
              <a:rPr lang="en-US" sz="2400" dirty="0"/>
              <a:t> Bea </a:t>
            </a:r>
            <a:r>
              <a:rPr lang="en-US" sz="2400" dirty="0" err="1"/>
              <a:t>Perolehan</a:t>
            </a:r>
            <a:r>
              <a:rPr lang="en-US" sz="2400" dirty="0"/>
              <a:t> </a:t>
            </a:r>
            <a:r>
              <a:rPr lang="en-US" sz="2400" dirty="0" err="1"/>
              <a:t>Hak</a:t>
            </a:r>
            <a:r>
              <a:rPr lang="en-US" sz="2400" dirty="0"/>
              <a:t> </a:t>
            </a:r>
            <a:r>
              <a:rPr lang="en-US" sz="2400" dirty="0" err="1"/>
              <a:t>atas</a:t>
            </a:r>
            <a:r>
              <a:rPr lang="en-US" sz="2400" dirty="0"/>
              <a:t> Tanah </a:t>
            </a:r>
            <a:r>
              <a:rPr lang="en-US" sz="2400" dirty="0" err="1"/>
              <a:t>dan</a:t>
            </a:r>
            <a:r>
              <a:rPr lang="en-US" sz="2400" dirty="0"/>
              <a:t>/</a:t>
            </a:r>
            <a:r>
              <a:rPr lang="en-US" sz="2400" dirty="0" err="1"/>
              <a:t>atau</a:t>
            </a:r>
            <a:r>
              <a:rPr lang="en-US" sz="2400" dirty="0"/>
              <a:t> </a:t>
            </a:r>
            <a:r>
              <a:rPr lang="en-US" sz="2400" dirty="0" err="1"/>
              <a:t>Bangunan</a:t>
            </a:r>
            <a:r>
              <a:rPr lang="en-US" sz="2400" dirty="0"/>
              <a:t> (</a:t>
            </a:r>
            <a:r>
              <a:rPr lang="en-US" sz="2400" dirty="0" err="1"/>
              <a:t>BPHTB</a:t>
            </a:r>
            <a:r>
              <a:rPr lang="en-US" sz="2400" dirty="0"/>
              <a:t>). Di </a:t>
            </a:r>
            <a:r>
              <a:rPr lang="en-US" sz="2400" dirty="0" err="1"/>
              <a:t>tingkat</a:t>
            </a:r>
            <a:r>
              <a:rPr lang="en-US" sz="2400" dirty="0"/>
              <a:t> </a:t>
            </a:r>
            <a:r>
              <a:rPr lang="en-US" sz="2400" dirty="0" err="1"/>
              <a:t>pemerintah</a:t>
            </a:r>
            <a:r>
              <a:rPr lang="en-US" sz="2400" dirty="0"/>
              <a:t> </a:t>
            </a:r>
            <a:r>
              <a:rPr lang="en-US" sz="2400" dirty="0" err="1"/>
              <a:t>daerah</a:t>
            </a:r>
            <a:r>
              <a:rPr lang="en-US" sz="2400" dirty="0"/>
              <a:t>, </a:t>
            </a:r>
            <a:r>
              <a:rPr lang="en-US" sz="2400" dirty="0" err="1"/>
              <a:t>dikenal</a:t>
            </a:r>
            <a:r>
              <a:rPr lang="en-US" sz="2400" dirty="0"/>
              <a:t> </a:t>
            </a:r>
            <a:r>
              <a:rPr lang="en-US" sz="2400" dirty="0" err="1"/>
              <a:t>juga</a:t>
            </a:r>
            <a:r>
              <a:rPr lang="en-US" sz="2400" dirty="0"/>
              <a:t> </a:t>
            </a:r>
            <a:r>
              <a:rPr lang="en-US" sz="2400" dirty="0" err="1"/>
              <a:t>beberapa</a:t>
            </a:r>
            <a:r>
              <a:rPr lang="en-US" sz="2400" dirty="0"/>
              <a:t> </a:t>
            </a:r>
            <a:r>
              <a:rPr lang="en-US" sz="2400" dirty="0" err="1"/>
              <a:t>macam</a:t>
            </a:r>
            <a:r>
              <a:rPr lang="en-US" sz="2400" dirty="0"/>
              <a:t> </a:t>
            </a:r>
            <a:r>
              <a:rPr lang="en-US" sz="2400" dirty="0" err="1"/>
              <a:t>pajak</a:t>
            </a:r>
            <a:r>
              <a:rPr lang="en-US" sz="2400" dirty="0"/>
              <a:t> </a:t>
            </a:r>
            <a:r>
              <a:rPr lang="en-US" sz="2400" dirty="0" err="1"/>
              <a:t>seperti</a:t>
            </a:r>
            <a:r>
              <a:rPr lang="en-US" sz="2400" dirty="0"/>
              <a:t> </a:t>
            </a:r>
            <a:r>
              <a:rPr lang="en-US" sz="2400" dirty="0" err="1"/>
              <a:t>Pajak</a:t>
            </a:r>
            <a:r>
              <a:rPr lang="en-US" sz="2400" dirty="0"/>
              <a:t> </a:t>
            </a:r>
            <a:r>
              <a:rPr lang="en-US" sz="2400" dirty="0" err="1"/>
              <a:t>Kendaraan</a:t>
            </a:r>
            <a:r>
              <a:rPr lang="en-US" sz="2400" dirty="0"/>
              <a:t> </a:t>
            </a:r>
            <a:r>
              <a:rPr lang="en-US" sz="2400" dirty="0" err="1"/>
              <a:t>Bermotor</a:t>
            </a:r>
            <a:r>
              <a:rPr lang="en-US" sz="2400" dirty="0"/>
              <a:t> (</a:t>
            </a:r>
            <a:r>
              <a:rPr lang="en-US" sz="2400" dirty="0" err="1"/>
              <a:t>PKB</a:t>
            </a:r>
            <a:r>
              <a:rPr lang="en-US" sz="2400" dirty="0"/>
              <a:t>), </a:t>
            </a:r>
            <a:r>
              <a:rPr lang="en-US" sz="2400" dirty="0" err="1"/>
              <a:t>Pajak</a:t>
            </a:r>
            <a:r>
              <a:rPr lang="en-US" sz="2400" dirty="0"/>
              <a:t> </a:t>
            </a:r>
            <a:r>
              <a:rPr lang="en-US" sz="2400" dirty="0" err="1"/>
              <a:t>Restoran</a:t>
            </a:r>
            <a:r>
              <a:rPr lang="en-US" sz="2400" dirty="0"/>
              <a:t>, </a:t>
            </a:r>
            <a:r>
              <a:rPr lang="en-US" sz="2400" dirty="0" err="1"/>
              <a:t>dan</a:t>
            </a:r>
            <a:r>
              <a:rPr lang="en-US" sz="2400" dirty="0"/>
              <a:t> lain-lain. </a:t>
            </a:r>
            <a:r>
              <a:rPr lang="en-US" sz="2400" dirty="0" err="1"/>
              <a:t>Pada</a:t>
            </a:r>
            <a:r>
              <a:rPr lang="en-US" sz="2400" dirty="0"/>
              <a:t> </a:t>
            </a:r>
            <a:r>
              <a:rPr lang="en-US" sz="2400" dirty="0" err="1"/>
              <a:t>saat</a:t>
            </a:r>
            <a:r>
              <a:rPr lang="en-US" sz="2400" dirty="0"/>
              <a:t> </a:t>
            </a:r>
            <a:r>
              <a:rPr lang="en-US" sz="2400" dirty="0" err="1"/>
              <a:t>ini</a:t>
            </a:r>
            <a:r>
              <a:rPr lang="en-US" sz="2400" dirty="0"/>
              <a:t> </a:t>
            </a:r>
            <a:r>
              <a:rPr lang="en-US" sz="2400" dirty="0" err="1"/>
              <a:t>APBN</a:t>
            </a:r>
            <a:r>
              <a:rPr lang="en-US" sz="2400" dirty="0"/>
              <a:t> </a:t>
            </a:r>
            <a:r>
              <a:rPr lang="en-US" sz="2400" dirty="0" err="1"/>
              <a:t>sekitar</a:t>
            </a:r>
            <a:r>
              <a:rPr lang="en-US" sz="2400" dirty="0"/>
              <a:t> 70% </a:t>
            </a:r>
            <a:r>
              <a:rPr lang="en-US" sz="2400" dirty="0" err="1"/>
              <a:t>dibiayai</a:t>
            </a:r>
            <a:r>
              <a:rPr lang="en-US" sz="2400" dirty="0"/>
              <a:t> </a:t>
            </a:r>
            <a:r>
              <a:rPr lang="en-US" sz="2400" dirty="0" err="1"/>
              <a:t>oleh</a:t>
            </a:r>
            <a:r>
              <a:rPr lang="en-US" sz="2400" dirty="0"/>
              <a:t> </a:t>
            </a:r>
            <a:r>
              <a:rPr lang="en-US" sz="2400" dirty="0" err="1"/>
              <a:t>pajak</a:t>
            </a:r>
            <a:r>
              <a:rPr lang="en-US" sz="2400" dirty="0"/>
              <a:t> di </a:t>
            </a:r>
            <a:r>
              <a:rPr lang="en-US" sz="2400" dirty="0" err="1"/>
              <a:t>mana</a:t>
            </a:r>
            <a:r>
              <a:rPr lang="en-US" sz="2400" dirty="0"/>
              <a:t> </a:t>
            </a:r>
            <a:r>
              <a:rPr lang="en-US" sz="2400" dirty="0" err="1"/>
              <a:t>Pajak</a:t>
            </a:r>
            <a:r>
              <a:rPr lang="en-US" sz="2400" dirty="0"/>
              <a:t> </a:t>
            </a:r>
            <a:r>
              <a:rPr lang="en-US" sz="2400" dirty="0" err="1"/>
              <a:t>Penghasilan</a:t>
            </a:r>
            <a:r>
              <a:rPr lang="en-US" sz="2400" dirty="0"/>
              <a:t> (</a:t>
            </a:r>
            <a:r>
              <a:rPr lang="en-US" sz="2400" dirty="0" err="1"/>
              <a:t>PPh</a:t>
            </a:r>
            <a:r>
              <a:rPr lang="en-US" sz="2400" dirty="0"/>
              <a:t>) </a:t>
            </a:r>
            <a:r>
              <a:rPr lang="en-US" sz="2400" dirty="0" err="1"/>
              <a:t>dan</a:t>
            </a:r>
            <a:r>
              <a:rPr lang="en-US" sz="2400" dirty="0"/>
              <a:t> </a:t>
            </a:r>
            <a:r>
              <a:rPr lang="en-US" sz="2400" dirty="0" err="1"/>
              <a:t>Pajak</a:t>
            </a:r>
            <a:r>
              <a:rPr lang="en-US" sz="2400" dirty="0"/>
              <a:t> </a:t>
            </a:r>
            <a:r>
              <a:rPr lang="en-US" sz="2400" dirty="0" err="1"/>
              <a:t>Pertambahan</a:t>
            </a:r>
            <a:r>
              <a:rPr lang="en-US" sz="2400" dirty="0"/>
              <a:t> </a:t>
            </a:r>
            <a:r>
              <a:rPr lang="en-US" sz="2400" dirty="0" err="1"/>
              <a:t>Nilai</a:t>
            </a:r>
            <a:r>
              <a:rPr lang="en-US" sz="2400" dirty="0"/>
              <a:t> (</a:t>
            </a:r>
            <a:r>
              <a:rPr lang="en-US" sz="2400" dirty="0" err="1"/>
              <a:t>PPn</a:t>
            </a:r>
            <a:r>
              <a:rPr lang="en-US" sz="2400" dirty="0"/>
              <a:t>) </a:t>
            </a:r>
            <a:r>
              <a:rPr lang="en-US" sz="2400" dirty="0" err="1"/>
              <a:t>merupakan</a:t>
            </a:r>
            <a:r>
              <a:rPr lang="en-US" sz="2400" dirty="0"/>
              <a:t> </a:t>
            </a:r>
            <a:r>
              <a:rPr lang="en-US" sz="2400" dirty="0" err="1"/>
              <a:t>jenis</a:t>
            </a:r>
            <a:r>
              <a:rPr lang="en-US" sz="2400" dirty="0"/>
              <a:t> </a:t>
            </a:r>
            <a:r>
              <a:rPr lang="en-US" sz="2400" dirty="0" err="1"/>
              <a:t>pajak</a:t>
            </a:r>
            <a:r>
              <a:rPr lang="en-US" sz="2400" dirty="0"/>
              <a:t> yang paling </a:t>
            </a:r>
            <a:r>
              <a:rPr lang="en-US" sz="2400" dirty="0" err="1"/>
              <a:t>banyak</a:t>
            </a:r>
            <a:r>
              <a:rPr lang="en-US" sz="2400" dirty="0"/>
              <a:t> </a:t>
            </a:r>
            <a:r>
              <a:rPr lang="en-US" sz="2400" dirty="0" err="1"/>
              <a:t>menyumbang</a:t>
            </a:r>
            <a:r>
              <a:rPr lang="en-US" sz="2400" dirty="0"/>
              <a:t>. </a:t>
            </a:r>
          </a:p>
          <a:p>
            <a:r>
              <a:rPr lang="en-US" sz="2400" dirty="0" err="1"/>
              <a:t>Kondisi</a:t>
            </a:r>
            <a:r>
              <a:rPr lang="en-US" sz="2400" dirty="0"/>
              <a:t> </a:t>
            </a:r>
            <a:r>
              <a:rPr lang="en-US" sz="2400" dirty="0" err="1"/>
              <a:t>penurunan</a:t>
            </a:r>
            <a:r>
              <a:rPr lang="en-US" sz="2400" dirty="0"/>
              <a:t> </a:t>
            </a:r>
            <a:r>
              <a:rPr lang="en-US" sz="2400" dirty="0" err="1"/>
              <a:t>pendapatan</a:t>
            </a:r>
            <a:r>
              <a:rPr lang="en-US" sz="2400" dirty="0"/>
              <a:t> </a:t>
            </a:r>
            <a:r>
              <a:rPr lang="en-US" sz="2400" dirty="0" err="1"/>
              <a:t>dari</a:t>
            </a:r>
            <a:r>
              <a:rPr lang="en-US" sz="2400" dirty="0"/>
              <a:t> </a:t>
            </a:r>
            <a:r>
              <a:rPr lang="en-US" sz="2400" dirty="0" err="1"/>
              <a:t>sektor</a:t>
            </a:r>
            <a:r>
              <a:rPr lang="en-US" sz="2400" dirty="0"/>
              <a:t> </a:t>
            </a:r>
            <a:r>
              <a:rPr lang="en-US" sz="2400" dirty="0" err="1"/>
              <a:t>pajak</a:t>
            </a:r>
            <a:r>
              <a:rPr lang="en-US" sz="2400" dirty="0"/>
              <a:t> </a:t>
            </a:r>
            <a:r>
              <a:rPr lang="en-US" sz="2400" dirty="0" err="1"/>
              <a:t>diperparah</a:t>
            </a:r>
            <a:r>
              <a:rPr lang="en-US" sz="2400" dirty="0"/>
              <a:t> </a:t>
            </a:r>
            <a:r>
              <a:rPr lang="en-US" sz="2400" dirty="0" err="1"/>
              <a:t>dengan</a:t>
            </a:r>
            <a:r>
              <a:rPr lang="en-US" sz="2400" dirty="0"/>
              <a:t> </a:t>
            </a:r>
            <a:r>
              <a:rPr lang="en-US" sz="2400" dirty="0" err="1"/>
              <a:t>kenyataan</a:t>
            </a:r>
            <a:r>
              <a:rPr lang="en-US" sz="2400" dirty="0"/>
              <a:t> </a:t>
            </a:r>
            <a:r>
              <a:rPr lang="en-US" sz="2400" dirty="0" err="1"/>
              <a:t>bahwa</a:t>
            </a:r>
            <a:r>
              <a:rPr lang="en-US" sz="2400" dirty="0"/>
              <a:t> </a:t>
            </a:r>
            <a:r>
              <a:rPr lang="en-US" sz="2400" dirty="0" err="1"/>
              <a:t>banyak</a:t>
            </a:r>
            <a:r>
              <a:rPr lang="en-US" sz="2400" dirty="0"/>
              <a:t> </a:t>
            </a:r>
            <a:r>
              <a:rPr lang="en-US" sz="2400" dirty="0" err="1"/>
              <a:t>sekali</a:t>
            </a:r>
            <a:r>
              <a:rPr lang="en-US" sz="2400" dirty="0"/>
              <a:t> </a:t>
            </a:r>
            <a:r>
              <a:rPr lang="en-US" sz="2400" dirty="0" err="1"/>
              <a:t>pegawai</a:t>
            </a:r>
            <a:r>
              <a:rPr lang="en-US" sz="2400" dirty="0"/>
              <a:t> </a:t>
            </a:r>
            <a:r>
              <a:rPr lang="en-US" sz="2400" dirty="0" err="1"/>
              <a:t>dan</a:t>
            </a:r>
            <a:r>
              <a:rPr lang="en-US" sz="2400" dirty="0"/>
              <a:t> </a:t>
            </a:r>
            <a:r>
              <a:rPr lang="en-US" sz="2400" dirty="0" err="1"/>
              <a:t>pejabat</a:t>
            </a:r>
            <a:r>
              <a:rPr lang="en-US" sz="2400" dirty="0"/>
              <a:t> </a:t>
            </a:r>
            <a:r>
              <a:rPr lang="en-US" sz="2400" dirty="0" err="1"/>
              <a:t>pajak</a:t>
            </a:r>
            <a:r>
              <a:rPr lang="en-US" sz="2400" dirty="0"/>
              <a:t> yang </a:t>
            </a:r>
            <a:r>
              <a:rPr lang="en-US" sz="2400" dirty="0" err="1"/>
              <a:t>bermain</a:t>
            </a:r>
            <a:r>
              <a:rPr lang="en-US" sz="2400" dirty="0"/>
              <a:t> </a:t>
            </a:r>
            <a:r>
              <a:rPr lang="en-US" sz="2400" dirty="0" err="1"/>
              <a:t>untuk</a:t>
            </a:r>
            <a:r>
              <a:rPr lang="en-US" sz="2400" dirty="0"/>
              <a:t> </a:t>
            </a:r>
            <a:r>
              <a:rPr lang="en-US" sz="2400" dirty="0" err="1"/>
              <a:t>mendapatkan</a:t>
            </a:r>
            <a:r>
              <a:rPr lang="en-US" sz="2400" dirty="0"/>
              <a:t> </a:t>
            </a:r>
            <a:r>
              <a:rPr lang="en-US" sz="2400" dirty="0" err="1"/>
              <a:t>keuntungan</a:t>
            </a:r>
            <a:r>
              <a:rPr lang="en-US" sz="2400" dirty="0"/>
              <a:t> </a:t>
            </a:r>
            <a:r>
              <a:rPr lang="en-US" sz="2400" dirty="0" err="1"/>
              <a:t>pribadi</a:t>
            </a:r>
            <a:r>
              <a:rPr lang="en-US" sz="2400" dirty="0"/>
              <a:t> </a:t>
            </a:r>
            <a:r>
              <a:rPr lang="en-US" sz="2400" dirty="0" err="1"/>
              <a:t>dan</a:t>
            </a:r>
            <a:r>
              <a:rPr lang="en-US" sz="2400" dirty="0"/>
              <a:t> </a:t>
            </a:r>
            <a:r>
              <a:rPr lang="en-US" sz="2400" dirty="0" err="1"/>
              <a:t>memperkaya</a:t>
            </a:r>
            <a:r>
              <a:rPr lang="en-US" sz="2400" dirty="0"/>
              <a:t> </a:t>
            </a:r>
            <a:r>
              <a:rPr lang="en-US" sz="2400" dirty="0" err="1"/>
              <a:t>diri</a:t>
            </a:r>
            <a:r>
              <a:rPr lang="en-US" sz="2400" dirty="0"/>
              <a:t> </a:t>
            </a:r>
            <a:r>
              <a:rPr lang="en-US" sz="2400" dirty="0" err="1"/>
              <a:t>sendiri</a:t>
            </a:r>
            <a:r>
              <a:rPr lang="en-US" sz="2400" dirty="0"/>
              <a:t>. </a:t>
            </a:r>
          </a:p>
        </p:txBody>
      </p:sp>
      <p:sp>
        <p:nvSpPr>
          <p:cNvPr id="6" name="Title 1"/>
          <p:cNvSpPr>
            <a:spLocks noGrp="1"/>
          </p:cNvSpPr>
          <p:nvPr>
            <p:ph type="title"/>
          </p:nvPr>
        </p:nvSpPr>
        <p:spPr>
          <a:xfrm>
            <a:off x="838200" y="365125"/>
            <a:ext cx="10515600" cy="911353"/>
          </a:xfrm>
        </p:spPr>
        <p:style>
          <a:lnRef idx="3">
            <a:schemeClr val="lt1"/>
          </a:lnRef>
          <a:fillRef idx="1">
            <a:schemeClr val="accent1"/>
          </a:fillRef>
          <a:effectRef idx="1">
            <a:schemeClr val="accent1"/>
          </a:effectRef>
          <a:fontRef idx="minor">
            <a:schemeClr val="lt1"/>
          </a:fontRef>
        </p:style>
        <p:txBody>
          <a:bodyPr/>
          <a:lstStyle/>
          <a:p>
            <a:pPr algn="ctr"/>
            <a:r>
              <a:rPr lang="en-US" dirty="0" err="1"/>
              <a:t>Dampak</a:t>
            </a:r>
            <a:r>
              <a:rPr lang="en-US" dirty="0"/>
              <a:t> </a:t>
            </a:r>
            <a:r>
              <a:rPr lang="en-US" dirty="0" err="1"/>
              <a:t>Ekonomi</a:t>
            </a:r>
            <a:r>
              <a:rPr lang="en-US" dirty="0"/>
              <a:t> </a:t>
            </a:r>
          </a:p>
        </p:txBody>
      </p:sp>
    </p:spTree>
    <p:extLst>
      <p:ext uri="{BB962C8B-B14F-4D97-AF65-F5344CB8AC3E}">
        <p14:creationId xmlns:p14="http://schemas.microsoft.com/office/powerpoint/2010/main" val="3672514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887" y="3429000"/>
            <a:ext cx="2282932" cy="120032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err="1"/>
              <a:t>MENINGKATNYA</a:t>
            </a:r>
            <a:r>
              <a:rPr lang="en-US" sz="2400" dirty="0"/>
              <a:t> </a:t>
            </a:r>
            <a:r>
              <a:rPr lang="en-US" sz="2400" dirty="0" err="1"/>
              <a:t>HUTANG</a:t>
            </a:r>
            <a:r>
              <a:rPr lang="en-US" sz="2400" dirty="0"/>
              <a:t> NEGARA </a:t>
            </a:r>
          </a:p>
        </p:txBody>
      </p:sp>
      <p:sp>
        <p:nvSpPr>
          <p:cNvPr id="5" name="Rectangle 4"/>
          <p:cNvSpPr/>
          <p:nvPr/>
        </p:nvSpPr>
        <p:spPr>
          <a:xfrm>
            <a:off x="2649101" y="1467660"/>
            <a:ext cx="8305800" cy="310854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Korupsi</a:t>
            </a:r>
            <a:r>
              <a:rPr lang="en-US" sz="2800" dirty="0"/>
              <a:t> yang </a:t>
            </a:r>
            <a:r>
              <a:rPr lang="en-US" sz="2800" dirty="0" err="1"/>
              <a:t>terjadi</a:t>
            </a:r>
            <a:r>
              <a:rPr lang="en-US" sz="2800" dirty="0"/>
              <a:t> di Indonesia </a:t>
            </a:r>
            <a:r>
              <a:rPr lang="en-US" sz="2800" dirty="0" err="1"/>
              <a:t>akan</a:t>
            </a:r>
            <a:r>
              <a:rPr lang="en-US" sz="2800" dirty="0"/>
              <a:t> </a:t>
            </a:r>
            <a:r>
              <a:rPr lang="en-US" sz="2800" dirty="0" err="1"/>
              <a:t>meningkatkan</a:t>
            </a:r>
            <a:r>
              <a:rPr lang="en-US" sz="2800" dirty="0"/>
              <a:t> </a:t>
            </a:r>
            <a:r>
              <a:rPr lang="en-US" sz="2800" dirty="0" err="1"/>
              <a:t>hutang</a:t>
            </a:r>
            <a:r>
              <a:rPr lang="en-US" sz="2800" dirty="0"/>
              <a:t> </a:t>
            </a:r>
            <a:r>
              <a:rPr lang="en-US" sz="2800" dirty="0" err="1"/>
              <a:t>luar</a:t>
            </a:r>
            <a:r>
              <a:rPr lang="en-US" sz="2800" dirty="0"/>
              <a:t> </a:t>
            </a:r>
            <a:r>
              <a:rPr lang="en-US" sz="2800" dirty="0" err="1"/>
              <a:t>negeri</a:t>
            </a:r>
            <a:r>
              <a:rPr lang="en-US" sz="2800" dirty="0"/>
              <a:t> yang </a:t>
            </a:r>
            <a:r>
              <a:rPr lang="en-US" sz="2800" dirty="0" err="1"/>
              <a:t>semakin</a:t>
            </a:r>
            <a:r>
              <a:rPr lang="en-US" sz="2800" dirty="0"/>
              <a:t> </a:t>
            </a:r>
            <a:r>
              <a:rPr lang="en-US" sz="2800" dirty="0" err="1"/>
              <a:t>besar</a:t>
            </a:r>
            <a:r>
              <a:rPr lang="en-US" sz="2800" dirty="0"/>
              <a:t>. Dari data yang </a:t>
            </a:r>
            <a:r>
              <a:rPr lang="en-US" sz="2800" dirty="0" err="1"/>
              <a:t>diambil</a:t>
            </a:r>
            <a:r>
              <a:rPr lang="en-US" sz="2800" dirty="0"/>
              <a:t> </a:t>
            </a:r>
            <a:r>
              <a:rPr lang="en-US" sz="2800" dirty="0" err="1"/>
              <a:t>dari</a:t>
            </a:r>
            <a:r>
              <a:rPr lang="en-US" sz="2800" dirty="0"/>
              <a:t> </a:t>
            </a:r>
            <a:r>
              <a:rPr lang="en-US" sz="2800" dirty="0" err="1"/>
              <a:t>Direktorat</a:t>
            </a:r>
            <a:r>
              <a:rPr lang="en-US" sz="2800" dirty="0"/>
              <a:t> </a:t>
            </a:r>
            <a:r>
              <a:rPr lang="en-US" sz="2800" dirty="0" err="1"/>
              <a:t>Jenderal</a:t>
            </a:r>
            <a:r>
              <a:rPr lang="en-US" sz="2800" dirty="0"/>
              <a:t> </a:t>
            </a:r>
            <a:r>
              <a:rPr lang="en-US" sz="2800" dirty="0" err="1"/>
              <a:t>Pengelolaan</a:t>
            </a:r>
            <a:r>
              <a:rPr lang="en-US" sz="2800" dirty="0"/>
              <a:t> </a:t>
            </a:r>
            <a:r>
              <a:rPr lang="en-US" sz="2800" dirty="0" err="1"/>
              <a:t>Hutang</a:t>
            </a:r>
            <a:r>
              <a:rPr lang="en-US" sz="2800" dirty="0"/>
              <a:t>, </a:t>
            </a:r>
            <a:r>
              <a:rPr lang="en-US" sz="2800" dirty="0" err="1"/>
              <a:t>Kementerian</a:t>
            </a:r>
            <a:r>
              <a:rPr lang="en-US" sz="2800" dirty="0"/>
              <a:t> </a:t>
            </a:r>
            <a:r>
              <a:rPr lang="en-US" sz="2800" dirty="0" err="1"/>
              <a:t>Keuangan</a:t>
            </a:r>
            <a:r>
              <a:rPr lang="en-US" sz="2800" dirty="0"/>
              <a:t> RI, </a:t>
            </a:r>
            <a:r>
              <a:rPr lang="en-US" sz="2800" dirty="0" err="1"/>
              <a:t>disebutkan</a:t>
            </a:r>
            <a:r>
              <a:rPr lang="en-US" sz="2800" dirty="0"/>
              <a:t> </a:t>
            </a:r>
            <a:r>
              <a:rPr lang="en-US" sz="2800" dirty="0" err="1"/>
              <a:t>bahwa</a:t>
            </a:r>
            <a:r>
              <a:rPr lang="en-US" sz="2800" dirty="0"/>
              <a:t> total </a:t>
            </a:r>
            <a:r>
              <a:rPr lang="en-US" sz="2800" dirty="0" err="1"/>
              <a:t>hutang</a:t>
            </a:r>
            <a:r>
              <a:rPr lang="en-US" sz="2800" dirty="0"/>
              <a:t> </a:t>
            </a:r>
            <a:r>
              <a:rPr lang="en-US" sz="2800" dirty="0" err="1"/>
              <a:t>pemerintah</a:t>
            </a:r>
            <a:r>
              <a:rPr lang="en-US" sz="2800" dirty="0"/>
              <a:t> per 31 Mei 2011 </a:t>
            </a:r>
            <a:r>
              <a:rPr lang="en-US" sz="2800" dirty="0" err="1"/>
              <a:t>mencapai</a:t>
            </a:r>
            <a:r>
              <a:rPr lang="en-US" sz="2800" dirty="0"/>
              <a:t> </a:t>
            </a:r>
            <a:r>
              <a:rPr lang="en-US" sz="2800" dirty="0" err="1"/>
              <a:t>US$201,07</a:t>
            </a:r>
            <a:r>
              <a:rPr lang="en-US" sz="2800" dirty="0"/>
              <a:t> </a:t>
            </a:r>
            <a:r>
              <a:rPr lang="en-US" sz="2800" dirty="0" err="1"/>
              <a:t>miliar</a:t>
            </a:r>
            <a:r>
              <a:rPr lang="en-US" sz="2800" dirty="0"/>
              <a:t> </a:t>
            </a:r>
            <a:r>
              <a:rPr lang="en-US" sz="2800" dirty="0" err="1"/>
              <a:t>atau</a:t>
            </a:r>
            <a:r>
              <a:rPr lang="en-US" sz="2800" dirty="0"/>
              <a:t> </a:t>
            </a:r>
            <a:r>
              <a:rPr lang="en-US" sz="2800" dirty="0" err="1"/>
              <a:t>setara</a:t>
            </a:r>
            <a:r>
              <a:rPr lang="en-US" sz="2800" dirty="0"/>
              <a:t> </a:t>
            </a:r>
            <a:r>
              <a:rPr lang="en-US" sz="2800" dirty="0" err="1"/>
              <a:t>dengan</a:t>
            </a:r>
            <a:r>
              <a:rPr lang="en-US" sz="2800" dirty="0"/>
              <a:t> </a:t>
            </a:r>
            <a:r>
              <a:rPr lang="en-US" sz="2800" dirty="0" err="1"/>
              <a:t>Rp</a:t>
            </a:r>
            <a:r>
              <a:rPr lang="en-US" sz="2800" dirty="0"/>
              <a:t>. 1.716,56 </a:t>
            </a:r>
            <a:r>
              <a:rPr lang="en-US" sz="2800" dirty="0" err="1"/>
              <a:t>trilliun</a:t>
            </a:r>
            <a:r>
              <a:rPr lang="en-US" sz="2800" dirty="0"/>
              <a:t>.</a:t>
            </a:r>
          </a:p>
        </p:txBody>
      </p:sp>
      <p:sp>
        <p:nvSpPr>
          <p:cNvPr id="6" name="Rectangle 5"/>
          <p:cNvSpPr/>
          <p:nvPr/>
        </p:nvSpPr>
        <p:spPr>
          <a:xfrm>
            <a:off x="2649101" y="4767385"/>
            <a:ext cx="8305800"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Konon</a:t>
            </a:r>
            <a:r>
              <a:rPr lang="en-US" sz="2800" dirty="0"/>
              <a:t> </a:t>
            </a:r>
            <a:r>
              <a:rPr lang="en-US" sz="2800" dirty="0" err="1"/>
              <a:t>sekarang</a:t>
            </a:r>
            <a:r>
              <a:rPr lang="en-US" sz="2800" dirty="0"/>
              <a:t> </a:t>
            </a:r>
            <a:r>
              <a:rPr lang="en-US" sz="2800" dirty="0" err="1"/>
              <a:t>ini</a:t>
            </a:r>
            <a:r>
              <a:rPr lang="en-US" sz="2800" dirty="0"/>
              <a:t> </a:t>
            </a:r>
            <a:r>
              <a:rPr lang="en-US" sz="2800" dirty="0" err="1"/>
              <a:t>setiap</a:t>
            </a:r>
            <a:r>
              <a:rPr lang="en-US" sz="2800" dirty="0"/>
              <a:t> </a:t>
            </a:r>
            <a:r>
              <a:rPr lang="en-US" sz="2800" dirty="0" err="1"/>
              <a:t>bayi</a:t>
            </a:r>
            <a:r>
              <a:rPr lang="en-US" sz="2800" dirty="0"/>
              <a:t> yang </a:t>
            </a:r>
            <a:r>
              <a:rPr lang="en-US" sz="2800" dirty="0" err="1"/>
              <a:t>lahir</a:t>
            </a:r>
            <a:r>
              <a:rPr lang="en-US" sz="2800" dirty="0"/>
              <a:t> </a:t>
            </a:r>
            <a:r>
              <a:rPr lang="en-US" sz="2800" dirty="0" err="1"/>
              <a:t>dan</a:t>
            </a:r>
            <a:r>
              <a:rPr lang="en-US" sz="2800" dirty="0"/>
              <a:t> </a:t>
            </a:r>
            <a:r>
              <a:rPr lang="en-US" sz="2800" dirty="0" err="1"/>
              <a:t>berkewarganegaraan</a:t>
            </a:r>
            <a:r>
              <a:rPr lang="en-US" sz="2800" dirty="0"/>
              <a:t> Indonesia </a:t>
            </a:r>
            <a:r>
              <a:rPr lang="en-US" sz="2800" dirty="0" err="1"/>
              <a:t>langsung</a:t>
            </a:r>
            <a:r>
              <a:rPr lang="en-US" sz="2800" dirty="0"/>
              <a:t> </a:t>
            </a:r>
            <a:r>
              <a:rPr lang="en-US" sz="2800" dirty="0" err="1"/>
              <a:t>menanggung</a:t>
            </a:r>
            <a:r>
              <a:rPr lang="en-US" sz="2800" dirty="0"/>
              <a:t> </a:t>
            </a:r>
            <a:r>
              <a:rPr lang="en-US" sz="2800" dirty="0" err="1"/>
              <a:t>hutang</a:t>
            </a:r>
            <a:r>
              <a:rPr lang="en-US" sz="2800" dirty="0"/>
              <a:t> </a:t>
            </a:r>
            <a:r>
              <a:rPr lang="en-US" sz="2800" dirty="0" err="1"/>
              <a:t>sebesar</a:t>
            </a:r>
            <a:r>
              <a:rPr lang="en-US" sz="2800" dirty="0"/>
              <a:t> </a:t>
            </a:r>
            <a:r>
              <a:rPr lang="en-US" sz="2800" dirty="0" err="1"/>
              <a:t>tujuh</a:t>
            </a:r>
            <a:r>
              <a:rPr lang="en-US" sz="2800" dirty="0"/>
              <a:t> </a:t>
            </a:r>
            <a:r>
              <a:rPr lang="en-US" sz="2800" dirty="0" err="1"/>
              <a:t>juta</a:t>
            </a:r>
            <a:r>
              <a:rPr lang="en-US" sz="2800" dirty="0"/>
              <a:t> rupiah.</a:t>
            </a:r>
          </a:p>
        </p:txBody>
      </p:sp>
      <p:sp>
        <p:nvSpPr>
          <p:cNvPr id="7" name="Title 1"/>
          <p:cNvSpPr>
            <a:spLocks noGrp="1"/>
          </p:cNvSpPr>
          <p:nvPr>
            <p:ph type="title"/>
          </p:nvPr>
        </p:nvSpPr>
        <p:spPr>
          <a:xfrm>
            <a:off x="838200" y="365125"/>
            <a:ext cx="10515600" cy="911353"/>
          </a:xfrm>
        </p:spPr>
        <p:style>
          <a:lnRef idx="3">
            <a:schemeClr val="lt1"/>
          </a:lnRef>
          <a:fillRef idx="1">
            <a:schemeClr val="accent1"/>
          </a:fillRef>
          <a:effectRef idx="1">
            <a:schemeClr val="accent1"/>
          </a:effectRef>
          <a:fontRef idx="minor">
            <a:schemeClr val="lt1"/>
          </a:fontRef>
        </p:style>
        <p:txBody>
          <a:bodyPr/>
          <a:lstStyle/>
          <a:p>
            <a:pPr algn="ctr"/>
            <a:r>
              <a:rPr lang="en-US" dirty="0" err="1"/>
              <a:t>Dampak</a:t>
            </a:r>
            <a:r>
              <a:rPr lang="en-US" dirty="0"/>
              <a:t> </a:t>
            </a:r>
            <a:r>
              <a:rPr lang="en-US" dirty="0" err="1"/>
              <a:t>Ekonomi</a:t>
            </a:r>
            <a:r>
              <a:rPr lang="en-US" dirty="0"/>
              <a:t> </a:t>
            </a:r>
          </a:p>
        </p:txBody>
      </p:sp>
    </p:spTree>
    <p:extLst>
      <p:ext uri="{BB962C8B-B14F-4D97-AF65-F5344CB8AC3E}">
        <p14:creationId xmlns:p14="http://schemas.microsoft.com/office/powerpoint/2010/main" val="3272310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79049" y="324905"/>
            <a:ext cx="3626336" cy="563231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n-US" sz="3600" dirty="0" err="1">
                <a:solidFill>
                  <a:schemeClr val="tx1"/>
                </a:solidFill>
              </a:rPr>
              <a:t>Korupsi</a:t>
            </a:r>
            <a:r>
              <a:rPr lang="en-US" sz="3600" dirty="0">
                <a:solidFill>
                  <a:schemeClr val="tx1"/>
                </a:solidFill>
              </a:rPr>
              <a:t> </a:t>
            </a:r>
            <a:r>
              <a:rPr lang="en-US" sz="3600" dirty="0" err="1">
                <a:solidFill>
                  <a:schemeClr val="tx1"/>
                </a:solidFill>
              </a:rPr>
              <a:t>tidak</a:t>
            </a:r>
            <a:r>
              <a:rPr lang="en-US" sz="3600" dirty="0">
                <a:solidFill>
                  <a:schemeClr val="tx1"/>
                </a:solidFill>
              </a:rPr>
              <a:t> </a:t>
            </a:r>
            <a:r>
              <a:rPr lang="en-US" sz="3600" dirty="0" err="1">
                <a:solidFill>
                  <a:schemeClr val="tx1"/>
                </a:solidFill>
              </a:rPr>
              <a:t>hanya</a:t>
            </a:r>
            <a:r>
              <a:rPr lang="en-US" sz="3600" dirty="0">
                <a:solidFill>
                  <a:schemeClr val="tx1"/>
                </a:solidFill>
              </a:rPr>
              <a:t> </a:t>
            </a:r>
            <a:r>
              <a:rPr lang="en-US" sz="3600" dirty="0" err="1">
                <a:solidFill>
                  <a:schemeClr val="tx1"/>
                </a:solidFill>
              </a:rPr>
              <a:t>berdampak</a:t>
            </a:r>
            <a:r>
              <a:rPr lang="en-US" sz="3600" dirty="0">
                <a:solidFill>
                  <a:schemeClr val="tx1"/>
                </a:solidFill>
              </a:rPr>
              <a:t> </a:t>
            </a:r>
            <a:r>
              <a:rPr lang="en-US" sz="3600" dirty="0" err="1">
                <a:solidFill>
                  <a:schemeClr val="tx1"/>
                </a:solidFill>
              </a:rPr>
              <a:t>terhadap</a:t>
            </a:r>
            <a:r>
              <a:rPr lang="en-US" sz="3600" dirty="0">
                <a:solidFill>
                  <a:schemeClr val="tx1"/>
                </a:solidFill>
              </a:rPr>
              <a:t> </a:t>
            </a:r>
            <a:r>
              <a:rPr lang="en-US" sz="3600" dirty="0" err="1">
                <a:solidFill>
                  <a:schemeClr val="tx1"/>
                </a:solidFill>
              </a:rPr>
              <a:t>satu</a:t>
            </a:r>
            <a:r>
              <a:rPr lang="en-US" sz="3600" dirty="0">
                <a:solidFill>
                  <a:schemeClr val="tx1"/>
                </a:solidFill>
              </a:rPr>
              <a:t> </a:t>
            </a:r>
            <a:r>
              <a:rPr lang="en-US" sz="3600" dirty="0" err="1">
                <a:solidFill>
                  <a:schemeClr val="tx1"/>
                </a:solidFill>
              </a:rPr>
              <a:t>aspek</a:t>
            </a:r>
            <a:r>
              <a:rPr lang="en-US" sz="3600" dirty="0">
                <a:solidFill>
                  <a:schemeClr val="tx1"/>
                </a:solidFill>
              </a:rPr>
              <a:t> </a:t>
            </a:r>
            <a:r>
              <a:rPr lang="en-US" sz="3600" dirty="0" err="1">
                <a:solidFill>
                  <a:schemeClr val="tx1"/>
                </a:solidFill>
              </a:rPr>
              <a:t>kehidupan</a:t>
            </a:r>
            <a:r>
              <a:rPr lang="en-US" sz="3600" dirty="0">
                <a:solidFill>
                  <a:schemeClr val="tx1"/>
                </a:solidFill>
              </a:rPr>
              <a:t> </a:t>
            </a:r>
            <a:r>
              <a:rPr lang="en-US" sz="3600" dirty="0" err="1">
                <a:solidFill>
                  <a:schemeClr val="tx1"/>
                </a:solidFill>
              </a:rPr>
              <a:t>saja</a:t>
            </a:r>
            <a:r>
              <a:rPr lang="en-US" sz="3600" b="1" dirty="0">
                <a:solidFill>
                  <a:schemeClr val="tx1"/>
                </a:solidFill>
              </a:rPr>
              <a:t>. </a:t>
            </a:r>
            <a:r>
              <a:rPr lang="en-US" sz="3600" b="1" dirty="0" err="1">
                <a:solidFill>
                  <a:schemeClr val="tx1"/>
                </a:solidFill>
              </a:rPr>
              <a:t>Korupsi</a:t>
            </a:r>
            <a:r>
              <a:rPr lang="en-US" sz="3600" b="1" dirty="0">
                <a:solidFill>
                  <a:schemeClr val="tx1"/>
                </a:solidFill>
              </a:rPr>
              <a:t> </a:t>
            </a:r>
            <a:r>
              <a:rPr lang="en-US" sz="3600" b="1" dirty="0" err="1">
                <a:solidFill>
                  <a:schemeClr val="tx1"/>
                </a:solidFill>
              </a:rPr>
              <a:t>menimbulkan</a:t>
            </a:r>
            <a:r>
              <a:rPr lang="en-US" sz="3600" b="1" dirty="0">
                <a:solidFill>
                  <a:schemeClr val="tx1"/>
                </a:solidFill>
              </a:rPr>
              <a:t> </a:t>
            </a:r>
            <a:r>
              <a:rPr lang="en-US" sz="3600" b="1" dirty="0" err="1">
                <a:solidFill>
                  <a:schemeClr val="tx1"/>
                </a:solidFill>
              </a:rPr>
              <a:t>efek</a:t>
            </a:r>
            <a:r>
              <a:rPr lang="en-US" sz="3600" b="1" dirty="0">
                <a:solidFill>
                  <a:schemeClr val="tx1"/>
                </a:solidFill>
              </a:rPr>
              <a:t> domino</a:t>
            </a:r>
            <a:r>
              <a:rPr lang="en-US" sz="3600" dirty="0">
                <a:solidFill>
                  <a:schemeClr val="tx1"/>
                </a:solidFill>
              </a:rPr>
              <a:t> yang </a:t>
            </a:r>
            <a:r>
              <a:rPr lang="en-US" sz="3600" dirty="0" err="1">
                <a:solidFill>
                  <a:schemeClr val="tx1"/>
                </a:solidFill>
              </a:rPr>
              <a:t>meluas</a:t>
            </a:r>
            <a:r>
              <a:rPr lang="en-US" sz="3600" dirty="0">
                <a:solidFill>
                  <a:schemeClr val="tx1"/>
                </a:solidFill>
              </a:rPr>
              <a:t> </a:t>
            </a:r>
            <a:r>
              <a:rPr lang="en-US" sz="3600" dirty="0" err="1">
                <a:solidFill>
                  <a:schemeClr val="tx1"/>
                </a:solidFill>
              </a:rPr>
              <a:t>terhadap</a:t>
            </a:r>
            <a:r>
              <a:rPr lang="en-US" sz="3600" dirty="0">
                <a:solidFill>
                  <a:schemeClr val="tx1"/>
                </a:solidFill>
              </a:rPr>
              <a:t> </a:t>
            </a:r>
            <a:r>
              <a:rPr lang="en-US" sz="3600" dirty="0" err="1">
                <a:solidFill>
                  <a:schemeClr val="tx1"/>
                </a:solidFill>
              </a:rPr>
              <a:t>eksistensi</a:t>
            </a:r>
            <a:r>
              <a:rPr lang="en-US" sz="3600" dirty="0">
                <a:solidFill>
                  <a:schemeClr val="tx1"/>
                </a:solidFill>
              </a:rPr>
              <a:t> </a:t>
            </a:r>
            <a:r>
              <a:rPr lang="en-US" sz="3600" dirty="0" err="1">
                <a:solidFill>
                  <a:schemeClr val="tx1"/>
                </a:solidFill>
              </a:rPr>
              <a:t>bangsa</a:t>
            </a:r>
            <a:r>
              <a:rPr lang="en-US" sz="3600" dirty="0">
                <a:solidFill>
                  <a:schemeClr val="tx1"/>
                </a:solidFill>
              </a:rPr>
              <a:t> </a:t>
            </a:r>
            <a:r>
              <a:rPr lang="en-US" sz="3600" dirty="0" err="1">
                <a:solidFill>
                  <a:schemeClr val="tx1"/>
                </a:solidFill>
              </a:rPr>
              <a:t>dan</a:t>
            </a:r>
            <a:r>
              <a:rPr lang="en-US" sz="3600" dirty="0">
                <a:solidFill>
                  <a:schemeClr val="tx1"/>
                </a:solidFill>
              </a:rPr>
              <a:t> </a:t>
            </a:r>
            <a:r>
              <a:rPr lang="en-US" sz="3600" dirty="0" err="1">
                <a:solidFill>
                  <a:schemeClr val="tx1"/>
                </a:solidFill>
              </a:rPr>
              <a:t>negara</a:t>
            </a:r>
            <a:r>
              <a:rPr lang="en-US" sz="3600" dirty="0">
                <a:solidFill>
                  <a:schemeClr val="tx1"/>
                </a:solidFill>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381" y="324905"/>
            <a:ext cx="7579887" cy="5632311"/>
          </a:xfrm>
          <a:prstGeom prst="rect">
            <a:avLst/>
          </a:prstGeom>
        </p:spPr>
      </p:pic>
    </p:spTree>
    <p:extLst>
      <p:ext uri="{BB962C8B-B14F-4D97-AF65-F5344CB8AC3E}">
        <p14:creationId xmlns:p14="http://schemas.microsoft.com/office/powerpoint/2010/main" val="1953702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025"/>
          </a:xfrm>
        </p:spPr>
        <p:style>
          <a:lnRef idx="3">
            <a:schemeClr val="lt1"/>
          </a:lnRef>
          <a:fillRef idx="1">
            <a:schemeClr val="accent1"/>
          </a:fillRef>
          <a:effectRef idx="1">
            <a:schemeClr val="accent1"/>
          </a:effectRef>
          <a:fontRef idx="minor">
            <a:schemeClr val="lt1"/>
          </a:fontRef>
        </p:style>
        <p:txBody>
          <a:bodyPr/>
          <a:lstStyle/>
          <a:p>
            <a:r>
              <a:rPr lang="en-US" dirty="0" err="1"/>
              <a:t>Dampak</a:t>
            </a:r>
            <a:r>
              <a:rPr lang="en-US" dirty="0"/>
              <a:t> </a:t>
            </a:r>
            <a:r>
              <a:rPr lang="en-US" dirty="0" err="1"/>
              <a:t>Terhadap</a:t>
            </a:r>
            <a:r>
              <a:rPr lang="en-US" dirty="0"/>
              <a:t> </a:t>
            </a:r>
            <a:r>
              <a:rPr lang="en-US" dirty="0" err="1"/>
              <a:t>Pertahanan</a:t>
            </a:r>
            <a:r>
              <a:rPr lang="en-US" dirty="0"/>
              <a:t> &amp; </a:t>
            </a:r>
            <a:r>
              <a:rPr lang="en-US" dirty="0" err="1"/>
              <a:t>Keamanan</a:t>
            </a:r>
            <a:r>
              <a:rPr lang="en-US" dirty="0"/>
              <a:t> </a:t>
            </a:r>
          </a:p>
        </p:txBody>
      </p:sp>
      <p:sp>
        <p:nvSpPr>
          <p:cNvPr id="4" name="Rectangle 3"/>
          <p:cNvSpPr/>
          <p:nvPr/>
        </p:nvSpPr>
        <p:spPr>
          <a:xfrm flipH="1">
            <a:off x="976393" y="3429000"/>
            <a:ext cx="1920230" cy="13849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800" dirty="0" err="1"/>
              <a:t>LEMAHNYA</a:t>
            </a:r>
            <a:r>
              <a:rPr lang="en-US" sz="2800" dirty="0"/>
              <a:t> </a:t>
            </a:r>
            <a:r>
              <a:rPr lang="en-US" sz="2800" dirty="0" err="1"/>
              <a:t>ALUTSISTA</a:t>
            </a:r>
            <a:r>
              <a:rPr lang="en-US" sz="2800" dirty="0"/>
              <a:t> DAN </a:t>
            </a:r>
            <a:r>
              <a:rPr lang="en-US" sz="2800" dirty="0" err="1"/>
              <a:t>SDM</a:t>
            </a:r>
            <a:r>
              <a:rPr lang="en-US" sz="2800" dirty="0"/>
              <a:t> </a:t>
            </a:r>
          </a:p>
        </p:txBody>
      </p:sp>
      <p:sp>
        <p:nvSpPr>
          <p:cNvPr id="5" name="Rectangle 4"/>
          <p:cNvSpPr/>
          <p:nvPr/>
        </p:nvSpPr>
        <p:spPr>
          <a:xfrm>
            <a:off x="3040398" y="1407329"/>
            <a:ext cx="8313402"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a:t>Indonesia </a:t>
            </a:r>
            <a:r>
              <a:rPr lang="en-US" sz="2800" dirty="0" err="1"/>
              <a:t>adalah</a:t>
            </a:r>
            <a:r>
              <a:rPr lang="en-US" sz="2800" dirty="0"/>
              <a:t> </a:t>
            </a:r>
            <a:r>
              <a:rPr lang="en-US" sz="2800" dirty="0" err="1"/>
              <a:t>negara</a:t>
            </a:r>
            <a:r>
              <a:rPr lang="en-US" sz="2800" dirty="0"/>
              <a:t> </a:t>
            </a:r>
            <a:r>
              <a:rPr lang="en-US" sz="2800" dirty="0" err="1"/>
              <a:t>nomor</a:t>
            </a:r>
            <a:r>
              <a:rPr lang="en-US" sz="2800" dirty="0"/>
              <a:t> 15 </a:t>
            </a:r>
            <a:r>
              <a:rPr lang="en-US" sz="2800" dirty="0" err="1"/>
              <a:t>terluas</a:t>
            </a:r>
            <a:r>
              <a:rPr lang="en-US" sz="2800" dirty="0"/>
              <a:t> di </a:t>
            </a:r>
            <a:r>
              <a:rPr lang="en-US" sz="2800" dirty="0" err="1"/>
              <a:t>dunia</a:t>
            </a:r>
            <a:r>
              <a:rPr lang="en-US" sz="2800" dirty="0"/>
              <a:t>, </a:t>
            </a:r>
            <a:r>
              <a:rPr lang="en-US" sz="2800" dirty="0" err="1"/>
              <a:t>dengan</a:t>
            </a:r>
            <a:r>
              <a:rPr lang="en-US" sz="2800" dirty="0"/>
              <a:t> </a:t>
            </a:r>
            <a:r>
              <a:rPr lang="en-US" sz="2800" dirty="0" err="1"/>
              <a:t>luas</a:t>
            </a:r>
            <a:r>
              <a:rPr lang="en-US" sz="2800" dirty="0"/>
              <a:t> </a:t>
            </a:r>
            <a:r>
              <a:rPr lang="en-US" sz="2800" dirty="0" err="1"/>
              <a:t>daratan</a:t>
            </a:r>
            <a:r>
              <a:rPr lang="en-US" sz="2800" dirty="0"/>
              <a:t> </a:t>
            </a:r>
            <a:r>
              <a:rPr lang="en-US" sz="2800" dirty="0" err="1"/>
              <a:t>keseluruhan</a:t>
            </a:r>
            <a:r>
              <a:rPr lang="en-US" sz="2800" dirty="0"/>
              <a:t> 1.919.440 km </a:t>
            </a:r>
            <a:r>
              <a:rPr lang="en-US" sz="2800" dirty="0" err="1"/>
              <a:t>dan</a:t>
            </a:r>
            <a:r>
              <a:rPr lang="en-US" sz="2800" dirty="0"/>
              <a:t> </a:t>
            </a:r>
            <a:r>
              <a:rPr lang="en-US" sz="2800" dirty="0" err="1"/>
              <a:t>luas</a:t>
            </a:r>
            <a:r>
              <a:rPr lang="en-US" sz="2800" dirty="0"/>
              <a:t> </a:t>
            </a:r>
            <a:r>
              <a:rPr lang="en-US" sz="2800" dirty="0" err="1"/>
              <a:t>lautan</a:t>
            </a:r>
            <a:r>
              <a:rPr lang="en-US" sz="2800" dirty="0"/>
              <a:t> 3.2 </a:t>
            </a:r>
            <a:r>
              <a:rPr lang="en-US" sz="2800" dirty="0" err="1"/>
              <a:t>juta</a:t>
            </a:r>
            <a:r>
              <a:rPr lang="en-US" sz="2800" dirty="0"/>
              <a:t> </a:t>
            </a:r>
            <a:r>
              <a:rPr lang="en-US" sz="2800" dirty="0" err="1"/>
              <a:t>km2</a:t>
            </a:r>
            <a:r>
              <a:rPr lang="en-US" sz="2800" dirty="0"/>
              <a:t>. Indonesia </a:t>
            </a:r>
            <a:r>
              <a:rPr lang="en-US" sz="2800" dirty="0" err="1"/>
              <a:t>adalah</a:t>
            </a:r>
            <a:r>
              <a:rPr lang="en-US" sz="2800" dirty="0"/>
              <a:t> </a:t>
            </a:r>
            <a:r>
              <a:rPr lang="en-US" sz="2800" dirty="0" err="1"/>
              <a:t>negara</a:t>
            </a:r>
            <a:r>
              <a:rPr lang="en-US" sz="2800" dirty="0"/>
              <a:t> </a:t>
            </a:r>
            <a:r>
              <a:rPr lang="en-US" sz="2800" dirty="0" err="1"/>
              <a:t>kepulauan</a:t>
            </a:r>
            <a:r>
              <a:rPr lang="en-US" sz="2800" dirty="0"/>
              <a:t> </a:t>
            </a:r>
            <a:r>
              <a:rPr lang="en-US" sz="2800" dirty="0" err="1"/>
              <a:t>terbesar</a:t>
            </a:r>
            <a:r>
              <a:rPr lang="en-US" sz="2800" dirty="0"/>
              <a:t> di </a:t>
            </a:r>
            <a:r>
              <a:rPr lang="en-US" sz="2800" dirty="0" err="1"/>
              <a:t>dunia</a:t>
            </a:r>
            <a:r>
              <a:rPr lang="en-US" sz="2800" dirty="0"/>
              <a:t> yang </a:t>
            </a:r>
            <a:r>
              <a:rPr lang="en-US" sz="2800" dirty="0" err="1"/>
              <a:t>mempunyai</a:t>
            </a:r>
            <a:r>
              <a:rPr lang="en-US" sz="2800" dirty="0"/>
              <a:t> 17.508 </a:t>
            </a:r>
            <a:r>
              <a:rPr lang="en-US" sz="2800" dirty="0" err="1"/>
              <a:t>pulau</a:t>
            </a:r>
            <a:r>
              <a:rPr lang="en-US" sz="2800" dirty="0"/>
              <a:t>.  </a:t>
            </a:r>
          </a:p>
          <a:p>
            <a:r>
              <a:rPr lang="en-US" sz="2800" dirty="0"/>
              <a:t> </a:t>
            </a:r>
          </a:p>
          <a:p>
            <a:r>
              <a:rPr lang="en-US" sz="2800" dirty="0" err="1"/>
              <a:t>Saat</a:t>
            </a:r>
            <a:r>
              <a:rPr lang="en-US" sz="2800" dirty="0"/>
              <a:t> </a:t>
            </a:r>
            <a:r>
              <a:rPr lang="en-US" sz="2800" dirty="0" err="1"/>
              <a:t>ini</a:t>
            </a:r>
            <a:r>
              <a:rPr lang="en-US" sz="2800" dirty="0"/>
              <a:t> </a:t>
            </a:r>
            <a:r>
              <a:rPr lang="en-US" sz="2800" dirty="0" err="1"/>
              <a:t>kita</a:t>
            </a:r>
            <a:r>
              <a:rPr lang="en-US" sz="2800" dirty="0"/>
              <a:t> </a:t>
            </a:r>
            <a:r>
              <a:rPr lang="en-US" sz="2800" dirty="0" err="1"/>
              <a:t>sering</a:t>
            </a:r>
            <a:r>
              <a:rPr lang="en-US" sz="2800" dirty="0"/>
              <a:t> </a:t>
            </a:r>
            <a:r>
              <a:rPr lang="en-US" sz="2800" dirty="0" err="1"/>
              <a:t>sekali</a:t>
            </a:r>
            <a:r>
              <a:rPr lang="en-US" sz="2800" dirty="0"/>
              <a:t> </a:t>
            </a:r>
            <a:r>
              <a:rPr lang="en-US" sz="2800" dirty="0" err="1"/>
              <a:t>mendapatkan</a:t>
            </a:r>
            <a:r>
              <a:rPr lang="en-US" sz="2800" dirty="0"/>
              <a:t> </a:t>
            </a:r>
            <a:r>
              <a:rPr lang="en-US" sz="2800" dirty="0" err="1"/>
              <a:t>berita</a:t>
            </a:r>
            <a:r>
              <a:rPr lang="en-US" sz="2800" dirty="0"/>
              <a:t> </a:t>
            </a:r>
            <a:r>
              <a:rPr lang="en-US" sz="2800" dirty="0" err="1"/>
              <a:t>dari</a:t>
            </a:r>
            <a:r>
              <a:rPr lang="en-US" sz="2800" dirty="0"/>
              <a:t> </a:t>
            </a:r>
            <a:r>
              <a:rPr lang="en-US" sz="2800" dirty="0" err="1"/>
              <a:t>berbagai</a:t>
            </a:r>
            <a:r>
              <a:rPr lang="en-US" sz="2800" dirty="0"/>
              <a:t> media </a:t>
            </a:r>
            <a:r>
              <a:rPr lang="en-US" sz="2800" dirty="0" err="1"/>
              <a:t>tentang</a:t>
            </a:r>
            <a:r>
              <a:rPr lang="en-US" sz="2800" dirty="0"/>
              <a:t> </a:t>
            </a:r>
            <a:r>
              <a:rPr lang="en-US" sz="2800" dirty="0" err="1"/>
              <a:t>bagaimana</a:t>
            </a:r>
            <a:r>
              <a:rPr lang="en-US" sz="2800" dirty="0"/>
              <a:t> </a:t>
            </a:r>
            <a:r>
              <a:rPr lang="en-US" sz="2800" dirty="0" err="1"/>
              <a:t>negara</a:t>
            </a:r>
            <a:r>
              <a:rPr lang="en-US" sz="2800" dirty="0"/>
              <a:t> lain </a:t>
            </a:r>
            <a:r>
              <a:rPr lang="en-US" sz="2800" dirty="0" err="1"/>
              <a:t>begitu</a:t>
            </a:r>
            <a:r>
              <a:rPr lang="en-US" sz="2800" dirty="0"/>
              <a:t> </a:t>
            </a:r>
            <a:r>
              <a:rPr lang="en-US" sz="2800" dirty="0" err="1"/>
              <a:t>mudah</a:t>
            </a:r>
            <a:r>
              <a:rPr lang="en-US" sz="2800" dirty="0"/>
              <a:t> </a:t>
            </a:r>
            <a:r>
              <a:rPr lang="en-US" sz="2800" dirty="0" err="1"/>
              <a:t>menerobos</a:t>
            </a:r>
            <a:r>
              <a:rPr lang="en-US" sz="2800" dirty="0"/>
              <a:t> </a:t>
            </a:r>
            <a:r>
              <a:rPr lang="en-US" sz="2800" dirty="0" err="1"/>
              <a:t>batas</a:t>
            </a:r>
            <a:r>
              <a:rPr lang="en-US" sz="2800" dirty="0"/>
              <a:t> </a:t>
            </a:r>
            <a:r>
              <a:rPr lang="en-US" sz="2800" dirty="0" err="1"/>
              <a:t>wilayah</a:t>
            </a:r>
            <a:r>
              <a:rPr lang="en-US" sz="2800" dirty="0"/>
              <a:t> Negara Indonesia, </a:t>
            </a:r>
            <a:r>
              <a:rPr lang="en-US" sz="2800" dirty="0" err="1"/>
              <a:t>baik</a:t>
            </a:r>
            <a:r>
              <a:rPr lang="en-US" sz="2800" dirty="0"/>
              <a:t> </a:t>
            </a:r>
            <a:r>
              <a:rPr lang="en-US" sz="2800" dirty="0" err="1"/>
              <a:t>dari</a:t>
            </a:r>
            <a:r>
              <a:rPr lang="en-US" sz="2800" dirty="0"/>
              <a:t> </a:t>
            </a:r>
            <a:r>
              <a:rPr lang="en-US" sz="2800" dirty="0" err="1"/>
              <a:t>darat</a:t>
            </a:r>
            <a:r>
              <a:rPr lang="en-US" sz="2800" dirty="0"/>
              <a:t>, </a:t>
            </a:r>
            <a:r>
              <a:rPr lang="en-US" sz="2800" dirty="0" err="1"/>
              <a:t>laut</a:t>
            </a:r>
            <a:r>
              <a:rPr lang="en-US" sz="2800" dirty="0"/>
              <a:t> </a:t>
            </a:r>
            <a:r>
              <a:rPr lang="en-US" sz="2800" dirty="0" err="1"/>
              <a:t>maupun</a:t>
            </a:r>
            <a:r>
              <a:rPr lang="en-US" sz="2800" dirty="0"/>
              <a:t> </a:t>
            </a:r>
            <a:r>
              <a:rPr lang="en-US" sz="2800" dirty="0" err="1"/>
              <a:t>udara</a:t>
            </a:r>
            <a:r>
              <a:rPr lang="en-US" sz="2800" dirty="0"/>
              <a:t>. </a:t>
            </a:r>
          </a:p>
        </p:txBody>
      </p:sp>
      <p:sp>
        <p:nvSpPr>
          <p:cNvPr id="6" name="Rectangle 5"/>
          <p:cNvSpPr/>
          <p:nvPr/>
        </p:nvSpPr>
        <p:spPr>
          <a:xfrm>
            <a:off x="976392" y="5612826"/>
            <a:ext cx="1037740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800" dirty="0" err="1"/>
              <a:t>Bagaimana</a:t>
            </a:r>
            <a:r>
              <a:rPr lang="en-US" sz="2800" dirty="0"/>
              <a:t> </a:t>
            </a:r>
            <a:r>
              <a:rPr lang="en-US" sz="2800" dirty="0" err="1"/>
              <a:t>bisa</a:t>
            </a:r>
            <a:r>
              <a:rPr lang="en-US" sz="2800" dirty="0"/>
              <a:t> </a:t>
            </a:r>
            <a:r>
              <a:rPr lang="en-US" sz="2800" dirty="0" err="1"/>
              <a:t>menjaga</a:t>
            </a:r>
            <a:r>
              <a:rPr lang="en-US" sz="2800" dirty="0"/>
              <a:t> </a:t>
            </a:r>
            <a:r>
              <a:rPr lang="en-US" sz="2800" dirty="0" err="1"/>
              <a:t>kedaulatan</a:t>
            </a:r>
            <a:r>
              <a:rPr lang="en-US" sz="2800" dirty="0"/>
              <a:t> </a:t>
            </a:r>
            <a:r>
              <a:rPr lang="en-US" sz="2800" dirty="0" err="1"/>
              <a:t>wilayah</a:t>
            </a:r>
            <a:r>
              <a:rPr lang="en-US" sz="2800" dirty="0"/>
              <a:t>, </a:t>
            </a:r>
            <a:r>
              <a:rPr lang="en-US" sz="2800" dirty="0" err="1"/>
              <a:t>apabila</a:t>
            </a:r>
            <a:r>
              <a:rPr lang="en-US" sz="2800" dirty="0"/>
              <a:t> </a:t>
            </a:r>
            <a:r>
              <a:rPr lang="en-US" sz="2800" dirty="0" err="1"/>
              <a:t>anggaran</a:t>
            </a:r>
            <a:r>
              <a:rPr lang="en-US" sz="2800" dirty="0"/>
              <a:t> </a:t>
            </a:r>
            <a:r>
              <a:rPr lang="en-US" sz="2800" dirty="0" err="1"/>
              <a:t>hankam</a:t>
            </a:r>
            <a:r>
              <a:rPr lang="en-US" sz="2800" dirty="0"/>
              <a:t> </a:t>
            </a:r>
            <a:r>
              <a:rPr lang="en-US" sz="2800" dirty="0" err="1"/>
              <a:t>menguap</a:t>
            </a:r>
            <a:r>
              <a:rPr lang="en-US" sz="2800" dirty="0"/>
              <a:t> </a:t>
            </a:r>
            <a:r>
              <a:rPr lang="en-US" sz="2800" dirty="0" err="1"/>
              <a:t>sia-sia</a:t>
            </a:r>
            <a:r>
              <a:rPr lang="en-US" sz="2800" dirty="0"/>
              <a:t> </a:t>
            </a:r>
            <a:r>
              <a:rPr lang="en-US" sz="2800" dirty="0" err="1"/>
              <a:t>karena</a:t>
            </a:r>
            <a:r>
              <a:rPr lang="en-US" sz="2800" dirty="0"/>
              <a:t> </a:t>
            </a:r>
            <a:r>
              <a:rPr lang="en-US" sz="2800" dirty="0" err="1"/>
              <a:t>korupsi</a:t>
            </a:r>
            <a:r>
              <a:rPr lang="en-US" sz="2800" dirty="0"/>
              <a:t>? </a:t>
            </a:r>
          </a:p>
        </p:txBody>
      </p:sp>
    </p:spTree>
    <p:extLst>
      <p:ext uri="{BB962C8B-B14F-4D97-AF65-F5344CB8AC3E}">
        <p14:creationId xmlns:p14="http://schemas.microsoft.com/office/powerpoint/2010/main" val="1914949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4496" y="1347326"/>
            <a:ext cx="9248839" cy="440120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a:t>Indonesia </a:t>
            </a:r>
            <a:r>
              <a:rPr lang="en-US" sz="2800" dirty="0" err="1"/>
              <a:t>mencatat</a:t>
            </a:r>
            <a:r>
              <a:rPr lang="en-US" sz="2800" dirty="0"/>
              <a:t> </a:t>
            </a:r>
            <a:r>
              <a:rPr lang="en-US" sz="2800" dirty="0" err="1"/>
              <a:t>kerugian</a:t>
            </a:r>
            <a:r>
              <a:rPr lang="en-US" sz="2800" dirty="0"/>
              <a:t> yang </a:t>
            </a:r>
            <a:r>
              <a:rPr lang="en-US" sz="2800" dirty="0" err="1"/>
              <a:t>sangat</a:t>
            </a:r>
            <a:r>
              <a:rPr lang="en-US" sz="2800" dirty="0"/>
              <a:t> </a:t>
            </a:r>
            <a:r>
              <a:rPr lang="en-US" sz="2800" dirty="0" err="1"/>
              <a:t>besar</a:t>
            </a:r>
            <a:r>
              <a:rPr lang="en-US" sz="2800" dirty="0"/>
              <a:t> </a:t>
            </a:r>
            <a:r>
              <a:rPr lang="en-US" sz="2800" dirty="0" err="1"/>
              <a:t>dari</a:t>
            </a:r>
            <a:r>
              <a:rPr lang="en-US" sz="2800" dirty="0"/>
              <a:t> </a:t>
            </a:r>
            <a:r>
              <a:rPr lang="en-US" sz="2800" dirty="0" err="1"/>
              <a:t>sektor</a:t>
            </a:r>
            <a:r>
              <a:rPr lang="en-US" sz="2800" dirty="0"/>
              <a:t> </a:t>
            </a:r>
            <a:r>
              <a:rPr lang="en-US" sz="2800" dirty="0" err="1"/>
              <a:t>kelautan</a:t>
            </a:r>
            <a:r>
              <a:rPr lang="en-US" sz="2800" dirty="0"/>
              <a:t>, </a:t>
            </a:r>
            <a:r>
              <a:rPr lang="en-US" sz="2800" dirty="0" err="1"/>
              <a:t>seperti</a:t>
            </a:r>
            <a:r>
              <a:rPr lang="en-US" sz="2800" dirty="0"/>
              <a:t> yang </a:t>
            </a:r>
            <a:r>
              <a:rPr lang="en-US" sz="2800" dirty="0" err="1"/>
              <a:t>dilansir</a:t>
            </a:r>
            <a:r>
              <a:rPr lang="en-US" sz="2800" dirty="0"/>
              <a:t> </a:t>
            </a:r>
            <a:r>
              <a:rPr lang="en-US" sz="2800" dirty="0" err="1"/>
              <a:t>oleh</a:t>
            </a:r>
            <a:r>
              <a:rPr lang="en-US" sz="2800" dirty="0"/>
              <a:t> </a:t>
            </a:r>
            <a:r>
              <a:rPr lang="en-US" sz="2800" dirty="0" err="1"/>
              <a:t>kementerian</a:t>
            </a:r>
            <a:r>
              <a:rPr lang="en-US" sz="2800" dirty="0"/>
              <a:t> </a:t>
            </a:r>
            <a:r>
              <a:rPr lang="en-US" sz="2800" dirty="0" err="1"/>
              <a:t>Kelautan</a:t>
            </a:r>
            <a:r>
              <a:rPr lang="en-US" sz="2800" dirty="0"/>
              <a:t> </a:t>
            </a:r>
            <a:r>
              <a:rPr lang="en-US" sz="2800" dirty="0" err="1"/>
              <a:t>dan</a:t>
            </a:r>
            <a:r>
              <a:rPr lang="en-US" sz="2800" dirty="0"/>
              <a:t> </a:t>
            </a:r>
            <a:r>
              <a:rPr lang="en-US" sz="2800" dirty="0" err="1"/>
              <a:t>Perikanan</a:t>
            </a:r>
            <a:r>
              <a:rPr lang="en-US" sz="2800" dirty="0"/>
              <a:t> RI yang </a:t>
            </a:r>
            <a:r>
              <a:rPr lang="en-US" sz="2800" dirty="0" err="1"/>
              <a:t>menyatakan</a:t>
            </a:r>
            <a:r>
              <a:rPr lang="en-US" sz="2800" dirty="0"/>
              <a:t> </a:t>
            </a:r>
            <a:r>
              <a:rPr lang="en-US" sz="2800" dirty="0" err="1"/>
              <a:t>bahwa</a:t>
            </a:r>
            <a:r>
              <a:rPr lang="en-US" sz="2800" dirty="0"/>
              <a:t> Indonesia </a:t>
            </a:r>
            <a:r>
              <a:rPr lang="en-US" sz="2800" dirty="0" err="1"/>
              <a:t>mengalami</a:t>
            </a:r>
            <a:r>
              <a:rPr lang="en-US" sz="2800" dirty="0"/>
              <a:t> </a:t>
            </a:r>
            <a:r>
              <a:rPr lang="en-US" sz="2800" dirty="0" err="1"/>
              <a:t>kerugian</a:t>
            </a:r>
            <a:r>
              <a:rPr lang="en-US" sz="2800" dirty="0"/>
              <a:t> 9,4 </a:t>
            </a:r>
            <a:r>
              <a:rPr lang="en-US" sz="2800" dirty="0" err="1"/>
              <a:t>Triliun</a:t>
            </a:r>
            <a:r>
              <a:rPr lang="en-US" sz="2800" dirty="0"/>
              <a:t> Rupiah per </a:t>
            </a:r>
            <a:r>
              <a:rPr lang="en-US" sz="2800" dirty="0" err="1"/>
              <a:t>tahun</a:t>
            </a:r>
            <a:r>
              <a:rPr lang="en-US" sz="2800" dirty="0"/>
              <a:t> </a:t>
            </a:r>
            <a:r>
              <a:rPr lang="en-US" sz="2800" dirty="0" err="1"/>
              <a:t>akibat</a:t>
            </a:r>
            <a:r>
              <a:rPr lang="en-US" sz="2800" dirty="0"/>
              <a:t> </a:t>
            </a:r>
            <a:r>
              <a:rPr lang="en-US" sz="2800" dirty="0" err="1"/>
              <a:t>pencurian</a:t>
            </a:r>
            <a:r>
              <a:rPr lang="en-US" sz="2800" dirty="0"/>
              <a:t> </a:t>
            </a:r>
            <a:r>
              <a:rPr lang="en-US" sz="2800" dirty="0" err="1"/>
              <a:t>ikan</a:t>
            </a:r>
            <a:r>
              <a:rPr lang="en-US" sz="2800" dirty="0"/>
              <a:t> </a:t>
            </a:r>
            <a:r>
              <a:rPr lang="en-US" sz="2800" dirty="0" err="1"/>
              <a:t>oleh</a:t>
            </a:r>
            <a:r>
              <a:rPr lang="en-US" sz="2800" dirty="0"/>
              <a:t> </a:t>
            </a:r>
            <a:r>
              <a:rPr lang="en-US" sz="2800" dirty="0" err="1"/>
              <a:t>nelayan</a:t>
            </a:r>
            <a:r>
              <a:rPr lang="en-US" sz="2800" dirty="0"/>
              <a:t> </a:t>
            </a:r>
            <a:r>
              <a:rPr lang="en-US" sz="2800" dirty="0" err="1"/>
              <a:t>asing</a:t>
            </a:r>
            <a:r>
              <a:rPr lang="en-US" sz="2800" dirty="0"/>
              <a:t>  (</a:t>
            </a:r>
            <a:r>
              <a:rPr lang="en-US" sz="2800" dirty="0" err="1"/>
              <a:t>www.tempointeraktif.com</a:t>
            </a:r>
            <a:r>
              <a:rPr lang="en-US" sz="2800" dirty="0"/>
              <a:t>/ hg/</a:t>
            </a:r>
            <a:r>
              <a:rPr lang="en-US" sz="2800" dirty="0" err="1"/>
              <a:t>bisnis</a:t>
            </a:r>
            <a:r>
              <a:rPr lang="en-US" sz="2800" dirty="0"/>
              <a:t>, 12 April 2011).  </a:t>
            </a:r>
          </a:p>
          <a:p>
            <a:r>
              <a:rPr lang="en-US" sz="2800" dirty="0"/>
              <a:t> </a:t>
            </a:r>
          </a:p>
          <a:p>
            <a:r>
              <a:rPr lang="en-US" sz="2800" dirty="0" err="1"/>
              <a:t>Nelayan</a:t>
            </a:r>
            <a:r>
              <a:rPr lang="en-US" sz="2800" dirty="0"/>
              <a:t> </a:t>
            </a:r>
            <a:r>
              <a:rPr lang="en-US" sz="2800" dirty="0" err="1"/>
              <a:t>asing</a:t>
            </a:r>
            <a:r>
              <a:rPr lang="en-US" sz="2800" dirty="0"/>
              <a:t> </a:t>
            </a:r>
            <a:r>
              <a:rPr lang="en-US" sz="2800" dirty="0" err="1"/>
              <a:t>dari</a:t>
            </a:r>
            <a:r>
              <a:rPr lang="en-US" sz="2800" dirty="0"/>
              <a:t> Malaysia, Vietnam, </a:t>
            </a:r>
            <a:r>
              <a:rPr lang="en-US" sz="2800" dirty="0" err="1"/>
              <a:t>Philipina</a:t>
            </a:r>
            <a:r>
              <a:rPr lang="en-US" sz="2800" dirty="0"/>
              <a:t>, Thailand </a:t>
            </a:r>
            <a:r>
              <a:rPr lang="en-US" sz="2800" dirty="0" err="1"/>
              <a:t>sering</a:t>
            </a:r>
            <a:r>
              <a:rPr lang="en-US" sz="2800" dirty="0"/>
              <a:t> </a:t>
            </a:r>
            <a:r>
              <a:rPr lang="en-US" sz="2800" dirty="0" err="1"/>
              <a:t>sekali</a:t>
            </a:r>
            <a:r>
              <a:rPr lang="en-US" sz="2800" dirty="0"/>
              <a:t> </a:t>
            </a:r>
            <a:r>
              <a:rPr lang="en-US" sz="2800" dirty="0" err="1"/>
              <a:t>melanggar</a:t>
            </a:r>
            <a:r>
              <a:rPr lang="en-US" sz="2800" dirty="0"/>
              <a:t> </a:t>
            </a:r>
            <a:r>
              <a:rPr lang="en-US" sz="2800" dirty="0" err="1"/>
              <a:t>Zona</a:t>
            </a:r>
            <a:r>
              <a:rPr lang="en-US" sz="2800" dirty="0"/>
              <a:t> </a:t>
            </a:r>
            <a:r>
              <a:rPr lang="en-US" sz="2800" dirty="0" err="1"/>
              <a:t>Ekonomi</a:t>
            </a:r>
            <a:r>
              <a:rPr lang="en-US" sz="2800" dirty="0"/>
              <a:t> </a:t>
            </a:r>
            <a:r>
              <a:rPr lang="en-US" sz="2800" dirty="0" err="1"/>
              <a:t>Eksklusif</a:t>
            </a:r>
            <a:r>
              <a:rPr lang="en-US" sz="2800" dirty="0"/>
              <a:t> (ZEE) Indonesia </a:t>
            </a:r>
            <a:r>
              <a:rPr lang="en-US" sz="2800" dirty="0" err="1"/>
              <a:t>dan</a:t>
            </a:r>
            <a:r>
              <a:rPr lang="en-US" sz="2800" dirty="0"/>
              <a:t> </a:t>
            </a:r>
            <a:r>
              <a:rPr lang="en-US" sz="2800" dirty="0" err="1"/>
              <a:t>meneruk</a:t>
            </a:r>
            <a:r>
              <a:rPr lang="en-US" sz="2800" dirty="0"/>
              <a:t> </a:t>
            </a:r>
            <a:r>
              <a:rPr lang="en-US" sz="2800" dirty="0" err="1"/>
              <a:t>kekayaan</a:t>
            </a:r>
            <a:r>
              <a:rPr lang="en-US" sz="2800" dirty="0"/>
              <a:t> </a:t>
            </a:r>
            <a:r>
              <a:rPr lang="en-US" sz="2800" dirty="0" err="1"/>
              <a:t>laut</a:t>
            </a:r>
            <a:r>
              <a:rPr lang="en-US" sz="2800" dirty="0"/>
              <a:t> yang </a:t>
            </a:r>
            <a:r>
              <a:rPr lang="en-US" sz="2800" dirty="0" err="1"/>
              <a:t>ada</a:t>
            </a:r>
            <a:r>
              <a:rPr lang="en-US" sz="2800" dirty="0"/>
              <a:t> di </a:t>
            </a:r>
            <a:r>
              <a:rPr lang="en-US" sz="2800" dirty="0" err="1"/>
              <a:t>dalamnya</a:t>
            </a:r>
            <a:r>
              <a:rPr lang="en-US" sz="2800" dirty="0"/>
              <a:t>. </a:t>
            </a:r>
          </a:p>
        </p:txBody>
      </p:sp>
      <p:sp>
        <p:nvSpPr>
          <p:cNvPr id="5" name="Rectangle 4"/>
          <p:cNvSpPr/>
          <p:nvPr/>
        </p:nvSpPr>
        <p:spPr>
          <a:xfrm>
            <a:off x="288435" y="5811687"/>
            <a:ext cx="10954899"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800" dirty="0" err="1"/>
              <a:t>Bagaimana</a:t>
            </a:r>
            <a:r>
              <a:rPr lang="en-US" sz="2800" dirty="0"/>
              <a:t> </a:t>
            </a:r>
            <a:r>
              <a:rPr lang="en-US" sz="2800" dirty="0" err="1"/>
              <a:t>dengan</a:t>
            </a:r>
            <a:r>
              <a:rPr lang="en-US" sz="2800" dirty="0"/>
              <a:t> </a:t>
            </a:r>
            <a:r>
              <a:rPr lang="en-US" sz="2800" dirty="0" err="1"/>
              <a:t>patok</a:t>
            </a:r>
            <a:r>
              <a:rPr lang="en-US" sz="2800" dirty="0"/>
              <a:t> </a:t>
            </a:r>
            <a:r>
              <a:rPr lang="en-US" sz="2800" dirty="0" err="1"/>
              <a:t>batas</a:t>
            </a:r>
            <a:r>
              <a:rPr lang="en-US" sz="2800" dirty="0"/>
              <a:t> </a:t>
            </a:r>
            <a:r>
              <a:rPr lang="en-US" sz="2800" dirty="0" err="1"/>
              <a:t>negara</a:t>
            </a:r>
            <a:r>
              <a:rPr lang="en-US" sz="2800" dirty="0"/>
              <a:t> yang </a:t>
            </a:r>
            <a:r>
              <a:rPr lang="en-US" sz="2800" dirty="0" err="1"/>
              <a:t>terus</a:t>
            </a:r>
            <a:r>
              <a:rPr lang="en-US" sz="2800" dirty="0"/>
              <a:t> </a:t>
            </a:r>
            <a:r>
              <a:rPr lang="en-US" sz="2800" dirty="0" err="1"/>
              <a:t>bergeser</a:t>
            </a:r>
            <a:r>
              <a:rPr lang="en-US" sz="2800" dirty="0"/>
              <a:t> </a:t>
            </a:r>
            <a:r>
              <a:rPr lang="en-US" sz="2800" dirty="0" err="1"/>
              <a:t>ke</a:t>
            </a:r>
            <a:r>
              <a:rPr lang="en-US" sz="2800" dirty="0"/>
              <a:t> </a:t>
            </a:r>
            <a:r>
              <a:rPr lang="en-US" sz="2800" dirty="0" err="1"/>
              <a:t>wilayah</a:t>
            </a:r>
            <a:r>
              <a:rPr lang="en-US" sz="2800" dirty="0"/>
              <a:t> </a:t>
            </a:r>
            <a:r>
              <a:rPr lang="en-US" sz="2800" dirty="0" err="1"/>
              <a:t>negara</a:t>
            </a:r>
            <a:r>
              <a:rPr lang="en-US" sz="2800" dirty="0"/>
              <a:t> </a:t>
            </a:r>
            <a:r>
              <a:rPr lang="en-US" sz="2800" dirty="0" err="1"/>
              <a:t>tetangga</a:t>
            </a:r>
            <a:r>
              <a:rPr lang="en-US" sz="2800" dirty="0"/>
              <a:t>? </a:t>
            </a:r>
            <a:r>
              <a:rPr lang="en-US" sz="2800" dirty="0" err="1"/>
              <a:t>Haruskah</a:t>
            </a:r>
            <a:r>
              <a:rPr lang="en-US" sz="2800" dirty="0"/>
              <a:t> </a:t>
            </a:r>
            <a:r>
              <a:rPr lang="en-US" sz="2800" dirty="0" err="1"/>
              <a:t>terjadi</a:t>
            </a:r>
            <a:r>
              <a:rPr lang="en-US" sz="2800" dirty="0"/>
              <a:t> </a:t>
            </a:r>
            <a:r>
              <a:rPr lang="en-US" sz="2800" dirty="0" err="1"/>
              <a:t>kembali</a:t>
            </a:r>
            <a:r>
              <a:rPr lang="en-US" sz="2800" dirty="0"/>
              <a:t>? </a:t>
            </a:r>
          </a:p>
        </p:txBody>
      </p:sp>
      <p:sp>
        <p:nvSpPr>
          <p:cNvPr id="6" name="Rectangle 5"/>
          <p:cNvSpPr/>
          <p:nvPr/>
        </p:nvSpPr>
        <p:spPr>
          <a:xfrm>
            <a:off x="193252" y="3055579"/>
            <a:ext cx="1690779" cy="156966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err="1"/>
              <a:t>LEMAHNYA</a:t>
            </a:r>
            <a:r>
              <a:rPr lang="en-US" sz="2400" dirty="0"/>
              <a:t> </a:t>
            </a:r>
            <a:r>
              <a:rPr lang="en-US" sz="2400" dirty="0" err="1"/>
              <a:t>GARIS</a:t>
            </a:r>
            <a:r>
              <a:rPr lang="en-US" sz="2400" dirty="0"/>
              <a:t> BATAS NEGARA </a:t>
            </a:r>
          </a:p>
        </p:txBody>
      </p:sp>
      <p:sp>
        <p:nvSpPr>
          <p:cNvPr id="7" name="Title 1"/>
          <p:cNvSpPr>
            <a:spLocks noGrp="1"/>
          </p:cNvSpPr>
          <p:nvPr>
            <p:ph type="title"/>
          </p:nvPr>
        </p:nvSpPr>
        <p:spPr>
          <a:xfrm>
            <a:off x="838200" y="365125"/>
            <a:ext cx="10515600" cy="807025"/>
          </a:xfrm>
        </p:spPr>
        <p:style>
          <a:lnRef idx="3">
            <a:schemeClr val="lt1"/>
          </a:lnRef>
          <a:fillRef idx="1">
            <a:schemeClr val="accent1"/>
          </a:fillRef>
          <a:effectRef idx="1">
            <a:schemeClr val="accent1"/>
          </a:effectRef>
          <a:fontRef idx="minor">
            <a:schemeClr val="lt1"/>
          </a:fontRef>
        </p:style>
        <p:txBody>
          <a:bodyPr/>
          <a:lstStyle/>
          <a:p>
            <a:r>
              <a:rPr lang="en-US" dirty="0" err="1"/>
              <a:t>Dampak</a:t>
            </a:r>
            <a:r>
              <a:rPr lang="en-US" dirty="0"/>
              <a:t> </a:t>
            </a:r>
            <a:r>
              <a:rPr lang="en-US" dirty="0" err="1"/>
              <a:t>Terhadap</a:t>
            </a:r>
            <a:r>
              <a:rPr lang="en-US" dirty="0"/>
              <a:t> </a:t>
            </a:r>
            <a:r>
              <a:rPr lang="en-US" dirty="0" err="1"/>
              <a:t>Pertahanan</a:t>
            </a:r>
            <a:r>
              <a:rPr lang="en-US" dirty="0"/>
              <a:t> &amp; </a:t>
            </a:r>
            <a:r>
              <a:rPr lang="en-US" dirty="0" err="1"/>
              <a:t>Keamanan</a:t>
            </a:r>
            <a:r>
              <a:rPr lang="en-US" dirty="0"/>
              <a:t> </a:t>
            </a:r>
          </a:p>
        </p:txBody>
      </p:sp>
    </p:spTree>
    <p:extLst>
      <p:ext uri="{BB962C8B-B14F-4D97-AF65-F5344CB8AC3E}">
        <p14:creationId xmlns:p14="http://schemas.microsoft.com/office/powerpoint/2010/main" val="1106313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289" y="2861305"/>
            <a:ext cx="2318051" cy="156966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err="1"/>
              <a:t>MENGUATNYA</a:t>
            </a:r>
            <a:r>
              <a:rPr lang="en-US" sz="2400" dirty="0"/>
              <a:t> </a:t>
            </a:r>
            <a:r>
              <a:rPr lang="en-US" sz="2400" dirty="0" err="1"/>
              <a:t>SISI</a:t>
            </a:r>
            <a:r>
              <a:rPr lang="en-US" sz="2400" dirty="0"/>
              <a:t> </a:t>
            </a:r>
            <a:r>
              <a:rPr lang="en-US" sz="2400" dirty="0" err="1"/>
              <a:t>KEKERASAN</a:t>
            </a:r>
            <a:r>
              <a:rPr lang="en-US" sz="2400" dirty="0"/>
              <a:t> </a:t>
            </a:r>
            <a:r>
              <a:rPr lang="en-US" sz="2400" dirty="0" err="1"/>
              <a:t>DALAM</a:t>
            </a:r>
            <a:r>
              <a:rPr lang="en-US" sz="2400" dirty="0"/>
              <a:t> </a:t>
            </a:r>
            <a:r>
              <a:rPr lang="en-US" sz="2400" dirty="0" err="1"/>
              <a:t>MASYARAKAT</a:t>
            </a:r>
            <a:r>
              <a:rPr lang="en-US" sz="2400" dirty="0"/>
              <a:t> </a:t>
            </a:r>
          </a:p>
        </p:txBody>
      </p:sp>
      <p:sp>
        <p:nvSpPr>
          <p:cNvPr id="5" name="Rectangle 4"/>
          <p:cNvSpPr/>
          <p:nvPr/>
        </p:nvSpPr>
        <p:spPr>
          <a:xfrm>
            <a:off x="2790249" y="1537866"/>
            <a:ext cx="8501669"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Akumulasi</a:t>
            </a:r>
            <a:r>
              <a:rPr lang="en-US" sz="2800" dirty="0"/>
              <a:t> </a:t>
            </a:r>
            <a:r>
              <a:rPr lang="en-US" sz="2800" dirty="0" err="1"/>
              <a:t>dari</a:t>
            </a:r>
            <a:r>
              <a:rPr lang="en-US" sz="2800" dirty="0"/>
              <a:t> rasa </a:t>
            </a:r>
            <a:r>
              <a:rPr lang="en-US" sz="2800" dirty="0" err="1"/>
              <a:t>tidak</a:t>
            </a:r>
            <a:r>
              <a:rPr lang="en-US" sz="2800" dirty="0"/>
              <a:t> </a:t>
            </a:r>
            <a:r>
              <a:rPr lang="en-US" sz="2800" dirty="0" err="1"/>
              <a:t>percaya</a:t>
            </a:r>
            <a:r>
              <a:rPr lang="en-US" sz="2800" dirty="0"/>
              <a:t>, </a:t>
            </a:r>
            <a:r>
              <a:rPr lang="en-US" sz="2800" dirty="0" err="1"/>
              <a:t>apatis</a:t>
            </a:r>
            <a:r>
              <a:rPr lang="en-US" sz="2800" dirty="0"/>
              <a:t>, </a:t>
            </a:r>
            <a:r>
              <a:rPr lang="en-US" sz="2800" dirty="0" err="1"/>
              <a:t>tekanan</a:t>
            </a:r>
            <a:r>
              <a:rPr lang="en-US" sz="2800" dirty="0"/>
              <a:t> </a:t>
            </a:r>
            <a:r>
              <a:rPr lang="en-US" sz="2800" dirty="0" err="1"/>
              <a:t>hidup</a:t>
            </a:r>
            <a:r>
              <a:rPr lang="en-US" sz="2800" dirty="0"/>
              <a:t>, </a:t>
            </a:r>
            <a:r>
              <a:rPr lang="en-US" sz="2800" dirty="0" err="1"/>
              <a:t>kemiskinan</a:t>
            </a:r>
            <a:r>
              <a:rPr lang="en-US" sz="2800" dirty="0"/>
              <a:t> yang </a:t>
            </a:r>
            <a:r>
              <a:rPr lang="en-US" sz="2800" dirty="0" err="1"/>
              <a:t>tidak</a:t>
            </a:r>
            <a:r>
              <a:rPr lang="en-US" sz="2800" dirty="0"/>
              <a:t> </a:t>
            </a:r>
            <a:r>
              <a:rPr lang="en-US" sz="2800" dirty="0" err="1"/>
              <a:t>berujung</a:t>
            </a:r>
            <a:r>
              <a:rPr lang="en-US" sz="2800" dirty="0"/>
              <a:t>, </a:t>
            </a:r>
            <a:r>
              <a:rPr lang="en-US" sz="2800" dirty="0" err="1"/>
              <a:t>jurang</a:t>
            </a:r>
            <a:r>
              <a:rPr lang="en-US" sz="2800" dirty="0"/>
              <a:t> </a:t>
            </a:r>
            <a:r>
              <a:rPr lang="en-US" sz="2800" dirty="0" err="1"/>
              <a:t>perbedaan</a:t>
            </a:r>
            <a:r>
              <a:rPr lang="en-US" sz="2800" dirty="0"/>
              <a:t> kaya </a:t>
            </a:r>
            <a:r>
              <a:rPr lang="en-US" sz="2800" dirty="0" err="1"/>
              <a:t>dan</a:t>
            </a:r>
            <a:r>
              <a:rPr lang="en-US" sz="2800" dirty="0"/>
              <a:t> </a:t>
            </a:r>
            <a:r>
              <a:rPr lang="en-US" sz="2800" dirty="0" err="1"/>
              <a:t>miskin</a:t>
            </a:r>
            <a:r>
              <a:rPr lang="en-US" sz="2800" dirty="0"/>
              <a:t> yang </a:t>
            </a:r>
            <a:r>
              <a:rPr lang="en-US" sz="2800" dirty="0" err="1"/>
              <a:t>sangat</a:t>
            </a:r>
            <a:r>
              <a:rPr lang="en-US" sz="2800" dirty="0"/>
              <a:t> </a:t>
            </a:r>
            <a:r>
              <a:rPr lang="en-US" sz="2800" dirty="0" err="1"/>
              <a:t>dalam</a:t>
            </a:r>
            <a:r>
              <a:rPr lang="en-US" sz="2800" dirty="0"/>
              <a:t>, </a:t>
            </a:r>
            <a:r>
              <a:rPr lang="en-US" sz="2800" dirty="0" err="1"/>
              <a:t>serta</a:t>
            </a:r>
            <a:r>
              <a:rPr lang="en-US" sz="2800" dirty="0"/>
              <a:t> </a:t>
            </a:r>
            <a:r>
              <a:rPr lang="en-US" sz="2800" dirty="0" err="1"/>
              <a:t>upaya</a:t>
            </a:r>
            <a:r>
              <a:rPr lang="en-US" sz="2800" dirty="0"/>
              <a:t> </a:t>
            </a:r>
            <a:r>
              <a:rPr lang="en-US" sz="2800" dirty="0" err="1"/>
              <a:t>menyelamatkan</a:t>
            </a:r>
            <a:r>
              <a:rPr lang="en-US" sz="2800" dirty="0"/>
              <a:t> </a:t>
            </a:r>
            <a:r>
              <a:rPr lang="en-US" sz="2800" dirty="0" err="1"/>
              <a:t>diri</a:t>
            </a:r>
            <a:r>
              <a:rPr lang="en-US" sz="2800" dirty="0"/>
              <a:t> </a:t>
            </a:r>
            <a:r>
              <a:rPr lang="en-US" sz="2800" dirty="0" err="1"/>
              <a:t>sendiri</a:t>
            </a:r>
            <a:r>
              <a:rPr lang="en-US" sz="2800" dirty="0"/>
              <a:t> </a:t>
            </a:r>
            <a:r>
              <a:rPr lang="en-US" sz="2800" dirty="0" err="1"/>
              <a:t>menimbulkan</a:t>
            </a:r>
            <a:r>
              <a:rPr lang="en-US" sz="2800" dirty="0"/>
              <a:t> </a:t>
            </a:r>
            <a:r>
              <a:rPr lang="en-US" sz="2800" dirty="0" err="1"/>
              <a:t>efek</a:t>
            </a:r>
            <a:r>
              <a:rPr lang="en-US" sz="2800" dirty="0"/>
              <a:t> yang </a:t>
            </a:r>
            <a:r>
              <a:rPr lang="en-US" sz="2800" dirty="0" err="1"/>
              <a:t>sangat</a:t>
            </a:r>
            <a:r>
              <a:rPr lang="en-US" sz="2800" dirty="0"/>
              <a:t> </a:t>
            </a:r>
            <a:r>
              <a:rPr lang="en-US" sz="2800" dirty="0" err="1"/>
              <a:t>merusak</a:t>
            </a:r>
            <a:r>
              <a:rPr lang="en-US" sz="2800" dirty="0"/>
              <a:t>, </a:t>
            </a:r>
            <a:r>
              <a:rPr lang="en-US" sz="2800" dirty="0" err="1"/>
              <a:t>yaitu</a:t>
            </a:r>
            <a:r>
              <a:rPr lang="en-US" sz="2800" dirty="0"/>
              <a:t> </a:t>
            </a:r>
            <a:r>
              <a:rPr lang="en-US" sz="2800" dirty="0" err="1"/>
              <a:t>kekerasan</a:t>
            </a:r>
            <a:r>
              <a:rPr lang="en-US" sz="2800" dirty="0"/>
              <a:t>. </a:t>
            </a:r>
          </a:p>
        </p:txBody>
      </p:sp>
      <p:sp>
        <p:nvSpPr>
          <p:cNvPr id="6" name="Rectangle 5"/>
          <p:cNvSpPr/>
          <p:nvPr/>
        </p:nvSpPr>
        <p:spPr>
          <a:xfrm>
            <a:off x="2790249" y="4263422"/>
            <a:ext cx="8434164"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800" dirty="0" err="1"/>
              <a:t>Bahkan</a:t>
            </a:r>
            <a:r>
              <a:rPr lang="en-US" sz="2800" dirty="0"/>
              <a:t> </a:t>
            </a:r>
            <a:r>
              <a:rPr lang="en-US" sz="2800" dirty="0" err="1"/>
              <a:t>pada</a:t>
            </a:r>
            <a:r>
              <a:rPr lang="en-US" sz="2800" dirty="0"/>
              <a:t> </a:t>
            </a:r>
            <a:r>
              <a:rPr lang="en-US" sz="2800" dirty="0" err="1"/>
              <a:t>saat</a:t>
            </a:r>
            <a:r>
              <a:rPr lang="en-US" sz="2800" dirty="0"/>
              <a:t> </a:t>
            </a:r>
            <a:r>
              <a:rPr lang="en-US" sz="2800" dirty="0" err="1"/>
              <a:t>ini</a:t>
            </a:r>
            <a:r>
              <a:rPr lang="en-US" sz="2800" dirty="0"/>
              <a:t> </a:t>
            </a:r>
            <a:r>
              <a:rPr lang="en-US" sz="2800" dirty="0" err="1"/>
              <a:t>tempat</a:t>
            </a:r>
            <a:r>
              <a:rPr lang="en-US" sz="2800" dirty="0"/>
              <a:t> </a:t>
            </a:r>
            <a:r>
              <a:rPr lang="en-US" sz="2800" dirty="0" err="1"/>
              <a:t>ibadah</a:t>
            </a:r>
            <a:r>
              <a:rPr lang="en-US" sz="2800" dirty="0"/>
              <a:t> pun </a:t>
            </a:r>
            <a:r>
              <a:rPr lang="en-US" sz="2800" dirty="0" err="1"/>
              <a:t>bukan</a:t>
            </a:r>
            <a:r>
              <a:rPr lang="en-US" sz="2800" dirty="0"/>
              <a:t> </a:t>
            </a:r>
            <a:r>
              <a:rPr lang="en-US" sz="2800" dirty="0" err="1"/>
              <a:t>merupakan</a:t>
            </a:r>
            <a:r>
              <a:rPr lang="en-US" sz="2800" dirty="0"/>
              <a:t> </a:t>
            </a:r>
            <a:r>
              <a:rPr lang="en-US" sz="2800" dirty="0" err="1"/>
              <a:t>tempat</a:t>
            </a:r>
            <a:r>
              <a:rPr lang="en-US" sz="2800" dirty="0"/>
              <a:t> </a:t>
            </a:r>
            <a:r>
              <a:rPr lang="en-US" sz="2800" dirty="0" err="1"/>
              <a:t>teraman</a:t>
            </a:r>
            <a:r>
              <a:rPr lang="en-US" sz="2800" dirty="0"/>
              <a:t> </a:t>
            </a:r>
            <a:r>
              <a:rPr lang="en-US" sz="2800" dirty="0" err="1"/>
              <a:t>dari</a:t>
            </a:r>
            <a:r>
              <a:rPr lang="en-US" sz="2800" dirty="0"/>
              <a:t> </a:t>
            </a:r>
            <a:r>
              <a:rPr lang="en-US" sz="2800" dirty="0" err="1"/>
              <a:t>ancaman</a:t>
            </a:r>
            <a:r>
              <a:rPr lang="en-US" sz="2800" dirty="0"/>
              <a:t> </a:t>
            </a:r>
            <a:r>
              <a:rPr lang="en-US" sz="2800" dirty="0" err="1"/>
              <a:t>kekerasan</a:t>
            </a:r>
            <a:r>
              <a:rPr lang="en-US" sz="2800" dirty="0"/>
              <a:t> </a:t>
            </a:r>
            <a:r>
              <a:rPr lang="en-US" sz="2800" dirty="0" err="1"/>
              <a:t>dan</a:t>
            </a:r>
            <a:r>
              <a:rPr lang="en-US" sz="2800" dirty="0"/>
              <a:t> </a:t>
            </a:r>
            <a:r>
              <a:rPr lang="en-US" sz="2800" dirty="0" err="1"/>
              <a:t>terorisme</a:t>
            </a:r>
            <a:r>
              <a:rPr lang="en-US" dirty="0"/>
              <a:t> </a:t>
            </a:r>
          </a:p>
        </p:txBody>
      </p:sp>
      <p:sp>
        <p:nvSpPr>
          <p:cNvPr id="7" name="Title 1"/>
          <p:cNvSpPr>
            <a:spLocks noGrp="1"/>
          </p:cNvSpPr>
          <p:nvPr>
            <p:ph type="title"/>
          </p:nvPr>
        </p:nvSpPr>
        <p:spPr>
          <a:xfrm>
            <a:off x="838200" y="365125"/>
            <a:ext cx="10515600" cy="807025"/>
          </a:xfrm>
        </p:spPr>
        <p:style>
          <a:lnRef idx="3">
            <a:schemeClr val="lt1"/>
          </a:lnRef>
          <a:fillRef idx="1">
            <a:schemeClr val="accent1"/>
          </a:fillRef>
          <a:effectRef idx="1">
            <a:schemeClr val="accent1"/>
          </a:effectRef>
          <a:fontRef idx="minor">
            <a:schemeClr val="lt1"/>
          </a:fontRef>
        </p:style>
        <p:txBody>
          <a:bodyPr/>
          <a:lstStyle/>
          <a:p>
            <a:r>
              <a:rPr lang="en-US" dirty="0" err="1"/>
              <a:t>Dampak</a:t>
            </a:r>
            <a:r>
              <a:rPr lang="en-US" dirty="0"/>
              <a:t> </a:t>
            </a:r>
            <a:r>
              <a:rPr lang="en-US" dirty="0" err="1"/>
              <a:t>Terhadap</a:t>
            </a:r>
            <a:r>
              <a:rPr lang="en-US" dirty="0"/>
              <a:t> </a:t>
            </a:r>
            <a:r>
              <a:rPr lang="en-US" dirty="0" err="1"/>
              <a:t>Pertahanan</a:t>
            </a:r>
            <a:r>
              <a:rPr lang="en-US" dirty="0"/>
              <a:t> &amp; </a:t>
            </a:r>
            <a:r>
              <a:rPr lang="en-US" dirty="0" err="1"/>
              <a:t>Keamanan</a:t>
            </a:r>
            <a:r>
              <a:rPr lang="en-US" dirty="0"/>
              <a:t> </a:t>
            </a:r>
          </a:p>
        </p:txBody>
      </p:sp>
    </p:spTree>
    <p:extLst>
      <p:ext uri="{BB962C8B-B14F-4D97-AF65-F5344CB8AC3E}">
        <p14:creationId xmlns:p14="http://schemas.microsoft.com/office/powerpoint/2010/main" val="2279984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5656"/>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err="1"/>
              <a:t>Dampak</a:t>
            </a:r>
            <a:r>
              <a:rPr lang="en-US" dirty="0"/>
              <a:t> </a:t>
            </a:r>
            <a:r>
              <a:rPr lang="en-US" dirty="0" err="1"/>
              <a:t>Penegakan</a:t>
            </a:r>
            <a:r>
              <a:rPr lang="en-US" dirty="0"/>
              <a:t> </a:t>
            </a:r>
            <a:r>
              <a:rPr lang="en-US" dirty="0" err="1"/>
              <a:t>Hukum</a:t>
            </a:r>
            <a:r>
              <a:rPr lang="en-US" dirty="0"/>
              <a:t> </a:t>
            </a:r>
          </a:p>
        </p:txBody>
      </p:sp>
      <p:sp>
        <p:nvSpPr>
          <p:cNvPr id="4" name="Rectangle 3"/>
          <p:cNvSpPr/>
          <p:nvPr/>
        </p:nvSpPr>
        <p:spPr>
          <a:xfrm>
            <a:off x="214792" y="3392488"/>
            <a:ext cx="2221561" cy="120032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err="1"/>
              <a:t>FUNGSI</a:t>
            </a:r>
            <a:r>
              <a:rPr lang="en-US" sz="2400" dirty="0"/>
              <a:t> </a:t>
            </a:r>
            <a:r>
              <a:rPr lang="en-US" sz="2400" dirty="0" err="1"/>
              <a:t>PEMERINTAHAN</a:t>
            </a:r>
            <a:r>
              <a:rPr lang="en-US" sz="2400" dirty="0"/>
              <a:t> </a:t>
            </a:r>
            <a:r>
              <a:rPr lang="en-US" sz="2400" dirty="0" err="1"/>
              <a:t>MANDUL</a:t>
            </a:r>
            <a:r>
              <a:rPr lang="en-US" sz="2400" dirty="0"/>
              <a:t> </a:t>
            </a:r>
          </a:p>
        </p:txBody>
      </p:sp>
      <p:sp>
        <p:nvSpPr>
          <p:cNvPr id="5" name="Rectangle 4"/>
          <p:cNvSpPr/>
          <p:nvPr/>
        </p:nvSpPr>
        <p:spPr>
          <a:xfrm>
            <a:off x="2651147" y="1314966"/>
            <a:ext cx="8702654" cy="452431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err="1"/>
              <a:t>Masyarakat</a:t>
            </a:r>
            <a:r>
              <a:rPr lang="en-US" sz="2400" dirty="0"/>
              <a:t> </a:t>
            </a:r>
            <a:r>
              <a:rPr lang="en-US" sz="2400" dirty="0" err="1"/>
              <a:t>cenderung</a:t>
            </a:r>
            <a:r>
              <a:rPr lang="en-US" sz="2400" dirty="0"/>
              <a:t> </a:t>
            </a:r>
            <a:r>
              <a:rPr lang="en-US" sz="2400" dirty="0" err="1"/>
              <a:t>meragukan</a:t>
            </a:r>
            <a:r>
              <a:rPr lang="en-US" sz="2400" dirty="0"/>
              <a:t> </a:t>
            </a:r>
            <a:r>
              <a:rPr lang="en-US" sz="2400" dirty="0" err="1"/>
              <a:t>citra</a:t>
            </a:r>
            <a:r>
              <a:rPr lang="en-US" sz="2400" dirty="0"/>
              <a:t> </a:t>
            </a:r>
            <a:r>
              <a:rPr lang="en-US" sz="2400" dirty="0" err="1"/>
              <a:t>dan</a:t>
            </a:r>
            <a:r>
              <a:rPr lang="en-US" sz="2400" dirty="0"/>
              <a:t> </a:t>
            </a:r>
            <a:r>
              <a:rPr lang="en-US" sz="2400" dirty="0" err="1"/>
              <a:t>kredibilitas</a:t>
            </a:r>
            <a:r>
              <a:rPr lang="en-US" sz="2400" dirty="0"/>
              <a:t> </a:t>
            </a:r>
            <a:r>
              <a:rPr lang="en-US" sz="2400" dirty="0" err="1"/>
              <a:t>suatu</a:t>
            </a:r>
            <a:r>
              <a:rPr lang="en-US" sz="2400" dirty="0"/>
              <a:t> </a:t>
            </a:r>
            <a:r>
              <a:rPr lang="en-US" sz="2400" dirty="0" err="1"/>
              <a:t>lembaga</a:t>
            </a:r>
            <a:r>
              <a:rPr lang="en-US" sz="2400" dirty="0"/>
              <a:t> yang </a:t>
            </a:r>
            <a:r>
              <a:rPr lang="en-US" sz="2400" dirty="0" err="1"/>
              <a:t>diduga</a:t>
            </a:r>
            <a:r>
              <a:rPr lang="en-US" sz="2400" dirty="0"/>
              <a:t> </a:t>
            </a:r>
            <a:r>
              <a:rPr lang="en-US" sz="2400" dirty="0" err="1"/>
              <a:t>terkait</a:t>
            </a:r>
            <a:r>
              <a:rPr lang="en-US" sz="2400" dirty="0"/>
              <a:t> </a:t>
            </a:r>
            <a:r>
              <a:rPr lang="en-US" sz="2400" dirty="0" err="1"/>
              <a:t>dengan</a:t>
            </a:r>
            <a:r>
              <a:rPr lang="en-US" sz="2400" dirty="0"/>
              <a:t> </a:t>
            </a:r>
            <a:r>
              <a:rPr lang="en-US" sz="2400" dirty="0" err="1"/>
              <a:t>tindak</a:t>
            </a:r>
            <a:r>
              <a:rPr lang="en-US" sz="2400" dirty="0"/>
              <a:t> </a:t>
            </a:r>
            <a:r>
              <a:rPr lang="en-US" sz="2400" dirty="0" err="1"/>
              <a:t>korupsi</a:t>
            </a:r>
            <a:r>
              <a:rPr lang="en-US" sz="2400" dirty="0"/>
              <a:t>. Di </a:t>
            </a:r>
            <a:r>
              <a:rPr lang="en-US" sz="2400" dirty="0" err="1"/>
              <a:t>sisi</a:t>
            </a:r>
            <a:r>
              <a:rPr lang="en-US" sz="2400" dirty="0"/>
              <a:t> lain </a:t>
            </a:r>
            <a:r>
              <a:rPr lang="en-US" sz="2400" dirty="0" err="1"/>
              <a:t>lembaga</a:t>
            </a:r>
            <a:r>
              <a:rPr lang="en-US" sz="2400" dirty="0"/>
              <a:t> </a:t>
            </a:r>
            <a:r>
              <a:rPr lang="en-US" sz="2400" dirty="0" err="1"/>
              <a:t>politik</a:t>
            </a:r>
            <a:r>
              <a:rPr lang="en-US" sz="2400" dirty="0"/>
              <a:t> </a:t>
            </a:r>
            <a:r>
              <a:rPr lang="en-US" sz="2400" dirty="0" err="1"/>
              <a:t>sering</a:t>
            </a:r>
            <a:r>
              <a:rPr lang="en-US" sz="2400" dirty="0"/>
              <a:t> </a:t>
            </a:r>
            <a:r>
              <a:rPr lang="en-US" sz="2400" dirty="0" err="1"/>
              <a:t>diperalat</a:t>
            </a:r>
            <a:r>
              <a:rPr lang="en-US" sz="2400" dirty="0"/>
              <a:t> </a:t>
            </a:r>
            <a:r>
              <a:rPr lang="en-US" sz="2400" dirty="0" err="1"/>
              <a:t>untuk</a:t>
            </a:r>
            <a:r>
              <a:rPr lang="en-US" sz="2400" dirty="0"/>
              <a:t> </a:t>
            </a:r>
            <a:r>
              <a:rPr lang="en-US" sz="2400" dirty="0" err="1"/>
              <a:t>menopang</a:t>
            </a:r>
            <a:r>
              <a:rPr lang="en-US" sz="2400" dirty="0"/>
              <a:t> </a:t>
            </a:r>
            <a:r>
              <a:rPr lang="en-US" sz="2400" dirty="0" err="1"/>
              <a:t>terwujudnya</a:t>
            </a:r>
            <a:r>
              <a:rPr lang="en-US" sz="2400" dirty="0"/>
              <a:t> </a:t>
            </a:r>
            <a:r>
              <a:rPr lang="en-US" sz="2400" dirty="0" err="1"/>
              <a:t>kepentingan</a:t>
            </a:r>
            <a:r>
              <a:rPr lang="en-US" sz="2400" dirty="0"/>
              <a:t> </a:t>
            </a:r>
            <a:r>
              <a:rPr lang="en-US" sz="2400" dirty="0" err="1"/>
              <a:t>pribadi</a:t>
            </a:r>
            <a:r>
              <a:rPr lang="en-US" sz="2400" dirty="0"/>
              <a:t> </a:t>
            </a:r>
            <a:r>
              <a:rPr lang="en-US" sz="2400" dirty="0" err="1"/>
              <a:t>dan</a:t>
            </a:r>
            <a:r>
              <a:rPr lang="en-US" sz="2400" dirty="0"/>
              <a:t> </a:t>
            </a:r>
            <a:r>
              <a:rPr lang="en-US" sz="2400" dirty="0" err="1"/>
              <a:t>kelompok</a:t>
            </a:r>
            <a:r>
              <a:rPr lang="en-US" sz="2400" dirty="0"/>
              <a:t>. </a:t>
            </a:r>
            <a:r>
              <a:rPr lang="en-US" sz="2400" dirty="0" err="1"/>
              <a:t>Ini</a:t>
            </a:r>
            <a:r>
              <a:rPr lang="en-US" sz="2400" dirty="0"/>
              <a:t> </a:t>
            </a:r>
            <a:r>
              <a:rPr lang="en-US" sz="2400" dirty="0" err="1"/>
              <a:t>mengandung</a:t>
            </a:r>
            <a:r>
              <a:rPr lang="en-US" sz="2400" dirty="0"/>
              <a:t> </a:t>
            </a:r>
            <a:r>
              <a:rPr lang="en-US" sz="2400" dirty="0" err="1"/>
              <a:t>arti</a:t>
            </a:r>
            <a:r>
              <a:rPr lang="en-US" sz="2400" dirty="0"/>
              <a:t> </a:t>
            </a:r>
            <a:r>
              <a:rPr lang="en-US" sz="2400" dirty="0" err="1"/>
              <a:t>bahwa</a:t>
            </a:r>
            <a:r>
              <a:rPr lang="en-US" sz="2400" dirty="0"/>
              <a:t> </a:t>
            </a:r>
            <a:r>
              <a:rPr lang="en-US" sz="2400" dirty="0" err="1"/>
              <a:t>lembaga</a:t>
            </a:r>
            <a:r>
              <a:rPr lang="en-US" sz="2400" dirty="0"/>
              <a:t> </a:t>
            </a:r>
            <a:r>
              <a:rPr lang="en-US" sz="2400" dirty="0" err="1"/>
              <a:t>politik</a:t>
            </a:r>
            <a:r>
              <a:rPr lang="en-US" sz="2400" dirty="0"/>
              <a:t> </a:t>
            </a:r>
            <a:r>
              <a:rPr lang="en-US" sz="2400" dirty="0" err="1"/>
              <a:t>telah</a:t>
            </a:r>
            <a:r>
              <a:rPr lang="en-US" sz="2400" dirty="0"/>
              <a:t> </a:t>
            </a:r>
            <a:r>
              <a:rPr lang="en-US" sz="2400" dirty="0" err="1"/>
              <a:t>dikorupsi</a:t>
            </a:r>
            <a:r>
              <a:rPr lang="en-US" sz="2400" dirty="0"/>
              <a:t> </a:t>
            </a:r>
            <a:r>
              <a:rPr lang="en-US" sz="2400" dirty="0" err="1"/>
              <a:t>untuk</a:t>
            </a:r>
            <a:r>
              <a:rPr lang="en-US" sz="2400" dirty="0"/>
              <a:t> </a:t>
            </a:r>
            <a:r>
              <a:rPr lang="en-US" sz="2400" dirty="0" err="1"/>
              <a:t>kepentingan</a:t>
            </a:r>
            <a:r>
              <a:rPr lang="en-US" sz="2400" dirty="0"/>
              <a:t> yang </a:t>
            </a:r>
            <a:r>
              <a:rPr lang="en-US" sz="2400" dirty="0" err="1"/>
              <a:t>sempit</a:t>
            </a:r>
            <a:r>
              <a:rPr lang="en-US" sz="2400" dirty="0"/>
              <a:t> (vested interest).  </a:t>
            </a:r>
          </a:p>
          <a:p>
            <a:r>
              <a:rPr lang="en-US" sz="2400" dirty="0"/>
              <a:t> </a:t>
            </a:r>
            <a:r>
              <a:rPr lang="en-US" sz="2400" dirty="0" err="1"/>
              <a:t>Dampak</a:t>
            </a:r>
            <a:r>
              <a:rPr lang="en-US" sz="2400" dirty="0"/>
              <a:t> </a:t>
            </a:r>
            <a:r>
              <a:rPr lang="en-US" sz="2400" dirty="0" err="1"/>
              <a:t>korupsi</a:t>
            </a:r>
            <a:r>
              <a:rPr lang="en-US" sz="2400" dirty="0"/>
              <a:t> yang </a:t>
            </a:r>
            <a:r>
              <a:rPr lang="en-US" sz="2400" dirty="0" err="1"/>
              <a:t>menghambat</a:t>
            </a:r>
            <a:r>
              <a:rPr lang="en-US" sz="2400" dirty="0"/>
              <a:t> </a:t>
            </a:r>
            <a:r>
              <a:rPr lang="en-US" sz="2400" dirty="0" err="1"/>
              <a:t>berjalannya</a:t>
            </a:r>
            <a:r>
              <a:rPr lang="en-US" sz="2400" dirty="0"/>
              <a:t> </a:t>
            </a:r>
            <a:r>
              <a:rPr lang="en-US" sz="2400" dirty="0" err="1"/>
              <a:t>fungsi</a:t>
            </a:r>
            <a:r>
              <a:rPr lang="en-US" sz="2400" dirty="0"/>
              <a:t> </a:t>
            </a:r>
            <a:r>
              <a:rPr lang="en-US" sz="2400" dirty="0" err="1"/>
              <a:t>pemerintahan</a:t>
            </a:r>
            <a:r>
              <a:rPr lang="en-US" sz="2400" dirty="0"/>
              <a:t>, </a:t>
            </a:r>
            <a:r>
              <a:rPr lang="en-US" sz="2400" dirty="0" err="1"/>
              <a:t>sebagai</a:t>
            </a:r>
            <a:r>
              <a:rPr lang="en-US" sz="2400" dirty="0"/>
              <a:t> </a:t>
            </a:r>
            <a:r>
              <a:rPr lang="en-US" sz="2400" dirty="0" err="1"/>
              <a:t>pengampu</a:t>
            </a:r>
            <a:r>
              <a:rPr lang="en-US" sz="2400" dirty="0"/>
              <a:t> </a:t>
            </a:r>
            <a:r>
              <a:rPr lang="en-US" sz="2400" dirty="0" err="1"/>
              <a:t>kebijakan</a:t>
            </a:r>
            <a:r>
              <a:rPr lang="en-US" sz="2400" dirty="0"/>
              <a:t> </a:t>
            </a:r>
            <a:r>
              <a:rPr lang="en-US" sz="2400" dirty="0" err="1"/>
              <a:t>negara</a:t>
            </a:r>
            <a:r>
              <a:rPr lang="en-US" sz="2400" dirty="0"/>
              <a:t>, </a:t>
            </a:r>
            <a:r>
              <a:rPr lang="en-US" sz="2400" dirty="0" err="1"/>
              <a:t>dapat</a:t>
            </a:r>
            <a:r>
              <a:rPr lang="en-US" sz="2400" dirty="0"/>
              <a:t> </a:t>
            </a:r>
            <a:r>
              <a:rPr lang="en-US" sz="2400" dirty="0" err="1"/>
              <a:t>dijelaskan</a:t>
            </a:r>
            <a:r>
              <a:rPr lang="en-US" sz="2400" dirty="0"/>
              <a:t> </a:t>
            </a:r>
            <a:r>
              <a:rPr lang="en-US" sz="2400" dirty="0" err="1"/>
              <a:t>sebagai</a:t>
            </a:r>
            <a:r>
              <a:rPr lang="en-US" sz="2400" dirty="0"/>
              <a:t> </a:t>
            </a:r>
            <a:r>
              <a:rPr lang="en-US" sz="2400" dirty="0" err="1"/>
              <a:t>berikut</a:t>
            </a:r>
            <a:r>
              <a:rPr lang="en-US" sz="2400" dirty="0"/>
              <a:t> : a. </a:t>
            </a:r>
            <a:r>
              <a:rPr lang="en-US" sz="2400" dirty="0" err="1"/>
              <a:t>Korupsi</a:t>
            </a:r>
            <a:r>
              <a:rPr lang="en-US" sz="2400" dirty="0"/>
              <a:t> </a:t>
            </a:r>
            <a:r>
              <a:rPr lang="en-US" sz="2400" dirty="0" err="1"/>
              <a:t>menghambat</a:t>
            </a:r>
            <a:r>
              <a:rPr lang="en-US" sz="2400" dirty="0"/>
              <a:t> </a:t>
            </a:r>
            <a:r>
              <a:rPr lang="en-US" sz="2400" dirty="0" err="1"/>
              <a:t>peran</a:t>
            </a:r>
            <a:r>
              <a:rPr lang="en-US" sz="2400" dirty="0"/>
              <a:t> </a:t>
            </a:r>
            <a:r>
              <a:rPr lang="en-US" sz="2400" dirty="0" err="1"/>
              <a:t>negara</a:t>
            </a:r>
            <a:r>
              <a:rPr lang="en-US" sz="2400" dirty="0"/>
              <a:t> </a:t>
            </a:r>
            <a:r>
              <a:rPr lang="en-US" sz="2400" dirty="0" err="1"/>
              <a:t>dalam</a:t>
            </a:r>
            <a:r>
              <a:rPr lang="en-US" sz="2400" dirty="0"/>
              <a:t> </a:t>
            </a:r>
            <a:r>
              <a:rPr lang="en-US" sz="2400" dirty="0" err="1"/>
              <a:t>pengaturan</a:t>
            </a:r>
            <a:r>
              <a:rPr lang="en-US" sz="2400" dirty="0"/>
              <a:t>  </a:t>
            </a:r>
            <a:r>
              <a:rPr lang="en-US" sz="2400" dirty="0" err="1"/>
              <a:t>alokasi</a:t>
            </a:r>
            <a:r>
              <a:rPr lang="en-US" sz="2400" dirty="0"/>
              <a:t> b. </a:t>
            </a:r>
            <a:r>
              <a:rPr lang="en-US" sz="2400" dirty="0" err="1"/>
              <a:t>Korupsi</a:t>
            </a:r>
            <a:r>
              <a:rPr lang="en-US" sz="2400" dirty="0"/>
              <a:t> </a:t>
            </a:r>
            <a:r>
              <a:rPr lang="en-US" sz="2400" dirty="0" err="1"/>
              <a:t>menghambat</a:t>
            </a:r>
            <a:r>
              <a:rPr lang="en-US" sz="2400" dirty="0"/>
              <a:t> </a:t>
            </a:r>
            <a:r>
              <a:rPr lang="en-US" sz="2400" dirty="0" err="1"/>
              <a:t>negara</a:t>
            </a:r>
            <a:r>
              <a:rPr lang="en-US" sz="2400" dirty="0"/>
              <a:t> </a:t>
            </a:r>
            <a:r>
              <a:rPr lang="en-US" sz="2400" dirty="0" err="1"/>
              <a:t>melakukan</a:t>
            </a:r>
            <a:r>
              <a:rPr lang="en-US" sz="2400" dirty="0"/>
              <a:t> </a:t>
            </a:r>
            <a:r>
              <a:rPr lang="en-US" sz="2400" dirty="0" err="1"/>
              <a:t>pemerataan</a:t>
            </a:r>
            <a:r>
              <a:rPr lang="en-US" sz="2400" dirty="0"/>
              <a:t> </a:t>
            </a:r>
            <a:r>
              <a:rPr lang="en-US" sz="2400" dirty="0" err="1"/>
              <a:t>akses</a:t>
            </a:r>
            <a:r>
              <a:rPr lang="en-US" sz="2400" dirty="0"/>
              <a:t>  </a:t>
            </a:r>
            <a:r>
              <a:rPr lang="en-US" sz="2400" dirty="0" err="1"/>
              <a:t>dan</a:t>
            </a:r>
            <a:r>
              <a:rPr lang="en-US" sz="2400" dirty="0"/>
              <a:t>  asset c. </a:t>
            </a:r>
            <a:r>
              <a:rPr lang="en-US" sz="2400" dirty="0" err="1"/>
              <a:t>Korupsi</a:t>
            </a:r>
            <a:r>
              <a:rPr lang="en-US" sz="2400" dirty="0"/>
              <a:t> </a:t>
            </a:r>
            <a:r>
              <a:rPr lang="en-US" sz="2400" dirty="0" err="1"/>
              <a:t>juga</a:t>
            </a:r>
            <a:r>
              <a:rPr lang="en-US" sz="2400" dirty="0"/>
              <a:t> </a:t>
            </a:r>
            <a:r>
              <a:rPr lang="en-US" sz="2400" dirty="0" err="1"/>
              <a:t>memperlemah</a:t>
            </a:r>
            <a:r>
              <a:rPr lang="en-US" sz="2400" dirty="0"/>
              <a:t> </a:t>
            </a:r>
            <a:r>
              <a:rPr lang="en-US" sz="2400" dirty="0" err="1"/>
              <a:t>peran</a:t>
            </a:r>
            <a:r>
              <a:rPr lang="en-US" sz="2400" dirty="0"/>
              <a:t> </a:t>
            </a:r>
            <a:r>
              <a:rPr lang="en-US" sz="2400" dirty="0" err="1"/>
              <a:t>pemerintah</a:t>
            </a:r>
            <a:r>
              <a:rPr lang="en-US" sz="2400" dirty="0"/>
              <a:t> </a:t>
            </a:r>
            <a:r>
              <a:rPr lang="en-US" sz="2400" dirty="0" err="1"/>
              <a:t>dalam</a:t>
            </a:r>
            <a:r>
              <a:rPr lang="en-US" sz="2400" dirty="0"/>
              <a:t> </a:t>
            </a:r>
            <a:r>
              <a:rPr lang="en-US" sz="2400" dirty="0" err="1"/>
              <a:t>menjaga</a:t>
            </a:r>
            <a:r>
              <a:rPr lang="en-US" sz="2400" dirty="0"/>
              <a:t>  </a:t>
            </a:r>
            <a:r>
              <a:rPr lang="en-US" sz="2400" dirty="0" err="1"/>
              <a:t>stabilitas</a:t>
            </a:r>
            <a:r>
              <a:rPr lang="en-US" sz="2400" dirty="0"/>
              <a:t> </a:t>
            </a:r>
            <a:r>
              <a:rPr lang="en-US" sz="2400" dirty="0" err="1"/>
              <a:t>ekonomi</a:t>
            </a:r>
            <a:r>
              <a:rPr lang="en-US" sz="2400" dirty="0"/>
              <a:t> </a:t>
            </a:r>
            <a:r>
              <a:rPr lang="en-US" sz="2400" dirty="0" err="1"/>
              <a:t>dan</a:t>
            </a:r>
            <a:r>
              <a:rPr lang="en-US" sz="2400" dirty="0"/>
              <a:t> </a:t>
            </a:r>
            <a:r>
              <a:rPr lang="en-US" sz="2400" dirty="0" err="1"/>
              <a:t>politik</a:t>
            </a:r>
            <a:r>
              <a:rPr lang="en-US" sz="2400" dirty="0"/>
              <a:t>. </a:t>
            </a:r>
          </a:p>
        </p:txBody>
      </p:sp>
    </p:spTree>
    <p:extLst>
      <p:ext uri="{BB962C8B-B14F-4D97-AF65-F5344CB8AC3E}">
        <p14:creationId xmlns:p14="http://schemas.microsoft.com/office/powerpoint/2010/main" val="2644584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1028" y="2541548"/>
            <a:ext cx="2358309" cy="26776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800" dirty="0" err="1"/>
              <a:t>HILANGNYA</a:t>
            </a:r>
            <a:r>
              <a:rPr lang="en-US" sz="2800" dirty="0"/>
              <a:t> </a:t>
            </a:r>
            <a:r>
              <a:rPr lang="en-US" sz="2800" dirty="0" err="1"/>
              <a:t>KEPERCAYAAN</a:t>
            </a:r>
            <a:r>
              <a:rPr lang="en-US" sz="2800" dirty="0"/>
              <a:t> RAKYAT </a:t>
            </a:r>
            <a:r>
              <a:rPr lang="en-US" sz="2800" dirty="0" err="1"/>
              <a:t>TERHADAP</a:t>
            </a:r>
            <a:r>
              <a:rPr lang="en-US" sz="2800" dirty="0"/>
              <a:t> </a:t>
            </a:r>
            <a:r>
              <a:rPr lang="en-US" sz="2800" dirty="0" err="1"/>
              <a:t>LEMBAGA</a:t>
            </a:r>
            <a:r>
              <a:rPr lang="en-US" sz="2800" dirty="0"/>
              <a:t> NEGARA </a:t>
            </a:r>
          </a:p>
        </p:txBody>
      </p:sp>
      <p:sp>
        <p:nvSpPr>
          <p:cNvPr id="5" name="Rectangle 4"/>
          <p:cNvSpPr/>
          <p:nvPr/>
        </p:nvSpPr>
        <p:spPr>
          <a:xfrm>
            <a:off x="2944678" y="1528784"/>
            <a:ext cx="8305800" cy="440120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Korupsi</a:t>
            </a:r>
            <a:r>
              <a:rPr lang="en-US" sz="2800" dirty="0"/>
              <a:t> yang </a:t>
            </a:r>
            <a:r>
              <a:rPr lang="en-US" sz="2800" dirty="0" err="1"/>
              <a:t>terjadi</a:t>
            </a:r>
            <a:r>
              <a:rPr lang="en-US" sz="2800" dirty="0"/>
              <a:t> </a:t>
            </a:r>
            <a:r>
              <a:rPr lang="en-US" sz="2800" dirty="0" err="1"/>
              <a:t>pada</a:t>
            </a:r>
            <a:r>
              <a:rPr lang="en-US" sz="2800" dirty="0"/>
              <a:t> </a:t>
            </a:r>
            <a:r>
              <a:rPr lang="en-US" sz="2800" dirty="0" err="1"/>
              <a:t>lembaga-lembaga</a:t>
            </a:r>
            <a:r>
              <a:rPr lang="en-US" sz="2800" dirty="0"/>
              <a:t> </a:t>
            </a:r>
            <a:r>
              <a:rPr lang="en-US" sz="2800" dirty="0" err="1"/>
              <a:t>negara</a:t>
            </a:r>
            <a:r>
              <a:rPr lang="en-US" sz="2800" dirty="0"/>
              <a:t> </a:t>
            </a:r>
            <a:r>
              <a:rPr lang="en-US" sz="2800" dirty="0" err="1"/>
              <a:t>seperti</a:t>
            </a:r>
            <a:r>
              <a:rPr lang="en-US" sz="2800" dirty="0"/>
              <a:t> yang </a:t>
            </a:r>
            <a:r>
              <a:rPr lang="en-US" sz="2800" dirty="0" err="1"/>
              <a:t>terjadi</a:t>
            </a:r>
            <a:r>
              <a:rPr lang="en-US" sz="2800" dirty="0"/>
              <a:t> di Indonesia </a:t>
            </a:r>
            <a:r>
              <a:rPr lang="en-US" sz="2800" dirty="0" err="1"/>
              <a:t>dan</a:t>
            </a:r>
            <a:r>
              <a:rPr lang="en-US" sz="2800" dirty="0"/>
              <a:t> </a:t>
            </a:r>
            <a:r>
              <a:rPr lang="en-US" sz="2800" dirty="0" err="1"/>
              <a:t>marak</a:t>
            </a:r>
            <a:r>
              <a:rPr lang="en-US" sz="2800" dirty="0"/>
              <a:t> </a:t>
            </a:r>
            <a:r>
              <a:rPr lang="en-US" sz="2800" dirty="0" err="1"/>
              <a:t>diberitakan</a:t>
            </a:r>
            <a:r>
              <a:rPr lang="en-US" sz="2800" dirty="0"/>
              <a:t> di </a:t>
            </a:r>
            <a:r>
              <a:rPr lang="en-US" sz="2800" dirty="0" err="1"/>
              <a:t>berbagai</a:t>
            </a:r>
            <a:r>
              <a:rPr lang="en-US" sz="2800" dirty="0"/>
              <a:t> media </a:t>
            </a:r>
            <a:r>
              <a:rPr lang="en-US" sz="2800" dirty="0" err="1"/>
              <a:t>massa</a:t>
            </a:r>
            <a:r>
              <a:rPr lang="en-US" sz="2800" dirty="0"/>
              <a:t> </a:t>
            </a:r>
            <a:r>
              <a:rPr lang="en-US" sz="2800" dirty="0" err="1"/>
              <a:t>mengakibatkan</a:t>
            </a:r>
            <a:r>
              <a:rPr lang="en-US" sz="2800" dirty="0"/>
              <a:t> </a:t>
            </a:r>
            <a:r>
              <a:rPr lang="en-US" sz="2800" dirty="0" err="1"/>
              <a:t>kepercayaan</a:t>
            </a:r>
            <a:r>
              <a:rPr lang="en-US" sz="2800" dirty="0"/>
              <a:t> </a:t>
            </a:r>
            <a:r>
              <a:rPr lang="en-US" sz="2800" dirty="0" err="1"/>
              <a:t>masyarakat</a:t>
            </a:r>
            <a:r>
              <a:rPr lang="en-US" sz="2800" dirty="0"/>
              <a:t> </a:t>
            </a:r>
            <a:r>
              <a:rPr lang="en-US" sz="2800" dirty="0" err="1"/>
              <a:t>terhadap</a:t>
            </a:r>
            <a:r>
              <a:rPr lang="en-US" sz="2800" dirty="0"/>
              <a:t> </a:t>
            </a:r>
            <a:r>
              <a:rPr lang="en-US" sz="2800" dirty="0" err="1"/>
              <a:t>lembaga</a:t>
            </a:r>
            <a:r>
              <a:rPr lang="en-US" sz="2800" dirty="0"/>
              <a:t> </a:t>
            </a:r>
            <a:r>
              <a:rPr lang="en-US" sz="2800" dirty="0" err="1"/>
              <a:t>tersebut</a:t>
            </a:r>
            <a:r>
              <a:rPr lang="en-US" sz="2800" dirty="0"/>
              <a:t> </a:t>
            </a:r>
            <a:r>
              <a:rPr lang="en-US" sz="2800" dirty="0" err="1"/>
              <a:t>hilang</a:t>
            </a:r>
            <a:r>
              <a:rPr lang="en-US" sz="2800" dirty="0"/>
              <a:t>.  </a:t>
            </a:r>
          </a:p>
          <a:p>
            <a:r>
              <a:rPr lang="en-US" sz="2800" dirty="0"/>
              <a:t> </a:t>
            </a:r>
          </a:p>
          <a:p>
            <a:r>
              <a:rPr lang="en-US" sz="2800" dirty="0" err="1"/>
              <a:t>Berikut</a:t>
            </a:r>
            <a:r>
              <a:rPr lang="en-US" sz="2800" dirty="0"/>
              <a:t> </a:t>
            </a:r>
            <a:r>
              <a:rPr lang="en-US" sz="2800" dirty="0" err="1"/>
              <a:t>ini</a:t>
            </a:r>
            <a:r>
              <a:rPr lang="en-US" sz="2800" dirty="0"/>
              <a:t> </a:t>
            </a:r>
            <a:r>
              <a:rPr lang="en-US" sz="2800" dirty="0" err="1"/>
              <a:t>lembaga</a:t>
            </a:r>
            <a:r>
              <a:rPr lang="en-US" sz="2800" dirty="0"/>
              <a:t> Negara yang paling </a:t>
            </a:r>
            <a:r>
              <a:rPr lang="en-US" sz="2800" dirty="0" err="1"/>
              <a:t>korup</a:t>
            </a:r>
            <a:r>
              <a:rPr lang="en-US" sz="2800" dirty="0"/>
              <a:t> </a:t>
            </a:r>
            <a:r>
              <a:rPr lang="en-US" sz="2800" dirty="0" err="1"/>
              <a:t>menurut</a:t>
            </a:r>
            <a:r>
              <a:rPr lang="en-US" sz="2800" dirty="0"/>
              <a:t> Barometer </a:t>
            </a:r>
            <a:r>
              <a:rPr lang="en-US" sz="2800" dirty="0" err="1"/>
              <a:t>Korupsi</a:t>
            </a:r>
            <a:r>
              <a:rPr lang="en-US" sz="2800" dirty="0"/>
              <a:t> Global (</a:t>
            </a:r>
            <a:r>
              <a:rPr lang="en-US" sz="2800" dirty="0" err="1"/>
              <a:t>BKG</a:t>
            </a:r>
            <a:r>
              <a:rPr lang="en-US" sz="2800" dirty="0"/>
              <a:t>) </a:t>
            </a:r>
            <a:r>
              <a:rPr lang="en-US" sz="2800" dirty="0" err="1"/>
              <a:t>pada</a:t>
            </a:r>
            <a:r>
              <a:rPr lang="en-US" sz="2800" dirty="0"/>
              <a:t> </a:t>
            </a:r>
            <a:r>
              <a:rPr lang="en-US" sz="2800" dirty="0" err="1"/>
              <a:t>tahun</a:t>
            </a:r>
            <a:r>
              <a:rPr lang="en-US" sz="2800" dirty="0"/>
              <a:t> 2009: a. </a:t>
            </a:r>
            <a:r>
              <a:rPr lang="en-US" sz="2800" dirty="0" err="1"/>
              <a:t>Legislatif</a:t>
            </a:r>
            <a:r>
              <a:rPr lang="en-US" sz="2800" dirty="0"/>
              <a:t> (</a:t>
            </a:r>
            <a:r>
              <a:rPr lang="en-US" sz="2800" dirty="0" err="1"/>
              <a:t>Dewan</a:t>
            </a:r>
            <a:r>
              <a:rPr lang="en-US" sz="2800" dirty="0"/>
              <a:t> </a:t>
            </a:r>
            <a:r>
              <a:rPr lang="en-US" sz="2800" dirty="0" err="1"/>
              <a:t>Perwakilan</a:t>
            </a:r>
            <a:r>
              <a:rPr lang="en-US" sz="2800" dirty="0"/>
              <a:t> Rakyat) b. </a:t>
            </a:r>
            <a:r>
              <a:rPr lang="en-US" sz="2800" dirty="0" err="1"/>
              <a:t>Partai</a:t>
            </a:r>
            <a:r>
              <a:rPr lang="en-US" sz="2800" dirty="0"/>
              <a:t> </a:t>
            </a:r>
            <a:r>
              <a:rPr lang="en-US" sz="2800" dirty="0" err="1"/>
              <a:t>Politik</a:t>
            </a:r>
            <a:r>
              <a:rPr lang="en-US" sz="2800" dirty="0"/>
              <a:t> c. </a:t>
            </a:r>
            <a:r>
              <a:rPr lang="en-US" sz="2800" dirty="0" err="1"/>
              <a:t>Kepolisian</a:t>
            </a:r>
            <a:r>
              <a:rPr lang="en-US" sz="2800" dirty="0"/>
              <a:t> RI d. </a:t>
            </a:r>
            <a:r>
              <a:rPr lang="en-US" sz="2800" dirty="0" err="1"/>
              <a:t>Lembaga</a:t>
            </a:r>
            <a:r>
              <a:rPr lang="en-US" sz="2800" dirty="0"/>
              <a:t> </a:t>
            </a:r>
            <a:r>
              <a:rPr lang="en-US" sz="2800" dirty="0" err="1"/>
              <a:t>Peradilan</a:t>
            </a:r>
            <a:r>
              <a:rPr lang="en-US" sz="2800" dirty="0"/>
              <a:t> (</a:t>
            </a:r>
            <a:r>
              <a:rPr lang="en-US" sz="2800" dirty="0" err="1"/>
              <a:t>Mahkamah</a:t>
            </a:r>
            <a:r>
              <a:rPr lang="en-US" sz="2800" dirty="0"/>
              <a:t> </a:t>
            </a:r>
            <a:r>
              <a:rPr lang="en-US" sz="2800" dirty="0" err="1"/>
              <a:t>Agung</a:t>
            </a:r>
            <a:r>
              <a:rPr lang="en-US" sz="2800" dirty="0"/>
              <a:t> </a:t>
            </a:r>
            <a:r>
              <a:rPr lang="en-US" sz="2800" dirty="0" err="1"/>
              <a:t>dan</a:t>
            </a:r>
            <a:r>
              <a:rPr lang="en-US" sz="2800" dirty="0"/>
              <a:t> </a:t>
            </a:r>
            <a:r>
              <a:rPr lang="en-US" sz="2800" dirty="0" err="1"/>
              <a:t>Kejaksaan</a:t>
            </a:r>
            <a:r>
              <a:rPr lang="en-US" sz="2800" dirty="0"/>
              <a:t>  </a:t>
            </a:r>
            <a:r>
              <a:rPr lang="en-US" sz="2800" dirty="0" err="1"/>
              <a:t>Agung</a:t>
            </a:r>
            <a:r>
              <a:rPr lang="en-US" sz="2800" dirty="0"/>
              <a:t>) </a:t>
            </a:r>
          </a:p>
        </p:txBody>
      </p:sp>
      <p:sp>
        <p:nvSpPr>
          <p:cNvPr id="6" name="Title 1"/>
          <p:cNvSpPr>
            <a:spLocks noGrp="1"/>
          </p:cNvSpPr>
          <p:nvPr>
            <p:ph type="title"/>
          </p:nvPr>
        </p:nvSpPr>
        <p:spPr>
          <a:xfrm>
            <a:off x="838200" y="365126"/>
            <a:ext cx="10515600" cy="745656"/>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err="1"/>
              <a:t>Dampak</a:t>
            </a:r>
            <a:r>
              <a:rPr lang="en-US" dirty="0"/>
              <a:t> </a:t>
            </a:r>
            <a:r>
              <a:rPr lang="en-US" dirty="0" err="1"/>
              <a:t>Penegakan</a:t>
            </a:r>
            <a:r>
              <a:rPr lang="en-US" dirty="0"/>
              <a:t> </a:t>
            </a:r>
            <a:r>
              <a:rPr lang="en-US" dirty="0" err="1"/>
              <a:t>Hukum</a:t>
            </a:r>
            <a:r>
              <a:rPr lang="en-US" dirty="0"/>
              <a:t> </a:t>
            </a:r>
          </a:p>
        </p:txBody>
      </p:sp>
    </p:spTree>
    <p:extLst>
      <p:ext uri="{BB962C8B-B14F-4D97-AF65-F5344CB8AC3E}">
        <p14:creationId xmlns:p14="http://schemas.microsoft.com/office/powerpoint/2010/main" val="1868891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54311"/>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err="1"/>
              <a:t>Dampak</a:t>
            </a:r>
            <a:r>
              <a:rPr lang="en-US" dirty="0"/>
              <a:t> </a:t>
            </a:r>
            <a:r>
              <a:rPr lang="en-US" dirty="0" err="1"/>
              <a:t>Politik</a:t>
            </a:r>
            <a:r>
              <a:rPr lang="en-US" dirty="0"/>
              <a:t> </a:t>
            </a:r>
          </a:p>
        </p:txBody>
      </p:sp>
      <p:sp>
        <p:nvSpPr>
          <p:cNvPr id="4" name="Rectangle 3"/>
          <p:cNvSpPr/>
          <p:nvPr/>
        </p:nvSpPr>
        <p:spPr>
          <a:xfrm>
            <a:off x="2546819" y="1582341"/>
            <a:ext cx="8806981" cy="338554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en-US" dirty="0"/>
          </a:p>
          <a:p>
            <a:r>
              <a:rPr lang="en-US" sz="2800" dirty="0" err="1"/>
              <a:t>Hubungan</a:t>
            </a:r>
            <a:r>
              <a:rPr lang="en-US" sz="2800" dirty="0"/>
              <a:t> </a:t>
            </a:r>
            <a:r>
              <a:rPr lang="en-US" sz="2800" dirty="0" err="1"/>
              <a:t>transaksional</a:t>
            </a:r>
            <a:r>
              <a:rPr lang="en-US" sz="2800" dirty="0"/>
              <a:t> </a:t>
            </a:r>
            <a:r>
              <a:rPr lang="en-US" sz="2800" dirty="0" err="1"/>
              <a:t>sudah</a:t>
            </a:r>
            <a:r>
              <a:rPr lang="en-US" sz="2800" dirty="0"/>
              <a:t> </a:t>
            </a:r>
            <a:r>
              <a:rPr lang="en-US" sz="2800" dirty="0" err="1"/>
              <a:t>berjalan</a:t>
            </a:r>
            <a:r>
              <a:rPr lang="en-US" sz="2800" dirty="0"/>
              <a:t> </a:t>
            </a:r>
            <a:r>
              <a:rPr lang="en-US" sz="2800" dirty="0" err="1"/>
              <a:t>dari</a:t>
            </a:r>
            <a:r>
              <a:rPr lang="en-US" sz="2800" dirty="0"/>
              <a:t> </a:t>
            </a:r>
            <a:r>
              <a:rPr lang="en-US" sz="2800" dirty="0" err="1"/>
              <a:t>hulu</a:t>
            </a:r>
            <a:r>
              <a:rPr lang="en-US" sz="2800" dirty="0"/>
              <a:t> yang </a:t>
            </a:r>
            <a:r>
              <a:rPr lang="en-US" sz="2800" dirty="0" err="1"/>
              <a:t>pada</a:t>
            </a:r>
            <a:r>
              <a:rPr lang="en-US" sz="2800" dirty="0"/>
              <a:t> </a:t>
            </a:r>
            <a:r>
              <a:rPr lang="en-US" sz="2800" dirty="0" err="1"/>
              <a:t>akhirnya</a:t>
            </a:r>
            <a:r>
              <a:rPr lang="en-US" sz="2800" dirty="0"/>
              <a:t> pun </a:t>
            </a:r>
            <a:r>
              <a:rPr lang="en-US" sz="2800" dirty="0" err="1"/>
              <a:t>memunculkan</a:t>
            </a:r>
            <a:r>
              <a:rPr lang="en-US" sz="2800" dirty="0"/>
              <a:t> </a:t>
            </a:r>
            <a:r>
              <a:rPr lang="en-US" sz="2800" dirty="0" err="1"/>
              <a:t>pemimpin</a:t>
            </a:r>
            <a:r>
              <a:rPr lang="en-US" sz="2800" dirty="0"/>
              <a:t> yang </a:t>
            </a:r>
            <a:r>
              <a:rPr lang="en-US" sz="2800" dirty="0" err="1"/>
              <a:t>korup</a:t>
            </a:r>
            <a:r>
              <a:rPr lang="en-US" sz="2800" dirty="0"/>
              <a:t> </a:t>
            </a:r>
            <a:r>
              <a:rPr lang="en-US" sz="2800" dirty="0" err="1"/>
              <a:t>juga</a:t>
            </a:r>
            <a:r>
              <a:rPr lang="en-US" sz="2800" dirty="0"/>
              <a:t> </a:t>
            </a:r>
            <a:r>
              <a:rPr lang="en-US" sz="2800" dirty="0" err="1"/>
              <a:t>karena</a:t>
            </a:r>
            <a:r>
              <a:rPr lang="en-US" sz="2800" dirty="0"/>
              <a:t> proses yang </a:t>
            </a:r>
            <a:r>
              <a:rPr lang="en-US" sz="2800" dirty="0" err="1"/>
              <a:t>dilakukan</a:t>
            </a:r>
            <a:r>
              <a:rPr lang="en-US" sz="2800" dirty="0"/>
              <a:t> </a:t>
            </a:r>
            <a:r>
              <a:rPr lang="en-US" sz="2800" dirty="0" err="1"/>
              <a:t>juga</a:t>
            </a:r>
            <a:r>
              <a:rPr lang="en-US" sz="2800" dirty="0"/>
              <a:t> </a:t>
            </a:r>
            <a:r>
              <a:rPr lang="en-US" sz="2800" dirty="0" err="1"/>
              <a:t>transaksional</a:t>
            </a:r>
            <a:r>
              <a:rPr lang="en-US" sz="2800" dirty="0"/>
              <a:t>. </a:t>
            </a:r>
            <a:r>
              <a:rPr lang="en-US" sz="2800" dirty="0" err="1"/>
              <a:t>Masyarakat</a:t>
            </a:r>
            <a:r>
              <a:rPr lang="en-US" sz="2800" dirty="0"/>
              <a:t> </a:t>
            </a:r>
            <a:r>
              <a:rPr lang="en-US" sz="2800" dirty="0" err="1"/>
              <a:t>juga</a:t>
            </a:r>
            <a:r>
              <a:rPr lang="en-US" sz="2800" dirty="0"/>
              <a:t> </a:t>
            </a:r>
            <a:r>
              <a:rPr lang="en-US" sz="2800" dirty="0" err="1"/>
              <a:t>seolah-olah</a:t>
            </a:r>
            <a:r>
              <a:rPr lang="en-US" sz="2800" dirty="0"/>
              <a:t> </a:t>
            </a:r>
            <a:r>
              <a:rPr lang="en-US" sz="2800" dirty="0" err="1"/>
              <a:t>digiring</a:t>
            </a:r>
            <a:r>
              <a:rPr lang="en-US" sz="2800" dirty="0"/>
              <a:t> </a:t>
            </a:r>
            <a:r>
              <a:rPr lang="en-US" sz="2800" dirty="0" err="1"/>
              <a:t>untuk</a:t>
            </a:r>
            <a:r>
              <a:rPr lang="en-US" sz="2800" dirty="0"/>
              <a:t> </a:t>
            </a:r>
            <a:r>
              <a:rPr lang="en-US" sz="2800" dirty="0" err="1"/>
              <a:t>memilih</a:t>
            </a:r>
            <a:r>
              <a:rPr lang="en-US" sz="2800" dirty="0"/>
              <a:t> </a:t>
            </a:r>
            <a:r>
              <a:rPr lang="en-US" sz="2800" dirty="0" err="1"/>
              <a:t>pemimpin</a:t>
            </a:r>
            <a:r>
              <a:rPr lang="en-US" sz="2800" dirty="0"/>
              <a:t> yang </a:t>
            </a:r>
            <a:r>
              <a:rPr lang="en-US" sz="2800" dirty="0" err="1"/>
              <a:t>korup</a:t>
            </a:r>
            <a:r>
              <a:rPr lang="en-US" sz="2800" dirty="0"/>
              <a:t> </a:t>
            </a:r>
            <a:r>
              <a:rPr lang="en-US" sz="2800" dirty="0" err="1"/>
              <a:t>dan</a:t>
            </a:r>
            <a:r>
              <a:rPr lang="en-US" sz="2800" dirty="0"/>
              <a:t> </a:t>
            </a:r>
            <a:r>
              <a:rPr lang="en-US" sz="2800" dirty="0" err="1"/>
              <a:t>diberikan</a:t>
            </a:r>
            <a:r>
              <a:rPr lang="en-US" sz="2800" dirty="0"/>
              <a:t> </a:t>
            </a:r>
            <a:r>
              <a:rPr lang="en-US" sz="2800" dirty="0" err="1"/>
              <a:t>mimpi-mimpi</a:t>
            </a:r>
            <a:r>
              <a:rPr lang="en-US" sz="2800" dirty="0"/>
              <a:t> </a:t>
            </a:r>
            <a:r>
              <a:rPr lang="en-US" sz="2800" dirty="0" err="1"/>
              <a:t>dan</a:t>
            </a:r>
            <a:r>
              <a:rPr lang="en-US" sz="2800" dirty="0"/>
              <a:t> </a:t>
            </a:r>
            <a:r>
              <a:rPr lang="en-US" sz="2800" dirty="0" err="1"/>
              <a:t>janji</a:t>
            </a:r>
            <a:r>
              <a:rPr lang="en-US" sz="2800" dirty="0"/>
              <a:t> </a:t>
            </a:r>
            <a:r>
              <a:rPr lang="en-US" sz="2800" dirty="0" err="1"/>
              <a:t>akan</a:t>
            </a:r>
            <a:r>
              <a:rPr lang="en-US" sz="2800" dirty="0"/>
              <a:t> </a:t>
            </a:r>
            <a:r>
              <a:rPr lang="en-US" sz="2800" dirty="0" err="1"/>
              <a:t>kesejahteraan</a:t>
            </a:r>
            <a:r>
              <a:rPr lang="en-US" sz="2800" dirty="0"/>
              <a:t> yang </a:t>
            </a:r>
            <a:r>
              <a:rPr lang="en-US" sz="2800" dirty="0" err="1"/>
              <a:t>menjadi</a:t>
            </a:r>
            <a:r>
              <a:rPr lang="en-US" sz="2800" dirty="0"/>
              <a:t> </a:t>
            </a:r>
            <a:r>
              <a:rPr lang="en-US" sz="2800" dirty="0" err="1"/>
              <a:t>dambaan</a:t>
            </a:r>
            <a:r>
              <a:rPr lang="en-US" sz="2800" dirty="0"/>
              <a:t> </a:t>
            </a:r>
            <a:r>
              <a:rPr lang="en-US" sz="2800" dirty="0" err="1"/>
              <a:t>rakyat</a:t>
            </a:r>
            <a:r>
              <a:rPr lang="en-US" sz="2800" dirty="0"/>
              <a:t> </a:t>
            </a:r>
            <a:r>
              <a:rPr lang="en-US" sz="2800" dirty="0" err="1"/>
              <a:t>sekaligus</a:t>
            </a:r>
            <a:r>
              <a:rPr lang="en-US" sz="2800" dirty="0"/>
              <a:t> </a:t>
            </a:r>
            <a:r>
              <a:rPr lang="en-US" sz="2800" dirty="0" err="1"/>
              <a:t>menerima</a:t>
            </a:r>
            <a:r>
              <a:rPr lang="en-US" sz="2800" dirty="0"/>
              <a:t> </a:t>
            </a:r>
            <a:r>
              <a:rPr lang="en-US" sz="2800" dirty="0" err="1"/>
              <a:t>suap</a:t>
            </a:r>
            <a:r>
              <a:rPr lang="en-US" sz="2800" dirty="0"/>
              <a:t> </a:t>
            </a:r>
            <a:r>
              <a:rPr lang="en-US" sz="2800" dirty="0" err="1"/>
              <a:t>dari</a:t>
            </a:r>
            <a:r>
              <a:rPr lang="en-US" sz="2800" dirty="0"/>
              <a:t> </a:t>
            </a:r>
            <a:r>
              <a:rPr lang="en-US" sz="2800" dirty="0" err="1"/>
              <a:t>calon</a:t>
            </a:r>
            <a:r>
              <a:rPr lang="en-US" sz="2800" dirty="0"/>
              <a:t> </a:t>
            </a:r>
            <a:r>
              <a:rPr lang="en-US" sz="2800" dirty="0" err="1"/>
              <a:t>pemimpin</a:t>
            </a:r>
            <a:r>
              <a:rPr lang="en-US" sz="2800" dirty="0"/>
              <a:t> </a:t>
            </a:r>
            <a:r>
              <a:rPr lang="en-US" sz="2800" dirty="0" err="1"/>
              <a:t>tersebut</a:t>
            </a:r>
            <a:r>
              <a:rPr lang="en-US" sz="2800" dirty="0"/>
              <a:t>. </a:t>
            </a:r>
          </a:p>
        </p:txBody>
      </p:sp>
      <p:sp>
        <p:nvSpPr>
          <p:cNvPr id="5" name="Rectangle 4"/>
          <p:cNvSpPr/>
          <p:nvPr/>
        </p:nvSpPr>
        <p:spPr>
          <a:xfrm>
            <a:off x="277254" y="2713970"/>
            <a:ext cx="2220469"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400" dirty="0" err="1"/>
              <a:t>MUNCULNYA</a:t>
            </a:r>
            <a:r>
              <a:rPr lang="en-US" sz="2400" dirty="0"/>
              <a:t> </a:t>
            </a:r>
            <a:r>
              <a:rPr lang="en-US" sz="2400" dirty="0" err="1"/>
              <a:t>KEPEMIMPINAN</a:t>
            </a:r>
            <a:r>
              <a:rPr lang="en-US" sz="2400" dirty="0"/>
              <a:t> </a:t>
            </a:r>
            <a:r>
              <a:rPr lang="en-US" sz="2400" dirty="0" err="1"/>
              <a:t>KORUP</a:t>
            </a:r>
            <a:r>
              <a:rPr lang="en-US" sz="2400" dirty="0"/>
              <a:t> </a:t>
            </a:r>
          </a:p>
        </p:txBody>
      </p:sp>
      <p:sp>
        <p:nvSpPr>
          <p:cNvPr id="6" name="Rectangle 5"/>
          <p:cNvSpPr/>
          <p:nvPr/>
        </p:nvSpPr>
        <p:spPr>
          <a:xfrm>
            <a:off x="576870" y="5044223"/>
            <a:ext cx="1077693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dirty="0" err="1"/>
              <a:t>Konstituen</a:t>
            </a:r>
            <a:r>
              <a:rPr lang="en-US" sz="2400" dirty="0"/>
              <a:t> di </a:t>
            </a:r>
            <a:r>
              <a:rPr lang="en-US" sz="2400" dirty="0" err="1"/>
              <a:t>dapatkan</a:t>
            </a:r>
            <a:r>
              <a:rPr lang="en-US" sz="2400" dirty="0"/>
              <a:t> </a:t>
            </a:r>
            <a:r>
              <a:rPr lang="en-US" sz="2400" dirty="0" err="1"/>
              <a:t>dan</a:t>
            </a:r>
            <a:r>
              <a:rPr lang="en-US" sz="2400" dirty="0"/>
              <a:t> </a:t>
            </a:r>
            <a:r>
              <a:rPr lang="en-US" sz="2400" dirty="0" err="1"/>
              <a:t>berjalan</a:t>
            </a:r>
            <a:r>
              <a:rPr lang="en-US" sz="2400" dirty="0"/>
              <a:t> </a:t>
            </a:r>
            <a:r>
              <a:rPr lang="en-US" sz="2400" dirty="0" err="1"/>
              <a:t>karena</a:t>
            </a:r>
            <a:r>
              <a:rPr lang="en-US" sz="2400" dirty="0"/>
              <a:t> </a:t>
            </a:r>
            <a:r>
              <a:rPr lang="en-US" sz="2400" dirty="0" err="1"/>
              <a:t>adanya</a:t>
            </a:r>
            <a:r>
              <a:rPr lang="en-US" sz="2400" dirty="0"/>
              <a:t> </a:t>
            </a:r>
            <a:r>
              <a:rPr lang="en-US" sz="2400" dirty="0" err="1"/>
              <a:t>suap</a:t>
            </a:r>
            <a:r>
              <a:rPr lang="en-US" sz="2400" dirty="0"/>
              <a:t> yang </a:t>
            </a:r>
            <a:r>
              <a:rPr lang="en-US" sz="2400" dirty="0" err="1"/>
              <a:t>diberikan</a:t>
            </a:r>
            <a:r>
              <a:rPr lang="en-US" sz="2400" dirty="0"/>
              <a:t> </a:t>
            </a:r>
            <a:r>
              <a:rPr lang="en-US" sz="2400" dirty="0" err="1"/>
              <a:t>oleh</a:t>
            </a:r>
            <a:r>
              <a:rPr lang="en-US" sz="2400" dirty="0"/>
              <a:t> </a:t>
            </a:r>
            <a:r>
              <a:rPr lang="en-US" sz="2400" dirty="0" err="1"/>
              <a:t>calon-calon</a:t>
            </a:r>
            <a:r>
              <a:rPr lang="en-US" sz="2400" dirty="0"/>
              <a:t> </a:t>
            </a:r>
            <a:r>
              <a:rPr lang="en-US" sz="2400" dirty="0" err="1"/>
              <a:t>pemimpin</a:t>
            </a:r>
            <a:r>
              <a:rPr lang="en-US" sz="2400" dirty="0"/>
              <a:t> </a:t>
            </a:r>
            <a:r>
              <a:rPr lang="en-US" sz="2400" dirty="0" err="1"/>
              <a:t>partai</a:t>
            </a:r>
            <a:r>
              <a:rPr lang="en-US" sz="2400" dirty="0"/>
              <a:t>, </a:t>
            </a:r>
            <a:r>
              <a:rPr lang="en-US" sz="2400" dirty="0" err="1"/>
              <a:t>bukan</a:t>
            </a:r>
            <a:r>
              <a:rPr lang="en-US" sz="2400" dirty="0"/>
              <a:t> </a:t>
            </a:r>
            <a:r>
              <a:rPr lang="en-US" sz="2400" dirty="0" err="1"/>
              <a:t>karena</a:t>
            </a:r>
            <a:r>
              <a:rPr lang="en-US" sz="2400" dirty="0"/>
              <a:t> </a:t>
            </a:r>
            <a:r>
              <a:rPr lang="en-US" sz="2400" dirty="0" err="1"/>
              <a:t>simpati</a:t>
            </a:r>
            <a:r>
              <a:rPr lang="en-US" sz="2400" dirty="0"/>
              <a:t> </a:t>
            </a:r>
            <a:r>
              <a:rPr lang="en-US" sz="2400" dirty="0" err="1"/>
              <a:t>atau</a:t>
            </a:r>
            <a:r>
              <a:rPr lang="en-US" sz="2400" dirty="0"/>
              <a:t> </a:t>
            </a:r>
            <a:r>
              <a:rPr lang="en-US" sz="2400" dirty="0" err="1"/>
              <a:t>percaya</a:t>
            </a:r>
            <a:r>
              <a:rPr lang="en-US" sz="2400" dirty="0"/>
              <a:t> </a:t>
            </a:r>
            <a:r>
              <a:rPr lang="en-US" sz="2400" dirty="0" err="1"/>
              <a:t>terhadap</a:t>
            </a:r>
            <a:r>
              <a:rPr lang="en-US" sz="2400" dirty="0"/>
              <a:t> </a:t>
            </a:r>
            <a:r>
              <a:rPr lang="en-US" sz="2400" dirty="0" err="1"/>
              <a:t>kemampuan</a:t>
            </a:r>
            <a:r>
              <a:rPr lang="en-US" sz="2400" dirty="0"/>
              <a:t> </a:t>
            </a:r>
            <a:r>
              <a:rPr lang="en-US" sz="2400" dirty="0" err="1"/>
              <a:t>dan</a:t>
            </a:r>
            <a:r>
              <a:rPr lang="en-US" sz="2400" dirty="0"/>
              <a:t> </a:t>
            </a:r>
            <a:r>
              <a:rPr lang="en-US" sz="2400" dirty="0" err="1"/>
              <a:t>kepemimpinannya</a:t>
            </a:r>
            <a:r>
              <a:rPr lang="en-US" sz="2400" dirty="0"/>
              <a:t>. </a:t>
            </a:r>
          </a:p>
        </p:txBody>
      </p:sp>
    </p:spTree>
    <p:extLst>
      <p:ext uri="{BB962C8B-B14F-4D97-AF65-F5344CB8AC3E}">
        <p14:creationId xmlns:p14="http://schemas.microsoft.com/office/powerpoint/2010/main" val="191821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49810" y="1664634"/>
            <a:ext cx="8305800" cy="403187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err="1"/>
              <a:t>Sudah</a:t>
            </a:r>
            <a:r>
              <a:rPr lang="en-US" sz="3200" dirty="0"/>
              <a:t> </a:t>
            </a:r>
            <a:r>
              <a:rPr lang="en-US" sz="3200" dirty="0" err="1"/>
              <a:t>berapakah</a:t>
            </a:r>
            <a:r>
              <a:rPr lang="en-US" sz="3200" dirty="0"/>
              <a:t> yang </a:t>
            </a:r>
            <a:r>
              <a:rPr lang="en-US" sz="3200" dirty="0" err="1"/>
              <a:t>anda</a:t>
            </a:r>
            <a:r>
              <a:rPr lang="en-US" sz="3200" dirty="0"/>
              <a:t> </a:t>
            </a:r>
            <a:r>
              <a:rPr lang="en-US" sz="3200" dirty="0" err="1"/>
              <a:t>catat</a:t>
            </a:r>
            <a:r>
              <a:rPr lang="en-US" sz="3200" dirty="0"/>
              <a:t>, </a:t>
            </a:r>
            <a:r>
              <a:rPr lang="en-US" sz="3200" dirty="0" err="1"/>
              <a:t>pimpinan</a:t>
            </a:r>
            <a:r>
              <a:rPr lang="en-US" sz="3200" dirty="0"/>
              <a:t> </a:t>
            </a:r>
            <a:r>
              <a:rPr lang="en-US" sz="3200" dirty="0" err="1"/>
              <a:t>partai</a:t>
            </a:r>
            <a:r>
              <a:rPr lang="en-US" sz="3200" dirty="0"/>
              <a:t>, </a:t>
            </a:r>
            <a:r>
              <a:rPr lang="en-US" sz="3200" dirty="0" err="1"/>
              <a:t>anggota</a:t>
            </a:r>
            <a:r>
              <a:rPr lang="en-US" sz="3200" dirty="0"/>
              <a:t> </a:t>
            </a:r>
            <a:r>
              <a:rPr lang="en-US" sz="3200" dirty="0" err="1"/>
              <a:t>dewan</a:t>
            </a:r>
            <a:r>
              <a:rPr lang="en-US" sz="3200" dirty="0"/>
              <a:t> </a:t>
            </a:r>
            <a:r>
              <a:rPr lang="en-US" sz="3200" dirty="0" err="1"/>
              <a:t>perwakilan</a:t>
            </a:r>
            <a:r>
              <a:rPr lang="en-US" sz="3200" dirty="0"/>
              <a:t> </a:t>
            </a:r>
            <a:r>
              <a:rPr lang="en-US" sz="3200" dirty="0" err="1"/>
              <a:t>rakyat</a:t>
            </a:r>
            <a:r>
              <a:rPr lang="en-US" sz="3200" dirty="0"/>
              <a:t>, </a:t>
            </a:r>
            <a:r>
              <a:rPr lang="en-US" sz="3200" dirty="0" err="1"/>
              <a:t>gubernur</a:t>
            </a:r>
            <a:r>
              <a:rPr lang="en-US" sz="3200" dirty="0"/>
              <a:t> </a:t>
            </a:r>
            <a:r>
              <a:rPr lang="en-US" sz="3200" dirty="0" err="1"/>
              <a:t>dan</a:t>
            </a:r>
            <a:r>
              <a:rPr lang="en-US" sz="3200" dirty="0"/>
              <a:t> </a:t>
            </a:r>
            <a:r>
              <a:rPr lang="en-US" sz="3200" dirty="0" err="1"/>
              <a:t>mantan</a:t>
            </a:r>
            <a:r>
              <a:rPr lang="en-US" sz="3200" dirty="0"/>
              <a:t> </a:t>
            </a:r>
            <a:r>
              <a:rPr lang="en-US" sz="3200" dirty="0" err="1"/>
              <a:t>gubernur</a:t>
            </a:r>
            <a:r>
              <a:rPr lang="en-US" sz="3200" dirty="0"/>
              <a:t>, </a:t>
            </a:r>
            <a:r>
              <a:rPr lang="en-US" sz="3200" dirty="0" err="1"/>
              <a:t>bupati</a:t>
            </a:r>
            <a:r>
              <a:rPr lang="en-US" sz="3200" dirty="0"/>
              <a:t>, </a:t>
            </a:r>
            <a:r>
              <a:rPr lang="en-US" sz="3200" dirty="0" err="1"/>
              <a:t>wali</a:t>
            </a:r>
            <a:r>
              <a:rPr lang="en-US" sz="3200" dirty="0"/>
              <a:t> </a:t>
            </a:r>
            <a:r>
              <a:rPr lang="en-US" sz="3200" dirty="0" err="1"/>
              <a:t>kota</a:t>
            </a:r>
            <a:r>
              <a:rPr lang="en-US" sz="3200" dirty="0"/>
              <a:t>, </a:t>
            </a:r>
            <a:r>
              <a:rPr lang="en-US" sz="3200" dirty="0" err="1"/>
              <a:t>menteri</a:t>
            </a:r>
            <a:r>
              <a:rPr lang="en-US" sz="3200" dirty="0"/>
              <a:t> </a:t>
            </a:r>
            <a:r>
              <a:rPr lang="en-US" sz="3200" dirty="0" err="1"/>
              <a:t>dan</a:t>
            </a:r>
            <a:r>
              <a:rPr lang="en-US" sz="3200" dirty="0"/>
              <a:t> </a:t>
            </a:r>
            <a:r>
              <a:rPr lang="en-US" sz="3200" dirty="0" err="1"/>
              <a:t>mantan</a:t>
            </a:r>
            <a:r>
              <a:rPr lang="en-US" sz="3200" dirty="0"/>
              <a:t> </a:t>
            </a:r>
            <a:r>
              <a:rPr lang="en-US" sz="3200" dirty="0" err="1"/>
              <a:t>menteri</a:t>
            </a:r>
            <a:r>
              <a:rPr lang="en-US" sz="3200" dirty="0"/>
              <a:t>, </a:t>
            </a:r>
            <a:r>
              <a:rPr lang="en-US" sz="3200" dirty="0" err="1"/>
              <a:t>pejabat</a:t>
            </a:r>
            <a:r>
              <a:rPr lang="en-US" sz="3200" dirty="0"/>
              <a:t> </a:t>
            </a:r>
            <a:r>
              <a:rPr lang="en-US" sz="3200" dirty="0" err="1"/>
              <a:t>dan</a:t>
            </a:r>
            <a:r>
              <a:rPr lang="en-US" sz="3200" dirty="0"/>
              <a:t> </a:t>
            </a:r>
            <a:r>
              <a:rPr lang="en-US" sz="3200" dirty="0" err="1"/>
              <a:t>eselon</a:t>
            </a:r>
            <a:r>
              <a:rPr lang="en-US" sz="3200" dirty="0"/>
              <a:t> </a:t>
            </a:r>
            <a:r>
              <a:rPr lang="en-US" sz="3200" dirty="0" err="1"/>
              <a:t>departemen</a:t>
            </a:r>
            <a:r>
              <a:rPr lang="en-US" sz="3200" dirty="0"/>
              <a:t> </a:t>
            </a:r>
            <a:r>
              <a:rPr lang="en-US" sz="3200" dirty="0" err="1"/>
              <a:t>pemerintahan</a:t>
            </a:r>
            <a:r>
              <a:rPr lang="en-US" sz="3200" dirty="0"/>
              <a:t>, hakim, </a:t>
            </a:r>
            <a:r>
              <a:rPr lang="en-US" sz="3200" dirty="0" err="1"/>
              <a:t>jaksa</a:t>
            </a:r>
            <a:r>
              <a:rPr lang="en-US" sz="3200" dirty="0"/>
              <a:t>, </a:t>
            </a:r>
            <a:r>
              <a:rPr lang="en-US" sz="3200" dirty="0" err="1"/>
              <a:t>polisi</a:t>
            </a:r>
            <a:r>
              <a:rPr lang="en-US" sz="3200" dirty="0"/>
              <a:t>, </a:t>
            </a:r>
            <a:r>
              <a:rPr lang="en-US" sz="3200" dirty="0" err="1"/>
              <a:t>militer</a:t>
            </a:r>
            <a:r>
              <a:rPr lang="en-US" sz="3200" dirty="0"/>
              <a:t>, </a:t>
            </a:r>
            <a:r>
              <a:rPr lang="en-US" sz="3200" dirty="0" err="1"/>
              <a:t>direktur</a:t>
            </a:r>
            <a:r>
              <a:rPr lang="en-US" sz="3200" dirty="0"/>
              <a:t> </a:t>
            </a:r>
            <a:r>
              <a:rPr lang="en-US" sz="3200" dirty="0" err="1"/>
              <a:t>BUMN</a:t>
            </a:r>
            <a:r>
              <a:rPr lang="en-US" sz="3200" dirty="0"/>
              <a:t>, </a:t>
            </a:r>
            <a:r>
              <a:rPr lang="en-US" sz="3200" dirty="0" err="1"/>
              <a:t>pengusaha</a:t>
            </a:r>
            <a:r>
              <a:rPr lang="en-US" sz="3200" dirty="0"/>
              <a:t>, yang </a:t>
            </a:r>
            <a:r>
              <a:rPr lang="en-US" sz="3200" dirty="0" err="1"/>
              <a:t>ditangkap</a:t>
            </a:r>
            <a:r>
              <a:rPr lang="en-US" sz="3200" dirty="0"/>
              <a:t> </a:t>
            </a:r>
            <a:r>
              <a:rPr lang="en-US" sz="3200" dirty="0" err="1"/>
              <a:t>dan</a:t>
            </a:r>
            <a:r>
              <a:rPr lang="en-US" sz="3200" dirty="0"/>
              <a:t> </a:t>
            </a:r>
            <a:r>
              <a:rPr lang="en-US" sz="3200" dirty="0" err="1"/>
              <a:t>dipenjarakan</a:t>
            </a:r>
            <a:r>
              <a:rPr lang="en-US" sz="3200" dirty="0"/>
              <a:t> </a:t>
            </a:r>
            <a:r>
              <a:rPr lang="en-US" sz="3200" dirty="0" err="1"/>
              <a:t>karena</a:t>
            </a:r>
            <a:r>
              <a:rPr lang="en-US" sz="3200" dirty="0"/>
              <a:t> </a:t>
            </a:r>
            <a:r>
              <a:rPr lang="en-US" sz="3200" dirty="0" err="1"/>
              <a:t>tindak</a:t>
            </a:r>
            <a:r>
              <a:rPr lang="en-US" sz="3200" dirty="0"/>
              <a:t> </a:t>
            </a:r>
            <a:r>
              <a:rPr lang="en-US" sz="3200" dirty="0" err="1"/>
              <a:t>korupsi</a:t>
            </a:r>
            <a:r>
              <a:rPr lang="en-US" sz="3200" dirty="0"/>
              <a:t>? </a:t>
            </a:r>
          </a:p>
        </p:txBody>
      </p:sp>
      <p:sp>
        <p:nvSpPr>
          <p:cNvPr id="5" name="Rectangle 4"/>
          <p:cNvSpPr/>
          <p:nvPr/>
        </p:nvSpPr>
        <p:spPr>
          <a:xfrm>
            <a:off x="359945" y="2661886"/>
            <a:ext cx="2438487" cy="156966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3200" dirty="0" err="1"/>
              <a:t>MUNCULNYA</a:t>
            </a:r>
            <a:r>
              <a:rPr lang="en-US" sz="3200" dirty="0"/>
              <a:t> </a:t>
            </a:r>
            <a:r>
              <a:rPr lang="en-US" sz="3200" dirty="0" err="1"/>
              <a:t>KEPEMIMPINAN</a:t>
            </a:r>
            <a:r>
              <a:rPr lang="en-US" sz="3200" dirty="0"/>
              <a:t> </a:t>
            </a:r>
            <a:r>
              <a:rPr lang="en-US" sz="3200" dirty="0" err="1"/>
              <a:t>KORUP</a:t>
            </a:r>
            <a:r>
              <a:rPr lang="en-US" sz="3200" dirty="0"/>
              <a:t> </a:t>
            </a:r>
          </a:p>
        </p:txBody>
      </p:sp>
      <p:sp>
        <p:nvSpPr>
          <p:cNvPr id="6" name="Title 1"/>
          <p:cNvSpPr>
            <a:spLocks noGrp="1"/>
          </p:cNvSpPr>
          <p:nvPr>
            <p:ph type="title"/>
          </p:nvPr>
        </p:nvSpPr>
        <p:spPr>
          <a:xfrm>
            <a:off x="838200" y="365125"/>
            <a:ext cx="10515600" cy="954311"/>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err="1"/>
              <a:t>Dampak</a:t>
            </a:r>
            <a:r>
              <a:rPr lang="en-US" dirty="0"/>
              <a:t> </a:t>
            </a:r>
            <a:r>
              <a:rPr lang="en-US" dirty="0" err="1"/>
              <a:t>Politik</a:t>
            </a:r>
            <a:r>
              <a:rPr lang="en-US" dirty="0"/>
              <a:t> </a:t>
            </a:r>
          </a:p>
        </p:txBody>
      </p:sp>
    </p:spTree>
    <p:extLst>
      <p:ext uri="{BB962C8B-B14F-4D97-AF65-F5344CB8AC3E}">
        <p14:creationId xmlns:p14="http://schemas.microsoft.com/office/powerpoint/2010/main" val="210994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2727701"/>
            <a:ext cx="2052286"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err="1"/>
              <a:t>HILANGNYA</a:t>
            </a:r>
            <a:r>
              <a:rPr lang="en-US" sz="2400" dirty="0"/>
              <a:t> </a:t>
            </a:r>
            <a:r>
              <a:rPr lang="en-US" sz="2400" dirty="0" err="1"/>
              <a:t>KEPERCAYAAN</a:t>
            </a:r>
            <a:r>
              <a:rPr lang="en-US" sz="2400" dirty="0"/>
              <a:t> RAKYAT  </a:t>
            </a:r>
            <a:r>
              <a:rPr lang="en-US" sz="2400" dirty="0" err="1"/>
              <a:t>TERHADAP</a:t>
            </a:r>
            <a:r>
              <a:rPr lang="en-US" sz="2400" dirty="0"/>
              <a:t> </a:t>
            </a:r>
            <a:r>
              <a:rPr lang="en-US" sz="2400" dirty="0" err="1"/>
              <a:t>DEMOKRASI</a:t>
            </a:r>
            <a:r>
              <a:rPr lang="en-US" sz="2400" dirty="0"/>
              <a:t> </a:t>
            </a:r>
          </a:p>
        </p:txBody>
      </p:sp>
      <p:sp>
        <p:nvSpPr>
          <p:cNvPr id="5" name="Rectangle 4"/>
          <p:cNvSpPr/>
          <p:nvPr/>
        </p:nvSpPr>
        <p:spPr>
          <a:xfrm>
            <a:off x="3048000" y="1425543"/>
            <a:ext cx="8305800" cy="38164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Demokrasi</a:t>
            </a:r>
            <a:r>
              <a:rPr lang="en-US" sz="2800" dirty="0"/>
              <a:t> yang </a:t>
            </a:r>
            <a:r>
              <a:rPr lang="en-US" sz="2800" dirty="0" err="1"/>
              <a:t>diterapkan</a:t>
            </a:r>
            <a:r>
              <a:rPr lang="en-US" sz="2800" dirty="0"/>
              <a:t> di Indonesia </a:t>
            </a:r>
            <a:r>
              <a:rPr lang="en-US" sz="2800" dirty="0" err="1"/>
              <a:t>sedang</a:t>
            </a:r>
            <a:r>
              <a:rPr lang="en-US" sz="2800" dirty="0"/>
              <a:t> </a:t>
            </a:r>
            <a:r>
              <a:rPr lang="en-US" sz="2800" dirty="0" err="1"/>
              <a:t>menghadapi</a:t>
            </a:r>
            <a:r>
              <a:rPr lang="en-US" sz="2800" dirty="0"/>
              <a:t> </a:t>
            </a:r>
            <a:r>
              <a:rPr lang="en-US" sz="2800" dirty="0" err="1"/>
              <a:t>cobaan</a:t>
            </a:r>
            <a:r>
              <a:rPr lang="en-US" sz="2800" dirty="0"/>
              <a:t> </a:t>
            </a:r>
            <a:r>
              <a:rPr lang="en-US" sz="2800" dirty="0" err="1"/>
              <a:t>berat</a:t>
            </a:r>
            <a:r>
              <a:rPr lang="en-US" sz="2800" dirty="0"/>
              <a:t> </a:t>
            </a:r>
            <a:r>
              <a:rPr lang="en-US" sz="2800" dirty="0" err="1"/>
              <a:t>yakni</a:t>
            </a:r>
            <a:r>
              <a:rPr lang="en-US" sz="2800" dirty="0"/>
              <a:t> </a:t>
            </a:r>
            <a:r>
              <a:rPr lang="en-US" sz="2800" dirty="0" err="1"/>
              <a:t>berkurangnya</a:t>
            </a:r>
            <a:r>
              <a:rPr lang="en-US" sz="2800" dirty="0"/>
              <a:t> </a:t>
            </a:r>
            <a:r>
              <a:rPr lang="en-US" sz="2800" dirty="0" err="1"/>
              <a:t>kepercayaan</a:t>
            </a:r>
            <a:r>
              <a:rPr lang="en-US" sz="2800" dirty="0"/>
              <a:t> </a:t>
            </a:r>
            <a:r>
              <a:rPr lang="en-US" sz="2800" dirty="0" err="1"/>
              <a:t>masyarakat</a:t>
            </a:r>
            <a:r>
              <a:rPr lang="en-US" sz="2800" dirty="0"/>
              <a:t> </a:t>
            </a:r>
            <a:r>
              <a:rPr lang="en-US" sz="2800" dirty="0" err="1"/>
              <a:t>terhadap</a:t>
            </a:r>
            <a:r>
              <a:rPr lang="en-US" sz="2800" dirty="0"/>
              <a:t> </a:t>
            </a:r>
            <a:r>
              <a:rPr lang="en-US" sz="2800" dirty="0" err="1"/>
              <a:t>demokrasi</a:t>
            </a:r>
            <a:r>
              <a:rPr lang="en-US" sz="2800" dirty="0"/>
              <a:t>. Hal </a:t>
            </a:r>
            <a:r>
              <a:rPr lang="en-US" sz="2800" dirty="0" err="1"/>
              <a:t>ini</a:t>
            </a:r>
            <a:r>
              <a:rPr lang="en-US" sz="2800" dirty="0"/>
              <a:t> </a:t>
            </a:r>
            <a:r>
              <a:rPr lang="en-US" sz="2800" dirty="0" err="1"/>
              <a:t>dikarenakan</a:t>
            </a:r>
            <a:r>
              <a:rPr lang="en-US" sz="2800" dirty="0"/>
              <a:t> </a:t>
            </a:r>
            <a:r>
              <a:rPr lang="en-US" sz="2800" dirty="0" err="1"/>
              <a:t>terjadinya</a:t>
            </a:r>
            <a:r>
              <a:rPr lang="en-US" sz="2800" dirty="0"/>
              <a:t> </a:t>
            </a:r>
            <a:r>
              <a:rPr lang="en-US" sz="2800" dirty="0" err="1"/>
              <a:t>tindak</a:t>
            </a:r>
            <a:r>
              <a:rPr lang="en-US" sz="2800" dirty="0"/>
              <a:t> </a:t>
            </a:r>
            <a:r>
              <a:rPr lang="en-US" sz="2800" dirty="0" err="1"/>
              <a:t>korupsi</a:t>
            </a:r>
            <a:r>
              <a:rPr lang="en-US" sz="2800" dirty="0"/>
              <a:t> </a:t>
            </a:r>
            <a:r>
              <a:rPr lang="en-US" sz="2800" dirty="0" err="1"/>
              <a:t>besar-besaran</a:t>
            </a:r>
            <a:r>
              <a:rPr lang="en-US" sz="2800" dirty="0"/>
              <a:t> yang </a:t>
            </a:r>
            <a:r>
              <a:rPr lang="en-US" sz="2800" dirty="0" err="1"/>
              <a:t>dilakukan</a:t>
            </a:r>
            <a:r>
              <a:rPr lang="en-US" sz="2800" dirty="0"/>
              <a:t> </a:t>
            </a:r>
            <a:r>
              <a:rPr lang="en-US" sz="2800" dirty="0" err="1"/>
              <a:t>oleh</a:t>
            </a:r>
            <a:r>
              <a:rPr lang="en-US" sz="2800" dirty="0"/>
              <a:t> </a:t>
            </a:r>
            <a:r>
              <a:rPr lang="en-US" sz="2800" dirty="0" err="1"/>
              <a:t>petinggi</a:t>
            </a:r>
            <a:r>
              <a:rPr lang="en-US" sz="2800" dirty="0"/>
              <a:t> </a:t>
            </a:r>
            <a:r>
              <a:rPr lang="en-US" sz="2800" dirty="0" err="1"/>
              <a:t>pemerintah</a:t>
            </a:r>
            <a:r>
              <a:rPr lang="en-US" sz="2800" dirty="0"/>
              <a:t>, </a:t>
            </a:r>
            <a:r>
              <a:rPr lang="en-US" sz="2800" dirty="0" err="1"/>
              <a:t>legislatif</a:t>
            </a:r>
            <a:r>
              <a:rPr lang="en-US" sz="2800" dirty="0"/>
              <a:t> </a:t>
            </a:r>
            <a:r>
              <a:rPr lang="en-US" sz="2800" dirty="0" err="1"/>
              <a:t>atau</a:t>
            </a:r>
            <a:r>
              <a:rPr lang="en-US" sz="2800" dirty="0"/>
              <a:t> </a:t>
            </a:r>
            <a:r>
              <a:rPr lang="en-US" sz="2800" dirty="0" err="1"/>
              <a:t>petinggi</a:t>
            </a:r>
            <a:r>
              <a:rPr lang="en-US" sz="2800" dirty="0"/>
              <a:t> </a:t>
            </a:r>
            <a:r>
              <a:rPr lang="en-US" sz="2800" dirty="0" err="1"/>
              <a:t>partai</a:t>
            </a:r>
            <a:r>
              <a:rPr lang="en-US" sz="2800" dirty="0"/>
              <a:t> </a:t>
            </a:r>
            <a:r>
              <a:rPr lang="en-US" sz="2800" dirty="0" err="1"/>
              <a:t>politik</a:t>
            </a:r>
            <a:r>
              <a:rPr lang="en-US" sz="2800" dirty="0"/>
              <a:t>. </a:t>
            </a:r>
            <a:r>
              <a:rPr lang="en-US" sz="2800" dirty="0" err="1"/>
              <a:t>Kondisi</a:t>
            </a:r>
            <a:r>
              <a:rPr lang="en-US" sz="2800" dirty="0"/>
              <a:t> </a:t>
            </a:r>
            <a:r>
              <a:rPr lang="en-US" sz="2800" dirty="0" err="1"/>
              <a:t>ini</a:t>
            </a:r>
            <a:r>
              <a:rPr lang="en-US" sz="2800" dirty="0"/>
              <a:t> </a:t>
            </a:r>
            <a:r>
              <a:rPr lang="en-US" sz="2800" dirty="0" err="1"/>
              <a:t>mengakibatkan</a:t>
            </a:r>
            <a:r>
              <a:rPr lang="en-US" sz="2800" dirty="0"/>
              <a:t> </a:t>
            </a:r>
            <a:r>
              <a:rPr lang="en-US" sz="2800" dirty="0" err="1"/>
              <a:t>berkurangnya</a:t>
            </a:r>
            <a:r>
              <a:rPr lang="en-US" sz="2800" dirty="0"/>
              <a:t> </a:t>
            </a:r>
            <a:r>
              <a:rPr lang="en-US" sz="2800" dirty="0" err="1"/>
              <a:t>bahkan</a:t>
            </a:r>
            <a:r>
              <a:rPr lang="en-US" sz="2800" dirty="0"/>
              <a:t> </a:t>
            </a:r>
            <a:r>
              <a:rPr lang="en-US" sz="2800" dirty="0" err="1"/>
              <a:t>hilangnya</a:t>
            </a:r>
            <a:r>
              <a:rPr lang="en-US" sz="2800" dirty="0"/>
              <a:t> </a:t>
            </a:r>
            <a:r>
              <a:rPr lang="en-US" sz="2800" dirty="0" err="1"/>
              <a:t>kepercayaan</a:t>
            </a:r>
            <a:r>
              <a:rPr lang="en-US" sz="2800" dirty="0"/>
              <a:t> </a:t>
            </a:r>
            <a:r>
              <a:rPr lang="en-US" sz="2800" dirty="0" err="1"/>
              <a:t>publik</a:t>
            </a:r>
            <a:r>
              <a:rPr lang="en-US" sz="2800" dirty="0"/>
              <a:t> </a:t>
            </a:r>
            <a:r>
              <a:rPr lang="en-US" sz="2800" dirty="0" err="1"/>
              <a:t>terhadap</a:t>
            </a:r>
            <a:r>
              <a:rPr lang="en-US" sz="2800" dirty="0"/>
              <a:t> </a:t>
            </a:r>
            <a:r>
              <a:rPr lang="en-US" sz="2800" dirty="0" err="1"/>
              <a:t>pemerintahan</a:t>
            </a:r>
            <a:r>
              <a:rPr lang="en-US" sz="2800" dirty="0"/>
              <a:t> yang </a:t>
            </a:r>
            <a:r>
              <a:rPr lang="en-US" sz="2800" dirty="0" err="1"/>
              <a:t>sedang</a:t>
            </a:r>
            <a:r>
              <a:rPr lang="en-US" sz="2800" dirty="0"/>
              <a:t> </a:t>
            </a:r>
            <a:r>
              <a:rPr lang="en-US" sz="2800" dirty="0" err="1"/>
              <a:t>berjalan</a:t>
            </a:r>
            <a:r>
              <a:rPr lang="en-US" sz="2800" dirty="0"/>
              <a:t>. </a:t>
            </a:r>
          </a:p>
          <a:p>
            <a:r>
              <a:rPr lang="en-US" dirty="0"/>
              <a:t> </a:t>
            </a:r>
          </a:p>
        </p:txBody>
      </p:sp>
      <p:sp>
        <p:nvSpPr>
          <p:cNvPr id="6" name="Rectangle 5"/>
          <p:cNvSpPr/>
          <p:nvPr/>
        </p:nvSpPr>
        <p:spPr>
          <a:xfrm>
            <a:off x="838200" y="5348079"/>
            <a:ext cx="1051560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dirty="0"/>
              <a:t>Hal </a:t>
            </a:r>
            <a:r>
              <a:rPr lang="en-US" sz="2400" dirty="0" err="1"/>
              <a:t>ini</a:t>
            </a:r>
            <a:r>
              <a:rPr lang="en-US" sz="2400" dirty="0"/>
              <a:t> </a:t>
            </a:r>
            <a:r>
              <a:rPr lang="en-US" sz="2400" dirty="0" err="1"/>
              <a:t>benar-benar</a:t>
            </a:r>
            <a:r>
              <a:rPr lang="en-US" sz="2400" dirty="0"/>
              <a:t> </a:t>
            </a:r>
            <a:r>
              <a:rPr lang="en-US" sz="2400" dirty="0" err="1"/>
              <a:t>harus</a:t>
            </a:r>
            <a:r>
              <a:rPr lang="en-US" sz="2400" dirty="0"/>
              <a:t> </a:t>
            </a:r>
            <a:r>
              <a:rPr lang="en-US" sz="2400" dirty="0" err="1"/>
              <a:t>diatasi</a:t>
            </a:r>
            <a:r>
              <a:rPr lang="en-US" sz="2400" dirty="0"/>
              <a:t> </a:t>
            </a:r>
            <a:r>
              <a:rPr lang="en-US" sz="2400" dirty="0" err="1"/>
              <a:t>dengan</a:t>
            </a:r>
            <a:r>
              <a:rPr lang="en-US" sz="2400" dirty="0"/>
              <a:t> </a:t>
            </a:r>
            <a:r>
              <a:rPr lang="en-US" sz="2400" dirty="0" err="1"/>
              <a:t>kepemimpinan</a:t>
            </a:r>
            <a:r>
              <a:rPr lang="en-US" sz="2400" dirty="0"/>
              <a:t> yang </a:t>
            </a:r>
            <a:r>
              <a:rPr lang="en-US" sz="2400" dirty="0" err="1"/>
              <a:t>baik</a:t>
            </a:r>
            <a:r>
              <a:rPr lang="en-US" sz="2400" dirty="0"/>
              <a:t>, </a:t>
            </a:r>
            <a:r>
              <a:rPr lang="en-US" sz="2400" dirty="0" err="1"/>
              <a:t>jujur</a:t>
            </a:r>
            <a:r>
              <a:rPr lang="en-US" sz="2400" dirty="0"/>
              <a:t>, </a:t>
            </a:r>
            <a:r>
              <a:rPr lang="en-US" sz="2400" dirty="0" err="1"/>
              <a:t>bersih</a:t>
            </a:r>
            <a:r>
              <a:rPr lang="en-US" sz="2400" dirty="0"/>
              <a:t> </a:t>
            </a:r>
            <a:r>
              <a:rPr lang="en-US" sz="2400" dirty="0" err="1"/>
              <a:t>dan</a:t>
            </a:r>
            <a:r>
              <a:rPr lang="en-US" sz="2400" dirty="0"/>
              <a:t> </a:t>
            </a:r>
            <a:r>
              <a:rPr lang="en-US" sz="2400" dirty="0" err="1"/>
              <a:t>adil</a:t>
            </a:r>
            <a:r>
              <a:rPr lang="en-US" sz="2400" dirty="0"/>
              <a:t>. </a:t>
            </a:r>
          </a:p>
        </p:txBody>
      </p:sp>
      <p:sp>
        <p:nvSpPr>
          <p:cNvPr id="7" name="Title 1"/>
          <p:cNvSpPr>
            <a:spLocks noGrp="1"/>
          </p:cNvSpPr>
          <p:nvPr>
            <p:ph type="title"/>
          </p:nvPr>
        </p:nvSpPr>
        <p:spPr>
          <a:xfrm>
            <a:off x="838200" y="365125"/>
            <a:ext cx="10515600" cy="954311"/>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err="1"/>
              <a:t>Dampak</a:t>
            </a:r>
            <a:r>
              <a:rPr lang="en-US" dirty="0"/>
              <a:t> </a:t>
            </a:r>
            <a:r>
              <a:rPr lang="en-US" dirty="0" err="1"/>
              <a:t>Politik</a:t>
            </a:r>
            <a:r>
              <a:rPr lang="en-US" dirty="0"/>
              <a:t> </a:t>
            </a:r>
          </a:p>
        </p:txBody>
      </p:sp>
    </p:spTree>
    <p:extLst>
      <p:ext uri="{BB962C8B-B14F-4D97-AF65-F5344CB8AC3E}">
        <p14:creationId xmlns:p14="http://schemas.microsoft.com/office/powerpoint/2010/main" val="2120609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286" y="2993588"/>
            <a:ext cx="2335255" cy="95410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800" dirty="0" err="1"/>
              <a:t>MENGUATNYA</a:t>
            </a:r>
            <a:r>
              <a:rPr lang="en-US" sz="2800" dirty="0"/>
              <a:t> </a:t>
            </a:r>
            <a:r>
              <a:rPr lang="en-US" sz="2800" dirty="0" err="1"/>
              <a:t>PLUTOKRASI</a:t>
            </a:r>
            <a:r>
              <a:rPr lang="en-US" sz="2800" dirty="0"/>
              <a:t> </a:t>
            </a:r>
          </a:p>
        </p:txBody>
      </p:sp>
      <p:sp>
        <p:nvSpPr>
          <p:cNvPr id="5" name="Rectangle 4"/>
          <p:cNvSpPr/>
          <p:nvPr/>
        </p:nvSpPr>
        <p:spPr>
          <a:xfrm>
            <a:off x="2704333" y="1466768"/>
            <a:ext cx="8477122" cy="267765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a:t>Perusahaan-</a:t>
            </a:r>
            <a:r>
              <a:rPr lang="en-US" sz="2800" dirty="0" err="1"/>
              <a:t>perusahaan</a:t>
            </a:r>
            <a:r>
              <a:rPr lang="en-US" sz="2800" dirty="0"/>
              <a:t> </a:t>
            </a:r>
            <a:r>
              <a:rPr lang="en-US" sz="2800" dirty="0" err="1"/>
              <a:t>besar</a:t>
            </a:r>
            <a:r>
              <a:rPr lang="en-US" sz="2800" dirty="0"/>
              <a:t> </a:t>
            </a:r>
            <a:r>
              <a:rPr lang="en-US" sz="2800" dirty="0" err="1"/>
              <a:t>ternyata</a:t>
            </a:r>
            <a:r>
              <a:rPr lang="en-US" sz="2800" dirty="0"/>
              <a:t> </a:t>
            </a:r>
            <a:r>
              <a:rPr lang="en-US" sz="2800" dirty="0" err="1"/>
              <a:t>juga</a:t>
            </a:r>
            <a:r>
              <a:rPr lang="en-US" sz="2800" dirty="0"/>
              <a:t> </a:t>
            </a:r>
            <a:r>
              <a:rPr lang="en-US" sz="2800" dirty="0" err="1"/>
              <a:t>ada</a:t>
            </a:r>
            <a:r>
              <a:rPr lang="en-US" sz="2800" dirty="0"/>
              <a:t> </a:t>
            </a:r>
            <a:r>
              <a:rPr lang="en-US" sz="2800" dirty="0" err="1"/>
              <a:t>hubungannya</a:t>
            </a:r>
            <a:r>
              <a:rPr lang="en-US" sz="2800" dirty="0"/>
              <a:t> </a:t>
            </a:r>
            <a:r>
              <a:rPr lang="en-US" sz="2800" dirty="0" err="1"/>
              <a:t>dengan</a:t>
            </a:r>
            <a:r>
              <a:rPr lang="en-US" sz="2800" dirty="0"/>
              <a:t> </a:t>
            </a:r>
            <a:r>
              <a:rPr lang="en-US" sz="2800" dirty="0" err="1"/>
              <a:t>partai-partai</a:t>
            </a:r>
            <a:r>
              <a:rPr lang="en-US" sz="2800" dirty="0"/>
              <a:t> yang </a:t>
            </a:r>
            <a:r>
              <a:rPr lang="en-US" sz="2800" dirty="0" err="1"/>
              <a:t>ada</a:t>
            </a:r>
            <a:r>
              <a:rPr lang="en-US" sz="2800" dirty="0"/>
              <a:t> di </a:t>
            </a:r>
            <a:r>
              <a:rPr lang="en-US" sz="2800" dirty="0" err="1"/>
              <a:t>kancah</a:t>
            </a:r>
            <a:r>
              <a:rPr lang="en-US" sz="2800" dirty="0"/>
              <a:t> </a:t>
            </a:r>
            <a:r>
              <a:rPr lang="en-US" sz="2800" dirty="0" err="1"/>
              <a:t>perpolitikan</a:t>
            </a:r>
            <a:r>
              <a:rPr lang="en-US" sz="2800" dirty="0"/>
              <a:t> </a:t>
            </a:r>
            <a:r>
              <a:rPr lang="en-US" sz="2800" dirty="0" err="1"/>
              <a:t>negeri</a:t>
            </a:r>
            <a:r>
              <a:rPr lang="en-US" sz="2800" dirty="0"/>
              <a:t> </a:t>
            </a:r>
            <a:r>
              <a:rPr lang="en-US" sz="2800" dirty="0" err="1"/>
              <a:t>ini</a:t>
            </a:r>
            <a:r>
              <a:rPr lang="en-US" sz="2800" dirty="0"/>
              <a:t>, </a:t>
            </a:r>
            <a:r>
              <a:rPr lang="en-US" sz="2800" dirty="0" err="1"/>
              <a:t>bahkan</a:t>
            </a:r>
            <a:r>
              <a:rPr lang="en-US" sz="2800" dirty="0"/>
              <a:t> </a:t>
            </a:r>
            <a:r>
              <a:rPr lang="en-US" sz="2800" dirty="0" err="1"/>
              <a:t>beberapa</a:t>
            </a:r>
            <a:r>
              <a:rPr lang="en-US" sz="2800" dirty="0"/>
              <a:t> </a:t>
            </a:r>
            <a:r>
              <a:rPr lang="en-US" sz="2800" dirty="0" err="1"/>
              <a:t>pengusaha</a:t>
            </a:r>
            <a:r>
              <a:rPr lang="en-US" sz="2800" dirty="0"/>
              <a:t> </a:t>
            </a:r>
            <a:r>
              <a:rPr lang="en-US" sz="2800" dirty="0" err="1"/>
              <a:t>besar</a:t>
            </a:r>
            <a:r>
              <a:rPr lang="en-US" sz="2800" dirty="0"/>
              <a:t> </a:t>
            </a:r>
            <a:r>
              <a:rPr lang="en-US" sz="2800" dirty="0" err="1"/>
              <a:t>menjadi</a:t>
            </a:r>
            <a:r>
              <a:rPr lang="en-US" sz="2800" dirty="0"/>
              <a:t> </a:t>
            </a:r>
            <a:r>
              <a:rPr lang="en-US" sz="2800" dirty="0" err="1"/>
              <a:t>ketua</a:t>
            </a:r>
            <a:r>
              <a:rPr lang="en-US" sz="2800" dirty="0"/>
              <a:t> </a:t>
            </a:r>
            <a:r>
              <a:rPr lang="en-US" sz="2800" dirty="0" err="1"/>
              <a:t>sebuah</a:t>
            </a:r>
            <a:r>
              <a:rPr lang="en-US" sz="2800" dirty="0"/>
              <a:t> </a:t>
            </a:r>
            <a:r>
              <a:rPr lang="en-US" sz="2800" dirty="0" err="1"/>
              <a:t>partai</a:t>
            </a:r>
            <a:r>
              <a:rPr lang="en-US" sz="2800" dirty="0"/>
              <a:t> </a:t>
            </a:r>
            <a:r>
              <a:rPr lang="en-US" sz="2800" dirty="0" err="1"/>
              <a:t>politik</a:t>
            </a:r>
            <a:r>
              <a:rPr lang="en-US" sz="2800" dirty="0"/>
              <a:t>. </a:t>
            </a:r>
            <a:r>
              <a:rPr lang="en-US" sz="2800" dirty="0" err="1"/>
              <a:t>Tak</a:t>
            </a:r>
            <a:r>
              <a:rPr lang="en-US" sz="2800" dirty="0"/>
              <a:t> </a:t>
            </a:r>
            <a:r>
              <a:rPr lang="en-US" sz="2800" dirty="0" err="1"/>
              <a:t>urung</a:t>
            </a:r>
            <a:r>
              <a:rPr lang="en-US" sz="2800" dirty="0"/>
              <a:t> </a:t>
            </a:r>
            <a:r>
              <a:rPr lang="en-US" sz="2800" dirty="0" err="1"/>
              <a:t>antara</a:t>
            </a:r>
            <a:r>
              <a:rPr lang="en-US" sz="2800" dirty="0"/>
              <a:t> </a:t>
            </a:r>
            <a:r>
              <a:rPr lang="en-US" sz="2800" dirty="0" err="1"/>
              <a:t>kepentingan</a:t>
            </a:r>
            <a:r>
              <a:rPr lang="en-US" sz="2800" dirty="0"/>
              <a:t> </a:t>
            </a:r>
            <a:r>
              <a:rPr lang="en-US" sz="2800" dirty="0" err="1"/>
              <a:t>partai</a:t>
            </a:r>
            <a:r>
              <a:rPr lang="en-US" sz="2800" dirty="0"/>
              <a:t> </a:t>
            </a:r>
            <a:r>
              <a:rPr lang="en-US" sz="2800" dirty="0" err="1"/>
              <a:t>dengan</a:t>
            </a:r>
            <a:r>
              <a:rPr lang="en-US" sz="2800" dirty="0"/>
              <a:t> </a:t>
            </a:r>
            <a:r>
              <a:rPr lang="en-US" sz="2800" dirty="0" err="1"/>
              <a:t>kepentingan</a:t>
            </a:r>
            <a:r>
              <a:rPr lang="en-US" sz="2800" dirty="0"/>
              <a:t> </a:t>
            </a:r>
            <a:r>
              <a:rPr lang="en-US" sz="2800" dirty="0" err="1"/>
              <a:t>perusahaan</a:t>
            </a:r>
            <a:r>
              <a:rPr lang="en-US" sz="2800" dirty="0"/>
              <a:t> </a:t>
            </a:r>
            <a:r>
              <a:rPr lang="en-US" sz="2800" dirty="0" err="1"/>
              <a:t>menjadi</a:t>
            </a:r>
            <a:r>
              <a:rPr lang="en-US" sz="2800" dirty="0"/>
              <a:t> </a:t>
            </a:r>
            <a:r>
              <a:rPr lang="en-US" sz="2800" dirty="0" err="1"/>
              <a:t>sangat</a:t>
            </a:r>
            <a:r>
              <a:rPr lang="en-US" sz="2800" dirty="0"/>
              <a:t> </a:t>
            </a:r>
            <a:r>
              <a:rPr lang="en-US" sz="2800" dirty="0" err="1"/>
              <a:t>ambigu</a:t>
            </a:r>
            <a:r>
              <a:rPr lang="en-US" sz="2800" dirty="0"/>
              <a:t>. </a:t>
            </a:r>
          </a:p>
        </p:txBody>
      </p:sp>
      <p:sp>
        <p:nvSpPr>
          <p:cNvPr id="6" name="Rectangle 5"/>
          <p:cNvSpPr/>
          <p:nvPr/>
        </p:nvSpPr>
        <p:spPr>
          <a:xfrm>
            <a:off x="337530" y="4230341"/>
            <a:ext cx="10843925" cy="252376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Korupsi</a:t>
            </a:r>
            <a:r>
              <a:rPr lang="en-US" sz="2800" dirty="0"/>
              <a:t> yang </a:t>
            </a:r>
            <a:r>
              <a:rPr lang="en-US" sz="2800" dirty="0" err="1"/>
              <a:t>sudah</a:t>
            </a:r>
            <a:r>
              <a:rPr lang="en-US" sz="2800" dirty="0"/>
              <a:t> </a:t>
            </a:r>
            <a:r>
              <a:rPr lang="en-US" sz="2800" dirty="0" err="1"/>
              <a:t>menyandera</a:t>
            </a:r>
            <a:r>
              <a:rPr lang="en-US" sz="2800" dirty="0"/>
              <a:t> </a:t>
            </a:r>
            <a:r>
              <a:rPr lang="en-US" sz="2800" dirty="0" err="1"/>
              <a:t>pemerintahan</a:t>
            </a:r>
            <a:r>
              <a:rPr lang="en-US" sz="2800" dirty="0"/>
              <a:t> </a:t>
            </a:r>
            <a:r>
              <a:rPr lang="en-US" sz="2800" dirty="0" err="1"/>
              <a:t>pada</a:t>
            </a:r>
            <a:r>
              <a:rPr lang="en-US" sz="2800" dirty="0"/>
              <a:t> </a:t>
            </a:r>
            <a:r>
              <a:rPr lang="en-US" sz="2800" dirty="0" err="1"/>
              <a:t>akhirnya</a:t>
            </a:r>
            <a:r>
              <a:rPr lang="en-US" sz="2800" dirty="0"/>
              <a:t> </a:t>
            </a:r>
            <a:r>
              <a:rPr lang="en-US" sz="2800" dirty="0" err="1"/>
              <a:t>akan</a:t>
            </a:r>
            <a:r>
              <a:rPr lang="en-US" sz="2800" dirty="0"/>
              <a:t> </a:t>
            </a:r>
            <a:r>
              <a:rPr lang="en-US" sz="2800" dirty="0" err="1"/>
              <a:t>menghasilkan</a:t>
            </a:r>
            <a:r>
              <a:rPr lang="en-US" sz="2800" dirty="0"/>
              <a:t> </a:t>
            </a:r>
            <a:r>
              <a:rPr lang="en-US" sz="2800" dirty="0" err="1"/>
              <a:t>konsekuensi</a:t>
            </a:r>
            <a:r>
              <a:rPr lang="en-US" sz="2800" dirty="0"/>
              <a:t> </a:t>
            </a:r>
            <a:r>
              <a:rPr lang="en-US" sz="2800" dirty="0" err="1"/>
              <a:t>menguatnya</a:t>
            </a:r>
            <a:r>
              <a:rPr lang="en-US" sz="2800" dirty="0"/>
              <a:t> </a:t>
            </a:r>
            <a:r>
              <a:rPr lang="en-US" sz="2800" dirty="0" err="1"/>
              <a:t>plutokrasi</a:t>
            </a:r>
            <a:r>
              <a:rPr lang="en-US" sz="2800" dirty="0"/>
              <a:t> (</a:t>
            </a:r>
            <a:r>
              <a:rPr lang="en-US" sz="2800" dirty="0" err="1"/>
              <a:t>sistem</a:t>
            </a:r>
            <a:r>
              <a:rPr lang="en-US" sz="2800" dirty="0"/>
              <a:t> </a:t>
            </a:r>
            <a:r>
              <a:rPr lang="en-US" sz="2800" dirty="0" err="1"/>
              <a:t>politik</a:t>
            </a:r>
            <a:r>
              <a:rPr lang="en-US" sz="2800" dirty="0"/>
              <a:t> yang </a:t>
            </a:r>
            <a:r>
              <a:rPr lang="en-US" sz="2800" dirty="0" err="1"/>
              <a:t>dikuasai</a:t>
            </a:r>
            <a:r>
              <a:rPr lang="en-US" sz="2800" dirty="0"/>
              <a:t> </a:t>
            </a:r>
            <a:r>
              <a:rPr lang="en-US" sz="2800" dirty="0" err="1"/>
              <a:t>pemilik</a:t>
            </a:r>
            <a:r>
              <a:rPr lang="en-US" sz="2800" dirty="0"/>
              <a:t> modal/</a:t>
            </a:r>
            <a:r>
              <a:rPr lang="en-US" sz="2800" dirty="0" err="1"/>
              <a:t>kapitalis</a:t>
            </a:r>
            <a:r>
              <a:rPr lang="en-US" sz="2800" dirty="0"/>
              <a:t>) </a:t>
            </a:r>
            <a:r>
              <a:rPr lang="en-US" sz="2800" dirty="0" err="1"/>
              <a:t>karena</a:t>
            </a:r>
            <a:r>
              <a:rPr lang="en-US" sz="2800" dirty="0"/>
              <a:t> </a:t>
            </a:r>
            <a:r>
              <a:rPr lang="en-US" sz="2800" dirty="0" err="1"/>
              <a:t>sebagian</a:t>
            </a:r>
            <a:r>
              <a:rPr lang="en-US" sz="2800" dirty="0"/>
              <a:t> orang </a:t>
            </a:r>
            <a:r>
              <a:rPr lang="en-US" sz="2800" dirty="0" err="1"/>
              <a:t>atau</a:t>
            </a:r>
            <a:r>
              <a:rPr lang="en-US" sz="2800" dirty="0"/>
              <a:t> </a:t>
            </a:r>
            <a:r>
              <a:rPr lang="en-US" sz="2800" dirty="0" err="1"/>
              <a:t>perusahaan</a:t>
            </a:r>
            <a:r>
              <a:rPr lang="en-US" sz="2800" dirty="0"/>
              <a:t> </a:t>
            </a:r>
            <a:r>
              <a:rPr lang="en-US" sz="2800" dirty="0" err="1"/>
              <a:t>besar</a:t>
            </a:r>
            <a:r>
              <a:rPr lang="en-US" sz="2800" dirty="0"/>
              <a:t> </a:t>
            </a:r>
            <a:r>
              <a:rPr lang="en-US" sz="2800" dirty="0" err="1"/>
              <a:t>melakukan</a:t>
            </a:r>
            <a:r>
              <a:rPr lang="en-US" sz="2800" dirty="0"/>
              <a:t> ‘</a:t>
            </a:r>
            <a:r>
              <a:rPr lang="en-US" sz="2800" dirty="0" err="1"/>
              <a:t>transaksi</a:t>
            </a:r>
            <a:r>
              <a:rPr lang="en-US" sz="2800" dirty="0"/>
              <a:t>’ </a:t>
            </a:r>
            <a:r>
              <a:rPr lang="en-US" sz="2800" dirty="0" err="1"/>
              <a:t>dengan</a:t>
            </a:r>
            <a:r>
              <a:rPr lang="en-US" sz="2800" dirty="0"/>
              <a:t> </a:t>
            </a:r>
            <a:r>
              <a:rPr lang="en-US" sz="2800" dirty="0" err="1"/>
              <a:t>pemerintah</a:t>
            </a:r>
            <a:r>
              <a:rPr lang="en-US" sz="2800" dirty="0"/>
              <a:t>, </a:t>
            </a:r>
            <a:r>
              <a:rPr lang="en-US" sz="2800" dirty="0" err="1"/>
              <a:t>sehingga</a:t>
            </a:r>
            <a:r>
              <a:rPr lang="en-US" sz="2800" dirty="0"/>
              <a:t> </a:t>
            </a:r>
            <a:r>
              <a:rPr lang="en-US" sz="2800" dirty="0" err="1"/>
              <a:t>pada</a:t>
            </a:r>
            <a:r>
              <a:rPr lang="en-US" sz="2800" dirty="0"/>
              <a:t> </a:t>
            </a:r>
            <a:r>
              <a:rPr lang="en-US" sz="2800" dirty="0" err="1"/>
              <a:t>suatu</a:t>
            </a:r>
            <a:r>
              <a:rPr lang="en-US" sz="2800" dirty="0"/>
              <a:t> </a:t>
            </a:r>
            <a:r>
              <a:rPr lang="en-US" sz="2800" dirty="0" err="1"/>
              <a:t>saat</a:t>
            </a:r>
            <a:r>
              <a:rPr lang="en-US" sz="2800" dirty="0"/>
              <a:t> </a:t>
            </a:r>
            <a:r>
              <a:rPr lang="en-US" sz="2800" dirty="0" err="1"/>
              <a:t>merekalah</a:t>
            </a:r>
            <a:r>
              <a:rPr lang="en-US" sz="2800" dirty="0"/>
              <a:t> yang </a:t>
            </a:r>
            <a:r>
              <a:rPr lang="en-US" sz="2800" dirty="0" err="1"/>
              <a:t>mengendalikan</a:t>
            </a:r>
            <a:r>
              <a:rPr lang="en-US" sz="2800" dirty="0"/>
              <a:t> </a:t>
            </a:r>
            <a:r>
              <a:rPr lang="en-US" sz="2800" dirty="0" err="1"/>
              <a:t>dan</a:t>
            </a:r>
            <a:r>
              <a:rPr lang="en-US" sz="2800" dirty="0"/>
              <a:t> </a:t>
            </a:r>
            <a:r>
              <a:rPr lang="en-US" sz="2800" dirty="0" err="1"/>
              <a:t>menjadi</a:t>
            </a:r>
            <a:r>
              <a:rPr lang="en-US" sz="2800" dirty="0"/>
              <a:t> </a:t>
            </a:r>
            <a:r>
              <a:rPr lang="en-US" sz="2800" dirty="0" err="1"/>
              <a:t>penguasa</a:t>
            </a:r>
            <a:r>
              <a:rPr lang="en-US" sz="2800" dirty="0"/>
              <a:t> di </a:t>
            </a:r>
            <a:r>
              <a:rPr lang="en-US" sz="2800" dirty="0" err="1"/>
              <a:t>negeri</a:t>
            </a:r>
            <a:r>
              <a:rPr lang="en-US" sz="2800" dirty="0"/>
              <a:t> </a:t>
            </a:r>
            <a:r>
              <a:rPr lang="en-US" sz="2800" dirty="0" err="1"/>
              <a:t>ini</a:t>
            </a:r>
            <a:r>
              <a:rPr lang="en-US" sz="2800" dirty="0"/>
              <a:t>.  </a:t>
            </a:r>
          </a:p>
          <a:p>
            <a:r>
              <a:rPr lang="en-US" dirty="0"/>
              <a:t> </a:t>
            </a:r>
          </a:p>
        </p:txBody>
      </p:sp>
      <p:sp>
        <p:nvSpPr>
          <p:cNvPr id="7" name="Title 1"/>
          <p:cNvSpPr>
            <a:spLocks noGrp="1"/>
          </p:cNvSpPr>
          <p:nvPr>
            <p:ph type="title"/>
          </p:nvPr>
        </p:nvSpPr>
        <p:spPr>
          <a:xfrm>
            <a:off x="838200" y="365125"/>
            <a:ext cx="10515600" cy="954311"/>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err="1"/>
              <a:t>Dampak</a:t>
            </a:r>
            <a:r>
              <a:rPr lang="en-US" dirty="0"/>
              <a:t> </a:t>
            </a:r>
            <a:r>
              <a:rPr lang="en-US" dirty="0" err="1"/>
              <a:t>Politik</a:t>
            </a:r>
            <a:r>
              <a:rPr lang="en-US" dirty="0"/>
              <a:t> </a:t>
            </a:r>
          </a:p>
        </p:txBody>
      </p:sp>
    </p:spTree>
    <p:extLst>
      <p:ext uri="{BB962C8B-B14F-4D97-AF65-F5344CB8AC3E}">
        <p14:creationId xmlns:p14="http://schemas.microsoft.com/office/powerpoint/2010/main" val="4267475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153" y="1993272"/>
            <a:ext cx="2514059" cy="156966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3200" dirty="0" err="1"/>
              <a:t>HANCURNYA</a:t>
            </a:r>
            <a:r>
              <a:rPr lang="en-US" sz="3200" dirty="0"/>
              <a:t> </a:t>
            </a:r>
            <a:r>
              <a:rPr lang="en-US" sz="3200" dirty="0" err="1"/>
              <a:t>KEDAULATAN</a:t>
            </a:r>
            <a:r>
              <a:rPr lang="en-US" sz="3200" dirty="0"/>
              <a:t> RAKYAT </a:t>
            </a:r>
          </a:p>
        </p:txBody>
      </p:sp>
      <p:sp>
        <p:nvSpPr>
          <p:cNvPr id="5" name="Rectangle 4"/>
          <p:cNvSpPr/>
          <p:nvPr/>
        </p:nvSpPr>
        <p:spPr>
          <a:xfrm>
            <a:off x="3080730" y="1372217"/>
            <a:ext cx="8370749" cy="267765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Kalau</a:t>
            </a:r>
            <a:r>
              <a:rPr lang="en-US" sz="2800" dirty="0"/>
              <a:t> </a:t>
            </a:r>
            <a:r>
              <a:rPr lang="en-US" sz="2800" dirty="0" err="1"/>
              <a:t>hal</a:t>
            </a:r>
            <a:r>
              <a:rPr lang="en-US" sz="2800" dirty="0"/>
              <a:t> </a:t>
            </a:r>
            <a:r>
              <a:rPr lang="en-US" sz="2800" dirty="0" err="1"/>
              <a:t>ini</a:t>
            </a:r>
            <a:r>
              <a:rPr lang="en-US" sz="2800" dirty="0"/>
              <a:t> </a:t>
            </a:r>
            <a:r>
              <a:rPr lang="en-US" sz="2800" dirty="0" err="1"/>
              <a:t>dilakukan</a:t>
            </a:r>
            <a:r>
              <a:rPr lang="en-US" sz="2800" dirty="0"/>
              <a:t> </a:t>
            </a:r>
            <a:r>
              <a:rPr lang="en-US" sz="2800" dirty="0" err="1"/>
              <a:t>terus</a:t>
            </a:r>
            <a:r>
              <a:rPr lang="en-US" sz="2800" dirty="0"/>
              <a:t> </a:t>
            </a:r>
            <a:r>
              <a:rPr lang="en-US" sz="2800" dirty="0" err="1"/>
              <a:t>menerus</a:t>
            </a:r>
            <a:r>
              <a:rPr lang="en-US" sz="2800" dirty="0"/>
              <a:t>, </a:t>
            </a:r>
            <a:r>
              <a:rPr lang="en-US" sz="2800" dirty="0" err="1"/>
              <a:t>maka</a:t>
            </a:r>
            <a:r>
              <a:rPr lang="en-US" sz="2800" dirty="0"/>
              <a:t> </a:t>
            </a:r>
            <a:r>
              <a:rPr lang="en-US" sz="2800" dirty="0" err="1"/>
              <a:t>muncul</a:t>
            </a:r>
            <a:r>
              <a:rPr lang="en-US" sz="2800" dirty="0"/>
              <a:t> </a:t>
            </a:r>
            <a:r>
              <a:rPr lang="en-US" sz="2800" dirty="0" err="1"/>
              <a:t>pertanyaan</a:t>
            </a:r>
            <a:r>
              <a:rPr lang="en-US" sz="2800" dirty="0"/>
              <a:t> yang </a:t>
            </a:r>
            <a:r>
              <a:rPr lang="en-US" sz="2800" dirty="0" err="1"/>
              <a:t>besar</a:t>
            </a:r>
            <a:r>
              <a:rPr lang="en-US" sz="2800" dirty="0"/>
              <a:t> di </a:t>
            </a:r>
            <a:r>
              <a:rPr lang="en-US" sz="2800" dirty="0" err="1"/>
              <a:t>benak</a:t>
            </a:r>
            <a:r>
              <a:rPr lang="en-US" sz="2800" dirty="0"/>
              <a:t> </a:t>
            </a:r>
            <a:r>
              <a:rPr lang="en-US" sz="2800" dirty="0" err="1"/>
              <a:t>kita</a:t>
            </a:r>
            <a:r>
              <a:rPr lang="en-US" sz="2800" dirty="0"/>
              <a:t>, </a:t>
            </a:r>
            <a:r>
              <a:rPr lang="en-US" sz="2800" dirty="0" err="1"/>
              <a:t>siapakah</a:t>
            </a:r>
            <a:r>
              <a:rPr lang="en-US" sz="2800" dirty="0"/>
              <a:t> </a:t>
            </a:r>
            <a:r>
              <a:rPr lang="en-US" sz="2800" dirty="0" err="1"/>
              <a:t>sebenarnya</a:t>
            </a:r>
            <a:r>
              <a:rPr lang="en-US" sz="2800" dirty="0"/>
              <a:t> </a:t>
            </a:r>
            <a:r>
              <a:rPr lang="en-US" sz="2800" dirty="0" err="1"/>
              <a:t>penyelenggara</a:t>
            </a:r>
            <a:r>
              <a:rPr lang="en-US" sz="2800" dirty="0"/>
              <a:t> </a:t>
            </a:r>
            <a:r>
              <a:rPr lang="en-US" sz="2800" dirty="0" err="1"/>
              <a:t>negara</a:t>
            </a:r>
            <a:r>
              <a:rPr lang="en-US" sz="2800" dirty="0"/>
              <a:t> </a:t>
            </a:r>
            <a:r>
              <a:rPr lang="en-US" sz="2800" dirty="0" err="1"/>
              <a:t>ini</a:t>
            </a:r>
            <a:r>
              <a:rPr lang="en-US" sz="2800" dirty="0"/>
              <a:t>? </a:t>
            </a:r>
            <a:r>
              <a:rPr lang="en-US" sz="2800" dirty="0" err="1"/>
              <a:t>Pemerintah</a:t>
            </a:r>
            <a:r>
              <a:rPr lang="en-US" sz="2800" dirty="0"/>
              <a:t>? </a:t>
            </a:r>
            <a:r>
              <a:rPr lang="en-US" sz="2800" dirty="0" err="1"/>
              <a:t>Atau</a:t>
            </a:r>
            <a:r>
              <a:rPr lang="en-US" sz="2800" dirty="0"/>
              <a:t> </a:t>
            </a:r>
            <a:r>
              <a:rPr lang="en-US" sz="2800" dirty="0" err="1"/>
              <a:t>sekelompok</a:t>
            </a:r>
            <a:r>
              <a:rPr lang="en-US" sz="2800" dirty="0"/>
              <a:t> orang </a:t>
            </a:r>
            <a:r>
              <a:rPr lang="en-US" sz="2800" dirty="0" err="1"/>
              <a:t>menikmati</a:t>
            </a:r>
            <a:r>
              <a:rPr lang="en-US" sz="2800" dirty="0"/>
              <a:t> </a:t>
            </a:r>
            <a:r>
              <a:rPr lang="en-US" sz="2800" dirty="0" err="1"/>
              <a:t>keuntungan</a:t>
            </a:r>
            <a:r>
              <a:rPr lang="en-US" sz="2800" dirty="0"/>
              <a:t> material yang </a:t>
            </a:r>
            <a:r>
              <a:rPr lang="en-US" sz="2800" dirty="0" err="1"/>
              <a:t>dikucurkan</a:t>
            </a:r>
            <a:r>
              <a:rPr lang="en-US" sz="2800" dirty="0"/>
              <a:t> </a:t>
            </a:r>
            <a:r>
              <a:rPr lang="en-US" sz="2800" dirty="0" err="1"/>
              <a:t>oleh</a:t>
            </a:r>
            <a:r>
              <a:rPr lang="en-US" sz="2800" dirty="0"/>
              <a:t> </a:t>
            </a:r>
            <a:r>
              <a:rPr lang="en-US" sz="2800" dirty="0" err="1"/>
              <a:t>negara</a:t>
            </a:r>
            <a:r>
              <a:rPr lang="en-US" sz="2800" dirty="0"/>
              <a:t> </a:t>
            </a:r>
            <a:r>
              <a:rPr lang="en-US" sz="2800" dirty="0" err="1"/>
              <a:t>ini</a:t>
            </a:r>
            <a:r>
              <a:rPr lang="en-US" sz="2800" dirty="0"/>
              <a:t>? Di </a:t>
            </a:r>
            <a:r>
              <a:rPr lang="en-US" sz="2800" dirty="0" err="1"/>
              <a:t>mana</a:t>
            </a:r>
            <a:r>
              <a:rPr lang="en-US" sz="2800" dirty="0"/>
              <a:t> </a:t>
            </a:r>
            <a:r>
              <a:rPr lang="en-US" sz="2800" dirty="0" err="1"/>
              <a:t>letak</a:t>
            </a:r>
            <a:r>
              <a:rPr lang="en-US" sz="2800" dirty="0"/>
              <a:t> </a:t>
            </a:r>
            <a:r>
              <a:rPr lang="en-US" sz="2800" dirty="0" err="1"/>
              <a:t>kedaulatan</a:t>
            </a:r>
            <a:r>
              <a:rPr lang="en-US" sz="2800" dirty="0"/>
              <a:t> </a:t>
            </a:r>
            <a:r>
              <a:rPr lang="en-US" sz="2800" dirty="0" err="1"/>
              <a:t>rakyat</a:t>
            </a:r>
            <a:r>
              <a:rPr lang="en-US" sz="2800" dirty="0"/>
              <a:t>?</a:t>
            </a:r>
          </a:p>
        </p:txBody>
      </p:sp>
      <p:sp>
        <p:nvSpPr>
          <p:cNvPr id="6" name="Rectangle 5"/>
          <p:cNvSpPr/>
          <p:nvPr/>
        </p:nvSpPr>
        <p:spPr>
          <a:xfrm>
            <a:off x="276161" y="4360404"/>
            <a:ext cx="11764461"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Bila</a:t>
            </a:r>
            <a:r>
              <a:rPr lang="en-US" sz="2800" dirty="0"/>
              <a:t> </a:t>
            </a:r>
            <a:r>
              <a:rPr lang="en-US" sz="2800" dirty="0" err="1"/>
              <a:t>kita</a:t>
            </a:r>
            <a:r>
              <a:rPr lang="en-US" sz="2800" dirty="0"/>
              <a:t> </a:t>
            </a:r>
            <a:r>
              <a:rPr lang="en-US" sz="2800" dirty="0" err="1"/>
              <a:t>melihat</a:t>
            </a:r>
            <a:r>
              <a:rPr lang="en-US" sz="2800" dirty="0"/>
              <a:t> </a:t>
            </a:r>
            <a:r>
              <a:rPr lang="en-US" sz="2800" dirty="0" err="1"/>
              <a:t>sisi</a:t>
            </a:r>
            <a:r>
              <a:rPr lang="en-US" sz="2800" dirty="0"/>
              <a:t> lain </a:t>
            </a:r>
            <a:r>
              <a:rPr lang="en-US" sz="2800" dirty="0" err="1"/>
              <a:t>politik</a:t>
            </a:r>
            <a:r>
              <a:rPr lang="en-US" sz="2800" dirty="0"/>
              <a:t>, </a:t>
            </a:r>
            <a:r>
              <a:rPr lang="en-US" sz="2800" dirty="0" err="1"/>
              <a:t>seharusnya</a:t>
            </a:r>
            <a:r>
              <a:rPr lang="en-US" sz="2800" dirty="0"/>
              <a:t> </a:t>
            </a:r>
            <a:r>
              <a:rPr lang="en-US" sz="2800" dirty="0" err="1"/>
              <a:t>kedaulatan</a:t>
            </a:r>
            <a:r>
              <a:rPr lang="en-US" sz="2800" dirty="0"/>
              <a:t> </a:t>
            </a:r>
            <a:r>
              <a:rPr lang="en-US" sz="2800" dirty="0" err="1"/>
              <a:t>ada</a:t>
            </a:r>
            <a:r>
              <a:rPr lang="en-US" sz="2800" dirty="0"/>
              <a:t> di </a:t>
            </a:r>
            <a:r>
              <a:rPr lang="en-US" sz="2800" dirty="0" err="1"/>
              <a:t>tangan</a:t>
            </a:r>
            <a:r>
              <a:rPr lang="en-US" sz="2800" dirty="0"/>
              <a:t> </a:t>
            </a:r>
            <a:r>
              <a:rPr lang="en-US" sz="2800" dirty="0" err="1"/>
              <a:t>rakyat</a:t>
            </a:r>
            <a:r>
              <a:rPr lang="en-US" sz="2800" dirty="0"/>
              <a:t>. </a:t>
            </a:r>
            <a:r>
              <a:rPr lang="en-US" sz="2800" dirty="0" err="1"/>
              <a:t>Namun</a:t>
            </a:r>
            <a:r>
              <a:rPr lang="en-US" sz="2800" dirty="0"/>
              <a:t> yang </a:t>
            </a:r>
            <a:r>
              <a:rPr lang="en-US" sz="2800" dirty="0" err="1"/>
              <a:t>terjadi</a:t>
            </a:r>
            <a:r>
              <a:rPr lang="en-US" sz="2800" dirty="0"/>
              <a:t> </a:t>
            </a:r>
            <a:r>
              <a:rPr lang="en-US" sz="2800" dirty="0" err="1"/>
              <a:t>sekarang</a:t>
            </a:r>
            <a:r>
              <a:rPr lang="en-US" sz="2800" dirty="0"/>
              <a:t> </a:t>
            </a:r>
            <a:r>
              <a:rPr lang="en-US" sz="2800" dirty="0" err="1"/>
              <a:t>ini</a:t>
            </a:r>
            <a:r>
              <a:rPr lang="en-US" sz="2800" dirty="0"/>
              <a:t> </a:t>
            </a:r>
            <a:r>
              <a:rPr lang="en-US" sz="2800" dirty="0" err="1"/>
              <a:t>adalah</a:t>
            </a:r>
            <a:r>
              <a:rPr lang="en-US" sz="2800" dirty="0"/>
              <a:t> </a:t>
            </a:r>
            <a:r>
              <a:rPr lang="en-US" sz="2800" dirty="0" err="1"/>
              <a:t>kedaulatan</a:t>
            </a:r>
            <a:r>
              <a:rPr lang="en-US" sz="2800" dirty="0"/>
              <a:t> </a:t>
            </a:r>
            <a:r>
              <a:rPr lang="en-US" sz="2800" dirty="0" err="1"/>
              <a:t>ada</a:t>
            </a:r>
            <a:r>
              <a:rPr lang="en-US" sz="2800" dirty="0"/>
              <a:t> di </a:t>
            </a:r>
            <a:r>
              <a:rPr lang="en-US" sz="2800" dirty="0" err="1"/>
              <a:t>tangan</a:t>
            </a:r>
            <a:r>
              <a:rPr lang="en-US" sz="2800" dirty="0"/>
              <a:t> </a:t>
            </a:r>
            <a:r>
              <a:rPr lang="en-US" sz="2800" dirty="0" err="1"/>
              <a:t>partai</a:t>
            </a:r>
            <a:r>
              <a:rPr lang="en-US" sz="2800" dirty="0"/>
              <a:t> </a:t>
            </a:r>
            <a:r>
              <a:rPr lang="en-US" sz="2800" dirty="0" err="1"/>
              <a:t>politik</a:t>
            </a:r>
            <a:r>
              <a:rPr lang="en-US" sz="2800" dirty="0"/>
              <a:t>, </a:t>
            </a:r>
            <a:r>
              <a:rPr lang="en-US" sz="2800" dirty="0" err="1"/>
              <a:t>karena</a:t>
            </a:r>
            <a:r>
              <a:rPr lang="en-US" sz="2800" dirty="0"/>
              <a:t> </a:t>
            </a:r>
            <a:r>
              <a:rPr lang="en-US" sz="2800" dirty="0" err="1"/>
              <a:t>anggapan</a:t>
            </a:r>
            <a:r>
              <a:rPr lang="en-US" sz="2800" dirty="0"/>
              <a:t> </a:t>
            </a:r>
            <a:r>
              <a:rPr lang="en-US" sz="2800" dirty="0" err="1"/>
              <a:t>bahwa</a:t>
            </a:r>
            <a:r>
              <a:rPr lang="en-US" sz="2800" dirty="0"/>
              <a:t> </a:t>
            </a:r>
            <a:r>
              <a:rPr lang="en-US" sz="2800" dirty="0" err="1"/>
              <a:t>partailah</a:t>
            </a:r>
            <a:r>
              <a:rPr lang="en-US" sz="2800" dirty="0"/>
              <a:t> </a:t>
            </a:r>
            <a:r>
              <a:rPr lang="en-US" sz="2800" dirty="0" err="1"/>
              <a:t>bentuk</a:t>
            </a:r>
            <a:r>
              <a:rPr lang="en-US" sz="2800" dirty="0"/>
              <a:t> </a:t>
            </a:r>
            <a:r>
              <a:rPr lang="en-US" sz="2800" dirty="0" err="1"/>
              <a:t>representasi</a:t>
            </a:r>
            <a:r>
              <a:rPr lang="en-US" sz="2800" dirty="0"/>
              <a:t> </a:t>
            </a:r>
            <a:r>
              <a:rPr lang="en-US" sz="2800" dirty="0" err="1"/>
              <a:t>rakyat</a:t>
            </a:r>
            <a:r>
              <a:rPr lang="en-US" sz="2800" dirty="0"/>
              <a:t>. </a:t>
            </a:r>
            <a:r>
              <a:rPr lang="en-US" sz="2800" dirty="0" err="1"/>
              <a:t>Partai</a:t>
            </a:r>
            <a:r>
              <a:rPr lang="en-US" sz="2800" dirty="0"/>
              <a:t> </a:t>
            </a:r>
            <a:r>
              <a:rPr lang="en-US" sz="2800" dirty="0" err="1"/>
              <a:t>adalah</a:t>
            </a:r>
            <a:r>
              <a:rPr lang="en-US" sz="2800" dirty="0"/>
              <a:t> </a:t>
            </a:r>
            <a:r>
              <a:rPr lang="en-US" sz="2800" dirty="0" err="1"/>
              <a:t>dari</a:t>
            </a:r>
            <a:r>
              <a:rPr lang="en-US" sz="2800" dirty="0"/>
              <a:t> </a:t>
            </a:r>
            <a:r>
              <a:rPr lang="en-US" sz="2800" dirty="0" err="1"/>
              <a:t>rakyat</a:t>
            </a:r>
            <a:r>
              <a:rPr lang="en-US" sz="2800" dirty="0"/>
              <a:t> </a:t>
            </a:r>
            <a:r>
              <a:rPr lang="en-US" sz="2800" dirty="0" err="1"/>
              <a:t>dan</a:t>
            </a:r>
            <a:r>
              <a:rPr lang="en-US" sz="2800" dirty="0"/>
              <a:t> </a:t>
            </a:r>
            <a:r>
              <a:rPr lang="en-US" sz="2800" dirty="0" err="1"/>
              <a:t>mewakili</a:t>
            </a:r>
            <a:r>
              <a:rPr lang="en-US" sz="2800" dirty="0"/>
              <a:t> </a:t>
            </a:r>
            <a:r>
              <a:rPr lang="en-US" sz="2800" dirty="0" err="1"/>
              <a:t>rakyat</a:t>
            </a:r>
            <a:r>
              <a:rPr lang="en-US" sz="2800" dirty="0"/>
              <a:t>, </a:t>
            </a:r>
            <a:r>
              <a:rPr lang="en-US" sz="2800" dirty="0" err="1"/>
              <a:t>sehingga</a:t>
            </a:r>
            <a:r>
              <a:rPr lang="en-US" sz="2800" dirty="0"/>
              <a:t> </a:t>
            </a:r>
            <a:r>
              <a:rPr lang="en-US" sz="2800" dirty="0" err="1"/>
              <a:t>banyak</a:t>
            </a:r>
            <a:r>
              <a:rPr lang="en-US" sz="2800" dirty="0"/>
              <a:t> orang yang </a:t>
            </a:r>
            <a:r>
              <a:rPr lang="en-US" sz="2800" dirty="0" err="1"/>
              <a:t>menganggap</a:t>
            </a:r>
            <a:r>
              <a:rPr lang="en-US" sz="2800" dirty="0"/>
              <a:t> </a:t>
            </a:r>
            <a:r>
              <a:rPr lang="en-US" sz="2800" dirty="0" err="1"/>
              <a:t>bahwa</a:t>
            </a:r>
            <a:r>
              <a:rPr lang="en-US" sz="2800" dirty="0"/>
              <a:t> </a:t>
            </a:r>
            <a:r>
              <a:rPr lang="en-US" sz="2800" dirty="0" err="1"/>
              <a:t>wajar</a:t>
            </a:r>
            <a:r>
              <a:rPr lang="en-US" sz="2800" dirty="0"/>
              <a:t> </a:t>
            </a:r>
            <a:r>
              <a:rPr lang="en-US" sz="2800" dirty="0" err="1"/>
              <a:t>apabila</a:t>
            </a:r>
            <a:r>
              <a:rPr lang="en-US" sz="2800" dirty="0"/>
              <a:t> </a:t>
            </a:r>
            <a:r>
              <a:rPr lang="en-US" sz="2800" dirty="0" err="1"/>
              <a:t>sesuatu</a:t>
            </a:r>
            <a:r>
              <a:rPr lang="en-US" sz="2800" dirty="0"/>
              <a:t> yang </a:t>
            </a:r>
            <a:r>
              <a:rPr lang="en-US" sz="2800" dirty="0" err="1"/>
              <a:t>didapat</a:t>
            </a:r>
            <a:r>
              <a:rPr lang="en-US" sz="2800" dirty="0"/>
              <a:t> </a:t>
            </a:r>
            <a:r>
              <a:rPr lang="en-US" sz="2800" dirty="0" err="1"/>
              <a:t>dari</a:t>
            </a:r>
            <a:r>
              <a:rPr lang="en-US" sz="2800" dirty="0"/>
              <a:t> </a:t>
            </a:r>
            <a:r>
              <a:rPr lang="en-US" sz="2800" dirty="0" err="1"/>
              <a:t>negara</a:t>
            </a:r>
            <a:r>
              <a:rPr lang="en-US" sz="2800" dirty="0"/>
              <a:t> </a:t>
            </a:r>
            <a:r>
              <a:rPr lang="en-US" sz="2800" dirty="0" err="1"/>
              <a:t>dinikmati</a:t>
            </a:r>
            <a:r>
              <a:rPr lang="en-US" sz="2800" dirty="0"/>
              <a:t> </a:t>
            </a:r>
            <a:r>
              <a:rPr lang="en-US" sz="2800" dirty="0" err="1"/>
              <a:t>oleh</a:t>
            </a:r>
            <a:r>
              <a:rPr lang="en-US" sz="2800" dirty="0"/>
              <a:t> </a:t>
            </a:r>
            <a:r>
              <a:rPr lang="en-US" sz="2800" dirty="0" err="1"/>
              <a:t>partai</a:t>
            </a:r>
            <a:r>
              <a:rPr lang="en-US" sz="2800" dirty="0"/>
              <a:t> (</a:t>
            </a:r>
            <a:r>
              <a:rPr lang="en-US" sz="2800" dirty="0" err="1"/>
              <a:t>rakyat</a:t>
            </a:r>
            <a:r>
              <a:rPr lang="en-US" sz="2800" dirty="0"/>
              <a:t>?). </a:t>
            </a:r>
          </a:p>
        </p:txBody>
      </p:sp>
      <p:sp>
        <p:nvSpPr>
          <p:cNvPr id="7" name="Title 1"/>
          <p:cNvSpPr>
            <a:spLocks noGrp="1"/>
          </p:cNvSpPr>
          <p:nvPr>
            <p:ph type="title"/>
          </p:nvPr>
        </p:nvSpPr>
        <p:spPr>
          <a:xfrm>
            <a:off x="838200" y="365125"/>
            <a:ext cx="10515600" cy="954311"/>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err="1"/>
              <a:t>Dampak</a:t>
            </a:r>
            <a:r>
              <a:rPr lang="en-US" dirty="0"/>
              <a:t> </a:t>
            </a:r>
            <a:r>
              <a:rPr lang="en-US" dirty="0" err="1"/>
              <a:t>Politik</a:t>
            </a:r>
            <a:r>
              <a:rPr lang="en-US" dirty="0"/>
              <a:t> </a:t>
            </a:r>
          </a:p>
        </p:txBody>
      </p:sp>
    </p:spTree>
    <p:extLst>
      <p:ext uri="{BB962C8B-B14F-4D97-AF65-F5344CB8AC3E}">
        <p14:creationId xmlns:p14="http://schemas.microsoft.com/office/powerpoint/2010/main" val="2560939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883" y="353662"/>
            <a:ext cx="9008327" cy="6192104"/>
          </a:xfrm>
        </p:spPr>
        <p:style>
          <a:lnRef idx="1">
            <a:schemeClr val="accent6"/>
          </a:lnRef>
          <a:fillRef idx="2">
            <a:schemeClr val="accent6"/>
          </a:fillRef>
          <a:effectRef idx="1">
            <a:schemeClr val="accent6"/>
          </a:effectRef>
          <a:fontRef idx="minor">
            <a:schemeClr val="dk1"/>
          </a:fontRef>
        </p:style>
        <p:txBody>
          <a:bodyPr>
            <a:noAutofit/>
          </a:bodyPr>
          <a:lstStyle/>
          <a:p>
            <a:pPr marL="0" indent="0" algn="ctr">
              <a:buNone/>
            </a:pPr>
            <a:r>
              <a:rPr lang="en-US" sz="3600" dirty="0"/>
              <a:t>Meluasnya praktik korupsi di suatu negara akan memperburuk kondisi ekonomi bangsa, misalnya harga barang menjadi mahal dengan kualitas yang buruk, akses rakyat terhadap pendidikan dan kesehatan menjadi sulit, keamanan suatu negara terancam, kerusakan lingkungan hidup, dan citra pemerintahan yang buruk di mata internasional sehingga menggoyahkan sendi</a:t>
            </a:r>
            <a:r>
              <a:rPr lang="id-ID" sz="3600" dirty="0"/>
              <a:t>-</a:t>
            </a:r>
            <a:r>
              <a:rPr lang="en-US" sz="3600" dirty="0"/>
              <a:t>sendi kepercayaan pemilik modal asing, krisis ekonomi yang berkepanjangan, dan negara pun menjadi </a:t>
            </a:r>
            <a:r>
              <a:rPr lang="en-US" sz="3600" b="1" dirty="0"/>
              <a:t>semakin terperosok dalam kemiskinan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6972" y="5253889"/>
            <a:ext cx="2529799" cy="1537204"/>
          </a:xfrm>
          <a:prstGeom prst="rect">
            <a:avLst/>
          </a:prstGeom>
        </p:spPr>
      </p:pic>
    </p:spTree>
    <p:extLst>
      <p:ext uri="{BB962C8B-B14F-4D97-AF65-F5344CB8AC3E}">
        <p14:creationId xmlns:p14="http://schemas.microsoft.com/office/powerpoint/2010/main" val="1117395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5901"/>
          </a:xfrm>
        </p:spPr>
        <p:style>
          <a:lnRef idx="3">
            <a:schemeClr val="lt1"/>
          </a:lnRef>
          <a:fillRef idx="1">
            <a:schemeClr val="accent1"/>
          </a:fillRef>
          <a:effectRef idx="1">
            <a:schemeClr val="accent1"/>
          </a:effectRef>
          <a:fontRef idx="minor">
            <a:schemeClr val="lt1"/>
          </a:fontRef>
        </p:style>
        <p:txBody>
          <a:bodyPr/>
          <a:lstStyle/>
          <a:p>
            <a:pPr algn="ctr"/>
            <a:r>
              <a:rPr lang="en-US" dirty="0" err="1"/>
              <a:t>Dampak</a:t>
            </a:r>
            <a:r>
              <a:rPr lang="en-US" dirty="0"/>
              <a:t> </a:t>
            </a:r>
            <a:r>
              <a:rPr lang="en-US" dirty="0" err="1"/>
              <a:t>Sosial</a:t>
            </a:r>
            <a:r>
              <a:rPr lang="en-US" dirty="0"/>
              <a:t> &amp; </a:t>
            </a:r>
            <a:r>
              <a:rPr lang="en-US" dirty="0" err="1"/>
              <a:t>Kemiskinan</a:t>
            </a:r>
            <a:r>
              <a:rPr lang="en-US" dirty="0"/>
              <a:t> </a:t>
            </a:r>
            <a:r>
              <a:rPr lang="en-US" dirty="0" err="1"/>
              <a:t>Masyarakat</a:t>
            </a:r>
            <a:endParaRPr lang="en-US" dirty="0"/>
          </a:p>
        </p:txBody>
      </p:sp>
      <p:sp>
        <p:nvSpPr>
          <p:cNvPr id="4" name="Rectangle 3"/>
          <p:cNvSpPr/>
          <p:nvPr/>
        </p:nvSpPr>
        <p:spPr>
          <a:xfrm>
            <a:off x="3048000" y="1576204"/>
            <a:ext cx="8305800" cy="35394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Praktek</a:t>
            </a:r>
            <a:r>
              <a:rPr lang="en-US" sz="2800" dirty="0"/>
              <a:t> </a:t>
            </a:r>
            <a:r>
              <a:rPr lang="en-US" sz="2800" dirty="0" err="1"/>
              <a:t>korupsi</a:t>
            </a:r>
            <a:r>
              <a:rPr lang="en-US" sz="2800" dirty="0"/>
              <a:t> yang </a:t>
            </a:r>
            <a:r>
              <a:rPr lang="en-US" sz="2800" dirty="0" err="1"/>
              <a:t>terjadi</a:t>
            </a:r>
            <a:r>
              <a:rPr lang="en-US" sz="2800" dirty="0"/>
              <a:t> </a:t>
            </a:r>
            <a:r>
              <a:rPr lang="en-US" sz="2800" dirty="0" err="1"/>
              <a:t>menciptakan</a:t>
            </a:r>
            <a:r>
              <a:rPr lang="en-US" sz="2800" dirty="0"/>
              <a:t> </a:t>
            </a:r>
            <a:r>
              <a:rPr lang="en-US" sz="2800" dirty="0" err="1"/>
              <a:t>ekonomi</a:t>
            </a:r>
            <a:r>
              <a:rPr lang="en-US" sz="2800" dirty="0"/>
              <a:t> </a:t>
            </a:r>
            <a:r>
              <a:rPr lang="en-US" sz="2800" dirty="0" err="1"/>
              <a:t>biaya</a:t>
            </a:r>
            <a:r>
              <a:rPr lang="en-US" sz="2800" dirty="0"/>
              <a:t> </a:t>
            </a:r>
            <a:r>
              <a:rPr lang="en-US" sz="2800" dirty="0" err="1"/>
              <a:t>tinggi</a:t>
            </a:r>
            <a:r>
              <a:rPr lang="en-US" sz="2800" dirty="0"/>
              <a:t>. </a:t>
            </a:r>
            <a:r>
              <a:rPr lang="en-US" sz="2800" dirty="0" err="1"/>
              <a:t>Beban</a:t>
            </a:r>
            <a:r>
              <a:rPr lang="en-US" sz="2800" dirty="0"/>
              <a:t> yang </a:t>
            </a:r>
            <a:r>
              <a:rPr lang="en-US" sz="2800" dirty="0" err="1"/>
              <a:t>ditanggung</a:t>
            </a:r>
            <a:r>
              <a:rPr lang="en-US" sz="2800" dirty="0"/>
              <a:t> para </a:t>
            </a:r>
            <a:r>
              <a:rPr lang="en-US" sz="2800" dirty="0" err="1"/>
              <a:t>pelaku</a:t>
            </a:r>
            <a:r>
              <a:rPr lang="en-US" sz="2800" dirty="0"/>
              <a:t> </a:t>
            </a:r>
            <a:r>
              <a:rPr lang="en-US" sz="2800" dirty="0" err="1"/>
              <a:t>ekonomi</a:t>
            </a:r>
            <a:r>
              <a:rPr lang="en-US" sz="2800" dirty="0"/>
              <a:t> </a:t>
            </a:r>
            <a:r>
              <a:rPr lang="en-US" sz="2800" dirty="0" err="1"/>
              <a:t>akibat</a:t>
            </a:r>
            <a:r>
              <a:rPr lang="en-US" sz="2800" dirty="0"/>
              <a:t> </a:t>
            </a:r>
            <a:r>
              <a:rPr lang="en-US" sz="2800" dirty="0" err="1"/>
              <a:t>korupsi</a:t>
            </a:r>
            <a:r>
              <a:rPr lang="en-US" sz="2800" dirty="0"/>
              <a:t> </a:t>
            </a:r>
            <a:r>
              <a:rPr lang="en-US" sz="2800" dirty="0" err="1"/>
              <a:t>disebut</a:t>
            </a:r>
            <a:r>
              <a:rPr lang="en-US" sz="2800" dirty="0"/>
              <a:t> high cost economy  </a:t>
            </a:r>
          </a:p>
          <a:p>
            <a:r>
              <a:rPr lang="en-US" sz="2800" dirty="0" err="1"/>
              <a:t>Kondisi</a:t>
            </a:r>
            <a:r>
              <a:rPr lang="en-US" sz="2800" dirty="0"/>
              <a:t> </a:t>
            </a:r>
            <a:r>
              <a:rPr lang="en-US" sz="2800" dirty="0" err="1"/>
              <a:t>ekonomi</a:t>
            </a:r>
            <a:r>
              <a:rPr lang="en-US" sz="2800" dirty="0"/>
              <a:t> </a:t>
            </a:r>
            <a:r>
              <a:rPr lang="en-US" sz="2800" dirty="0" err="1"/>
              <a:t>biaya</a:t>
            </a:r>
            <a:r>
              <a:rPr lang="en-US" sz="2800" dirty="0"/>
              <a:t> </a:t>
            </a:r>
            <a:r>
              <a:rPr lang="en-US" sz="2800" dirty="0" err="1"/>
              <a:t>tinggi</a:t>
            </a:r>
            <a:r>
              <a:rPr lang="en-US" sz="2800" dirty="0"/>
              <a:t> </a:t>
            </a:r>
            <a:r>
              <a:rPr lang="en-US" sz="2800" dirty="0" err="1"/>
              <a:t>ini</a:t>
            </a:r>
            <a:r>
              <a:rPr lang="en-US" sz="2800" dirty="0"/>
              <a:t> </a:t>
            </a:r>
            <a:r>
              <a:rPr lang="en-US" sz="2800" dirty="0" err="1"/>
              <a:t>berimbas</a:t>
            </a:r>
            <a:r>
              <a:rPr lang="en-US" sz="2800" dirty="0"/>
              <a:t> </a:t>
            </a:r>
            <a:r>
              <a:rPr lang="en-US" sz="2800" dirty="0" err="1"/>
              <a:t>pada</a:t>
            </a:r>
            <a:r>
              <a:rPr lang="en-US" sz="2800" dirty="0"/>
              <a:t> </a:t>
            </a:r>
            <a:r>
              <a:rPr lang="en-US" sz="2800" dirty="0" err="1"/>
              <a:t>mahalnya</a:t>
            </a:r>
            <a:r>
              <a:rPr lang="en-US" sz="2800" dirty="0"/>
              <a:t> </a:t>
            </a:r>
            <a:r>
              <a:rPr lang="en-US" sz="2800" dirty="0" err="1"/>
              <a:t>harga</a:t>
            </a:r>
            <a:r>
              <a:rPr lang="en-US" sz="2800" dirty="0"/>
              <a:t> </a:t>
            </a:r>
            <a:r>
              <a:rPr lang="en-US" sz="2800" dirty="0" err="1"/>
              <a:t>jasa</a:t>
            </a:r>
            <a:r>
              <a:rPr lang="en-US" sz="2800" dirty="0"/>
              <a:t> </a:t>
            </a:r>
            <a:r>
              <a:rPr lang="en-US" sz="2800" dirty="0" err="1"/>
              <a:t>dan</a:t>
            </a:r>
            <a:r>
              <a:rPr lang="en-US" sz="2800" dirty="0"/>
              <a:t> </a:t>
            </a:r>
            <a:r>
              <a:rPr lang="en-US" sz="2800" dirty="0" err="1"/>
              <a:t>pelayanan</a:t>
            </a:r>
            <a:r>
              <a:rPr lang="en-US" sz="2800" dirty="0"/>
              <a:t> </a:t>
            </a:r>
            <a:r>
              <a:rPr lang="en-US" sz="2800" dirty="0" err="1"/>
              <a:t>publik</a:t>
            </a:r>
            <a:r>
              <a:rPr lang="en-US" sz="2800" dirty="0"/>
              <a:t>, </a:t>
            </a:r>
            <a:r>
              <a:rPr lang="en-US" sz="2800" dirty="0" err="1"/>
              <a:t>karena</a:t>
            </a:r>
            <a:r>
              <a:rPr lang="en-US" sz="2800" dirty="0"/>
              <a:t> </a:t>
            </a:r>
            <a:r>
              <a:rPr lang="en-US" sz="2800" dirty="0" err="1"/>
              <a:t>harga</a:t>
            </a:r>
            <a:r>
              <a:rPr lang="en-US" sz="2800" dirty="0"/>
              <a:t> yang </a:t>
            </a:r>
            <a:r>
              <a:rPr lang="en-US" sz="2800" dirty="0" err="1"/>
              <a:t>ditetapkan</a:t>
            </a:r>
            <a:r>
              <a:rPr lang="en-US" sz="2800" dirty="0"/>
              <a:t> </a:t>
            </a:r>
            <a:r>
              <a:rPr lang="en-US" sz="2800" dirty="0" err="1"/>
              <a:t>harus</a:t>
            </a:r>
            <a:r>
              <a:rPr lang="en-US" sz="2800" dirty="0"/>
              <a:t> </a:t>
            </a:r>
            <a:r>
              <a:rPr lang="en-US" sz="2800" dirty="0" err="1"/>
              <a:t>dapat</a:t>
            </a:r>
            <a:r>
              <a:rPr lang="en-US" sz="2800" dirty="0"/>
              <a:t> </a:t>
            </a:r>
            <a:r>
              <a:rPr lang="en-US" sz="2800" dirty="0" err="1"/>
              <a:t>menutupi</a:t>
            </a:r>
            <a:r>
              <a:rPr lang="en-US" sz="2800" dirty="0"/>
              <a:t> </a:t>
            </a:r>
            <a:r>
              <a:rPr lang="en-US" sz="2800" dirty="0" err="1"/>
              <a:t>kerugian</a:t>
            </a:r>
            <a:r>
              <a:rPr lang="en-US" sz="2800" dirty="0"/>
              <a:t> </a:t>
            </a:r>
            <a:r>
              <a:rPr lang="en-US" sz="2800" dirty="0" err="1"/>
              <a:t>pelaku</a:t>
            </a:r>
            <a:r>
              <a:rPr lang="en-US" sz="2800" dirty="0"/>
              <a:t> </a:t>
            </a:r>
            <a:r>
              <a:rPr lang="en-US" sz="2800" dirty="0" err="1"/>
              <a:t>ekonomi</a:t>
            </a:r>
            <a:r>
              <a:rPr lang="en-US" sz="2800" dirty="0"/>
              <a:t> </a:t>
            </a:r>
            <a:r>
              <a:rPr lang="en-US" sz="2800" dirty="0" err="1"/>
              <a:t>akibat</a:t>
            </a:r>
            <a:r>
              <a:rPr lang="en-US" sz="2800" dirty="0"/>
              <a:t> </a:t>
            </a:r>
            <a:r>
              <a:rPr lang="en-US" sz="2800" dirty="0" err="1"/>
              <a:t>besarnya</a:t>
            </a:r>
            <a:r>
              <a:rPr lang="en-US" sz="2800" dirty="0"/>
              <a:t> modal yang </a:t>
            </a:r>
            <a:r>
              <a:rPr lang="en-US" sz="2800" dirty="0" err="1"/>
              <a:t>dilakukan</a:t>
            </a:r>
            <a:r>
              <a:rPr lang="en-US" sz="2800" dirty="0"/>
              <a:t> </a:t>
            </a:r>
            <a:r>
              <a:rPr lang="en-US" sz="2800" dirty="0" err="1"/>
              <a:t>karena</a:t>
            </a:r>
            <a:r>
              <a:rPr lang="en-US" sz="2800" dirty="0"/>
              <a:t> </a:t>
            </a:r>
            <a:r>
              <a:rPr lang="en-US" sz="2800" dirty="0" err="1"/>
              <a:t>penyelewengan</a:t>
            </a:r>
            <a:r>
              <a:rPr lang="en-US" sz="2800" dirty="0"/>
              <a:t> yang </a:t>
            </a:r>
            <a:r>
              <a:rPr lang="en-US" sz="2800" dirty="0" err="1"/>
              <a:t>mengarah</a:t>
            </a:r>
            <a:r>
              <a:rPr lang="en-US" sz="2800" dirty="0"/>
              <a:t> </a:t>
            </a:r>
            <a:r>
              <a:rPr lang="en-US" sz="2800" dirty="0" err="1"/>
              <a:t>ke</a:t>
            </a:r>
            <a:r>
              <a:rPr lang="en-US" sz="2800" dirty="0"/>
              <a:t> </a:t>
            </a:r>
            <a:r>
              <a:rPr lang="en-US" sz="2800" dirty="0" err="1"/>
              <a:t>tindak</a:t>
            </a:r>
            <a:r>
              <a:rPr lang="en-US" sz="2800" dirty="0"/>
              <a:t> </a:t>
            </a:r>
            <a:r>
              <a:rPr lang="en-US" sz="2800" dirty="0" err="1"/>
              <a:t>korupsi</a:t>
            </a:r>
            <a:r>
              <a:rPr lang="en-US" sz="2800" dirty="0"/>
              <a:t>. </a:t>
            </a:r>
          </a:p>
        </p:txBody>
      </p:sp>
      <p:sp>
        <p:nvSpPr>
          <p:cNvPr id="5" name="Rectangle 4"/>
          <p:cNvSpPr/>
          <p:nvPr/>
        </p:nvSpPr>
        <p:spPr>
          <a:xfrm>
            <a:off x="314471" y="2055363"/>
            <a:ext cx="1661615"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err="1"/>
              <a:t>MAHALNYA</a:t>
            </a:r>
            <a:r>
              <a:rPr lang="en-US" sz="2400" dirty="0"/>
              <a:t> </a:t>
            </a:r>
            <a:r>
              <a:rPr lang="en-US" sz="2400" dirty="0" err="1"/>
              <a:t>HARGA</a:t>
            </a:r>
            <a:r>
              <a:rPr lang="en-US" sz="2400" dirty="0"/>
              <a:t> </a:t>
            </a:r>
            <a:r>
              <a:rPr lang="en-US" sz="2400" dirty="0" err="1"/>
              <a:t>JASA</a:t>
            </a:r>
            <a:r>
              <a:rPr lang="en-US" sz="2400" dirty="0"/>
              <a:t> DAN </a:t>
            </a:r>
            <a:r>
              <a:rPr lang="en-US" sz="2400" dirty="0" err="1"/>
              <a:t>PELAYANAN</a:t>
            </a:r>
            <a:r>
              <a:rPr lang="en-US" sz="2400" dirty="0"/>
              <a:t> </a:t>
            </a:r>
            <a:r>
              <a:rPr lang="en-US" sz="2400" dirty="0" err="1"/>
              <a:t>PUBLIK</a:t>
            </a:r>
            <a:r>
              <a:rPr lang="en-US" sz="2400" dirty="0"/>
              <a:t> </a:t>
            </a:r>
          </a:p>
        </p:txBody>
      </p:sp>
    </p:spTree>
    <p:extLst>
      <p:ext uri="{BB962C8B-B14F-4D97-AF65-F5344CB8AC3E}">
        <p14:creationId xmlns:p14="http://schemas.microsoft.com/office/powerpoint/2010/main" val="3340608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025" y="1897645"/>
            <a:ext cx="2390847" cy="181588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800" dirty="0" err="1"/>
              <a:t>PENGENTASAN</a:t>
            </a:r>
            <a:r>
              <a:rPr lang="en-US" sz="2800" dirty="0"/>
              <a:t> </a:t>
            </a:r>
            <a:r>
              <a:rPr lang="en-US" sz="2800" dirty="0" err="1"/>
              <a:t>KEMISKINAN</a:t>
            </a:r>
            <a:r>
              <a:rPr lang="en-US" sz="2800" dirty="0"/>
              <a:t> </a:t>
            </a:r>
            <a:r>
              <a:rPr lang="en-US" sz="2800" dirty="0" err="1"/>
              <a:t>BERJALAN</a:t>
            </a:r>
            <a:r>
              <a:rPr lang="en-US" sz="2800" dirty="0"/>
              <a:t> </a:t>
            </a:r>
            <a:r>
              <a:rPr lang="en-US" sz="2800" dirty="0" err="1"/>
              <a:t>LAMBAT</a:t>
            </a:r>
            <a:r>
              <a:rPr lang="en-US" sz="2800" dirty="0"/>
              <a:t> </a:t>
            </a:r>
          </a:p>
        </p:txBody>
      </p:sp>
      <p:sp>
        <p:nvSpPr>
          <p:cNvPr id="5" name="Rectangle 4"/>
          <p:cNvSpPr/>
          <p:nvPr/>
        </p:nvSpPr>
        <p:spPr>
          <a:xfrm>
            <a:off x="2765702" y="1452492"/>
            <a:ext cx="8588098"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Pengentasan</a:t>
            </a:r>
            <a:r>
              <a:rPr lang="en-US" sz="2800" dirty="0"/>
              <a:t> </a:t>
            </a:r>
            <a:r>
              <a:rPr lang="en-US" sz="2800" dirty="0" err="1"/>
              <a:t>kemiskinan</a:t>
            </a:r>
            <a:r>
              <a:rPr lang="en-US" sz="2800" dirty="0"/>
              <a:t> </a:t>
            </a:r>
            <a:r>
              <a:rPr lang="en-US" sz="2800" dirty="0" err="1"/>
              <a:t>dirasakan</a:t>
            </a:r>
            <a:r>
              <a:rPr lang="en-US" sz="2800" dirty="0"/>
              <a:t> </a:t>
            </a:r>
            <a:r>
              <a:rPr lang="en-US" sz="2800" dirty="0" err="1"/>
              <a:t>sangat</a:t>
            </a:r>
            <a:r>
              <a:rPr lang="en-US" sz="2800" dirty="0"/>
              <a:t> </a:t>
            </a:r>
            <a:r>
              <a:rPr lang="en-US" sz="2800" dirty="0" err="1"/>
              <a:t>lambat</a:t>
            </a:r>
            <a:r>
              <a:rPr lang="en-US" sz="2800" dirty="0"/>
              <a:t>. </a:t>
            </a:r>
            <a:r>
              <a:rPr lang="en-US" sz="2800" dirty="0" err="1"/>
              <a:t>karena</a:t>
            </a:r>
            <a:r>
              <a:rPr lang="en-US" sz="2800" dirty="0"/>
              <a:t> </a:t>
            </a:r>
            <a:r>
              <a:rPr lang="en-US" sz="2800" dirty="0" err="1"/>
              <a:t>berbagai</a:t>
            </a:r>
            <a:r>
              <a:rPr lang="en-US" sz="2800" dirty="0"/>
              <a:t> </a:t>
            </a:r>
            <a:r>
              <a:rPr lang="en-US" sz="2800" dirty="0" err="1"/>
              <a:t>sebab</a:t>
            </a:r>
            <a:r>
              <a:rPr lang="en-US" sz="2800" dirty="0"/>
              <a:t> </a:t>
            </a:r>
            <a:r>
              <a:rPr lang="en-US" sz="2800" dirty="0" err="1"/>
              <a:t>seperti</a:t>
            </a:r>
            <a:r>
              <a:rPr lang="en-US" sz="2800" dirty="0"/>
              <a:t> </a:t>
            </a:r>
            <a:r>
              <a:rPr lang="en-US" sz="2800" dirty="0" err="1"/>
              <a:t>lemahnya</a:t>
            </a:r>
            <a:r>
              <a:rPr lang="en-US" sz="2800" dirty="0"/>
              <a:t> </a:t>
            </a:r>
            <a:r>
              <a:rPr lang="en-US" sz="2800" dirty="0" err="1"/>
              <a:t>koordinasi</a:t>
            </a:r>
            <a:r>
              <a:rPr lang="en-US" sz="2800" dirty="0"/>
              <a:t> </a:t>
            </a:r>
            <a:r>
              <a:rPr lang="en-US" sz="2800" dirty="0" err="1"/>
              <a:t>dan</a:t>
            </a:r>
            <a:r>
              <a:rPr lang="en-US" sz="2800" dirty="0"/>
              <a:t> </a:t>
            </a:r>
            <a:r>
              <a:rPr lang="en-US" sz="2800" dirty="0" err="1"/>
              <a:t>pendataan</a:t>
            </a:r>
            <a:r>
              <a:rPr lang="en-US" sz="2800" dirty="0"/>
              <a:t>, </a:t>
            </a:r>
            <a:r>
              <a:rPr lang="en-US" sz="2800" dirty="0" err="1"/>
              <a:t>pendanaan</a:t>
            </a:r>
            <a:r>
              <a:rPr lang="en-US" sz="2800" dirty="0"/>
              <a:t> </a:t>
            </a:r>
            <a:r>
              <a:rPr lang="en-US" sz="2800" dirty="0" err="1"/>
              <a:t>dan</a:t>
            </a:r>
            <a:r>
              <a:rPr lang="en-US" sz="2800" dirty="0"/>
              <a:t> </a:t>
            </a:r>
            <a:r>
              <a:rPr lang="en-US" sz="2800" dirty="0" err="1"/>
              <a:t>lembaga</a:t>
            </a:r>
            <a:r>
              <a:rPr lang="en-US" sz="2800" dirty="0"/>
              <a:t>. </a:t>
            </a:r>
            <a:r>
              <a:rPr lang="en-US" sz="2800" dirty="0" err="1"/>
              <a:t>Karena</a:t>
            </a:r>
            <a:r>
              <a:rPr lang="en-US" sz="2800" dirty="0"/>
              <a:t> </a:t>
            </a:r>
            <a:r>
              <a:rPr lang="en-US" sz="2800" dirty="0" err="1"/>
              <a:t>korupsi</a:t>
            </a:r>
            <a:r>
              <a:rPr lang="en-US" sz="2800" dirty="0"/>
              <a:t> , </a:t>
            </a:r>
            <a:r>
              <a:rPr lang="en-US" sz="2800" dirty="0" err="1"/>
              <a:t>permasalahan</a:t>
            </a:r>
            <a:r>
              <a:rPr lang="en-US" sz="2800" dirty="0"/>
              <a:t> </a:t>
            </a:r>
            <a:r>
              <a:rPr lang="en-US" sz="2800" dirty="0" err="1"/>
              <a:t>kemiskinan</a:t>
            </a:r>
            <a:r>
              <a:rPr lang="en-US" sz="2800" dirty="0"/>
              <a:t> </a:t>
            </a:r>
            <a:r>
              <a:rPr lang="en-US" sz="2800" dirty="0" err="1"/>
              <a:t>itu</a:t>
            </a:r>
            <a:r>
              <a:rPr lang="en-US" sz="2800" dirty="0"/>
              <a:t> </a:t>
            </a:r>
            <a:r>
              <a:rPr lang="en-US" sz="2800" dirty="0" err="1"/>
              <a:t>sendiri</a:t>
            </a:r>
            <a:r>
              <a:rPr lang="en-US" sz="2800" dirty="0"/>
              <a:t> yang </a:t>
            </a:r>
            <a:r>
              <a:rPr lang="en-US" sz="2800" dirty="0" err="1"/>
              <a:t>pada</a:t>
            </a:r>
            <a:r>
              <a:rPr lang="en-US" sz="2800" dirty="0"/>
              <a:t> </a:t>
            </a:r>
            <a:r>
              <a:rPr lang="en-US" sz="2800" dirty="0" err="1"/>
              <a:t>akhirnya</a:t>
            </a:r>
            <a:r>
              <a:rPr lang="en-US" sz="2800" dirty="0"/>
              <a:t> </a:t>
            </a:r>
            <a:r>
              <a:rPr lang="en-US" sz="2800" dirty="0" err="1"/>
              <a:t>akan</a:t>
            </a:r>
            <a:r>
              <a:rPr lang="en-US" sz="2800" dirty="0"/>
              <a:t> </a:t>
            </a:r>
            <a:r>
              <a:rPr lang="en-US" sz="2800" dirty="0" err="1"/>
              <a:t>membuat</a:t>
            </a:r>
            <a:r>
              <a:rPr lang="en-US" sz="2800" dirty="0"/>
              <a:t> </a:t>
            </a:r>
            <a:r>
              <a:rPr lang="en-US" sz="2800" dirty="0" err="1"/>
              <a:t>masyarakat</a:t>
            </a:r>
            <a:r>
              <a:rPr lang="en-US" sz="2800" dirty="0"/>
              <a:t> </a:t>
            </a:r>
            <a:r>
              <a:rPr lang="en-US" sz="2800" dirty="0" err="1"/>
              <a:t>sulit</a:t>
            </a:r>
            <a:r>
              <a:rPr lang="en-US" sz="2800" dirty="0"/>
              <a:t> </a:t>
            </a:r>
            <a:r>
              <a:rPr lang="en-US" sz="2800" dirty="0" err="1"/>
              <a:t>untuk</a:t>
            </a:r>
            <a:r>
              <a:rPr lang="en-US" sz="2800" dirty="0"/>
              <a:t> </a:t>
            </a:r>
            <a:r>
              <a:rPr lang="en-US" sz="2800" dirty="0" err="1"/>
              <a:t>mendapatkan</a:t>
            </a:r>
            <a:r>
              <a:rPr lang="en-US" sz="2800" dirty="0"/>
              <a:t> </a:t>
            </a:r>
            <a:r>
              <a:rPr lang="en-US" sz="2800" dirty="0" err="1"/>
              <a:t>akses</a:t>
            </a:r>
            <a:r>
              <a:rPr lang="en-US" sz="2800" dirty="0"/>
              <a:t> </a:t>
            </a:r>
            <a:r>
              <a:rPr lang="en-US" sz="2800" dirty="0" err="1"/>
              <a:t>ke</a:t>
            </a:r>
            <a:r>
              <a:rPr lang="en-US" sz="2800" dirty="0"/>
              <a:t> </a:t>
            </a:r>
            <a:r>
              <a:rPr lang="en-US" sz="2800" dirty="0" err="1"/>
              <a:t>lapangan</a:t>
            </a:r>
            <a:r>
              <a:rPr lang="en-US" sz="2800" dirty="0"/>
              <a:t> </a:t>
            </a:r>
            <a:r>
              <a:rPr lang="en-US" sz="2800" dirty="0" err="1"/>
              <a:t>kerja</a:t>
            </a:r>
            <a:r>
              <a:rPr lang="en-US" sz="2800" dirty="0"/>
              <a:t> yang </a:t>
            </a:r>
            <a:r>
              <a:rPr lang="en-US" sz="2800" dirty="0" err="1"/>
              <a:t>disebabkan</a:t>
            </a:r>
            <a:r>
              <a:rPr lang="en-US" sz="2800" dirty="0"/>
              <a:t> </a:t>
            </a:r>
            <a:r>
              <a:rPr lang="en-US" sz="2800" dirty="0" err="1"/>
              <a:t>latar</a:t>
            </a:r>
            <a:r>
              <a:rPr lang="en-US" sz="2800" dirty="0"/>
              <a:t> </a:t>
            </a:r>
            <a:r>
              <a:rPr lang="en-US" sz="2800" dirty="0" err="1"/>
              <a:t>belakang</a:t>
            </a:r>
            <a:r>
              <a:rPr lang="en-US" sz="2800" dirty="0"/>
              <a:t> </a:t>
            </a:r>
            <a:r>
              <a:rPr lang="en-US" sz="2800" dirty="0" err="1"/>
              <a:t>pendidikan</a:t>
            </a:r>
            <a:r>
              <a:rPr lang="en-US" sz="2800" dirty="0"/>
              <a:t>, </a:t>
            </a:r>
            <a:r>
              <a:rPr lang="en-US" sz="2800" dirty="0" err="1"/>
              <a:t>sedangkan</a:t>
            </a:r>
            <a:r>
              <a:rPr lang="en-US" sz="2800" dirty="0"/>
              <a:t> </a:t>
            </a:r>
            <a:r>
              <a:rPr lang="en-US" sz="2800" dirty="0" err="1"/>
              <a:t>untuk</a:t>
            </a:r>
            <a:r>
              <a:rPr lang="en-US" sz="2800" dirty="0"/>
              <a:t> </a:t>
            </a:r>
            <a:r>
              <a:rPr lang="en-US" sz="2800" dirty="0" err="1"/>
              <a:t>membuat</a:t>
            </a:r>
            <a:r>
              <a:rPr lang="en-US" sz="2800" dirty="0"/>
              <a:t> </a:t>
            </a:r>
            <a:r>
              <a:rPr lang="en-US" sz="2800" dirty="0" err="1"/>
              <a:t>pekerjaan</a:t>
            </a:r>
            <a:r>
              <a:rPr lang="en-US" sz="2800" dirty="0"/>
              <a:t> </a:t>
            </a:r>
            <a:r>
              <a:rPr lang="en-US" sz="2800" dirty="0" err="1"/>
              <a:t>sendiri</a:t>
            </a:r>
            <a:r>
              <a:rPr lang="en-US" sz="2800" dirty="0"/>
              <a:t> </a:t>
            </a:r>
            <a:r>
              <a:rPr lang="en-US" sz="2800" dirty="0" err="1"/>
              <a:t>banyak</a:t>
            </a:r>
            <a:r>
              <a:rPr lang="en-US" sz="2800" dirty="0"/>
              <a:t> </a:t>
            </a:r>
            <a:r>
              <a:rPr lang="en-US" sz="2800" dirty="0" err="1"/>
              <a:t>terkendala</a:t>
            </a:r>
            <a:r>
              <a:rPr lang="en-US" sz="2800" dirty="0"/>
              <a:t> </a:t>
            </a:r>
            <a:r>
              <a:rPr lang="en-US" sz="2800" dirty="0" err="1"/>
              <a:t>oleh</a:t>
            </a:r>
            <a:r>
              <a:rPr lang="en-US" sz="2800" dirty="0"/>
              <a:t> </a:t>
            </a:r>
            <a:r>
              <a:rPr lang="en-US" sz="2800" dirty="0" err="1"/>
              <a:t>kemampuan</a:t>
            </a:r>
            <a:r>
              <a:rPr lang="en-US" sz="2800" dirty="0"/>
              <a:t>, </a:t>
            </a:r>
            <a:r>
              <a:rPr lang="en-US" sz="2800" dirty="0" err="1"/>
              <a:t>masalah</a:t>
            </a:r>
            <a:r>
              <a:rPr lang="en-US" sz="2800" dirty="0"/>
              <a:t> </a:t>
            </a:r>
            <a:r>
              <a:rPr lang="en-US" sz="2800" dirty="0" err="1"/>
              <a:t>teknis</a:t>
            </a:r>
            <a:r>
              <a:rPr lang="en-US" sz="2800" dirty="0"/>
              <a:t> </a:t>
            </a:r>
            <a:r>
              <a:rPr lang="en-US" sz="2800" dirty="0" err="1"/>
              <a:t>dan</a:t>
            </a:r>
            <a:r>
              <a:rPr lang="en-US" sz="2800" dirty="0"/>
              <a:t> </a:t>
            </a:r>
            <a:r>
              <a:rPr lang="en-US" sz="2800" dirty="0" err="1"/>
              <a:t>pendanaan</a:t>
            </a:r>
            <a:r>
              <a:rPr lang="en-US" sz="2800" dirty="0"/>
              <a:t>. </a:t>
            </a:r>
          </a:p>
        </p:txBody>
      </p:sp>
      <p:sp>
        <p:nvSpPr>
          <p:cNvPr id="6" name="Title 1"/>
          <p:cNvSpPr>
            <a:spLocks noGrp="1"/>
          </p:cNvSpPr>
          <p:nvPr>
            <p:ph type="title"/>
          </p:nvPr>
        </p:nvSpPr>
        <p:spPr>
          <a:xfrm>
            <a:off x="838200" y="365125"/>
            <a:ext cx="10515600" cy="935901"/>
          </a:xfrm>
        </p:spPr>
        <p:style>
          <a:lnRef idx="3">
            <a:schemeClr val="lt1"/>
          </a:lnRef>
          <a:fillRef idx="1">
            <a:schemeClr val="accent1"/>
          </a:fillRef>
          <a:effectRef idx="1">
            <a:schemeClr val="accent1"/>
          </a:effectRef>
          <a:fontRef idx="minor">
            <a:schemeClr val="lt1"/>
          </a:fontRef>
        </p:style>
        <p:txBody>
          <a:bodyPr/>
          <a:lstStyle/>
          <a:p>
            <a:pPr algn="ctr"/>
            <a:r>
              <a:rPr lang="en-US" dirty="0" err="1"/>
              <a:t>Dampak</a:t>
            </a:r>
            <a:r>
              <a:rPr lang="en-US" dirty="0"/>
              <a:t> </a:t>
            </a:r>
            <a:r>
              <a:rPr lang="en-US" dirty="0" err="1"/>
              <a:t>Sosial</a:t>
            </a:r>
            <a:r>
              <a:rPr lang="en-US" dirty="0"/>
              <a:t> &amp; </a:t>
            </a:r>
            <a:r>
              <a:rPr lang="en-US" dirty="0" err="1"/>
              <a:t>Kemiskinan</a:t>
            </a:r>
            <a:r>
              <a:rPr lang="en-US" dirty="0"/>
              <a:t> </a:t>
            </a:r>
            <a:r>
              <a:rPr lang="en-US" dirty="0" err="1"/>
              <a:t>Masyarakat</a:t>
            </a:r>
            <a:endParaRPr lang="en-US" dirty="0"/>
          </a:p>
        </p:txBody>
      </p:sp>
    </p:spTree>
    <p:extLst>
      <p:ext uri="{BB962C8B-B14F-4D97-AF65-F5344CB8AC3E}">
        <p14:creationId xmlns:p14="http://schemas.microsoft.com/office/powerpoint/2010/main" val="1274925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545" y="2588552"/>
            <a:ext cx="1938026" cy="156966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err="1"/>
              <a:t>TERBATASNYA</a:t>
            </a:r>
            <a:r>
              <a:rPr lang="en-US" sz="2400" dirty="0"/>
              <a:t> </a:t>
            </a:r>
            <a:r>
              <a:rPr lang="en-US" sz="2400" dirty="0" err="1"/>
              <a:t>AKSES</a:t>
            </a:r>
            <a:r>
              <a:rPr lang="en-US" sz="2400" dirty="0"/>
              <a:t> </a:t>
            </a:r>
            <a:r>
              <a:rPr lang="en-US" sz="2400" dirty="0" err="1"/>
              <a:t>BAGI</a:t>
            </a:r>
            <a:r>
              <a:rPr lang="en-US" sz="2400" dirty="0"/>
              <a:t> </a:t>
            </a:r>
            <a:r>
              <a:rPr lang="en-US" sz="2400" dirty="0" err="1"/>
              <a:t>MASYARAKAT</a:t>
            </a:r>
            <a:r>
              <a:rPr lang="en-US" sz="2400" dirty="0"/>
              <a:t>  </a:t>
            </a:r>
            <a:r>
              <a:rPr lang="en-US" sz="2400" dirty="0" err="1"/>
              <a:t>MISKIN</a:t>
            </a:r>
            <a:r>
              <a:rPr lang="en-US" sz="2400" dirty="0"/>
              <a:t> </a:t>
            </a:r>
          </a:p>
        </p:txBody>
      </p:sp>
      <p:sp>
        <p:nvSpPr>
          <p:cNvPr id="5" name="Rectangle 4"/>
          <p:cNvSpPr/>
          <p:nvPr/>
        </p:nvSpPr>
        <p:spPr>
          <a:xfrm>
            <a:off x="2490052" y="1423619"/>
            <a:ext cx="8863748" cy="483209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a:t>Rakyat </a:t>
            </a:r>
            <a:r>
              <a:rPr lang="en-US" sz="2800" dirty="0" err="1"/>
              <a:t>miskin</a:t>
            </a:r>
            <a:r>
              <a:rPr lang="en-US" sz="2800" dirty="0"/>
              <a:t> </a:t>
            </a:r>
            <a:r>
              <a:rPr lang="en-US" sz="2800" dirty="0" err="1"/>
              <a:t>tidak</a:t>
            </a:r>
            <a:r>
              <a:rPr lang="en-US" sz="2800" dirty="0"/>
              <a:t> </a:t>
            </a:r>
            <a:r>
              <a:rPr lang="en-US" sz="2800" dirty="0" err="1"/>
              <a:t>bisa</a:t>
            </a:r>
            <a:r>
              <a:rPr lang="en-US" sz="2800" dirty="0"/>
              <a:t> </a:t>
            </a:r>
            <a:r>
              <a:rPr lang="en-US" sz="2800" dirty="0" err="1"/>
              <a:t>mengakses</a:t>
            </a:r>
            <a:r>
              <a:rPr lang="en-US" sz="2800" dirty="0"/>
              <a:t> </a:t>
            </a:r>
            <a:r>
              <a:rPr lang="en-US" sz="2800" dirty="0" err="1"/>
              <a:t>jasa</a:t>
            </a:r>
            <a:r>
              <a:rPr lang="en-US" sz="2800" dirty="0"/>
              <a:t> </a:t>
            </a:r>
            <a:r>
              <a:rPr lang="en-US" sz="2800" dirty="0" err="1"/>
              <a:t>dengan</a:t>
            </a:r>
            <a:r>
              <a:rPr lang="en-US" sz="2800" dirty="0"/>
              <a:t> </a:t>
            </a:r>
            <a:r>
              <a:rPr lang="en-US" sz="2800" dirty="0" err="1"/>
              <a:t>mudah</a:t>
            </a:r>
            <a:r>
              <a:rPr lang="en-US" sz="2800" dirty="0"/>
              <a:t> </a:t>
            </a:r>
            <a:r>
              <a:rPr lang="en-US" sz="2800" dirty="0" err="1"/>
              <a:t>seperti</a:t>
            </a:r>
            <a:r>
              <a:rPr lang="en-US" sz="2800" dirty="0"/>
              <a:t>: </a:t>
            </a:r>
            <a:r>
              <a:rPr lang="en-US" sz="2800" dirty="0" err="1"/>
              <a:t>pendidikan</a:t>
            </a:r>
            <a:r>
              <a:rPr lang="en-US" sz="2800" dirty="0"/>
              <a:t>, </a:t>
            </a:r>
            <a:r>
              <a:rPr lang="en-US" sz="2800" dirty="0" err="1"/>
              <a:t>kesehatan</a:t>
            </a:r>
            <a:r>
              <a:rPr lang="en-US" sz="2800" dirty="0"/>
              <a:t>, </a:t>
            </a:r>
            <a:r>
              <a:rPr lang="en-US" sz="2800" dirty="0" err="1"/>
              <a:t>rumah</a:t>
            </a:r>
            <a:r>
              <a:rPr lang="en-US" sz="2800" dirty="0"/>
              <a:t> </a:t>
            </a:r>
            <a:r>
              <a:rPr lang="en-US" sz="2800" dirty="0" err="1"/>
              <a:t>layak</a:t>
            </a:r>
            <a:r>
              <a:rPr lang="en-US" sz="2800" dirty="0"/>
              <a:t> </a:t>
            </a:r>
            <a:r>
              <a:rPr lang="en-US" sz="2800" dirty="0" err="1"/>
              <a:t>huni</a:t>
            </a:r>
            <a:r>
              <a:rPr lang="en-US" sz="2800" dirty="0"/>
              <a:t>, </a:t>
            </a:r>
            <a:r>
              <a:rPr lang="en-US" sz="2800" dirty="0" err="1"/>
              <a:t>informasi</a:t>
            </a:r>
            <a:r>
              <a:rPr lang="en-US" sz="2800" dirty="0"/>
              <a:t>, </a:t>
            </a:r>
            <a:r>
              <a:rPr lang="en-US" sz="2800" dirty="0" err="1"/>
              <a:t>hukum</a:t>
            </a:r>
            <a:r>
              <a:rPr lang="en-US" sz="2800" dirty="0"/>
              <a:t> </a:t>
            </a:r>
            <a:r>
              <a:rPr lang="en-US" sz="2800" dirty="0" err="1"/>
              <a:t>dsb</a:t>
            </a:r>
            <a:r>
              <a:rPr lang="en-US" sz="2800" dirty="0"/>
              <a:t>. Rakyat </a:t>
            </a:r>
            <a:r>
              <a:rPr lang="en-US" sz="2800" dirty="0" err="1"/>
              <a:t>miskin</a:t>
            </a:r>
            <a:r>
              <a:rPr lang="en-US" sz="2800" dirty="0"/>
              <a:t> </a:t>
            </a:r>
            <a:r>
              <a:rPr lang="en-US" sz="2800" dirty="0" err="1"/>
              <a:t>lebih</a:t>
            </a:r>
            <a:r>
              <a:rPr lang="en-US" sz="2800" dirty="0"/>
              <a:t> </a:t>
            </a:r>
            <a:r>
              <a:rPr lang="en-US" sz="2800" dirty="0" err="1"/>
              <a:t>mendahulukan</a:t>
            </a:r>
            <a:r>
              <a:rPr lang="en-US" sz="2800" dirty="0"/>
              <a:t> </a:t>
            </a:r>
            <a:r>
              <a:rPr lang="en-US" sz="2800" dirty="0" err="1"/>
              <a:t>mendapatkan</a:t>
            </a:r>
            <a:r>
              <a:rPr lang="en-US" sz="2800" dirty="0"/>
              <a:t> </a:t>
            </a:r>
            <a:r>
              <a:rPr lang="en-US" sz="2800" dirty="0" err="1"/>
              <a:t>bahan</a:t>
            </a:r>
            <a:r>
              <a:rPr lang="en-US" sz="2800" dirty="0"/>
              <a:t> </a:t>
            </a:r>
            <a:r>
              <a:rPr lang="en-US" sz="2800" dirty="0" err="1"/>
              <a:t>pokok</a:t>
            </a:r>
            <a:r>
              <a:rPr lang="en-US" sz="2800" dirty="0"/>
              <a:t> </a:t>
            </a:r>
            <a:r>
              <a:rPr lang="en-US" sz="2800" dirty="0" err="1"/>
              <a:t>untuk</a:t>
            </a:r>
            <a:r>
              <a:rPr lang="en-US" sz="2800" dirty="0"/>
              <a:t> </a:t>
            </a:r>
            <a:r>
              <a:rPr lang="en-US" sz="2800" dirty="0" err="1"/>
              <a:t>hidup</a:t>
            </a:r>
            <a:r>
              <a:rPr lang="en-US" sz="2800" dirty="0"/>
              <a:t> </a:t>
            </a:r>
            <a:r>
              <a:rPr lang="en-US" sz="2800" dirty="0" err="1"/>
              <a:t>daripada</a:t>
            </a:r>
            <a:r>
              <a:rPr lang="en-US" sz="2800" dirty="0"/>
              <a:t> </a:t>
            </a:r>
            <a:r>
              <a:rPr lang="en-US" sz="2800" dirty="0" err="1"/>
              <a:t>untuk</a:t>
            </a:r>
            <a:r>
              <a:rPr lang="en-US" sz="2800" dirty="0"/>
              <a:t> </a:t>
            </a:r>
            <a:r>
              <a:rPr lang="en-US" sz="2800" dirty="0" err="1"/>
              <a:t>sekolah</a:t>
            </a:r>
            <a:r>
              <a:rPr lang="en-US" sz="2800" dirty="0"/>
              <a:t> yang </a:t>
            </a:r>
            <a:r>
              <a:rPr lang="en-US" sz="2800" dirty="0" err="1"/>
              <a:t>semakin</a:t>
            </a:r>
            <a:r>
              <a:rPr lang="en-US" sz="2800" dirty="0"/>
              <a:t> </a:t>
            </a:r>
            <a:r>
              <a:rPr lang="en-US" sz="2800" dirty="0" err="1"/>
              <a:t>menyudutkan</a:t>
            </a:r>
            <a:r>
              <a:rPr lang="en-US" sz="2800" dirty="0"/>
              <a:t> </a:t>
            </a:r>
            <a:r>
              <a:rPr lang="en-US" sz="2800" dirty="0" err="1"/>
              <a:t>karena</a:t>
            </a:r>
            <a:r>
              <a:rPr lang="en-US" sz="2800" dirty="0"/>
              <a:t> </a:t>
            </a:r>
            <a:r>
              <a:rPr lang="en-US" sz="2800" dirty="0" err="1"/>
              <a:t>mengalami</a:t>
            </a:r>
            <a:r>
              <a:rPr lang="en-US" sz="2800" dirty="0"/>
              <a:t> </a:t>
            </a:r>
            <a:r>
              <a:rPr lang="en-US" sz="2800" dirty="0" err="1"/>
              <a:t>kebodohan</a:t>
            </a:r>
            <a:r>
              <a:rPr lang="en-US" sz="2800" dirty="0"/>
              <a:t>.  </a:t>
            </a:r>
          </a:p>
          <a:p>
            <a:r>
              <a:rPr lang="en-US" sz="2800" dirty="0" err="1"/>
              <a:t>Dengan</a:t>
            </a:r>
            <a:r>
              <a:rPr lang="en-US" sz="2800" dirty="0"/>
              <a:t> </a:t>
            </a:r>
            <a:r>
              <a:rPr lang="en-US" sz="2800" dirty="0" err="1"/>
              <a:t>tidak</a:t>
            </a:r>
            <a:r>
              <a:rPr lang="en-US" sz="2800" dirty="0"/>
              <a:t> </a:t>
            </a:r>
            <a:r>
              <a:rPr lang="en-US" sz="2800" dirty="0" err="1"/>
              <a:t>bersekolah</a:t>
            </a:r>
            <a:r>
              <a:rPr lang="en-US" sz="2800" dirty="0"/>
              <a:t>, </a:t>
            </a:r>
            <a:r>
              <a:rPr lang="en-US" sz="2800" dirty="0" err="1"/>
              <a:t>maka</a:t>
            </a:r>
            <a:r>
              <a:rPr lang="en-US" sz="2800" dirty="0"/>
              <a:t> </a:t>
            </a:r>
            <a:r>
              <a:rPr lang="en-US" sz="2800" dirty="0" err="1"/>
              <a:t>akses</a:t>
            </a:r>
            <a:r>
              <a:rPr lang="en-US" sz="2800" dirty="0"/>
              <a:t> </a:t>
            </a:r>
            <a:r>
              <a:rPr lang="en-US" sz="2800" dirty="0" err="1"/>
              <a:t>untuk</a:t>
            </a:r>
            <a:r>
              <a:rPr lang="en-US" sz="2800" dirty="0"/>
              <a:t> </a:t>
            </a:r>
            <a:r>
              <a:rPr lang="en-US" sz="2800" dirty="0" err="1"/>
              <a:t>mendapatkan</a:t>
            </a:r>
            <a:r>
              <a:rPr lang="en-US" sz="2800" dirty="0"/>
              <a:t> </a:t>
            </a:r>
            <a:r>
              <a:rPr lang="en-US" sz="2800" dirty="0" err="1"/>
              <a:t>pekerjaan</a:t>
            </a:r>
            <a:r>
              <a:rPr lang="en-US" sz="2800" dirty="0"/>
              <a:t> yang </a:t>
            </a:r>
            <a:r>
              <a:rPr lang="en-US" sz="2800" dirty="0" err="1"/>
              <a:t>layak</a:t>
            </a:r>
            <a:r>
              <a:rPr lang="en-US" sz="2800" dirty="0"/>
              <a:t> </a:t>
            </a:r>
            <a:r>
              <a:rPr lang="en-US" sz="2800" dirty="0" err="1"/>
              <a:t>menjadi</a:t>
            </a:r>
            <a:r>
              <a:rPr lang="en-US" sz="2800" dirty="0"/>
              <a:t> </a:t>
            </a:r>
            <a:r>
              <a:rPr lang="en-US" sz="2800" dirty="0" err="1"/>
              <a:t>sangat</a:t>
            </a:r>
            <a:r>
              <a:rPr lang="en-US" sz="2800" dirty="0"/>
              <a:t> </a:t>
            </a:r>
            <a:r>
              <a:rPr lang="en-US" sz="2800" dirty="0" err="1"/>
              <a:t>terbatas</a:t>
            </a:r>
            <a:r>
              <a:rPr lang="en-US" sz="2800" dirty="0"/>
              <a:t>, yang </a:t>
            </a:r>
            <a:r>
              <a:rPr lang="en-US" sz="2800" dirty="0" err="1"/>
              <a:t>pada</a:t>
            </a:r>
            <a:r>
              <a:rPr lang="en-US" sz="2800" dirty="0"/>
              <a:t> </a:t>
            </a:r>
            <a:r>
              <a:rPr lang="en-US" sz="2800" dirty="0" err="1"/>
              <a:t>akhirnya</a:t>
            </a:r>
            <a:r>
              <a:rPr lang="en-US" sz="2800" dirty="0"/>
              <a:t> </a:t>
            </a:r>
            <a:r>
              <a:rPr lang="en-US" sz="2800" dirty="0" err="1"/>
              <a:t>rakyat</a:t>
            </a:r>
            <a:r>
              <a:rPr lang="en-US" sz="2800" dirty="0"/>
              <a:t> </a:t>
            </a:r>
            <a:r>
              <a:rPr lang="en-US" sz="2800" dirty="0" err="1"/>
              <a:t>miskin</a:t>
            </a:r>
            <a:r>
              <a:rPr lang="en-US" sz="2800" dirty="0"/>
              <a:t> </a:t>
            </a:r>
            <a:r>
              <a:rPr lang="en-US" sz="2800" dirty="0" err="1"/>
              <a:t>tidak</a:t>
            </a:r>
            <a:r>
              <a:rPr lang="en-US" sz="2800" dirty="0"/>
              <a:t> </a:t>
            </a:r>
            <a:r>
              <a:rPr lang="en-US" sz="2800" dirty="0" err="1"/>
              <a:t>mempunyai</a:t>
            </a:r>
            <a:r>
              <a:rPr lang="en-US" sz="2800" dirty="0"/>
              <a:t> </a:t>
            </a:r>
            <a:r>
              <a:rPr lang="en-US" sz="2800" dirty="0" err="1"/>
              <a:t>pekerjaan</a:t>
            </a:r>
            <a:r>
              <a:rPr lang="en-US" sz="2800" dirty="0"/>
              <a:t> </a:t>
            </a:r>
            <a:r>
              <a:rPr lang="en-US" sz="2800" dirty="0" err="1"/>
              <a:t>dan</a:t>
            </a:r>
            <a:r>
              <a:rPr lang="en-US" sz="2800" dirty="0"/>
              <a:t> </a:t>
            </a:r>
            <a:r>
              <a:rPr lang="en-US" sz="2800" dirty="0" err="1"/>
              <a:t>selalu</a:t>
            </a:r>
            <a:r>
              <a:rPr lang="en-US" sz="2800" dirty="0"/>
              <a:t> </a:t>
            </a:r>
            <a:r>
              <a:rPr lang="en-US" sz="2800" dirty="0" err="1"/>
              <a:t>dalam</a:t>
            </a:r>
            <a:r>
              <a:rPr lang="en-US" sz="2800" dirty="0"/>
              <a:t> </a:t>
            </a:r>
            <a:r>
              <a:rPr lang="en-US" sz="2800" dirty="0" err="1"/>
              <a:t>kondisi</a:t>
            </a:r>
            <a:r>
              <a:rPr lang="en-US" sz="2800" dirty="0"/>
              <a:t> yang </a:t>
            </a:r>
            <a:r>
              <a:rPr lang="en-US" sz="2800" dirty="0" err="1"/>
              <a:t>miskin</a:t>
            </a:r>
            <a:r>
              <a:rPr lang="en-US" sz="2800" dirty="0"/>
              <a:t> </a:t>
            </a:r>
            <a:r>
              <a:rPr lang="en-US" sz="2800" dirty="0" err="1"/>
              <a:t>seumur</a:t>
            </a:r>
            <a:r>
              <a:rPr lang="en-US" sz="2800" dirty="0"/>
              <a:t> </a:t>
            </a:r>
            <a:r>
              <a:rPr lang="en-US" sz="2800" dirty="0" err="1"/>
              <a:t>hidup</a:t>
            </a:r>
            <a:r>
              <a:rPr lang="en-US" sz="2800" dirty="0"/>
              <a:t>. </a:t>
            </a:r>
            <a:r>
              <a:rPr lang="en-US" sz="2800" dirty="0" err="1"/>
              <a:t>Situasi</a:t>
            </a:r>
            <a:r>
              <a:rPr lang="en-US" sz="2800" dirty="0"/>
              <a:t> </a:t>
            </a:r>
            <a:r>
              <a:rPr lang="en-US" sz="2800" dirty="0" err="1"/>
              <a:t>ini</a:t>
            </a:r>
            <a:r>
              <a:rPr lang="en-US" sz="2800" dirty="0"/>
              <a:t> </a:t>
            </a:r>
            <a:r>
              <a:rPr lang="en-US" sz="2800" dirty="0" err="1"/>
              <a:t>layak</a:t>
            </a:r>
            <a:r>
              <a:rPr lang="en-US" sz="2800" dirty="0"/>
              <a:t> </a:t>
            </a:r>
            <a:r>
              <a:rPr lang="en-US" sz="2800" dirty="0" err="1"/>
              <a:t>disebut</a:t>
            </a:r>
            <a:r>
              <a:rPr lang="en-US" sz="2800" dirty="0"/>
              <a:t> </a:t>
            </a:r>
            <a:r>
              <a:rPr lang="en-US" sz="2800" dirty="0" err="1"/>
              <a:t>sebagai</a:t>
            </a:r>
            <a:r>
              <a:rPr lang="en-US" sz="2800" dirty="0"/>
              <a:t> </a:t>
            </a:r>
            <a:r>
              <a:rPr lang="en-US" sz="2800" dirty="0" err="1"/>
              <a:t>lingkaran</a:t>
            </a:r>
            <a:r>
              <a:rPr lang="en-US" sz="2800" dirty="0"/>
              <a:t> </a:t>
            </a:r>
            <a:r>
              <a:rPr lang="en-US" sz="2800" dirty="0" err="1"/>
              <a:t>setan</a:t>
            </a:r>
            <a:r>
              <a:rPr lang="en-US" sz="2800" dirty="0"/>
              <a:t> </a:t>
            </a:r>
            <a:r>
              <a:rPr lang="en-US" sz="2800" dirty="0" err="1"/>
              <a:t>kemiskinan</a:t>
            </a:r>
            <a:r>
              <a:rPr lang="en-US" sz="2800" dirty="0"/>
              <a:t>. </a:t>
            </a:r>
          </a:p>
        </p:txBody>
      </p:sp>
      <p:sp>
        <p:nvSpPr>
          <p:cNvPr id="6" name="Title 1"/>
          <p:cNvSpPr>
            <a:spLocks noGrp="1"/>
          </p:cNvSpPr>
          <p:nvPr>
            <p:ph type="title"/>
          </p:nvPr>
        </p:nvSpPr>
        <p:spPr>
          <a:xfrm>
            <a:off x="838200" y="365125"/>
            <a:ext cx="10515600" cy="935901"/>
          </a:xfrm>
        </p:spPr>
        <p:style>
          <a:lnRef idx="3">
            <a:schemeClr val="lt1"/>
          </a:lnRef>
          <a:fillRef idx="1">
            <a:schemeClr val="accent1"/>
          </a:fillRef>
          <a:effectRef idx="1">
            <a:schemeClr val="accent1"/>
          </a:effectRef>
          <a:fontRef idx="minor">
            <a:schemeClr val="lt1"/>
          </a:fontRef>
        </p:style>
        <p:txBody>
          <a:bodyPr/>
          <a:lstStyle/>
          <a:p>
            <a:pPr algn="ctr"/>
            <a:r>
              <a:rPr lang="en-US" dirty="0" err="1"/>
              <a:t>Dampak</a:t>
            </a:r>
            <a:r>
              <a:rPr lang="en-US" dirty="0"/>
              <a:t> </a:t>
            </a:r>
            <a:r>
              <a:rPr lang="en-US" dirty="0" err="1"/>
              <a:t>Sosial</a:t>
            </a:r>
            <a:r>
              <a:rPr lang="en-US" dirty="0"/>
              <a:t> &amp; </a:t>
            </a:r>
            <a:r>
              <a:rPr lang="en-US" dirty="0" err="1"/>
              <a:t>Kemiskinan</a:t>
            </a:r>
            <a:r>
              <a:rPr lang="en-US" dirty="0"/>
              <a:t> </a:t>
            </a:r>
            <a:r>
              <a:rPr lang="en-US" dirty="0" err="1"/>
              <a:t>Masyarakat</a:t>
            </a:r>
            <a:endParaRPr lang="en-US" dirty="0"/>
          </a:p>
        </p:txBody>
      </p:sp>
    </p:spTree>
    <p:extLst>
      <p:ext uri="{BB962C8B-B14F-4D97-AF65-F5344CB8AC3E}">
        <p14:creationId xmlns:p14="http://schemas.microsoft.com/office/powerpoint/2010/main" val="4282834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492" y="1499662"/>
            <a:ext cx="7928891"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err="1"/>
              <a:t>Menurut</a:t>
            </a:r>
            <a:r>
              <a:rPr lang="en-US" sz="2400" dirty="0"/>
              <a:t> Transparency International, </a:t>
            </a:r>
            <a:r>
              <a:rPr lang="en-US" sz="2400" dirty="0" err="1"/>
              <a:t>terdapat</a:t>
            </a:r>
            <a:r>
              <a:rPr lang="en-US" sz="2400" dirty="0"/>
              <a:t> </a:t>
            </a:r>
            <a:r>
              <a:rPr lang="en-US" sz="2400" dirty="0" err="1"/>
              <a:t>pertalian</a:t>
            </a:r>
            <a:r>
              <a:rPr lang="en-US" sz="2400" dirty="0"/>
              <a:t> </a:t>
            </a:r>
            <a:r>
              <a:rPr lang="en-US" sz="2400" dirty="0" err="1"/>
              <a:t>erat</a:t>
            </a:r>
            <a:r>
              <a:rPr lang="en-US" sz="2400" dirty="0"/>
              <a:t> </a:t>
            </a:r>
            <a:r>
              <a:rPr lang="en-US" sz="2400" dirty="0" err="1"/>
              <a:t>antara</a:t>
            </a:r>
            <a:r>
              <a:rPr lang="en-US" sz="2400" dirty="0"/>
              <a:t> </a:t>
            </a:r>
            <a:r>
              <a:rPr lang="en-US" sz="2400" dirty="0" err="1"/>
              <a:t>korupsi</a:t>
            </a:r>
            <a:r>
              <a:rPr lang="en-US" sz="2400" dirty="0"/>
              <a:t> </a:t>
            </a:r>
            <a:r>
              <a:rPr lang="en-US" sz="2400" dirty="0" err="1"/>
              <a:t>dan</a:t>
            </a:r>
            <a:r>
              <a:rPr lang="en-US" sz="2400" dirty="0"/>
              <a:t> </a:t>
            </a:r>
            <a:r>
              <a:rPr lang="en-US" sz="2400" dirty="0" err="1"/>
              <a:t>kualitas</a:t>
            </a:r>
            <a:r>
              <a:rPr lang="en-US" sz="2400" dirty="0"/>
              <a:t> </a:t>
            </a:r>
            <a:r>
              <a:rPr lang="en-US" sz="2400" dirty="0" err="1"/>
              <a:t>serta</a:t>
            </a:r>
            <a:r>
              <a:rPr lang="en-US" sz="2400" dirty="0"/>
              <a:t> </a:t>
            </a:r>
            <a:r>
              <a:rPr lang="en-US" sz="2400" dirty="0" err="1"/>
              <a:t>kuantitas</a:t>
            </a:r>
            <a:r>
              <a:rPr lang="en-US" sz="2400" dirty="0"/>
              <a:t> </a:t>
            </a:r>
            <a:r>
              <a:rPr lang="en-US" sz="2400" dirty="0" err="1"/>
              <a:t>kejahatan</a:t>
            </a:r>
            <a:r>
              <a:rPr lang="en-US" sz="2400" dirty="0"/>
              <a:t>. </a:t>
            </a:r>
            <a:r>
              <a:rPr lang="en-US" sz="2400" dirty="0" err="1"/>
              <a:t>Rasionya</a:t>
            </a:r>
            <a:r>
              <a:rPr lang="en-US" sz="2400" dirty="0"/>
              <a:t>, </a:t>
            </a:r>
            <a:r>
              <a:rPr lang="en-US" sz="2400" dirty="0" err="1"/>
              <a:t>ketika</a:t>
            </a:r>
            <a:r>
              <a:rPr lang="en-US" sz="2400" dirty="0"/>
              <a:t> </a:t>
            </a:r>
            <a:r>
              <a:rPr lang="en-US" sz="2400" dirty="0" err="1"/>
              <a:t>korupsi</a:t>
            </a:r>
            <a:r>
              <a:rPr lang="en-US" sz="2400" dirty="0"/>
              <a:t> </a:t>
            </a:r>
            <a:r>
              <a:rPr lang="en-US" sz="2400" dirty="0" err="1"/>
              <a:t>meningkat</a:t>
            </a:r>
            <a:r>
              <a:rPr lang="en-US" sz="2400" dirty="0"/>
              <a:t>, </a:t>
            </a:r>
            <a:r>
              <a:rPr lang="en-US" sz="2400" dirty="0" err="1"/>
              <a:t>angka</a:t>
            </a:r>
            <a:r>
              <a:rPr lang="en-US" sz="2400" dirty="0"/>
              <a:t> </a:t>
            </a:r>
            <a:r>
              <a:rPr lang="en-US" sz="2400" dirty="0" err="1"/>
              <a:t>kejahatan</a:t>
            </a:r>
            <a:r>
              <a:rPr lang="en-US" sz="2400" dirty="0"/>
              <a:t> yang </a:t>
            </a:r>
            <a:r>
              <a:rPr lang="en-US" sz="2400" dirty="0" err="1"/>
              <a:t>terjadi</a:t>
            </a:r>
            <a:r>
              <a:rPr lang="en-US" sz="2400" dirty="0"/>
              <a:t> </a:t>
            </a:r>
            <a:r>
              <a:rPr lang="en-US" sz="2400" dirty="0" err="1"/>
              <a:t>juga</a:t>
            </a:r>
            <a:r>
              <a:rPr lang="en-US" sz="2400" dirty="0"/>
              <a:t> </a:t>
            </a:r>
            <a:r>
              <a:rPr lang="en-US" sz="2400" dirty="0" err="1"/>
              <a:t>meningkat</a:t>
            </a:r>
            <a:r>
              <a:rPr lang="en-US" sz="2400" dirty="0"/>
              <a:t>.  </a:t>
            </a:r>
          </a:p>
          <a:p>
            <a:r>
              <a:rPr lang="en-US" sz="2400" dirty="0"/>
              <a:t> </a:t>
            </a:r>
          </a:p>
          <a:p>
            <a:r>
              <a:rPr lang="en-US" sz="2400" dirty="0" err="1"/>
              <a:t>Sebaliknya</a:t>
            </a:r>
            <a:r>
              <a:rPr lang="en-US" sz="2400" dirty="0"/>
              <a:t>, </a:t>
            </a:r>
            <a:r>
              <a:rPr lang="en-US" sz="2400" dirty="0" err="1"/>
              <a:t>ketika</a:t>
            </a:r>
            <a:r>
              <a:rPr lang="en-US" sz="2400" dirty="0"/>
              <a:t> </a:t>
            </a:r>
            <a:r>
              <a:rPr lang="en-US" sz="2400" dirty="0" err="1"/>
              <a:t>korupsi</a:t>
            </a:r>
            <a:r>
              <a:rPr lang="en-US" sz="2400" dirty="0"/>
              <a:t> </a:t>
            </a:r>
            <a:r>
              <a:rPr lang="en-US" sz="2400" dirty="0" err="1"/>
              <a:t>berhasil</a:t>
            </a:r>
            <a:r>
              <a:rPr lang="en-US" sz="2400" dirty="0"/>
              <a:t> </a:t>
            </a:r>
            <a:r>
              <a:rPr lang="en-US" sz="2400" dirty="0" err="1"/>
              <a:t>dikurangi</a:t>
            </a:r>
            <a:r>
              <a:rPr lang="en-US" sz="2400" dirty="0"/>
              <a:t>, </a:t>
            </a:r>
            <a:r>
              <a:rPr lang="en-US" sz="2400" dirty="0" err="1"/>
              <a:t>maka</a:t>
            </a:r>
            <a:r>
              <a:rPr lang="en-US" sz="2400" dirty="0"/>
              <a:t> </a:t>
            </a:r>
            <a:r>
              <a:rPr lang="en-US" sz="2400" dirty="0" err="1"/>
              <a:t>kepercayaan</a:t>
            </a:r>
            <a:r>
              <a:rPr lang="en-US" sz="2400" dirty="0"/>
              <a:t> </a:t>
            </a:r>
            <a:r>
              <a:rPr lang="en-US" sz="2400" dirty="0" err="1"/>
              <a:t>masyarakat</a:t>
            </a:r>
            <a:r>
              <a:rPr lang="en-US" sz="2400" dirty="0"/>
              <a:t> </a:t>
            </a:r>
            <a:r>
              <a:rPr lang="en-US" sz="2400" dirty="0" err="1"/>
              <a:t>terhadap</a:t>
            </a:r>
            <a:r>
              <a:rPr lang="en-US" sz="2400" dirty="0"/>
              <a:t> </a:t>
            </a:r>
            <a:r>
              <a:rPr lang="en-US" sz="2400" dirty="0" err="1"/>
              <a:t>penegakan</a:t>
            </a:r>
            <a:r>
              <a:rPr lang="en-US" sz="2400" dirty="0"/>
              <a:t> </a:t>
            </a:r>
            <a:r>
              <a:rPr lang="en-US" sz="2400" dirty="0" err="1"/>
              <a:t>hukum</a:t>
            </a:r>
            <a:r>
              <a:rPr lang="en-US" sz="2400" dirty="0"/>
              <a:t> (law enforcement) </a:t>
            </a:r>
            <a:r>
              <a:rPr lang="en-US" sz="2400" dirty="0" err="1"/>
              <a:t>juga</a:t>
            </a:r>
            <a:r>
              <a:rPr lang="en-US" sz="2400" dirty="0"/>
              <a:t> </a:t>
            </a:r>
            <a:r>
              <a:rPr lang="en-US" sz="2400" dirty="0" err="1"/>
              <a:t>meningkat</a:t>
            </a:r>
            <a:r>
              <a:rPr lang="en-US" sz="2400" dirty="0"/>
              <a:t>. </a:t>
            </a:r>
            <a:r>
              <a:rPr lang="en-US" sz="2400" dirty="0" err="1"/>
              <a:t>Jadi</a:t>
            </a:r>
            <a:r>
              <a:rPr lang="en-US" sz="2400" dirty="0"/>
              <a:t> </a:t>
            </a:r>
            <a:r>
              <a:rPr lang="en-US" sz="2400" dirty="0" err="1"/>
              <a:t>bisa</a:t>
            </a:r>
            <a:r>
              <a:rPr lang="en-US" sz="2400" dirty="0"/>
              <a:t> </a:t>
            </a:r>
            <a:r>
              <a:rPr lang="en-US" sz="2400" dirty="0" err="1"/>
              <a:t>dikatakan</a:t>
            </a:r>
            <a:r>
              <a:rPr lang="en-US" sz="2400" dirty="0"/>
              <a:t>, </a:t>
            </a:r>
            <a:r>
              <a:rPr lang="en-US" sz="2400" dirty="0" err="1"/>
              <a:t>mengurangi</a:t>
            </a:r>
            <a:r>
              <a:rPr lang="en-US" sz="2400" dirty="0"/>
              <a:t> </a:t>
            </a:r>
            <a:r>
              <a:rPr lang="en-US" sz="2400" dirty="0" err="1"/>
              <a:t>korupsi</a:t>
            </a:r>
            <a:r>
              <a:rPr lang="en-US" sz="2400" dirty="0"/>
              <a:t> </a:t>
            </a:r>
            <a:r>
              <a:rPr lang="en-US" sz="2400" dirty="0" err="1"/>
              <a:t>dapat</a:t>
            </a:r>
            <a:r>
              <a:rPr lang="en-US" sz="2400" dirty="0"/>
              <a:t> </a:t>
            </a:r>
            <a:r>
              <a:rPr lang="en-US" sz="2400" dirty="0" err="1"/>
              <a:t>juga</a:t>
            </a:r>
            <a:r>
              <a:rPr lang="en-US" sz="2400" dirty="0"/>
              <a:t> (</a:t>
            </a:r>
            <a:r>
              <a:rPr lang="en-US" sz="2400" dirty="0" err="1"/>
              <a:t>secara</a:t>
            </a:r>
            <a:r>
              <a:rPr lang="en-US" sz="2400" dirty="0"/>
              <a:t> </a:t>
            </a:r>
            <a:r>
              <a:rPr lang="en-US" sz="2400" dirty="0" err="1"/>
              <a:t>tidak</a:t>
            </a:r>
            <a:r>
              <a:rPr lang="en-US" sz="2400" dirty="0"/>
              <a:t> </a:t>
            </a:r>
            <a:r>
              <a:rPr lang="en-US" sz="2400" dirty="0" err="1"/>
              <a:t>langsung</a:t>
            </a:r>
            <a:r>
              <a:rPr lang="en-US" sz="2400" dirty="0"/>
              <a:t>) </a:t>
            </a:r>
            <a:r>
              <a:rPr lang="en-US" sz="2400" dirty="0" err="1"/>
              <a:t>mengurangi</a:t>
            </a:r>
            <a:r>
              <a:rPr lang="en-US" sz="2400" dirty="0"/>
              <a:t> </a:t>
            </a:r>
            <a:r>
              <a:rPr lang="en-US" sz="2400" dirty="0" err="1"/>
              <a:t>kejahatan</a:t>
            </a:r>
            <a:r>
              <a:rPr lang="en-US" sz="2400" dirty="0"/>
              <a:t> lain </a:t>
            </a:r>
            <a:r>
              <a:rPr lang="en-US" sz="2400" dirty="0" err="1"/>
              <a:t>dalam</a:t>
            </a:r>
            <a:r>
              <a:rPr lang="en-US" sz="2400" dirty="0"/>
              <a:t> </a:t>
            </a:r>
            <a:r>
              <a:rPr lang="en-US" sz="2400" dirty="0" err="1"/>
              <a:t>masyarakat</a:t>
            </a:r>
            <a:endParaRPr lang="en-US" sz="2400" dirty="0"/>
          </a:p>
        </p:txBody>
      </p:sp>
      <p:sp>
        <p:nvSpPr>
          <p:cNvPr id="5" name="Rectangle 4"/>
          <p:cNvSpPr/>
          <p:nvPr/>
        </p:nvSpPr>
        <p:spPr>
          <a:xfrm>
            <a:off x="556033" y="2252025"/>
            <a:ext cx="2774134" cy="156966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id-ID" sz="3200" dirty="0"/>
              <a:t>MENIGKATNYA ANGKA </a:t>
            </a:r>
            <a:r>
              <a:rPr lang="en-US" sz="3200" dirty="0" err="1"/>
              <a:t>KRIMINALITAS</a:t>
            </a:r>
            <a:r>
              <a:rPr lang="en-US" dirty="0"/>
              <a:t> </a:t>
            </a:r>
          </a:p>
        </p:txBody>
      </p:sp>
      <p:sp>
        <p:nvSpPr>
          <p:cNvPr id="6" name="Title 1"/>
          <p:cNvSpPr>
            <a:spLocks noGrp="1"/>
          </p:cNvSpPr>
          <p:nvPr>
            <p:ph type="title"/>
          </p:nvPr>
        </p:nvSpPr>
        <p:spPr>
          <a:xfrm>
            <a:off x="838200" y="365125"/>
            <a:ext cx="10515600" cy="935901"/>
          </a:xfrm>
        </p:spPr>
        <p:style>
          <a:lnRef idx="3">
            <a:schemeClr val="lt1"/>
          </a:lnRef>
          <a:fillRef idx="1">
            <a:schemeClr val="accent1"/>
          </a:fillRef>
          <a:effectRef idx="1">
            <a:schemeClr val="accent1"/>
          </a:effectRef>
          <a:fontRef idx="minor">
            <a:schemeClr val="lt1"/>
          </a:fontRef>
        </p:style>
        <p:txBody>
          <a:bodyPr/>
          <a:lstStyle/>
          <a:p>
            <a:pPr algn="ctr"/>
            <a:r>
              <a:rPr lang="en-US" dirty="0" err="1"/>
              <a:t>Dampak</a:t>
            </a:r>
            <a:r>
              <a:rPr lang="en-US" dirty="0"/>
              <a:t> </a:t>
            </a:r>
            <a:r>
              <a:rPr lang="en-US" dirty="0" err="1"/>
              <a:t>Sosial</a:t>
            </a:r>
            <a:r>
              <a:rPr lang="en-US" dirty="0"/>
              <a:t> &amp; </a:t>
            </a:r>
            <a:r>
              <a:rPr lang="en-US" dirty="0" err="1"/>
              <a:t>Kemiskinan</a:t>
            </a:r>
            <a:r>
              <a:rPr lang="en-US" dirty="0"/>
              <a:t> </a:t>
            </a:r>
            <a:r>
              <a:rPr lang="en-US" dirty="0" err="1"/>
              <a:t>Masyarakat</a:t>
            </a:r>
            <a:endParaRPr lang="en-US" dirty="0"/>
          </a:p>
        </p:txBody>
      </p:sp>
    </p:spTree>
    <p:extLst>
      <p:ext uri="{BB962C8B-B14F-4D97-AF65-F5344CB8AC3E}">
        <p14:creationId xmlns:p14="http://schemas.microsoft.com/office/powerpoint/2010/main" val="1506972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3128" y="2151860"/>
            <a:ext cx="2132102" cy="181588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800" dirty="0" err="1"/>
              <a:t>SOLIDARITAS</a:t>
            </a:r>
            <a:r>
              <a:rPr lang="en-US" sz="2800" dirty="0"/>
              <a:t> </a:t>
            </a:r>
            <a:r>
              <a:rPr lang="en-US" sz="2800" dirty="0" err="1"/>
              <a:t>SOSIAL</a:t>
            </a:r>
            <a:r>
              <a:rPr lang="en-US" sz="2800" dirty="0"/>
              <a:t> </a:t>
            </a:r>
            <a:r>
              <a:rPr lang="en-US" sz="2800" dirty="0" err="1"/>
              <a:t>SEMAKIN</a:t>
            </a:r>
            <a:r>
              <a:rPr lang="en-US" sz="2800" dirty="0"/>
              <a:t> </a:t>
            </a:r>
            <a:r>
              <a:rPr lang="en-US" sz="2800" dirty="0" err="1"/>
              <a:t>LANGKA</a:t>
            </a:r>
            <a:r>
              <a:rPr lang="en-US" sz="2800" dirty="0"/>
              <a:t> </a:t>
            </a:r>
          </a:p>
        </p:txBody>
      </p:sp>
      <p:sp>
        <p:nvSpPr>
          <p:cNvPr id="5" name="Rectangle 4"/>
          <p:cNvSpPr/>
          <p:nvPr/>
        </p:nvSpPr>
        <p:spPr>
          <a:xfrm>
            <a:off x="3048000" y="1514698"/>
            <a:ext cx="8305800" cy="403187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err="1"/>
              <a:t>Korupsi</a:t>
            </a:r>
            <a:r>
              <a:rPr lang="en-US" sz="3200" dirty="0"/>
              <a:t> yang </a:t>
            </a:r>
            <a:r>
              <a:rPr lang="en-US" sz="3200" dirty="0" err="1"/>
              <a:t>begitu</a:t>
            </a:r>
            <a:r>
              <a:rPr lang="en-US" sz="3200" dirty="0"/>
              <a:t> </a:t>
            </a:r>
            <a:r>
              <a:rPr lang="en-US" sz="3200" dirty="0" err="1"/>
              <a:t>masif</a:t>
            </a:r>
            <a:r>
              <a:rPr lang="en-US" sz="3200" dirty="0"/>
              <a:t> yang </a:t>
            </a:r>
            <a:r>
              <a:rPr lang="en-US" sz="3200" dirty="0" err="1"/>
              <a:t>terjadi</a:t>
            </a:r>
            <a:r>
              <a:rPr lang="en-US" sz="3200" dirty="0"/>
              <a:t> </a:t>
            </a:r>
            <a:r>
              <a:rPr lang="en-US" sz="3200" dirty="0" err="1"/>
              <a:t>membuat</a:t>
            </a:r>
            <a:r>
              <a:rPr lang="en-US" sz="3200" dirty="0"/>
              <a:t> </a:t>
            </a:r>
            <a:r>
              <a:rPr lang="en-US" sz="3200" dirty="0" err="1"/>
              <a:t>masyarakat</a:t>
            </a:r>
            <a:r>
              <a:rPr lang="en-US" sz="3200" dirty="0"/>
              <a:t> </a:t>
            </a:r>
            <a:r>
              <a:rPr lang="en-US" sz="3200" dirty="0" err="1"/>
              <a:t>merasa</a:t>
            </a:r>
            <a:r>
              <a:rPr lang="en-US" sz="3200" dirty="0"/>
              <a:t> </a:t>
            </a:r>
            <a:r>
              <a:rPr lang="en-US" sz="3200" dirty="0" err="1"/>
              <a:t>tidak</a:t>
            </a:r>
            <a:r>
              <a:rPr lang="en-US" sz="3200" dirty="0"/>
              <a:t> </a:t>
            </a:r>
            <a:r>
              <a:rPr lang="en-US" sz="3200" dirty="0" err="1"/>
              <a:t>mempunyai</a:t>
            </a:r>
            <a:r>
              <a:rPr lang="en-US" sz="3200" dirty="0"/>
              <a:t> </a:t>
            </a:r>
            <a:r>
              <a:rPr lang="en-US" sz="3200" dirty="0" err="1"/>
              <a:t>pegangan</a:t>
            </a:r>
            <a:r>
              <a:rPr lang="en-US" sz="3200" dirty="0"/>
              <a:t> yang </a:t>
            </a:r>
            <a:r>
              <a:rPr lang="en-US" sz="3200" dirty="0" err="1"/>
              <a:t>jelas</a:t>
            </a:r>
            <a:r>
              <a:rPr lang="en-US" sz="3200" dirty="0"/>
              <a:t> </a:t>
            </a:r>
            <a:r>
              <a:rPr lang="en-US" sz="3200" dirty="0" err="1"/>
              <a:t>untuk</a:t>
            </a:r>
            <a:r>
              <a:rPr lang="en-US" sz="3200" dirty="0"/>
              <a:t> </a:t>
            </a:r>
            <a:r>
              <a:rPr lang="en-US" sz="3200" dirty="0" err="1"/>
              <a:t>menjalankan</a:t>
            </a:r>
            <a:r>
              <a:rPr lang="en-US" sz="3200" dirty="0"/>
              <a:t> </a:t>
            </a:r>
            <a:r>
              <a:rPr lang="en-US" sz="3200" dirty="0" err="1"/>
              <a:t>kehidupannya</a:t>
            </a:r>
            <a:r>
              <a:rPr lang="en-US" sz="3200" dirty="0"/>
              <a:t> </a:t>
            </a:r>
            <a:r>
              <a:rPr lang="en-US" sz="3200" dirty="0" err="1"/>
              <a:t>sehari-hari</a:t>
            </a:r>
            <a:r>
              <a:rPr lang="en-US" sz="3200" dirty="0"/>
              <a:t>. </a:t>
            </a:r>
            <a:r>
              <a:rPr lang="en-US" sz="3200" dirty="0" err="1"/>
              <a:t>Kepastian</a:t>
            </a:r>
            <a:r>
              <a:rPr lang="en-US" sz="3200" dirty="0"/>
              <a:t> masa </a:t>
            </a:r>
            <a:r>
              <a:rPr lang="en-US" sz="3200" dirty="0" err="1"/>
              <a:t>depan</a:t>
            </a:r>
            <a:r>
              <a:rPr lang="en-US" sz="3200" dirty="0"/>
              <a:t> yang </a:t>
            </a:r>
            <a:r>
              <a:rPr lang="en-US" sz="3200" dirty="0" err="1"/>
              <a:t>tidak</a:t>
            </a:r>
            <a:r>
              <a:rPr lang="en-US" sz="3200" dirty="0"/>
              <a:t> </a:t>
            </a:r>
            <a:r>
              <a:rPr lang="en-US" sz="3200" dirty="0" err="1"/>
              <a:t>jelas</a:t>
            </a:r>
            <a:r>
              <a:rPr lang="en-US" sz="3200" dirty="0"/>
              <a:t> </a:t>
            </a:r>
            <a:r>
              <a:rPr lang="en-US" sz="3200" dirty="0" err="1"/>
              <a:t>serta</a:t>
            </a:r>
            <a:r>
              <a:rPr lang="en-US" sz="3200" dirty="0"/>
              <a:t> </a:t>
            </a:r>
            <a:r>
              <a:rPr lang="en-US" sz="3200" dirty="0" err="1"/>
              <a:t>himpitan</a:t>
            </a:r>
            <a:r>
              <a:rPr lang="en-US" sz="3200" dirty="0"/>
              <a:t> </a:t>
            </a:r>
            <a:r>
              <a:rPr lang="en-US" sz="3200" dirty="0" err="1"/>
              <a:t>hidup</a:t>
            </a:r>
            <a:r>
              <a:rPr lang="en-US" sz="3200" dirty="0"/>
              <a:t> yang </a:t>
            </a:r>
            <a:r>
              <a:rPr lang="en-US" sz="3200" dirty="0" err="1"/>
              <a:t>semakin</a:t>
            </a:r>
            <a:r>
              <a:rPr lang="en-US" sz="3200" dirty="0"/>
              <a:t> </a:t>
            </a:r>
            <a:r>
              <a:rPr lang="en-US" sz="3200" dirty="0" err="1"/>
              <a:t>kuat</a:t>
            </a:r>
            <a:r>
              <a:rPr lang="en-US" sz="3200" dirty="0"/>
              <a:t> </a:t>
            </a:r>
            <a:r>
              <a:rPr lang="en-US" sz="3200" dirty="0" err="1"/>
              <a:t>membuat</a:t>
            </a:r>
            <a:r>
              <a:rPr lang="en-US" sz="3200" dirty="0"/>
              <a:t> </a:t>
            </a:r>
            <a:r>
              <a:rPr lang="en-US" sz="3200" dirty="0" err="1"/>
              <a:t>sifat</a:t>
            </a:r>
            <a:r>
              <a:rPr lang="en-US" sz="3200" dirty="0"/>
              <a:t> </a:t>
            </a:r>
            <a:r>
              <a:rPr lang="en-US" sz="3200" dirty="0" err="1"/>
              <a:t>kebersamaan</a:t>
            </a:r>
            <a:r>
              <a:rPr lang="en-US" sz="3200" dirty="0"/>
              <a:t> </a:t>
            </a:r>
            <a:r>
              <a:rPr lang="en-US" sz="3200" dirty="0" err="1"/>
              <a:t>dan</a:t>
            </a:r>
            <a:r>
              <a:rPr lang="en-US" sz="3200" dirty="0"/>
              <a:t> </a:t>
            </a:r>
            <a:r>
              <a:rPr lang="en-US" sz="3200" dirty="0" err="1"/>
              <a:t>kegotong-royongan</a:t>
            </a:r>
            <a:r>
              <a:rPr lang="en-US" sz="3200" dirty="0"/>
              <a:t> yang </a:t>
            </a:r>
            <a:r>
              <a:rPr lang="en-US" sz="3200" dirty="0" err="1"/>
              <a:t>selama</a:t>
            </a:r>
            <a:r>
              <a:rPr lang="en-US" sz="3200" dirty="0"/>
              <a:t> </a:t>
            </a:r>
            <a:r>
              <a:rPr lang="en-US" sz="3200" dirty="0" err="1"/>
              <a:t>ini</a:t>
            </a:r>
            <a:r>
              <a:rPr lang="en-US" sz="3200" dirty="0"/>
              <a:t> </a:t>
            </a:r>
            <a:r>
              <a:rPr lang="en-US" sz="3200" dirty="0" err="1"/>
              <a:t>dilakukan</a:t>
            </a:r>
            <a:r>
              <a:rPr lang="en-US" sz="3200" dirty="0"/>
              <a:t> </a:t>
            </a:r>
            <a:r>
              <a:rPr lang="en-US" sz="3200" dirty="0" err="1"/>
              <a:t>hanya</a:t>
            </a:r>
            <a:r>
              <a:rPr lang="en-US" sz="3200" dirty="0"/>
              <a:t> </a:t>
            </a:r>
            <a:r>
              <a:rPr lang="en-US" sz="3200" dirty="0" err="1"/>
              <a:t>menjadi</a:t>
            </a:r>
            <a:r>
              <a:rPr lang="en-US" sz="3200" dirty="0"/>
              <a:t> </a:t>
            </a:r>
            <a:r>
              <a:rPr lang="en-US" sz="3200" dirty="0" err="1"/>
              <a:t>retorika</a:t>
            </a:r>
            <a:r>
              <a:rPr lang="en-US" sz="3200" dirty="0"/>
              <a:t> </a:t>
            </a:r>
            <a:r>
              <a:rPr lang="en-US" sz="3200" dirty="0" err="1"/>
              <a:t>saja</a:t>
            </a:r>
            <a:r>
              <a:rPr lang="en-US" sz="3200" dirty="0"/>
              <a:t>. </a:t>
            </a:r>
          </a:p>
        </p:txBody>
      </p:sp>
      <p:sp>
        <p:nvSpPr>
          <p:cNvPr id="6" name="Title 1"/>
          <p:cNvSpPr>
            <a:spLocks noGrp="1"/>
          </p:cNvSpPr>
          <p:nvPr>
            <p:ph type="title"/>
          </p:nvPr>
        </p:nvSpPr>
        <p:spPr>
          <a:xfrm>
            <a:off x="838200" y="365125"/>
            <a:ext cx="10515600" cy="935901"/>
          </a:xfrm>
        </p:spPr>
        <p:style>
          <a:lnRef idx="3">
            <a:schemeClr val="lt1"/>
          </a:lnRef>
          <a:fillRef idx="1">
            <a:schemeClr val="accent1"/>
          </a:fillRef>
          <a:effectRef idx="1">
            <a:schemeClr val="accent1"/>
          </a:effectRef>
          <a:fontRef idx="minor">
            <a:schemeClr val="lt1"/>
          </a:fontRef>
        </p:style>
        <p:txBody>
          <a:bodyPr/>
          <a:lstStyle/>
          <a:p>
            <a:pPr algn="ctr"/>
            <a:r>
              <a:rPr lang="en-US" dirty="0" err="1"/>
              <a:t>Dampak</a:t>
            </a:r>
            <a:r>
              <a:rPr lang="en-US" dirty="0"/>
              <a:t> </a:t>
            </a:r>
            <a:r>
              <a:rPr lang="en-US" dirty="0" err="1"/>
              <a:t>Sosial</a:t>
            </a:r>
            <a:r>
              <a:rPr lang="en-US" dirty="0"/>
              <a:t> &amp; </a:t>
            </a:r>
            <a:r>
              <a:rPr lang="en-US" dirty="0" err="1"/>
              <a:t>Kemiskinan</a:t>
            </a:r>
            <a:r>
              <a:rPr lang="en-US" dirty="0"/>
              <a:t> </a:t>
            </a:r>
            <a:r>
              <a:rPr lang="en-US" dirty="0" err="1"/>
              <a:t>Masyarakat</a:t>
            </a:r>
            <a:endParaRPr lang="en-US" dirty="0"/>
          </a:p>
        </p:txBody>
      </p:sp>
    </p:spTree>
    <p:extLst>
      <p:ext uri="{BB962C8B-B14F-4D97-AF65-F5344CB8AC3E}">
        <p14:creationId xmlns:p14="http://schemas.microsoft.com/office/powerpoint/2010/main" val="3566982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000" y="3281675"/>
            <a:ext cx="2716000"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en-US" sz="3200" dirty="0" err="1"/>
              <a:t>DEMORALISASI</a:t>
            </a:r>
            <a:endParaRPr lang="en-US" dirty="0"/>
          </a:p>
        </p:txBody>
      </p:sp>
      <p:sp>
        <p:nvSpPr>
          <p:cNvPr id="5" name="Rectangle 4"/>
          <p:cNvSpPr/>
          <p:nvPr/>
        </p:nvSpPr>
        <p:spPr>
          <a:xfrm>
            <a:off x="3379393" y="1739114"/>
            <a:ext cx="7906390" cy="35394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err="1"/>
              <a:t>Masyarakat</a:t>
            </a:r>
            <a:r>
              <a:rPr lang="en-US" sz="3200" dirty="0"/>
              <a:t> </a:t>
            </a:r>
            <a:r>
              <a:rPr lang="en-US" sz="3200" dirty="0" err="1"/>
              <a:t>semakin</a:t>
            </a:r>
            <a:r>
              <a:rPr lang="en-US" sz="3200" dirty="0"/>
              <a:t> lama </a:t>
            </a:r>
            <a:r>
              <a:rPr lang="en-US" sz="3200" dirty="0" err="1"/>
              <a:t>menjadi</a:t>
            </a:r>
            <a:r>
              <a:rPr lang="en-US" sz="3200" dirty="0"/>
              <a:t> </a:t>
            </a:r>
            <a:r>
              <a:rPr lang="en-US" sz="3200" dirty="0" err="1"/>
              <a:t>semakin</a:t>
            </a:r>
            <a:r>
              <a:rPr lang="en-US" sz="3200" dirty="0"/>
              <a:t> </a:t>
            </a:r>
            <a:r>
              <a:rPr lang="en-US" sz="3200" dirty="0" err="1"/>
              <a:t>individualis</a:t>
            </a:r>
            <a:r>
              <a:rPr lang="en-US" sz="3200" dirty="0"/>
              <a:t> yang </a:t>
            </a:r>
            <a:r>
              <a:rPr lang="en-US" sz="3200" dirty="0" err="1"/>
              <a:t>hanya</a:t>
            </a:r>
            <a:r>
              <a:rPr lang="en-US" sz="3200" dirty="0"/>
              <a:t> </a:t>
            </a:r>
            <a:r>
              <a:rPr lang="en-US" sz="3200" dirty="0" err="1"/>
              <a:t>mementingkan</a:t>
            </a:r>
            <a:r>
              <a:rPr lang="en-US" sz="3200" dirty="0"/>
              <a:t> </a:t>
            </a:r>
            <a:r>
              <a:rPr lang="en-US" sz="3200" dirty="0" err="1"/>
              <a:t>dirinya</a:t>
            </a:r>
            <a:r>
              <a:rPr lang="en-US" sz="3200" dirty="0"/>
              <a:t> </a:t>
            </a:r>
            <a:r>
              <a:rPr lang="en-US" sz="3200" dirty="0" err="1"/>
              <a:t>sendiri</a:t>
            </a:r>
            <a:r>
              <a:rPr lang="en-US" sz="3200" dirty="0"/>
              <a:t> </a:t>
            </a:r>
            <a:r>
              <a:rPr lang="en-US" sz="3200" dirty="0" err="1"/>
              <a:t>dan</a:t>
            </a:r>
            <a:r>
              <a:rPr lang="en-US" sz="3200" dirty="0"/>
              <a:t> </a:t>
            </a:r>
            <a:r>
              <a:rPr lang="en-US" sz="3200" dirty="0" err="1"/>
              <a:t>keluarganya</a:t>
            </a:r>
            <a:r>
              <a:rPr lang="en-US" sz="3200" dirty="0"/>
              <a:t> </a:t>
            </a:r>
            <a:r>
              <a:rPr lang="en-US" sz="3200" dirty="0" err="1"/>
              <a:t>saja</a:t>
            </a:r>
            <a:r>
              <a:rPr lang="en-US" sz="3200" dirty="0"/>
              <a:t>. </a:t>
            </a:r>
            <a:r>
              <a:rPr lang="en-US" sz="3200" dirty="0" err="1"/>
              <a:t>Mengapa</a:t>
            </a:r>
            <a:r>
              <a:rPr lang="en-US" sz="3200" dirty="0"/>
              <a:t> </a:t>
            </a:r>
            <a:r>
              <a:rPr lang="en-US" sz="3200" dirty="0" err="1"/>
              <a:t>masyarakat</a:t>
            </a:r>
            <a:r>
              <a:rPr lang="en-US" sz="3200" dirty="0"/>
              <a:t> </a:t>
            </a:r>
            <a:r>
              <a:rPr lang="en-US" sz="3200" dirty="0" err="1"/>
              <a:t>melakukan</a:t>
            </a:r>
            <a:r>
              <a:rPr lang="en-US" sz="3200" dirty="0"/>
              <a:t> </a:t>
            </a:r>
            <a:r>
              <a:rPr lang="en-US" sz="3200" dirty="0" err="1"/>
              <a:t>hal</a:t>
            </a:r>
            <a:r>
              <a:rPr lang="en-US" sz="3200" dirty="0"/>
              <a:t> </a:t>
            </a:r>
            <a:r>
              <a:rPr lang="en-US" sz="3200" dirty="0" err="1"/>
              <a:t>ini</a:t>
            </a:r>
            <a:r>
              <a:rPr lang="en-US" sz="3200" dirty="0"/>
              <a:t> </a:t>
            </a:r>
            <a:r>
              <a:rPr lang="en-US" sz="3200" dirty="0" err="1"/>
              <a:t>dapat</a:t>
            </a:r>
            <a:r>
              <a:rPr lang="en-US" sz="3200" dirty="0"/>
              <a:t> </a:t>
            </a:r>
            <a:r>
              <a:rPr lang="en-US" sz="3200" dirty="0" err="1"/>
              <a:t>dimengerti</a:t>
            </a:r>
            <a:r>
              <a:rPr lang="en-US" sz="3200" dirty="0"/>
              <a:t>, </a:t>
            </a:r>
            <a:r>
              <a:rPr lang="en-US" sz="3200" dirty="0" err="1"/>
              <a:t>karena</a:t>
            </a:r>
            <a:r>
              <a:rPr lang="en-US" sz="3200" dirty="0"/>
              <a:t> </a:t>
            </a:r>
            <a:r>
              <a:rPr lang="en-US" sz="3200" dirty="0" err="1"/>
              <a:t>memang</a:t>
            </a:r>
            <a:r>
              <a:rPr lang="en-US" sz="3200" dirty="0"/>
              <a:t> </a:t>
            </a:r>
            <a:r>
              <a:rPr lang="en-US" sz="3200" dirty="0" err="1"/>
              <a:t>sudah</a:t>
            </a:r>
            <a:r>
              <a:rPr lang="en-US" sz="3200" dirty="0"/>
              <a:t> </a:t>
            </a:r>
            <a:r>
              <a:rPr lang="en-US" sz="3200" dirty="0" err="1"/>
              <a:t>tidak</a:t>
            </a:r>
            <a:r>
              <a:rPr lang="en-US" sz="3200" dirty="0"/>
              <a:t> </a:t>
            </a:r>
            <a:r>
              <a:rPr lang="en-US" sz="3200" dirty="0" err="1"/>
              <a:t>ada</a:t>
            </a:r>
            <a:r>
              <a:rPr lang="en-US" sz="3200" dirty="0"/>
              <a:t> </a:t>
            </a:r>
            <a:r>
              <a:rPr lang="en-US" sz="3200" dirty="0" err="1"/>
              <a:t>lagi</a:t>
            </a:r>
            <a:r>
              <a:rPr lang="en-US" sz="3200" dirty="0"/>
              <a:t> </a:t>
            </a:r>
            <a:r>
              <a:rPr lang="en-US" sz="3200" dirty="0" err="1"/>
              <a:t>kepercayaan</a:t>
            </a:r>
            <a:r>
              <a:rPr lang="en-US" sz="3200" dirty="0"/>
              <a:t> </a:t>
            </a:r>
            <a:r>
              <a:rPr lang="en-US" sz="3200" dirty="0" err="1"/>
              <a:t>kepada</a:t>
            </a:r>
            <a:r>
              <a:rPr lang="en-US" sz="3200" dirty="0"/>
              <a:t> </a:t>
            </a:r>
            <a:r>
              <a:rPr lang="en-US" sz="3200" dirty="0" err="1"/>
              <a:t>pemerintah</a:t>
            </a:r>
            <a:r>
              <a:rPr lang="en-US" sz="3200" dirty="0"/>
              <a:t>, </a:t>
            </a:r>
            <a:r>
              <a:rPr lang="en-US" sz="3200" dirty="0" err="1"/>
              <a:t>sistem</a:t>
            </a:r>
            <a:r>
              <a:rPr lang="en-US" sz="3200" dirty="0"/>
              <a:t>, </a:t>
            </a:r>
            <a:r>
              <a:rPr lang="en-US" sz="3200" dirty="0" err="1"/>
              <a:t>hukum</a:t>
            </a:r>
            <a:r>
              <a:rPr lang="en-US" sz="3200" dirty="0"/>
              <a:t> </a:t>
            </a:r>
            <a:r>
              <a:rPr lang="en-US" sz="3200" dirty="0" err="1"/>
              <a:t>bahkan</a:t>
            </a:r>
            <a:r>
              <a:rPr lang="en-US" sz="3200" dirty="0"/>
              <a:t> </a:t>
            </a:r>
            <a:r>
              <a:rPr lang="en-US" sz="3200" dirty="0" err="1"/>
              <a:t>antar</a:t>
            </a:r>
            <a:r>
              <a:rPr lang="en-US" sz="3200" dirty="0"/>
              <a:t> </a:t>
            </a:r>
            <a:r>
              <a:rPr lang="en-US" sz="3200" dirty="0" err="1"/>
              <a:t>masyarakat</a:t>
            </a:r>
            <a:r>
              <a:rPr lang="en-US" sz="3200" dirty="0"/>
              <a:t> </a:t>
            </a:r>
            <a:r>
              <a:rPr lang="en-US" sz="3200" dirty="0" err="1"/>
              <a:t>sendiri</a:t>
            </a:r>
            <a:r>
              <a:rPr lang="en-US" sz="3200" dirty="0"/>
              <a:t>. </a:t>
            </a:r>
          </a:p>
        </p:txBody>
      </p:sp>
      <p:sp>
        <p:nvSpPr>
          <p:cNvPr id="6" name="Title 1"/>
          <p:cNvSpPr>
            <a:spLocks noGrp="1"/>
          </p:cNvSpPr>
          <p:nvPr>
            <p:ph type="title"/>
          </p:nvPr>
        </p:nvSpPr>
        <p:spPr>
          <a:xfrm>
            <a:off x="838200" y="365125"/>
            <a:ext cx="10515600" cy="935901"/>
          </a:xfrm>
        </p:spPr>
        <p:style>
          <a:lnRef idx="3">
            <a:schemeClr val="lt1"/>
          </a:lnRef>
          <a:fillRef idx="1">
            <a:schemeClr val="accent1"/>
          </a:fillRef>
          <a:effectRef idx="1">
            <a:schemeClr val="accent1"/>
          </a:effectRef>
          <a:fontRef idx="minor">
            <a:schemeClr val="lt1"/>
          </a:fontRef>
        </p:style>
        <p:txBody>
          <a:bodyPr/>
          <a:lstStyle/>
          <a:p>
            <a:pPr algn="ctr"/>
            <a:r>
              <a:rPr lang="en-US" dirty="0" err="1"/>
              <a:t>Dampak</a:t>
            </a:r>
            <a:r>
              <a:rPr lang="en-US" dirty="0"/>
              <a:t> </a:t>
            </a:r>
            <a:r>
              <a:rPr lang="en-US" dirty="0" err="1"/>
              <a:t>Sosial</a:t>
            </a:r>
            <a:r>
              <a:rPr lang="en-US" dirty="0"/>
              <a:t> &amp; </a:t>
            </a:r>
            <a:r>
              <a:rPr lang="en-US" dirty="0" err="1"/>
              <a:t>Kemiskinan</a:t>
            </a:r>
            <a:r>
              <a:rPr lang="en-US" dirty="0"/>
              <a:t> </a:t>
            </a:r>
            <a:r>
              <a:rPr lang="en-US" dirty="0" err="1"/>
              <a:t>Masyarakat</a:t>
            </a:r>
            <a:endParaRPr lang="en-US" dirty="0"/>
          </a:p>
        </p:txBody>
      </p:sp>
    </p:spTree>
    <p:extLst>
      <p:ext uri="{BB962C8B-B14F-4D97-AF65-F5344CB8AC3E}">
        <p14:creationId xmlns:p14="http://schemas.microsoft.com/office/powerpoint/2010/main" val="3124207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443" y="535260"/>
            <a:ext cx="11485757" cy="5709423"/>
          </a:xfrm>
        </p:spPr>
        <p:style>
          <a:lnRef idx="1">
            <a:schemeClr val="accent6"/>
          </a:lnRef>
          <a:fillRef idx="2">
            <a:schemeClr val="accent6"/>
          </a:fillRef>
          <a:effectRef idx="1">
            <a:schemeClr val="accent6"/>
          </a:effectRef>
          <a:fontRef idx="minor">
            <a:schemeClr val="dk1"/>
          </a:fontRef>
        </p:style>
        <p:txBody>
          <a:bodyPr>
            <a:noAutofit/>
          </a:bodyPr>
          <a:lstStyle/>
          <a:p>
            <a:pPr marL="0" indent="0" algn="ctr">
              <a:buNone/>
            </a:pPr>
            <a:r>
              <a:rPr lang="en-US" sz="3600" b="1" dirty="0"/>
              <a:t>40% </a:t>
            </a:r>
            <a:r>
              <a:rPr lang="en-US" sz="3600" b="1" dirty="0" err="1"/>
              <a:t>dana</a:t>
            </a:r>
            <a:r>
              <a:rPr lang="en-US" sz="3600" b="1" dirty="0"/>
              <a:t> </a:t>
            </a:r>
            <a:r>
              <a:rPr lang="en-US" sz="3600" b="1" dirty="0" err="1"/>
              <a:t>APBN</a:t>
            </a:r>
            <a:r>
              <a:rPr lang="en-US" sz="3600" dirty="0"/>
              <a:t> per </a:t>
            </a:r>
            <a:r>
              <a:rPr lang="en-US" sz="3600" dirty="0" err="1"/>
              <a:t>tahun</a:t>
            </a:r>
            <a:r>
              <a:rPr lang="en-US" sz="3600" dirty="0"/>
              <a:t> (yang </a:t>
            </a:r>
            <a:r>
              <a:rPr lang="en-US" sz="3600" dirty="0" err="1"/>
              <a:t>hilang</a:t>
            </a:r>
            <a:r>
              <a:rPr lang="en-US" sz="3600" dirty="0"/>
              <a:t>) </a:t>
            </a:r>
            <a:r>
              <a:rPr lang="en-US" sz="3600" b="1" dirty="0"/>
              <a:t>=</a:t>
            </a:r>
            <a:r>
              <a:rPr lang="en-US" sz="3600" dirty="0"/>
              <a:t> </a:t>
            </a:r>
            <a:r>
              <a:rPr lang="en-US" sz="3600" dirty="0" err="1"/>
              <a:t>sekolah</a:t>
            </a:r>
            <a:r>
              <a:rPr lang="en-US" sz="3600" dirty="0"/>
              <a:t> gratis </a:t>
            </a:r>
            <a:r>
              <a:rPr lang="en-US" sz="3600" dirty="0" err="1"/>
              <a:t>sampai</a:t>
            </a:r>
            <a:r>
              <a:rPr lang="en-US" sz="3600" dirty="0"/>
              <a:t> </a:t>
            </a:r>
            <a:r>
              <a:rPr lang="en-US" sz="3600" dirty="0" err="1"/>
              <a:t>perguruan</a:t>
            </a:r>
            <a:r>
              <a:rPr lang="en-US" sz="3600" dirty="0"/>
              <a:t> </a:t>
            </a:r>
            <a:r>
              <a:rPr lang="en-US" sz="3600" dirty="0" err="1"/>
              <a:t>tinggi</a:t>
            </a:r>
            <a:r>
              <a:rPr lang="en-US" sz="3600" dirty="0"/>
              <a:t>, </a:t>
            </a:r>
            <a:r>
              <a:rPr lang="en-US" sz="3600" dirty="0" err="1"/>
              <a:t>biaya</a:t>
            </a:r>
            <a:r>
              <a:rPr lang="en-US" sz="3600" dirty="0"/>
              <a:t> </a:t>
            </a:r>
            <a:r>
              <a:rPr lang="en-US" sz="3600" dirty="0" err="1"/>
              <a:t>kesehatan</a:t>
            </a:r>
            <a:r>
              <a:rPr lang="en-US" sz="3600" dirty="0"/>
              <a:t> gratis, </a:t>
            </a:r>
            <a:r>
              <a:rPr lang="en-US" sz="3600" dirty="0" err="1"/>
              <a:t>perumahan</a:t>
            </a:r>
            <a:r>
              <a:rPr lang="en-US" sz="3600" dirty="0"/>
              <a:t> </a:t>
            </a:r>
            <a:r>
              <a:rPr lang="en-US" sz="3600" dirty="0" err="1"/>
              <a:t>murah</a:t>
            </a:r>
            <a:r>
              <a:rPr lang="en-US" sz="3600" dirty="0"/>
              <a:t>, </a:t>
            </a:r>
            <a:r>
              <a:rPr lang="en-US" sz="3600" dirty="0" err="1"/>
              <a:t>kenaikan</a:t>
            </a:r>
            <a:r>
              <a:rPr lang="en-US" sz="3600" dirty="0"/>
              <a:t> </a:t>
            </a:r>
            <a:r>
              <a:rPr lang="en-US" sz="3600" dirty="0" err="1"/>
              <a:t>pendapatan</a:t>
            </a:r>
            <a:r>
              <a:rPr lang="en-US" sz="3600" dirty="0"/>
              <a:t>, </a:t>
            </a:r>
            <a:r>
              <a:rPr lang="en-US" sz="3600" dirty="0" err="1"/>
              <a:t>listrik</a:t>
            </a:r>
            <a:r>
              <a:rPr lang="en-US" sz="3600" dirty="0"/>
              <a:t> </a:t>
            </a:r>
            <a:r>
              <a:rPr lang="en-US" sz="3600" dirty="0" err="1"/>
              <a:t>murah</a:t>
            </a:r>
            <a:r>
              <a:rPr lang="en-US" sz="3600" dirty="0"/>
              <a:t>, modal </a:t>
            </a:r>
            <a:r>
              <a:rPr lang="en-US" sz="3600" dirty="0" err="1"/>
              <a:t>usaha</a:t>
            </a:r>
            <a:r>
              <a:rPr lang="en-US" sz="3600" dirty="0"/>
              <a:t> </a:t>
            </a:r>
            <a:r>
              <a:rPr lang="en-US" sz="3600" dirty="0" err="1"/>
              <a:t>rakyat</a:t>
            </a:r>
            <a:r>
              <a:rPr lang="en-US" sz="3600" dirty="0"/>
              <a:t>, air </a:t>
            </a:r>
            <a:r>
              <a:rPr lang="en-US" sz="3600" dirty="0" err="1"/>
              <a:t>bersih</a:t>
            </a:r>
            <a:r>
              <a:rPr lang="en-US" sz="3600" dirty="0"/>
              <a:t> </a:t>
            </a:r>
            <a:r>
              <a:rPr lang="en-US" sz="3600" dirty="0" err="1"/>
              <a:t>siap</a:t>
            </a:r>
            <a:r>
              <a:rPr lang="en-US" sz="3600" dirty="0"/>
              <a:t> </a:t>
            </a:r>
            <a:r>
              <a:rPr lang="en-US" sz="3600" dirty="0" err="1"/>
              <a:t>minum</a:t>
            </a:r>
            <a:r>
              <a:rPr lang="en-US" sz="3600" dirty="0"/>
              <a:t>, </a:t>
            </a:r>
            <a:r>
              <a:rPr lang="en-US" sz="3600" dirty="0" err="1"/>
              <a:t>transportasi</a:t>
            </a:r>
            <a:r>
              <a:rPr lang="en-US" sz="3600" dirty="0"/>
              <a:t> </a:t>
            </a:r>
            <a:r>
              <a:rPr lang="en-US" sz="3600" dirty="0" err="1"/>
              <a:t>umum</a:t>
            </a:r>
            <a:r>
              <a:rPr lang="en-US" sz="3600" dirty="0"/>
              <a:t> </a:t>
            </a:r>
            <a:r>
              <a:rPr lang="en-US" sz="3600" dirty="0" err="1"/>
              <a:t>bagus</a:t>
            </a:r>
            <a:r>
              <a:rPr lang="en-US" sz="3600" dirty="0"/>
              <a:t>, </a:t>
            </a:r>
            <a:r>
              <a:rPr lang="en-US" sz="3600" dirty="0" err="1"/>
              <a:t>jalanan</a:t>
            </a:r>
            <a:r>
              <a:rPr lang="en-US" sz="3600" dirty="0"/>
              <a:t> </a:t>
            </a:r>
            <a:r>
              <a:rPr lang="en-US" sz="3600" dirty="0" err="1"/>
              <a:t>dan</a:t>
            </a:r>
            <a:r>
              <a:rPr lang="en-US" sz="3600" dirty="0"/>
              <a:t> </a:t>
            </a:r>
            <a:r>
              <a:rPr lang="en-US" sz="3600" dirty="0" err="1"/>
              <a:t>jembatan</a:t>
            </a:r>
            <a:r>
              <a:rPr lang="en-US" sz="3600" dirty="0"/>
              <a:t>  </a:t>
            </a:r>
            <a:r>
              <a:rPr lang="en-US" sz="3600" dirty="0" err="1"/>
              <a:t>bagus</a:t>
            </a:r>
            <a:r>
              <a:rPr lang="en-US" sz="3600" dirty="0"/>
              <a:t>, </a:t>
            </a:r>
            <a:r>
              <a:rPr lang="en-US" sz="3600" dirty="0" err="1"/>
              <a:t>rel</a:t>
            </a:r>
            <a:r>
              <a:rPr lang="en-US" sz="3600" dirty="0"/>
              <a:t> </a:t>
            </a:r>
            <a:r>
              <a:rPr lang="en-US" sz="3600" dirty="0" err="1"/>
              <a:t>kereta</a:t>
            </a:r>
            <a:r>
              <a:rPr lang="en-US" sz="3600" dirty="0"/>
              <a:t> </a:t>
            </a:r>
            <a:r>
              <a:rPr lang="en-US" sz="3600" dirty="0" err="1"/>
              <a:t>ganda</a:t>
            </a:r>
            <a:r>
              <a:rPr lang="en-US" sz="3600" dirty="0"/>
              <a:t> </a:t>
            </a:r>
            <a:r>
              <a:rPr lang="en-US" sz="3600" dirty="0" err="1"/>
              <a:t>seluruh</a:t>
            </a:r>
            <a:r>
              <a:rPr lang="en-US" sz="3600" dirty="0"/>
              <a:t> </a:t>
            </a:r>
            <a:r>
              <a:rPr lang="en-US" sz="3600" dirty="0" err="1"/>
              <a:t>pulau</a:t>
            </a:r>
            <a:r>
              <a:rPr lang="en-US" sz="3600" dirty="0"/>
              <a:t> </a:t>
            </a:r>
            <a:r>
              <a:rPr lang="en-US" sz="3600" dirty="0" err="1"/>
              <a:t>besar</a:t>
            </a:r>
            <a:r>
              <a:rPr lang="en-US" sz="3600" dirty="0"/>
              <a:t>, </a:t>
            </a:r>
            <a:r>
              <a:rPr lang="en-US" sz="3600" dirty="0" err="1"/>
              <a:t>fasilitas</a:t>
            </a:r>
            <a:r>
              <a:rPr lang="en-US" sz="3600" dirty="0"/>
              <a:t> </a:t>
            </a:r>
            <a:r>
              <a:rPr lang="en-US" sz="3600" dirty="0" err="1"/>
              <a:t>umum</a:t>
            </a:r>
            <a:r>
              <a:rPr lang="en-US" sz="3600" dirty="0"/>
              <a:t> </a:t>
            </a:r>
            <a:r>
              <a:rPr lang="en-US" sz="3600" dirty="0" err="1"/>
              <a:t>dan</a:t>
            </a:r>
            <a:r>
              <a:rPr lang="en-US" sz="3600" dirty="0"/>
              <a:t> </a:t>
            </a:r>
            <a:r>
              <a:rPr lang="en-US" sz="3600" dirty="0" err="1"/>
              <a:t>sosial</a:t>
            </a:r>
            <a:r>
              <a:rPr lang="en-US" sz="3600" dirty="0"/>
              <a:t> </a:t>
            </a:r>
            <a:r>
              <a:rPr lang="en-US" sz="3600" dirty="0" err="1"/>
              <a:t>bagus</a:t>
            </a:r>
            <a:r>
              <a:rPr lang="en-US" sz="3600" dirty="0"/>
              <a:t>, </a:t>
            </a:r>
            <a:r>
              <a:rPr lang="en-US" sz="3600" dirty="0" err="1"/>
              <a:t>lebih</a:t>
            </a:r>
            <a:r>
              <a:rPr lang="en-US" sz="3600" dirty="0"/>
              <a:t> </a:t>
            </a:r>
            <a:r>
              <a:rPr lang="en-US" sz="3600" dirty="0" err="1"/>
              <a:t>banyak</a:t>
            </a:r>
            <a:r>
              <a:rPr lang="en-US" sz="3600" dirty="0"/>
              <a:t> </a:t>
            </a:r>
            <a:r>
              <a:rPr lang="en-US" sz="3600" dirty="0" err="1"/>
              <a:t>bandara</a:t>
            </a:r>
            <a:r>
              <a:rPr lang="en-US" sz="3600" dirty="0"/>
              <a:t> </a:t>
            </a:r>
            <a:r>
              <a:rPr lang="en-US" sz="3600" dirty="0" err="1"/>
              <a:t>dan</a:t>
            </a:r>
            <a:r>
              <a:rPr lang="en-US" sz="3600" dirty="0"/>
              <a:t> </a:t>
            </a:r>
            <a:r>
              <a:rPr lang="en-US" sz="3600" dirty="0" err="1"/>
              <a:t>pelabuhan</a:t>
            </a:r>
            <a:r>
              <a:rPr lang="en-US" sz="3600" dirty="0"/>
              <a:t>, </a:t>
            </a:r>
            <a:r>
              <a:rPr lang="en-US" sz="3600" dirty="0" err="1"/>
              <a:t>industri</a:t>
            </a:r>
            <a:r>
              <a:rPr lang="en-US" sz="3600" dirty="0"/>
              <a:t> </a:t>
            </a:r>
            <a:r>
              <a:rPr lang="en-US" sz="3600" dirty="0" err="1"/>
              <a:t>tumbuh</a:t>
            </a:r>
            <a:r>
              <a:rPr lang="en-US" sz="3600" dirty="0"/>
              <a:t>, </a:t>
            </a:r>
            <a:r>
              <a:rPr lang="en-US" sz="3600" dirty="0" err="1"/>
              <a:t>jaminan</a:t>
            </a:r>
            <a:r>
              <a:rPr lang="en-US" sz="3600" dirty="0"/>
              <a:t> </a:t>
            </a:r>
            <a:r>
              <a:rPr lang="en-US" sz="3600" dirty="0" err="1"/>
              <a:t>sosial</a:t>
            </a:r>
            <a:r>
              <a:rPr lang="en-US" sz="3600" dirty="0"/>
              <a:t> </a:t>
            </a:r>
            <a:r>
              <a:rPr lang="en-US" sz="3600" dirty="0" err="1"/>
              <a:t>bagi</a:t>
            </a:r>
            <a:r>
              <a:rPr lang="en-US" sz="3600" dirty="0"/>
              <a:t> </a:t>
            </a:r>
            <a:r>
              <a:rPr lang="en-US" sz="3600" dirty="0" err="1"/>
              <a:t>seluruh</a:t>
            </a:r>
            <a:r>
              <a:rPr lang="en-US" sz="3600" dirty="0"/>
              <a:t> </a:t>
            </a:r>
            <a:r>
              <a:rPr lang="en-US" sz="3600" dirty="0" err="1"/>
              <a:t>rakyat</a:t>
            </a:r>
            <a:r>
              <a:rPr lang="en-US" sz="3600" dirty="0"/>
              <a:t>,  </a:t>
            </a:r>
            <a:r>
              <a:rPr lang="en-US" sz="3600" dirty="0" err="1"/>
              <a:t>alutsista</a:t>
            </a:r>
            <a:r>
              <a:rPr lang="en-US" sz="3600" dirty="0"/>
              <a:t> </a:t>
            </a:r>
            <a:r>
              <a:rPr lang="en-US" sz="3600" dirty="0" err="1"/>
              <a:t>cukup</a:t>
            </a:r>
            <a:r>
              <a:rPr lang="en-US" sz="3600" dirty="0"/>
              <a:t> </a:t>
            </a:r>
            <a:r>
              <a:rPr lang="en-US" sz="3600" dirty="0" err="1"/>
              <a:t>dan</a:t>
            </a:r>
            <a:r>
              <a:rPr lang="en-US" sz="3600" dirty="0"/>
              <a:t> </a:t>
            </a:r>
            <a:r>
              <a:rPr lang="en-US" sz="3600" dirty="0" err="1"/>
              <a:t>dalam</a:t>
            </a:r>
            <a:r>
              <a:rPr lang="en-US" sz="3600" dirty="0"/>
              <a:t> </a:t>
            </a:r>
            <a:r>
              <a:rPr lang="en-US" sz="3600" dirty="0" err="1"/>
              <a:t>kondisi</a:t>
            </a:r>
            <a:r>
              <a:rPr lang="en-US" sz="3600" dirty="0"/>
              <a:t> </a:t>
            </a:r>
            <a:r>
              <a:rPr lang="en-US" sz="3600" dirty="0" err="1"/>
              <a:t>baik</a:t>
            </a:r>
            <a:r>
              <a:rPr lang="en-US" sz="3600" dirty="0"/>
              <a:t> </a:t>
            </a:r>
            <a:r>
              <a:rPr lang="en-US" sz="3600" dirty="0" err="1"/>
              <a:t>dan</a:t>
            </a:r>
            <a:r>
              <a:rPr lang="en-US" sz="3600" dirty="0"/>
              <a:t> </a:t>
            </a:r>
            <a:r>
              <a:rPr lang="en-US" sz="3600" dirty="0" err="1"/>
              <a:t>baru</a:t>
            </a:r>
            <a:r>
              <a:rPr lang="en-US" sz="3600" dirty="0"/>
              <a:t>, </a:t>
            </a:r>
            <a:r>
              <a:rPr lang="en-US" sz="3600" dirty="0" err="1"/>
              <a:t>hutang</a:t>
            </a:r>
            <a:r>
              <a:rPr lang="en-US" sz="3600" dirty="0"/>
              <a:t> </a:t>
            </a:r>
            <a:r>
              <a:rPr lang="en-US" sz="3600" dirty="0" err="1"/>
              <a:t>negara</a:t>
            </a:r>
            <a:r>
              <a:rPr lang="en-US" sz="3600" dirty="0"/>
              <a:t> </a:t>
            </a:r>
            <a:r>
              <a:rPr lang="en-US" sz="3600" dirty="0" err="1"/>
              <a:t>bisa</a:t>
            </a:r>
            <a:r>
              <a:rPr lang="en-US" sz="3600" dirty="0"/>
              <a:t> </a:t>
            </a:r>
            <a:r>
              <a:rPr lang="en-US" sz="3600" dirty="0" err="1"/>
              <a:t>diselesaikan</a:t>
            </a:r>
            <a:r>
              <a:rPr lang="en-US" sz="3600" dirty="0"/>
              <a:t> </a:t>
            </a:r>
            <a:r>
              <a:rPr lang="en-US" sz="3600" dirty="0" err="1"/>
              <a:t>dan</a:t>
            </a:r>
            <a:r>
              <a:rPr lang="en-US" sz="3600" dirty="0"/>
              <a:t> lain-lain yang </a:t>
            </a:r>
            <a:r>
              <a:rPr lang="en-US" sz="3600" dirty="0" err="1"/>
              <a:t>tentunya</a:t>
            </a:r>
            <a:r>
              <a:rPr lang="en-US" sz="3600" dirty="0"/>
              <a:t> </a:t>
            </a:r>
            <a:r>
              <a:rPr lang="en-US" sz="3600" dirty="0" err="1"/>
              <a:t>akan</a:t>
            </a:r>
            <a:r>
              <a:rPr lang="en-US" sz="3600" dirty="0"/>
              <a:t> </a:t>
            </a:r>
            <a:r>
              <a:rPr lang="en-US" sz="3600" dirty="0" err="1"/>
              <a:t>semakin</a:t>
            </a:r>
            <a:r>
              <a:rPr lang="en-US" sz="3600" dirty="0"/>
              <a:t> </a:t>
            </a:r>
            <a:r>
              <a:rPr lang="en-US" sz="3600" dirty="0" err="1"/>
              <a:t>mensejahterakan</a:t>
            </a:r>
            <a:r>
              <a:rPr lang="en-US" sz="3600" dirty="0"/>
              <a:t> </a:t>
            </a:r>
            <a:r>
              <a:rPr lang="en-US" sz="3600" dirty="0" err="1"/>
              <a:t>masyarakat</a:t>
            </a:r>
            <a:r>
              <a:rPr lang="en-US" sz="3600" dirty="0"/>
              <a:t>, yang </a:t>
            </a:r>
            <a:r>
              <a:rPr lang="en-US" sz="3600" dirty="0" err="1"/>
              <a:t>pada</a:t>
            </a:r>
            <a:r>
              <a:rPr lang="en-US" sz="3600" dirty="0"/>
              <a:t> </a:t>
            </a:r>
            <a:r>
              <a:rPr lang="en-US" sz="3600" dirty="0" err="1"/>
              <a:t>akhirnya</a:t>
            </a:r>
            <a:r>
              <a:rPr lang="en-US" sz="3600" dirty="0"/>
              <a:t>  </a:t>
            </a:r>
            <a:r>
              <a:rPr lang="en-US" sz="3600" dirty="0" err="1"/>
              <a:t>meningkatkan</a:t>
            </a:r>
            <a:r>
              <a:rPr lang="en-US" sz="3600" dirty="0"/>
              <a:t> </a:t>
            </a:r>
            <a:r>
              <a:rPr lang="en-US" sz="3600" dirty="0" err="1"/>
              <a:t>martabat</a:t>
            </a:r>
            <a:r>
              <a:rPr lang="en-US" sz="3600" dirty="0"/>
              <a:t> </a:t>
            </a:r>
            <a:r>
              <a:rPr lang="en-US" sz="3600" dirty="0" err="1"/>
              <a:t>bangsa</a:t>
            </a:r>
            <a:r>
              <a:rPr lang="en-US" sz="3600" dirty="0"/>
              <a:t> </a:t>
            </a:r>
          </a:p>
        </p:txBody>
      </p:sp>
    </p:spTree>
    <p:extLst>
      <p:ext uri="{BB962C8B-B14F-4D97-AF65-F5344CB8AC3E}">
        <p14:creationId xmlns:p14="http://schemas.microsoft.com/office/powerpoint/2010/main" val="2989454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3059" y="824519"/>
            <a:ext cx="10258321" cy="707886"/>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sz="4000" dirty="0"/>
              <a:t>…</a:t>
            </a:r>
            <a:r>
              <a:rPr lang="en-US" sz="4000" dirty="0" err="1"/>
              <a:t>seharusnya</a:t>
            </a:r>
            <a:r>
              <a:rPr lang="en-US" sz="4000" dirty="0"/>
              <a:t> </a:t>
            </a:r>
            <a:r>
              <a:rPr lang="en-US" sz="4000" dirty="0" err="1"/>
              <a:t>bangsa</a:t>
            </a:r>
            <a:r>
              <a:rPr lang="en-US" sz="4000" dirty="0"/>
              <a:t> Indonesia </a:t>
            </a:r>
            <a:r>
              <a:rPr lang="en-US" sz="4000" dirty="0" err="1"/>
              <a:t>hidup</a:t>
            </a:r>
            <a:r>
              <a:rPr lang="en-US" sz="4000" dirty="0"/>
              <a:t> </a:t>
            </a:r>
            <a:r>
              <a:rPr lang="en-US" sz="4000" dirty="0" err="1"/>
              <a:t>makmur</a:t>
            </a:r>
            <a:r>
              <a:rPr lang="en-US" sz="4000" dirty="0"/>
              <a:t>… </a:t>
            </a:r>
          </a:p>
        </p:txBody>
      </p:sp>
      <p:sp>
        <p:nvSpPr>
          <p:cNvPr id="5" name="Rectangle 4"/>
          <p:cNvSpPr/>
          <p:nvPr/>
        </p:nvSpPr>
        <p:spPr>
          <a:xfrm>
            <a:off x="1393903" y="2405089"/>
            <a:ext cx="9077091"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600" dirty="0" err="1">
                <a:solidFill>
                  <a:schemeClr val="tx1"/>
                </a:solidFill>
              </a:rPr>
              <a:t>Jika</a:t>
            </a:r>
            <a:r>
              <a:rPr lang="en-US" sz="3600" dirty="0">
                <a:solidFill>
                  <a:schemeClr val="tx1"/>
                </a:solidFill>
              </a:rPr>
              <a:t> </a:t>
            </a:r>
            <a:r>
              <a:rPr lang="en-US" sz="3600" dirty="0" err="1">
                <a:solidFill>
                  <a:schemeClr val="tx1"/>
                </a:solidFill>
              </a:rPr>
              <a:t>anda</a:t>
            </a:r>
            <a:r>
              <a:rPr lang="en-US" sz="3600" dirty="0">
                <a:solidFill>
                  <a:schemeClr val="tx1"/>
                </a:solidFill>
              </a:rPr>
              <a:t> </a:t>
            </a:r>
            <a:r>
              <a:rPr lang="en-US" sz="3600" dirty="0" err="1">
                <a:solidFill>
                  <a:schemeClr val="tx1"/>
                </a:solidFill>
              </a:rPr>
              <a:t>suatu</a:t>
            </a:r>
            <a:r>
              <a:rPr lang="en-US" sz="3600" dirty="0">
                <a:solidFill>
                  <a:schemeClr val="tx1"/>
                </a:solidFill>
              </a:rPr>
              <a:t> </a:t>
            </a:r>
            <a:r>
              <a:rPr lang="en-US" sz="3600" dirty="0" err="1">
                <a:solidFill>
                  <a:schemeClr val="tx1"/>
                </a:solidFill>
              </a:rPr>
              <a:t>saat</a:t>
            </a:r>
            <a:r>
              <a:rPr lang="en-US" sz="3600" dirty="0">
                <a:solidFill>
                  <a:schemeClr val="tx1"/>
                </a:solidFill>
              </a:rPr>
              <a:t> </a:t>
            </a:r>
            <a:r>
              <a:rPr lang="en-US" sz="3600" dirty="0" err="1">
                <a:solidFill>
                  <a:schemeClr val="tx1"/>
                </a:solidFill>
              </a:rPr>
              <a:t>memegang</a:t>
            </a:r>
            <a:r>
              <a:rPr lang="en-US" sz="3600" dirty="0">
                <a:solidFill>
                  <a:schemeClr val="tx1"/>
                </a:solidFill>
              </a:rPr>
              <a:t> </a:t>
            </a:r>
            <a:r>
              <a:rPr lang="en-US" sz="3600" dirty="0" err="1">
                <a:solidFill>
                  <a:schemeClr val="tx1"/>
                </a:solidFill>
              </a:rPr>
              <a:t>tampuk</a:t>
            </a:r>
            <a:r>
              <a:rPr lang="en-US" sz="3600" dirty="0">
                <a:solidFill>
                  <a:schemeClr val="tx1"/>
                </a:solidFill>
              </a:rPr>
              <a:t> </a:t>
            </a:r>
            <a:r>
              <a:rPr lang="en-US" sz="3600" dirty="0" err="1">
                <a:solidFill>
                  <a:schemeClr val="tx1"/>
                </a:solidFill>
              </a:rPr>
              <a:t>pimpinan</a:t>
            </a:r>
            <a:r>
              <a:rPr lang="en-US" sz="3600" dirty="0">
                <a:solidFill>
                  <a:schemeClr val="tx1"/>
                </a:solidFill>
              </a:rPr>
              <a:t> di Indonesia, </a:t>
            </a:r>
            <a:r>
              <a:rPr lang="en-US" sz="3600" dirty="0" err="1">
                <a:solidFill>
                  <a:schemeClr val="tx1"/>
                </a:solidFill>
              </a:rPr>
              <a:t>bagaimanakah</a:t>
            </a:r>
            <a:r>
              <a:rPr lang="en-US" sz="3600" dirty="0">
                <a:solidFill>
                  <a:schemeClr val="tx1"/>
                </a:solidFill>
              </a:rPr>
              <a:t> </a:t>
            </a:r>
            <a:r>
              <a:rPr lang="en-US" sz="3600" dirty="0" err="1">
                <a:solidFill>
                  <a:schemeClr val="tx1"/>
                </a:solidFill>
              </a:rPr>
              <a:t>seharusnya</a:t>
            </a:r>
            <a:r>
              <a:rPr lang="en-US" sz="3600" dirty="0">
                <a:solidFill>
                  <a:schemeClr val="tx1"/>
                </a:solidFill>
              </a:rPr>
              <a:t> model </a:t>
            </a:r>
            <a:r>
              <a:rPr lang="en-US" sz="3600" dirty="0" err="1">
                <a:solidFill>
                  <a:schemeClr val="tx1"/>
                </a:solidFill>
              </a:rPr>
              <a:t>penyelenggaraan</a:t>
            </a:r>
            <a:r>
              <a:rPr lang="en-US" sz="3600" dirty="0">
                <a:solidFill>
                  <a:schemeClr val="tx1"/>
                </a:solidFill>
              </a:rPr>
              <a:t> </a:t>
            </a:r>
            <a:r>
              <a:rPr lang="en-US" sz="3600" dirty="0" err="1">
                <a:solidFill>
                  <a:schemeClr val="tx1"/>
                </a:solidFill>
              </a:rPr>
              <a:t>pemerintahan</a:t>
            </a:r>
            <a:r>
              <a:rPr lang="en-US" sz="3600" dirty="0">
                <a:solidFill>
                  <a:schemeClr val="tx1"/>
                </a:solidFill>
              </a:rPr>
              <a:t> yang </a:t>
            </a:r>
            <a:r>
              <a:rPr lang="en-US" sz="3600" dirty="0" err="1">
                <a:solidFill>
                  <a:schemeClr val="tx1"/>
                </a:solidFill>
              </a:rPr>
              <a:t>seharusnya</a:t>
            </a:r>
            <a:r>
              <a:rPr lang="en-US" sz="3600" dirty="0">
                <a:solidFill>
                  <a:schemeClr val="tx1"/>
                </a:solidFill>
              </a:rPr>
              <a:t> </a:t>
            </a:r>
            <a:r>
              <a:rPr lang="en-US" sz="3600" dirty="0" err="1">
                <a:solidFill>
                  <a:schemeClr val="tx1"/>
                </a:solidFill>
              </a:rPr>
              <a:t>dilakukan</a:t>
            </a:r>
            <a:r>
              <a:rPr lang="en-US" sz="3600" dirty="0">
                <a:solidFill>
                  <a:schemeClr val="tx1"/>
                </a:solidFill>
              </a:rPr>
              <a:t>, agar </a:t>
            </a:r>
            <a:r>
              <a:rPr lang="en-US" sz="3600" dirty="0" err="1">
                <a:solidFill>
                  <a:schemeClr val="tx1"/>
                </a:solidFill>
              </a:rPr>
              <a:t>rakyat</a:t>
            </a:r>
            <a:r>
              <a:rPr lang="en-US" sz="3600" dirty="0">
                <a:solidFill>
                  <a:schemeClr val="tx1"/>
                </a:solidFill>
              </a:rPr>
              <a:t> </a:t>
            </a:r>
            <a:r>
              <a:rPr lang="en-US" sz="3600" dirty="0" err="1">
                <a:solidFill>
                  <a:schemeClr val="tx1"/>
                </a:solidFill>
              </a:rPr>
              <a:t>makmur</a:t>
            </a:r>
            <a:r>
              <a:rPr lang="en-US" sz="3600" dirty="0">
                <a:solidFill>
                  <a:schemeClr val="tx1"/>
                </a:solidFill>
              </a:rPr>
              <a:t>? </a:t>
            </a:r>
          </a:p>
        </p:txBody>
      </p:sp>
    </p:spTree>
    <p:extLst>
      <p:ext uri="{BB962C8B-B14F-4D97-AF65-F5344CB8AC3E}">
        <p14:creationId xmlns:p14="http://schemas.microsoft.com/office/powerpoint/2010/main" val="38017692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36702"/>
            <a:ext cx="10515600" cy="5240261"/>
          </a:xfrm>
        </p:spPr>
        <p:style>
          <a:lnRef idx="0">
            <a:schemeClr val="dk1"/>
          </a:lnRef>
          <a:fillRef idx="3">
            <a:schemeClr val="dk1"/>
          </a:fillRef>
          <a:effectRef idx="3">
            <a:schemeClr val="dk1"/>
          </a:effectRef>
          <a:fontRef idx="minor">
            <a:schemeClr val="lt1"/>
          </a:fontRef>
        </p:style>
        <p:txBody>
          <a:bodyPr/>
          <a:lstStyle/>
          <a:p>
            <a:pPr marL="0" indent="0" algn="ctr">
              <a:buNone/>
            </a:pPr>
            <a:r>
              <a:rPr lang="fi-FI" sz="6600" dirty="0">
                <a:solidFill>
                  <a:srgbClr val="00B050"/>
                </a:solidFill>
              </a:rPr>
              <a:t>melihat itu… </a:t>
            </a:r>
            <a:endParaRPr lang="id-ID" sz="6600" dirty="0">
              <a:solidFill>
                <a:srgbClr val="00B050"/>
              </a:solidFill>
            </a:endParaRPr>
          </a:p>
          <a:p>
            <a:pPr marL="0" indent="0" algn="ctr">
              <a:buNone/>
            </a:pPr>
            <a:r>
              <a:rPr lang="fi-FI" sz="8800" dirty="0">
                <a:solidFill>
                  <a:srgbClr val="00B050"/>
                </a:solidFill>
              </a:rPr>
              <a:t>masihkah kita akan korupsi</a:t>
            </a:r>
            <a:r>
              <a:rPr lang="id-ID" sz="8800" dirty="0">
                <a:solidFill>
                  <a:srgbClr val="00B050"/>
                </a:solidFill>
              </a:rPr>
              <a:t> </a:t>
            </a:r>
            <a:r>
              <a:rPr lang="fi-FI" sz="8800" dirty="0">
                <a:solidFill>
                  <a:srgbClr val="00B050"/>
                </a:solidFill>
              </a:rPr>
              <a:t>?</a:t>
            </a:r>
            <a:r>
              <a:rPr lang="fi-FI" sz="4000" dirty="0">
                <a:solidFill>
                  <a:srgbClr val="00B050"/>
                </a:solidFill>
              </a:rPr>
              <a:t> </a:t>
            </a:r>
            <a:endParaRPr lang="en-US" sz="4000" dirty="0">
              <a:solidFill>
                <a:srgbClr val="00B050"/>
              </a:solidFill>
            </a:endParaRPr>
          </a:p>
        </p:txBody>
      </p:sp>
    </p:spTree>
    <p:extLst>
      <p:ext uri="{BB962C8B-B14F-4D97-AF65-F5344CB8AC3E}">
        <p14:creationId xmlns:p14="http://schemas.microsoft.com/office/powerpoint/2010/main" val="1615088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126" y="62759"/>
            <a:ext cx="10325245" cy="6732481"/>
          </a:xfrm>
          <a:prstGeom prst="rect">
            <a:avLst/>
          </a:prstGeom>
        </p:spPr>
      </p:pic>
    </p:spTree>
    <p:extLst>
      <p:ext uri="{BB962C8B-B14F-4D97-AF65-F5344CB8AC3E}">
        <p14:creationId xmlns:p14="http://schemas.microsoft.com/office/powerpoint/2010/main" val="1129554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2133" y="1883885"/>
            <a:ext cx="2488628" cy="76944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id-ID" sz="4400" dirty="0"/>
              <a:t>FAKTOR</a:t>
            </a:r>
            <a:endParaRPr lang="en-US" sz="4400" dirty="0"/>
          </a:p>
        </p:txBody>
      </p:sp>
      <p:sp>
        <p:nvSpPr>
          <p:cNvPr id="6" name="Isosceles Triangle 5"/>
          <p:cNvSpPr/>
          <p:nvPr/>
        </p:nvSpPr>
        <p:spPr>
          <a:xfrm rot="5400000">
            <a:off x="3233852" y="2118064"/>
            <a:ext cx="512956" cy="301083"/>
          </a:xfrm>
          <a:prstGeom prst="triangl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7" name="object 16"/>
          <p:cNvSpPr txBox="1"/>
          <p:nvPr/>
        </p:nvSpPr>
        <p:spPr>
          <a:xfrm>
            <a:off x="3798105" y="851497"/>
            <a:ext cx="7433673" cy="2653704"/>
          </a:xfrm>
          <a:prstGeom prst="rect">
            <a:avLst/>
          </a:prstGeom>
        </p:spPr>
        <p:style>
          <a:lnRef idx="1">
            <a:schemeClr val="accent6"/>
          </a:lnRef>
          <a:fillRef idx="3">
            <a:schemeClr val="accent6"/>
          </a:fillRef>
          <a:effectRef idx="2">
            <a:schemeClr val="accent6"/>
          </a:effectRef>
          <a:fontRef idx="minor">
            <a:schemeClr val="lt1"/>
          </a:fontRef>
        </p:style>
        <p:txBody>
          <a:bodyPr wrap="square" lIns="0" tIns="0" rIns="0" bIns="0" rtlCol="0">
            <a:noAutofit/>
          </a:bodyPr>
          <a:lstStyle/>
          <a:p>
            <a:pPr marL="314421" marR="77013">
              <a:lnSpc>
                <a:spcPct val="100041"/>
              </a:lnSpc>
            </a:pPr>
            <a:endParaRPr lang="id-ID" sz="1971" dirty="0">
              <a:solidFill>
                <a:srgbClr val="FF0000"/>
              </a:solidFill>
              <a:latin typeface="Arial"/>
              <a:cs typeface="Arial"/>
            </a:endParaRPr>
          </a:p>
          <a:p>
            <a:pPr marL="771621" marR="77013" indent="-457200">
              <a:lnSpc>
                <a:spcPct val="100041"/>
              </a:lnSpc>
              <a:buAutoNum type="arabicPeriod"/>
            </a:pPr>
            <a:r>
              <a:rPr lang="id-ID" sz="2800" dirty="0">
                <a:solidFill>
                  <a:schemeClr val="tx1"/>
                </a:solidFill>
                <a:latin typeface="Arial"/>
                <a:cs typeface="Arial"/>
              </a:rPr>
              <a:t>INTERNAL: berasal dari dalam diri sendiri </a:t>
            </a:r>
            <a:r>
              <a:rPr lang="id-ID" sz="2800" dirty="0">
                <a:solidFill>
                  <a:schemeClr val="tx1"/>
                </a:solidFill>
                <a:latin typeface="Arial"/>
                <a:cs typeface="Arial"/>
                <a:sym typeface="Wingdings" panose="05000000000000000000" pitchFamily="2" charset="2"/>
              </a:rPr>
              <a:t> </a:t>
            </a:r>
            <a:r>
              <a:rPr lang="id-ID" sz="2800" dirty="0">
                <a:solidFill>
                  <a:srgbClr val="FF0000"/>
                </a:solidFill>
                <a:latin typeface="Arial"/>
                <a:cs typeface="Arial"/>
                <a:sym typeface="Wingdings" panose="05000000000000000000" pitchFamily="2" charset="2"/>
              </a:rPr>
              <a:t>NIAT</a:t>
            </a:r>
            <a:endParaRPr lang="id-ID" sz="2800" dirty="0">
              <a:solidFill>
                <a:srgbClr val="FF0000"/>
              </a:solidFill>
              <a:latin typeface="Arial"/>
              <a:cs typeface="Arial"/>
            </a:endParaRPr>
          </a:p>
          <a:p>
            <a:pPr marL="771621" marR="77013" indent="-457200">
              <a:lnSpc>
                <a:spcPct val="100041"/>
              </a:lnSpc>
              <a:buAutoNum type="arabicPeriod"/>
            </a:pPr>
            <a:r>
              <a:rPr lang="en-US" sz="2800" dirty="0">
                <a:solidFill>
                  <a:schemeClr val="tx1"/>
                </a:solidFill>
                <a:latin typeface="Arial"/>
                <a:cs typeface="Arial"/>
              </a:rPr>
              <a:t>E</a:t>
            </a:r>
            <a:r>
              <a:rPr lang="id-ID" sz="2800" dirty="0">
                <a:solidFill>
                  <a:schemeClr val="tx1"/>
                </a:solidFill>
                <a:latin typeface="Arial"/>
                <a:cs typeface="Arial"/>
              </a:rPr>
              <a:t>KSTERNAL: berasal dari luar diri sendiri atau berasal dari lingkungan </a:t>
            </a:r>
            <a:r>
              <a:rPr lang="id-ID" sz="2800" dirty="0">
                <a:solidFill>
                  <a:schemeClr val="tx1"/>
                </a:solidFill>
                <a:latin typeface="Arial"/>
                <a:cs typeface="Arial"/>
                <a:sym typeface="Wingdings" panose="05000000000000000000" pitchFamily="2" charset="2"/>
              </a:rPr>
              <a:t> </a:t>
            </a:r>
            <a:r>
              <a:rPr lang="id-ID" sz="2800" dirty="0">
                <a:solidFill>
                  <a:srgbClr val="FF0000"/>
                </a:solidFill>
                <a:latin typeface="Arial"/>
                <a:cs typeface="Arial"/>
                <a:sym typeface="Wingdings" panose="05000000000000000000" pitchFamily="2" charset="2"/>
              </a:rPr>
              <a:t>KESEMPATAN</a:t>
            </a:r>
            <a:endParaRPr lang="id-ID" sz="2800" dirty="0">
              <a:solidFill>
                <a:srgbClr val="FF0000"/>
              </a:solidFill>
              <a:latin typeface="Arial"/>
              <a:cs typeface="Arial"/>
            </a:endParaRPr>
          </a:p>
        </p:txBody>
      </p:sp>
    </p:spTree>
    <p:extLst>
      <p:ext uri="{BB962C8B-B14F-4D97-AF65-F5344CB8AC3E}">
        <p14:creationId xmlns:p14="http://schemas.microsoft.com/office/powerpoint/2010/main" val="2828675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2895" y="379141"/>
            <a:ext cx="9656913" cy="6251503"/>
          </a:xfrm>
        </p:spPr>
      </p:pic>
    </p:spTree>
    <p:extLst>
      <p:ext uri="{BB962C8B-B14F-4D97-AF65-F5344CB8AC3E}">
        <p14:creationId xmlns:p14="http://schemas.microsoft.com/office/powerpoint/2010/main" val="3630575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id-ID" sz="4800" dirty="0"/>
              <a:t>HATUR NUHUN</a:t>
            </a:r>
            <a:endParaRPr lang="en-US" dirty="0"/>
          </a:p>
        </p:txBody>
      </p:sp>
    </p:spTree>
    <p:extLst>
      <p:ext uri="{BB962C8B-B14F-4D97-AF65-F5344CB8AC3E}">
        <p14:creationId xmlns:p14="http://schemas.microsoft.com/office/powerpoint/2010/main" val="36548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2133" y="1883885"/>
            <a:ext cx="2488628" cy="212365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sz="4400" dirty="0" err="1"/>
              <a:t>DAMPAK</a:t>
            </a:r>
            <a:r>
              <a:rPr lang="en-US" sz="4400" dirty="0"/>
              <a:t> </a:t>
            </a:r>
            <a:r>
              <a:rPr lang="en-US" sz="4400" dirty="0" err="1"/>
              <a:t>MASIF</a:t>
            </a:r>
            <a:r>
              <a:rPr lang="en-US" sz="4400" dirty="0"/>
              <a:t> </a:t>
            </a:r>
            <a:r>
              <a:rPr lang="en-US" sz="4400" dirty="0" err="1"/>
              <a:t>KORUPSI</a:t>
            </a:r>
            <a:r>
              <a:rPr lang="en-US" sz="4400" dirty="0"/>
              <a:t> </a:t>
            </a:r>
          </a:p>
        </p:txBody>
      </p:sp>
      <p:sp>
        <p:nvSpPr>
          <p:cNvPr id="6" name="Isosceles Triangle 5"/>
          <p:cNvSpPr/>
          <p:nvPr/>
        </p:nvSpPr>
        <p:spPr>
          <a:xfrm rot="5400000">
            <a:off x="3323063" y="2795172"/>
            <a:ext cx="512956" cy="301083"/>
          </a:xfrm>
          <a:prstGeom prst="triangl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7" name="object 16"/>
          <p:cNvSpPr txBox="1"/>
          <p:nvPr/>
        </p:nvSpPr>
        <p:spPr>
          <a:xfrm>
            <a:off x="3980985" y="775296"/>
            <a:ext cx="7433673" cy="4769065"/>
          </a:xfrm>
          <a:prstGeom prst="rect">
            <a:avLst/>
          </a:prstGeom>
        </p:spPr>
        <p:style>
          <a:lnRef idx="1">
            <a:schemeClr val="accent6"/>
          </a:lnRef>
          <a:fillRef idx="3">
            <a:schemeClr val="accent6"/>
          </a:fillRef>
          <a:effectRef idx="2">
            <a:schemeClr val="accent6"/>
          </a:effectRef>
          <a:fontRef idx="minor">
            <a:schemeClr val="lt1"/>
          </a:fontRef>
        </p:style>
        <p:txBody>
          <a:bodyPr wrap="square" lIns="0" tIns="0" rIns="0" bIns="0" rtlCol="0">
            <a:noAutofit/>
          </a:bodyPr>
          <a:lstStyle/>
          <a:p>
            <a:pPr marL="314421" marR="77013">
              <a:lnSpc>
                <a:spcPct val="100041"/>
              </a:lnSpc>
            </a:pPr>
            <a:endParaRPr lang="id-ID" sz="1971" dirty="0">
              <a:solidFill>
                <a:srgbClr val="FF0000"/>
              </a:solidFill>
              <a:latin typeface="Arial"/>
              <a:cs typeface="Arial"/>
            </a:endParaRPr>
          </a:p>
          <a:p>
            <a:pPr marL="771621" marR="77013" indent="-457200">
              <a:lnSpc>
                <a:spcPct val="100041"/>
              </a:lnSpc>
              <a:buAutoNum type="arabicPeriod"/>
            </a:pPr>
            <a:r>
              <a:rPr lang="en-US" sz="2800" dirty="0" err="1">
                <a:solidFill>
                  <a:schemeClr val="tx1"/>
                </a:solidFill>
                <a:latin typeface="Arial"/>
                <a:cs typeface="Arial"/>
              </a:rPr>
              <a:t>Dampak</a:t>
            </a:r>
            <a:r>
              <a:rPr lang="en-US" sz="2800" dirty="0">
                <a:solidFill>
                  <a:schemeClr val="tx1"/>
                </a:solidFill>
                <a:latin typeface="Arial"/>
                <a:cs typeface="Arial"/>
              </a:rPr>
              <a:t> </a:t>
            </a:r>
            <a:r>
              <a:rPr lang="en-US" sz="2800" dirty="0" err="1">
                <a:solidFill>
                  <a:schemeClr val="tx1"/>
                </a:solidFill>
                <a:latin typeface="Arial"/>
                <a:cs typeface="Arial"/>
              </a:rPr>
              <a:t>Ekonomi</a:t>
            </a:r>
            <a:r>
              <a:rPr lang="en-US" sz="2800" dirty="0">
                <a:solidFill>
                  <a:schemeClr val="tx1"/>
                </a:solidFill>
                <a:latin typeface="Arial"/>
                <a:cs typeface="Arial"/>
              </a:rPr>
              <a:t> </a:t>
            </a:r>
            <a:endParaRPr lang="id-ID" sz="2800" dirty="0">
              <a:solidFill>
                <a:schemeClr val="tx1"/>
              </a:solidFill>
              <a:latin typeface="Arial"/>
              <a:cs typeface="Arial"/>
            </a:endParaRPr>
          </a:p>
          <a:p>
            <a:pPr marL="771621" marR="77013" indent="-457200">
              <a:lnSpc>
                <a:spcPct val="100041"/>
              </a:lnSpc>
              <a:buAutoNum type="arabicPeriod"/>
            </a:pPr>
            <a:r>
              <a:rPr lang="en-US" sz="2800" dirty="0" err="1">
                <a:solidFill>
                  <a:schemeClr val="tx1"/>
                </a:solidFill>
                <a:latin typeface="Arial"/>
                <a:cs typeface="Arial"/>
              </a:rPr>
              <a:t>Dampak</a:t>
            </a:r>
            <a:r>
              <a:rPr lang="en-US" sz="2800" dirty="0">
                <a:solidFill>
                  <a:schemeClr val="tx1"/>
                </a:solidFill>
                <a:latin typeface="Arial"/>
                <a:cs typeface="Arial"/>
              </a:rPr>
              <a:t> </a:t>
            </a:r>
            <a:r>
              <a:rPr lang="en-US" sz="2800" dirty="0" err="1">
                <a:solidFill>
                  <a:schemeClr val="tx1"/>
                </a:solidFill>
                <a:latin typeface="Arial"/>
                <a:cs typeface="Arial"/>
              </a:rPr>
              <a:t>Sosial</a:t>
            </a:r>
            <a:r>
              <a:rPr lang="en-US" sz="2800" dirty="0">
                <a:solidFill>
                  <a:schemeClr val="tx1"/>
                </a:solidFill>
                <a:latin typeface="Arial"/>
                <a:cs typeface="Arial"/>
              </a:rPr>
              <a:t> </a:t>
            </a:r>
            <a:r>
              <a:rPr lang="en-US" sz="2800" dirty="0" err="1">
                <a:solidFill>
                  <a:schemeClr val="tx1"/>
                </a:solidFill>
                <a:latin typeface="Arial"/>
                <a:cs typeface="Arial"/>
              </a:rPr>
              <a:t>dan</a:t>
            </a:r>
            <a:r>
              <a:rPr lang="en-US" sz="2800" dirty="0">
                <a:solidFill>
                  <a:schemeClr val="tx1"/>
                </a:solidFill>
                <a:latin typeface="Arial"/>
                <a:cs typeface="Arial"/>
              </a:rPr>
              <a:t>  </a:t>
            </a:r>
            <a:r>
              <a:rPr lang="en-US" sz="2800" dirty="0" err="1">
                <a:solidFill>
                  <a:schemeClr val="tx1"/>
                </a:solidFill>
                <a:latin typeface="Arial"/>
                <a:cs typeface="Arial"/>
              </a:rPr>
              <a:t>Kemiskinan</a:t>
            </a:r>
            <a:r>
              <a:rPr lang="en-US" sz="2800" dirty="0">
                <a:solidFill>
                  <a:schemeClr val="tx1"/>
                </a:solidFill>
                <a:latin typeface="Arial"/>
                <a:cs typeface="Arial"/>
              </a:rPr>
              <a:t> </a:t>
            </a:r>
            <a:r>
              <a:rPr lang="en-US" sz="2800" dirty="0" err="1">
                <a:solidFill>
                  <a:schemeClr val="tx1"/>
                </a:solidFill>
                <a:latin typeface="Arial"/>
                <a:cs typeface="Arial"/>
              </a:rPr>
              <a:t>Masyarakat</a:t>
            </a:r>
            <a:r>
              <a:rPr lang="en-US" sz="2800" dirty="0">
                <a:solidFill>
                  <a:schemeClr val="tx1"/>
                </a:solidFill>
                <a:latin typeface="Arial"/>
                <a:cs typeface="Arial"/>
              </a:rPr>
              <a:t> </a:t>
            </a:r>
            <a:endParaRPr lang="id-ID" sz="2800" dirty="0">
              <a:solidFill>
                <a:schemeClr val="tx1"/>
              </a:solidFill>
              <a:latin typeface="Arial"/>
              <a:cs typeface="Arial"/>
            </a:endParaRPr>
          </a:p>
          <a:p>
            <a:pPr marL="771621" marR="77013" indent="-457200">
              <a:lnSpc>
                <a:spcPct val="100041"/>
              </a:lnSpc>
              <a:buAutoNum type="arabicPeriod"/>
            </a:pPr>
            <a:r>
              <a:rPr lang="en-US" sz="2800" dirty="0" err="1">
                <a:solidFill>
                  <a:schemeClr val="tx1"/>
                </a:solidFill>
                <a:latin typeface="Arial"/>
                <a:cs typeface="Arial"/>
              </a:rPr>
              <a:t>Dampak</a:t>
            </a:r>
            <a:r>
              <a:rPr lang="en-US" sz="2800" dirty="0">
                <a:solidFill>
                  <a:schemeClr val="tx1"/>
                </a:solidFill>
                <a:latin typeface="Arial"/>
                <a:cs typeface="Arial"/>
              </a:rPr>
              <a:t> </a:t>
            </a:r>
            <a:r>
              <a:rPr lang="en-US" sz="2800" dirty="0" err="1">
                <a:solidFill>
                  <a:schemeClr val="tx1"/>
                </a:solidFill>
                <a:latin typeface="Arial"/>
                <a:cs typeface="Arial"/>
              </a:rPr>
              <a:t>Birokrasi</a:t>
            </a:r>
            <a:r>
              <a:rPr lang="en-US" sz="2800" dirty="0">
                <a:solidFill>
                  <a:schemeClr val="tx1"/>
                </a:solidFill>
                <a:latin typeface="Arial"/>
                <a:cs typeface="Arial"/>
              </a:rPr>
              <a:t>  </a:t>
            </a:r>
            <a:r>
              <a:rPr lang="en-US" sz="2800" dirty="0" err="1">
                <a:solidFill>
                  <a:schemeClr val="tx1"/>
                </a:solidFill>
                <a:latin typeface="Arial"/>
                <a:cs typeface="Arial"/>
              </a:rPr>
              <a:t>Pemerintahan</a:t>
            </a:r>
            <a:r>
              <a:rPr lang="en-US" sz="2800" dirty="0">
                <a:solidFill>
                  <a:schemeClr val="tx1"/>
                </a:solidFill>
                <a:latin typeface="Arial"/>
                <a:cs typeface="Arial"/>
              </a:rPr>
              <a:t> </a:t>
            </a:r>
            <a:endParaRPr lang="id-ID" sz="2800" dirty="0">
              <a:solidFill>
                <a:schemeClr val="tx1"/>
              </a:solidFill>
              <a:latin typeface="Arial"/>
              <a:cs typeface="Arial"/>
            </a:endParaRPr>
          </a:p>
          <a:p>
            <a:pPr marL="771621" marR="77013" indent="-457200">
              <a:lnSpc>
                <a:spcPct val="100041"/>
              </a:lnSpc>
              <a:buAutoNum type="arabicPeriod"/>
            </a:pPr>
            <a:r>
              <a:rPr lang="en-US" sz="2800" dirty="0" err="1">
                <a:solidFill>
                  <a:schemeClr val="tx1"/>
                </a:solidFill>
                <a:latin typeface="Arial"/>
                <a:cs typeface="Arial"/>
              </a:rPr>
              <a:t>Dampak</a:t>
            </a:r>
            <a:r>
              <a:rPr lang="en-US" sz="2800" dirty="0">
                <a:solidFill>
                  <a:schemeClr val="tx1"/>
                </a:solidFill>
                <a:latin typeface="Arial"/>
                <a:cs typeface="Arial"/>
              </a:rPr>
              <a:t> </a:t>
            </a:r>
            <a:r>
              <a:rPr lang="en-US" sz="2800" dirty="0" err="1">
                <a:solidFill>
                  <a:schemeClr val="tx1"/>
                </a:solidFill>
                <a:latin typeface="Arial"/>
                <a:cs typeface="Arial"/>
              </a:rPr>
              <a:t>terhadap</a:t>
            </a:r>
            <a:r>
              <a:rPr lang="en-US" sz="2800" dirty="0">
                <a:solidFill>
                  <a:schemeClr val="tx1"/>
                </a:solidFill>
                <a:latin typeface="Arial"/>
                <a:cs typeface="Arial"/>
              </a:rPr>
              <a:t> </a:t>
            </a:r>
            <a:r>
              <a:rPr lang="en-US" sz="2800" dirty="0" err="1">
                <a:solidFill>
                  <a:schemeClr val="tx1"/>
                </a:solidFill>
                <a:latin typeface="Arial"/>
                <a:cs typeface="Arial"/>
              </a:rPr>
              <a:t>Politik</a:t>
            </a:r>
            <a:r>
              <a:rPr lang="en-US" sz="2800" dirty="0">
                <a:solidFill>
                  <a:schemeClr val="tx1"/>
                </a:solidFill>
                <a:latin typeface="Arial"/>
                <a:cs typeface="Arial"/>
              </a:rPr>
              <a:t> </a:t>
            </a:r>
            <a:r>
              <a:rPr lang="en-US" sz="2800" dirty="0" err="1">
                <a:solidFill>
                  <a:schemeClr val="tx1"/>
                </a:solidFill>
                <a:latin typeface="Arial"/>
                <a:cs typeface="Arial"/>
              </a:rPr>
              <a:t>dan</a:t>
            </a:r>
            <a:r>
              <a:rPr lang="en-US" sz="2800" dirty="0">
                <a:solidFill>
                  <a:schemeClr val="tx1"/>
                </a:solidFill>
                <a:latin typeface="Arial"/>
                <a:cs typeface="Arial"/>
              </a:rPr>
              <a:t>  </a:t>
            </a:r>
            <a:r>
              <a:rPr lang="en-US" sz="2800" dirty="0" err="1">
                <a:solidFill>
                  <a:schemeClr val="tx1"/>
                </a:solidFill>
                <a:latin typeface="Arial"/>
                <a:cs typeface="Arial"/>
              </a:rPr>
              <a:t>Demokrasi</a:t>
            </a:r>
            <a:r>
              <a:rPr lang="en-US" sz="2800" dirty="0">
                <a:solidFill>
                  <a:schemeClr val="tx1"/>
                </a:solidFill>
                <a:latin typeface="Arial"/>
                <a:cs typeface="Arial"/>
              </a:rPr>
              <a:t> </a:t>
            </a:r>
            <a:endParaRPr lang="id-ID" sz="2800" dirty="0">
              <a:solidFill>
                <a:schemeClr val="tx1"/>
              </a:solidFill>
              <a:latin typeface="Arial"/>
              <a:cs typeface="Arial"/>
            </a:endParaRPr>
          </a:p>
          <a:p>
            <a:pPr marL="771621" marR="77013" indent="-457200">
              <a:lnSpc>
                <a:spcPct val="100041"/>
              </a:lnSpc>
              <a:buAutoNum type="arabicPeriod"/>
            </a:pPr>
            <a:r>
              <a:rPr lang="en-US" sz="2800" dirty="0" err="1">
                <a:solidFill>
                  <a:schemeClr val="tx1"/>
                </a:solidFill>
                <a:latin typeface="Arial"/>
                <a:cs typeface="Arial"/>
              </a:rPr>
              <a:t>Dampak</a:t>
            </a:r>
            <a:r>
              <a:rPr lang="en-US" sz="2800" dirty="0">
                <a:solidFill>
                  <a:schemeClr val="tx1"/>
                </a:solidFill>
                <a:latin typeface="Arial"/>
                <a:cs typeface="Arial"/>
              </a:rPr>
              <a:t> </a:t>
            </a:r>
            <a:r>
              <a:rPr lang="en-US" sz="2800" dirty="0" err="1">
                <a:solidFill>
                  <a:schemeClr val="tx1"/>
                </a:solidFill>
                <a:latin typeface="Arial"/>
                <a:cs typeface="Arial"/>
              </a:rPr>
              <a:t>terhadap</a:t>
            </a:r>
            <a:r>
              <a:rPr lang="en-US" sz="2800" dirty="0">
                <a:solidFill>
                  <a:schemeClr val="tx1"/>
                </a:solidFill>
                <a:latin typeface="Arial"/>
                <a:cs typeface="Arial"/>
              </a:rPr>
              <a:t>  </a:t>
            </a:r>
            <a:r>
              <a:rPr lang="en-US" sz="2800" dirty="0" err="1">
                <a:solidFill>
                  <a:schemeClr val="tx1"/>
                </a:solidFill>
                <a:latin typeface="Arial"/>
                <a:cs typeface="Arial"/>
              </a:rPr>
              <a:t>Penegakan</a:t>
            </a:r>
            <a:r>
              <a:rPr lang="en-US" sz="2800" dirty="0">
                <a:solidFill>
                  <a:schemeClr val="tx1"/>
                </a:solidFill>
                <a:latin typeface="Arial"/>
                <a:cs typeface="Arial"/>
              </a:rPr>
              <a:t> </a:t>
            </a:r>
            <a:r>
              <a:rPr lang="en-US" sz="2800" dirty="0" err="1">
                <a:solidFill>
                  <a:schemeClr val="tx1"/>
                </a:solidFill>
                <a:latin typeface="Arial"/>
                <a:cs typeface="Arial"/>
              </a:rPr>
              <a:t>Hukum</a:t>
            </a:r>
            <a:r>
              <a:rPr lang="en-US" sz="2800" dirty="0">
                <a:solidFill>
                  <a:schemeClr val="tx1"/>
                </a:solidFill>
                <a:latin typeface="Arial"/>
                <a:cs typeface="Arial"/>
              </a:rPr>
              <a:t> </a:t>
            </a:r>
            <a:endParaRPr lang="id-ID" sz="2800" dirty="0">
              <a:solidFill>
                <a:schemeClr val="tx1"/>
              </a:solidFill>
              <a:latin typeface="Arial"/>
              <a:cs typeface="Arial"/>
            </a:endParaRPr>
          </a:p>
          <a:p>
            <a:pPr marL="771621" marR="77013" indent="-457200">
              <a:lnSpc>
                <a:spcPct val="100041"/>
              </a:lnSpc>
              <a:buAutoNum type="arabicPeriod"/>
            </a:pPr>
            <a:r>
              <a:rPr lang="en-US" sz="2800" dirty="0" err="1">
                <a:solidFill>
                  <a:schemeClr val="tx1"/>
                </a:solidFill>
                <a:latin typeface="Arial"/>
                <a:cs typeface="Arial"/>
              </a:rPr>
              <a:t>Dampak</a:t>
            </a:r>
            <a:r>
              <a:rPr lang="en-US" sz="2800" dirty="0">
                <a:solidFill>
                  <a:schemeClr val="tx1"/>
                </a:solidFill>
                <a:latin typeface="Arial"/>
                <a:cs typeface="Arial"/>
              </a:rPr>
              <a:t> </a:t>
            </a:r>
            <a:r>
              <a:rPr lang="en-US" sz="2800" dirty="0" err="1">
                <a:solidFill>
                  <a:schemeClr val="tx1"/>
                </a:solidFill>
                <a:latin typeface="Arial"/>
                <a:cs typeface="Arial"/>
              </a:rPr>
              <a:t>terhadap</a:t>
            </a:r>
            <a:r>
              <a:rPr lang="en-US" sz="2800" dirty="0">
                <a:solidFill>
                  <a:schemeClr val="tx1"/>
                </a:solidFill>
                <a:latin typeface="Arial"/>
                <a:cs typeface="Arial"/>
              </a:rPr>
              <a:t>  </a:t>
            </a:r>
            <a:r>
              <a:rPr lang="en-US" sz="2800" dirty="0" err="1">
                <a:solidFill>
                  <a:schemeClr val="tx1"/>
                </a:solidFill>
                <a:latin typeface="Arial"/>
                <a:cs typeface="Arial"/>
              </a:rPr>
              <a:t>Pertahanan</a:t>
            </a:r>
            <a:r>
              <a:rPr lang="en-US" sz="2800" dirty="0">
                <a:solidFill>
                  <a:schemeClr val="tx1"/>
                </a:solidFill>
                <a:latin typeface="Arial"/>
                <a:cs typeface="Arial"/>
              </a:rPr>
              <a:t> </a:t>
            </a:r>
            <a:r>
              <a:rPr lang="en-US" sz="2800" dirty="0" err="1">
                <a:solidFill>
                  <a:schemeClr val="tx1"/>
                </a:solidFill>
                <a:latin typeface="Arial"/>
                <a:cs typeface="Arial"/>
              </a:rPr>
              <a:t>dan</a:t>
            </a:r>
            <a:r>
              <a:rPr lang="en-US" sz="2800" dirty="0">
                <a:solidFill>
                  <a:schemeClr val="tx1"/>
                </a:solidFill>
                <a:latin typeface="Arial"/>
                <a:cs typeface="Arial"/>
              </a:rPr>
              <a:t> </a:t>
            </a:r>
            <a:r>
              <a:rPr lang="en-US" sz="2800" dirty="0" err="1">
                <a:solidFill>
                  <a:schemeClr val="tx1"/>
                </a:solidFill>
                <a:latin typeface="Arial"/>
                <a:cs typeface="Arial"/>
              </a:rPr>
              <a:t>Keamanan</a:t>
            </a:r>
            <a:r>
              <a:rPr lang="en-US" sz="2800" dirty="0">
                <a:solidFill>
                  <a:schemeClr val="tx1"/>
                </a:solidFill>
                <a:latin typeface="Arial"/>
                <a:cs typeface="Arial"/>
              </a:rPr>
              <a:t> </a:t>
            </a:r>
            <a:endParaRPr lang="id-ID" sz="2800" dirty="0">
              <a:solidFill>
                <a:schemeClr val="tx1"/>
              </a:solidFill>
              <a:latin typeface="Arial"/>
              <a:cs typeface="Arial"/>
            </a:endParaRPr>
          </a:p>
          <a:p>
            <a:pPr marL="771621" marR="77013" indent="-457200">
              <a:lnSpc>
                <a:spcPct val="100041"/>
              </a:lnSpc>
              <a:buAutoNum type="arabicPeriod"/>
            </a:pPr>
            <a:r>
              <a:rPr lang="en-US" sz="2800" dirty="0" err="1">
                <a:solidFill>
                  <a:schemeClr val="tx1"/>
                </a:solidFill>
                <a:latin typeface="Arial"/>
                <a:cs typeface="Arial"/>
              </a:rPr>
              <a:t>Dampak</a:t>
            </a:r>
            <a:r>
              <a:rPr lang="en-US" sz="2800" dirty="0">
                <a:solidFill>
                  <a:schemeClr val="tx1"/>
                </a:solidFill>
                <a:latin typeface="Arial"/>
                <a:cs typeface="Arial"/>
              </a:rPr>
              <a:t> </a:t>
            </a:r>
            <a:r>
              <a:rPr lang="en-US" sz="2800" dirty="0" err="1">
                <a:solidFill>
                  <a:schemeClr val="tx1"/>
                </a:solidFill>
                <a:latin typeface="Arial"/>
                <a:cs typeface="Arial"/>
              </a:rPr>
              <a:t>Kerusakan</a:t>
            </a:r>
            <a:r>
              <a:rPr lang="en-US" sz="2800" dirty="0">
                <a:solidFill>
                  <a:schemeClr val="tx1"/>
                </a:solidFill>
                <a:latin typeface="Arial"/>
                <a:cs typeface="Arial"/>
              </a:rPr>
              <a:t>  </a:t>
            </a:r>
            <a:r>
              <a:rPr lang="en-US" sz="2800" dirty="0" err="1">
                <a:solidFill>
                  <a:schemeClr val="tx1"/>
                </a:solidFill>
                <a:latin typeface="Arial"/>
                <a:cs typeface="Arial"/>
              </a:rPr>
              <a:t>Lingkungan</a:t>
            </a:r>
            <a:r>
              <a:rPr lang="en-US" sz="2800" dirty="0">
                <a:solidFill>
                  <a:schemeClr val="tx1"/>
                </a:solidFill>
                <a:latin typeface="Arial"/>
                <a:cs typeface="Arial"/>
              </a:rPr>
              <a:t> </a:t>
            </a:r>
            <a:endParaRPr lang="id-ID" sz="2800" dirty="0">
              <a:solidFill>
                <a:schemeClr val="tx1"/>
              </a:solidFill>
              <a:latin typeface="Arial"/>
              <a:cs typeface="Arial"/>
            </a:endParaRPr>
          </a:p>
        </p:txBody>
      </p:sp>
    </p:spTree>
    <p:extLst>
      <p:ext uri="{BB962C8B-B14F-4D97-AF65-F5344CB8AC3E}">
        <p14:creationId xmlns:p14="http://schemas.microsoft.com/office/powerpoint/2010/main" val="4198717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A2DCF-04E5-4EC4-8614-364EBE13C26C}"/>
              </a:ext>
            </a:extLst>
          </p:cNvPr>
          <p:cNvSpPr>
            <a:spLocks noGrp="1"/>
          </p:cNvSpPr>
          <p:nvPr>
            <p:ph type="title"/>
          </p:nvPr>
        </p:nvSpPr>
        <p:spPr>
          <a:xfrm>
            <a:off x="838200" y="365126"/>
            <a:ext cx="10515600" cy="793824"/>
          </a:xfrm>
        </p:spPr>
        <p:txBody>
          <a:bodyPr/>
          <a:lstStyle/>
          <a:p>
            <a:pPr algn="ctr"/>
            <a:r>
              <a:rPr lang="id-ID" dirty="0"/>
              <a:t>Indonesia Negara Kaya</a:t>
            </a:r>
            <a:endParaRPr lang="en-US" dirty="0"/>
          </a:p>
        </p:txBody>
      </p:sp>
      <p:pic>
        <p:nvPicPr>
          <p:cNvPr id="5" name="Content Placeholder 4">
            <a:extLst>
              <a:ext uri="{FF2B5EF4-FFF2-40B4-BE49-F238E27FC236}">
                <a16:creationId xmlns:a16="http://schemas.microsoft.com/office/drawing/2014/main" id="{BCCCDA8D-E9F0-453E-BB80-17ED22E8EBD8}"/>
              </a:ext>
            </a:extLst>
          </p:cNvPr>
          <p:cNvPicPr>
            <a:picLocks noGrp="1" noChangeAspect="1"/>
          </p:cNvPicPr>
          <p:nvPr>
            <p:ph idx="1"/>
          </p:nvPr>
        </p:nvPicPr>
        <p:blipFill>
          <a:blip r:embed="rId2"/>
          <a:stretch>
            <a:fillRect/>
          </a:stretch>
        </p:blipFill>
        <p:spPr>
          <a:xfrm>
            <a:off x="510363" y="1265274"/>
            <a:ext cx="11440632" cy="5419412"/>
          </a:xfrm>
        </p:spPr>
      </p:pic>
    </p:spTree>
    <p:extLst>
      <p:ext uri="{BB962C8B-B14F-4D97-AF65-F5344CB8AC3E}">
        <p14:creationId xmlns:p14="http://schemas.microsoft.com/office/powerpoint/2010/main" val="3225442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1BE8-78FF-4C48-939A-F4B0C26F80CF}"/>
              </a:ext>
            </a:extLst>
          </p:cNvPr>
          <p:cNvSpPr>
            <a:spLocks noGrp="1"/>
          </p:cNvSpPr>
          <p:nvPr>
            <p:ph type="title"/>
          </p:nvPr>
        </p:nvSpPr>
        <p:spPr>
          <a:xfrm>
            <a:off x="838200" y="365125"/>
            <a:ext cx="10515600" cy="900149"/>
          </a:xfrm>
        </p:spPr>
        <p:txBody>
          <a:bodyPr/>
          <a:lstStyle/>
          <a:p>
            <a:pPr algn="ctr"/>
            <a:r>
              <a:rPr lang="id-ID" dirty="0"/>
              <a:t>Tapi Mengapa?</a:t>
            </a:r>
            <a:endParaRPr lang="en-US" dirty="0"/>
          </a:p>
        </p:txBody>
      </p:sp>
      <p:pic>
        <p:nvPicPr>
          <p:cNvPr id="5" name="Content Placeholder 4">
            <a:extLst>
              <a:ext uri="{FF2B5EF4-FFF2-40B4-BE49-F238E27FC236}">
                <a16:creationId xmlns:a16="http://schemas.microsoft.com/office/drawing/2014/main" id="{434685A6-5B88-4F00-9B6A-34C96CE03E67}"/>
              </a:ext>
            </a:extLst>
          </p:cNvPr>
          <p:cNvPicPr>
            <a:picLocks noGrp="1" noChangeAspect="1"/>
          </p:cNvPicPr>
          <p:nvPr>
            <p:ph idx="1"/>
          </p:nvPr>
        </p:nvPicPr>
        <p:blipFill>
          <a:blip r:embed="rId2"/>
          <a:stretch>
            <a:fillRect/>
          </a:stretch>
        </p:blipFill>
        <p:spPr>
          <a:xfrm>
            <a:off x="489098" y="1265274"/>
            <a:ext cx="11206716" cy="5358810"/>
          </a:xfrm>
        </p:spPr>
      </p:pic>
    </p:spTree>
    <p:extLst>
      <p:ext uri="{BB962C8B-B14F-4D97-AF65-F5344CB8AC3E}">
        <p14:creationId xmlns:p14="http://schemas.microsoft.com/office/powerpoint/2010/main" val="3971085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CDD0BC-9623-4249-A4D8-83B4AA371A5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3525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4154</TotalTime>
  <Words>3123</Words>
  <Application>Microsoft Office PowerPoint</Application>
  <PresentationFormat>Widescreen</PresentationFormat>
  <Paragraphs>202</Paragraphs>
  <Slides>51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Light</vt:lpstr>
      <vt:lpstr>inherit</vt:lpstr>
      <vt:lpstr>Work Sans</vt:lpstr>
      <vt:lpstr>Office Theme</vt:lpstr>
      <vt:lpstr>FAKTOR DAN DAMPAK MASIF KORUPSI</vt:lpstr>
      <vt:lpstr>PowerPoint Presentation</vt:lpstr>
      <vt:lpstr>PowerPoint Presentation</vt:lpstr>
      <vt:lpstr>PowerPoint Presentation</vt:lpstr>
      <vt:lpstr>PowerPoint Presentation</vt:lpstr>
      <vt:lpstr>PowerPoint Presentation</vt:lpstr>
      <vt:lpstr>Indonesia Negara Kaya</vt:lpstr>
      <vt:lpstr>Tapi Mengapa?</vt:lpstr>
      <vt:lpstr>PowerPoint Presentation</vt:lpstr>
      <vt:lpstr>PowerPoint Presentation</vt:lpstr>
      <vt:lpstr>PowerPoint Presentation</vt:lpstr>
      <vt:lpstr>PowerPoint Presentation</vt:lpstr>
      <vt:lpstr>PowerPoint Presentation</vt:lpstr>
      <vt:lpstr>Uang yang dikorupsi (Data KPK)</vt:lpstr>
      <vt:lpstr>PowerPoint Presentation</vt:lpstr>
      <vt:lpstr>PowerPoint Presentation</vt:lpstr>
      <vt:lpstr>PowerPoint Presentation</vt:lpstr>
      <vt:lpstr>PowerPoint Presentation</vt:lpstr>
      <vt:lpstr>PowerPoint Presentation</vt:lpstr>
      <vt:lpstr>Dampak Akibat Kerusakan Lingkungan </vt:lpstr>
      <vt:lpstr>Dampak Akibat Kerusakan Lingkungan </vt:lpstr>
      <vt:lpstr>Dampak Birokrasi Pemerintah </vt:lpstr>
      <vt:lpstr>Dampak Birokrasi Pemerintah </vt:lpstr>
      <vt:lpstr>Dampak Birokrasi Pemerintah </vt:lpstr>
      <vt:lpstr>Dampak Ekonomi </vt:lpstr>
      <vt:lpstr>Dampak Ekonomi </vt:lpstr>
      <vt:lpstr>Dampak Ekonomi </vt:lpstr>
      <vt:lpstr>Dampak Ekonomi </vt:lpstr>
      <vt:lpstr>Dampak Ekonomi </vt:lpstr>
      <vt:lpstr>Dampak Terhadap Pertahanan &amp; Keamanan </vt:lpstr>
      <vt:lpstr>Dampak Terhadap Pertahanan &amp; Keamanan </vt:lpstr>
      <vt:lpstr>Dampak Terhadap Pertahanan &amp; Keamanan </vt:lpstr>
      <vt:lpstr>Dampak Penegakan Hukum </vt:lpstr>
      <vt:lpstr>Dampak Penegakan Hukum </vt:lpstr>
      <vt:lpstr>Dampak Politik </vt:lpstr>
      <vt:lpstr>Dampak Politik </vt:lpstr>
      <vt:lpstr>Dampak Politik </vt:lpstr>
      <vt:lpstr>Dampak Politik </vt:lpstr>
      <vt:lpstr>Dampak Politik </vt:lpstr>
      <vt:lpstr>Dampak Sosial &amp; Kemiskinan Masyarakat</vt:lpstr>
      <vt:lpstr>Dampak Sosial &amp; Kemiskinan Masyarakat</vt:lpstr>
      <vt:lpstr>Dampak Sosial &amp; Kemiskinan Masyarakat</vt:lpstr>
      <vt:lpstr>Dampak Sosial &amp; Kemiskinan Masyarakat</vt:lpstr>
      <vt:lpstr>Dampak Sosial &amp; Kemiskinan Masyarakat</vt:lpstr>
      <vt:lpstr>Dampak Sosial &amp; Kemiskinan Masyarakat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Dampak masif korupsi</dc:title>
  <dc:creator>Muntaha Ahmad</dc:creator>
  <cp:lastModifiedBy>Muntaha</cp:lastModifiedBy>
  <cp:revision>22</cp:revision>
  <dcterms:created xsi:type="dcterms:W3CDTF">2018-04-15T14:14:36Z</dcterms:created>
  <dcterms:modified xsi:type="dcterms:W3CDTF">2024-07-17T05:42:09Z</dcterms:modified>
</cp:coreProperties>
</file>