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23"/>
  </p:handoutMasterIdLst>
  <p:sldIdLst>
    <p:sldId id="265" r:id="rId2"/>
    <p:sldId id="259" r:id="rId3"/>
    <p:sldId id="270" r:id="rId4"/>
    <p:sldId id="261" r:id="rId5"/>
    <p:sldId id="271" r:id="rId6"/>
    <p:sldId id="266" r:id="rId7"/>
    <p:sldId id="267" r:id="rId8"/>
    <p:sldId id="268" r:id="rId9"/>
    <p:sldId id="272" r:id="rId10"/>
    <p:sldId id="273" r:id="rId11"/>
    <p:sldId id="277" r:id="rId12"/>
    <p:sldId id="274" r:id="rId13"/>
    <p:sldId id="275" r:id="rId14"/>
    <p:sldId id="276" r:id="rId15"/>
    <p:sldId id="262" r:id="rId16"/>
    <p:sldId id="284" r:id="rId17"/>
    <p:sldId id="285" r:id="rId18"/>
    <p:sldId id="286" r:id="rId19"/>
    <p:sldId id="287" r:id="rId20"/>
    <p:sldId id="289" r:id="rId21"/>
    <p:sldId id="260" r:id="rId22"/>
  </p:sldIdLst>
  <p:sldSz cx="12192000" cy="6858000"/>
  <p:notesSz cx="6858000" cy="9144000"/>
  <p:embeddedFontLst>
    <p:embeddedFont>
      <p:font typeface="맑은 고딕" panose="020B0503020000020004" pitchFamily="34" charset="-127"/>
      <p:regular r:id="rId24"/>
      <p:bold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7368" autoAdjust="0"/>
  </p:normalViewPr>
  <p:slideViewPr>
    <p:cSldViewPr snapToGrid="0">
      <p:cViewPr>
        <p:scale>
          <a:sx n="60" d="100"/>
          <a:sy n="60" d="100"/>
        </p:scale>
        <p:origin x="10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38A9-4FC8-4C64-9EAB-183AD58F09D3}" type="datetimeFigureOut">
              <a:rPr lang="ko-KR" altLang="en-US" smtClean="0"/>
              <a:t>2023-08-01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943BA-7AA0-4329-9FF9-9D36C327A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60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9FA8574-9612-8130-384A-907B14CC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9875" y="2106613"/>
            <a:ext cx="9382125" cy="4751387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743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9FA8574-9612-8130-384A-907B14CC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5075" y="2828925"/>
            <a:ext cx="9686925" cy="3219448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267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44CCAA5-E574-FF82-C035-9A3A636EC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653" y="1057275"/>
            <a:ext cx="4743450" cy="474345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25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B41ACA40-83A5-BFA0-E7E5-6AA5715D23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7556" y="3796552"/>
            <a:ext cx="3496888" cy="2371725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C3A8CD6-74B1-9FB6-A64A-8EB6F485BF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674" y="3796552"/>
            <a:ext cx="3496888" cy="2371725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DFCE65C1-588F-E0B0-03A5-F62CABCCE0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3438" y="3796551"/>
            <a:ext cx="3496888" cy="2371725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9243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190F8C4F-EB65-7C2D-C426-303598BA09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118776" cy="1712508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61301598-E3F3-0241-8B2C-C3DD57F20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05" y="3152775"/>
            <a:ext cx="11323189" cy="337604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0D5445-EEAB-143B-D8C6-58BD71D03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406" y="2052026"/>
            <a:ext cx="11323189" cy="11007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5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8155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D010F769-8478-F66E-8469-D8B0234750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3246" y="0"/>
            <a:ext cx="2348753" cy="3429000"/>
          </a:xfrm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1637D855-7D38-A3DB-0EFC-27079D007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06" y="1638300"/>
            <a:ext cx="9059452" cy="473905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C5CE8B-1900-492C-97F0-E17D83127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407" y="480650"/>
            <a:ext cx="9059452" cy="10528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294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D4B8D70A-398E-2D56-662C-C05E52E27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73035" cy="4751387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891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540CF0C-613B-43D3-2A9A-5A2A46B8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28E215-8271-F6D4-5C11-7D5823DE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A07762-8445-67C1-015C-DBA9B736D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4206-D46C-6546-82FC-BCDC34A55DB1}" type="datetimeFigureOut">
              <a:t>8/1/2023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0818B1-F9D7-7909-E50C-E3EF0B61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9542B0-A4D3-E01F-450D-4917D0D7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9D76-F423-4245-828A-44EFDC5113A3}" type="slidenum"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925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3" r:id="rId5"/>
    <p:sldLayoutId id="2147483654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11153774" y="-1"/>
            <a:ext cx="1038225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D661A0-EEEE-A43F-2CED-B32569F86067}"/>
              </a:ext>
            </a:extLst>
          </p:cNvPr>
          <p:cNvSpPr/>
          <p:nvPr/>
        </p:nvSpPr>
        <p:spPr>
          <a:xfrm>
            <a:off x="0" y="-1"/>
            <a:ext cx="11153775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E191731-0A81-E97E-0F81-2BFFD36410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1578" b="25436"/>
          <a:stretch/>
        </p:blipFill>
        <p:spPr/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664E2BC-17B8-34D9-0223-C9B120BAB66A}"/>
              </a:ext>
            </a:extLst>
          </p:cNvPr>
          <p:cNvSpPr/>
          <p:nvPr/>
        </p:nvSpPr>
        <p:spPr>
          <a:xfrm>
            <a:off x="20589" y="231550"/>
            <a:ext cx="11763625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ct val="80000"/>
              </a:lnSpc>
            </a:pPr>
            <a:r>
              <a:rPr lang="en-US" altLang="ko-KR" sz="7200" dirty="0">
                <a:solidFill>
                  <a:schemeClr val="bg1"/>
                </a:solidFill>
                <a:latin typeface="+mj-lt"/>
              </a:rPr>
              <a:t>MATERI GADAR KRITIS</a:t>
            </a:r>
          </a:p>
          <a:p>
            <a:pPr lvl="0" latinLnBrk="1">
              <a:lnSpc>
                <a:spcPct val="80000"/>
              </a:lnSpc>
            </a:pPr>
            <a:r>
              <a:rPr lang="en-US" altLang="ko-KR" sz="7200" dirty="0">
                <a:solidFill>
                  <a:schemeClr val="bg1"/>
                </a:solidFill>
                <a:latin typeface="+mj-lt"/>
              </a:rPr>
              <a:t>SISTEM PENCERNAAN DAN SARAF PERILAKU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B8C00-292F-1434-DD23-FFBBB3075E32}"/>
              </a:ext>
            </a:extLst>
          </p:cNvPr>
          <p:cNvSpPr txBox="1"/>
          <p:nvPr/>
        </p:nvSpPr>
        <p:spPr>
          <a:xfrm>
            <a:off x="4808698" y="6329317"/>
            <a:ext cx="4230052" cy="2971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>
                <a:solidFill>
                  <a:schemeClr val="accent2"/>
                </a:solidFill>
              </a:defRPr>
            </a:lvl1pPr>
          </a:lstStyle>
          <a:p>
            <a:pPr algn="dist"/>
            <a:r>
              <a:rPr lang="pt-BR" altLang="ko-KR" sz="1000" spc="300" dirty="0">
                <a:solidFill>
                  <a:schemeClr val="bg1"/>
                </a:solidFill>
              </a:rPr>
              <a:t>ANGERNANI TRIAS WULANDARI</a:t>
            </a:r>
          </a:p>
        </p:txBody>
      </p:sp>
    </p:spTree>
    <p:extLst>
      <p:ext uri="{BB962C8B-B14F-4D97-AF65-F5344CB8AC3E}">
        <p14:creationId xmlns:p14="http://schemas.microsoft.com/office/powerpoint/2010/main" val="340239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Penurunan kesadaran, kekuatan otot, paralisis, tanda-tanda peningkatan TIK (muntah proyektil), penilaian GCS, adanya jejas di kepala, battle sign, rinorhea, otorhea, racon eyes, vital sign, hemodinamik dan perdarahan.</a:t>
            </a:r>
            <a:endParaRPr lang="en-ID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ore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pengkajian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17943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pengkajian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FFF82-ABF4-9748-F1B5-DBF7900ED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179" y="1063607"/>
            <a:ext cx="5622758" cy="56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Perfusi jaringan cerebral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 mobilitas fisik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resiko aspirasi.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ko-Kore-KR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diagnosa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15278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 nilai GCS pada pasien gangguan neurologis, penilaian ROM, pemasangan ETT, intervensi pada pasien cedera kepala, Penatalaksanaan TTIK: Posisi head up 15 –30, therapy antihipertensi, dan monitoring TTV. Manajemen nyeri, pemberian terapi oksigen, penggantian cairan, pemasangan NGT, posisi pasien, dan prosedur pemasangan kateter.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intervensi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2074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05" y="3152775"/>
            <a:ext cx="11323189" cy="18844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Nyeri, evaluasi NGT, perdarahan, tanda TTIK, skala kekuatan otot dan penilaian GCS</a:t>
            </a:r>
            <a:endParaRPr lang="en-ID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evaluasi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13932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2"/>
            <a:ext cx="9604738" cy="659271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5000"/>
              </a:lnSpc>
            </a:pP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 laki-laki berusia 38 tahun diantar ke UGD karena kecelakaan. Hasil pengkajian: jejas dan memar, nyeri dan tegang pada daerah abdomen, TD 90/60 mmHg, Nadi 108x/menit, RR 25x/menit. Hasil USG: Pasien mengalami rupture limpa. Data apakah yang akan anda dapatkan dan harus dievaluasi pada kasus rupture limpa tersebut?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 </a:t>
            </a:r>
            <a:r>
              <a:rPr lang="en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akral</a:t>
            </a: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hangat, kulit kemerahan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tekanan nadi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Asites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Menurunnya</a:t>
            </a: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tekanan darah dan tanda-tanda syok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Takikardia</a:t>
            </a: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nyeri dada </a:t>
            </a:r>
          </a:p>
          <a:p>
            <a:pPr marL="685800">
              <a:lnSpc>
                <a:spcPct val="115000"/>
              </a:lnSpc>
            </a:pP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en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laki-laki</a:t>
            </a:r>
            <a:r>
              <a:rPr lang="id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37 tahun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mengalami luka tusuk pada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abdomennya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Saat dibawa ke UGD mengalami penurunan kesadaran, tidak ada luka pada wajah,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akral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dingin, nadi 120 x/menit, TD 85/60 mmHg, nafas irregular. Salah satu perawat berinisiatif langsung memberikan oksigen masker 5 lpm. Apa yang menjadi prioritas tindakan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keperawatan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selanjutnya?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274320" algn="l"/>
                <a:tab pos="445770" algn="l"/>
              </a:tabLst>
            </a:pP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Memasang monitor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274320" algn="l"/>
                <a:tab pos="445770" algn="l"/>
              </a:tabLst>
            </a:pP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Mengukur suhu klien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274320" algn="l"/>
                <a:tab pos="445770" algn="l"/>
              </a:tabLst>
            </a:pP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Membuka jalan nafas klien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274320" algn="l"/>
                <a:tab pos="445770" algn="l"/>
              </a:tabLst>
            </a:pP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Memasang infus dengan tetesan cepat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274320" algn="l"/>
                <a:tab pos="445770" algn="l"/>
              </a:tabLst>
            </a:pPr>
            <a:r>
              <a:rPr lang="en-US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Memasang kateter urine dan hitung urine</a:t>
            </a:r>
            <a:endParaRPr lang="en-ID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4751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1"/>
            <a:ext cx="9604738" cy="7017833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Aft>
                <a:spcPts val="1000"/>
              </a:spcAft>
            </a:pP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 24 tahun dibawa ke Unit Gawat Darurat karena luka tusuk. Saat dibawa pasien mengalami penurunan kesadaran, tekanan darah: 100/60 mmHg, nadi: 110 </a:t>
            </a:r>
            <a:r>
              <a:rPr lang="en-US" sz="21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/menit teraba kecil, nafas: 20 </a:t>
            </a:r>
            <a:r>
              <a:rPr lang="en-US" sz="21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menit, </a:t>
            </a:r>
            <a:r>
              <a:rPr lang="en-US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akral</a:t>
            </a: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dingin, CRT: 3 detik. Pada pemeriksaan fisik ditemukan luka mengeluarkan darah pada abdomen kuadran kanan atas.</a:t>
            </a: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Manakah</a:t>
            </a:r>
            <a:r>
              <a:rPr lang="en-US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tindakan yang pertama kali dilakukan pada pasien?</a:t>
            </a:r>
            <a:endParaRPr lang="en-ID" sz="21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r>
              <a:rPr lang="id-ID" sz="21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Pasang IV line</a:t>
            </a:r>
            <a:endParaRPr lang="en-ID" sz="21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r>
              <a:rPr lang="id-ID" sz="21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Cek saturasi oksigen</a:t>
            </a:r>
            <a:endParaRPr lang="en-ID" sz="21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r>
              <a:rPr lang="id-ID" sz="21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Pemeriksaan roentgen</a:t>
            </a:r>
            <a:endParaRPr lang="en-ID" sz="21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r>
              <a:rPr lang="id-ID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Tekan luka dengan kassa steril</a:t>
            </a:r>
            <a:endParaRPr lang="en-ID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r>
              <a:rPr lang="id-ID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Jahit luka yang mengeluarkan darah</a:t>
            </a:r>
            <a:endParaRPr lang="en-ID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buClr>
                <a:srgbClr val="000000"/>
              </a:buClr>
              <a:buSzPts val="1100"/>
              <a:buFont typeface="+mj-lt"/>
              <a:buAutoNum type="alphaLcPeriod"/>
              <a:tabLst>
                <a:tab pos="291465" algn="l"/>
              </a:tabLst>
            </a:pPr>
            <a:endParaRPr lang="en-ID" sz="21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 berusia 55 tahun diantar ke UGD karena muntah darah. Hasil pengkajian: </a:t>
            </a:r>
            <a:r>
              <a:rPr lang="en-ID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composmentis</a:t>
            </a: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nyeri tekan dan nyeri lepas dengan skala 7, </a:t>
            </a:r>
            <a:r>
              <a:rPr lang="en-ID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hepar</a:t>
            </a: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teraba 3 cm, </a:t>
            </a:r>
            <a:r>
              <a:rPr lang="en-ID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spidernevi</a:t>
            </a: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+, TD 100/70 mmHg, Nadi 94x/menit, dan RR 22x/menit. Apakah tindakan yang harus dilakukan pada kasus tersebut? </a:t>
            </a:r>
          </a:p>
          <a:p>
            <a:pPr marL="45720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pasang NGT</a:t>
            </a:r>
          </a:p>
          <a:p>
            <a:pPr marL="45720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puas akan pasien </a:t>
            </a:r>
          </a:p>
          <a:p>
            <a:pPr marL="45720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berikan vitamin K</a:t>
            </a:r>
          </a:p>
          <a:p>
            <a:pPr marL="45720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berikan cairan koloid</a:t>
            </a:r>
          </a:p>
          <a:p>
            <a:pPr marL="457200">
              <a:lnSpc>
                <a:spcPct val="115000"/>
              </a:lnSpc>
            </a:pP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berikan cairan </a:t>
            </a:r>
            <a:r>
              <a:rPr lang="en-ID" sz="21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kristaloid</a:t>
            </a:r>
            <a:r>
              <a:rPr lang="en-ID" sz="2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01964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1"/>
            <a:ext cx="9604738" cy="743492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pasien laki – laki berusia 30 tahun masuk UGD rumah sakit dengan perdarahan hebat karena trauma abdomen. Pasien gelisah, kesadaran menurun, tampak keringat dingin, kedua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extremitas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teraba dingin, dan TTV (tanda – tanda vital) : TD. 100/60 mmHg, Pulse 140 x/menit (teraba lemah), Resp. 26 x/menit, Temp. 36</a:t>
            </a:r>
            <a:r>
              <a:rPr lang="en-US" sz="18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Manakah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tindakan  berikut yang harus menjadi prioritas perawat pada kondisi tersebut?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lphaLcPeriod"/>
              <a:tabLst>
                <a:tab pos="4191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Observasi TTV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lphaLcPeriod"/>
              <a:tabLst>
                <a:tab pos="4191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Jahit luka terbuka 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lphaLcPeriod"/>
              <a:tabLst>
                <a:tab pos="4191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Lakukan vagal manuver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lphaLcPeriod"/>
              <a:tabLst>
                <a:tab pos="4191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Kolaborasi penanganan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takikardi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+mj-lt"/>
              <a:buAutoNum type="alphaLcPeriod"/>
              <a:tabLst>
                <a:tab pos="4191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Pasang IV line</a:t>
            </a:r>
            <a:r>
              <a:rPr lang="id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berikan cairan  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 usia 30 tahun dengan berat badan 50 kg di bawa ke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ugd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karena BAB sudah 4 hari. Pada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anamnesa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pasien muntah setiap kali makan dan minum. Pada pemeriksaan fisik di temukan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tugor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jelek, kulit kering, lemas dan pasien mengalami dehidrasi berat (10%). Tanda vital menunjukkan tekanan darah 100/60 mmHg dan Nadi 100 </a:t>
            </a:r>
            <a:r>
              <a:rPr lang="en-US" sz="18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mnt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Berapakah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jumlah cairan intravena yang harus diberikan untuk mengganti cairan tubuh pada pasien tersebut?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1000 cc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2000 cc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3000 cc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4000 cc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5000 cc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42330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1"/>
            <a:ext cx="9604738" cy="683334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 berusia 42 tahun dirawat di bangsal neuro dengan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trauma kepala ringan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Hasil CT Scan menunjukkan subdural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hematom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Saat pengkajian GCS 14, pasien mengeluh nyeri kepala skala 6. Nampak pasien bingung jika ditanya, mengantuk (+). Hasil TTV didapatkan: TD = 130/90 mmHg, N=72 x/menit, S=20x/menit, S=37⁰C. Tampak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hematom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palpebra, terpasang kateter dan infus RL 20 tetes/menit. Apakah diagnosa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keperawatan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utama kasus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Risiko </a:t>
            </a:r>
            <a:r>
              <a:rPr lang="en-ID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perfusi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serebral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tidak efektif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Risiko jatuh	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Perubahan pola eliminasi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Intoleransi aktifitas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Risiko cedera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id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pria berusia 30 tahun datang ke UGD disebuah rumah sakit dalam keadaan kesadaran menurun 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lang="id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kecelakaan lalu lintas, terdapat luka robek pada kepala bagian frontal serta jejas pada bagian wajah dan dada, TTV TD: 90/60 mmHg,N: 86x/m,P:24x/m,terdapat obstruksi pada jalan nafas dan terdengar gurgling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Manakah tindakan utama keperawatan pada kasus diatas?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Berikan oksigen beraliran tinggi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Amankan jalan nafas dan lakukan suction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Bantu ventilasi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Meninggikan daerah tungkai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Berikan terapi cairan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ID" sz="1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1573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1"/>
            <a:ext cx="9604738" cy="683334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 laki-laki, 35 tahun, dibawa ke UGD akibat jatuh dari motor dan mengalami cedera kepala. 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pengkajian kesadaran, Klien membuka mata dengan rangsang nyeri, Hanya mampu mengeluarkan erangan, menarik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tangannya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saat diberikan rangsang nyeri.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Berapakah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nilai GCS klien tersebut? 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E1V1M1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E2V2M2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E1V3M2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E2V2M4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E2V2M3</a:t>
            </a:r>
          </a:p>
          <a:p>
            <a:pPr marL="457200">
              <a:lnSpc>
                <a:spcPct val="115000"/>
              </a:lnSpc>
            </a:pPr>
            <a:r>
              <a:rPr lang="en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pria dibawa ke UGD oleh warga akibat kecelakaan lalu lintas. Saat ini klien dicurigai mengalami cedera kepala berat. Nilai GCS 6, TD 150/80 mmHg, nadi 60 x/menit, RR 24 x/menit, terlihat memar dan luka pada wajah, keluar darah dari hidung. Tindakan apa yang selanjutnya harus dilakukan oleh perawat?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Mencegah peningkatan TIK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Memonitor saturasi oksigen klien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Mengukur tanda vital setiap 1 jam 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 terapi cairan intravena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Stabilisasi dan memasang neck collar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ID" sz="1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49651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516D3ACD-99BA-C1A4-EBB3-9AA60708C7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32" r="832"/>
          <a:stretch>
            <a:fillRect/>
          </a:stretch>
        </p:blipFill>
        <p:spPr>
          <a:xfrm>
            <a:off x="7463289" y="3868609"/>
            <a:ext cx="3496888" cy="2371725"/>
          </a:xfrm>
        </p:spPr>
      </p:pic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084CFCC2-8201-2F94-8A1E-F0C66A0207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09" r="809"/>
          <a:stretch>
            <a:fillRect/>
          </a:stretch>
        </p:blipFill>
        <p:spPr>
          <a:xfrm>
            <a:off x="2105992" y="3919389"/>
            <a:ext cx="3496888" cy="2371725"/>
          </a:xfr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CF6E554-ACA9-3138-60B1-E108352B0111}"/>
              </a:ext>
            </a:extLst>
          </p:cNvPr>
          <p:cNvSpPr/>
          <p:nvPr/>
        </p:nvSpPr>
        <p:spPr>
          <a:xfrm>
            <a:off x="2105992" y="2535839"/>
            <a:ext cx="3496888" cy="138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A37C753-58AF-6335-487C-B6A4112B91AA}"/>
              </a:ext>
            </a:extLst>
          </p:cNvPr>
          <p:cNvSpPr/>
          <p:nvPr/>
        </p:nvSpPr>
        <p:spPr>
          <a:xfrm>
            <a:off x="7463289" y="2535839"/>
            <a:ext cx="3496888" cy="138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A9AF8F-8F30-7BE0-ACEB-96E6C7CF52B6}"/>
              </a:ext>
            </a:extLst>
          </p:cNvPr>
          <p:cNvSpPr/>
          <p:nvPr/>
        </p:nvSpPr>
        <p:spPr>
          <a:xfrm>
            <a:off x="761674" y="892924"/>
            <a:ext cx="5987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6000">
                <a:solidFill>
                  <a:schemeClr val="tx2"/>
                </a:solidFill>
                <a:latin typeface="+mj-lt"/>
              </a:rPr>
              <a:t>CONTENTS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4343C93-91BC-6BE6-E863-33D68A5FBCD7}"/>
              </a:ext>
            </a:extLst>
          </p:cNvPr>
          <p:cNvSpPr/>
          <p:nvPr/>
        </p:nvSpPr>
        <p:spPr>
          <a:xfrm>
            <a:off x="2510118" y="2658676"/>
            <a:ext cx="2988733" cy="113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ore-KR" sz="2400" dirty="0">
                <a:solidFill>
                  <a:schemeClr val="bg1"/>
                </a:solidFill>
              </a:rPr>
              <a:t>SISTEM PENCERNAAN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C14DDC-F0FE-4FCF-B1A9-A10E148F3793}"/>
              </a:ext>
            </a:extLst>
          </p:cNvPr>
          <p:cNvSpPr/>
          <p:nvPr/>
        </p:nvSpPr>
        <p:spPr>
          <a:xfrm>
            <a:off x="7717366" y="2747317"/>
            <a:ext cx="2988733" cy="9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ore-KR" sz="2000" dirty="0">
                <a:solidFill>
                  <a:schemeClr val="bg1"/>
                </a:solidFill>
              </a:rPr>
              <a:t>SISTEM SARAF PERILAKU</a:t>
            </a: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8499AE2E-C70E-56EF-DEAC-F9AB857304E5}"/>
              </a:ext>
            </a:extLst>
          </p:cNvPr>
          <p:cNvCxnSpPr>
            <a:cxnSpLocks/>
          </p:cNvCxnSpPr>
          <p:nvPr/>
        </p:nvCxnSpPr>
        <p:spPr>
          <a:xfrm>
            <a:off x="3640667" y="1400755"/>
            <a:ext cx="5571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1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3429000"/>
            <a:ext cx="2348754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50D7F8-5D45-7750-8C15-15D08070B771}"/>
              </a:ext>
            </a:extLst>
          </p:cNvPr>
          <p:cNvSpPr/>
          <p:nvPr/>
        </p:nvSpPr>
        <p:spPr>
          <a:xfrm>
            <a:off x="9843246" y="4114800"/>
            <a:ext cx="2348754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657E0B66-0BA5-9F62-6244-696DF4B82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40D0877-0125-8255-C236-94F5064D3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26" y="24651"/>
            <a:ext cx="9604738" cy="683334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wanita usia 54 tahun dirawat di UGD dengan diagnosa stroke. Kesadaran pasien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somnolen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dengan tekanan darah 110 / 60 mmHg, nadi 98 x / menit, terpasang mayo, IV line, dan kateter. Saat anda memeriksa kondisi pasien, ternyata pasien terlihat tidak bernafas.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Manakah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pengkajian awal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sesuai dengan kasus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Cek nadi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Lakukan RJP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Panggil tim code blue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Lakukan perekaman EKG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Lakukan bantuan ventilasi dengan BVM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pria berusia 55 tahun dirujuk ke IGD RS, Pasien hilang kesadaran, kaku duduk, tampak trauma kepala serius, pupil membesar. Nadi 180 kali/menit, RR 28 kali/menit,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akral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dingin. Anda bertugas di IGD RS tersebut.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Apa masalah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keperawatan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utama pasien tersebut?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Pemenuhan kebutuhan nutrisi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Pemenuhan kebutuhan oksigen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 tekanan intra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kranial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Gangguan keseimbangan asam basa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Gangguan </a:t>
            </a:r>
            <a:r>
              <a:rPr lang="en-US" sz="1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perfusi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jaringan tubuh</a:t>
            </a:r>
            <a:endParaRPr lang="en-ID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id-ID" sz="18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ID" sz="1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6BD93E-E540-4200-D283-071F3309312C}"/>
              </a:ext>
            </a:extLst>
          </p:cNvPr>
          <p:cNvSpPr/>
          <p:nvPr/>
        </p:nvSpPr>
        <p:spPr>
          <a:xfrm>
            <a:off x="9350734" y="6069497"/>
            <a:ext cx="26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</a:t>
            </a:r>
          </a:p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93695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DA03008-49BD-ACDC-AEE4-BB41E5A3BECF}"/>
              </a:ext>
            </a:extLst>
          </p:cNvPr>
          <p:cNvSpPr/>
          <p:nvPr/>
        </p:nvSpPr>
        <p:spPr>
          <a:xfrm>
            <a:off x="8373034" y="0"/>
            <a:ext cx="3818965" cy="47513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233EA7-158D-5570-FF9C-FB08CD555B32}"/>
              </a:ext>
            </a:extLst>
          </p:cNvPr>
          <p:cNvSpPr/>
          <p:nvPr/>
        </p:nvSpPr>
        <p:spPr>
          <a:xfrm>
            <a:off x="8953168" y="2055610"/>
            <a:ext cx="3105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Emergency</a:t>
            </a:r>
          </a:p>
          <a:p>
            <a:pPr lvl="0" latinLnBrk="1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Medical Services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5A42FB-9DFB-F268-B40D-91BEAD31A705}"/>
              </a:ext>
            </a:extLst>
          </p:cNvPr>
          <p:cNvSpPr/>
          <p:nvPr/>
        </p:nvSpPr>
        <p:spPr>
          <a:xfrm>
            <a:off x="0" y="5282169"/>
            <a:ext cx="12191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1"/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 you.. SEMANGAT.. </a:t>
            </a:r>
            <a:r>
              <a:rPr lang="en-US" altLang="ko-KR" sz="5400">
                <a:solidFill>
                  <a:schemeClr val="accent1">
                    <a:lumMod val="75000"/>
                  </a:schemeClr>
                </a:solidFill>
                <a:latin typeface="+mj-lt"/>
              </a:rPr>
              <a:t>SEMOGA LULUS UKNI</a:t>
            </a:r>
            <a:endParaRPr lang="en-US" altLang="ko-KR" sz="5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그림 개체 틀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39502"/>
          <a:stretch/>
        </p:blipFill>
        <p:spPr/>
      </p:pic>
    </p:spTree>
    <p:extLst>
      <p:ext uri="{BB962C8B-B14F-4D97-AF65-F5344CB8AC3E}">
        <p14:creationId xmlns:p14="http://schemas.microsoft.com/office/powerpoint/2010/main" val="386448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084CFCC2-8201-2F94-8A1E-F0C66A0207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09" r="809"/>
          <a:stretch>
            <a:fillRect/>
          </a:stretch>
        </p:blipFill>
        <p:spPr>
          <a:xfrm>
            <a:off x="3565342" y="2984218"/>
            <a:ext cx="5305942" cy="3074778"/>
          </a:xfr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CF6E554-ACA9-3138-60B1-E108352B0111}"/>
              </a:ext>
            </a:extLst>
          </p:cNvPr>
          <p:cNvSpPr/>
          <p:nvPr/>
        </p:nvSpPr>
        <p:spPr>
          <a:xfrm>
            <a:off x="2646947" y="1615532"/>
            <a:ext cx="7587916" cy="138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A9AF8F-8F30-7BE0-ACEB-96E6C7CF52B6}"/>
              </a:ext>
            </a:extLst>
          </p:cNvPr>
          <p:cNvSpPr/>
          <p:nvPr/>
        </p:nvSpPr>
        <p:spPr>
          <a:xfrm>
            <a:off x="761674" y="892924"/>
            <a:ext cx="5987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6000">
                <a:solidFill>
                  <a:schemeClr val="tx2"/>
                </a:solidFill>
                <a:latin typeface="+mj-lt"/>
              </a:rPr>
              <a:t>CONTENTS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4343C93-91BC-6BE6-E863-33D68A5FBCD7}"/>
              </a:ext>
            </a:extLst>
          </p:cNvPr>
          <p:cNvSpPr/>
          <p:nvPr/>
        </p:nvSpPr>
        <p:spPr>
          <a:xfrm>
            <a:off x="2831322" y="1810536"/>
            <a:ext cx="7403541" cy="99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ore-KR" sz="4400" dirty="0">
                <a:solidFill>
                  <a:schemeClr val="bg1"/>
                </a:solidFill>
              </a:rPr>
              <a:t>SISTEM PENCERNAAN</a:t>
            </a: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8499AE2E-C70E-56EF-DEAC-F9AB857304E5}"/>
              </a:ext>
            </a:extLst>
          </p:cNvPr>
          <p:cNvCxnSpPr>
            <a:cxnSpLocks/>
          </p:cNvCxnSpPr>
          <p:nvPr/>
        </p:nvCxnSpPr>
        <p:spPr>
          <a:xfrm>
            <a:off x="3640667" y="1400755"/>
            <a:ext cx="5571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9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 nyeri abdomen, lingkar perut, tanda-tanda shock, pemahaman 4 kwadran abdomen, perdarahan dan keracunan: muntah darah, melena, nyeri, TTV (TD turun, nadi meningkat), turgor kulit, tanda-tanda dehidrasi dan monitoring hemodinamik.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ore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pengkajian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66480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7F380-5761-122D-BD81-2A89C831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77" y="1892503"/>
            <a:ext cx="8807116" cy="44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ID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Nyeri</a:t>
            </a:r>
          </a:p>
          <a:p>
            <a:pPr marL="285750" indent="-285750">
              <a:buFontTx/>
              <a:buChar char="-"/>
            </a:pPr>
            <a:r>
              <a:rPr lang="en-ID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Syok</a:t>
            </a:r>
          </a:p>
          <a:p>
            <a:pPr marL="285750" indent="-285750">
              <a:buFontTx/>
              <a:buChar char="-"/>
            </a:pPr>
            <a:r>
              <a:rPr lang="en-ID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Keseimbangan cairan elektrolit</a:t>
            </a:r>
          </a:p>
          <a:p>
            <a:pPr marL="285750" indent="-285750">
              <a:buFontTx/>
              <a:buChar char="-"/>
            </a:pPr>
            <a:r>
              <a:rPr lang="en-ID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Kelebihan kekurangan cairan </a:t>
            </a:r>
          </a:p>
          <a:p>
            <a:pPr marL="285750" indent="-285750">
              <a:buFontTx/>
              <a:buChar char="-"/>
            </a:pPr>
            <a:r>
              <a:rPr lang="en-ID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Kerusakan integritas kulit</a:t>
            </a:r>
            <a:endParaRPr lang="ko-Kore-KR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diagnosa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78929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 nyeri, pemberian terapi oksigen, penatalaksaaan shock, IV terapi, replacement cairan, pemasangan NGT, bilas lambung, posisi pasien, prosedur pemasangan kateter, dan kebutuhan nutrisi.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intervensi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22149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0A83F8-5B93-E9A9-7581-4EB068366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839" b="18839"/>
          <a:stretch>
            <a:fillRect/>
          </a:stretch>
        </p:blipFill>
        <p:spPr/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9D6888CE-9DFC-802E-1C53-44990EAD2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05" y="3152775"/>
            <a:ext cx="11323189" cy="18844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Nyeri, evaluasi NGT, syok, perdarahan, adekuat nutrisi, tanda gangguan integritas kulit dan dehidrasi.</a:t>
            </a:r>
            <a:endParaRPr lang="en-ID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0952B9-9584-AB37-DBA6-B9451773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63" y="1882266"/>
            <a:ext cx="11323189" cy="1100749"/>
          </a:xfrm>
        </p:spPr>
        <p:txBody>
          <a:bodyPr/>
          <a:lstStyle/>
          <a:p>
            <a:r>
              <a:rPr lang="en-US" altLang="en-US" dirty="0"/>
              <a:t>Fokus evaluasi</a:t>
            </a:r>
            <a:endParaRPr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19ED58-E1CD-87DE-8AB8-A7F28C9D251D}"/>
              </a:ext>
            </a:extLst>
          </p:cNvPr>
          <p:cNvSpPr/>
          <p:nvPr/>
        </p:nvSpPr>
        <p:spPr>
          <a:xfrm>
            <a:off x="2447925" y="0"/>
            <a:ext cx="9744075" cy="17125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9610F4-F593-E3DA-D6E0-985CC6F1758F}"/>
              </a:ext>
            </a:extLst>
          </p:cNvPr>
          <p:cNvSpPr/>
          <p:nvPr/>
        </p:nvSpPr>
        <p:spPr>
          <a:xfrm>
            <a:off x="6686550" y="340416"/>
            <a:ext cx="5214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latinLnBrk="1"/>
            <a:r>
              <a:rPr lang="en-US" altLang="ko-KR" sz="1400">
                <a:solidFill>
                  <a:schemeClr val="bg1"/>
                </a:solidFill>
                <a:latin typeface="Bebas Neue" panose="020B0606020202050201" pitchFamily="34" charset="0"/>
              </a:rPr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5687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516D3ACD-99BA-C1A4-EBB3-9AA60708C7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32" r="832"/>
          <a:stretch>
            <a:fillRect/>
          </a:stretch>
        </p:blipFill>
        <p:spPr>
          <a:xfrm>
            <a:off x="4090737" y="3363952"/>
            <a:ext cx="4186989" cy="2812259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A37C753-58AF-6335-487C-B6A4112B91AA}"/>
              </a:ext>
            </a:extLst>
          </p:cNvPr>
          <p:cNvSpPr/>
          <p:nvPr/>
        </p:nvSpPr>
        <p:spPr>
          <a:xfrm>
            <a:off x="2217520" y="2045450"/>
            <a:ext cx="8033385" cy="138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A9AF8F-8F30-7BE0-ACEB-96E6C7CF52B6}"/>
              </a:ext>
            </a:extLst>
          </p:cNvPr>
          <p:cNvSpPr/>
          <p:nvPr/>
        </p:nvSpPr>
        <p:spPr>
          <a:xfrm>
            <a:off x="761674" y="892924"/>
            <a:ext cx="5987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6000">
                <a:solidFill>
                  <a:schemeClr val="tx2"/>
                </a:solidFill>
                <a:latin typeface="+mj-lt"/>
              </a:rPr>
              <a:t>CONTENTS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C14DDC-F0FE-4FCF-B1A9-A10E148F3793}"/>
              </a:ext>
            </a:extLst>
          </p:cNvPr>
          <p:cNvSpPr/>
          <p:nvPr/>
        </p:nvSpPr>
        <p:spPr>
          <a:xfrm>
            <a:off x="2970862" y="2248903"/>
            <a:ext cx="7557314" cy="91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ore-KR" sz="4000" dirty="0">
                <a:solidFill>
                  <a:schemeClr val="bg1"/>
                </a:solidFill>
              </a:rPr>
              <a:t>SISTEM SARAF PERILAKU</a:t>
            </a: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8499AE2E-C70E-56EF-DEAC-F9AB857304E5}"/>
              </a:ext>
            </a:extLst>
          </p:cNvPr>
          <p:cNvCxnSpPr>
            <a:cxnSpLocks/>
          </p:cNvCxnSpPr>
          <p:nvPr/>
        </p:nvCxnSpPr>
        <p:spPr>
          <a:xfrm>
            <a:off x="3640667" y="1400755"/>
            <a:ext cx="5571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6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 2013 - 2022">
  <a:themeElements>
    <a:clrScheme name="사용자 지정 1">
      <a:dk1>
        <a:srgbClr val="000000"/>
      </a:dk1>
      <a:lt1>
        <a:srgbClr val="FFFFFF"/>
      </a:lt1>
      <a:dk2>
        <a:srgbClr val="241A56"/>
      </a:dk2>
      <a:lt2>
        <a:srgbClr val="FCD900"/>
      </a:lt2>
      <a:accent1>
        <a:srgbClr val="5F9CF7"/>
      </a:accent1>
      <a:accent2>
        <a:srgbClr val="FF741E"/>
      </a:accent2>
      <a:accent3>
        <a:srgbClr val="A5A5A5"/>
      </a:accent3>
      <a:accent4>
        <a:srgbClr val="FFC000"/>
      </a:accent4>
      <a:accent5>
        <a:srgbClr val="204690"/>
      </a:accent5>
      <a:accent6>
        <a:srgbClr val="FCD900"/>
      </a:accent6>
      <a:hlink>
        <a:srgbClr val="5F9CF7"/>
      </a:hlink>
      <a:folHlink>
        <a:srgbClr val="FF741E"/>
      </a:folHlink>
    </a:clrScheme>
    <a:fontScheme name="Bebas Neue, Montserrat">
      <a:majorFont>
        <a:latin typeface="Bebas Neue"/>
        <a:ea typeface="맑은 고딕"/>
        <a:cs typeface=""/>
      </a:majorFont>
      <a:minorFont>
        <a:latin typeface="Montserra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1367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맑은 고딕</vt:lpstr>
      <vt:lpstr>Montserrat</vt:lpstr>
      <vt:lpstr>Bebas Neue</vt:lpstr>
      <vt:lpstr>Calibri</vt:lpstr>
      <vt:lpstr>Arial</vt:lpstr>
      <vt:lpstr>Office 테마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예스폼 디자인팀</Manager>
  <Company>(주)예스폼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파워포인트</dc:title>
  <dc:subject>파워포인트 템플릿, 파워포인트 배경, PPT 템플릿, 프리젠테이션, 다이어그램, 차트</dc:subject>
  <dc:creator>YESFORM by CM.LIM</dc:creator>
  <cp:keywords>PPT, PPT Templates, Presentation, Diagram, Chart, Yesform, Google slides, Keynote, 예스폼, 배경PPT</cp:keywords>
  <dc:description>본 문서의 저작권은 예스폼(YESFORM)에 있으며 무단 복제 배포시 법적인 제재를 받을 수 있습니다.</dc:description>
  <cp:lastModifiedBy>Angernani Trias</cp:lastModifiedBy>
  <cp:revision>7</cp:revision>
  <dcterms:created xsi:type="dcterms:W3CDTF">2022-12-19T05:37:14Z</dcterms:created>
  <dcterms:modified xsi:type="dcterms:W3CDTF">2023-08-01T17:33:34Z</dcterms:modified>
  <cp:category>http://powerpoint.yesform.com/</cp:category>
</cp:coreProperties>
</file>