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0"/>
  </p:notesMasterIdLst>
  <p:sldIdLst>
    <p:sldId id="256" r:id="rId2"/>
    <p:sldId id="577" r:id="rId3"/>
    <p:sldId id="414" r:id="rId4"/>
    <p:sldId id="419" r:id="rId5"/>
    <p:sldId id="599" r:id="rId6"/>
    <p:sldId id="603" r:id="rId7"/>
    <p:sldId id="604" r:id="rId8"/>
    <p:sldId id="605" r:id="rId9"/>
    <p:sldId id="606" r:id="rId10"/>
    <p:sldId id="607" r:id="rId11"/>
    <p:sldId id="608" r:id="rId12"/>
    <p:sldId id="609" r:id="rId13"/>
    <p:sldId id="611" r:id="rId14"/>
    <p:sldId id="330" r:id="rId15"/>
    <p:sldId id="334" r:id="rId16"/>
    <p:sldId id="276" r:id="rId17"/>
    <p:sldId id="286" r:id="rId18"/>
    <p:sldId id="597" r:id="rId1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58D8F6-A0D0-41FD-8A2B-9D4C28051A8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31188B6A-CC28-43D2-B4A2-E553897E4C75}">
      <dgm:prSet phldrT="[Text]"/>
      <dgm:spPr/>
      <dgm:t>
        <a:bodyPr/>
        <a:lstStyle/>
        <a:p>
          <a:r>
            <a:rPr lang="en-US" dirty="0"/>
            <a:t>S</a:t>
          </a:r>
          <a:r>
            <a:rPr lang="id-ID" dirty="0"/>
            <a:t>yok hipovolemik </a:t>
          </a:r>
          <a:endParaRPr lang="id-ID" dirty="0">
            <a:solidFill>
              <a:schemeClr val="tx1"/>
            </a:solidFill>
          </a:endParaRPr>
        </a:p>
      </dgm:t>
    </dgm:pt>
    <dgm:pt modelId="{4CC34AF2-5F99-4B2B-BD89-4ABB37939137}" type="parTrans" cxnId="{46EAA3B9-8BDC-4B11-BE06-D55E0952A62F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C47AE9F2-A8F1-4834-ACEC-1625EBB06DA7}" type="sibTrans" cxnId="{46EAA3B9-8BDC-4B11-BE06-D55E0952A62F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E4F41C08-7F65-4EF5-8007-743159F50242}">
      <dgm:prSet phldrT="[Text]"/>
      <dgm:spPr/>
      <dgm:t>
        <a:bodyPr/>
        <a:lstStyle/>
        <a:p>
          <a:r>
            <a:rPr lang="en-US" dirty="0"/>
            <a:t>G</a:t>
          </a:r>
          <a:r>
            <a:rPr lang="id-ID" dirty="0"/>
            <a:t>angguan </a:t>
          </a:r>
          <a:r>
            <a:rPr lang="en-US" dirty="0"/>
            <a:t>N</a:t>
          </a:r>
          <a:r>
            <a:rPr lang="id-ID" dirty="0"/>
            <a:t>eurovascular </a:t>
          </a:r>
          <a:endParaRPr lang="id-ID" dirty="0">
            <a:solidFill>
              <a:schemeClr val="tx1"/>
            </a:solidFill>
          </a:endParaRPr>
        </a:p>
      </dgm:t>
    </dgm:pt>
    <dgm:pt modelId="{ACF3BDFD-E1CA-4B25-A95C-718418F74A37}" type="parTrans" cxnId="{C34CAA0B-280D-4A77-9D39-65F290212DCA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39641F34-4A59-41D2-8422-CB09E2404CC2}" type="sibTrans" cxnId="{C34CAA0B-280D-4A77-9D39-65F290212DCA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9DA300BA-0B51-4E85-96E5-E83D3348D7B2}">
      <dgm:prSet/>
      <dgm:spPr/>
      <dgm:t>
        <a:bodyPr/>
        <a:lstStyle/>
        <a:p>
          <a:r>
            <a:rPr lang="id-ID" dirty="0"/>
            <a:t>Fraktur tertutup dan terbuka</a:t>
          </a:r>
          <a:endParaRPr lang="id-ID" dirty="0">
            <a:solidFill>
              <a:schemeClr val="tx1"/>
            </a:solidFill>
          </a:endParaRPr>
        </a:p>
      </dgm:t>
    </dgm:pt>
    <dgm:pt modelId="{531CE60A-CFA2-43B6-A972-2BDC6E7F4BB6}" type="parTrans" cxnId="{D489C808-BB7F-4BA5-A523-FD238F4A5D80}">
      <dgm:prSet/>
      <dgm:spPr/>
      <dgm:t>
        <a:bodyPr/>
        <a:lstStyle/>
        <a:p>
          <a:endParaRPr lang="id-ID"/>
        </a:p>
      </dgm:t>
    </dgm:pt>
    <dgm:pt modelId="{CC550792-7A42-42D4-8ECB-D6E9D5593508}" type="sibTrans" cxnId="{D489C808-BB7F-4BA5-A523-FD238F4A5D80}">
      <dgm:prSet/>
      <dgm:spPr/>
      <dgm:t>
        <a:bodyPr/>
        <a:lstStyle/>
        <a:p>
          <a:endParaRPr lang="id-ID"/>
        </a:p>
      </dgm:t>
    </dgm:pt>
    <dgm:pt modelId="{FF260091-07AE-48C9-A895-6EF59853429D}" type="pres">
      <dgm:prSet presAssocID="{0E58D8F6-A0D0-41FD-8A2B-9D4C28051A81}" presName="linear" presStyleCnt="0">
        <dgm:presLayoutVars>
          <dgm:dir/>
          <dgm:animLvl val="lvl"/>
          <dgm:resizeHandles val="exact"/>
        </dgm:presLayoutVars>
      </dgm:prSet>
      <dgm:spPr/>
    </dgm:pt>
    <dgm:pt modelId="{A834AE65-8E02-4637-90E4-35CD39EF82B9}" type="pres">
      <dgm:prSet presAssocID="{9DA300BA-0B51-4E85-96E5-E83D3348D7B2}" presName="parentLin" presStyleCnt="0"/>
      <dgm:spPr/>
    </dgm:pt>
    <dgm:pt modelId="{25FC84D0-181B-4730-8D66-15E18FE688B5}" type="pres">
      <dgm:prSet presAssocID="{9DA300BA-0B51-4E85-96E5-E83D3348D7B2}" presName="parentLeftMargin" presStyleLbl="node1" presStyleIdx="0" presStyleCnt="3"/>
      <dgm:spPr/>
    </dgm:pt>
    <dgm:pt modelId="{BC3B9533-114B-4EF7-B79D-9BADCE78ADE9}" type="pres">
      <dgm:prSet presAssocID="{9DA300BA-0B51-4E85-96E5-E83D3348D7B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C680569-41B7-4BE8-833F-B07C3179B930}" type="pres">
      <dgm:prSet presAssocID="{9DA300BA-0B51-4E85-96E5-E83D3348D7B2}" presName="negativeSpace" presStyleCnt="0"/>
      <dgm:spPr/>
    </dgm:pt>
    <dgm:pt modelId="{4026F18B-5BD1-4CCB-8477-0106BD966584}" type="pres">
      <dgm:prSet presAssocID="{9DA300BA-0B51-4E85-96E5-E83D3348D7B2}" presName="childText" presStyleLbl="conFgAcc1" presStyleIdx="0" presStyleCnt="3">
        <dgm:presLayoutVars>
          <dgm:bulletEnabled val="1"/>
        </dgm:presLayoutVars>
      </dgm:prSet>
      <dgm:spPr/>
    </dgm:pt>
    <dgm:pt modelId="{8646A26E-4D5D-4178-ABD5-2119F9EB617A}" type="pres">
      <dgm:prSet presAssocID="{CC550792-7A42-42D4-8ECB-D6E9D5593508}" presName="spaceBetweenRectangles" presStyleCnt="0"/>
      <dgm:spPr/>
    </dgm:pt>
    <dgm:pt modelId="{8A4DEE78-D0FD-42A6-AE8B-ED611253397B}" type="pres">
      <dgm:prSet presAssocID="{31188B6A-CC28-43D2-B4A2-E553897E4C75}" presName="parentLin" presStyleCnt="0"/>
      <dgm:spPr/>
    </dgm:pt>
    <dgm:pt modelId="{A1520C08-0A6C-410D-ACCA-27C151C0D553}" type="pres">
      <dgm:prSet presAssocID="{31188B6A-CC28-43D2-B4A2-E553897E4C75}" presName="parentLeftMargin" presStyleLbl="node1" presStyleIdx="0" presStyleCnt="3"/>
      <dgm:spPr/>
    </dgm:pt>
    <dgm:pt modelId="{324D6FFB-2E48-4383-A826-8F0BA6258198}" type="pres">
      <dgm:prSet presAssocID="{31188B6A-CC28-43D2-B4A2-E553897E4C7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1B15B09-623C-46F4-90CA-09E42F609FDB}" type="pres">
      <dgm:prSet presAssocID="{31188B6A-CC28-43D2-B4A2-E553897E4C75}" presName="negativeSpace" presStyleCnt="0"/>
      <dgm:spPr/>
    </dgm:pt>
    <dgm:pt modelId="{EF66B110-AC7C-4FCF-AE82-0482BB60A7DD}" type="pres">
      <dgm:prSet presAssocID="{31188B6A-CC28-43D2-B4A2-E553897E4C75}" presName="childText" presStyleLbl="conFgAcc1" presStyleIdx="1" presStyleCnt="3">
        <dgm:presLayoutVars>
          <dgm:bulletEnabled val="1"/>
        </dgm:presLayoutVars>
      </dgm:prSet>
      <dgm:spPr/>
    </dgm:pt>
    <dgm:pt modelId="{C571CDCC-CEFA-4DE7-9FE2-978BDE064B65}" type="pres">
      <dgm:prSet presAssocID="{C47AE9F2-A8F1-4834-ACEC-1625EBB06DA7}" presName="spaceBetweenRectangles" presStyleCnt="0"/>
      <dgm:spPr/>
    </dgm:pt>
    <dgm:pt modelId="{9CF53C5D-FF02-4050-8E88-A5C81E5C03E9}" type="pres">
      <dgm:prSet presAssocID="{E4F41C08-7F65-4EF5-8007-743159F50242}" presName="parentLin" presStyleCnt="0"/>
      <dgm:spPr/>
    </dgm:pt>
    <dgm:pt modelId="{BAB2252B-64A4-40EC-88F8-C55EF0E656A6}" type="pres">
      <dgm:prSet presAssocID="{E4F41C08-7F65-4EF5-8007-743159F50242}" presName="parentLeftMargin" presStyleLbl="node1" presStyleIdx="1" presStyleCnt="3"/>
      <dgm:spPr/>
    </dgm:pt>
    <dgm:pt modelId="{5C8739C4-6132-487E-A61F-9B56079A01E2}" type="pres">
      <dgm:prSet presAssocID="{E4F41C08-7F65-4EF5-8007-743159F5024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1DD8A14-788D-46C2-AC8F-749855A32011}" type="pres">
      <dgm:prSet presAssocID="{E4F41C08-7F65-4EF5-8007-743159F50242}" presName="negativeSpace" presStyleCnt="0"/>
      <dgm:spPr/>
    </dgm:pt>
    <dgm:pt modelId="{580A6462-BFC5-43D8-A4D8-0DF83ADE3D7B}" type="pres">
      <dgm:prSet presAssocID="{E4F41C08-7F65-4EF5-8007-743159F5024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489C808-BB7F-4BA5-A523-FD238F4A5D80}" srcId="{0E58D8F6-A0D0-41FD-8A2B-9D4C28051A81}" destId="{9DA300BA-0B51-4E85-96E5-E83D3348D7B2}" srcOrd="0" destOrd="0" parTransId="{531CE60A-CFA2-43B6-A972-2BDC6E7F4BB6}" sibTransId="{CC550792-7A42-42D4-8ECB-D6E9D5593508}"/>
    <dgm:cxn modelId="{C34CAA0B-280D-4A77-9D39-65F290212DCA}" srcId="{0E58D8F6-A0D0-41FD-8A2B-9D4C28051A81}" destId="{E4F41C08-7F65-4EF5-8007-743159F50242}" srcOrd="2" destOrd="0" parTransId="{ACF3BDFD-E1CA-4B25-A95C-718418F74A37}" sibTransId="{39641F34-4A59-41D2-8422-CB09E2404CC2}"/>
    <dgm:cxn modelId="{69D62737-474F-47B4-B706-EF939F9CEDFC}" type="presOf" srcId="{31188B6A-CC28-43D2-B4A2-E553897E4C75}" destId="{A1520C08-0A6C-410D-ACCA-27C151C0D553}" srcOrd="0" destOrd="0" presId="urn:microsoft.com/office/officeart/2005/8/layout/list1"/>
    <dgm:cxn modelId="{E3B1B46D-1E51-480B-BB8E-ACE51A8087F9}" type="presOf" srcId="{9DA300BA-0B51-4E85-96E5-E83D3348D7B2}" destId="{25FC84D0-181B-4730-8D66-15E18FE688B5}" srcOrd="0" destOrd="0" presId="urn:microsoft.com/office/officeart/2005/8/layout/list1"/>
    <dgm:cxn modelId="{37220874-90B2-4231-B4A6-F11175123763}" type="presOf" srcId="{9DA300BA-0B51-4E85-96E5-E83D3348D7B2}" destId="{BC3B9533-114B-4EF7-B79D-9BADCE78ADE9}" srcOrd="1" destOrd="0" presId="urn:microsoft.com/office/officeart/2005/8/layout/list1"/>
    <dgm:cxn modelId="{CE8B937C-8BAC-4A63-AE1F-B73A7764FE90}" type="presOf" srcId="{0E58D8F6-A0D0-41FD-8A2B-9D4C28051A81}" destId="{FF260091-07AE-48C9-A895-6EF59853429D}" srcOrd="0" destOrd="0" presId="urn:microsoft.com/office/officeart/2005/8/layout/list1"/>
    <dgm:cxn modelId="{1594D17E-2D3F-44D1-B22C-BFC2ECE6D3E8}" type="presOf" srcId="{31188B6A-CC28-43D2-B4A2-E553897E4C75}" destId="{324D6FFB-2E48-4383-A826-8F0BA6258198}" srcOrd="1" destOrd="0" presId="urn:microsoft.com/office/officeart/2005/8/layout/list1"/>
    <dgm:cxn modelId="{46EAA3B9-8BDC-4B11-BE06-D55E0952A62F}" srcId="{0E58D8F6-A0D0-41FD-8A2B-9D4C28051A81}" destId="{31188B6A-CC28-43D2-B4A2-E553897E4C75}" srcOrd="1" destOrd="0" parTransId="{4CC34AF2-5F99-4B2B-BD89-4ABB37939137}" sibTransId="{C47AE9F2-A8F1-4834-ACEC-1625EBB06DA7}"/>
    <dgm:cxn modelId="{285B5EC1-A3D8-4241-8C44-B948A5A22C71}" type="presOf" srcId="{E4F41C08-7F65-4EF5-8007-743159F50242}" destId="{5C8739C4-6132-487E-A61F-9B56079A01E2}" srcOrd="1" destOrd="0" presId="urn:microsoft.com/office/officeart/2005/8/layout/list1"/>
    <dgm:cxn modelId="{9AA361D4-4BFA-4407-B085-2CC4BC62D467}" type="presOf" srcId="{E4F41C08-7F65-4EF5-8007-743159F50242}" destId="{BAB2252B-64A4-40EC-88F8-C55EF0E656A6}" srcOrd="0" destOrd="0" presId="urn:microsoft.com/office/officeart/2005/8/layout/list1"/>
    <dgm:cxn modelId="{AA623F0A-C536-4490-AAEE-6C7FE8BEC70F}" type="presParOf" srcId="{FF260091-07AE-48C9-A895-6EF59853429D}" destId="{A834AE65-8E02-4637-90E4-35CD39EF82B9}" srcOrd="0" destOrd="0" presId="urn:microsoft.com/office/officeart/2005/8/layout/list1"/>
    <dgm:cxn modelId="{43BC4410-E4F6-4EB9-AC8D-92960EC351EE}" type="presParOf" srcId="{A834AE65-8E02-4637-90E4-35CD39EF82B9}" destId="{25FC84D0-181B-4730-8D66-15E18FE688B5}" srcOrd="0" destOrd="0" presId="urn:microsoft.com/office/officeart/2005/8/layout/list1"/>
    <dgm:cxn modelId="{4781D3A4-3B74-44C1-B658-0C39113146F8}" type="presParOf" srcId="{A834AE65-8E02-4637-90E4-35CD39EF82B9}" destId="{BC3B9533-114B-4EF7-B79D-9BADCE78ADE9}" srcOrd="1" destOrd="0" presId="urn:microsoft.com/office/officeart/2005/8/layout/list1"/>
    <dgm:cxn modelId="{E47D6844-7D9E-46B2-B456-AB1010B36830}" type="presParOf" srcId="{FF260091-07AE-48C9-A895-6EF59853429D}" destId="{BC680569-41B7-4BE8-833F-B07C3179B930}" srcOrd="1" destOrd="0" presId="urn:microsoft.com/office/officeart/2005/8/layout/list1"/>
    <dgm:cxn modelId="{E8930913-D55E-4844-95C6-DAC410BC60BE}" type="presParOf" srcId="{FF260091-07AE-48C9-A895-6EF59853429D}" destId="{4026F18B-5BD1-4CCB-8477-0106BD966584}" srcOrd="2" destOrd="0" presId="urn:microsoft.com/office/officeart/2005/8/layout/list1"/>
    <dgm:cxn modelId="{016F04DA-D2F6-47B0-8B22-A5F40B9CFEEA}" type="presParOf" srcId="{FF260091-07AE-48C9-A895-6EF59853429D}" destId="{8646A26E-4D5D-4178-ABD5-2119F9EB617A}" srcOrd="3" destOrd="0" presId="urn:microsoft.com/office/officeart/2005/8/layout/list1"/>
    <dgm:cxn modelId="{F28A5D48-D5B8-4AC0-97B4-7B29A7309346}" type="presParOf" srcId="{FF260091-07AE-48C9-A895-6EF59853429D}" destId="{8A4DEE78-D0FD-42A6-AE8B-ED611253397B}" srcOrd="4" destOrd="0" presId="urn:microsoft.com/office/officeart/2005/8/layout/list1"/>
    <dgm:cxn modelId="{8B879CF0-91AA-4B44-BE62-92EB00EBFC0D}" type="presParOf" srcId="{8A4DEE78-D0FD-42A6-AE8B-ED611253397B}" destId="{A1520C08-0A6C-410D-ACCA-27C151C0D553}" srcOrd="0" destOrd="0" presId="urn:microsoft.com/office/officeart/2005/8/layout/list1"/>
    <dgm:cxn modelId="{A03C3570-AD81-43B3-85E9-8E944760E7BB}" type="presParOf" srcId="{8A4DEE78-D0FD-42A6-AE8B-ED611253397B}" destId="{324D6FFB-2E48-4383-A826-8F0BA6258198}" srcOrd="1" destOrd="0" presId="urn:microsoft.com/office/officeart/2005/8/layout/list1"/>
    <dgm:cxn modelId="{86541CC6-4E4A-45F0-9CF7-5BE2E7A34BD6}" type="presParOf" srcId="{FF260091-07AE-48C9-A895-6EF59853429D}" destId="{41B15B09-623C-46F4-90CA-09E42F609FDB}" srcOrd="5" destOrd="0" presId="urn:microsoft.com/office/officeart/2005/8/layout/list1"/>
    <dgm:cxn modelId="{3202BDCD-CBB9-4E0E-9240-D73955EF0CE4}" type="presParOf" srcId="{FF260091-07AE-48C9-A895-6EF59853429D}" destId="{EF66B110-AC7C-4FCF-AE82-0482BB60A7DD}" srcOrd="6" destOrd="0" presId="urn:microsoft.com/office/officeart/2005/8/layout/list1"/>
    <dgm:cxn modelId="{41696966-9D9F-41A0-88C6-79EC05A91078}" type="presParOf" srcId="{FF260091-07AE-48C9-A895-6EF59853429D}" destId="{C571CDCC-CEFA-4DE7-9FE2-978BDE064B65}" srcOrd="7" destOrd="0" presId="urn:microsoft.com/office/officeart/2005/8/layout/list1"/>
    <dgm:cxn modelId="{D35B60DB-48D6-4265-BF0A-E3C22E8A96DC}" type="presParOf" srcId="{FF260091-07AE-48C9-A895-6EF59853429D}" destId="{9CF53C5D-FF02-4050-8E88-A5C81E5C03E9}" srcOrd="8" destOrd="0" presId="urn:microsoft.com/office/officeart/2005/8/layout/list1"/>
    <dgm:cxn modelId="{A0CEAB01-A7CF-40A9-8FD8-41F7BD347B11}" type="presParOf" srcId="{9CF53C5D-FF02-4050-8E88-A5C81E5C03E9}" destId="{BAB2252B-64A4-40EC-88F8-C55EF0E656A6}" srcOrd="0" destOrd="0" presId="urn:microsoft.com/office/officeart/2005/8/layout/list1"/>
    <dgm:cxn modelId="{D1EEC93F-F819-476B-9DDE-CCC5B324CA2D}" type="presParOf" srcId="{9CF53C5D-FF02-4050-8E88-A5C81E5C03E9}" destId="{5C8739C4-6132-487E-A61F-9B56079A01E2}" srcOrd="1" destOrd="0" presId="urn:microsoft.com/office/officeart/2005/8/layout/list1"/>
    <dgm:cxn modelId="{6E59D62B-BB30-40E4-A0EA-F1F58C2B197B}" type="presParOf" srcId="{FF260091-07AE-48C9-A895-6EF59853429D}" destId="{21DD8A14-788D-46C2-AC8F-749855A32011}" srcOrd="9" destOrd="0" presId="urn:microsoft.com/office/officeart/2005/8/layout/list1"/>
    <dgm:cxn modelId="{6A98F793-1BC5-4A67-8B8F-D5FF434BC740}" type="presParOf" srcId="{FF260091-07AE-48C9-A895-6EF59853429D}" destId="{580A6462-BFC5-43D8-A4D8-0DF83ADE3D7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26F18B-5BD1-4CCB-8477-0106BD966584}">
      <dsp:nvSpPr>
        <dsp:cNvPr id="0" name=""/>
        <dsp:cNvSpPr/>
      </dsp:nvSpPr>
      <dsp:spPr>
        <a:xfrm>
          <a:off x="0" y="526355"/>
          <a:ext cx="6803887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3B9533-114B-4EF7-B79D-9BADCE78ADE9}">
      <dsp:nvSpPr>
        <dsp:cNvPr id="0" name=""/>
        <dsp:cNvSpPr/>
      </dsp:nvSpPr>
      <dsp:spPr>
        <a:xfrm>
          <a:off x="340194" y="9755"/>
          <a:ext cx="476272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0" tIns="0" rIns="180020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500" kern="1200" dirty="0"/>
            <a:t>Fraktur tertutup dan terbuka</a:t>
          </a:r>
          <a:endParaRPr lang="id-ID" sz="3500" kern="1200" dirty="0">
            <a:solidFill>
              <a:schemeClr val="tx1"/>
            </a:solidFill>
          </a:endParaRPr>
        </a:p>
      </dsp:txBody>
      <dsp:txXfrm>
        <a:off x="390631" y="60192"/>
        <a:ext cx="4661846" cy="932326"/>
      </dsp:txXfrm>
    </dsp:sp>
    <dsp:sp modelId="{EF66B110-AC7C-4FCF-AE82-0482BB60A7DD}">
      <dsp:nvSpPr>
        <dsp:cNvPr id="0" name=""/>
        <dsp:cNvSpPr/>
      </dsp:nvSpPr>
      <dsp:spPr>
        <a:xfrm>
          <a:off x="0" y="2113956"/>
          <a:ext cx="6803887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4D6FFB-2E48-4383-A826-8F0BA6258198}">
      <dsp:nvSpPr>
        <dsp:cNvPr id="0" name=""/>
        <dsp:cNvSpPr/>
      </dsp:nvSpPr>
      <dsp:spPr>
        <a:xfrm>
          <a:off x="340194" y="1597356"/>
          <a:ext cx="476272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0" tIns="0" rIns="180020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</a:t>
          </a:r>
          <a:r>
            <a:rPr lang="id-ID" sz="3500" kern="1200" dirty="0"/>
            <a:t>yok hipovolemik </a:t>
          </a:r>
          <a:endParaRPr lang="id-ID" sz="3500" kern="1200" dirty="0">
            <a:solidFill>
              <a:schemeClr val="tx1"/>
            </a:solidFill>
          </a:endParaRPr>
        </a:p>
      </dsp:txBody>
      <dsp:txXfrm>
        <a:off x="390631" y="1647793"/>
        <a:ext cx="4661846" cy="932326"/>
      </dsp:txXfrm>
    </dsp:sp>
    <dsp:sp modelId="{580A6462-BFC5-43D8-A4D8-0DF83ADE3D7B}">
      <dsp:nvSpPr>
        <dsp:cNvPr id="0" name=""/>
        <dsp:cNvSpPr/>
      </dsp:nvSpPr>
      <dsp:spPr>
        <a:xfrm>
          <a:off x="0" y="3701556"/>
          <a:ext cx="6803887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8739C4-6132-487E-A61F-9B56079A01E2}">
      <dsp:nvSpPr>
        <dsp:cNvPr id="0" name=""/>
        <dsp:cNvSpPr/>
      </dsp:nvSpPr>
      <dsp:spPr>
        <a:xfrm>
          <a:off x="340194" y="3184956"/>
          <a:ext cx="476272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0" tIns="0" rIns="180020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G</a:t>
          </a:r>
          <a:r>
            <a:rPr lang="id-ID" sz="3500" kern="1200" dirty="0"/>
            <a:t>angguan </a:t>
          </a:r>
          <a:r>
            <a:rPr lang="en-US" sz="3500" kern="1200" dirty="0"/>
            <a:t>N</a:t>
          </a:r>
          <a:r>
            <a:rPr lang="id-ID" sz="3500" kern="1200" dirty="0"/>
            <a:t>eurovascular </a:t>
          </a:r>
          <a:endParaRPr lang="id-ID" sz="3500" kern="1200" dirty="0">
            <a:solidFill>
              <a:schemeClr val="tx1"/>
            </a:solidFill>
          </a:endParaRPr>
        </a:p>
      </dsp:txBody>
      <dsp:txXfrm>
        <a:off x="390631" y="3235393"/>
        <a:ext cx="4661846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D2570-C103-4EAC-8130-E63F5C9E90DF}" type="datetimeFigureOut">
              <a:rPr lang="id-ID" smtClean="0"/>
              <a:t>07/08/2024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D75BF-8D05-4253-9C12-9E158CD974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680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7B2C-5980-4247-AB1A-4C2C82E0197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3969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14952-F0A7-4F17-A460-1E30478B345C}" type="slidenum">
              <a:rPr lang="id-ID" smtClean="0"/>
              <a:t>16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11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0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5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6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0"/>
            <a:ext cx="4090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826653" y="640842"/>
            <a:ext cx="9988358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10" y="185107"/>
            <a:ext cx="811397" cy="9114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576" y="339762"/>
            <a:ext cx="165462" cy="1025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8088">
            <a:off x="1084633" y="1062473"/>
            <a:ext cx="522132" cy="58652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8088">
            <a:off x="554740" y="1584386"/>
            <a:ext cx="363072" cy="4078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74587">
            <a:off x="2036550" y="173185"/>
            <a:ext cx="207259" cy="1284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34" y="1192874"/>
            <a:ext cx="165462" cy="10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297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5400000">
            <a:off x="3096043" y="-2213812"/>
            <a:ext cx="6513262" cy="11285624"/>
          </a:xfrm>
          <a:custGeom>
            <a:avLst/>
            <a:gdLst>
              <a:gd name="connsiteX0" fmla="*/ 0 w 6513262"/>
              <a:gd name="connsiteY0" fmla="*/ 11285624 h 11285624"/>
              <a:gd name="connsiteX1" fmla="*/ 0 w 6513262"/>
              <a:gd name="connsiteY1" fmla="*/ 11118724 h 11285624"/>
              <a:gd name="connsiteX2" fmla="*/ 1 w 6513262"/>
              <a:gd name="connsiteY2" fmla="*/ 11118724 h 11285624"/>
              <a:gd name="connsiteX3" fmla="*/ 1 w 6513262"/>
              <a:gd name="connsiteY3" fmla="*/ 10587 h 11285624"/>
              <a:gd name="connsiteX4" fmla="*/ 11432 w 6513262"/>
              <a:gd name="connsiteY4" fmla="*/ 10587 h 11285624"/>
              <a:gd name="connsiteX5" fmla="*/ 11432 w 6513262"/>
              <a:gd name="connsiteY5" fmla="*/ 0 h 11285624"/>
              <a:gd name="connsiteX6" fmla="*/ 6513262 w 6513262"/>
              <a:gd name="connsiteY6" fmla="*/ 0 h 11285624"/>
              <a:gd name="connsiteX7" fmla="*/ 6513262 w 6513262"/>
              <a:gd name="connsiteY7" fmla="*/ 10588 h 11285624"/>
              <a:gd name="connsiteX8" fmla="*/ 6513262 w 6513262"/>
              <a:gd name="connsiteY8" fmla="*/ 166900 h 11285624"/>
              <a:gd name="connsiteX9" fmla="*/ 6513262 w 6513262"/>
              <a:gd name="connsiteY9" fmla="*/ 10988117 h 11285624"/>
              <a:gd name="connsiteX10" fmla="*/ 6372810 w 6513262"/>
              <a:gd name="connsiteY10" fmla="*/ 11117181 h 11285624"/>
              <a:gd name="connsiteX11" fmla="*/ 6341860 w 6513262"/>
              <a:gd name="connsiteY11" fmla="*/ 11070756 h 11285624"/>
              <a:gd name="connsiteX12" fmla="*/ 6341860 w 6513262"/>
              <a:gd name="connsiteY12" fmla="*/ 166900 h 11285624"/>
              <a:gd name="connsiteX13" fmla="*/ 171403 w 6513262"/>
              <a:gd name="connsiteY13" fmla="*/ 166900 h 11285624"/>
              <a:gd name="connsiteX14" fmla="*/ 171403 w 6513262"/>
              <a:gd name="connsiteY14" fmla="*/ 11118724 h 11285624"/>
              <a:gd name="connsiteX15" fmla="*/ 4310552 w 6513262"/>
              <a:gd name="connsiteY15" fmla="*/ 11118724 h 11285624"/>
              <a:gd name="connsiteX16" fmla="*/ 4342911 w 6513262"/>
              <a:gd name="connsiteY16" fmla="*/ 11161869 h 11285624"/>
              <a:gd name="connsiteX17" fmla="*/ 4219156 w 6513262"/>
              <a:gd name="connsiteY17" fmla="*/ 11285624 h 1128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513262" h="11285624">
                <a:moveTo>
                  <a:pt x="0" y="11285624"/>
                </a:moveTo>
                <a:lnTo>
                  <a:pt x="0" y="11118724"/>
                </a:lnTo>
                <a:lnTo>
                  <a:pt x="1" y="11118724"/>
                </a:lnTo>
                <a:lnTo>
                  <a:pt x="1" y="10587"/>
                </a:lnTo>
                <a:lnTo>
                  <a:pt x="11432" y="10587"/>
                </a:lnTo>
                <a:lnTo>
                  <a:pt x="11432" y="0"/>
                </a:lnTo>
                <a:lnTo>
                  <a:pt x="6513262" y="0"/>
                </a:lnTo>
                <a:lnTo>
                  <a:pt x="6513262" y="10588"/>
                </a:lnTo>
                <a:lnTo>
                  <a:pt x="6513262" y="166900"/>
                </a:lnTo>
                <a:lnTo>
                  <a:pt x="6513262" y="10988117"/>
                </a:lnTo>
                <a:lnTo>
                  <a:pt x="6372810" y="11117181"/>
                </a:lnTo>
                <a:lnTo>
                  <a:pt x="6341860" y="11070756"/>
                </a:lnTo>
                <a:lnTo>
                  <a:pt x="6341860" y="166900"/>
                </a:lnTo>
                <a:lnTo>
                  <a:pt x="171403" y="166900"/>
                </a:lnTo>
                <a:lnTo>
                  <a:pt x="171403" y="11118724"/>
                </a:lnTo>
                <a:lnTo>
                  <a:pt x="4310552" y="11118724"/>
                </a:lnTo>
                <a:lnTo>
                  <a:pt x="4342911" y="11161869"/>
                </a:lnTo>
                <a:lnTo>
                  <a:pt x="4219156" y="112856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0646" y="3963527"/>
            <a:ext cx="1251428" cy="2758199"/>
            <a:chOff x="2460386" y="3756070"/>
            <a:chExt cx="1264172" cy="2786287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7812" y="3756070"/>
              <a:ext cx="1096746" cy="123201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58751">
              <a:off x="2460386" y="4617303"/>
              <a:ext cx="885082" cy="1925054"/>
            </a:xfrm>
            <a:prstGeom prst="rect">
              <a:avLst/>
            </a:prstGeom>
          </p:spPr>
        </p:pic>
      </p:grp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AED82F3-E353-4900-99D3-2CD090E0FE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94111" y="640842"/>
            <a:ext cx="10220900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09225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2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74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35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42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7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1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9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77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27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  <p:sldLayoutId id="2147483726" r:id="rId12"/>
    <p:sldLayoutId id="2147483727" r:id="rId13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2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601201"/>
            <a:ext cx="3702134" cy="5791132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82D8C-34DF-49FE-A371-A66194D1D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1563757"/>
            <a:ext cx="3208866" cy="1904999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Departemen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keperawatan</a:t>
            </a:r>
            <a:r>
              <a:rPr lang="en-US" dirty="0">
                <a:solidFill>
                  <a:srgbClr val="FFFFFF"/>
                </a:solidFill>
              </a:rPr>
              <a:t> GADAR &amp; </a:t>
            </a:r>
            <a:r>
              <a:rPr lang="en-US" dirty="0" err="1">
                <a:solidFill>
                  <a:srgbClr val="FFFFFF"/>
                </a:solidFill>
              </a:rPr>
              <a:t>kritis</a:t>
            </a:r>
            <a:endParaRPr lang="id-ID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3961EB-F3E1-41A4-9D31-778CCAC60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202" y="601201"/>
            <a:ext cx="8023299" cy="579113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E37E93A-4AD8-40BB-9507-D6863E787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5145513"/>
            <a:ext cx="3208866" cy="73882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>
                    <a:alpha val="75000"/>
                  </a:srgbClr>
                </a:solidFill>
              </a:rPr>
              <a:t>ABDUL QODIR</a:t>
            </a:r>
            <a:endParaRPr lang="id-ID" sz="2400" dirty="0">
              <a:solidFill>
                <a:srgbClr val="FFFFFF">
                  <a:alpha val="75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152D-798F-417F-89A6-462C1C74D37F}"/>
              </a:ext>
            </a:extLst>
          </p:cNvPr>
          <p:cNvSpPr txBox="1"/>
          <p:nvPr/>
        </p:nvSpPr>
        <p:spPr>
          <a:xfrm flipH="1">
            <a:off x="4140202" y="1152939"/>
            <a:ext cx="3801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C00000"/>
                </a:solidFill>
              </a:rPr>
              <a:t>MUKULUSKELETAL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C00000"/>
                </a:solidFill>
              </a:rPr>
              <a:t>ENDOKRIN</a:t>
            </a:r>
          </a:p>
        </p:txBody>
      </p:sp>
    </p:spTree>
    <p:extLst>
      <p:ext uri="{BB962C8B-B14F-4D97-AF65-F5344CB8AC3E}">
        <p14:creationId xmlns:p14="http://schemas.microsoft.com/office/powerpoint/2010/main" val="3305378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FD2CC51-0C35-442F-80AA-5E546A212C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0" y="990600"/>
            <a:ext cx="9194800" cy="1143000"/>
          </a:xfrm>
        </p:spPr>
        <p:txBody>
          <a:bodyPr>
            <a:normAutofit/>
          </a:bodyPr>
          <a:lstStyle/>
          <a:p>
            <a:r>
              <a:rPr lang="en-US" altLang="id-ID" dirty="0"/>
              <a:t>Complications of Fractures</a:t>
            </a:r>
            <a:br>
              <a:rPr lang="en-US" altLang="id-ID" dirty="0"/>
            </a:br>
            <a:r>
              <a:rPr lang="en-US" altLang="id-ID" dirty="0">
                <a:solidFill>
                  <a:srgbClr val="003399"/>
                </a:solidFill>
              </a:rPr>
              <a:t>Compartment Syndrome</a:t>
            </a:r>
            <a:endParaRPr lang="en-US" altLang="id-ID" dirty="0">
              <a:solidFill>
                <a:srgbClr val="993300"/>
              </a:solidFill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14B3D3B-BC80-4897-A443-23AD07504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7400" y="2362200"/>
            <a:ext cx="10833100" cy="2362201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r>
              <a:rPr lang="id-ID" altLang="id-ID" sz="2800" dirty="0"/>
              <a:t>Kondisi di mana peningkatan tekanan intrakomparmental dalam kompartemen myofascial yang terbatas membahayakan fungsi neurovaskular jaringan di dalam ruang tersebut.</a:t>
            </a:r>
          </a:p>
          <a:p>
            <a:r>
              <a:rPr lang="id-ID" altLang="id-ID" sz="2800" dirty="0">
                <a:solidFill>
                  <a:srgbClr val="000066"/>
                </a:solidFill>
              </a:rPr>
              <a:t>Penurunan perfusi</a:t>
            </a:r>
            <a:endParaRPr lang="en-US" altLang="id-ID" sz="28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312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ABE5801-CF8C-4753-8CBF-BA2E73A0D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1200" y="990600"/>
            <a:ext cx="9271000" cy="1143000"/>
          </a:xfrm>
        </p:spPr>
        <p:txBody>
          <a:bodyPr>
            <a:normAutofit/>
          </a:bodyPr>
          <a:lstStyle/>
          <a:p>
            <a:r>
              <a:rPr lang="en-US" altLang="id-ID"/>
              <a:t>Complications of Fractures</a:t>
            </a:r>
            <a:br>
              <a:rPr lang="en-US" altLang="id-ID"/>
            </a:br>
            <a:r>
              <a:rPr lang="en-US" altLang="id-ID">
                <a:solidFill>
                  <a:srgbClr val="003399"/>
                </a:solidFill>
              </a:rPr>
              <a:t>Compartment Syndrome</a:t>
            </a:r>
            <a:endParaRPr lang="en-US" altLang="id-ID">
              <a:solidFill>
                <a:srgbClr val="993300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E4E5EFB-117B-4E9B-8EA8-6534EEB63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0900" y="2362200"/>
            <a:ext cx="10668000" cy="4114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altLang="id-ID" sz="2800" dirty="0">
                <a:solidFill>
                  <a:srgbClr val="000066"/>
                </a:solidFill>
              </a:rPr>
              <a:t>Two basic etiologies create compartment syndrome:</a:t>
            </a:r>
          </a:p>
          <a:p>
            <a:pPr lvl="1"/>
            <a:r>
              <a:rPr lang="id-ID" altLang="id-ID" sz="3200" dirty="0">
                <a:solidFill>
                  <a:srgbClr val="993366"/>
                </a:solidFill>
              </a:rPr>
              <a:t>Penurunan ukuran</a:t>
            </a:r>
            <a:r>
              <a:rPr lang="en-US" altLang="id-ID" sz="3200" dirty="0">
                <a:solidFill>
                  <a:srgbClr val="993366"/>
                </a:solidFill>
              </a:rPr>
              <a:t> compartment (dressings, splints, casts)</a:t>
            </a:r>
          </a:p>
          <a:p>
            <a:pPr lvl="1"/>
            <a:r>
              <a:rPr lang="id-ID" altLang="id-ID" sz="3200" dirty="0">
                <a:solidFill>
                  <a:srgbClr val="993366"/>
                </a:solidFill>
              </a:rPr>
              <a:t>Peningkatan isi</a:t>
            </a:r>
            <a:r>
              <a:rPr lang="en-US" altLang="id-ID" sz="3200" dirty="0">
                <a:solidFill>
                  <a:srgbClr val="993366"/>
                </a:solidFill>
              </a:rPr>
              <a:t> compartment</a:t>
            </a:r>
            <a:r>
              <a:rPr lang="id-ID" altLang="id-ID" sz="3200" dirty="0">
                <a:solidFill>
                  <a:srgbClr val="993366"/>
                </a:solidFill>
              </a:rPr>
              <a:t> </a:t>
            </a:r>
            <a:r>
              <a:rPr lang="en-US" altLang="id-ID" sz="3200" dirty="0">
                <a:solidFill>
                  <a:srgbClr val="993366"/>
                </a:solidFill>
              </a:rPr>
              <a:t>(bleeding, edema)</a:t>
            </a:r>
          </a:p>
          <a:p>
            <a:pPr lvl="1">
              <a:buFontTx/>
              <a:buNone/>
            </a:pPr>
            <a:endParaRPr lang="en-US" altLang="id-ID" sz="3200" dirty="0">
              <a:solidFill>
                <a:srgbClr val="993366"/>
              </a:solidFill>
            </a:endParaRPr>
          </a:p>
          <a:p>
            <a:pPr lvl="2"/>
            <a:endParaRPr lang="en-US" altLang="id-ID" sz="3200" dirty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831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5EB5DBD-208F-47E2-A860-74E566CB19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0" y="838200"/>
            <a:ext cx="9677400" cy="1143000"/>
          </a:xfrm>
        </p:spPr>
        <p:txBody>
          <a:bodyPr>
            <a:normAutofit/>
          </a:bodyPr>
          <a:lstStyle/>
          <a:p>
            <a:r>
              <a:rPr lang="en-US" altLang="id-ID" dirty="0"/>
              <a:t>Complications of Fractures</a:t>
            </a:r>
            <a:br>
              <a:rPr lang="en-US" altLang="id-ID" dirty="0"/>
            </a:br>
            <a:r>
              <a:rPr lang="en-US" altLang="id-ID" dirty="0">
                <a:solidFill>
                  <a:srgbClr val="003399"/>
                </a:solidFill>
              </a:rPr>
              <a:t>Compartment Syndrome</a:t>
            </a:r>
            <a:endParaRPr lang="en-US" altLang="id-ID" dirty="0">
              <a:solidFill>
                <a:srgbClr val="993300"/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4A15CDB-6E95-4F43-BC8B-1BF642ECA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7900" y="1955800"/>
            <a:ext cx="4648200" cy="4114800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0066"/>
                </a:solidFill>
              </a:rPr>
              <a:t>Clinical Manifestations</a:t>
            </a:r>
          </a:p>
          <a:p>
            <a:pPr marL="996950" lvl="1" indent="-533400">
              <a:defRPr/>
            </a:pPr>
            <a:r>
              <a:rPr lang="en-US" sz="3200" dirty="0">
                <a:solidFill>
                  <a:srgbClr val="993366"/>
                </a:solidFill>
              </a:rPr>
              <a:t>Six </a:t>
            </a:r>
            <a:r>
              <a:rPr lang="en-US" sz="3200" i="1" dirty="0">
                <a:solidFill>
                  <a:srgbClr val="993366"/>
                </a:solidFill>
              </a:rPr>
              <a:t>P</a:t>
            </a:r>
            <a:r>
              <a:rPr lang="en-US" sz="3200" dirty="0">
                <a:solidFill>
                  <a:srgbClr val="993366"/>
                </a:solidFill>
              </a:rPr>
              <a:t>s</a:t>
            </a:r>
          </a:p>
          <a:p>
            <a:pPr marL="1371600" lvl="2" indent="-457200">
              <a:buFontTx/>
              <a:buAutoNum type="arabicPeriod"/>
              <a:defRPr/>
            </a:pPr>
            <a:r>
              <a:rPr lang="en-US" sz="2800" i="1" dirty="0" err="1">
                <a:solidFill>
                  <a:srgbClr val="006699"/>
                </a:solidFill>
              </a:rPr>
              <a:t>Paresthesia</a:t>
            </a:r>
            <a:r>
              <a:rPr lang="en-US" sz="2800" i="1" dirty="0">
                <a:solidFill>
                  <a:srgbClr val="006699"/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id-ID" sz="1800" dirty="0">
                <a:solidFill>
                  <a:schemeClr val="bg2">
                    <a:lumMod val="10000"/>
                  </a:schemeClr>
                </a:solidFill>
              </a:rPr>
              <a:t>sensasi seperti tertusuk jarum atau mati rasa pada bagian tubuh tertentu</a:t>
            </a:r>
            <a:r>
              <a:rPr lang="en-US" sz="1800" dirty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en-US" sz="1800" i="1" dirty="0">
              <a:solidFill>
                <a:schemeClr val="bg2">
                  <a:lumMod val="10000"/>
                </a:schemeClr>
              </a:solidFill>
            </a:endParaRPr>
          </a:p>
          <a:p>
            <a:pPr marL="1371600" lvl="2" indent="-457200">
              <a:buFontTx/>
              <a:buAutoNum type="arabicPeriod"/>
              <a:defRPr/>
            </a:pPr>
            <a:r>
              <a:rPr lang="en-US" sz="2800" i="1" dirty="0">
                <a:solidFill>
                  <a:srgbClr val="006699"/>
                </a:solidFill>
              </a:rPr>
              <a:t>Pain</a:t>
            </a:r>
            <a:r>
              <a:rPr lang="en-US" sz="2800" dirty="0">
                <a:solidFill>
                  <a:srgbClr val="006699"/>
                </a:solidFill>
              </a:rPr>
              <a:t> </a:t>
            </a:r>
            <a:endParaRPr lang="id-ID" sz="2800" dirty="0">
              <a:solidFill>
                <a:srgbClr val="006699"/>
              </a:solidFill>
            </a:endParaRPr>
          </a:p>
          <a:p>
            <a:pPr marL="1371600" lvl="2" indent="-457200">
              <a:buFontTx/>
              <a:buAutoNum type="arabicPeriod"/>
              <a:defRPr/>
            </a:pPr>
            <a:r>
              <a:rPr lang="en-US" sz="2800" i="1" dirty="0">
                <a:solidFill>
                  <a:srgbClr val="006699"/>
                </a:solidFill>
              </a:rPr>
              <a:t>Pressure</a:t>
            </a:r>
          </a:p>
          <a:p>
            <a:pPr marL="1371600" lvl="2" indent="-457200">
              <a:buNone/>
              <a:defRPr/>
            </a:pPr>
            <a:endParaRPr lang="en-US" sz="3200" dirty="0">
              <a:solidFill>
                <a:srgbClr val="006699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0C4E09-1B10-421A-B85A-D7F889BDA716}"/>
              </a:ext>
            </a:extLst>
          </p:cNvPr>
          <p:cNvSpPr txBox="1"/>
          <p:nvPr/>
        </p:nvSpPr>
        <p:spPr>
          <a:xfrm>
            <a:off x="5842000" y="2819400"/>
            <a:ext cx="5588000" cy="3069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716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Pallor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(loss of normal color, coolness)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06699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  <a:p>
            <a:pPr marL="13716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Paralysis</a:t>
            </a:r>
            <a:r>
              <a:rPr kumimoji="0" lang="id-ID" sz="2400" b="0" i="1" u="none" strike="noStrike" kern="1200" cap="none" spc="0" normalizeH="0" baseline="0" noProof="0" dirty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 </a:t>
            </a:r>
            <a:r>
              <a:rPr kumimoji="0" lang="id-ID" b="0" i="1" u="none" strike="noStrike" kern="1200" cap="none" spc="0" normalizeH="0" baseline="0" noProof="0" dirty="0">
                <a:ln>
                  <a:noFill/>
                </a:ln>
                <a:solidFill>
                  <a:srgbClr val="E2E8E8">
                    <a:lumMod val="10000"/>
                  </a:srgbClr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(</a:t>
            </a:r>
            <a:r>
              <a:rPr kumimoji="0" lang="id-ID" b="0" i="0" u="none" strike="noStrike" kern="1200" cap="none" spc="0" normalizeH="0" baseline="0" noProof="0" dirty="0">
                <a:ln>
                  <a:noFill/>
                </a:ln>
                <a:solidFill>
                  <a:srgbClr val="E2E8E8">
                    <a:lumMod val="10000"/>
                  </a:srgbClr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lumpuh karena gangguan pada saraf yang berperan dalam mengatur gerakan otot tubuh)</a:t>
            </a:r>
            <a:endParaRPr kumimoji="0" lang="en-US" b="0" i="1" u="none" strike="noStrike" kern="1200" cap="none" spc="0" normalizeH="0" baseline="0" noProof="0" dirty="0">
              <a:ln>
                <a:noFill/>
              </a:ln>
              <a:solidFill>
                <a:srgbClr val="E2E8E8">
                  <a:lumMod val="10000"/>
                </a:srgbClr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  <a:p>
            <a:pPr marL="13716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Pulselessness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(decreased/absent pulses)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06699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5240C8-14E9-456A-AA5B-A94FF0F0DB4A}"/>
              </a:ext>
            </a:extLst>
          </p:cNvPr>
          <p:cNvSpPr txBox="1"/>
          <p:nvPr/>
        </p:nvSpPr>
        <p:spPr>
          <a:xfrm>
            <a:off x="889000" y="5747434"/>
            <a:ext cx="10833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/>
            <a:r>
              <a:rPr lang="en-US" altLang="id-ID" sz="1800" dirty="0">
                <a:solidFill>
                  <a:srgbClr val="006699"/>
                </a:solidFill>
              </a:rPr>
              <a:t>Patient may present with one or all of the six</a:t>
            </a:r>
            <a:r>
              <a:rPr lang="en-US" altLang="id-ID" sz="1800" i="1" dirty="0">
                <a:solidFill>
                  <a:srgbClr val="006699"/>
                </a:solidFill>
              </a:rPr>
              <a:t> P</a:t>
            </a:r>
            <a:r>
              <a:rPr lang="en-US" altLang="id-ID" sz="1800" dirty="0">
                <a:solidFill>
                  <a:srgbClr val="006699"/>
                </a:solidFill>
              </a:rPr>
              <a:t>s and Compare </a:t>
            </a:r>
            <a:r>
              <a:rPr lang="en-US" altLang="id-ID" sz="1800" dirty="0" err="1">
                <a:solidFill>
                  <a:srgbClr val="006699"/>
                </a:solidFill>
              </a:rPr>
              <a:t>extemities</a:t>
            </a:r>
            <a:endParaRPr lang="en-US" altLang="id-ID" sz="1800" dirty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955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dirty="0"/>
              <a:t>Hypovolemic Shock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35164"/>
            <a:ext cx="8229600" cy="43894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Paling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disebabkan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perdarahan</a:t>
            </a:r>
            <a:endParaRPr lang="en-US" sz="2800" dirty="0"/>
          </a:p>
          <a:p>
            <a:pPr>
              <a:spcBef>
                <a:spcPts val="300"/>
              </a:spcBef>
            </a:pPr>
            <a:r>
              <a:rPr lang="en-US" sz="2800" dirty="0" err="1"/>
              <a:t>Penurunan</a:t>
            </a:r>
            <a:r>
              <a:rPr lang="en-US" sz="2800" dirty="0"/>
              <a:t> volume </a:t>
            </a:r>
            <a:r>
              <a:rPr lang="en-US" sz="2800" dirty="0" err="1"/>
              <a:t>cairan</a:t>
            </a:r>
            <a:endParaRPr lang="en-US" sz="2800" dirty="0"/>
          </a:p>
          <a:p>
            <a:pPr>
              <a:spcBef>
                <a:spcPts val="300"/>
              </a:spcBef>
            </a:pP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mempertahankan</a:t>
            </a:r>
            <a:r>
              <a:rPr lang="en-US" sz="2800" dirty="0"/>
              <a:t> </a:t>
            </a:r>
            <a:r>
              <a:rPr lang="en-US" sz="2800" dirty="0" err="1"/>
              <a:t>sirkulasi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adekuat</a:t>
            </a:r>
            <a:r>
              <a:rPr lang="en-US" sz="2800" dirty="0"/>
              <a:t>. </a:t>
            </a:r>
          </a:p>
          <a:p>
            <a:pPr>
              <a:spcBef>
                <a:spcPts val="300"/>
              </a:spcBef>
            </a:pPr>
            <a:r>
              <a:rPr lang="en-US" sz="2800" dirty="0" err="1"/>
              <a:t>Disebabkan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:</a:t>
            </a:r>
          </a:p>
          <a:p>
            <a:pPr lvl="1" eaLnBrk="1" hangingPunct="1"/>
            <a:r>
              <a:rPr lang="en-US" sz="1800" dirty="0" err="1"/>
              <a:t>Muntah</a:t>
            </a:r>
            <a:r>
              <a:rPr lang="en-US" sz="1800" dirty="0"/>
              <a:t>, </a:t>
            </a:r>
            <a:r>
              <a:rPr lang="en-US" sz="1800" dirty="0" err="1"/>
              <a:t>diare</a:t>
            </a:r>
            <a:endParaRPr lang="en-US" sz="1800" dirty="0"/>
          </a:p>
          <a:p>
            <a:pPr lvl="1" eaLnBrk="1" hangingPunct="1"/>
            <a:r>
              <a:rPr lang="en-US" sz="1800" dirty="0" err="1"/>
              <a:t>perdarahan</a:t>
            </a:r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 bwMode="auto">
          <a:xfrm>
            <a:off x="1981200" y="6356351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r"/>
            <a:r>
              <a:rPr lang="en-US" sz="1600" dirty="0">
                <a:solidFill>
                  <a:srgbClr val="FFFFFF"/>
                </a:solidFill>
              </a:rPr>
              <a:t>Core Skills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191000" y="6356351"/>
            <a:ext cx="335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n-US" sz="1400">
                <a:solidFill>
                  <a:srgbClr val="FFFFFF"/>
                </a:solidFill>
              </a:rPr>
              <a:t>Treat for Shock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356351"/>
            <a:ext cx="762000" cy="365125"/>
          </a:xfrm>
        </p:spPr>
        <p:txBody>
          <a:bodyPr vert="horz" lIns="45720" tIns="45720" rIns="45720" bIns="45720" rtlCol="0" anchor="ctr">
            <a:normAutofit lnSpcReduction="10000"/>
          </a:bodyPr>
          <a:lstStyle/>
          <a:p>
            <a:pPr algn="ctr">
              <a:defRPr/>
            </a:pPr>
            <a:fld id="{376F1F16-DB4D-4F5F-8DD4-A8BB653A9A4E}" type="slidenum">
              <a:rPr lang="en-US" sz="1800">
                <a:solidFill>
                  <a:srgbClr val="9BBB59">
                    <a:shade val="75000"/>
                  </a:srgbClr>
                </a:solidFill>
              </a:rPr>
              <a:pPr algn="ctr">
                <a:defRPr/>
              </a:pPr>
              <a:t>13</a:t>
            </a:fld>
            <a:endParaRPr lang="en-US" sz="1800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flipV="1">
            <a:off x="2057400" y="1752600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57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Tanda </a:t>
            </a:r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sz="3200" dirty="0"/>
              <a:t>Hypovolemic </a:t>
            </a:r>
            <a:r>
              <a:rPr lang="en-US" dirty="0" err="1"/>
              <a:t>syok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35164"/>
            <a:ext cx="8229600" cy="43894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900" dirty="0" err="1"/>
              <a:t>Penurunan</a:t>
            </a:r>
            <a:r>
              <a:rPr lang="en-US" sz="2900" dirty="0"/>
              <a:t> </a:t>
            </a:r>
            <a:r>
              <a:rPr lang="en-US" sz="2900" dirty="0" err="1"/>
              <a:t>secara</a:t>
            </a:r>
            <a:r>
              <a:rPr lang="en-US" sz="2900" dirty="0"/>
              <a:t> </a:t>
            </a:r>
            <a:r>
              <a:rPr lang="en-US" sz="2900" dirty="0" err="1"/>
              <a:t>progresif</a:t>
            </a:r>
            <a:r>
              <a:rPr lang="en-US" sz="2900" dirty="0"/>
              <a:t> TD </a:t>
            </a:r>
            <a:r>
              <a:rPr lang="en-US" sz="2900" dirty="0" err="1"/>
              <a:t>diastolik</a:t>
            </a:r>
            <a:r>
              <a:rPr lang="en-US" sz="2900" dirty="0"/>
              <a:t>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/>
              <a:t>sistolik</a:t>
            </a:r>
            <a:r>
              <a:rPr lang="en-US" sz="2900" dirty="0"/>
              <a:t>.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900" dirty="0" err="1"/>
              <a:t>Dingin</a:t>
            </a:r>
            <a:r>
              <a:rPr lang="en-US" sz="2900" dirty="0"/>
              <a:t>, </a:t>
            </a:r>
            <a:r>
              <a:rPr lang="en-US" sz="2900" dirty="0" err="1"/>
              <a:t>pucat</a:t>
            </a:r>
            <a:r>
              <a:rPr lang="en-US" sz="2900" dirty="0"/>
              <a:t>, dan, </a:t>
            </a:r>
            <a:r>
              <a:rPr lang="en-US" sz="2900" dirty="0" err="1"/>
              <a:t>berkeringat</a:t>
            </a:r>
            <a:endParaRPr lang="en-US" sz="2900" dirty="0"/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900" dirty="0"/>
              <a:t>Cyanosis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900" dirty="0" err="1"/>
              <a:t>Nadi</a:t>
            </a:r>
            <a:r>
              <a:rPr lang="en-US" sz="2900" dirty="0"/>
              <a:t> </a:t>
            </a:r>
            <a:r>
              <a:rPr lang="en-US" sz="2900" dirty="0" err="1"/>
              <a:t>cepat</a:t>
            </a:r>
            <a:r>
              <a:rPr lang="en-US" sz="2900" dirty="0"/>
              <a:t>, </a:t>
            </a:r>
            <a:r>
              <a:rPr lang="en-US" sz="2900" dirty="0" err="1"/>
              <a:t>lemah</a:t>
            </a:r>
            <a:r>
              <a:rPr lang="en-US" sz="2900" dirty="0"/>
              <a:t>, </a:t>
            </a:r>
            <a:r>
              <a:rPr lang="en-US" sz="2900" dirty="0" err="1"/>
              <a:t>thready</a:t>
            </a:r>
            <a:r>
              <a:rPr lang="en-US" sz="2900" dirty="0"/>
              <a:t> (</a:t>
            </a:r>
            <a:r>
              <a:rPr lang="en-US" sz="2900" dirty="0" err="1"/>
              <a:t>bergetar</a:t>
            </a:r>
            <a:r>
              <a:rPr lang="en-US" sz="2900" dirty="0"/>
              <a:t>)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900" dirty="0" err="1"/>
              <a:t>Nafas</a:t>
            </a:r>
            <a:r>
              <a:rPr lang="en-US" sz="2900" dirty="0"/>
              <a:t> </a:t>
            </a:r>
            <a:r>
              <a:rPr lang="en-US" sz="2900" dirty="0" err="1"/>
              <a:t>cepat</a:t>
            </a:r>
            <a:r>
              <a:rPr lang="en-US" sz="2900" dirty="0"/>
              <a:t>, </a:t>
            </a:r>
            <a:r>
              <a:rPr lang="en-US" sz="2900" dirty="0" err="1"/>
              <a:t>dangkal</a:t>
            </a:r>
            <a:endParaRPr lang="en-US" sz="2900" dirty="0"/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900" dirty="0"/>
              <a:t>Oliguria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900" dirty="0" err="1"/>
              <a:t>Hilang</a:t>
            </a:r>
            <a:r>
              <a:rPr lang="en-US" sz="2900" dirty="0"/>
              <a:t> </a:t>
            </a:r>
            <a:r>
              <a:rPr lang="en-US" sz="2900" dirty="0" err="1"/>
              <a:t>kesadaran</a:t>
            </a:r>
            <a:r>
              <a:rPr lang="en-US" sz="2900" dirty="0"/>
              <a:t>, </a:t>
            </a:r>
            <a:r>
              <a:rPr lang="en-US" sz="2900" dirty="0" err="1"/>
              <a:t>koma</a:t>
            </a:r>
            <a:r>
              <a:rPr lang="en-US" sz="2900" dirty="0"/>
              <a:t>, </a:t>
            </a:r>
            <a:r>
              <a:rPr lang="en-US" sz="2900" dirty="0" err="1"/>
              <a:t>gelisah</a:t>
            </a:r>
            <a:r>
              <a:rPr lang="en-US" sz="2900" dirty="0"/>
              <a:t> </a:t>
            </a:r>
            <a:r>
              <a:rPr lang="en-US" sz="2900" dirty="0" err="1"/>
              <a:t>jika</a:t>
            </a:r>
            <a:r>
              <a:rPr lang="en-US" sz="2900" dirty="0"/>
              <a:t> </a:t>
            </a:r>
            <a:r>
              <a:rPr lang="en-US" sz="2900" dirty="0" err="1"/>
              <a:t>kondisi</a:t>
            </a:r>
            <a:r>
              <a:rPr lang="en-US" sz="2900" dirty="0"/>
              <a:t> </a:t>
            </a:r>
            <a:r>
              <a:rPr lang="en-US" sz="2900" dirty="0" err="1"/>
              <a:t>menjadi</a:t>
            </a:r>
            <a:r>
              <a:rPr lang="en-US" sz="2900" dirty="0"/>
              <a:t> </a:t>
            </a:r>
            <a:r>
              <a:rPr lang="en-US" sz="2900" dirty="0" err="1"/>
              <a:t>lebih</a:t>
            </a:r>
            <a:r>
              <a:rPr lang="en-US" sz="2900" dirty="0"/>
              <a:t> </a:t>
            </a:r>
            <a:r>
              <a:rPr lang="en-US" sz="2900" dirty="0" err="1"/>
              <a:t>buruk</a:t>
            </a:r>
            <a:r>
              <a:rPr lang="en-US" sz="2900" dirty="0"/>
              <a:t>.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 bwMode="auto">
          <a:xfrm>
            <a:off x="1981200" y="6356351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r"/>
            <a:r>
              <a:rPr lang="en-US" sz="1400">
                <a:solidFill>
                  <a:srgbClr val="FFFFFF"/>
                </a:solidFill>
              </a:rPr>
              <a:t>Core Skills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191000" y="6356351"/>
            <a:ext cx="335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n-US">
                <a:solidFill>
                  <a:srgbClr val="FFFFFF"/>
                </a:solidFill>
              </a:rPr>
              <a:t>Treat for Shock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356351"/>
            <a:ext cx="762000" cy="365125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algn="ctr">
              <a:defRPr/>
            </a:pPr>
            <a:fld id="{12557D89-5E06-442B-95DA-18B4F9C8FE73}" type="slidenum">
              <a:rPr lang="en-US" sz="1600">
                <a:solidFill>
                  <a:srgbClr val="9BBB59">
                    <a:shade val="75000"/>
                  </a:srgbClr>
                </a:solidFill>
              </a:rPr>
              <a:pPr algn="ctr">
                <a:defRPr/>
              </a:pPr>
              <a:t>14</a:t>
            </a:fld>
            <a:endParaRPr lang="en-US" sz="1600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611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Treatment for Hypovolemic Shock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3141664"/>
            <a:ext cx="8229600" cy="2232025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</a:pPr>
            <a:r>
              <a:rPr lang="en-US" sz="2800" dirty="0"/>
              <a:t>Maintain airway dan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bantuan</a:t>
            </a:r>
            <a:r>
              <a:rPr lang="en-US" sz="2800" dirty="0"/>
              <a:t> </a:t>
            </a:r>
            <a:r>
              <a:rPr lang="en-US" sz="2800" dirty="0" err="1"/>
              <a:t>oksigen</a:t>
            </a:r>
            <a:endParaRPr lang="en-US" sz="2800" dirty="0"/>
          </a:p>
          <a:p>
            <a:pPr>
              <a:spcBef>
                <a:spcPts val="300"/>
              </a:spcBef>
            </a:pPr>
            <a:r>
              <a:rPr lang="en-US" sz="2800" dirty="0"/>
              <a:t>Control bleeding dan </a:t>
            </a:r>
            <a:r>
              <a:rPr lang="en-US" sz="2800" dirty="0" err="1"/>
              <a:t>Resusitasi</a:t>
            </a:r>
            <a:r>
              <a:rPr lang="en-US" sz="2800" dirty="0"/>
              <a:t> </a:t>
            </a:r>
            <a:r>
              <a:rPr lang="en-US" sz="2800" dirty="0" err="1"/>
              <a:t>cairan</a:t>
            </a:r>
            <a:endParaRPr lang="en-US" sz="2800" dirty="0"/>
          </a:p>
          <a:p>
            <a:pPr>
              <a:spcBef>
                <a:spcPts val="300"/>
              </a:spcBef>
            </a:pPr>
            <a:r>
              <a:rPr lang="en-US" sz="2800" dirty="0"/>
              <a:t>Baseline vital signs 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Level of consciousness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 bwMode="auto">
          <a:xfrm>
            <a:off x="1981200" y="6356351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r"/>
            <a:r>
              <a:rPr lang="en-US" sz="1400">
                <a:solidFill>
                  <a:srgbClr val="FFFFFF"/>
                </a:solidFill>
              </a:rPr>
              <a:t>Core Skills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191000" y="6356351"/>
            <a:ext cx="335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n-US">
                <a:solidFill>
                  <a:srgbClr val="FFFFFF"/>
                </a:solidFill>
              </a:rPr>
              <a:t>Treat for Shock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356351"/>
            <a:ext cx="762000" cy="365125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algn="ctr">
              <a:defRPr/>
            </a:pPr>
            <a:fld id="{4AD5EE00-3B23-4BC0-93C0-3658A5B5FD94}" type="slidenum">
              <a:rPr lang="en-US" sz="1600">
                <a:solidFill>
                  <a:srgbClr val="9BBB59">
                    <a:shade val="75000"/>
                  </a:srgbClr>
                </a:solidFill>
              </a:rPr>
              <a:pPr algn="ctr">
                <a:defRPr/>
              </a:pPr>
              <a:t>15</a:t>
            </a:fld>
            <a:endParaRPr lang="en-US" sz="1600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flipV="1">
            <a:off x="2057400" y="1905000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828800" y="1981200"/>
            <a:ext cx="8305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Goals - Increase tissue perfusion and oxygenation status</a:t>
            </a:r>
          </a:p>
          <a:p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9490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861" y="332657"/>
            <a:ext cx="11121887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en-US" dirty="0" err="1"/>
              <a:t>Seorang</a:t>
            </a:r>
            <a:r>
              <a:rPr lang="id-ID" dirty="0"/>
              <a:t> laki-laki</a:t>
            </a:r>
            <a:r>
              <a:rPr lang="en-US" dirty="0"/>
              <a:t>, </a:t>
            </a:r>
            <a:r>
              <a:rPr lang="id-ID" dirty="0"/>
              <a:t>34 tahun</a:t>
            </a:r>
            <a:r>
              <a:rPr lang="en-US" dirty="0"/>
              <a:t>,</a:t>
            </a:r>
            <a:r>
              <a:rPr lang="id-ID" dirty="0"/>
              <a:t> diantar ke </a:t>
            </a:r>
            <a:r>
              <a:rPr lang="en-US" dirty="0"/>
              <a:t>u</a:t>
            </a:r>
            <a:r>
              <a:rPr lang="id-ID" dirty="0"/>
              <a:t>GD karena kecelakaan. Hasil pengkajian: didapatkan jejas di antara dada dan abdomen di ICS 4-5, pasien meringis kesakitan, CRT 4 detik, pucat, akral dingin, </a:t>
            </a:r>
            <a:r>
              <a:rPr lang="id-ID" b="1" dirty="0">
                <a:solidFill>
                  <a:srgbClr val="FF0000"/>
                </a:solidFill>
              </a:rPr>
              <a:t>TD 80/60 mmHg</a:t>
            </a:r>
            <a:r>
              <a:rPr lang="id-ID" dirty="0"/>
              <a:t>, </a:t>
            </a:r>
            <a:r>
              <a:rPr lang="id-ID" b="1" dirty="0">
                <a:solidFill>
                  <a:srgbClr val="FF0000"/>
                </a:solidFill>
              </a:rPr>
              <a:t>frekuensi nadi 125 x/menit dan teraba lemah</a:t>
            </a:r>
            <a:r>
              <a:rPr lang="id-ID" dirty="0"/>
              <a:t>, frekuensi napas 24 x/menit dan suhu 37 </a:t>
            </a:r>
            <a:r>
              <a:rPr lang="id-ID" baseline="30000" dirty="0"/>
              <a:t>0</a:t>
            </a:r>
            <a:r>
              <a:rPr lang="id-ID" dirty="0"/>
              <a:t>C.</a:t>
            </a:r>
            <a:endParaRPr lang="en-US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/>
              <a:t>Apakah masalah keperawatan yang tepat pada kasus tersebut?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Nyeri akut 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Hipovolemia 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Risiko infeksi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Pola napas tidak efektif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Perfusi Perifer tidak efektif</a:t>
            </a:r>
          </a:p>
          <a:p>
            <a:pPr marL="457200" indent="-457200">
              <a:buFont typeface="+mj-lt"/>
              <a:buAutoNum type="alphaUcPeriod"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2" name="TextBox 1"/>
          <p:cNvSpPr txBox="1"/>
          <p:nvPr/>
        </p:nvSpPr>
        <p:spPr>
          <a:xfrm>
            <a:off x="6528048" y="3701721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Mayor Hipovolemia :</a:t>
            </a:r>
          </a:p>
          <a:p>
            <a:endParaRPr lang="id-ID" dirty="0"/>
          </a:p>
          <a:p>
            <a:r>
              <a:rPr lang="id-ID" dirty="0"/>
              <a:t>Nadi Meningkat</a:t>
            </a:r>
          </a:p>
          <a:p>
            <a:r>
              <a:rPr lang="id-ID" dirty="0"/>
              <a:t>Nadi terba lemah</a:t>
            </a:r>
          </a:p>
          <a:p>
            <a:r>
              <a:rPr lang="id-ID" dirty="0"/>
              <a:t>TD menurun</a:t>
            </a:r>
          </a:p>
          <a:p>
            <a:endParaRPr lang="id-ID" dirty="0"/>
          </a:p>
          <a:p>
            <a:r>
              <a:rPr lang="id-ID" dirty="0"/>
              <a:t>Minor :</a:t>
            </a:r>
          </a:p>
          <a:p>
            <a:r>
              <a:rPr lang="id-ID" dirty="0"/>
              <a:t>Pengisian vena menurun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7880" y="3389243"/>
            <a:ext cx="4348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b="1" dirty="0">
                <a:sym typeface="Symbol"/>
              </a:rPr>
              <a:t></a:t>
            </a:r>
            <a:endParaRPr lang="id-ID" sz="2000" dirty="0"/>
          </a:p>
          <a:p>
            <a:pPr lvl="0"/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358012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625" y="705678"/>
            <a:ext cx="11648661" cy="5420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>
                <a:solidFill>
                  <a:schemeClr val="tx1"/>
                </a:solidFill>
              </a:rPr>
              <a:t>SOAL Evaluasi </a:t>
            </a:r>
          </a:p>
          <a:p>
            <a:pPr marL="0" indent="0">
              <a:buNone/>
            </a:pPr>
            <a:r>
              <a:rPr lang="en-US" dirty="0" err="1"/>
              <a:t>Seorang</a:t>
            </a:r>
            <a:r>
              <a:rPr lang="id-ID" dirty="0"/>
              <a:t> la</a:t>
            </a:r>
            <a:r>
              <a:rPr lang="en-US" dirty="0"/>
              <a:t>k</a:t>
            </a:r>
            <a:r>
              <a:rPr lang="id-ID" dirty="0"/>
              <a:t>i-laki</a:t>
            </a:r>
            <a:r>
              <a:rPr lang="en-US" dirty="0"/>
              <a:t>, </a:t>
            </a:r>
            <a:r>
              <a:rPr lang="id-ID" dirty="0"/>
              <a:t>29 tahun</a:t>
            </a:r>
            <a:r>
              <a:rPr lang="en-US" dirty="0"/>
              <a:t>,</a:t>
            </a:r>
            <a:r>
              <a:rPr lang="id-ID" dirty="0"/>
              <a:t> di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id-ID" dirty="0"/>
              <a:t> </a:t>
            </a:r>
            <a:r>
              <a:rPr lang="en-US" dirty="0"/>
              <a:t>di</a:t>
            </a:r>
            <a:r>
              <a:rPr lang="id-ID" dirty="0"/>
              <a:t> </a:t>
            </a:r>
            <a:r>
              <a:rPr lang="en-US" dirty="0"/>
              <a:t>U</a:t>
            </a:r>
            <a:r>
              <a:rPr lang="id-ID" dirty="0"/>
              <a:t>GD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id-ID" dirty="0"/>
              <a:t>diagnosa fraktur radius ulna 1/3 distal dextra. Hasi pengkajian: kesadaran compos metis, terlihat lemah, dan ada jejas di area antebrachii dextra</a:t>
            </a:r>
            <a:r>
              <a:rPr lang="en-US" dirty="0"/>
              <a:t>, </a:t>
            </a:r>
            <a:r>
              <a:rPr lang="id-ID" dirty="0"/>
              <a:t>TD 110/80 mmHg, </a:t>
            </a:r>
            <a:r>
              <a:rPr lang="en-US" dirty="0"/>
              <a:t>f</a:t>
            </a:r>
            <a:r>
              <a:rPr lang="id-ID" dirty="0"/>
              <a:t>rekuensi nadi 100 x/menit, dan frekuensi napas 24 x/menit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</a:rPr>
              <a:t>t</a:t>
            </a:r>
            <a:r>
              <a:rPr lang="id-ID" b="1" dirty="0">
                <a:solidFill>
                  <a:schemeClr val="accent1"/>
                </a:solidFill>
              </a:rPr>
              <a:t>elah dilakukan pemasangan bebat bidai </a:t>
            </a:r>
          </a:p>
          <a:p>
            <a:endParaRPr lang="id-ID" dirty="0"/>
          </a:p>
          <a:p>
            <a:pPr marL="0" indent="0">
              <a:buNone/>
            </a:pPr>
            <a:r>
              <a:rPr lang="id-ID" dirty="0"/>
              <a:t>Apakah tindakan yang harus dilakukan pada kasus tersebut?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Mengevaluasi warna kulit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Mengevaluasi posisi bidai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Mengevaluasi tingkat nyeri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Mengevaluasi pulsasi distal</a:t>
            </a:r>
          </a:p>
          <a:p>
            <a:pPr marL="457200" indent="-457200">
              <a:buFont typeface="+mj-lt"/>
              <a:buAutoNum type="alphaUcPeriod"/>
            </a:pPr>
            <a:r>
              <a:rPr lang="id-ID" dirty="0"/>
              <a:t>Mengevaluasi kesimestrisan lengan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2" name="TextBox 1"/>
          <p:cNvSpPr txBox="1"/>
          <p:nvPr/>
        </p:nvSpPr>
        <p:spPr>
          <a:xfrm>
            <a:off x="9109652" y="3336913"/>
            <a:ext cx="2664296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dirty="0"/>
              <a:t>Evaluasi tindakan pemasangan bidai :</a:t>
            </a:r>
          </a:p>
          <a:p>
            <a:endParaRPr lang="id-ID" dirty="0"/>
          </a:p>
          <a:p>
            <a:r>
              <a:rPr lang="id-ID" dirty="0"/>
              <a:t>Neurovaskuler :</a:t>
            </a:r>
          </a:p>
          <a:p>
            <a:r>
              <a:rPr lang="id-ID" dirty="0"/>
              <a:t>P M S</a:t>
            </a:r>
          </a:p>
          <a:p>
            <a:endParaRPr lang="id-ID" dirty="0"/>
          </a:p>
          <a:p>
            <a:r>
              <a:rPr lang="id-ID" dirty="0"/>
              <a:t>P  : Pulse</a:t>
            </a:r>
          </a:p>
          <a:p>
            <a:r>
              <a:rPr lang="id-ID" dirty="0"/>
              <a:t>M : Motorik</a:t>
            </a:r>
          </a:p>
          <a:p>
            <a:r>
              <a:rPr lang="id-ID" dirty="0"/>
              <a:t>S   : Sensorik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9737" y="4689876"/>
            <a:ext cx="3257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b="1" dirty="0">
                <a:sym typeface="Symbol"/>
              </a:rPr>
              <a:t></a:t>
            </a:r>
            <a:endParaRPr lang="id-ID" sz="2000" dirty="0"/>
          </a:p>
          <a:p>
            <a:pPr lvl="0"/>
            <a:endParaRPr lang="id-ID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307640" y="5829156"/>
            <a:ext cx="828092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d-ID" b="1" dirty="0"/>
              <a:t>Evaluasi</a:t>
            </a:r>
            <a:r>
              <a:rPr lang="id-ID" dirty="0"/>
              <a:t> --- mengenali aspek apa yang harus dinilai </a:t>
            </a:r>
            <a:r>
              <a:rPr lang="id-ID" b="1" dirty="0">
                <a:solidFill>
                  <a:srgbClr val="FF0000"/>
                </a:solidFill>
              </a:rPr>
              <a:t>setelah melakukan sekelompok atau satu tindakan </a:t>
            </a:r>
            <a:r>
              <a:rPr lang="id-ID" dirty="0"/>
              <a:t>dan nilai buku mutu fisiologis tubuh</a:t>
            </a:r>
          </a:p>
        </p:txBody>
      </p:sp>
    </p:spTree>
    <p:extLst>
      <p:ext uri="{BB962C8B-B14F-4D97-AF65-F5344CB8AC3E}">
        <p14:creationId xmlns:p14="http://schemas.microsoft.com/office/powerpoint/2010/main" val="84671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FD1A5-2F03-4564-8E0E-492B24BB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928" y="2613252"/>
            <a:ext cx="11029616" cy="1188720"/>
          </a:xfrm>
        </p:spPr>
        <p:txBody>
          <a:bodyPr/>
          <a:lstStyle/>
          <a:p>
            <a:r>
              <a:rPr lang="en-US" dirty="0" err="1"/>
              <a:t>Semoga</a:t>
            </a:r>
            <a:r>
              <a:rPr lang="en-US" dirty="0"/>
              <a:t> </a:t>
            </a:r>
            <a:r>
              <a:rPr lang="en-US" dirty="0" err="1"/>
              <a:t>bermanfaat</a:t>
            </a:r>
            <a:r>
              <a:rPr lang="en-US" dirty="0"/>
              <a:t> dan lulus </a:t>
            </a:r>
            <a:r>
              <a:rPr lang="en-US" dirty="0" err="1"/>
              <a:t>ukni</a:t>
            </a:r>
            <a:br>
              <a:rPr lang="en-US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8442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97EFAFEA-39B6-434C-9267-CA0047E8558B}"/>
              </a:ext>
            </a:extLst>
          </p:cNvPr>
          <p:cNvSpPr txBox="1">
            <a:spLocks/>
          </p:cNvSpPr>
          <p:nvPr/>
        </p:nvSpPr>
        <p:spPr>
          <a:xfrm>
            <a:off x="1594111" y="640842"/>
            <a:ext cx="10220900" cy="7242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4400" dirty="0"/>
              <a:t>Pokok Materi </a:t>
            </a:r>
            <a:r>
              <a:rPr lang="en-US" sz="4400" b="1" dirty="0">
                <a:solidFill>
                  <a:srgbClr val="C00000"/>
                </a:solidFill>
              </a:rPr>
              <a:t>SISTEM MUSKULOSKELETAL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F834341-3F3C-4C44-9D31-E4C13B4BDD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4077567"/>
              </p:ext>
            </p:extLst>
          </p:nvPr>
        </p:nvGraphicFramePr>
        <p:xfrm>
          <a:off x="5301973" y="1623846"/>
          <a:ext cx="6803887" cy="4593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0DA4065D-503D-4E3B-96B4-44021FDCB1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096" y="2046657"/>
            <a:ext cx="5215877" cy="417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SISTEM MUSKULOSKELETAL</a:t>
            </a:r>
            <a:endParaRPr lang="en-US" sz="4400" dirty="0"/>
          </a:p>
        </p:txBody>
      </p:sp>
      <p:sp>
        <p:nvSpPr>
          <p:cNvPr id="14" name="자유형: 도형 13">
            <a:extLst>
              <a:ext uri="{FF2B5EF4-FFF2-40B4-BE49-F238E27FC236}">
                <a16:creationId xmlns:a16="http://schemas.microsoft.com/office/drawing/2014/main" id="{BE983D7C-A5A3-4162-9E3C-E3ED7A8F6F37}"/>
              </a:ext>
            </a:extLst>
          </p:cNvPr>
          <p:cNvSpPr/>
          <p:nvPr/>
        </p:nvSpPr>
        <p:spPr>
          <a:xfrm>
            <a:off x="9715500" y="3400425"/>
            <a:ext cx="2476500" cy="2743200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2743200">
                <a:moveTo>
                  <a:pt x="2476500" y="2743200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13671FCF-69C2-4E0A-93EE-1C6259DB05CC}"/>
              </a:ext>
            </a:extLst>
          </p:cNvPr>
          <p:cNvSpPr/>
          <p:nvPr/>
        </p:nvSpPr>
        <p:spPr>
          <a:xfrm>
            <a:off x="9524999" y="1847850"/>
            <a:ext cx="2638425" cy="4476750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8425" h="4476750">
                <a:moveTo>
                  <a:pt x="2638425" y="446722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자유형: 도형 15">
            <a:extLst>
              <a:ext uri="{FF2B5EF4-FFF2-40B4-BE49-F238E27FC236}">
                <a16:creationId xmlns:a16="http://schemas.microsoft.com/office/drawing/2014/main" id="{CB6B7A71-A895-4869-9C23-29D2CDEBACF9}"/>
              </a:ext>
            </a:extLst>
          </p:cNvPr>
          <p:cNvSpPr/>
          <p:nvPr/>
        </p:nvSpPr>
        <p:spPr>
          <a:xfrm>
            <a:off x="9324975" y="1539183"/>
            <a:ext cx="2876550" cy="4956867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956867 h 4956867"/>
              <a:gd name="connsiteX1" fmla="*/ 609600 w 2876550"/>
              <a:gd name="connsiteY1" fmla="*/ 4956867 h 4956867"/>
              <a:gd name="connsiteX2" fmla="*/ 0 w 2876550"/>
              <a:gd name="connsiteY2" fmla="*/ 4442517 h 4956867"/>
              <a:gd name="connsiteX3" fmla="*/ 472 w 2876550"/>
              <a:gd name="connsiteY3" fmla="*/ 0 h 495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4956867">
                <a:moveTo>
                  <a:pt x="2876550" y="4956867"/>
                </a:moveTo>
                <a:lnTo>
                  <a:pt x="609600" y="4956867"/>
                </a:lnTo>
                <a:cubicBezTo>
                  <a:pt x="130175" y="4937817"/>
                  <a:pt x="12700" y="4813992"/>
                  <a:pt x="0" y="4442517"/>
                </a:cubicBezTo>
                <a:cubicBezTo>
                  <a:pt x="157" y="2961678"/>
                  <a:pt x="315" y="1480839"/>
                  <a:pt x="472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자유형: 도형 90">
            <a:extLst>
              <a:ext uri="{FF2B5EF4-FFF2-40B4-BE49-F238E27FC236}">
                <a16:creationId xmlns:a16="http://schemas.microsoft.com/office/drawing/2014/main" id="{2312BB99-B9EB-4A83-91B9-B44464C49819}"/>
              </a:ext>
            </a:extLst>
          </p:cNvPr>
          <p:cNvSpPr/>
          <p:nvPr/>
        </p:nvSpPr>
        <p:spPr>
          <a:xfrm rot="20159212">
            <a:off x="8011875" y="3704542"/>
            <a:ext cx="454616" cy="4571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자유형: 도형 91">
            <a:extLst>
              <a:ext uri="{FF2B5EF4-FFF2-40B4-BE49-F238E27FC236}">
                <a16:creationId xmlns:a16="http://schemas.microsoft.com/office/drawing/2014/main" id="{C5C812A1-09C4-41B0-89D7-8CDE781B02BA}"/>
              </a:ext>
            </a:extLst>
          </p:cNvPr>
          <p:cNvSpPr/>
          <p:nvPr/>
        </p:nvSpPr>
        <p:spPr>
          <a:xfrm rot="16930172" flipH="1">
            <a:off x="8453062" y="2273343"/>
            <a:ext cx="245101" cy="681317"/>
          </a:xfrm>
          <a:custGeom>
            <a:avLst/>
            <a:gdLst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53394 w 268547"/>
              <a:gd name="connsiteY0" fmla="*/ 618564 h 618564"/>
              <a:gd name="connsiteX1" fmla="*/ 268547 w 268547"/>
              <a:gd name="connsiteY1" fmla="*/ 0 h 618564"/>
              <a:gd name="connsiteX0" fmla="*/ 12997 w 515021"/>
              <a:gd name="connsiteY0" fmla="*/ 708211 h 708211"/>
              <a:gd name="connsiteX1" fmla="*/ 515021 w 515021"/>
              <a:gd name="connsiteY1" fmla="*/ 0 h 708211"/>
              <a:gd name="connsiteX0" fmla="*/ 47226 w 549250"/>
              <a:gd name="connsiteY0" fmla="*/ 708211 h 708211"/>
              <a:gd name="connsiteX1" fmla="*/ 549250 w 549250"/>
              <a:gd name="connsiteY1" fmla="*/ 0 h 708211"/>
              <a:gd name="connsiteX0" fmla="*/ 95456 w 454045"/>
              <a:gd name="connsiteY0" fmla="*/ 681317 h 681317"/>
              <a:gd name="connsiteX1" fmla="*/ 454045 w 454045"/>
              <a:gd name="connsiteY1" fmla="*/ 0 h 681317"/>
              <a:gd name="connsiteX0" fmla="*/ 38912 w 397501"/>
              <a:gd name="connsiteY0" fmla="*/ 681317 h 681317"/>
              <a:gd name="connsiteX1" fmla="*/ 397501 w 397501"/>
              <a:gd name="connsiteY1" fmla="*/ 0 h 681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7501" h="681317">
                <a:moveTo>
                  <a:pt x="38912" y="681317"/>
                </a:moveTo>
                <a:cubicBezTo>
                  <a:pt x="-32805" y="394447"/>
                  <a:pt x="-50735" y="98612"/>
                  <a:pt x="397501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자유형: 도형 92">
            <a:extLst>
              <a:ext uri="{FF2B5EF4-FFF2-40B4-BE49-F238E27FC236}">
                <a16:creationId xmlns:a16="http://schemas.microsoft.com/office/drawing/2014/main" id="{C6D16E1E-2F07-4B16-8304-7D41553A25B0}"/>
              </a:ext>
            </a:extLst>
          </p:cNvPr>
          <p:cNvSpPr/>
          <p:nvPr/>
        </p:nvSpPr>
        <p:spPr>
          <a:xfrm flipH="1">
            <a:off x="392128" y="3400425"/>
            <a:ext cx="8542322" cy="2770361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8542322 w 8542322"/>
              <a:gd name="connsiteY0" fmla="*/ 2770361 h 2770361"/>
              <a:gd name="connsiteX1" fmla="*/ 581025 w 8542322"/>
              <a:gd name="connsiteY1" fmla="*/ 2743200 h 2770361"/>
              <a:gd name="connsiteX2" fmla="*/ 0 w 8542322"/>
              <a:gd name="connsiteY2" fmla="*/ 2209800 h 2770361"/>
              <a:gd name="connsiteX3" fmla="*/ 9525 w 8542322"/>
              <a:gd name="connsiteY3" fmla="*/ 809625 h 2770361"/>
              <a:gd name="connsiteX4" fmla="*/ 1133475 w 8542322"/>
              <a:gd name="connsiteY4" fmla="*/ 0 h 2770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2322" h="2770361">
                <a:moveTo>
                  <a:pt x="8542322" y="2770361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자유형: 도형 93">
            <a:extLst>
              <a:ext uri="{FF2B5EF4-FFF2-40B4-BE49-F238E27FC236}">
                <a16:creationId xmlns:a16="http://schemas.microsoft.com/office/drawing/2014/main" id="{16839B9C-7A3E-43F1-B8A4-B17AAAD8A22F}"/>
              </a:ext>
            </a:extLst>
          </p:cNvPr>
          <p:cNvSpPr/>
          <p:nvPr/>
        </p:nvSpPr>
        <p:spPr>
          <a:xfrm flipH="1">
            <a:off x="375435" y="1847850"/>
            <a:ext cx="8749514" cy="4494385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8749514 w 8749514"/>
              <a:gd name="connsiteY0" fmla="*/ 4494385 h 4494385"/>
              <a:gd name="connsiteX1" fmla="*/ 561975 w 8749514"/>
              <a:gd name="connsiteY1" fmla="*/ 4476750 h 4494385"/>
              <a:gd name="connsiteX2" fmla="*/ 0 w 8749514"/>
              <a:gd name="connsiteY2" fmla="*/ 3933825 h 4494385"/>
              <a:gd name="connsiteX3" fmla="*/ 0 w 8749514"/>
              <a:gd name="connsiteY3" fmla="*/ 1143000 h 4494385"/>
              <a:gd name="connsiteX4" fmla="*/ 1323975 w 8749514"/>
              <a:gd name="connsiteY4" fmla="*/ 0 h 4494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9514" h="4494385">
                <a:moveTo>
                  <a:pt x="8749514" y="449438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자유형: 도형 94">
            <a:extLst>
              <a:ext uri="{FF2B5EF4-FFF2-40B4-BE49-F238E27FC236}">
                <a16:creationId xmlns:a16="http://schemas.microsoft.com/office/drawing/2014/main" id="{F516B3A2-E468-4B3D-8BED-69D894DCEE29}"/>
              </a:ext>
            </a:extLst>
          </p:cNvPr>
          <p:cNvSpPr/>
          <p:nvPr/>
        </p:nvSpPr>
        <p:spPr>
          <a:xfrm flipH="1">
            <a:off x="364495" y="5981701"/>
            <a:ext cx="8960479" cy="532457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514350 h 514350"/>
              <a:gd name="connsiteX1" fmla="*/ 609600 w 2876550"/>
              <a:gd name="connsiteY1" fmla="*/ 514350 h 514350"/>
              <a:gd name="connsiteX2" fmla="*/ 0 w 2876550"/>
              <a:gd name="connsiteY2" fmla="*/ 0 h 514350"/>
              <a:gd name="connsiteX0" fmla="*/ 8960479 w 8960479"/>
              <a:gd name="connsiteY0" fmla="*/ 532457 h 532457"/>
              <a:gd name="connsiteX1" fmla="*/ 609600 w 8960479"/>
              <a:gd name="connsiteY1" fmla="*/ 514350 h 532457"/>
              <a:gd name="connsiteX2" fmla="*/ 0 w 8960479"/>
              <a:gd name="connsiteY2" fmla="*/ 0 h 53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0479" h="532457">
                <a:moveTo>
                  <a:pt x="8960479" y="532457"/>
                </a:moveTo>
                <a:lnTo>
                  <a:pt x="609600" y="514350"/>
                </a:lnTo>
                <a:cubicBezTo>
                  <a:pt x="130175" y="495300"/>
                  <a:pt x="12700" y="371475"/>
                  <a:pt x="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자유형: 도형 95">
            <a:extLst>
              <a:ext uri="{FF2B5EF4-FFF2-40B4-BE49-F238E27FC236}">
                <a16:creationId xmlns:a16="http://schemas.microsoft.com/office/drawing/2014/main" id="{90C427B8-1715-4D81-AF78-659927089AE9}"/>
              </a:ext>
            </a:extLst>
          </p:cNvPr>
          <p:cNvSpPr/>
          <p:nvPr/>
        </p:nvSpPr>
        <p:spPr>
          <a:xfrm rot="15539898" flipH="1">
            <a:off x="8188901" y="1983972"/>
            <a:ext cx="454616" cy="4571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자유형: 도형 96">
            <a:extLst>
              <a:ext uri="{FF2B5EF4-FFF2-40B4-BE49-F238E27FC236}">
                <a16:creationId xmlns:a16="http://schemas.microsoft.com/office/drawing/2014/main" id="{2DFA0960-BCD3-43EA-80A4-0DFE1F4A2D73}"/>
              </a:ext>
            </a:extLst>
          </p:cNvPr>
          <p:cNvSpPr/>
          <p:nvPr/>
        </p:nvSpPr>
        <p:spPr>
          <a:xfrm rot="18639377" flipH="1">
            <a:off x="9223627" y="2564407"/>
            <a:ext cx="454616" cy="4571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자유형: 도형 97">
            <a:extLst>
              <a:ext uri="{FF2B5EF4-FFF2-40B4-BE49-F238E27FC236}">
                <a16:creationId xmlns:a16="http://schemas.microsoft.com/office/drawing/2014/main" id="{1C57F978-F786-439C-AF70-D7B427166A76}"/>
              </a:ext>
            </a:extLst>
          </p:cNvPr>
          <p:cNvSpPr/>
          <p:nvPr/>
        </p:nvSpPr>
        <p:spPr>
          <a:xfrm rot="2862509" flipH="1">
            <a:off x="8962973" y="2136974"/>
            <a:ext cx="454616" cy="4571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자유형: 도형 98">
            <a:extLst>
              <a:ext uri="{FF2B5EF4-FFF2-40B4-BE49-F238E27FC236}">
                <a16:creationId xmlns:a16="http://schemas.microsoft.com/office/drawing/2014/main" id="{8292E31A-23BC-48DF-A020-F5C63E1E0645}"/>
              </a:ext>
            </a:extLst>
          </p:cNvPr>
          <p:cNvSpPr/>
          <p:nvPr/>
        </p:nvSpPr>
        <p:spPr>
          <a:xfrm flipH="1">
            <a:off x="9939441" y="2353979"/>
            <a:ext cx="454616" cy="4571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자유형: 도형 99">
            <a:extLst>
              <a:ext uri="{FF2B5EF4-FFF2-40B4-BE49-F238E27FC236}">
                <a16:creationId xmlns:a16="http://schemas.microsoft.com/office/drawing/2014/main" id="{6A09135D-7221-4C4A-B1F6-0DF74B415E20}"/>
              </a:ext>
            </a:extLst>
          </p:cNvPr>
          <p:cNvSpPr/>
          <p:nvPr/>
        </p:nvSpPr>
        <p:spPr>
          <a:xfrm rot="6484681" flipH="1">
            <a:off x="10224042" y="1895276"/>
            <a:ext cx="454616" cy="4571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자유형: 도형 100">
            <a:extLst>
              <a:ext uri="{FF2B5EF4-FFF2-40B4-BE49-F238E27FC236}">
                <a16:creationId xmlns:a16="http://schemas.microsoft.com/office/drawing/2014/main" id="{0A9C5432-042A-46CF-9381-20172E84CD7A}"/>
              </a:ext>
            </a:extLst>
          </p:cNvPr>
          <p:cNvSpPr/>
          <p:nvPr/>
        </p:nvSpPr>
        <p:spPr>
          <a:xfrm rot="207043" flipH="1">
            <a:off x="10388631" y="3531233"/>
            <a:ext cx="454616" cy="4571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자유형: 도형 101">
            <a:extLst>
              <a:ext uri="{FF2B5EF4-FFF2-40B4-BE49-F238E27FC236}">
                <a16:creationId xmlns:a16="http://schemas.microsoft.com/office/drawing/2014/main" id="{C533923E-96BB-4D07-B0C5-9A565D992AF8}"/>
              </a:ext>
            </a:extLst>
          </p:cNvPr>
          <p:cNvSpPr/>
          <p:nvPr/>
        </p:nvSpPr>
        <p:spPr>
          <a:xfrm rot="6268852" flipH="1">
            <a:off x="9863741" y="3494732"/>
            <a:ext cx="454616" cy="4571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자유형: 도형 102">
            <a:extLst>
              <a:ext uri="{FF2B5EF4-FFF2-40B4-BE49-F238E27FC236}">
                <a16:creationId xmlns:a16="http://schemas.microsoft.com/office/drawing/2014/main" id="{1EF16BC6-53C6-47FB-BBBC-2A0798BB71D5}"/>
              </a:ext>
            </a:extLst>
          </p:cNvPr>
          <p:cNvSpPr/>
          <p:nvPr/>
        </p:nvSpPr>
        <p:spPr>
          <a:xfrm rot="14695142" flipH="1">
            <a:off x="8319436" y="3531233"/>
            <a:ext cx="454616" cy="4571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4" name="그룹 103">
            <a:extLst>
              <a:ext uri="{FF2B5EF4-FFF2-40B4-BE49-F238E27FC236}">
                <a16:creationId xmlns:a16="http://schemas.microsoft.com/office/drawing/2014/main" id="{2D2B8464-9A2D-41F6-B825-6A1655D823A7}"/>
              </a:ext>
            </a:extLst>
          </p:cNvPr>
          <p:cNvGrpSpPr/>
          <p:nvPr/>
        </p:nvGrpSpPr>
        <p:grpSpPr>
          <a:xfrm rot="19544345">
            <a:off x="6841481" y="1353221"/>
            <a:ext cx="963229" cy="963229"/>
            <a:chOff x="4543248" y="2367182"/>
            <a:chExt cx="1635977" cy="1635977"/>
          </a:xfrm>
        </p:grpSpPr>
        <p:sp>
          <p:nvSpPr>
            <p:cNvPr id="105" name="Teardrop 3">
              <a:extLst>
                <a:ext uri="{FF2B5EF4-FFF2-40B4-BE49-F238E27FC236}">
                  <a16:creationId xmlns:a16="http://schemas.microsoft.com/office/drawing/2014/main" id="{A28320B6-3926-4AC4-9062-5E5220903BFC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Teardrop 3">
              <a:extLst>
                <a:ext uri="{FF2B5EF4-FFF2-40B4-BE49-F238E27FC236}">
                  <a16:creationId xmlns:a16="http://schemas.microsoft.com/office/drawing/2014/main" id="{F471B52A-3656-424A-A9A7-EA7FFE1D83F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CF2EC8CB-4534-4B9F-8CD8-3ECD29024A20}"/>
              </a:ext>
            </a:extLst>
          </p:cNvPr>
          <p:cNvGrpSpPr/>
          <p:nvPr/>
        </p:nvGrpSpPr>
        <p:grpSpPr>
          <a:xfrm rot="18779436">
            <a:off x="6579566" y="2881277"/>
            <a:ext cx="1061809" cy="1061809"/>
            <a:chOff x="4543248" y="2367182"/>
            <a:chExt cx="1635977" cy="1635977"/>
          </a:xfrm>
        </p:grpSpPr>
        <p:sp>
          <p:nvSpPr>
            <p:cNvPr id="111" name="Teardrop 3">
              <a:extLst>
                <a:ext uri="{FF2B5EF4-FFF2-40B4-BE49-F238E27FC236}">
                  <a16:creationId xmlns:a16="http://schemas.microsoft.com/office/drawing/2014/main" id="{1BB7291F-86DB-4156-B66E-983CEC38FFF0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2" name="Teardrop 3">
              <a:extLst>
                <a:ext uri="{FF2B5EF4-FFF2-40B4-BE49-F238E27FC236}">
                  <a16:creationId xmlns:a16="http://schemas.microsoft.com/office/drawing/2014/main" id="{43F6B531-9405-4814-8CC7-B5E050029EA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40E97FF3-7435-4187-BD00-498823463E1F}"/>
              </a:ext>
            </a:extLst>
          </p:cNvPr>
          <p:cNvGrpSpPr/>
          <p:nvPr/>
        </p:nvGrpSpPr>
        <p:grpSpPr>
          <a:xfrm rot="2700000">
            <a:off x="8885255" y="527280"/>
            <a:ext cx="905411" cy="905411"/>
            <a:chOff x="4543248" y="2367182"/>
            <a:chExt cx="1635977" cy="1635977"/>
          </a:xfrm>
        </p:grpSpPr>
        <p:sp>
          <p:nvSpPr>
            <p:cNvPr id="114" name="Teardrop 3">
              <a:extLst>
                <a:ext uri="{FF2B5EF4-FFF2-40B4-BE49-F238E27FC236}">
                  <a16:creationId xmlns:a16="http://schemas.microsoft.com/office/drawing/2014/main" id="{23866439-D961-44D8-8A83-47F7D70B825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Teardrop 3">
              <a:extLst>
                <a:ext uri="{FF2B5EF4-FFF2-40B4-BE49-F238E27FC236}">
                  <a16:creationId xmlns:a16="http://schemas.microsoft.com/office/drawing/2014/main" id="{C33C82FF-B265-41A8-9667-141C264E6EE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그룹 115">
            <a:extLst>
              <a:ext uri="{FF2B5EF4-FFF2-40B4-BE49-F238E27FC236}">
                <a16:creationId xmlns:a16="http://schemas.microsoft.com/office/drawing/2014/main" id="{2BF3AAD3-40EE-4DF4-9F9C-537533E1065C}"/>
              </a:ext>
            </a:extLst>
          </p:cNvPr>
          <p:cNvGrpSpPr/>
          <p:nvPr/>
        </p:nvGrpSpPr>
        <p:grpSpPr>
          <a:xfrm rot="5112435">
            <a:off x="10710700" y="792088"/>
            <a:ext cx="1061809" cy="1061809"/>
            <a:chOff x="4543248" y="2367182"/>
            <a:chExt cx="1635977" cy="1635977"/>
          </a:xfrm>
        </p:grpSpPr>
        <p:sp>
          <p:nvSpPr>
            <p:cNvPr id="117" name="Teardrop 3">
              <a:extLst>
                <a:ext uri="{FF2B5EF4-FFF2-40B4-BE49-F238E27FC236}">
                  <a16:creationId xmlns:a16="http://schemas.microsoft.com/office/drawing/2014/main" id="{01D1D919-5C95-4B62-BF3D-5011D6D3BCD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8" name="Teardrop 3">
              <a:extLst>
                <a:ext uri="{FF2B5EF4-FFF2-40B4-BE49-F238E27FC236}">
                  <a16:creationId xmlns:a16="http://schemas.microsoft.com/office/drawing/2014/main" id="{24D887CF-8842-4DAD-ACD6-B98B97943C59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9" name="그룹 118">
            <a:extLst>
              <a:ext uri="{FF2B5EF4-FFF2-40B4-BE49-F238E27FC236}">
                <a16:creationId xmlns:a16="http://schemas.microsoft.com/office/drawing/2014/main" id="{DFF2A3B4-BFF2-47D4-BE93-6E06FA4E53E2}"/>
              </a:ext>
            </a:extLst>
          </p:cNvPr>
          <p:cNvGrpSpPr/>
          <p:nvPr/>
        </p:nvGrpSpPr>
        <p:grpSpPr>
          <a:xfrm rot="5112435">
            <a:off x="10836085" y="2585500"/>
            <a:ext cx="811037" cy="811037"/>
            <a:chOff x="4543248" y="2367182"/>
            <a:chExt cx="1635977" cy="1635977"/>
          </a:xfrm>
        </p:grpSpPr>
        <p:sp>
          <p:nvSpPr>
            <p:cNvPr id="120" name="Teardrop 3">
              <a:extLst>
                <a:ext uri="{FF2B5EF4-FFF2-40B4-BE49-F238E27FC236}">
                  <a16:creationId xmlns:a16="http://schemas.microsoft.com/office/drawing/2014/main" id="{35CF9B63-6D88-4B22-A64E-B986D3D14C1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1" name="Teardrop 3">
              <a:extLst>
                <a:ext uri="{FF2B5EF4-FFF2-40B4-BE49-F238E27FC236}">
                  <a16:creationId xmlns:a16="http://schemas.microsoft.com/office/drawing/2014/main" id="{C5A7CFFA-B6E0-423D-AB15-62D69DD31E9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그룹 121">
            <a:extLst>
              <a:ext uri="{FF2B5EF4-FFF2-40B4-BE49-F238E27FC236}">
                <a16:creationId xmlns:a16="http://schemas.microsoft.com/office/drawing/2014/main" id="{F9175C3D-35F1-4687-9D0E-64E96F92A7CB}"/>
              </a:ext>
            </a:extLst>
          </p:cNvPr>
          <p:cNvGrpSpPr/>
          <p:nvPr/>
        </p:nvGrpSpPr>
        <p:grpSpPr>
          <a:xfrm rot="1064011">
            <a:off x="9764170" y="2803559"/>
            <a:ext cx="474037" cy="474037"/>
            <a:chOff x="4543248" y="2367182"/>
            <a:chExt cx="1635977" cy="1635977"/>
          </a:xfrm>
        </p:grpSpPr>
        <p:sp>
          <p:nvSpPr>
            <p:cNvPr id="123" name="Teardrop 3">
              <a:extLst>
                <a:ext uri="{FF2B5EF4-FFF2-40B4-BE49-F238E27FC236}">
                  <a16:creationId xmlns:a16="http://schemas.microsoft.com/office/drawing/2014/main" id="{CDCE5694-38D5-493F-83EB-4FFFAA5733A5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Teardrop 3">
              <a:extLst>
                <a:ext uri="{FF2B5EF4-FFF2-40B4-BE49-F238E27FC236}">
                  <a16:creationId xmlns:a16="http://schemas.microsoft.com/office/drawing/2014/main" id="{53ED2C4E-FA36-47E4-8D63-A199B4104E8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5" name="그룹 124">
            <a:extLst>
              <a:ext uri="{FF2B5EF4-FFF2-40B4-BE49-F238E27FC236}">
                <a16:creationId xmlns:a16="http://schemas.microsoft.com/office/drawing/2014/main" id="{36715F9C-679A-49AE-A584-ADCF60915B05}"/>
              </a:ext>
            </a:extLst>
          </p:cNvPr>
          <p:cNvGrpSpPr/>
          <p:nvPr/>
        </p:nvGrpSpPr>
        <p:grpSpPr>
          <a:xfrm rot="2122767">
            <a:off x="8189439" y="2832926"/>
            <a:ext cx="474037" cy="474037"/>
            <a:chOff x="4543248" y="2367182"/>
            <a:chExt cx="1635977" cy="1635977"/>
          </a:xfrm>
        </p:grpSpPr>
        <p:sp>
          <p:nvSpPr>
            <p:cNvPr id="126" name="Teardrop 3">
              <a:extLst>
                <a:ext uri="{FF2B5EF4-FFF2-40B4-BE49-F238E27FC236}">
                  <a16:creationId xmlns:a16="http://schemas.microsoft.com/office/drawing/2014/main" id="{3EF8292E-BADD-47AD-84C0-E1206F4257E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7" name="Teardrop 3">
              <a:extLst>
                <a:ext uri="{FF2B5EF4-FFF2-40B4-BE49-F238E27FC236}">
                  <a16:creationId xmlns:a16="http://schemas.microsoft.com/office/drawing/2014/main" id="{8BE8C0A9-2A77-4490-BEB9-7DD5348C3F93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8" name="그룹 127">
            <a:extLst>
              <a:ext uri="{FF2B5EF4-FFF2-40B4-BE49-F238E27FC236}">
                <a16:creationId xmlns:a16="http://schemas.microsoft.com/office/drawing/2014/main" id="{31995F29-22D3-4511-A5CE-B9BEF9ADC46B}"/>
              </a:ext>
            </a:extLst>
          </p:cNvPr>
          <p:cNvGrpSpPr/>
          <p:nvPr/>
        </p:nvGrpSpPr>
        <p:grpSpPr>
          <a:xfrm rot="17124230">
            <a:off x="7528985" y="3752741"/>
            <a:ext cx="474037" cy="474037"/>
            <a:chOff x="4543248" y="2367182"/>
            <a:chExt cx="1635977" cy="1635977"/>
          </a:xfrm>
        </p:grpSpPr>
        <p:sp>
          <p:nvSpPr>
            <p:cNvPr id="129" name="Teardrop 3">
              <a:extLst>
                <a:ext uri="{FF2B5EF4-FFF2-40B4-BE49-F238E27FC236}">
                  <a16:creationId xmlns:a16="http://schemas.microsoft.com/office/drawing/2014/main" id="{149760ED-5FA6-4E4B-835E-22494DA430E9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0" name="Teardrop 3">
              <a:extLst>
                <a:ext uri="{FF2B5EF4-FFF2-40B4-BE49-F238E27FC236}">
                  <a16:creationId xmlns:a16="http://schemas.microsoft.com/office/drawing/2014/main" id="{80FBC7A4-CB33-438D-A08C-B7DDF587E90C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1" name="그룹 130">
            <a:extLst>
              <a:ext uri="{FF2B5EF4-FFF2-40B4-BE49-F238E27FC236}">
                <a16:creationId xmlns:a16="http://schemas.microsoft.com/office/drawing/2014/main" id="{3DB00CAF-EA80-4535-B764-38AD1D88DED5}"/>
              </a:ext>
            </a:extLst>
          </p:cNvPr>
          <p:cNvGrpSpPr/>
          <p:nvPr/>
        </p:nvGrpSpPr>
        <p:grpSpPr>
          <a:xfrm rot="3555004">
            <a:off x="8189438" y="1245645"/>
            <a:ext cx="474037" cy="474037"/>
            <a:chOff x="4543248" y="2367182"/>
            <a:chExt cx="1635977" cy="1635977"/>
          </a:xfrm>
        </p:grpSpPr>
        <p:sp>
          <p:nvSpPr>
            <p:cNvPr id="132" name="Teardrop 3">
              <a:extLst>
                <a:ext uri="{FF2B5EF4-FFF2-40B4-BE49-F238E27FC236}">
                  <a16:creationId xmlns:a16="http://schemas.microsoft.com/office/drawing/2014/main" id="{72398D30-C77F-45E7-B8C0-A1EABC2CFF9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Teardrop 3">
              <a:extLst>
                <a:ext uri="{FF2B5EF4-FFF2-40B4-BE49-F238E27FC236}">
                  <a16:creationId xmlns:a16="http://schemas.microsoft.com/office/drawing/2014/main" id="{59C6F86B-AAD0-4F02-BC28-305A47EE5F6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그룹 133">
            <a:extLst>
              <a:ext uri="{FF2B5EF4-FFF2-40B4-BE49-F238E27FC236}">
                <a16:creationId xmlns:a16="http://schemas.microsoft.com/office/drawing/2014/main" id="{87D8CCB0-9789-4E9F-928D-BDCC59204EC6}"/>
              </a:ext>
            </a:extLst>
          </p:cNvPr>
          <p:cNvGrpSpPr/>
          <p:nvPr/>
        </p:nvGrpSpPr>
        <p:grpSpPr>
          <a:xfrm rot="17211645">
            <a:off x="7748018" y="2544468"/>
            <a:ext cx="474037" cy="474037"/>
            <a:chOff x="4543248" y="2367182"/>
            <a:chExt cx="1635977" cy="1635977"/>
          </a:xfrm>
        </p:grpSpPr>
        <p:sp>
          <p:nvSpPr>
            <p:cNvPr id="135" name="Teardrop 3">
              <a:extLst>
                <a:ext uri="{FF2B5EF4-FFF2-40B4-BE49-F238E27FC236}">
                  <a16:creationId xmlns:a16="http://schemas.microsoft.com/office/drawing/2014/main" id="{F915C856-4733-4387-9149-DE969224A59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6" name="Teardrop 3">
              <a:extLst>
                <a:ext uri="{FF2B5EF4-FFF2-40B4-BE49-F238E27FC236}">
                  <a16:creationId xmlns:a16="http://schemas.microsoft.com/office/drawing/2014/main" id="{255C886F-98CC-4B3D-89E5-320D7906438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7" name="그룹 136">
            <a:extLst>
              <a:ext uri="{FF2B5EF4-FFF2-40B4-BE49-F238E27FC236}">
                <a16:creationId xmlns:a16="http://schemas.microsoft.com/office/drawing/2014/main" id="{43216C9E-5C12-40F1-AC4F-9BB3F4B06BEC}"/>
              </a:ext>
            </a:extLst>
          </p:cNvPr>
          <p:cNvGrpSpPr/>
          <p:nvPr/>
        </p:nvGrpSpPr>
        <p:grpSpPr>
          <a:xfrm rot="1354960">
            <a:off x="10157495" y="1172849"/>
            <a:ext cx="474037" cy="474037"/>
            <a:chOff x="4543248" y="2367182"/>
            <a:chExt cx="1635977" cy="1635977"/>
          </a:xfrm>
        </p:grpSpPr>
        <p:sp>
          <p:nvSpPr>
            <p:cNvPr id="138" name="Teardrop 3">
              <a:extLst>
                <a:ext uri="{FF2B5EF4-FFF2-40B4-BE49-F238E27FC236}">
                  <a16:creationId xmlns:a16="http://schemas.microsoft.com/office/drawing/2014/main" id="{B2ED398F-9A07-4F47-B4AA-3F7B4F23C8AA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9" name="Teardrop 3">
              <a:extLst>
                <a:ext uri="{FF2B5EF4-FFF2-40B4-BE49-F238E27FC236}">
                  <a16:creationId xmlns:a16="http://schemas.microsoft.com/office/drawing/2014/main" id="{C5F464B3-51AC-4705-A200-CD60B7981AF4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3" name="그룹 142">
            <a:extLst>
              <a:ext uri="{FF2B5EF4-FFF2-40B4-BE49-F238E27FC236}">
                <a16:creationId xmlns:a16="http://schemas.microsoft.com/office/drawing/2014/main" id="{47BD61BF-57E5-4299-9A50-CD7668791FEA}"/>
              </a:ext>
            </a:extLst>
          </p:cNvPr>
          <p:cNvGrpSpPr/>
          <p:nvPr/>
        </p:nvGrpSpPr>
        <p:grpSpPr>
          <a:xfrm rot="10071635">
            <a:off x="10896734" y="3601874"/>
            <a:ext cx="474037" cy="474037"/>
            <a:chOff x="4543248" y="2367182"/>
            <a:chExt cx="1635977" cy="1635977"/>
          </a:xfrm>
        </p:grpSpPr>
        <p:sp>
          <p:nvSpPr>
            <p:cNvPr id="144" name="Teardrop 3">
              <a:extLst>
                <a:ext uri="{FF2B5EF4-FFF2-40B4-BE49-F238E27FC236}">
                  <a16:creationId xmlns:a16="http://schemas.microsoft.com/office/drawing/2014/main" id="{2D3EA863-D993-49F8-A8A0-37CA29E1D392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45" name="Teardrop 3">
              <a:extLst>
                <a:ext uri="{FF2B5EF4-FFF2-40B4-BE49-F238E27FC236}">
                  <a16:creationId xmlns:a16="http://schemas.microsoft.com/office/drawing/2014/main" id="{1E9A0538-C263-4C09-94E1-760FD38A7980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6" name="그룹 145">
            <a:extLst>
              <a:ext uri="{FF2B5EF4-FFF2-40B4-BE49-F238E27FC236}">
                <a16:creationId xmlns:a16="http://schemas.microsoft.com/office/drawing/2014/main" id="{82AD44A4-8A4C-47BB-9C55-884F2FA618E0}"/>
              </a:ext>
            </a:extLst>
          </p:cNvPr>
          <p:cNvGrpSpPr/>
          <p:nvPr/>
        </p:nvGrpSpPr>
        <p:grpSpPr>
          <a:xfrm rot="8556538">
            <a:off x="10516916" y="2248891"/>
            <a:ext cx="474037" cy="474037"/>
            <a:chOff x="4543248" y="2367182"/>
            <a:chExt cx="1635977" cy="1635977"/>
          </a:xfrm>
        </p:grpSpPr>
        <p:sp>
          <p:nvSpPr>
            <p:cNvPr id="147" name="Teardrop 3">
              <a:extLst>
                <a:ext uri="{FF2B5EF4-FFF2-40B4-BE49-F238E27FC236}">
                  <a16:creationId xmlns:a16="http://schemas.microsoft.com/office/drawing/2014/main" id="{2012A5D5-AE8F-4569-98E6-69B34C6B00F4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48" name="Teardrop 3">
              <a:extLst>
                <a:ext uri="{FF2B5EF4-FFF2-40B4-BE49-F238E27FC236}">
                  <a16:creationId xmlns:a16="http://schemas.microsoft.com/office/drawing/2014/main" id="{300E7671-A4C6-4833-ADA0-99C86492AB31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그룹 148">
            <a:extLst>
              <a:ext uri="{FF2B5EF4-FFF2-40B4-BE49-F238E27FC236}">
                <a16:creationId xmlns:a16="http://schemas.microsoft.com/office/drawing/2014/main" id="{561533D8-84A1-47B3-A440-D4024CF9693A}"/>
              </a:ext>
            </a:extLst>
          </p:cNvPr>
          <p:cNvGrpSpPr/>
          <p:nvPr/>
        </p:nvGrpSpPr>
        <p:grpSpPr>
          <a:xfrm rot="4494514">
            <a:off x="9494068" y="1900586"/>
            <a:ext cx="474037" cy="474037"/>
            <a:chOff x="4543248" y="2367182"/>
            <a:chExt cx="1635977" cy="1635977"/>
          </a:xfrm>
        </p:grpSpPr>
        <p:sp>
          <p:nvSpPr>
            <p:cNvPr id="150" name="Teardrop 3">
              <a:extLst>
                <a:ext uri="{FF2B5EF4-FFF2-40B4-BE49-F238E27FC236}">
                  <a16:creationId xmlns:a16="http://schemas.microsoft.com/office/drawing/2014/main" id="{13D50381-52E7-46E8-ADDF-92C62F9F4E0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1" name="Teardrop 3">
              <a:extLst>
                <a:ext uri="{FF2B5EF4-FFF2-40B4-BE49-F238E27FC236}">
                  <a16:creationId xmlns:a16="http://schemas.microsoft.com/office/drawing/2014/main" id="{AB0359C9-C398-4CFB-99BC-BFB7A6E7A687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2" name="그룹 151">
            <a:extLst>
              <a:ext uri="{FF2B5EF4-FFF2-40B4-BE49-F238E27FC236}">
                <a16:creationId xmlns:a16="http://schemas.microsoft.com/office/drawing/2014/main" id="{BF4663A2-BC2D-4CBC-8B17-B03F80F50408}"/>
              </a:ext>
            </a:extLst>
          </p:cNvPr>
          <p:cNvGrpSpPr/>
          <p:nvPr/>
        </p:nvGrpSpPr>
        <p:grpSpPr>
          <a:xfrm rot="19971922">
            <a:off x="8598390" y="1717502"/>
            <a:ext cx="474037" cy="474037"/>
            <a:chOff x="4543248" y="2367182"/>
            <a:chExt cx="1635977" cy="1635977"/>
          </a:xfrm>
        </p:grpSpPr>
        <p:sp>
          <p:nvSpPr>
            <p:cNvPr id="153" name="Teardrop 3">
              <a:extLst>
                <a:ext uri="{FF2B5EF4-FFF2-40B4-BE49-F238E27FC236}">
                  <a16:creationId xmlns:a16="http://schemas.microsoft.com/office/drawing/2014/main" id="{8CA41464-E705-4BB1-9804-A75979177C61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4" name="Teardrop 3">
              <a:extLst>
                <a:ext uri="{FF2B5EF4-FFF2-40B4-BE49-F238E27FC236}">
                  <a16:creationId xmlns:a16="http://schemas.microsoft.com/office/drawing/2014/main" id="{4E2C3BCD-7637-484C-B608-EB9D44BFFE5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55" name="Rectangle 9">
            <a:extLst>
              <a:ext uri="{FF2B5EF4-FFF2-40B4-BE49-F238E27FC236}">
                <a16:creationId xmlns:a16="http://schemas.microsoft.com/office/drawing/2014/main" id="{BEFDB944-48F0-4136-8012-E423CA46FFB4}"/>
              </a:ext>
            </a:extLst>
          </p:cNvPr>
          <p:cNvSpPr/>
          <p:nvPr/>
        </p:nvSpPr>
        <p:spPr>
          <a:xfrm>
            <a:off x="10969717" y="1244256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6" name="Rectangle 16">
            <a:extLst>
              <a:ext uri="{FF2B5EF4-FFF2-40B4-BE49-F238E27FC236}">
                <a16:creationId xmlns:a16="http://schemas.microsoft.com/office/drawing/2014/main" id="{21BCE477-3173-424E-BE89-5BC821BD96AF}"/>
              </a:ext>
            </a:extLst>
          </p:cNvPr>
          <p:cNvSpPr/>
          <p:nvPr/>
        </p:nvSpPr>
        <p:spPr>
          <a:xfrm>
            <a:off x="7090624" y="3298311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7" name="Rectangle 16">
            <a:extLst>
              <a:ext uri="{FF2B5EF4-FFF2-40B4-BE49-F238E27FC236}">
                <a16:creationId xmlns:a16="http://schemas.microsoft.com/office/drawing/2014/main" id="{884BFADD-8C98-410C-9831-47C84D3EDA29}"/>
              </a:ext>
            </a:extLst>
          </p:cNvPr>
          <p:cNvSpPr/>
          <p:nvPr/>
        </p:nvSpPr>
        <p:spPr>
          <a:xfrm rot="2700000">
            <a:off x="11022649" y="286073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8" name="Freeform 18">
            <a:extLst>
              <a:ext uri="{FF2B5EF4-FFF2-40B4-BE49-F238E27FC236}">
                <a16:creationId xmlns:a16="http://schemas.microsoft.com/office/drawing/2014/main" id="{97C9804A-D951-49FE-BD08-B9A46F63336C}"/>
              </a:ext>
            </a:extLst>
          </p:cNvPr>
          <p:cNvSpPr/>
          <p:nvPr/>
        </p:nvSpPr>
        <p:spPr>
          <a:xfrm>
            <a:off x="7225769" y="1671737"/>
            <a:ext cx="427438" cy="344974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9" name="Rounded Rectangle 5">
            <a:extLst>
              <a:ext uri="{FF2B5EF4-FFF2-40B4-BE49-F238E27FC236}">
                <a16:creationId xmlns:a16="http://schemas.microsoft.com/office/drawing/2014/main" id="{08AF635F-4BEA-4B6E-9034-12610E3C62F4}"/>
              </a:ext>
            </a:extLst>
          </p:cNvPr>
          <p:cNvSpPr>
            <a:spLocks noChangeAspect="1"/>
          </p:cNvSpPr>
          <p:nvPr/>
        </p:nvSpPr>
        <p:spPr>
          <a:xfrm flipH="1">
            <a:off x="9148241" y="984911"/>
            <a:ext cx="356269" cy="29390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894371" y="2106873"/>
            <a:ext cx="5465748" cy="33637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Fraktur tertutup dan terbuka terutama pada tulang-tulang panjang, perdarahan (luka tusuk/trauma tajam)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anda-tanda syok hipovolemik karena perdarahan (pucat, lemas, diaphoresis, nadi lemah, takikardi dan volume darah berkurang min 15 %)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anda-tanda gangguan neurovascular (CRT &gt; 2 detik, akral dingin, perabaan pulse pada distal, neurosensori dan pergerakan).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428226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endParaRPr lang="id-ID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852165"/>
              </p:ext>
            </p:extLst>
          </p:nvPr>
        </p:nvGraphicFramePr>
        <p:xfrm>
          <a:off x="1182414" y="476671"/>
          <a:ext cx="10562896" cy="6380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3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649">
                <a:tc>
                  <a:txBody>
                    <a:bodyPr/>
                    <a:lstStyle/>
                    <a:p>
                      <a:pPr algn="ctr"/>
                      <a:r>
                        <a:rPr lang="en-ID" dirty="0" err="1">
                          <a:solidFill>
                            <a:schemeClr val="tx1"/>
                          </a:solidFill>
                        </a:rPr>
                        <a:t>Fokus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err="1">
                          <a:solidFill>
                            <a:schemeClr val="tx1"/>
                          </a:solidFill>
                        </a:rPr>
                        <a:t>Sistem</a:t>
                      </a:r>
                      <a:r>
                        <a:rPr lang="en-ID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MUSKULOSKELETAL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656">
                <a:tc>
                  <a:txBody>
                    <a:bodyPr/>
                    <a:lstStyle/>
                    <a:p>
                      <a:r>
                        <a:rPr lang="en-ID" dirty="0" err="1">
                          <a:solidFill>
                            <a:schemeClr val="tx1"/>
                          </a:solidFill>
                        </a:rPr>
                        <a:t>Pengkajian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anda-tanda fraktur, deformitas, nyeri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tatus neurovascular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yndroma kompartemen,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anda-tanda syok, capillary refill time (CRT), penurunan kesadaran, gangguan hemodinamik,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ilai GCS dan vital 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4029">
                <a:tc>
                  <a:txBody>
                    <a:bodyPr/>
                    <a:lstStyle/>
                    <a:p>
                      <a:r>
                        <a:rPr lang="en-ID" dirty="0" err="1">
                          <a:solidFill>
                            <a:schemeClr val="tx1"/>
                          </a:solidFill>
                        </a:rPr>
                        <a:t>Diagnosa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Defisit volume cairan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yok,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angguan perfusi jaringan,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angguan mobilitas fisik,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isiko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disfungsi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neurovascular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6865">
                <a:tc>
                  <a:txBody>
                    <a:bodyPr/>
                    <a:lstStyle/>
                    <a:p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Intervensi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Pemasangan IV-line,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elvic wrapping,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emasangan bidai,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alut tekan dan posisi,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eknik mengurangi nyeri.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9497">
                <a:tc>
                  <a:txBody>
                    <a:bodyPr/>
                    <a:lstStyle/>
                    <a:p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Evaluasi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Tanda-tanda kompartemen sindrom (5 P),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tanda-tanda nyeri,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tanda-tanda syok dan neurovaskuler.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44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47D3742-99E2-439D-847B-097155E7B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936" y="699434"/>
            <a:ext cx="91440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id-ID" altLang="id-ID" sz="40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Definisi </a:t>
            </a:r>
            <a:r>
              <a:rPr lang="en-US" altLang="id-ID" sz="40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Fra</a:t>
            </a:r>
            <a:r>
              <a:rPr lang="id-ID" altLang="id-ID" sz="40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k</a:t>
            </a:r>
            <a:r>
              <a:rPr lang="en-US" altLang="id-ID" sz="40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tur </a:t>
            </a:r>
            <a:r>
              <a:rPr lang="en-US" altLang="id-ID" sz="4000" b="1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Tulang</a:t>
            </a:r>
            <a:endParaRPr lang="en-US" altLang="id-ID" sz="40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67B8252-5596-418E-9CB1-C831D1F91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936" y="1748911"/>
            <a:ext cx="6906964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8013" indent="-608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08063" indent="-6080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rgbClr val="FFFF00"/>
              </a:buClr>
              <a:buSzPct val="95000"/>
            </a:pPr>
            <a:r>
              <a:rPr lang="id-ID" altLang="id-ID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Terjadinya diskontinuitas (Ketidak Sinambungan) jaringan tulang / tulang rawan</a:t>
            </a:r>
            <a:r>
              <a:rPr lang="en-US" altLang="id-ID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   </a:t>
            </a:r>
          </a:p>
          <a:p>
            <a:pPr lvl="2">
              <a:spcBef>
                <a:spcPct val="20000"/>
              </a:spcBef>
              <a:buClr>
                <a:srgbClr val="FFFF00"/>
              </a:buClr>
              <a:buSzPct val="70000"/>
              <a:buFont typeface="Wingdings" panose="05000000000000000000" pitchFamily="2" charset="2"/>
              <a:buChar char="u"/>
            </a:pPr>
            <a:r>
              <a:rPr lang="id-ID" altLang="id-ID" sz="2100" b="1" dirty="0">
                <a:latin typeface="Cambria" panose="02040503050406030204" pitchFamily="18" charset="0"/>
                <a:ea typeface="Cambria" panose="02040503050406030204" pitchFamily="18" charset="0"/>
              </a:rPr>
              <a:t>Penyebab:  </a:t>
            </a:r>
            <a:r>
              <a:rPr lang="id-ID" altLang="id-ID" sz="2100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Trauma  </a:t>
            </a:r>
          </a:p>
          <a:p>
            <a:pPr lvl="2">
              <a:spcBef>
                <a:spcPct val="20000"/>
              </a:spcBef>
              <a:buClr>
                <a:srgbClr val="FFFF00"/>
              </a:buClr>
              <a:buSzPct val="70000"/>
              <a:buFont typeface="Wingdings" panose="05000000000000000000" pitchFamily="2" charset="2"/>
              <a:buChar char="u"/>
            </a:pPr>
            <a:r>
              <a:rPr lang="id-ID" altLang="id-ID" sz="2100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Berat </a:t>
            </a:r>
          </a:p>
          <a:p>
            <a:pPr lvl="2">
              <a:spcBef>
                <a:spcPct val="20000"/>
              </a:spcBef>
              <a:buClr>
                <a:srgbClr val="FFFF00"/>
              </a:buClr>
              <a:buSzPct val="70000"/>
              <a:buFont typeface="Wingdings" panose="05000000000000000000" pitchFamily="2" charset="2"/>
              <a:buChar char="u"/>
            </a:pPr>
            <a:r>
              <a:rPr lang="id-ID" altLang="id-ID" sz="2100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Ringan</a:t>
            </a:r>
          </a:p>
        </p:txBody>
      </p:sp>
      <p:pic>
        <p:nvPicPr>
          <p:cNvPr id="6148" name="Picture 1">
            <a:extLst>
              <a:ext uri="{FF2B5EF4-FFF2-40B4-BE49-F238E27FC236}">
                <a16:creationId xmlns:a16="http://schemas.microsoft.com/office/drawing/2014/main" id="{8AECD95E-8B8E-4786-AC39-9310F324D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639" y="1555096"/>
            <a:ext cx="15367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3">
            <a:extLst>
              <a:ext uri="{FF2B5EF4-FFF2-40B4-BE49-F238E27FC236}">
                <a16:creationId xmlns:a16="http://schemas.microsoft.com/office/drawing/2014/main" id="{57A582B3-BAA9-4BCE-B8B7-E0DBBA1396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5" y="1705115"/>
            <a:ext cx="16129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82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073ADDD-C828-47D3-9450-AC055FAC6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9300" y="914400"/>
            <a:ext cx="9232900" cy="894522"/>
          </a:xfrm>
        </p:spPr>
        <p:txBody>
          <a:bodyPr>
            <a:normAutofit/>
          </a:bodyPr>
          <a:lstStyle/>
          <a:p>
            <a:r>
              <a:rPr lang="en-US" altLang="id-ID" dirty="0">
                <a:solidFill>
                  <a:srgbClr val="993300"/>
                </a:solidFill>
              </a:rPr>
              <a:t>Nursing Assessment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3DDB15F-0BC7-4611-9776-3648977B09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2200" y="1974022"/>
            <a:ext cx="9144000" cy="4114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altLang="id-ID" dirty="0">
                <a:solidFill>
                  <a:srgbClr val="000066"/>
                </a:solidFill>
              </a:rPr>
              <a:t>Neurovascular assessment</a:t>
            </a:r>
          </a:p>
          <a:p>
            <a:pPr lvl="1"/>
            <a:r>
              <a:rPr lang="id-ID" altLang="id-ID" sz="3200" dirty="0">
                <a:solidFill>
                  <a:srgbClr val="993366"/>
                </a:solidFill>
              </a:rPr>
              <a:t>warna</a:t>
            </a:r>
            <a:r>
              <a:rPr lang="en-US" altLang="id-ID" sz="3200" dirty="0">
                <a:solidFill>
                  <a:srgbClr val="993366"/>
                </a:solidFill>
              </a:rPr>
              <a:t> and temperature</a:t>
            </a:r>
          </a:p>
          <a:p>
            <a:pPr lvl="2"/>
            <a:r>
              <a:rPr lang="en-US" altLang="id-ID" sz="2800" dirty="0">
                <a:solidFill>
                  <a:srgbClr val="993366"/>
                </a:solidFill>
              </a:rPr>
              <a:t>cyanotic and cool/cold:  arterial </a:t>
            </a:r>
            <a:r>
              <a:rPr lang="en-US" altLang="id-ID" sz="2800" dirty="0">
                <a:solidFill>
                  <a:srgbClr val="993366"/>
                </a:solidFill>
                <a:cs typeface="Times New Roman" panose="02020603050405020304" pitchFamily="18" charset="0"/>
              </a:rPr>
              <a:t>insufficiency</a:t>
            </a:r>
          </a:p>
          <a:p>
            <a:pPr lvl="2"/>
            <a:r>
              <a:rPr lang="id-ID" altLang="id-ID" sz="2800" dirty="0">
                <a:solidFill>
                  <a:srgbClr val="993366"/>
                </a:solidFill>
                <a:cs typeface="Times New Roman" panose="02020603050405020304" pitchFamily="18" charset="0"/>
              </a:rPr>
              <a:t>Biru dan hangat</a:t>
            </a:r>
            <a:r>
              <a:rPr lang="en-US" altLang="id-ID" sz="2800" dirty="0">
                <a:solidFill>
                  <a:srgbClr val="993366"/>
                </a:solidFill>
                <a:cs typeface="Times New Roman" panose="02020603050405020304" pitchFamily="18" charset="0"/>
              </a:rPr>
              <a:t>: venous insufficiency</a:t>
            </a:r>
            <a:endParaRPr lang="en-US" altLang="id-ID" sz="2800" dirty="0">
              <a:solidFill>
                <a:srgbClr val="993366"/>
              </a:solidFill>
            </a:endParaRPr>
          </a:p>
          <a:p>
            <a:pPr lvl="1"/>
            <a:r>
              <a:rPr lang="en-US" altLang="id-ID" sz="3200" dirty="0">
                <a:solidFill>
                  <a:srgbClr val="993366"/>
                </a:solidFill>
              </a:rPr>
              <a:t>Capillary refill </a:t>
            </a:r>
            <a:r>
              <a:rPr lang="en-US" altLang="id-ID" dirty="0">
                <a:solidFill>
                  <a:srgbClr val="993366"/>
                </a:solidFill>
              </a:rPr>
              <a:t>(want </a:t>
            </a:r>
            <a:r>
              <a:rPr lang="en-US" altLang="id-ID" u="sng" dirty="0">
                <a:solidFill>
                  <a:srgbClr val="993366"/>
                </a:solidFill>
              </a:rPr>
              <a:t>&lt;</a:t>
            </a:r>
            <a:r>
              <a:rPr lang="en-US" altLang="id-ID" dirty="0">
                <a:solidFill>
                  <a:srgbClr val="993366"/>
                </a:solidFill>
              </a:rPr>
              <a:t> 3 sec)</a:t>
            </a:r>
          </a:p>
          <a:p>
            <a:pPr lvl="1"/>
            <a:r>
              <a:rPr lang="en-US" altLang="id-ID" sz="3200" dirty="0">
                <a:solidFill>
                  <a:srgbClr val="993366"/>
                </a:solidFill>
              </a:rPr>
              <a:t>Peripheral pulses </a:t>
            </a:r>
            <a:r>
              <a:rPr lang="en-US" altLang="id-ID" dirty="0">
                <a:solidFill>
                  <a:srgbClr val="993366"/>
                </a:solidFill>
              </a:rPr>
              <a:t>(</a:t>
            </a:r>
            <a:r>
              <a:rPr lang="en-US" altLang="id-ID" dirty="0">
                <a:solidFill>
                  <a:srgbClr val="993366"/>
                </a:solidFill>
                <a:cs typeface="Times New Roman" panose="02020603050405020304" pitchFamily="18" charset="0"/>
              </a:rPr>
              <a:t>↓ indicates vascular insufficiency)</a:t>
            </a:r>
          </a:p>
          <a:p>
            <a:pPr lvl="1">
              <a:buFontTx/>
              <a:buNone/>
            </a:pPr>
            <a:endParaRPr lang="en-US" altLang="id-ID" dirty="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359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A53EE64-012D-4EC1-BAE6-59C83E7D9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2300" y="914400"/>
            <a:ext cx="9359900" cy="1143000"/>
          </a:xfrm>
        </p:spPr>
        <p:txBody>
          <a:bodyPr>
            <a:normAutofit/>
          </a:bodyPr>
          <a:lstStyle/>
          <a:p>
            <a:br>
              <a:rPr lang="en-US" altLang="id-ID" dirty="0"/>
            </a:br>
            <a:r>
              <a:rPr lang="en-US" altLang="id-ID" dirty="0">
                <a:solidFill>
                  <a:srgbClr val="993300"/>
                </a:solidFill>
              </a:rPr>
              <a:t>Nursing Assessment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6802002-53B5-4F3B-9522-6E6F0477F1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9800" y="2298700"/>
            <a:ext cx="8534400" cy="4114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altLang="id-ID" sz="3200" dirty="0">
                <a:solidFill>
                  <a:srgbClr val="000066"/>
                </a:solidFill>
              </a:rPr>
              <a:t>Neurovascular assessment</a:t>
            </a:r>
          </a:p>
          <a:p>
            <a:pPr lvl="1"/>
            <a:r>
              <a:rPr lang="en-US" altLang="id-ID" sz="3200" dirty="0">
                <a:solidFill>
                  <a:srgbClr val="993366"/>
                </a:solidFill>
              </a:rPr>
              <a:t>Edema</a:t>
            </a:r>
          </a:p>
          <a:p>
            <a:pPr lvl="1"/>
            <a:r>
              <a:rPr lang="en-US" altLang="id-ID" sz="3200" dirty="0">
                <a:solidFill>
                  <a:srgbClr val="993366"/>
                </a:solidFill>
              </a:rPr>
              <a:t>Sensation</a:t>
            </a:r>
            <a:r>
              <a:rPr lang="id-ID" altLang="id-ID" sz="3200" dirty="0">
                <a:solidFill>
                  <a:srgbClr val="993366"/>
                </a:solidFill>
              </a:rPr>
              <a:t> (sensorik)</a:t>
            </a:r>
            <a:endParaRPr lang="en-US" altLang="id-ID" sz="3200" dirty="0">
              <a:solidFill>
                <a:srgbClr val="993366"/>
              </a:solidFill>
            </a:endParaRPr>
          </a:p>
          <a:p>
            <a:pPr lvl="1"/>
            <a:r>
              <a:rPr lang="en-US" altLang="id-ID" sz="3200" dirty="0">
                <a:solidFill>
                  <a:srgbClr val="993366"/>
                </a:solidFill>
              </a:rPr>
              <a:t>Motor function</a:t>
            </a:r>
            <a:r>
              <a:rPr lang="id-ID" altLang="id-ID" sz="3200" dirty="0">
                <a:solidFill>
                  <a:srgbClr val="993366"/>
                </a:solidFill>
              </a:rPr>
              <a:t> (motrik)</a:t>
            </a:r>
            <a:endParaRPr lang="en-US" altLang="id-ID" sz="3200" dirty="0">
              <a:solidFill>
                <a:srgbClr val="993366"/>
              </a:solidFill>
            </a:endParaRPr>
          </a:p>
          <a:p>
            <a:pPr lvl="1"/>
            <a:r>
              <a:rPr lang="en-US" altLang="id-ID" sz="3200" dirty="0">
                <a:solidFill>
                  <a:srgbClr val="993366"/>
                </a:solidFill>
              </a:rPr>
              <a:t>Pain</a:t>
            </a:r>
          </a:p>
          <a:p>
            <a:pPr lvl="1"/>
            <a:endParaRPr lang="en-US" altLang="id-ID" sz="3200" dirty="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61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8D1688-48DA-4917-A0BA-9B6FEC98E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4900" y="990600"/>
            <a:ext cx="8877300" cy="1143000"/>
          </a:xfrm>
        </p:spPr>
        <p:txBody>
          <a:bodyPr>
            <a:normAutofit/>
          </a:bodyPr>
          <a:lstStyle/>
          <a:p>
            <a:r>
              <a:rPr lang="en-US" altLang="id-ID" dirty="0"/>
              <a:t>Complications of Fractures</a:t>
            </a:r>
            <a:br>
              <a:rPr lang="en-US" altLang="id-ID" dirty="0"/>
            </a:br>
            <a:r>
              <a:rPr lang="en-US" altLang="id-ID" dirty="0">
                <a:solidFill>
                  <a:srgbClr val="003399"/>
                </a:solidFill>
              </a:rPr>
              <a:t>Infection</a:t>
            </a:r>
            <a:endParaRPr lang="en-US" altLang="id-ID" dirty="0">
              <a:solidFill>
                <a:srgbClr val="993300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29DD4F7-C635-4FAF-99A1-00D372CB6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4900" y="2362200"/>
            <a:ext cx="9258300" cy="1315278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r>
              <a:rPr lang="en-US" altLang="id-ID" sz="2800" dirty="0">
                <a:solidFill>
                  <a:srgbClr val="000066"/>
                </a:solidFill>
              </a:rPr>
              <a:t>Open fractures and soft tissue injuries have </a:t>
            </a:r>
            <a:r>
              <a:rPr lang="en-US" altLang="id-ID" sz="2800" dirty="0">
                <a:solidFill>
                  <a:srgbClr val="000066"/>
                </a:solidFill>
                <a:sym typeface="Symbol" panose="05050102010706020507" pitchFamily="18" charset="2"/>
              </a:rPr>
              <a:t></a:t>
            </a:r>
            <a:r>
              <a:rPr lang="en-US" altLang="id-ID" sz="2800" dirty="0">
                <a:solidFill>
                  <a:srgbClr val="000066"/>
                </a:solidFill>
              </a:rPr>
              <a:t> incidence</a:t>
            </a:r>
          </a:p>
          <a:p>
            <a:r>
              <a:rPr lang="en-US" altLang="id-ID" sz="2800" dirty="0">
                <a:solidFill>
                  <a:srgbClr val="000066"/>
                </a:solidFill>
              </a:rPr>
              <a:t>Osteomyelitis can become chronic</a:t>
            </a:r>
            <a:endParaRPr lang="en-US" altLang="id-ID" sz="4400" dirty="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311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64865FA-17B4-4AEC-8CEC-8F6FAA29C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9220200" cy="1143000"/>
          </a:xfrm>
        </p:spPr>
        <p:txBody>
          <a:bodyPr>
            <a:normAutofit/>
          </a:bodyPr>
          <a:lstStyle/>
          <a:p>
            <a:r>
              <a:rPr lang="en-US" altLang="id-ID" dirty="0"/>
              <a:t>Complications of Fractures</a:t>
            </a:r>
            <a:br>
              <a:rPr lang="en-US" altLang="id-ID" dirty="0"/>
            </a:br>
            <a:r>
              <a:rPr lang="en-US" altLang="id-ID" dirty="0">
                <a:solidFill>
                  <a:srgbClr val="003399"/>
                </a:solidFill>
              </a:rPr>
              <a:t>Infection</a:t>
            </a:r>
            <a:endParaRPr lang="en-US" altLang="id-ID" dirty="0">
              <a:solidFill>
                <a:srgbClr val="993300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94C4AB4-2E0D-4D22-A9E9-87B1033FCA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7900" y="2362200"/>
            <a:ext cx="9385300" cy="2498035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altLang="id-ID" sz="2800" dirty="0">
                <a:solidFill>
                  <a:srgbClr val="000066"/>
                </a:solidFill>
              </a:rPr>
              <a:t>Collaborative Care</a:t>
            </a:r>
          </a:p>
          <a:p>
            <a:pPr lvl="1"/>
            <a:r>
              <a:rPr lang="en-US" altLang="id-ID" sz="3200" dirty="0">
                <a:solidFill>
                  <a:srgbClr val="993366"/>
                </a:solidFill>
              </a:rPr>
              <a:t>Open fractures require aggressive surgical debridement</a:t>
            </a:r>
          </a:p>
          <a:p>
            <a:pPr lvl="1"/>
            <a:r>
              <a:rPr lang="en-US" altLang="id-ID" sz="3200" dirty="0">
                <a:solidFill>
                  <a:srgbClr val="993366"/>
                </a:solidFill>
              </a:rPr>
              <a:t>Post-op IV antibiotics for 3 to 7 days (prophylactic)</a:t>
            </a:r>
          </a:p>
        </p:txBody>
      </p:sp>
    </p:spTree>
    <p:extLst>
      <p:ext uri="{BB962C8B-B14F-4D97-AF65-F5344CB8AC3E}">
        <p14:creationId xmlns:p14="http://schemas.microsoft.com/office/powerpoint/2010/main" val="145748389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181634"/>
      </a:dk2>
      <a:lt2>
        <a:srgbClr val="F0F3F2"/>
      </a:lt2>
      <a:accent1>
        <a:srgbClr val="DE3261"/>
      </a:accent1>
      <a:accent2>
        <a:srgbClr val="CC2097"/>
      </a:accent2>
      <a:accent3>
        <a:srgbClr val="CB32DE"/>
      </a:accent3>
      <a:accent4>
        <a:srgbClr val="7220CC"/>
      </a:accent4>
      <a:accent5>
        <a:srgbClr val="3C32DE"/>
      </a:accent5>
      <a:accent6>
        <a:srgbClr val="205ECC"/>
      </a:accent6>
      <a:hlink>
        <a:srgbClr val="6D53C5"/>
      </a:hlink>
      <a:folHlink>
        <a:srgbClr val="7F7F7F"/>
      </a:folHlink>
    </a:clrScheme>
    <a:fontScheme name="Dividend">
      <a:maj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6785</TotalTime>
  <Words>799</Words>
  <Application>Microsoft Office PowerPoint</Application>
  <PresentationFormat>Widescreen</PresentationFormat>
  <Paragraphs>150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Calibri</vt:lpstr>
      <vt:lpstr>Calisto MT</vt:lpstr>
      <vt:lpstr>Cambria</vt:lpstr>
      <vt:lpstr>Comic Sans MS</vt:lpstr>
      <vt:lpstr>Tahoma</vt:lpstr>
      <vt:lpstr>Times New Roman</vt:lpstr>
      <vt:lpstr>Tw Cen MT</vt:lpstr>
      <vt:lpstr>Wingdings</vt:lpstr>
      <vt:lpstr>Wingdings 2</vt:lpstr>
      <vt:lpstr>DividendVTI</vt:lpstr>
      <vt:lpstr>Departemen keperawatan GADAR &amp; kritis</vt:lpstr>
      <vt:lpstr>PowerPoint Presentation</vt:lpstr>
      <vt:lpstr>PowerPoint Presentation</vt:lpstr>
      <vt:lpstr>PowerPoint Presentation</vt:lpstr>
      <vt:lpstr>PowerPoint Presentation</vt:lpstr>
      <vt:lpstr>Nursing Assessment</vt:lpstr>
      <vt:lpstr> Nursing Assessment</vt:lpstr>
      <vt:lpstr>Complications of Fractures Infection</vt:lpstr>
      <vt:lpstr>Complications of Fractures Infection</vt:lpstr>
      <vt:lpstr>Complications of Fractures Compartment Syndrome</vt:lpstr>
      <vt:lpstr>Complications of Fractures Compartment Syndrome</vt:lpstr>
      <vt:lpstr>Complications of Fractures Compartment Syndrome</vt:lpstr>
      <vt:lpstr>Hypovolemic Shock</vt:lpstr>
      <vt:lpstr>Tanda akut Hypovolemic syok</vt:lpstr>
      <vt:lpstr>Treatment for Hypovolemic Shock</vt:lpstr>
      <vt:lpstr>PowerPoint Presentation</vt:lpstr>
      <vt:lpstr>PowerPoint Presentation</vt:lpstr>
      <vt:lpstr>Semoga bermanfaat dan lulus ukni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Departemen keperawatan medikal bedah</dc:title>
  <dc:creator>Abdul Qodir</dc:creator>
  <cp:lastModifiedBy>Abdul Qodir</cp:lastModifiedBy>
  <cp:revision>10</cp:revision>
  <dcterms:created xsi:type="dcterms:W3CDTF">2021-08-05T01:13:39Z</dcterms:created>
  <dcterms:modified xsi:type="dcterms:W3CDTF">2024-08-07T01:49:31Z</dcterms:modified>
</cp:coreProperties>
</file>