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41"/>
  </p:notesMasterIdLst>
  <p:handoutMasterIdLst>
    <p:handoutMasterId r:id="rId42"/>
  </p:handoutMasterIdLst>
  <p:sldIdLst>
    <p:sldId id="257" r:id="rId2"/>
    <p:sldId id="435" r:id="rId3"/>
    <p:sldId id="304" r:id="rId4"/>
    <p:sldId id="306" r:id="rId5"/>
    <p:sldId id="308" r:id="rId6"/>
    <p:sldId id="310" r:id="rId7"/>
    <p:sldId id="314" r:id="rId8"/>
    <p:sldId id="316" r:id="rId9"/>
    <p:sldId id="318" r:id="rId10"/>
    <p:sldId id="320" r:id="rId11"/>
    <p:sldId id="322" r:id="rId12"/>
    <p:sldId id="324" r:id="rId13"/>
    <p:sldId id="326" r:id="rId14"/>
    <p:sldId id="328" r:id="rId15"/>
    <p:sldId id="330" r:id="rId16"/>
    <p:sldId id="332" r:id="rId17"/>
    <p:sldId id="334" r:id="rId18"/>
    <p:sldId id="336" r:id="rId19"/>
    <p:sldId id="338" r:id="rId20"/>
    <p:sldId id="340" r:id="rId21"/>
    <p:sldId id="344" r:id="rId22"/>
    <p:sldId id="346" r:id="rId23"/>
    <p:sldId id="348" r:id="rId24"/>
    <p:sldId id="350" r:id="rId25"/>
    <p:sldId id="352" r:id="rId26"/>
    <p:sldId id="359" r:id="rId27"/>
    <p:sldId id="356" r:id="rId28"/>
    <p:sldId id="358" r:id="rId29"/>
    <p:sldId id="361" r:id="rId30"/>
    <p:sldId id="363" r:id="rId31"/>
    <p:sldId id="365" r:id="rId32"/>
    <p:sldId id="367" r:id="rId33"/>
    <p:sldId id="369" r:id="rId34"/>
    <p:sldId id="371" r:id="rId35"/>
    <p:sldId id="373" r:id="rId36"/>
    <p:sldId id="375" r:id="rId37"/>
    <p:sldId id="377" r:id="rId38"/>
    <p:sldId id="379" r:id="rId39"/>
    <p:sldId id="41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A92A-22E9-4A42-99DF-4D8D2CB93942}" type="datetimeFigureOut">
              <a:rPr lang="id-ID" smtClean="0"/>
              <a:t>26/02/24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40B2A-FC8A-4C75-A350-0D79C13B96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3613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79417-99D6-4644-B9B7-D4A4B175E20A}" type="datetimeFigureOut">
              <a:rPr lang="id-ID" smtClean="0"/>
              <a:t>26/02/24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122D1-93CB-4647-B63E-0A93425CE4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518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1AB38-32AA-4213-B019-DF3AB41F46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endParaRPr lang="en-US" sz="1400" dirty="0"/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Eliminasi</a:t>
            </a:r>
            <a:r>
              <a:rPr lang="en-US" dirty="0"/>
              <a:t> </a:t>
            </a:r>
            <a:endParaRPr lang="en-US" sz="1400" dirty="0"/>
          </a:p>
          <a:p>
            <a:pPr>
              <a:defRPr/>
            </a:pPr>
            <a:r>
              <a:rPr lang="fi-FI" dirty="0"/>
              <a:t>    - Menghilangkan suatu bahan/tahapan proses berbahaya</a:t>
            </a:r>
            <a:endParaRPr lang="en-US" sz="1400" dirty="0"/>
          </a:p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Substitusi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pasta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menyapu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vakum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Bahan</a:t>
            </a:r>
            <a:r>
              <a:rPr lang="en-US" dirty="0"/>
              <a:t> solvent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deterjen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pengecatan</a:t>
            </a:r>
            <a:r>
              <a:rPr lang="en-US" dirty="0"/>
              <a:t> spray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pencelupan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(</a:t>
            </a:r>
            <a:r>
              <a:rPr lang="en-US" dirty="0" err="1"/>
              <a:t>mechin</a:t>
            </a:r>
            <a:r>
              <a:rPr lang="en-US" dirty="0"/>
              <a:t> guarding)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general </a:t>
            </a:r>
            <a:r>
              <a:rPr lang="en-US" dirty="0" err="1"/>
              <a:t>dan</a:t>
            </a:r>
            <a:r>
              <a:rPr lang="en-US" dirty="0"/>
              <a:t> local ventilation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sensor </a:t>
            </a:r>
            <a:r>
              <a:rPr lang="en-US" dirty="0" err="1"/>
              <a:t>otomatis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Pergantian</a:t>
            </a:r>
            <a:r>
              <a:rPr lang="en-US" dirty="0"/>
              <a:t> shift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buFontTx/>
              <a:buChar char="-"/>
              <a:defRPr/>
            </a:pP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en-US" dirty="0"/>
          </a:p>
          <a:p>
            <a:pPr>
              <a:buFontTx/>
              <a:buChar char="-"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5.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sz="1400" dirty="0"/>
          </a:p>
          <a:p>
            <a:pPr>
              <a:defRPr/>
            </a:pPr>
            <a:r>
              <a:rPr lang="en-GB" dirty="0"/>
              <a:t> 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E25BF6-259B-43AE-AF0C-48846EDFEC6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endParaRPr lang="en-US" sz="1400" dirty="0"/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Eliminasi</a:t>
            </a:r>
            <a:r>
              <a:rPr lang="en-US" dirty="0"/>
              <a:t> </a:t>
            </a:r>
            <a:endParaRPr lang="en-US" sz="1400" dirty="0"/>
          </a:p>
          <a:p>
            <a:pPr>
              <a:defRPr/>
            </a:pPr>
            <a:r>
              <a:rPr lang="fi-FI" dirty="0"/>
              <a:t>    - Menghilangkan suatu bahan/tahapan proses berbahaya</a:t>
            </a:r>
            <a:endParaRPr lang="en-US" sz="1400" dirty="0"/>
          </a:p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Substitusi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pasta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menyapu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vakum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Bahan</a:t>
            </a:r>
            <a:r>
              <a:rPr lang="en-US" dirty="0"/>
              <a:t> solvent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deterjen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pengecatan</a:t>
            </a:r>
            <a:r>
              <a:rPr lang="en-US" dirty="0"/>
              <a:t> spray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pencelupan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(</a:t>
            </a:r>
            <a:r>
              <a:rPr lang="en-US" dirty="0" err="1"/>
              <a:t>mechin</a:t>
            </a:r>
            <a:r>
              <a:rPr lang="en-US" dirty="0"/>
              <a:t> guarding)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general </a:t>
            </a:r>
            <a:r>
              <a:rPr lang="en-US" dirty="0" err="1"/>
              <a:t>dan</a:t>
            </a:r>
            <a:r>
              <a:rPr lang="en-US" dirty="0"/>
              <a:t> local ventilation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sensor </a:t>
            </a:r>
            <a:r>
              <a:rPr lang="en-US" dirty="0" err="1"/>
              <a:t>otomatis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Pergantian</a:t>
            </a:r>
            <a:r>
              <a:rPr lang="en-US" dirty="0"/>
              <a:t> shift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buFontTx/>
              <a:buChar char="-"/>
              <a:defRPr/>
            </a:pP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en-US" dirty="0"/>
          </a:p>
          <a:p>
            <a:pPr>
              <a:buFontTx/>
              <a:buChar char="-"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5.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sz="1400" dirty="0"/>
          </a:p>
          <a:p>
            <a:pPr>
              <a:defRPr/>
            </a:pPr>
            <a:r>
              <a:rPr lang="en-GB" dirty="0"/>
              <a:t> 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4D3D5B-0B72-47E3-9100-7690BF9A42E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endParaRPr lang="en-US" sz="1400" dirty="0"/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Eliminasi</a:t>
            </a:r>
            <a:r>
              <a:rPr lang="en-US" dirty="0"/>
              <a:t> </a:t>
            </a:r>
            <a:endParaRPr lang="en-US" sz="1400" dirty="0"/>
          </a:p>
          <a:p>
            <a:pPr>
              <a:defRPr/>
            </a:pPr>
            <a:r>
              <a:rPr lang="fi-FI" dirty="0"/>
              <a:t>    - Menghilangkan suatu bahan/tahapan proses berbahaya</a:t>
            </a:r>
            <a:endParaRPr lang="en-US" sz="1400" dirty="0"/>
          </a:p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Substitusi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pasta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menyapu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vakum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Bahan</a:t>
            </a:r>
            <a:r>
              <a:rPr lang="en-US" dirty="0"/>
              <a:t> solvent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deterjen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pengecatan</a:t>
            </a:r>
            <a:r>
              <a:rPr lang="en-US" dirty="0"/>
              <a:t> spray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pencelupan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(</a:t>
            </a:r>
            <a:r>
              <a:rPr lang="en-US" dirty="0" err="1"/>
              <a:t>mechin</a:t>
            </a:r>
            <a:r>
              <a:rPr lang="en-US" dirty="0"/>
              <a:t> guarding)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general </a:t>
            </a:r>
            <a:r>
              <a:rPr lang="en-US" dirty="0" err="1"/>
              <a:t>dan</a:t>
            </a:r>
            <a:r>
              <a:rPr lang="en-US" dirty="0"/>
              <a:t> local ventilation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sensor </a:t>
            </a:r>
            <a:r>
              <a:rPr lang="en-US" dirty="0" err="1"/>
              <a:t>otomatis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Pergantian</a:t>
            </a:r>
            <a:r>
              <a:rPr lang="en-US" dirty="0"/>
              <a:t> shift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buFontTx/>
              <a:buChar char="-"/>
              <a:defRPr/>
            </a:pP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en-US" dirty="0"/>
          </a:p>
          <a:p>
            <a:pPr>
              <a:buFontTx/>
              <a:buChar char="-"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5.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sz="1400" dirty="0"/>
          </a:p>
          <a:p>
            <a:pPr>
              <a:defRPr/>
            </a:pPr>
            <a:r>
              <a:rPr lang="en-GB" dirty="0"/>
              <a:t> 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9D7F9B-04C7-4C44-878C-FD5823490C2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endParaRPr lang="en-US" sz="1400" dirty="0"/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Eliminasi</a:t>
            </a:r>
            <a:r>
              <a:rPr lang="en-US" dirty="0"/>
              <a:t> </a:t>
            </a:r>
            <a:endParaRPr lang="en-US" sz="1400" dirty="0"/>
          </a:p>
          <a:p>
            <a:pPr>
              <a:defRPr/>
            </a:pPr>
            <a:r>
              <a:rPr lang="fi-FI" dirty="0"/>
              <a:t>    - Menghilangkan suatu bahan/tahapan proses berbahaya</a:t>
            </a:r>
            <a:endParaRPr lang="en-US" sz="1400" dirty="0"/>
          </a:p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Substitusi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pasta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menyapu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vakum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Bahan</a:t>
            </a:r>
            <a:r>
              <a:rPr lang="en-US" dirty="0"/>
              <a:t> solvent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deterjen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pengecatan</a:t>
            </a:r>
            <a:r>
              <a:rPr lang="en-US" dirty="0"/>
              <a:t> spray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pencelupan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(</a:t>
            </a:r>
            <a:r>
              <a:rPr lang="en-US" dirty="0" err="1"/>
              <a:t>mechin</a:t>
            </a:r>
            <a:r>
              <a:rPr lang="en-US" dirty="0"/>
              <a:t> guarding)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general </a:t>
            </a:r>
            <a:r>
              <a:rPr lang="en-US" dirty="0" err="1"/>
              <a:t>dan</a:t>
            </a:r>
            <a:r>
              <a:rPr lang="en-US" dirty="0"/>
              <a:t> local ventilation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sensor </a:t>
            </a:r>
            <a:r>
              <a:rPr lang="en-US" dirty="0" err="1"/>
              <a:t>otomatis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Pergantian</a:t>
            </a:r>
            <a:r>
              <a:rPr lang="en-US" dirty="0"/>
              <a:t> shift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buFontTx/>
              <a:buChar char="-"/>
              <a:defRPr/>
            </a:pP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en-US" dirty="0"/>
          </a:p>
          <a:p>
            <a:pPr>
              <a:buFontTx/>
              <a:buChar char="-"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5.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sz="1400" dirty="0"/>
          </a:p>
          <a:p>
            <a:pPr>
              <a:defRPr/>
            </a:pPr>
            <a:r>
              <a:rPr lang="en-GB" dirty="0"/>
              <a:t> 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38B54A-C4E4-4BA5-8769-44621215C34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10 menit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679C8C-2765-44F5-883A-C0F83726E2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F6E480-9826-4CCB-82A0-063DA43B4B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E70D2F-7509-4AE3-985C-3AECC4AA1FB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4CAD27-04BE-43AA-BC92-AB9C1D87C34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C8E2F2-C9EC-4486-9594-F6A80E3250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DD42EF-9541-4C22-9AC0-7A0A3A53220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>
              <a:latin typeface="Arial" charset="0"/>
              <a:ea typeface="MS PGothic" pitchFamily="34" charset="-128"/>
            </a:endParaRPr>
          </a:p>
        </p:txBody>
      </p:sp>
      <p:sp>
        <p:nvSpPr>
          <p:cNvPr id="105477" name="Footer Placeholder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masmutarno@2012</a:t>
            </a:r>
          </a:p>
        </p:txBody>
      </p:sp>
      <p:sp>
        <p:nvSpPr>
          <p:cNvPr id="105478" name="Header Placeholder 7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/>
              <a:t>PRINSIP DASAR :</a:t>
            </a:r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(core) </a:t>
            </a:r>
            <a:r>
              <a:rPr lang="en-US" dirty="0" err="1"/>
              <a:t>dari</a:t>
            </a:r>
            <a:r>
              <a:rPr lang="en-US" dirty="0"/>
              <a:t> program </a:t>
            </a:r>
            <a:r>
              <a:rPr lang="en-US" dirty="0" err="1"/>
              <a:t>pelaksanaan</a:t>
            </a:r>
            <a:r>
              <a:rPr lang="en-US" dirty="0"/>
              <a:t> K3 yang </a:t>
            </a:r>
            <a:r>
              <a:rPr lang="en-US" dirty="0" err="1"/>
              <a:t>terencana</a:t>
            </a:r>
            <a:r>
              <a:rPr lang="en-US" dirty="0"/>
              <a:t>, </a:t>
            </a:r>
            <a:r>
              <a:rPr lang="en-US" dirty="0" err="1"/>
              <a:t>terpadu</a:t>
            </a:r>
            <a:r>
              <a:rPr lang="en-US" dirty="0"/>
              <a:t>, </a:t>
            </a:r>
            <a:r>
              <a:rPr lang="en-US" dirty="0" err="1"/>
              <a:t>terkoordinasi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yang </a:t>
            </a:r>
            <a:r>
              <a:rPr lang="en-US" dirty="0" err="1"/>
              <a:t>terarah</a:t>
            </a:r>
            <a:endParaRPr lang="en-US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kec</a:t>
            </a:r>
            <a:r>
              <a:rPr lang="en-US" dirty="0"/>
              <a:t>. :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selamat</a:t>
            </a:r>
            <a:r>
              <a:rPr lang="en-US" dirty="0"/>
              <a:t> n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.</a:t>
            </a:r>
          </a:p>
          <a:p>
            <a:pPr>
              <a:buFontTx/>
              <a:buChar char="-"/>
              <a:defRPr/>
            </a:pP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kec</a:t>
            </a:r>
            <a:r>
              <a:rPr lang="en-US" dirty="0"/>
              <a:t>.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pengetahuan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ketrampilan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unjuk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kerja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realisasi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implementasi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>
              <a:buFontTx/>
              <a:buChar char="-"/>
              <a:defRPr/>
            </a:pP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kec</a:t>
            </a:r>
            <a:r>
              <a:rPr lang="en-US" dirty="0"/>
              <a:t>.,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tsb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(5 </a:t>
            </a:r>
            <a:r>
              <a:rPr lang="en-US" dirty="0" err="1"/>
              <a:t>tahapan</a:t>
            </a:r>
            <a:r>
              <a:rPr lang="en-US" dirty="0"/>
              <a:t>)</a:t>
            </a:r>
          </a:p>
          <a:p>
            <a:pPr>
              <a:buFontTx/>
              <a:buChar char="-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: </a:t>
            </a:r>
          </a:p>
          <a:p>
            <a:pPr>
              <a:defRPr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penyimpangan</a:t>
            </a:r>
            <a:r>
              <a:rPr lang="en-US" dirty="0"/>
              <a:t> / </a:t>
            </a:r>
            <a:r>
              <a:rPr lang="en-US" dirty="0" err="1"/>
              <a:t>deviasi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,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perundangan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K3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(hazard),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ketidaksesuaian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/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perundangan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/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inspeksi</a:t>
            </a:r>
            <a:r>
              <a:rPr lang="en-US" dirty="0"/>
              <a:t>, survey,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investigasi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bahya</a:t>
            </a:r>
            <a:r>
              <a:rPr lang="en-US" dirty="0"/>
              <a:t>  </a:t>
            </a:r>
            <a:r>
              <a:rPr lang="en-US" dirty="0" err="1"/>
              <a:t>bertalian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mesin-mesin</a:t>
            </a:r>
            <a:r>
              <a:rPr lang="en-US" dirty="0"/>
              <a:t>, </a:t>
            </a:r>
            <a:r>
              <a:rPr lang="en-US" dirty="0" err="1"/>
              <a:t>pesawat-pesawat</a:t>
            </a:r>
            <a:r>
              <a:rPr lang="en-US" dirty="0"/>
              <a:t>, </a:t>
            </a:r>
            <a:r>
              <a:rPr lang="en-US" dirty="0" err="1"/>
              <a:t>alat-alat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bahan-bahan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Lingkungan</a:t>
            </a:r>
            <a:r>
              <a:rPr lang="en-US" dirty="0"/>
              <a:t>;</a:t>
            </a:r>
          </a:p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;</a:t>
            </a:r>
          </a:p>
          <a:p>
            <a:pPr>
              <a:defRPr/>
            </a:pPr>
            <a:r>
              <a:rPr lang="en-US" dirty="0"/>
              <a:t>4. Cara </a:t>
            </a:r>
            <a:r>
              <a:rPr lang="en-US" dirty="0" err="1"/>
              <a:t>kerja</a:t>
            </a:r>
            <a:r>
              <a:rPr lang="en-US" dirty="0"/>
              <a:t>;</a:t>
            </a:r>
          </a:p>
          <a:p>
            <a:pPr>
              <a:defRPr/>
            </a:pPr>
            <a:r>
              <a:rPr lang="en-US" dirty="0"/>
              <a:t>5.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Analisis</a:t>
            </a:r>
            <a:endParaRPr lang="en-US" dirty="0"/>
          </a:p>
          <a:p>
            <a:pPr>
              <a:defRPr/>
            </a:pPr>
            <a:r>
              <a:rPr lang="en-US" dirty="0" err="1"/>
              <a:t>Diketahui</a:t>
            </a:r>
            <a:r>
              <a:rPr lang="en-US" dirty="0"/>
              <a:t> 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(</a:t>
            </a:r>
            <a:r>
              <a:rPr lang="en-US" dirty="0" err="1"/>
              <a:t>Penyebab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- Tingkat </a:t>
            </a:r>
            <a:r>
              <a:rPr lang="en-US" dirty="0" err="1"/>
              <a:t>kekerapannya</a:t>
            </a:r>
            <a:r>
              <a:rPr lang="en-US" dirty="0"/>
              <a:t> (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Lokasi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Kaitannya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kondisi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Pemilihan</a:t>
            </a:r>
            <a:r>
              <a:rPr lang="en-US" dirty="0"/>
              <a:t> /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/ </a:t>
            </a:r>
            <a:r>
              <a:rPr lang="en-US" dirty="0" err="1"/>
              <a:t>pemecahan</a:t>
            </a:r>
            <a:endParaRPr lang="en-US" dirty="0"/>
          </a:p>
          <a:p>
            <a:pPr>
              <a:defRPr/>
            </a:pPr>
            <a:r>
              <a:rPr lang="en-US" dirty="0"/>
              <a:t>Dari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dihasilkan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satu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pemecahan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benar-benar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efektif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efisien</a:t>
            </a:r>
            <a:endParaRPr lang="en-US" dirty="0">
              <a:sym typeface="Wingdings" pitchFamily="2" charset="2"/>
            </a:endParaRPr>
          </a:p>
          <a:p>
            <a:pPr>
              <a:defRPr/>
            </a:pPr>
            <a:endParaRPr lang="en-US" dirty="0">
              <a:sym typeface="Wingdings" pitchFamily="2" charset="2"/>
            </a:endParaRP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4. </a:t>
            </a:r>
            <a:r>
              <a:rPr lang="en-US" dirty="0" err="1">
                <a:sym typeface="Wingdings" pitchFamily="2" charset="2"/>
              </a:rPr>
              <a:t>Pelaksanaan</a:t>
            </a:r>
            <a:endParaRPr lang="en-US" dirty="0">
              <a:sym typeface="Wingdings" pitchFamily="2" charset="2"/>
            </a:endParaRPr>
          </a:p>
          <a:p>
            <a:pPr>
              <a:defRPr/>
            </a:pPr>
            <a:endParaRPr lang="en-US" dirty="0">
              <a:sym typeface="Wingdings" pitchFamily="2" charset="2"/>
            </a:endParaRP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5. </a:t>
            </a:r>
            <a:r>
              <a:rPr lang="en-US" dirty="0" err="1">
                <a:sym typeface="Wingdings" pitchFamily="2" charset="2"/>
              </a:rPr>
              <a:t>Pengawasan</a:t>
            </a:r>
            <a:endParaRPr lang="en-US" dirty="0">
              <a:sym typeface="Wingdings" pitchFamily="2" charset="2"/>
            </a:endParaRPr>
          </a:p>
          <a:p>
            <a:pPr>
              <a:defRPr/>
            </a:pP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koreksi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penyimpangan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endParaRPr lang="en-US" dirty="0"/>
          </a:p>
          <a:p>
            <a:pPr>
              <a:defRPr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,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penyimpangan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(action)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2F48DF-754F-43CA-9503-FEFC5F0CEB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endParaRPr lang="en-US" sz="1400" dirty="0"/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Eliminasi</a:t>
            </a:r>
            <a:r>
              <a:rPr lang="en-US" dirty="0"/>
              <a:t> </a:t>
            </a:r>
            <a:endParaRPr lang="en-US" sz="1400" dirty="0"/>
          </a:p>
          <a:p>
            <a:pPr>
              <a:defRPr/>
            </a:pPr>
            <a:r>
              <a:rPr lang="fi-FI" dirty="0"/>
              <a:t>    - Menghilangkan suatu bahan/tahapan proses berbahaya</a:t>
            </a:r>
            <a:endParaRPr lang="en-US" sz="1400" dirty="0"/>
          </a:p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Substitusi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pasta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menyapu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vakum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Bahan</a:t>
            </a:r>
            <a:r>
              <a:rPr lang="en-US" dirty="0"/>
              <a:t> solvent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deterjen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pengecatan</a:t>
            </a:r>
            <a:r>
              <a:rPr lang="en-US" dirty="0"/>
              <a:t> spray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pencelupan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(</a:t>
            </a:r>
            <a:r>
              <a:rPr lang="en-US" dirty="0" err="1"/>
              <a:t>mechin</a:t>
            </a:r>
            <a:r>
              <a:rPr lang="en-US" dirty="0"/>
              <a:t> guarding)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general </a:t>
            </a:r>
            <a:r>
              <a:rPr lang="en-US" dirty="0" err="1"/>
              <a:t>dan</a:t>
            </a:r>
            <a:r>
              <a:rPr lang="en-US" dirty="0"/>
              <a:t> local ventilation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sensor </a:t>
            </a:r>
            <a:r>
              <a:rPr lang="en-US" dirty="0" err="1"/>
              <a:t>otomatis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Pergantian</a:t>
            </a:r>
            <a:r>
              <a:rPr lang="en-US" dirty="0"/>
              <a:t> shift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buFontTx/>
              <a:buChar char="-"/>
              <a:defRPr/>
            </a:pP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en-US" dirty="0"/>
          </a:p>
          <a:p>
            <a:pPr>
              <a:buFontTx/>
              <a:buChar char="-"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5.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sz="1400" dirty="0"/>
          </a:p>
          <a:p>
            <a:pPr>
              <a:defRPr/>
            </a:pPr>
            <a:r>
              <a:rPr lang="en-GB" dirty="0"/>
              <a:t> 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21BF61-0784-4111-BF4E-35D46B0035E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endParaRPr lang="en-US" sz="1400" dirty="0"/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Eliminasi</a:t>
            </a:r>
            <a:r>
              <a:rPr lang="en-US" dirty="0"/>
              <a:t> </a:t>
            </a:r>
            <a:endParaRPr lang="en-US" sz="1400" dirty="0"/>
          </a:p>
          <a:p>
            <a:pPr>
              <a:defRPr/>
            </a:pPr>
            <a:r>
              <a:rPr lang="fi-FI" dirty="0"/>
              <a:t>    - Menghilangkan suatu bahan/tahapan proses berbahaya</a:t>
            </a:r>
            <a:endParaRPr lang="en-US" sz="1400" dirty="0"/>
          </a:p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Substitusi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pasta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menyapu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vakum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Bahan</a:t>
            </a:r>
            <a:r>
              <a:rPr lang="en-US" dirty="0"/>
              <a:t> solvent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deterjen</a:t>
            </a:r>
            <a:endParaRPr lang="en-US" sz="1400" dirty="0"/>
          </a:p>
          <a:p>
            <a:pPr lvl="1">
              <a:defRPr/>
            </a:pPr>
            <a:r>
              <a:rPr lang="en-US" dirty="0"/>
              <a:t>-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pengecatan</a:t>
            </a:r>
            <a:r>
              <a:rPr lang="en-US" dirty="0"/>
              <a:t> spray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pencelupan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(</a:t>
            </a:r>
            <a:r>
              <a:rPr lang="en-US" dirty="0" err="1"/>
              <a:t>mechin</a:t>
            </a:r>
            <a:r>
              <a:rPr lang="en-US" dirty="0"/>
              <a:t> guarding)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general </a:t>
            </a:r>
            <a:r>
              <a:rPr lang="en-US" dirty="0" err="1"/>
              <a:t>dan</a:t>
            </a:r>
            <a:r>
              <a:rPr lang="en-US" dirty="0"/>
              <a:t> local ventilation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Pemasangan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sensor </a:t>
            </a:r>
            <a:r>
              <a:rPr lang="en-US" dirty="0" err="1"/>
              <a:t>otomatis</a:t>
            </a: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Pergantian</a:t>
            </a:r>
            <a:r>
              <a:rPr lang="en-US" dirty="0"/>
              <a:t> shift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defRPr/>
            </a:pPr>
            <a:r>
              <a:rPr lang="en-US" dirty="0"/>
              <a:t>-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sz="1400" dirty="0"/>
          </a:p>
          <a:p>
            <a:pPr>
              <a:buFontTx/>
              <a:buChar char="-"/>
              <a:defRPr/>
            </a:pP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en-US" dirty="0"/>
          </a:p>
          <a:p>
            <a:pPr>
              <a:buFontTx/>
              <a:buChar char="-"/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5.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Pelindung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sz="1400" dirty="0"/>
          </a:p>
          <a:p>
            <a:pPr>
              <a:defRPr/>
            </a:pPr>
            <a:r>
              <a:rPr lang="en-GB" dirty="0"/>
              <a:t> 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CFBF6D-5540-461A-9813-509E70116EE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26/02/24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1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26/02/24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593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26/02/24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06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06E35-EBC2-4CD5-94ED-18E66C9D3339}" type="datetime1">
              <a:rPr lang="en-US"/>
              <a:pPr>
                <a:defRPr/>
              </a:pPr>
              <a:t>2/26/24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Oleh:  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62DB5-203B-45A8-B933-DE5E249E9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10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3600" kern="1200" dirty="0">
                <a:solidFill>
                  <a:srgbClr val="8E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0"/>
            <a:ext cx="8186766" cy="4357718"/>
          </a:xfrm>
        </p:spPr>
        <p:txBody>
          <a:bodyPr/>
          <a:lstStyle>
            <a:lvl1pPr>
              <a:spcBef>
                <a:spcPts val="1200"/>
              </a:spcBef>
              <a:buClr>
                <a:srgbClr val="4F81BD"/>
              </a:buClr>
              <a:buFont typeface="Wingdings" pitchFamily="2" charset="2"/>
              <a:buChar char="§"/>
              <a:defRPr sz="2400">
                <a:latin typeface="+mn-lt"/>
              </a:defRPr>
            </a:lvl1pPr>
            <a:lvl2pPr>
              <a:buClr>
                <a:srgbClr val="4F81BD"/>
              </a:buClr>
              <a:buFont typeface="Courier New" pitchFamily="49" charset="0"/>
              <a:buChar char="o"/>
              <a:defRPr sz="2000">
                <a:latin typeface="+mn-lt"/>
              </a:defRPr>
            </a:lvl2pPr>
            <a:lvl3pPr>
              <a:buClr>
                <a:srgbClr val="4F81BD"/>
              </a:buClr>
              <a:defRPr sz="1800">
                <a:latin typeface="+mn-lt"/>
              </a:defRPr>
            </a:lvl3pPr>
            <a:lvl4pPr>
              <a:buClr>
                <a:srgbClr val="4F81BD"/>
              </a:buClr>
              <a:defRPr sz="1600">
                <a:latin typeface="+mn-lt"/>
              </a:defRPr>
            </a:lvl4pPr>
            <a:lvl5pPr>
              <a:buClr>
                <a:srgbClr val="4F81BD"/>
              </a:buClr>
              <a:buNone/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613D-A909-476B-8F18-DD62E3ADF9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22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26/02/24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49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26/02/24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53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26/02/24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7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26/02/24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148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26/02/24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66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26/02/24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6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F882F-0373-48B9-AAF3-9FADBC12532A}" type="datetimeFigureOut">
              <a:rPr lang="id-ID" smtClean="0"/>
              <a:t>26/02/24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3ECF882F-0373-48B9-AAF3-9FADBC12532A}" type="datetimeFigureOut">
              <a:rPr lang="id-ID" smtClean="0"/>
              <a:t>26/02/24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31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F882F-0373-48B9-AAF3-9FADBC12532A}" type="datetimeFigureOut">
              <a:rPr lang="id-ID" smtClean="0"/>
              <a:t>26/02/24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B1F088C-B52C-4901-92E2-DA4F0DAB4D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7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3" r:id="rId12"/>
    <p:sldLayoutId id="214748375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5516" y="2206817"/>
            <a:ext cx="5688632" cy="1018843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i-FI" sz="4000" kern="10" dirty="0"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DASAR K3L </a:t>
            </a:r>
            <a:r>
              <a:rPr lang="fi-FI" sz="4000" kern="10" dirty="0" err="1">
                <a:ln w="12700">
                  <a:solidFill>
                    <a:srgbClr val="0099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lanjutan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2759050" y="3429000"/>
            <a:ext cx="4921565" cy="1224135"/>
          </a:xfrm>
          <a:ln w="9525"/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 fontScale="32500" lnSpcReduction="20000"/>
          </a:bodyPr>
          <a:lstStyle/>
          <a:p>
            <a:pPr algn="ctr"/>
            <a:endParaRPr lang="en-US" dirty="0"/>
          </a:p>
          <a:p>
            <a:pPr algn="ctr"/>
            <a:r>
              <a:rPr lang="en-US" sz="7200" b="1" dirty="0">
                <a:solidFill>
                  <a:schemeClr val="tx2"/>
                </a:solidFill>
              </a:rPr>
              <a:t>Oleh:</a:t>
            </a:r>
          </a:p>
          <a:p>
            <a:pPr algn="ctr"/>
            <a:r>
              <a:rPr lang="en-US" sz="7200" b="1" dirty="0" err="1">
                <a:solidFill>
                  <a:schemeClr val="tx2"/>
                </a:solidFill>
              </a:rPr>
              <a:t>Irfany</a:t>
            </a:r>
            <a:r>
              <a:rPr lang="en-US" sz="7200" b="1" dirty="0">
                <a:solidFill>
                  <a:schemeClr val="tx2"/>
                </a:solidFill>
              </a:rPr>
              <a:t> </a:t>
            </a:r>
            <a:r>
              <a:rPr lang="en-US" sz="7200" b="1" dirty="0" err="1">
                <a:solidFill>
                  <a:schemeClr val="tx2"/>
                </a:solidFill>
              </a:rPr>
              <a:t>RUPIwardani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3213" y="6415088"/>
            <a:ext cx="969962" cy="423862"/>
          </a:xfrm>
        </p:spPr>
        <p:txBody>
          <a:bodyPr/>
          <a:lstStyle/>
          <a:p>
            <a:pPr>
              <a:defRPr/>
            </a:pPr>
            <a:fld id="{D68BF7CE-C94A-46E2-9DE2-57410C9C6F7F}" type="datetime1">
              <a:rPr lang="en-US"/>
              <a:pPr>
                <a:defRPr/>
              </a:pPr>
              <a:t>2/26/24</a:t>
            </a:fld>
            <a:endParaRPr lang="en-US"/>
          </a:p>
        </p:txBody>
      </p:sp>
      <p:pic>
        <p:nvPicPr>
          <p:cNvPr id="12293" name="Picture 3078" descr="AG00221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57688"/>
            <a:ext cx="23574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078" descr="AG00221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9438" y="4500563"/>
            <a:ext cx="24288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079"/>
          <p:cNvGrpSpPr>
            <a:grpSpLocks/>
          </p:cNvGrpSpPr>
          <p:nvPr/>
        </p:nvGrpSpPr>
        <p:grpSpPr bwMode="auto">
          <a:xfrm>
            <a:off x="302783" y="1076826"/>
            <a:ext cx="1693392" cy="2320353"/>
            <a:chOff x="327" y="1605"/>
            <a:chExt cx="1510" cy="1558"/>
          </a:xfrm>
        </p:grpSpPr>
        <p:sp>
          <p:nvSpPr>
            <p:cNvPr id="12297" name="Text Box 3080"/>
            <p:cNvSpPr txBox="1">
              <a:spLocks noChangeArrowheads="1"/>
            </p:cNvSpPr>
            <p:nvPr/>
          </p:nvSpPr>
          <p:spPr bwMode="auto">
            <a:xfrm>
              <a:off x="327" y="2605"/>
              <a:ext cx="1510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200" dirty="0">
                  <a:solidFill>
                    <a:schemeClr val="tx2"/>
                  </a:solidFill>
                </a:rPr>
                <a:t>UTAMAKAN KESELAMATAN </a:t>
              </a:r>
            </a:p>
            <a:p>
              <a:pPr algn="ctr" eaLnBrk="1" hangingPunct="1"/>
              <a:r>
                <a:rPr lang="en-US" sz="1200" dirty="0">
                  <a:solidFill>
                    <a:schemeClr val="tx2"/>
                  </a:solidFill>
                </a:rPr>
                <a:t>DAN KESEHATAN KERJA</a:t>
              </a:r>
            </a:p>
          </p:txBody>
        </p:sp>
        <p:grpSp>
          <p:nvGrpSpPr>
            <p:cNvPr id="12298" name="Group 3081"/>
            <p:cNvGrpSpPr>
              <a:grpSpLocks/>
            </p:cNvGrpSpPr>
            <p:nvPr/>
          </p:nvGrpSpPr>
          <p:grpSpPr bwMode="auto">
            <a:xfrm>
              <a:off x="566" y="1605"/>
              <a:ext cx="987" cy="777"/>
              <a:chOff x="4511" y="277"/>
              <a:chExt cx="987" cy="777"/>
            </a:xfrm>
          </p:grpSpPr>
          <p:sp>
            <p:nvSpPr>
              <p:cNvPr id="12299" name="AutoShape 3082"/>
              <p:cNvSpPr>
                <a:spLocks noChangeArrowheads="1"/>
              </p:cNvSpPr>
              <p:nvPr/>
            </p:nvSpPr>
            <p:spPr bwMode="auto">
              <a:xfrm>
                <a:off x="4786" y="522"/>
                <a:ext cx="428" cy="309"/>
              </a:xfrm>
              <a:prstGeom prst="plus">
                <a:avLst>
                  <a:gd name="adj" fmla="val 28051"/>
                </a:avLst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0" name="WordArt 3083"/>
              <p:cNvSpPr>
                <a:spLocks noChangeArrowheads="1" noChangeShapeType="1" noTextEdit="1"/>
              </p:cNvSpPr>
              <p:nvPr/>
            </p:nvSpPr>
            <p:spPr bwMode="auto">
              <a:xfrm rot="57924">
                <a:off x="4523" y="300"/>
                <a:ext cx="757" cy="75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5549406"/>
                  </a:avLst>
                </a:prstTxWarp>
              </a:bodyPr>
              <a:lstStyle/>
              <a:p>
                <a:r>
                  <a:rPr lang="id-ID" sz="4400" kern="10" normalizeH="1" dirty="0" err="1">
                    <a:solidFill>
                      <a:srgbClr val="00CC00"/>
                    </a:solidFill>
                    <a:latin typeface="Marlett"/>
                  </a:rPr>
                  <a:t>ggggggggggg</a:t>
                </a:r>
                <a:endParaRPr lang="id-ID" sz="4400" kern="10" normalizeH="1" dirty="0">
                  <a:solidFill>
                    <a:srgbClr val="00CC00"/>
                  </a:solidFill>
                  <a:latin typeface="Marlett"/>
                </a:endParaRPr>
              </a:p>
            </p:txBody>
          </p:sp>
          <p:sp>
            <p:nvSpPr>
              <p:cNvPr id="12301" name="AutoShape 3084"/>
              <p:cNvSpPr>
                <a:spLocks noChangeArrowheads="1"/>
              </p:cNvSpPr>
              <p:nvPr/>
            </p:nvSpPr>
            <p:spPr bwMode="auto">
              <a:xfrm rot="21179293">
                <a:off x="4511" y="277"/>
                <a:ext cx="987" cy="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74 h 21600"/>
                  <a:gd name="T26" fmla="*/ 18450 w 21600"/>
                  <a:gd name="T27" fmla="*/ 1842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460" y="10800"/>
                    </a:moveTo>
                    <a:cubicBezTo>
                      <a:pt x="3460" y="14854"/>
                      <a:pt x="6746" y="18140"/>
                      <a:pt x="10800" y="18140"/>
                    </a:cubicBezTo>
                    <a:cubicBezTo>
                      <a:pt x="14854" y="18140"/>
                      <a:pt x="18140" y="14854"/>
                      <a:pt x="18140" y="10800"/>
                    </a:cubicBezTo>
                    <a:cubicBezTo>
                      <a:pt x="18140" y="6746"/>
                      <a:pt x="14854" y="3460"/>
                      <a:pt x="10800" y="3460"/>
                    </a:cubicBezTo>
                    <a:cubicBezTo>
                      <a:pt x="6746" y="3460"/>
                      <a:pt x="3460" y="6746"/>
                      <a:pt x="3460" y="10800"/>
                    </a:cubicBez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21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123950"/>
            <a:ext cx="6096000" cy="1454150"/>
            <a:chOff x="960" y="1017"/>
            <a:chExt cx="3840" cy="916"/>
          </a:xfrm>
        </p:grpSpPr>
        <p:sp>
          <p:nvSpPr>
            <p:cNvPr id="57382" name="Rectangle 4"/>
            <p:cNvSpPr>
              <a:spLocks noChangeArrowheads="1"/>
            </p:cNvSpPr>
            <p:nvPr/>
          </p:nvSpPr>
          <p:spPr bwMode="auto">
            <a:xfrm>
              <a:off x="3408" y="1017"/>
              <a:ext cx="576" cy="91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60" y="1017"/>
              <a:ext cx="3840" cy="916"/>
              <a:chOff x="960" y="1017"/>
              <a:chExt cx="3840" cy="916"/>
            </a:xfrm>
          </p:grpSpPr>
          <p:sp>
            <p:nvSpPr>
              <p:cNvPr id="57384" name="Rectangle 6"/>
              <p:cNvSpPr>
                <a:spLocks noChangeArrowheads="1"/>
              </p:cNvSpPr>
              <p:nvPr/>
            </p:nvSpPr>
            <p:spPr bwMode="auto">
              <a:xfrm>
                <a:off x="960" y="101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dirty="0"/>
              </a:p>
            </p:txBody>
          </p:sp>
          <p:sp>
            <p:nvSpPr>
              <p:cNvPr id="57385" name="Line 7"/>
              <p:cNvSpPr>
                <a:spLocks noChangeShapeType="1"/>
              </p:cNvSpPr>
              <p:nvPr/>
            </p:nvSpPr>
            <p:spPr bwMode="auto">
              <a:xfrm>
                <a:off x="960" y="125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4" name="Text Box 8"/>
              <p:cNvSpPr txBox="1">
                <a:spLocks noChangeArrowheads="1"/>
              </p:cNvSpPr>
              <p:nvPr/>
            </p:nvSpPr>
            <p:spPr bwMode="auto">
              <a:xfrm>
                <a:off x="976" y="1017"/>
                <a:ext cx="55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latin typeface="+mj-lt"/>
                  </a:rPr>
                  <a:t>LEMAHNYA</a:t>
                </a:r>
              </a:p>
              <a:p>
                <a:pPr algn="ctr">
                  <a:defRPr/>
                </a:pPr>
                <a:r>
                  <a:rPr lang="en-US" sz="900" b="1" dirty="0">
                    <a:latin typeface="+mj-lt"/>
                  </a:rPr>
                  <a:t>KONTROL</a:t>
                </a:r>
              </a:p>
            </p:txBody>
          </p:sp>
          <p:sp>
            <p:nvSpPr>
              <p:cNvPr id="57387" name="Rectangle 9"/>
              <p:cNvSpPr>
                <a:spLocks noChangeArrowheads="1"/>
              </p:cNvSpPr>
              <p:nvPr/>
            </p:nvSpPr>
            <p:spPr bwMode="auto">
              <a:xfrm>
                <a:off x="4224" y="1021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7388" name="Line 10"/>
              <p:cNvSpPr>
                <a:spLocks noChangeShapeType="1"/>
              </p:cNvSpPr>
              <p:nvPr/>
            </p:nvSpPr>
            <p:spPr bwMode="auto">
              <a:xfrm>
                <a:off x="4224" y="125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7" name="Text Box 11"/>
              <p:cNvSpPr txBox="1">
                <a:spLocks noChangeArrowheads="1"/>
              </p:cNvSpPr>
              <p:nvPr/>
            </p:nvSpPr>
            <p:spPr bwMode="auto">
              <a:xfrm>
                <a:off x="4256" y="1065"/>
                <a:ext cx="526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latin typeface="+mj-lt"/>
                  </a:rPr>
                  <a:t>KERUGIAN</a:t>
                </a:r>
              </a:p>
            </p:txBody>
          </p:sp>
          <p:sp>
            <p:nvSpPr>
              <p:cNvPr id="57390" name="Rectangle 12"/>
              <p:cNvSpPr>
                <a:spLocks noChangeArrowheads="1"/>
              </p:cNvSpPr>
              <p:nvPr/>
            </p:nvSpPr>
            <p:spPr bwMode="auto">
              <a:xfrm>
                <a:off x="1776" y="101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7391" name="Line 13"/>
              <p:cNvSpPr>
                <a:spLocks noChangeShapeType="1"/>
              </p:cNvSpPr>
              <p:nvPr/>
            </p:nvSpPr>
            <p:spPr bwMode="auto">
              <a:xfrm>
                <a:off x="1776" y="125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0" name="Text Box 14"/>
              <p:cNvSpPr txBox="1">
                <a:spLocks noChangeArrowheads="1"/>
              </p:cNvSpPr>
              <p:nvPr/>
            </p:nvSpPr>
            <p:spPr bwMode="auto">
              <a:xfrm>
                <a:off x="1824" y="1017"/>
                <a:ext cx="52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latin typeface="+mn-lt"/>
                  </a:rPr>
                  <a:t>PENYEBAB</a:t>
                </a:r>
              </a:p>
              <a:p>
                <a:pPr algn="ctr">
                  <a:defRPr/>
                </a:pPr>
                <a:r>
                  <a:rPr lang="en-US" sz="900" b="1" dirty="0">
                    <a:latin typeface="+mn-lt"/>
                  </a:rPr>
                  <a:t>DASAR</a:t>
                </a:r>
              </a:p>
            </p:txBody>
          </p:sp>
          <p:sp>
            <p:nvSpPr>
              <p:cNvPr id="57393" name="Rectangle 15"/>
              <p:cNvSpPr>
                <a:spLocks noChangeArrowheads="1"/>
              </p:cNvSpPr>
              <p:nvPr/>
            </p:nvSpPr>
            <p:spPr bwMode="auto">
              <a:xfrm>
                <a:off x="2592" y="101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7394" name="Line 16"/>
              <p:cNvSpPr>
                <a:spLocks noChangeShapeType="1"/>
              </p:cNvSpPr>
              <p:nvPr/>
            </p:nvSpPr>
            <p:spPr bwMode="auto">
              <a:xfrm>
                <a:off x="2592" y="125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3" name="Text Box 17"/>
              <p:cNvSpPr txBox="1">
                <a:spLocks noChangeArrowheads="1"/>
              </p:cNvSpPr>
              <p:nvPr/>
            </p:nvSpPr>
            <p:spPr bwMode="auto">
              <a:xfrm>
                <a:off x="2611" y="1017"/>
                <a:ext cx="56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latin typeface="+mj-lt"/>
                  </a:rPr>
                  <a:t>PENYEBAB</a:t>
                </a:r>
              </a:p>
              <a:p>
                <a:pPr algn="ctr">
                  <a:defRPr/>
                </a:pPr>
                <a:r>
                  <a:rPr lang="en-US" sz="900" b="1" dirty="0">
                    <a:latin typeface="+mj-lt"/>
                  </a:rPr>
                  <a:t>LANGSUNG</a:t>
                </a:r>
              </a:p>
            </p:txBody>
          </p:sp>
          <p:sp>
            <p:nvSpPr>
              <p:cNvPr id="57396" name="Line 18"/>
              <p:cNvSpPr>
                <a:spLocks noChangeShapeType="1"/>
              </p:cNvSpPr>
              <p:nvPr/>
            </p:nvSpPr>
            <p:spPr bwMode="auto">
              <a:xfrm>
                <a:off x="3408" y="125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5" name="Text Box 19"/>
              <p:cNvSpPr txBox="1">
                <a:spLocks noChangeArrowheads="1"/>
              </p:cNvSpPr>
              <p:nvPr/>
            </p:nvSpPr>
            <p:spPr bwMode="auto">
              <a:xfrm>
                <a:off x="3444" y="1065"/>
                <a:ext cx="436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latin typeface="+mn-lt"/>
                  </a:rPr>
                  <a:t>INSIDEN</a:t>
                </a:r>
              </a:p>
            </p:txBody>
          </p:sp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514600" y="1219200"/>
            <a:ext cx="228600" cy="1295400"/>
            <a:chOff x="1584" y="1065"/>
            <a:chExt cx="144" cy="816"/>
          </a:xfrm>
        </p:grpSpPr>
        <p:sp>
          <p:nvSpPr>
            <p:cNvPr id="57379" name="AutoShape 21"/>
            <p:cNvSpPr>
              <a:spLocks noChangeArrowheads="1"/>
            </p:cNvSpPr>
            <p:nvPr/>
          </p:nvSpPr>
          <p:spPr bwMode="auto">
            <a:xfrm>
              <a:off x="1584" y="106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0" name="AutoShape 22"/>
            <p:cNvSpPr>
              <a:spLocks noChangeArrowheads="1"/>
            </p:cNvSpPr>
            <p:nvPr/>
          </p:nvSpPr>
          <p:spPr bwMode="auto">
            <a:xfrm>
              <a:off x="1584" y="140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1" name="AutoShape 23"/>
            <p:cNvSpPr>
              <a:spLocks noChangeArrowheads="1"/>
            </p:cNvSpPr>
            <p:nvPr/>
          </p:nvSpPr>
          <p:spPr bwMode="auto">
            <a:xfrm>
              <a:off x="1584" y="173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810000" y="1219200"/>
            <a:ext cx="228600" cy="1295400"/>
            <a:chOff x="2400" y="1065"/>
            <a:chExt cx="144" cy="816"/>
          </a:xfrm>
        </p:grpSpPr>
        <p:sp>
          <p:nvSpPr>
            <p:cNvPr id="57376" name="AutoShape 25"/>
            <p:cNvSpPr>
              <a:spLocks noChangeArrowheads="1"/>
            </p:cNvSpPr>
            <p:nvPr/>
          </p:nvSpPr>
          <p:spPr bwMode="auto">
            <a:xfrm>
              <a:off x="2400" y="106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7" name="AutoShape 26"/>
            <p:cNvSpPr>
              <a:spLocks noChangeArrowheads="1"/>
            </p:cNvSpPr>
            <p:nvPr/>
          </p:nvSpPr>
          <p:spPr bwMode="auto">
            <a:xfrm>
              <a:off x="2400" y="140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8" name="AutoShape 27"/>
            <p:cNvSpPr>
              <a:spLocks noChangeArrowheads="1"/>
            </p:cNvSpPr>
            <p:nvPr/>
          </p:nvSpPr>
          <p:spPr bwMode="auto">
            <a:xfrm>
              <a:off x="2400" y="173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105400" y="1219200"/>
            <a:ext cx="228600" cy="1295400"/>
            <a:chOff x="3216" y="1065"/>
            <a:chExt cx="144" cy="816"/>
          </a:xfrm>
        </p:grpSpPr>
        <p:sp>
          <p:nvSpPr>
            <p:cNvPr id="57373" name="AutoShape 29"/>
            <p:cNvSpPr>
              <a:spLocks noChangeArrowheads="1"/>
            </p:cNvSpPr>
            <p:nvPr/>
          </p:nvSpPr>
          <p:spPr bwMode="auto">
            <a:xfrm>
              <a:off x="3216" y="106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4" name="AutoShape 30"/>
            <p:cNvSpPr>
              <a:spLocks noChangeArrowheads="1"/>
            </p:cNvSpPr>
            <p:nvPr/>
          </p:nvSpPr>
          <p:spPr bwMode="auto">
            <a:xfrm>
              <a:off x="3216" y="140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5" name="AutoShape 31"/>
            <p:cNvSpPr>
              <a:spLocks noChangeArrowheads="1"/>
            </p:cNvSpPr>
            <p:nvPr/>
          </p:nvSpPr>
          <p:spPr bwMode="auto">
            <a:xfrm>
              <a:off x="3216" y="173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400800" y="1219200"/>
            <a:ext cx="228600" cy="1295400"/>
            <a:chOff x="4032" y="1065"/>
            <a:chExt cx="144" cy="816"/>
          </a:xfrm>
        </p:grpSpPr>
        <p:sp>
          <p:nvSpPr>
            <p:cNvPr id="57370" name="AutoShape 33"/>
            <p:cNvSpPr>
              <a:spLocks noChangeArrowheads="1"/>
            </p:cNvSpPr>
            <p:nvPr/>
          </p:nvSpPr>
          <p:spPr bwMode="auto">
            <a:xfrm>
              <a:off x="4032" y="106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AutoShape 34"/>
            <p:cNvSpPr>
              <a:spLocks noChangeArrowheads="1"/>
            </p:cNvSpPr>
            <p:nvPr/>
          </p:nvSpPr>
          <p:spPr bwMode="auto">
            <a:xfrm>
              <a:off x="4032" y="140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2" name="AutoShape 35"/>
            <p:cNvSpPr>
              <a:spLocks noChangeArrowheads="1"/>
            </p:cNvSpPr>
            <p:nvPr/>
          </p:nvSpPr>
          <p:spPr bwMode="auto">
            <a:xfrm>
              <a:off x="4032" y="173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198563" y="4035425"/>
            <a:ext cx="692150" cy="1908175"/>
            <a:chOff x="755" y="2555"/>
            <a:chExt cx="436" cy="1202"/>
          </a:xfrm>
        </p:grpSpPr>
        <p:sp>
          <p:nvSpPr>
            <p:cNvPr id="57362" name="Rectangle 37"/>
            <p:cNvSpPr>
              <a:spLocks noChangeArrowheads="1"/>
            </p:cNvSpPr>
            <p:nvPr/>
          </p:nvSpPr>
          <p:spPr bwMode="auto">
            <a:xfrm>
              <a:off x="759" y="2845"/>
              <a:ext cx="144" cy="912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 sz="2400" b="1">
                <a:latin typeface="Comic Sans MS" pitchFamily="66" charset="0"/>
              </a:endParaRPr>
            </a:p>
          </p:txBody>
        </p:sp>
        <p:sp>
          <p:nvSpPr>
            <p:cNvPr id="57363" name="Line 38"/>
            <p:cNvSpPr>
              <a:spLocks noChangeShapeType="1"/>
            </p:cNvSpPr>
            <p:nvPr/>
          </p:nvSpPr>
          <p:spPr bwMode="auto">
            <a:xfrm flipV="1">
              <a:off x="903" y="2557"/>
              <a:ext cx="288" cy="288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4" name="Line 39"/>
            <p:cNvSpPr>
              <a:spLocks noChangeShapeType="1"/>
            </p:cNvSpPr>
            <p:nvPr/>
          </p:nvSpPr>
          <p:spPr bwMode="auto">
            <a:xfrm flipV="1">
              <a:off x="759" y="2555"/>
              <a:ext cx="309" cy="290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65" name="Line 40"/>
            <p:cNvSpPr>
              <a:spLocks noChangeShapeType="1"/>
            </p:cNvSpPr>
            <p:nvPr/>
          </p:nvSpPr>
          <p:spPr bwMode="auto">
            <a:xfrm>
              <a:off x="1067" y="2555"/>
              <a:ext cx="124" cy="2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6" name="Line 41"/>
            <p:cNvSpPr>
              <a:spLocks noChangeShapeType="1"/>
            </p:cNvSpPr>
            <p:nvPr/>
          </p:nvSpPr>
          <p:spPr bwMode="auto">
            <a:xfrm flipH="1">
              <a:off x="1187" y="2555"/>
              <a:ext cx="0" cy="884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67" name="Line 42"/>
            <p:cNvSpPr>
              <a:spLocks noChangeShapeType="1"/>
            </p:cNvSpPr>
            <p:nvPr/>
          </p:nvSpPr>
          <p:spPr bwMode="auto">
            <a:xfrm flipV="1">
              <a:off x="903" y="3433"/>
              <a:ext cx="284" cy="324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8" name="Line 43"/>
            <p:cNvSpPr>
              <a:spLocks noChangeShapeType="1"/>
            </p:cNvSpPr>
            <p:nvPr/>
          </p:nvSpPr>
          <p:spPr bwMode="auto">
            <a:xfrm flipV="1">
              <a:off x="900" y="2812"/>
              <a:ext cx="288" cy="288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9" name="Text Box 44"/>
            <p:cNvSpPr txBox="1">
              <a:spLocks noChangeArrowheads="1"/>
            </p:cNvSpPr>
            <p:nvPr/>
          </p:nvSpPr>
          <p:spPr bwMode="auto">
            <a:xfrm rot="-5400000">
              <a:off x="597" y="3183"/>
              <a:ext cx="459" cy="1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latin typeface="Comic Sans MS" pitchFamily="66" charset="0"/>
                </a:rPr>
                <a:t>INSIDEN</a:t>
              </a:r>
            </a:p>
          </p:txBody>
        </p:sp>
      </p:grpSp>
      <p:sp>
        <p:nvSpPr>
          <p:cNvPr id="34861" name="WordArt 45"/>
          <p:cNvSpPr>
            <a:spLocks noChangeArrowheads="1" noChangeShapeType="1" noTextEdit="1"/>
          </p:cNvSpPr>
          <p:nvPr/>
        </p:nvSpPr>
        <p:spPr bwMode="auto">
          <a:xfrm>
            <a:off x="457200" y="3289300"/>
            <a:ext cx="1774825" cy="444500"/>
          </a:xfrm>
          <a:prstGeom prst="rect">
            <a:avLst/>
          </a:prstGeom>
          <a:solidFill>
            <a:srgbClr val="0070C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63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KONTAK</a:t>
            </a:r>
          </a:p>
        </p:txBody>
      </p:sp>
      <p:sp>
        <p:nvSpPr>
          <p:cNvPr id="34862" name="AutoShape 46"/>
          <p:cNvSpPr>
            <a:spLocks noChangeArrowheads="1"/>
          </p:cNvSpPr>
          <p:nvPr/>
        </p:nvSpPr>
        <p:spPr bwMode="auto">
          <a:xfrm>
            <a:off x="5621338" y="2720975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4863" name="AutoShape 47"/>
          <p:cNvSpPr>
            <a:spLocks noChangeArrowheads="1"/>
          </p:cNvSpPr>
          <p:nvPr/>
        </p:nvSpPr>
        <p:spPr bwMode="auto">
          <a:xfrm>
            <a:off x="5624513" y="2720975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4864" name="AutoShape 48"/>
          <p:cNvSpPr>
            <a:spLocks noChangeArrowheads="1"/>
          </p:cNvSpPr>
          <p:nvPr/>
        </p:nvSpPr>
        <p:spPr bwMode="auto">
          <a:xfrm>
            <a:off x="5622925" y="2720975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2654877" y="2929733"/>
            <a:ext cx="5650906" cy="295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sz="1600" dirty="0">
                <a:latin typeface="Comic Sans MS" panose="030F0902030302020204" pitchFamily="66" charset="0"/>
              </a:rPr>
              <a:t> </a:t>
            </a:r>
            <a:r>
              <a:rPr lang="en-US" sz="1400" dirty="0">
                <a:latin typeface="Comic Sans MS" panose="030F0902030302020204" pitchFamily="66" charset="0"/>
              </a:rPr>
              <a:t>STRUCK AGAINST  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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menabrak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/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bentur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benda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diam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/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bergerak</a:t>
            </a:r>
            <a:endParaRPr lang="en-US" sz="1400" dirty="0">
              <a:latin typeface="Comic Sans MS" panose="030F0902030302020204" pitchFamily="66" charset="0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sz="1400" dirty="0">
                <a:latin typeface="Comic Sans MS" panose="030F0902030302020204" pitchFamily="66" charset="0"/>
              </a:rPr>
              <a:t> STRUCK BY  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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terpukul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/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tabrak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oleh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benda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bergerak</a:t>
            </a:r>
            <a:endParaRPr lang="en-US" sz="1400" dirty="0">
              <a:latin typeface="Comic Sans MS" panose="030F0902030302020204" pitchFamily="66" charset="0"/>
              <a:sym typeface="Monotype Sorts" pitchFamily="2" charset="2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>
                <a:latin typeface="Comic Sans MS" panose="030F0902030302020204" pitchFamily="66" charset="0"/>
              </a:rPr>
              <a:t>FALL TO  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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jatuh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dari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tempat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yang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lebih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tinggi</a:t>
            </a:r>
            <a:endParaRPr lang="en-US" sz="1400" dirty="0">
              <a:latin typeface="Comic Sans MS" panose="030F0902030302020204" pitchFamily="66" charset="0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sz="1400" dirty="0">
                <a:latin typeface="Comic Sans MS" panose="030F0902030302020204" pitchFamily="66" charset="0"/>
              </a:rPr>
              <a:t> FALL ON  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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jatuh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di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tempat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yang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datar</a:t>
            </a:r>
            <a:endParaRPr lang="en-US" sz="1400" dirty="0">
              <a:latin typeface="Comic Sans MS" panose="030F0902030302020204" pitchFamily="66" charset="0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sz="1400" dirty="0">
                <a:latin typeface="Comic Sans MS" panose="030F0902030302020204" pitchFamily="66" charset="0"/>
              </a:rPr>
              <a:t> CAUGHT IN  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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tusuk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,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jepit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, cubit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benda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runcing</a:t>
            </a:r>
            <a:endParaRPr lang="en-US" sz="1400" dirty="0">
              <a:latin typeface="Comic Sans MS" panose="030F0902030302020204" pitchFamily="66" charset="0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sz="1400" dirty="0">
                <a:latin typeface="Comic Sans MS" panose="030F0902030302020204" pitchFamily="66" charset="0"/>
              </a:rPr>
              <a:t> CAUGHT ON  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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terjepit,tangkap,jebak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diantara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obyek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besar</a:t>
            </a:r>
            <a:endParaRPr lang="en-US" sz="1400" dirty="0">
              <a:latin typeface="Comic Sans MS" panose="030F0902030302020204" pitchFamily="66" charset="0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sz="1400" dirty="0">
                <a:latin typeface="Comic Sans MS" panose="030F0902030302020204" pitchFamily="66" charset="0"/>
              </a:rPr>
              <a:t> CAUGHT BETWEEN  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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terpotong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,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hancur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,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remuk</a:t>
            </a:r>
            <a:endParaRPr lang="en-US" sz="1400" dirty="0">
              <a:latin typeface="Comic Sans MS" panose="030F0902030302020204" pitchFamily="66" charset="0"/>
              <a:sym typeface="Monotype Sorts" pitchFamily="2" charset="2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CONTACT WITH  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listrik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,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kimia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,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radiasi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,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panas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,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dingin</a:t>
            </a:r>
            <a:endParaRPr lang="en-US" sz="1400" dirty="0">
              <a:latin typeface="Comic Sans MS" panose="030F0902030302020204" pitchFamily="66" charset="0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sz="1400" dirty="0">
                <a:latin typeface="Comic Sans MS" panose="030F0902030302020204" pitchFamily="66" charset="0"/>
              </a:rPr>
              <a:t> OVERSTRESS  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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terlalu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berat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,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cepat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,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tinggi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,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besar</a:t>
            </a:r>
            <a:endParaRPr lang="en-US" sz="1400" dirty="0">
              <a:latin typeface="Comic Sans MS" panose="030F0902030302020204" pitchFamily="66" charset="0"/>
              <a:sym typeface="Monotype Sorts" pitchFamily="2" charset="2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EQUIPMENT FAILURE 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kegagalan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mesin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,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peralatan</a:t>
            </a:r>
            <a:endParaRPr lang="en-US" sz="1400" dirty="0">
              <a:latin typeface="Comic Sans MS" panose="030F0902030302020204" pitchFamily="66" charset="0"/>
              <a:sym typeface="Monotype Sorts" pitchFamily="2" charset="2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  <a:tabLst>
                <a:tab pos="2006600" algn="l"/>
              </a:tabLst>
            </a:pP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EVIRONMENTAL RELEASE 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masalah</a:t>
            </a:r>
            <a:r>
              <a:rPr lang="en-US" sz="1400" dirty="0">
                <a:latin typeface="Comic Sans MS" panose="030F0902030302020204" pitchFamily="66" charset="0"/>
                <a:sym typeface="Monotype Sorts" pitchFamily="2" charset="2"/>
              </a:rPr>
              <a:t> </a:t>
            </a:r>
            <a:r>
              <a:rPr lang="en-US" sz="1400" dirty="0" err="1">
                <a:latin typeface="Comic Sans MS" panose="030F0902030302020204" pitchFamily="66" charset="0"/>
                <a:sym typeface="Monotype Sorts" pitchFamily="2" charset="2"/>
              </a:rPr>
              <a:t>pencemaran</a:t>
            </a:r>
            <a:endParaRPr lang="en-US" sz="1400" dirty="0">
              <a:latin typeface="Comic Sans MS" panose="030F0902030302020204" pitchFamily="66" charset="0"/>
              <a:sym typeface="Monotype Sorts" pitchFamily="2" charset="2"/>
            </a:endParaRPr>
          </a:p>
        </p:txBody>
      </p:sp>
      <p:sp>
        <p:nvSpPr>
          <p:cNvPr id="34866" name="WordArt 50"/>
          <p:cNvSpPr>
            <a:spLocks noChangeArrowheads="1" noChangeShapeType="1" noTextEdit="1"/>
          </p:cNvSpPr>
          <p:nvPr/>
        </p:nvSpPr>
        <p:spPr bwMode="auto">
          <a:xfrm>
            <a:off x="1982788" y="304800"/>
            <a:ext cx="51720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bg1"/>
                  </a:outerShdw>
                </a:effectLst>
                <a:latin typeface="Arial"/>
                <a:cs typeface="Arial"/>
              </a:rPr>
              <a:t>Penyebab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bg1"/>
                  </a:outerShdw>
                </a:effectLst>
                <a:latin typeface="Arial"/>
                <a:cs typeface="Arial"/>
              </a:rPr>
              <a:t> dan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bg1"/>
                  </a:outerShdw>
                </a:effectLst>
                <a:latin typeface="Arial"/>
                <a:cs typeface="Arial"/>
              </a:rPr>
              <a:t>Akibat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bg1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bg1"/>
                  </a:outerShdw>
                </a:effectLst>
                <a:latin typeface="Arial"/>
                <a:cs typeface="Arial"/>
              </a:rPr>
              <a:t>Kerugian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17961" dir="2700000" algn="ctr" rotWithShape="0">
                  <a:schemeClr val="bg1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1982788" y="725488"/>
            <a:ext cx="5238750" cy="8731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64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4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1" grpId="0" animBg="1"/>
      <p:bldP spid="34862" grpId="0" animBg="1"/>
      <p:bldP spid="34863" grpId="0" animBg="1"/>
      <p:bldP spid="34864" grpId="0" animBg="1"/>
      <p:bldP spid="34865" grpId="0" build="p" autoUpdateAnimBg="0" advAuto="0"/>
      <p:bldP spid="34866" grpId="0" animBg="1"/>
      <p:bldP spid="348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127125"/>
            <a:ext cx="6096000" cy="1454150"/>
            <a:chOff x="960" y="777"/>
            <a:chExt cx="3840" cy="91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60" y="777"/>
              <a:ext cx="576" cy="912"/>
              <a:chOff x="960" y="777"/>
              <a:chExt cx="576" cy="912"/>
            </a:xfrm>
          </p:grpSpPr>
          <p:sp>
            <p:nvSpPr>
              <p:cNvPr id="58425" name="Rectangle 5"/>
              <p:cNvSpPr>
                <a:spLocks noChangeArrowheads="1"/>
              </p:cNvSpPr>
              <p:nvPr/>
            </p:nvSpPr>
            <p:spPr bwMode="auto">
              <a:xfrm>
                <a:off x="960" y="77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8426" name="Line 6"/>
              <p:cNvSpPr>
                <a:spLocks noChangeShapeType="1"/>
              </p:cNvSpPr>
              <p:nvPr/>
            </p:nvSpPr>
            <p:spPr bwMode="auto">
              <a:xfrm>
                <a:off x="960" y="101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7" name="Text Box 7"/>
              <p:cNvSpPr txBox="1">
                <a:spLocks noChangeArrowheads="1"/>
              </p:cNvSpPr>
              <p:nvPr/>
            </p:nvSpPr>
            <p:spPr bwMode="auto">
              <a:xfrm>
                <a:off x="989" y="777"/>
                <a:ext cx="53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LEMAHNYA</a:t>
                </a: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KONTROL</a:t>
                </a:r>
                <a:endParaRPr lang="en-US" sz="900" b="1">
                  <a:latin typeface="Comic Sans MS" pitchFamily="66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224" y="781"/>
              <a:ext cx="576" cy="912"/>
              <a:chOff x="4224" y="781"/>
              <a:chExt cx="576" cy="912"/>
            </a:xfrm>
          </p:grpSpPr>
          <p:sp>
            <p:nvSpPr>
              <p:cNvPr id="58422" name="Rectangle 9"/>
              <p:cNvSpPr>
                <a:spLocks noChangeArrowheads="1"/>
              </p:cNvSpPr>
              <p:nvPr/>
            </p:nvSpPr>
            <p:spPr bwMode="auto">
              <a:xfrm>
                <a:off x="4224" y="781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8423" name="Line 10"/>
              <p:cNvSpPr>
                <a:spLocks noChangeShapeType="1"/>
              </p:cNvSpPr>
              <p:nvPr/>
            </p:nvSpPr>
            <p:spPr bwMode="auto">
              <a:xfrm>
                <a:off x="4224" y="101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4" name="Text Box 11"/>
              <p:cNvSpPr txBox="1">
                <a:spLocks noChangeArrowheads="1"/>
              </p:cNvSpPr>
              <p:nvPr/>
            </p:nvSpPr>
            <p:spPr bwMode="auto">
              <a:xfrm>
                <a:off x="4267" y="825"/>
                <a:ext cx="50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KERUGIAN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76" y="777"/>
              <a:ext cx="576" cy="912"/>
              <a:chOff x="1776" y="777"/>
              <a:chExt cx="576" cy="912"/>
            </a:xfrm>
          </p:grpSpPr>
          <p:sp>
            <p:nvSpPr>
              <p:cNvPr id="58419" name="Rectangle 13"/>
              <p:cNvSpPr>
                <a:spLocks noChangeArrowheads="1"/>
              </p:cNvSpPr>
              <p:nvPr/>
            </p:nvSpPr>
            <p:spPr bwMode="auto">
              <a:xfrm>
                <a:off x="1776" y="77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8420" name="Line 14"/>
              <p:cNvSpPr>
                <a:spLocks noChangeShapeType="1"/>
              </p:cNvSpPr>
              <p:nvPr/>
            </p:nvSpPr>
            <p:spPr bwMode="auto">
              <a:xfrm>
                <a:off x="1776" y="101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1" name="Text Box 15"/>
              <p:cNvSpPr txBox="1">
                <a:spLocks noChangeArrowheads="1"/>
              </p:cNvSpPr>
              <p:nvPr/>
            </p:nvSpPr>
            <p:spPr bwMode="auto">
              <a:xfrm>
                <a:off x="1825" y="777"/>
                <a:ext cx="49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PENYEBAB</a:t>
                </a: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DASAR</a:t>
                </a:r>
                <a:endParaRPr lang="en-US" sz="900" b="1">
                  <a:latin typeface="Comic Sans MS" pitchFamily="66" charset="0"/>
                </a:endParaRP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592" y="777"/>
              <a:ext cx="576" cy="912"/>
              <a:chOff x="2592" y="777"/>
              <a:chExt cx="576" cy="912"/>
            </a:xfrm>
          </p:grpSpPr>
          <p:sp>
            <p:nvSpPr>
              <p:cNvPr id="58416" name="Rectangle 17"/>
              <p:cNvSpPr>
                <a:spLocks noChangeArrowheads="1"/>
              </p:cNvSpPr>
              <p:nvPr/>
            </p:nvSpPr>
            <p:spPr bwMode="auto">
              <a:xfrm>
                <a:off x="2592" y="77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8417" name="Line 18"/>
              <p:cNvSpPr>
                <a:spLocks noChangeShapeType="1"/>
              </p:cNvSpPr>
              <p:nvPr/>
            </p:nvSpPr>
            <p:spPr bwMode="auto">
              <a:xfrm>
                <a:off x="2592" y="101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8" name="Text Box 19"/>
              <p:cNvSpPr txBox="1">
                <a:spLocks noChangeArrowheads="1"/>
              </p:cNvSpPr>
              <p:nvPr/>
            </p:nvSpPr>
            <p:spPr bwMode="auto">
              <a:xfrm>
                <a:off x="2625" y="777"/>
                <a:ext cx="52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PENYEBAB</a:t>
                </a: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LANGSUNG</a:t>
                </a:r>
                <a:endParaRPr lang="en-US" sz="900" b="1">
                  <a:latin typeface="Comic Sans MS" pitchFamily="66" charset="0"/>
                </a:endParaRP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3408" y="777"/>
              <a:ext cx="576" cy="912"/>
              <a:chOff x="3408" y="777"/>
              <a:chExt cx="576" cy="912"/>
            </a:xfrm>
          </p:grpSpPr>
          <p:sp>
            <p:nvSpPr>
              <p:cNvPr id="58413" name="Rectangle 21"/>
              <p:cNvSpPr>
                <a:spLocks noChangeArrowheads="1"/>
              </p:cNvSpPr>
              <p:nvPr/>
            </p:nvSpPr>
            <p:spPr bwMode="auto">
              <a:xfrm>
                <a:off x="3408" y="77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8414" name="Line 22"/>
              <p:cNvSpPr>
                <a:spLocks noChangeShapeType="1"/>
              </p:cNvSpPr>
              <p:nvPr/>
            </p:nvSpPr>
            <p:spPr bwMode="auto">
              <a:xfrm>
                <a:off x="3408" y="101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5" name="Text Box 23"/>
              <p:cNvSpPr txBox="1">
                <a:spLocks noChangeArrowheads="1"/>
              </p:cNvSpPr>
              <p:nvPr/>
            </p:nvSpPr>
            <p:spPr bwMode="auto">
              <a:xfrm>
                <a:off x="3455" y="825"/>
                <a:ext cx="459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Comic Sans MS" pitchFamily="66" charset="0"/>
                  </a:rPr>
                  <a:t>INSIDEN</a:t>
                </a:r>
                <a:endParaRPr lang="en-US" sz="900" b="1">
                  <a:latin typeface="Comic Sans MS" pitchFamily="66" charset="0"/>
                </a:endParaRP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514600" y="1203325"/>
            <a:ext cx="228600" cy="1295400"/>
            <a:chOff x="1584" y="825"/>
            <a:chExt cx="144" cy="816"/>
          </a:xfrm>
        </p:grpSpPr>
        <p:sp>
          <p:nvSpPr>
            <p:cNvPr id="58405" name="AutoShape 25"/>
            <p:cNvSpPr>
              <a:spLocks noChangeArrowheads="1"/>
            </p:cNvSpPr>
            <p:nvPr/>
          </p:nvSpPr>
          <p:spPr bwMode="auto">
            <a:xfrm>
              <a:off x="1584" y="82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6" name="AutoShape 26"/>
            <p:cNvSpPr>
              <a:spLocks noChangeArrowheads="1"/>
            </p:cNvSpPr>
            <p:nvPr/>
          </p:nvSpPr>
          <p:spPr bwMode="auto">
            <a:xfrm>
              <a:off x="1584" y="116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7" name="AutoShape 27"/>
            <p:cNvSpPr>
              <a:spLocks noChangeArrowheads="1"/>
            </p:cNvSpPr>
            <p:nvPr/>
          </p:nvSpPr>
          <p:spPr bwMode="auto">
            <a:xfrm>
              <a:off x="1584" y="149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3810000" y="1203325"/>
            <a:ext cx="228600" cy="1295400"/>
            <a:chOff x="2400" y="825"/>
            <a:chExt cx="144" cy="816"/>
          </a:xfrm>
        </p:grpSpPr>
        <p:sp>
          <p:nvSpPr>
            <p:cNvPr id="58402" name="AutoShape 29"/>
            <p:cNvSpPr>
              <a:spLocks noChangeArrowheads="1"/>
            </p:cNvSpPr>
            <p:nvPr/>
          </p:nvSpPr>
          <p:spPr bwMode="auto">
            <a:xfrm>
              <a:off x="2400" y="82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3" name="AutoShape 30"/>
            <p:cNvSpPr>
              <a:spLocks noChangeArrowheads="1"/>
            </p:cNvSpPr>
            <p:nvPr/>
          </p:nvSpPr>
          <p:spPr bwMode="auto">
            <a:xfrm>
              <a:off x="2400" y="116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AutoShape 31"/>
            <p:cNvSpPr>
              <a:spLocks noChangeArrowheads="1"/>
            </p:cNvSpPr>
            <p:nvPr/>
          </p:nvSpPr>
          <p:spPr bwMode="auto">
            <a:xfrm>
              <a:off x="2400" y="149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5105400" y="1203325"/>
            <a:ext cx="228600" cy="1295400"/>
            <a:chOff x="3216" y="825"/>
            <a:chExt cx="144" cy="816"/>
          </a:xfrm>
        </p:grpSpPr>
        <p:sp>
          <p:nvSpPr>
            <p:cNvPr id="58399" name="AutoShape 33"/>
            <p:cNvSpPr>
              <a:spLocks noChangeArrowheads="1"/>
            </p:cNvSpPr>
            <p:nvPr/>
          </p:nvSpPr>
          <p:spPr bwMode="auto">
            <a:xfrm>
              <a:off x="3216" y="82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0" name="AutoShape 34"/>
            <p:cNvSpPr>
              <a:spLocks noChangeArrowheads="1"/>
            </p:cNvSpPr>
            <p:nvPr/>
          </p:nvSpPr>
          <p:spPr bwMode="auto">
            <a:xfrm>
              <a:off x="3216" y="116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AutoShape 35"/>
            <p:cNvSpPr>
              <a:spLocks noChangeArrowheads="1"/>
            </p:cNvSpPr>
            <p:nvPr/>
          </p:nvSpPr>
          <p:spPr bwMode="auto">
            <a:xfrm>
              <a:off x="3216" y="149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6400800" y="1203325"/>
            <a:ext cx="228600" cy="1295400"/>
            <a:chOff x="4032" y="825"/>
            <a:chExt cx="144" cy="816"/>
          </a:xfrm>
        </p:grpSpPr>
        <p:sp>
          <p:nvSpPr>
            <p:cNvPr id="58396" name="AutoShape 37"/>
            <p:cNvSpPr>
              <a:spLocks noChangeArrowheads="1"/>
            </p:cNvSpPr>
            <p:nvPr/>
          </p:nvSpPr>
          <p:spPr bwMode="auto">
            <a:xfrm>
              <a:off x="4032" y="825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AutoShape 38"/>
            <p:cNvSpPr>
              <a:spLocks noChangeArrowheads="1"/>
            </p:cNvSpPr>
            <p:nvPr/>
          </p:nvSpPr>
          <p:spPr bwMode="auto">
            <a:xfrm>
              <a:off x="4032" y="1161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AutoShape 39"/>
            <p:cNvSpPr>
              <a:spLocks noChangeArrowheads="1"/>
            </p:cNvSpPr>
            <p:nvPr/>
          </p:nvSpPr>
          <p:spPr bwMode="auto">
            <a:xfrm>
              <a:off x="4032" y="1497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4139765" y="3328988"/>
            <a:ext cx="700087" cy="1908175"/>
            <a:chOff x="2609" y="2483"/>
            <a:chExt cx="441" cy="1202"/>
          </a:xfrm>
        </p:grpSpPr>
        <p:sp>
          <p:nvSpPr>
            <p:cNvPr id="58388" name="Rectangle 41"/>
            <p:cNvSpPr>
              <a:spLocks noChangeArrowheads="1"/>
            </p:cNvSpPr>
            <p:nvPr/>
          </p:nvSpPr>
          <p:spPr bwMode="auto">
            <a:xfrm>
              <a:off x="2618" y="2773"/>
              <a:ext cx="144" cy="912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8389" name="Line 42"/>
            <p:cNvSpPr>
              <a:spLocks noChangeShapeType="1"/>
            </p:cNvSpPr>
            <p:nvPr/>
          </p:nvSpPr>
          <p:spPr bwMode="auto">
            <a:xfrm flipV="1">
              <a:off x="2762" y="2485"/>
              <a:ext cx="288" cy="288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Line 43"/>
            <p:cNvSpPr>
              <a:spLocks noChangeShapeType="1"/>
            </p:cNvSpPr>
            <p:nvPr/>
          </p:nvSpPr>
          <p:spPr bwMode="auto">
            <a:xfrm flipV="1">
              <a:off x="2618" y="2483"/>
              <a:ext cx="309" cy="290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1" name="Line 44"/>
            <p:cNvSpPr>
              <a:spLocks noChangeShapeType="1"/>
            </p:cNvSpPr>
            <p:nvPr/>
          </p:nvSpPr>
          <p:spPr bwMode="auto">
            <a:xfrm>
              <a:off x="2926" y="2483"/>
              <a:ext cx="124" cy="2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2" name="Line 45"/>
            <p:cNvSpPr>
              <a:spLocks noChangeShapeType="1"/>
            </p:cNvSpPr>
            <p:nvPr/>
          </p:nvSpPr>
          <p:spPr bwMode="auto">
            <a:xfrm flipH="1">
              <a:off x="3046" y="2483"/>
              <a:ext cx="0" cy="884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3" name="Line 46"/>
            <p:cNvSpPr>
              <a:spLocks noChangeShapeType="1"/>
            </p:cNvSpPr>
            <p:nvPr/>
          </p:nvSpPr>
          <p:spPr bwMode="auto">
            <a:xfrm flipV="1">
              <a:off x="2762" y="3361"/>
              <a:ext cx="284" cy="324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4" name="Line 47"/>
            <p:cNvSpPr>
              <a:spLocks noChangeShapeType="1"/>
            </p:cNvSpPr>
            <p:nvPr/>
          </p:nvSpPr>
          <p:spPr bwMode="auto">
            <a:xfrm flipV="1">
              <a:off x="2759" y="2740"/>
              <a:ext cx="288" cy="288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Text Box 48"/>
            <p:cNvSpPr txBox="1">
              <a:spLocks noChangeArrowheads="1"/>
            </p:cNvSpPr>
            <p:nvPr/>
          </p:nvSpPr>
          <p:spPr bwMode="auto">
            <a:xfrm rot="-5400000">
              <a:off x="2248" y="3136"/>
              <a:ext cx="878" cy="15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latin typeface="Comic Sans MS" pitchFamily="66" charset="0"/>
                </a:rPr>
                <a:t>SEBAB LANGSUNG</a:t>
              </a:r>
            </a:p>
          </p:txBody>
        </p:sp>
      </p:grpSp>
      <p:sp>
        <p:nvSpPr>
          <p:cNvPr id="35889" name="WordArt 49"/>
          <p:cNvSpPr>
            <a:spLocks noChangeArrowheads="1" noChangeShapeType="1" noTextEdit="1"/>
          </p:cNvSpPr>
          <p:nvPr/>
        </p:nvSpPr>
        <p:spPr bwMode="auto">
          <a:xfrm>
            <a:off x="5550622" y="2755900"/>
            <a:ext cx="3044825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KONDISI TAK AMAN</a:t>
            </a:r>
          </a:p>
        </p:txBody>
      </p:sp>
      <p:sp>
        <p:nvSpPr>
          <p:cNvPr id="35890" name="AutoShape 50"/>
          <p:cNvSpPr>
            <a:spLocks noChangeArrowheads="1"/>
          </p:cNvSpPr>
          <p:nvPr/>
        </p:nvSpPr>
        <p:spPr bwMode="auto">
          <a:xfrm>
            <a:off x="4311650" y="2676525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5891" name="WordArt 51"/>
          <p:cNvSpPr>
            <a:spLocks noChangeArrowheads="1" noChangeShapeType="1" noTextEdit="1"/>
          </p:cNvSpPr>
          <p:nvPr/>
        </p:nvSpPr>
        <p:spPr bwMode="auto">
          <a:xfrm>
            <a:off x="881063" y="2752725"/>
            <a:ext cx="2797175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175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PERBUATAN TAK AMAN</a:t>
            </a:r>
          </a:p>
        </p:txBody>
      </p:sp>
      <p:sp>
        <p:nvSpPr>
          <p:cNvPr id="35892" name="AutoShape 52"/>
          <p:cNvSpPr>
            <a:spLocks noChangeArrowheads="1"/>
          </p:cNvSpPr>
          <p:nvPr/>
        </p:nvSpPr>
        <p:spPr bwMode="auto">
          <a:xfrm>
            <a:off x="4311650" y="2673350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5893" name="AutoShape 53"/>
          <p:cNvSpPr>
            <a:spLocks noChangeArrowheads="1"/>
          </p:cNvSpPr>
          <p:nvPr/>
        </p:nvSpPr>
        <p:spPr bwMode="auto">
          <a:xfrm>
            <a:off x="4310063" y="2679700"/>
            <a:ext cx="520700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5894" name="Text Box 54"/>
          <p:cNvSpPr txBox="1">
            <a:spLocks noChangeArrowheads="1"/>
          </p:cNvSpPr>
          <p:nvPr/>
        </p:nvSpPr>
        <p:spPr bwMode="auto">
          <a:xfrm>
            <a:off x="5168824" y="3093333"/>
            <a:ext cx="3782873" cy="295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200" dirty="0">
                <a:latin typeface="Comic Sans MS" panose="030F0902030302020204" pitchFamily="66" charset="0"/>
              </a:rPr>
              <a:t> PELINDUNG/PEMBATAS TIDAK LAYAK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200" dirty="0">
                <a:latin typeface="Comic Sans MS" panose="030F0902030302020204" pitchFamily="66" charset="0"/>
              </a:rPr>
              <a:t> APD KURANG, TIDAK LAYAK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200" dirty="0">
                <a:latin typeface="Comic Sans MS" panose="030F0902030302020204" pitchFamily="66" charset="0"/>
              </a:rPr>
              <a:t> PERALATAN RUSAK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200" dirty="0">
                <a:latin typeface="Comic Sans MS" panose="030F0902030302020204" pitchFamily="66" charset="0"/>
              </a:rPr>
              <a:t> RUANG KERJA SEMPIT/TERBATAS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200" dirty="0">
                <a:latin typeface="Comic Sans MS" panose="030F0902030302020204" pitchFamily="66" charset="0"/>
              </a:rPr>
              <a:t> SISTEM PERINGATAN KURANG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200" dirty="0">
                <a:latin typeface="Comic Sans MS" panose="030F0902030302020204" pitchFamily="66" charset="0"/>
              </a:rPr>
              <a:t> BAHAYA KEBAKARAN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200" dirty="0">
                <a:latin typeface="Comic Sans MS" panose="030F0902030302020204" pitchFamily="66" charset="0"/>
              </a:rPr>
              <a:t> KEBERSIHAN KERAPIAN KURANG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200" dirty="0">
                <a:latin typeface="Comic Sans MS" panose="030F0902030302020204" pitchFamily="66" charset="0"/>
              </a:rPr>
              <a:t> KEBISINGAN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200" dirty="0">
                <a:latin typeface="Comic Sans MS" panose="030F0902030302020204" pitchFamily="66" charset="0"/>
              </a:rPr>
              <a:t> TERPAPAR RADIASI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200" dirty="0">
                <a:latin typeface="Comic Sans MS" panose="030F0902030302020204" pitchFamily="66" charset="0"/>
              </a:rPr>
              <a:t> TEMPERATUR EXTRIM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200" dirty="0">
                <a:latin typeface="Comic Sans MS" panose="030F0902030302020204" pitchFamily="66" charset="0"/>
              </a:rPr>
              <a:t> PENERANGAN TIDAK LAYAK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200" dirty="0">
                <a:latin typeface="Comic Sans MS" panose="030F0902030302020204" pitchFamily="66" charset="0"/>
              </a:rPr>
              <a:t> VENTILASI TIDAK LAYAK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sz="1200" dirty="0">
                <a:latin typeface="Comic Sans MS" panose="030F0902030302020204" pitchFamily="66" charset="0"/>
              </a:rPr>
              <a:t> LINGKUNGAN TIDAK AMAN</a:t>
            </a:r>
          </a:p>
        </p:txBody>
      </p:sp>
      <p:sp>
        <p:nvSpPr>
          <p:cNvPr id="35895" name="Text Box 55"/>
          <p:cNvSpPr txBox="1">
            <a:spLocks noChangeArrowheads="1"/>
          </p:cNvSpPr>
          <p:nvPr/>
        </p:nvSpPr>
        <p:spPr bwMode="auto">
          <a:xfrm>
            <a:off x="180313" y="3048000"/>
            <a:ext cx="36304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200" dirty="0">
                <a:latin typeface="Comic Sans MS" panose="030F0902030302020204" pitchFamily="66" charset="0"/>
              </a:rPr>
              <a:t>OPERASI TANPA OTORISASI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200" dirty="0">
                <a:latin typeface="Comic Sans MS" panose="030F0902030302020204" pitchFamily="66" charset="0"/>
              </a:rPr>
              <a:t>GAGAL MEMPERINGATKAN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200" dirty="0">
                <a:latin typeface="Comic Sans MS" panose="030F0902030302020204" pitchFamily="66" charset="0"/>
              </a:rPr>
              <a:t>GAGAL MENGAMANKAN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200" dirty="0">
                <a:latin typeface="Comic Sans MS" panose="030F0902030302020204" pitchFamily="66" charset="0"/>
              </a:rPr>
              <a:t>KECEPATAN TIDAK LAYAK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200" dirty="0">
                <a:latin typeface="Comic Sans MS" panose="030F0902030302020204" pitchFamily="66" charset="0"/>
              </a:rPr>
              <a:t>MEMBUAT ALAT PENGAMAN TIDAK BERFUNGSI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200" dirty="0">
                <a:latin typeface="Comic Sans MS" panose="030F0902030302020204" pitchFamily="66" charset="0"/>
              </a:rPr>
              <a:t>PAKAI ALAT RUSAK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200" dirty="0">
                <a:latin typeface="Comic Sans MS" panose="030F0902030302020204" pitchFamily="66" charset="0"/>
              </a:rPr>
              <a:t>PAKAI APD TIDAK LAYAK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200" dirty="0">
                <a:latin typeface="Comic Sans MS" panose="030F0902030302020204" pitchFamily="66" charset="0"/>
              </a:rPr>
              <a:t>PEMUATAN TIDAK LAYAK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200" dirty="0">
                <a:latin typeface="Comic Sans MS" panose="030F0902030302020204" pitchFamily="66" charset="0"/>
              </a:rPr>
              <a:t>PENEMPATAN TIDAK LAYAK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200" dirty="0">
                <a:latin typeface="Comic Sans MS" panose="030F0902030302020204" pitchFamily="66" charset="0"/>
              </a:rPr>
              <a:t>MENGANGKAT TIDAK LAYAK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200" dirty="0">
                <a:latin typeface="Comic Sans MS" panose="030F0902030302020204" pitchFamily="66" charset="0"/>
              </a:rPr>
              <a:t>POSISI TIDAK AMAN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200" dirty="0">
                <a:latin typeface="Comic Sans MS" panose="030F0902030302020204" pitchFamily="66" charset="0"/>
              </a:rPr>
              <a:t>SERVIS ALAT BEROPERASI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200" dirty="0">
                <a:latin typeface="Comic Sans MS" panose="030F0902030302020204" pitchFamily="66" charset="0"/>
              </a:rPr>
              <a:t>BERCANDA, MAIN-MAIN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200" dirty="0">
                <a:latin typeface="Comic Sans MS" panose="030F0902030302020204" pitchFamily="66" charset="0"/>
              </a:rPr>
              <a:t>MABOK ALKOHOL, OBAT</a:t>
            </a:r>
          </a:p>
          <a:p>
            <a:pPr marL="173038" indent="-173038">
              <a:buClr>
                <a:srgbClr val="CC3300"/>
              </a:buClr>
              <a:buFont typeface="Monotype Sorts" pitchFamily="2" charset="2"/>
              <a:buChar char="l"/>
              <a:tabLst>
                <a:tab pos="177800" algn="l"/>
              </a:tabLst>
            </a:pPr>
            <a:r>
              <a:rPr lang="en-US" sz="1200" dirty="0">
                <a:latin typeface="Comic Sans MS" panose="030F0902030302020204" pitchFamily="66" charset="0"/>
              </a:rPr>
              <a:t>GAGAL MENGIKUTI PROSEDUR</a:t>
            </a:r>
          </a:p>
        </p:txBody>
      </p:sp>
      <p:sp>
        <p:nvSpPr>
          <p:cNvPr id="35896" name="WordArt 56"/>
          <p:cNvSpPr>
            <a:spLocks noChangeArrowheads="1" noChangeShapeType="1" noTextEdit="1"/>
          </p:cNvSpPr>
          <p:nvPr/>
        </p:nvSpPr>
        <p:spPr bwMode="auto">
          <a:xfrm>
            <a:off x="1982788" y="304800"/>
            <a:ext cx="51720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chemeClr val="bg1"/>
                  </a:outerShdw>
                </a:effectLst>
                <a:latin typeface="Arial"/>
                <a:cs typeface="Arial"/>
              </a:rPr>
              <a:t>Penyebab dan Akibat Kerugian</a:t>
            </a:r>
          </a:p>
        </p:txBody>
      </p:sp>
      <p:sp>
        <p:nvSpPr>
          <p:cNvPr id="35897" name="Rectangle 57"/>
          <p:cNvSpPr>
            <a:spLocks noChangeArrowheads="1"/>
          </p:cNvSpPr>
          <p:nvPr/>
        </p:nvSpPr>
        <p:spPr bwMode="auto">
          <a:xfrm>
            <a:off x="1993900" y="782638"/>
            <a:ext cx="5238750" cy="8731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42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8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8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58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58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8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8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8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5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5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5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5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5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58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58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58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58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58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58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9" grpId="0" animBg="1"/>
      <p:bldP spid="35890" grpId="0" animBg="1"/>
      <p:bldP spid="35891" grpId="0" animBg="1"/>
      <p:bldP spid="35892" grpId="0" animBg="1"/>
      <p:bldP spid="35893" grpId="0" animBg="1"/>
      <p:bldP spid="35894" grpId="0" build="p" autoUpdateAnimBg="0" advAuto="0"/>
      <p:bldP spid="35895" grpId="0" build="p" autoUpdateAnimBg="0" advAuto="0"/>
      <p:bldP spid="35896" grpId="0" animBg="1"/>
      <p:bldP spid="358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51618"/>
            <a:ext cx="4267200" cy="715963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Kondisi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aman</a:t>
            </a:r>
            <a:endParaRPr lang="en-US" sz="3200" dirty="0"/>
          </a:p>
        </p:txBody>
      </p:sp>
      <p:pic>
        <p:nvPicPr>
          <p:cNvPr id="59395" name="Picture 14" descr="E:\khus K3\GAMBAR&amp;FOTO k3\foto AK3U\DSCF0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1811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4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1760" y="381000"/>
            <a:ext cx="4771256" cy="715962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Tindakan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aman</a:t>
            </a:r>
            <a:endParaRPr lang="en-US" sz="3200" dirty="0"/>
          </a:p>
        </p:txBody>
      </p:sp>
      <p:pic>
        <p:nvPicPr>
          <p:cNvPr id="60418" name="Picture 4" descr="E:\khus K3\GAMBAR&amp;FOTO k3\Album Kecelakaan Kerja 2\778_ANTI_OSHA_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978" r="8315"/>
          <a:stretch>
            <a:fillRect/>
          </a:stretch>
        </p:blipFill>
        <p:spPr>
          <a:xfrm>
            <a:off x="755576" y="931069"/>
            <a:ext cx="7848600" cy="4995862"/>
          </a:xfrm>
          <a:noFill/>
        </p:spPr>
      </p:pic>
    </p:spTree>
    <p:extLst>
      <p:ext uri="{BB962C8B-B14F-4D97-AF65-F5344CB8AC3E}">
        <p14:creationId xmlns:p14="http://schemas.microsoft.com/office/powerpoint/2010/main" val="266420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52464" y="404664"/>
            <a:ext cx="4839072" cy="548680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Tindakan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aman</a:t>
            </a:r>
            <a:endParaRPr lang="en-US" sz="3200" dirty="0"/>
          </a:p>
        </p:txBody>
      </p:sp>
      <p:pic>
        <p:nvPicPr>
          <p:cNvPr id="62466" name="Picture 2" descr="E:\khus K3\GAMBAR&amp;FOTO k3\GAMBAR k3\body at work 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776864" cy="5500301"/>
          </a:xfrm>
          <a:noFill/>
        </p:spPr>
      </p:pic>
    </p:spTree>
    <p:extLst>
      <p:ext uri="{BB962C8B-B14F-4D97-AF65-F5344CB8AC3E}">
        <p14:creationId xmlns:p14="http://schemas.microsoft.com/office/powerpoint/2010/main" val="9952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unsafe condition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854075"/>
            <a:ext cx="9132887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138112"/>
            <a:ext cx="7575376" cy="715963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Tindakan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kondisi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aman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9253A-BE89-46E1-AD75-33401CC8AC7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SC008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38631"/>
            <a:ext cx="8229600" cy="551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229600" cy="7159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Kondisi</a:t>
            </a: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Tidak</a:t>
            </a: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Aman</a:t>
            </a:r>
          </a:p>
        </p:txBody>
      </p:sp>
    </p:spTree>
    <p:extLst>
      <p:ext uri="{BB962C8B-B14F-4D97-AF65-F5344CB8AC3E}">
        <p14:creationId xmlns:p14="http://schemas.microsoft.com/office/powerpoint/2010/main" val="26490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38400" y="283337"/>
            <a:ext cx="4771256" cy="715963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Tindakan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aman</a:t>
            </a:r>
            <a:endParaRPr lang="en-US" sz="3200" dirty="0"/>
          </a:p>
        </p:txBody>
      </p:sp>
      <p:pic>
        <p:nvPicPr>
          <p:cNvPr id="65538" name="Picture 3" descr="p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937192"/>
            <a:ext cx="8784976" cy="5667523"/>
          </a:xfrm>
          <a:noFill/>
        </p:spPr>
      </p:pic>
    </p:spTree>
    <p:extLst>
      <p:ext uri="{BB962C8B-B14F-4D97-AF65-F5344CB8AC3E}">
        <p14:creationId xmlns:p14="http://schemas.microsoft.com/office/powerpoint/2010/main" val="145766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orklif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2000"/>
            <a:ext cx="842493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39752" y="83010"/>
            <a:ext cx="4919464" cy="715963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Tindakan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aman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20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unsafe act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6656" y="332656"/>
            <a:ext cx="5059288" cy="715962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Tindakan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aman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685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528" y="393337"/>
            <a:ext cx="1143000" cy="1143000"/>
            <a:chOff x="708" y="1860"/>
            <a:chExt cx="840" cy="814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960" y="2112"/>
              <a:ext cx="336" cy="328"/>
            </a:xfrm>
            <a:prstGeom prst="plus">
              <a:avLst>
                <a:gd name="adj" fmla="val 28051"/>
              </a:avLst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" name="WordArt 5"/>
            <p:cNvSpPr>
              <a:spLocks noChangeArrowheads="1" noChangeShapeType="1" noTextEdit="1"/>
            </p:cNvSpPr>
            <p:nvPr/>
          </p:nvSpPr>
          <p:spPr bwMode="auto">
            <a:xfrm rot="57924">
              <a:off x="720" y="1872"/>
              <a:ext cx="828" cy="80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5554018"/>
                </a:avLst>
              </a:prstTxWarp>
            </a:bodyPr>
            <a:lstStyle/>
            <a:p>
              <a:r>
                <a:rPr lang="id-ID" sz="4400" kern="10" normalizeH="1" dirty="0" err="1">
                  <a:ln w="9525">
                    <a:solidFill>
                      <a:srgbClr val="00CC00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latin typeface="Marlett"/>
                </a:rPr>
                <a:t>ggggggggggg</a:t>
              </a:r>
              <a:endParaRPr lang="id-ID" sz="4400" kern="10" normalizeH="1" dirty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Marlett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rot="-420707">
              <a:off x="708" y="1860"/>
              <a:ext cx="840" cy="8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58 h 21600"/>
                <a:gd name="T26" fmla="*/ 18437 w 21600"/>
                <a:gd name="T27" fmla="*/ 1844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730" y="10800"/>
                  </a:moveTo>
                  <a:cubicBezTo>
                    <a:pt x="2730" y="15257"/>
                    <a:pt x="6343" y="18870"/>
                    <a:pt x="10800" y="18870"/>
                  </a:cubicBezTo>
                  <a:cubicBezTo>
                    <a:pt x="15257" y="18870"/>
                    <a:pt x="18870" y="15257"/>
                    <a:pt x="18870" y="10800"/>
                  </a:cubicBezTo>
                  <a:cubicBezTo>
                    <a:pt x="18870" y="6343"/>
                    <a:pt x="15257" y="2730"/>
                    <a:pt x="10800" y="2730"/>
                  </a:cubicBezTo>
                  <a:cubicBezTo>
                    <a:pt x="6343" y="2730"/>
                    <a:pt x="2730" y="6343"/>
                    <a:pt x="2730" y="10800"/>
                  </a:cubicBezTo>
                  <a:close/>
                </a:path>
              </a:pathLst>
            </a:cu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0597" y="450232"/>
            <a:ext cx="7167156" cy="113388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id-ID" sz="2400" dirty="0">
                <a:latin typeface="Comic Sans MS" panose="030F0902030302020204" pitchFamily="66" charset="0"/>
              </a:rPr>
              <a:t>Arti dan Makna Lambang Bendera </a:t>
            </a:r>
            <a:br>
              <a:rPr lang="id-ID" sz="2400" dirty="0">
                <a:latin typeface="Comic Sans MS" panose="030F0902030302020204" pitchFamily="66" charset="0"/>
              </a:rPr>
            </a:br>
            <a:r>
              <a:rPr lang="id-ID" sz="2400" dirty="0">
                <a:latin typeface="Comic Sans MS" panose="030F0902030302020204" pitchFamily="66" charset="0"/>
              </a:rPr>
              <a:t>Keselamatan dan Kesehatan Kerja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5" y="1948243"/>
            <a:ext cx="8516937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583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 rot="-687136">
            <a:off x="457200" y="1905000"/>
            <a:ext cx="8077200" cy="2590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829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APAKAH KECELAKAAN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BISA DI RAMALKAN ???</a:t>
            </a:r>
          </a:p>
        </p:txBody>
      </p:sp>
    </p:spTree>
    <p:extLst>
      <p:ext uri="{BB962C8B-B14F-4D97-AF65-F5344CB8AC3E}">
        <p14:creationId xmlns:p14="http://schemas.microsoft.com/office/powerpoint/2010/main" val="861168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38399"/>
            <a:ext cx="4038600" cy="461665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latin typeface="Eras Demi ITC" pitchFamily="34" charset="0"/>
                <a:cs typeface="Aharoni" pitchFamily="2" charset="-79"/>
              </a:rPr>
              <a:t>Obyek</a:t>
            </a:r>
            <a:r>
              <a:rPr lang="en-US" sz="2400" dirty="0">
                <a:latin typeface="Eras Demi ITC" pitchFamily="34" charset="0"/>
                <a:cs typeface="Aharoni" pitchFamily="2" charset="-79"/>
              </a:rPr>
              <a:t> </a:t>
            </a:r>
            <a:r>
              <a:rPr lang="en-US" sz="2400" dirty="0" err="1">
                <a:latin typeface="Eras Demi ITC" pitchFamily="34" charset="0"/>
                <a:cs typeface="Aharoni" pitchFamily="2" charset="-79"/>
              </a:rPr>
              <a:t>Pengawasan</a:t>
            </a:r>
            <a:r>
              <a:rPr lang="en-US" sz="2400" dirty="0">
                <a:latin typeface="Eras Demi ITC" pitchFamily="34" charset="0"/>
                <a:cs typeface="Aharoni" pitchFamily="2" charset="-79"/>
              </a:rPr>
              <a:t> K3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428" y="1294506"/>
            <a:ext cx="4725144" cy="4894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Comic Sans MS" panose="030F0902030302020204" pitchFamily="66" charset="0"/>
              </a:rPr>
              <a:t>Bangunan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tempat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kerja</a:t>
            </a:r>
            <a:endParaRPr lang="en-US" sz="2400" dirty="0">
              <a:latin typeface="Comic Sans MS" panose="030F0902030302020204" pitchFamily="66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Comic Sans MS" panose="030F0902030302020204" pitchFamily="66" charset="0"/>
              </a:rPr>
              <a:t>Mesin</a:t>
            </a:r>
            <a:endParaRPr lang="en-US" sz="2400" dirty="0">
              <a:latin typeface="Comic Sans MS" panose="030F0902030302020204" pitchFamily="66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Comic Sans MS" panose="030F0902030302020204" pitchFamily="66" charset="0"/>
              </a:rPr>
              <a:t>Pesawat</a:t>
            </a:r>
            <a:endParaRPr lang="en-US" sz="2400" dirty="0">
              <a:latin typeface="Comic Sans MS" panose="030F0902030302020204" pitchFamily="66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Comic Sans MS" panose="030F0902030302020204" pitchFamily="66" charset="0"/>
              </a:rPr>
              <a:t>Instalasi</a:t>
            </a:r>
            <a:endParaRPr lang="en-US" sz="2400" dirty="0">
              <a:latin typeface="Comic Sans MS" panose="030F0902030302020204" pitchFamily="66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Comic Sans MS" panose="030F0902030302020204" pitchFamily="66" charset="0"/>
              </a:rPr>
              <a:t>Alat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kerja</a:t>
            </a:r>
            <a:r>
              <a:rPr lang="en-US" sz="2400" dirty="0">
                <a:latin typeface="Comic Sans MS" panose="030F0902030302020204" pitchFamily="66" charset="0"/>
              </a:rPr>
              <a:t> / </a:t>
            </a:r>
            <a:r>
              <a:rPr lang="en-US" sz="2400" dirty="0" err="1">
                <a:latin typeface="Comic Sans MS" panose="030F0902030302020204" pitchFamily="66" charset="0"/>
              </a:rPr>
              <a:t>perkakas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kerja</a:t>
            </a:r>
            <a:endParaRPr lang="en-US" sz="2400" dirty="0">
              <a:latin typeface="Comic Sans MS" panose="030F0902030302020204" pitchFamily="66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Comic Sans MS" panose="030F0902030302020204" pitchFamily="66" charset="0"/>
              </a:rPr>
              <a:t>Bahan</a:t>
            </a:r>
            <a:endParaRPr lang="en-US" sz="2400" dirty="0">
              <a:latin typeface="Comic Sans MS" panose="030F0902030302020204" pitchFamily="66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Comic Sans MS" panose="030F0902030302020204" pitchFamily="66" charset="0"/>
              </a:rPr>
              <a:t>Lingkungan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kerja</a:t>
            </a:r>
            <a:endParaRPr lang="en-US" sz="2400" dirty="0">
              <a:latin typeface="Comic Sans MS" panose="030F0902030302020204" pitchFamily="66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Comic Sans MS" panose="030F0902030302020204" pitchFamily="66" charset="0"/>
              </a:rPr>
              <a:t>Sifat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kerja</a:t>
            </a:r>
            <a:endParaRPr lang="en-US" sz="2400" dirty="0">
              <a:latin typeface="Comic Sans MS" panose="030F0902030302020204" pitchFamily="66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>
                <a:latin typeface="Comic Sans MS" panose="030F0902030302020204" pitchFamily="66" charset="0"/>
              </a:rPr>
              <a:t>Cara </a:t>
            </a:r>
            <a:r>
              <a:rPr lang="en-US" sz="2400" dirty="0" err="1">
                <a:latin typeface="Comic Sans MS" panose="030F0902030302020204" pitchFamily="66" charset="0"/>
              </a:rPr>
              <a:t>kerja</a:t>
            </a:r>
            <a:endParaRPr lang="en-US" sz="2400" dirty="0">
              <a:latin typeface="Comic Sans MS" panose="030F0902030302020204" pitchFamily="66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Comic Sans MS" panose="030F0902030302020204" pitchFamily="66" charset="0"/>
              </a:rPr>
              <a:t>Proses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produksi</a:t>
            </a:r>
            <a:endParaRPr lang="en-US" sz="2400" dirty="0">
              <a:latin typeface="Comic Sans MS" panose="030F0902030302020204" pitchFamily="66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Comic Sans MS" panose="030F0902030302020204" pitchFamily="66" charset="0"/>
              </a:rPr>
              <a:t>Lembaga</a:t>
            </a:r>
            <a:endParaRPr lang="en-US" sz="2400" dirty="0">
              <a:latin typeface="Comic Sans MS" panose="030F0902030302020204" pitchFamily="66" charset="0"/>
            </a:endParaRPr>
          </a:p>
          <a:p>
            <a:pPr indent="350838">
              <a:buFont typeface="+mj-lt"/>
              <a:buAutoNum type="arabicPeriod"/>
              <a:defRPr/>
            </a:pPr>
            <a:r>
              <a:rPr lang="en-US" sz="2400" dirty="0" err="1">
                <a:latin typeface="Comic Sans MS" panose="030F0902030302020204" pitchFamily="66" charset="0"/>
              </a:rPr>
              <a:t>Tenaga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kerja</a:t>
            </a:r>
            <a:endParaRPr lang="en-US" sz="2400" dirty="0">
              <a:latin typeface="Comic Sans MS" panose="030F0902030302020204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45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omic Sans MS" panose="030F0902030302020204" pitchFamily="66" charset="0"/>
              </a:rPr>
              <a:t>5 PRINSIP DASAR PENCEGAHAN </a:t>
            </a:r>
          </a:p>
          <a:p>
            <a:pPr algn="ctr">
              <a:defRPr/>
            </a:pPr>
            <a:r>
              <a:rPr lang="en-US" sz="2800" dirty="0">
                <a:latin typeface="Comic Sans MS" panose="030F0902030302020204" pitchFamily="66" charset="0"/>
              </a:rPr>
              <a:t>KECELAKAAN KERJA</a:t>
            </a:r>
          </a:p>
        </p:txBody>
      </p:sp>
      <p:sp>
        <p:nvSpPr>
          <p:cNvPr id="77827" name="TextBox 4"/>
          <p:cNvSpPr txBox="1">
            <a:spLocks noChangeArrowheads="1"/>
          </p:cNvSpPr>
          <p:nvPr/>
        </p:nvSpPr>
        <p:spPr bwMode="auto">
          <a:xfrm>
            <a:off x="179512" y="1340768"/>
            <a:ext cx="89644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dirty="0">
                <a:latin typeface="Comic Sans MS" panose="030F0902030302020204" pitchFamily="66" charset="0"/>
              </a:rPr>
              <a:t>MENEMUKAN FAKTA/MASALAH </a:t>
            </a:r>
          </a:p>
          <a:p>
            <a:pPr marL="800100" lvl="1" indent="-342900"/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en-US" sz="2400" dirty="0" err="1">
                <a:latin typeface="Comic Sans MS" panose="030F0902030302020204" pitchFamily="66" charset="0"/>
                <a:sym typeface="Wingdings" pitchFamily="2" charset="2"/>
              </a:rPr>
              <a:t>Identifikasi</a:t>
            </a:r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en-US" sz="2400" dirty="0" err="1">
                <a:latin typeface="Comic Sans MS" panose="030F0902030302020204" pitchFamily="66" charset="0"/>
                <a:sym typeface="Wingdings" pitchFamily="2" charset="2"/>
              </a:rPr>
              <a:t>Masalah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dirty="0">
                <a:latin typeface="Comic Sans MS" panose="030F0902030302020204" pitchFamily="66" charset="0"/>
              </a:rPr>
              <a:t>ANALISIS</a:t>
            </a:r>
          </a:p>
          <a:p>
            <a:pPr marL="800100" lvl="1" indent="-342900"/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en-US" sz="2400" dirty="0" err="1">
                <a:latin typeface="Comic Sans MS" panose="030F0902030302020204" pitchFamily="66" charset="0"/>
                <a:sym typeface="Wingdings" pitchFamily="2" charset="2"/>
              </a:rPr>
              <a:t>Penilaian</a:t>
            </a:r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en-US" sz="2400" dirty="0" err="1">
                <a:latin typeface="Comic Sans MS" panose="030F0902030302020204" pitchFamily="66" charset="0"/>
                <a:sym typeface="Wingdings" pitchFamily="2" charset="2"/>
              </a:rPr>
              <a:t>Risiko</a:t>
            </a:r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  </a:t>
            </a:r>
            <a:r>
              <a:rPr lang="en-US" sz="2400" dirty="0" err="1">
                <a:latin typeface="Comic Sans MS" panose="030F0902030302020204" pitchFamily="66" charset="0"/>
                <a:sym typeface="Wingdings" pitchFamily="2" charset="2"/>
              </a:rPr>
              <a:t>pemeringkatan</a:t>
            </a:r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en-US" sz="2400" dirty="0" err="1">
                <a:latin typeface="Comic Sans MS" panose="030F0902030302020204" pitchFamily="66" charset="0"/>
                <a:sym typeface="Wingdings" pitchFamily="2" charset="2"/>
              </a:rPr>
              <a:t>risiko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dirty="0">
                <a:latin typeface="Comic Sans MS" panose="030F0902030302020204" pitchFamily="66" charset="0"/>
              </a:rPr>
              <a:t>PEMILIHAN / PENETAPAN ALTERNATIF / PEMECAHAN</a:t>
            </a:r>
          </a:p>
          <a:p>
            <a:pPr marL="800100" lvl="1" indent="-342900"/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en-US" sz="2400" dirty="0" err="1">
                <a:latin typeface="Comic Sans MS" panose="030F0902030302020204" pitchFamily="66" charset="0"/>
                <a:sym typeface="Wingdings" pitchFamily="2" charset="2"/>
              </a:rPr>
              <a:t>Mengendalikan</a:t>
            </a:r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en-US" sz="2400" dirty="0" err="1">
                <a:latin typeface="Comic Sans MS" panose="030F0902030302020204" pitchFamily="66" charset="0"/>
                <a:sym typeface="Wingdings" pitchFamily="2" charset="2"/>
              </a:rPr>
              <a:t>risiko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dirty="0">
                <a:latin typeface="Comic Sans MS" panose="030F0902030302020204" pitchFamily="66" charset="0"/>
              </a:rPr>
              <a:t>PELAKSANAAN</a:t>
            </a:r>
          </a:p>
          <a:p>
            <a:pPr marL="800100" lvl="1" indent="-342900"/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en-US" sz="2400" dirty="0" err="1">
                <a:latin typeface="Comic Sans MS" panose="030F0902030302020204" pitchFamily="66" charset="0"/>
                <a:sym typeface="Wingdings" pitchFamily="2" charset="2"/>
              </a:rPr>
              <a:t>Tindakan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dirty="0">
                <a:latin typeface="Comic Sans MS" panose="030F0902030302020204" pitchFamily="66" charset="0"/>
              </a:rPr>
              <a:t>PENGAWASAN</a:t>
            </a:r>
          </a:p>
          <a:p>
            <a:pPr marL="342900" indent="-342900"/>
            <a:r>
              <a:rPr lang="en-US" sz="2400" dirty="0">
                <a:latin typeface="Comic Sans MS" panose="030F0902030302020204" pitchFamily="66" charset="0"/>
              </a:rPr>
              <a:t> 	</a:t>
            </a:r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en-US" sz="2400" dirty="0" err="1">
                <a:latin typeface="Comic Sans MS" panose="030F0902030302020204" pitchFamily="66" charset="0"/>
                <a:sym typeface="Wingdings" pitchFamily="2" charset="2"/>
              </a:rPr>
              <a:t>Sejauh</a:t>
            </a:r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en-US" sz="2400" dirty="0" err="1">
                <a:latin typeface="Comic Sans MS" panose="030F0902030302020204" pitchFamily="66" charset="0"/>
                <a:sym typeface="Wingdings" pitchFamily="2" charset="2"/>
              </a:rPr>
              <a:t>mana</a:t>
            </a:r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en-US" sz="2400" dirty="0" err="1">
                <a:latin typeface="Comic Sans MS" panose="030F0902030302020204" pitchFamily="66" charset="0"/>
                <a:sym typeface="Wingdings" pitchFamily="2" charset="2"/>
              </a:rPr>
              <a:t>pelaksanaan</a:t>
            </a:r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  </a:t>
            </a:r>
            <a:r>
              <a:rPr lang="en-US" sz="2400" dirty="0" err="1">
                <a:latin typeface="Comic Sans MS" panose="030F0902030302020204" pitchFamily="66" charset="0"/>
                <a:sym typeface="Wingdings" pitchFamily="2" charset="2"/>
              </a:rPr>
              <a:t>tdk</a:t>
            </a:r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en-US" sz="2400" dirty="0" err="1">
                <a:latin typeface="Comic Sans MS" panose="030F0902030302020204" pitchFamily="66" charset="0"/>
                <a:sym typeface="Wingdings" pitchFamily="2" charset="2"/>
              </a:rPr>
              <a:t>menyimpang</a:t>
            </a:r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en-US" sz="2400" dirty="0" err="1">
                <a:latin typeface="Comic Sans MS" panose="030F0902030302020204" pitchFamily="66" charset="0"/>
                <a:sym typeface="Wingdings" pitchFamily="2" charset="2"/>
              </a:rPr>
              <a:t>dari</a:t>
            </a:r>
            <a:r>
              <a:rPr lang="en-US" sz="2400" dirty="0"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en-US" sz="2400" dirty="0" err="1">
                <a:latin typeface="Comic Sans MS" panose="030F0902030302020204" pitchFamily="66" charset="0"/>
                <a:sym typeface="Wingdings" pitchFamily="2" charset="2"/>
              </a:rPr>
              <a:t>rencana</a:t>
            </a:r>
            <a:endParaRPr lang="en-US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6026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651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HIERARKI </a:t>
            </a:r>
            <a:br>
              <a:rPr lang="en-US" sz="4400" dirty="0">
                <a:solidFill>
                  <a:srgbClr val="FF0000"/>
                </a:solidFill>
                <a:latin typeface="Bear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PENGENDALIAN RISIKO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057400" y="2819400"/>
            <a:ext cx="5257800" cy="3124200"/>
            <a:chOff x="2189480" y="2787332"/>
            <a:chExt cx="4663440" cy="2318068"/>
          </a:xfrm>
        </p:grpSpPr>
        <p:cxnSp>
          <p:nvCxnSpPr>
            <p:cNvPr id="79882" name="Straight Connector 6"/>
            <p:cNvCxnSpPr>
              <a:cxnSpLocks noChangeShapeType="1"/>
            </p:cNvCxnSpPr>
            <p:nvPr/>
          </p:nvCxnSpPr>
          <p:spPr bwMode="auto">
            <a:xfrm>
              <a:off x="2209800" y="2819400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883" name="Straight Connector 7"/>
            <p:cNvCxnSpPr>
              <a:cxnSpLocks noChangeShapeType="1"/>
            </p:cNvCxnSpPr>
            <p:nvPr/>
          </p:nvCxnSpPr>
          <p:spPr bwMode="auto">
            <a:xfrm rot="5400000">
              <a:off x="2702782" y="312499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884" name="Straight Connector 11"/>
            <p:cNvCxnSpPr>
              <a:cxnSpLocks noChangeShapeType="1"/>
            </p:cNvCxnSpPr>
            <p:nvPr/>
          </p:nvCxnSpPr>
          <p:spPr bwMode="auto">
            <a:xfrm>
              <a:off x="2962656" y="3401568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885" name="Straight Connector 19"/>
            <p:cNvCxnSpPr>
              <a:cxnSpLocks noChangeShapeType="1"/>
            </p:cNvCxnSpPr>
            <p:nvPr/>
          </p:nvCxnSpPr>
          <p:spPr bwMode="auto">
            <a:xfrm rot="5400000">
              <a:off x="3465576" y="3669792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886" name="Straight Connector 15"/>
            <p:cNvCxnSpPr>
              <a:cxnSpLocks noChangeShapeType="1"/>
            </p:cNvCxnSpPr>
            <p:nvPr/>
          </p:nvCxnSpPr>
          <p:spPr bwMode="auto">
            <a:xfrm>
              <a:off x="3730752" y="3938016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492752" y="3914426"/>
              <a:ext cx="838200" cy="611188"/>
              <a:chOff x="3886200" y="3176810"/>
              <a:chExt cx="838200" cy="611188"/>
            </a:xfrm>
          </p:grpSpPr>
          <p:cxnSp>
            <p:nvCxnSpPr>
              <p:cNvPr id="79891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3623278" y="3481610"/>
                <a:ext cx="611188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9892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886200" y="3758184"/>
                <a:ext cx="838200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79888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991830" y="476402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889" name="Straight Connector 23"/>
            <p:cNvCxnSpPr>
              <a:cxnSpLocks noChangeShapeType="1"/>
            </p:cNvCxnSpPr>
            <p:nvPr/>
          </p:nvCxnSpPr>
          <p:spPr bwMode="auto">
            <a:xfrm>
              <a:off x="2189480" y="5103812"/>
              <a:ext cx="466344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890" name="Straight Connector 26"/>
            <p:cNvCxnSpPr>
              <a:cxnSpLocks noChangeShapeType="1"/>
            </p:cNvCxnSpPr>
            <p:nvPr/>
          </p:nvCxnSpPr>
          <p:spPr bwMode="auto">
            <a:xfrm rot="5400000">
              <a:off x="1096486" y="3929538"/>
              <a:ext cx="22860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876" name="TextBox 28"/>
          <p:cNvSpPr txBox="1">
            <a:spLocks noChangeArrowheads="1"/>
          </p:cNvSpPr>
          <p:nvPr/>
        </p:nvSpPr>
        <p:spPr bwMode="auto">
          <a:xfrm>
            <a:off x="2016125" y="2286000"/>
            <a:ext cx="1535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Eliminasi</a:t>
            </a:r>
          </a:p>
        </p:txBody>
      </p:sp>
      <p:sp>
        <p:nvSpPr>
          <p:cNvPr id="79877" name="TextBox 29"/>
          <p:cNvSpPr txBox="1">
            <a:spLocks noChangeArrowheads="1"/>
          </p:cNvSpPr>
          <p:nvPr/>
        </p:nvSpPr>
        <p:spPr bwMode="auto">
          <a:xfrm>
            <a:off x="3048000" y="3119438"/>
            <a:ext cx="149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Subtitusi</a:t>
            </a:r>
          </a:p>
        </p:txBody>
      </p:sp>
      <p:sp>
        <p:nvSpPr>
          <p:cNvPr id="79878" name="TextBox 30"/>
          <p:cNvSpPr txBox="1">
            <a:spLocks noChangeArrowheads="1"/>
          </p:cNvSpPr>
          <p:nvPr/>
        </p:nvSpPr>
        <p:spPr bwMode="auto">
          <a:xfrm>
            <a:off x="3962400" y="3881438"/>
            <a:ext cx="2644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Rekayasa Teknis</a:t>
            </a:r>
          </a:p>
        </p:txBody>
      </p:sp>
      <p:sp>
        <p:nvSpPr>
          <p:cNvPr id="79879" name="TextBox 31"/>
          <p:cNvSpPr txBox="1">
            <a:spLocks noChangeArrowheads="1"/>
          </p:cNvSpPr>
          <p:nvPr/>
        </p:nvSpPr>
        <p:spPr bwMode="auto">
          <a:xfrm>
            <a:off x="4724400" y="4567238"/>
            <a:ext cx="3546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Rekayasa Administrasi</a:t>
            </a:r>
          </a:p>
        </p:txBody>
      </p:sp>
      <p:sp>
        <p:nvSpPr>
          <p:cNvPr id="79880" name="TextBox 32"/>
          <p:cNvSpPr txBox="1">
            <a:spLocks noChangeArrowheads="1"/>
          </p:cNvSpPr>
          <p:nvPr/>
        </p:nvSpPr>
        <p:spPr bwMode="auto">
          <a:xfrm>
            <a:off x="5676900" y="5405438"/>
            <a:ext cx="2933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Alat Pelindung Diri</a:t>
            </a:r>
          </a:p>
        </p:txBody>
      </p:sp>
    </p:spTree>
    <p:extLst>
      <p:ext uri="{BB962C8B-B14F-4D97-AF65-F5344CB8AC3E}">
        <p14:creationId xmlns:p14="http://schemas.microsoft.com/office/powerpoint/2010/main" val="2952335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651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HIERARKI </a:t>
            </a:r>
            <a:br>
              <a:rPr lang="en-US" sz="4400" dirty="0">
                <a:solidFill>
                  <a:srgbClr val="FF0000"/>
                </a:solidFill>
                <a:latin typeface="Bear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PENGENDALIAN RISIKO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" y="2667000"/>
            <a:ext cx="5257800" cy="3124200"/>
            <a:chOff x="2189480" y="2787332"/>
            <a:chExt cx="4663440" cy="2318068"/>
          </a:xfrm>
        </p:grpSpPr>
        <p:cxnSp>
          <p:nvCxnSpPr>
            <p:cNvPr id="80904" name="Straight Connector 6"/>
            <p:cNvCxnSpPr>
              <a:cxnSpLocks noChangeShapeType="1"/>
            </p:cNvCxnSpPr>
            <p:nvPr/>
          </p:nvCxnSpPr>
          <p:spPr bwMode="auto">
            <a:xfrm>
              <a:off x="2209800" y="2819400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905" name="Straight Connector 7"/>
            <p:cNvCxnSpPr>
              <a:cxnSpLocks noChangeShapeType="1"/>
            </p:cNvCxnSpPr>
            <p:nvPr/>
          </p:nvCxnSpPr>
          <p:spPr bwMode="auto">
            <a:xfrm rot="5400000">
              <a:off x="2702782" y="312499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906" name="Straight Connector 11"/>
            <p:cNvCxnSpPr>
              <a:cxnSpLocks noChangeShapeType="1"/>
            </p:cNvCxnSpPr>
            <p:nvPr/>
          </p:nvCxnSpPr>
          <p:spPr bwMode="auto">
            <a:xfrm>
              <a:off x="2962656" y="3401568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907" name="Straight Connector 19"/>
            <p:cNvCxnSpPr>
              <a:cxnSpLocks noChangeShapeType="1"/>
            </p:cNvCxnSpPr>
            <p:nvPr/>
          </p:nvCxnSpPr>
          <p:spPr bwMode="auto">
            <a:xfrm rot="5400000">
              <a:off x="3465576" y="3669792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908" name="Straight Connector 15"/>
            <p:cNvCxnSpPr>
              <a:cxnSpLocks noChangeShapeType="1"/>
            </p:cNvCxnSpPr>
            <p:nvPr/>
          </p:nvCxnSpPr>
          <p:spPr bwMode="auto">
            <a:xfrm>
              <a:off x="3730752" y="3938016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492752" y="3914426"/>
              <a:ext cx="838200" cy="611188"/>
              <a:chOff x="3886200" y="3176810"/>
              <a:chExt cx="838200" cy="611188"/>
            </a:xfrm>
          </p:grpSpPr>
          <p:cxnSp>
            <p:nvCxnSpPr>
              <p:cNvPr id="80913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3623278" y="3481610"/>
                <a:ext cx="611188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914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886200" y="3758184"/>
                <a:ext cx="838200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80910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991830" y="476402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911" name="Straight Connector 23"/>
            <p:cNvCxnSpPr>
              <a:cxnSpLocks noChangeShapeType="1"/>
            </p:cNvCxnSpPr>
            <p:nvPr/>
          </p:nvCxnSpPr>
          <p:spPr bwMode="auto">
            <a:xfrm>
              <a:off x="2189480" y="5103812"/>
              <a:ext cx="466344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912" name="Straight Connector 26"/>
            <p:cNvCxnSpPr>
              <a:cxnSpLocks noChangeShapeType="1"/>
            </p:cNvCxnSpPr>
            <p:nvPr/>
          </p:nvCxnSpPr>
          <p:spPr bwMode="auto">
            <a:xfrm rot="5400000">
              <a:off x="1096486" y="3929538"/>
              <a:ext cx="22860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0900" name="TextBox 28"/>
          <p:cNvSpPr txBox="1">
            <a:spLocks noChangeArrowheads="1"/>
          </p:cNvSpPr>
          <p:nvPr/>
        </p:nvSpPr>
        <p:spPr bwMode="auto">
          <a:xfrm>
            <a:off x="263525" y="2133600"/>
            <a:ext cx="1535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Eliminasi</a:t>
            </a:r>
          </a:p>
        </p:txBody>
      </p:sp>
      <p:sp>
        <p:nvSpPr>
          <p:cNvPr id="20" name="Striped Right Arrow 19"/>
          <p:cNvSpPr/>
          <p:nvPr/>
        </p:nvSpPr>
        <p:spPr bwMode="auto">
          <a:xfrm>
            <a:off x="1828800" y="2209800"/>
            <a:ext cx="685800" cy="3810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902" name="Rectangle 20"/>
          <p:cNvSpPr>
            <a:spLocks noChangeArrowheads="1"/>
          </p:cNvSpPr>
          <p:nvPr/>
        </p:nvSpPr>
        <p:spPr bwMode="auto">
          <a:xfrm>
            <a:off x="2667000" y="2133600"/>
            <a:ext cx="449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 err="1"/>
              <a:t>Menghilangkan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/</a:t>
            </a:r>
            <a:r>
              <a:rPr lang="en-US" sz="2200" dirty="0" err="1"/>
              <a:t>tahapan</a:t>
            </a:r>
            <a:r>
              <a:rPr lang="en-US" sz="2200" dirty="0"/>
              <a:t> </a:t>
            </a:r>
            <a:r>
              <a:rPr lang="en-US" sz="2200" dirty="0" err="1"/>
              <a:t>proses</a:t>
            </a:r>
            <a:r>
              <a:rPr lang="en-US" sz="2200" dirty="0"/>
              <a:t> </a:t>
            </a:r>
            <a:r>
              <a:rPr lang="en-US" sz="2200" dirty="0" err="1"/>
              <a:t>berbahaya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7271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651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HIERARKI </a:t>
            </a:r>
            <a:br>
              <a:rPr lang="en-US" sz="4400" dirty="0">
                <a:solidFill>
                  <a:srgbClr val="FF0000"/>
                </a:solidFill>
                <a:latin typeface="Bear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PENGENDALIAN RISIKO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" y="2667000"/>
            <a:ext cx="5257800" cy="3124200"/>
            <a:chOff x="2189480" y="2787332"/>
            <a:chExt cx="4663440" cy="2318068"/>
          </a:xfrm>
        </p:grpSpPr>
        <p:cxnSp>
          <p:nvCxnSpPr>
            <p:cNvPr id="81929" name="Straight Connector 6"/>
            <p:cNvCxnSpPr>
              <a:cxnSpLocks noChangeShapeType="1"/>
            </p:cNvCxnSpPr>
            <p:nvPr/>
          </p:nvCxnSpPr>
          <p:spPr bwMode="auto">
            <a:xfrm>
              <a:off x="2209800" y="2819400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930" name="Straight Connector 7"/>
            <p:cNvCxnSpPr>
              <a:cxnSpLocks noChangeShapeType="1"/>
            </p:cNvCxnSpPr>
            <p:nvPr/>
          </p:nvCxnSpPr>
          <p:spPr bwMode="auto">
            <a:xfrm rot="5400000">
              <a:off x="2702782" y="312499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931" name="Straight Connector 11"/>
            <p:cNvCxnSpPr>
              <a:cxnSpLocks noChangeShapeType="1"/>
            </p:cNvCxnSpPr>
            <p:nvPr/>
          </p:nvCxnSpPr>
          <p:spPr bwMode="auto">
            <a:xfrm>
              <a:off x="2962656" y="3401568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932" name="Straight Connector 19"/>
            <p:cNvCxnSpPr>
              <a:cxnSpLocks noChangeShapeType="1"/>
            </p:cNvCxnSpPr>
            <p:nvPr/>
          </p:nvCxnSpPr>
          <p:spPr bwMode="auto">
            <a:xfrm rot="5400000">
              <a:off x="3465576" y="3669792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933" name="Straight Connector 15"/>
            <p:cNvCxnSpPr>
              <a:cxnSpLocks noChangeShapeType="1"/>
            </p:cNvCxnSpPr>
            <p:nvPr/>
          </p:nvCxnSpPr>
          <p:spPr bwMode="auto">
            <a:xfrm>
              <a:off x="3730752" y="3938016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492752" y="3914426"/>
              <a:ext cx="838200" cy="611188"/>
              <a:chOff x="3886200" y="3176810"/>
              <a:chExt cx="838200" cy="611188"/>
            </a:xfrm>
          </p:grpSpPr>
          <p:cxnSp>
            <p:nvCxnSpPr>
              <p:cNvPr id="81938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3623278" y="3481610"/>
                <a:ext cx="611188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939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886200" y="3758184"/>
                <a:ext cx="838200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81935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991830" y="476402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936" name="Straight Connector 23"/>
            <p:cNvCxnSpPr>
              <a:cxnSpLocks noChangeShapeType="1"/>
            </p:cNvCxnSpPr>
            <p:nvPr/>
          </p:nvCxnSpPr>
          <p:spPr bwMode="auto">
            <a:xfrm>
              <a:off x="2189480" y="5103812"/>
              <a:ext cx="466344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937" name="Straight Connector 26"/>
            <p:cNvCxnSpPr>
              <a:cxnSpLocks noChangeShapeType="1"/>
            </p:cNvCxnSpPr>
            <p:nvPr/>
          </p:nvCxnSpPr>
          <p:spPr bwMode="auto">
            <a:xfrm rot="5400000">
              <a:off x="1096486" y="3929538"/>
              <a:ext cx="22860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" name="Striped Right Arrow 19"/>
          <p:cNvSpPr/>
          <p:nvPr/>
        </p:nvSpPr>
        <p:spPr bwMode="auto">
          <a:xfrm>
            <a:off x="2971800" y="2971800"/>
            <a:ext cx="685800" cy="3810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25" name="Rectangle 17"/>
          <p:cNvSpPr>
            <a:spLocks noChangeArrowheads="1"/>
          </p:cNvSpPr>
          <p:nvPr/>
        </p:nvSpPr>
        <p:spPr bwMode="auto">
          <a:xfrm>
            <a:off x="3733800" y="2170113"/>
            <a:ext cx="4572000" cy="255428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buFont typeface="Wingdings" pitchFamily="2" charset="2"/>
              <a:buChar char="§"/>
            </a:pPr>
            <a:r>
              <a:rPr lang="en-US" sz="2000" dirty="0" err="1"/>
              <a:t>Mengganti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serbuk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pasta</a:t>
            </a:r>
          </a:p>
          <a:p>
            <a:pPr marL="225425" indent="-225425">
              <a:buFont typeface="Wingdings" pitchFamily="2" charset="2"/>
              <a:buChar char="§"/>
            </a:pP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menyapu</a:t>
            </a:r>
            <a:r>
              <a:rPr lang="en-US" sz="2000" dirty="0"/>
              <a:t> </a:t>
            </a:r>
            <a:r>
              <a:rPr lang="en-US" sz="2000" dirty="0" err="1"/>
              <a:t>diganti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vakum</a:t>
            </a:r>
            <a:endParaRPr lang="en-US" sz="2000" dirty="0"/>
          </a:p>
          <a:p>
            <a:pPr marL="225425" indent="-225425">
              <a:buFont typeface="Wingdings" pitchFamily="2" charset="2"/>
              <a:buChar char="§"/>
            </a:pPr>
            <a:r>
              <a:rPr lang="en-US" sz="2000" dirty="0" err="1"/>
              <a:t>Bahan</a:t>
            </a:r>
            <a:r>
              <a:rPr lang="en-US" sz="2000" dirty="0"/>
              <a:t> solvent </a:t>
            </a:r>
            <a:r>
              <a:rPr lang="en-US" sz="2000" dirty="0" err="1"/>
              <a:t>diganti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deterjen</a:t>
            </a:r>
            <a:endParaRPr lang="en-US" sz="2000" dirty="0"/>
          </a:p>
          <a:p>
            <a:pPr marL="225425" indent="-225425">
              <a:buFont typeface="Wingdings" pitchFamily="2" charset="2"/>
              <a:buChar char="§"/>
            </a:pP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pengecatan</a:t>
            </a:r>
            <a:r>
              <a:rPr lang="en-US" sz="2000" dirty="0"/>
              <a:t> spray </a:t>
            </a:r>
            <a:r>
              <a:rPr lang="en-US" sz="2000" dirty="0" err="1"/>
              <a:t>diganti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pencelupan</a:t>
            </a:r>
            <a:endParaRPr lang="en-US" sz="2000" dirty="0"/>
          </a:p>
        </p:txBody>
      </p:sp>
      <p:sp>
        <p:nvSpPr>
          <p:cNvPr id="81926" name="TextBox 29"/>
          <p:cNvSpPr txBox="1">
            <a:spLocks noChangeArrowheads="1"/>
          </p:cNvSpPr>
          <p:nvPr/>
        </p:nvSpPr>
        <p:spPr bwMode="auto">
          <a:xfrm>
            <a:off x="1371600" y="2895600"/>
            <a:ext cx="149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Subtitusi</a:t>
            </a:r>
          </a:p>
        </p:txBody>
      </p:sp>
      <p:sp>
        <p:nvSpPr>
          <p:cNvPr id="81927" name="Rectangle 21"/>
          <p:cNvSpPr>
            <a:spLocks noChangeArrowheads="1"/>
          </p:cNvSpPr>
          <p:nvPr/>
        </p:nvSpPr>
        <p:spPr bwMode="auto">
          <a:xfrm>
            <a:off x="3733800" y="1730375"/>
            <a:ext cx="1447800" cy="4318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/>
            <a:r>
              <a:rPr lang="en-US" sz="2200"/>
              <a:t>Contoh :</a:t>
            </a:r>
          </a:p>
        </p:txBody>
      </p:sp>
    </p:spTree>
    <p:extLst>
      <p:ext uri="{BB962C8B-B14F-4D97-AF65-F5344CB8AC3E}">
        <p14:creationId xmlns:p14="http://schemas.microsoft.com/office/powerpoint/2010/main" val="2098077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651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HIERARKI </a:t>
            </a:r>
            <a:br>
              <a:rPr lang="en-US" sz="4400" dirty="0">
                <a:solidFill>
                  <a:srgbClr val="FF0000"/>
                </a:solidFill>
                <a:latin typeface="Bear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PENGENDALIAN RISIKO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" y="2667000"/>
            <a:ext cx="5257800" cy="3124200"/>
            <a:chOff x="2189480" y="2787332"/>
            <a:chExt cx="4663440" cy="2318068"/>
          </a:xfrm>
        </p:grpSpPr>
        <p:cxnSp>
          <p:nvCxnSpPr>
            <p:cNvPr id="82953" name="Straight Connector 6"/>
            <p:cNvCxnSpPr>
              <a:cxnSpLocks noChangeShapeType="1"/>
            </p:cNvCxnSpPr>
            <p:nvPr/>
          </p:nvCxnSpPr>
          <p:spPr bwMode="auto">
            <a:xfrm>
              <a:off x="2209800" y="2819400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954" name="Straight Connector 7"/>
            <p:cNvCxnSpPr>
              <a:cxnSpLocks noChangeShapeType="1"/>
            </p:cNvCxnSpPr>
            <p:nvPr/>
          </p:nvCxnSpPr>
          <p:spPr bwMode="auto">
            <a:xfrm rot="5400000">
              <a:off x="2702782" y="312499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955" name="Straight Connector 11"/>
            <p:cNvCxnSpPr>
              <a:cxnSpLocks noChangeShapeType="1"/>
            </p:cNvCxnSpPr>
            <p:nvPr/>
          </p:nvCxnSpPr>
          <p:spPr bwMode="auto">
            <a:xfrm>
              <a:off x="2962656" y="3401568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956" name="Straight Connector 19"/>
            <p:cNvCxnSpPr>
              <a:cxnSpLocks noChangeShapeType="1"/>
            </p:cNvCxnSpPr>
            <p:nvPr/>
          </p:nvCxnSpPr>
          <p:spPr bwMode="auto">
            <a:xfrm rot="5400000">
              <a:off x="3465576" y="3669792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957" name="Straight Connector 15"/>
            <p:cNvCxnSpPr>
              <a:cxnSpLocks noChangeShapeType="1"/>
            </p:cNvCxnSpPr>
            <p:nvPr/>
          </p:nvCxnSpPr>
          <p:spPr bwMode="auto">
            <a:xfrm>
              <a:off x="3730752" y="3938016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492752" y="3914426"/>
              <a:ext cx="838200" cy="611188"/>
              <a:chOff x="3886200" y="3176810"/>
              <a:chExt cx="838200" cy="611188"/>
            </a:xfrm>
          </p:grpSpPr>
          <p:cxnSp>
            <p:nvCxnSpPr>
              <p:cNvPr id="82962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3623278" y="3481610"/>
                <a:ext cx="611188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963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886200" y="3758184"/>
                <a:ext cx="838200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82959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991830" y="476402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960" name="Straight Connector 23"/>
            <p:cNvCxnSpPr>
              <a:cxnSpLocks noChangeShapeType="1"/>
            </p:cNvCxnSpPr>
            <p:nvPr/>
          </p:nvCxnSpPr>
          <p:spPr bwMode="auto">
            <a:xfrm>
              <a:off x="2189480" y="5103812"/>
              <a:ext cx="466344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961" name="Straight Connector 26"/>
            <p:cNvCxnSpPr>
              <a:cxnSpLocks noChangeShapeType="1"/>
            </p:cNvCxnSpPr>
            <p:nvPr/>
          </p:nvCxnSpPr>
          <p:spPr bwMode="auto">
            <a:xfrm rot="5400000">
              <a:off x="1096486" y="3929538"/>
              <a:ext cx="22860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" name="Striped Right Arrow 19"/>
          <p:cNvSpPr/>
          <p:nvPr/>
        </p:nvSpPr>
        <p:spPr bwMode="auto">
          <a:xfrm>
            <a:off x="4800600" y="3733800"/>
            <a:ext cx="685800" cy="3810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949" name="TextBox 30"/>
          <p:cNvSpPr txBox="1">
            <a:spLocks noChangeArrowheads="1"/>
          </p:cNvSpPr>
          <p:nvPr/>
        </p:nvSpPr>
        <p:spPr bwMode="auto">
          <a:xfrm>
            <a:off x="2209800" y="3657600"/>
            <a:ext cx="2644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Rekayasa Teknis</a:t>
            </a:r>
          </a:p>
        </p:txBody>
      </p:sp>
      <p:sp>
        <p:nvSpPr>
          <p:cNvPr id="82950" name="Rectangle 21"/>
          <p:cNvSpPr>
            <a:spLocks noChangeArrowheads="1"/>
          </p:cNvSpPr>
          <p:nvPr/>
        </p:nvSpPr>
        <p:spPr bwMode="auto">
          <a:xfrm>
            <a:off x="5562600" y="2971800"/>
            <a:ext cx="3429000" cy="21240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>
              <a:buFont typeface="Wingdings" pitchFamily="2" charset="2"/>
              <a:buChar char="§"/>
            </a:pPr>
            <a:r>
              <a:rPr lang="en-US" sz="2200"/>
              <a:t>Pemasangan alat pelindung mesin</a:t>
            </a:r>
          </a:p>
          <a:p>
            <a:pPr marL="168275" indent="-168275">
              <a:buFont typeface="Wingdings" pitchFamily="2" charset="2"/>
              <a:buChar char="§"/>
            </a:pPr>
            <a:r>
              <a:rPr lang="en-US" sz="2200"/>
              <a:t>Pemasangan general dan local ventilation</a:t>
            </a:r>
          </a:p>
          <a:p>
            <a:pPr marL="168275" indent="-168275">
              <a:buFont typeface="Wingdings" pitchFamily="2" charset="2"/>
              <a:buChar char="§"/>
            </a:pPr>
            <a:r>
              <a:rPr lang="en-US" sz="2200"/>
              <a:t>Pemasangan alat sensor otomatis</a:t>
            </a:r>
          </a:p>
        </p:txBody>
      </p:sp>
      <p:sp>
        <p:nvSpPr>
          <p:cNvPr id="82951" name="Rectangle 23"/>
          <p:cNvSpPr>
            <a:spLocks noChangeArrowheads="1"/>
          </p:cNvSpPr>
          <p:nvPr/>
        </p:nvSpPr>
        <p:spPr bwMode="auto">
          <a:xfrm>
            <a:off x="5562600" y="2543175"/>
            <a:ext cx="1447800" cy="43021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/>
            <a:r>
              <a:rPr lang="en-US" sz="2200"/>
              <a:t>Contoh :</a:t>
            </a:r>
          </a:p>
        </p:txBody>
      </p:sp>
    </p:spTree>
    <p:extLst>
      <p:ext uri="{BB962C8B-B14F-4D97-AF65-F5344CB8AC3E}">
        <p14:creationId xmlns:p14="http://schemas.microsoft.com/office/powerpoint/2010/main" val="3615091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651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HIERARKI </a:t>
            </a:r>
            <a:br>
              <a:rPr lang="en-US" sz="4400" dirty="0">
                <a:solidFill>
                  <a:srgbClr val="FF0000"/>
                </a:solidFill>
                <a:latin typeface="Bear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Bear" pitchFamily="34" charset="0"/>
              </a:rPr>
              <a:t>PENGENDALIAN RISIKO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" y="2667000"/>
            <a:ext cx="5257800" cy="3124200"/>
            <a:chOff x="2189480" y="2787332"/>
            <a:chExt cx="4663440" cy="2318068"/>
          </a:xfrm>
        </p:grpSpPr>
        <p:cxnSp>
          <p:nvCxnSpPr>
            <p:cNvPr id="83978" name="Straight Connector 6"/>
            <p:cNvCxnSpPr>
              <a:cxnSpLocks noChangeShapeType="1"/>
            </p:cNvCxnSpPr>
            <p:nvPr/>
          </p:nvCxnSpPr>
          <p:spPr bwMode="auto">
            <a:xfrm>
              <a:off x="2209800" y="2819400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979" name="Straight Connector 7"/>
            <p:cNvCxnSpPr>
              <a:cxnSpLocks noChangeShapeType="1"/>
            </p:cNvCxnSpPr>
            <p:nvPr/>
          </p:nvCxnSpPr>
          <p:spPr bwMode="auto">
            <a:xfrm rot="5400000">
              <a:off x="2702782" y="312499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980" name="Straight Connector 11"/>
            <p:cNvCxnSpPr>
              <a:cxnSpLocks noChangeShapeType="1"/>
            </p:cNvCxnSpPr>
            <p:nvPr/>
          </p:nvCxnSpPr>
          <p:spPr bwMode="auto">
            <a:xfrm>
              <a:off x="2962656" y="3401568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981" name="Straight Connector 19"/>
            <p:cNvCxnSpPr>
              <a:cxnSpLocks noChangeShapeType="1"/>
            </p:cNvCxnSpPr>
            <p:nvPr/>
          </p:nvCxnSpPr>
          <p:spPr bwMode="auto">
            <a:xfrm rot="5400000">
              <a:off x="3465576" y="3669792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982" name="Straight Connector 15"/>
            <p:cNvCxnSpPr>
              <a:cxnSpLocks noChangeShapeType="1"/>
            </p:cNvCxnSpPr>
            <p:nvPr/>
          </p:nvCxnSpPr>
          <p:spPr bwMode="auto">
            <a:xfrm>
              <a:off x="3730752" y="3938016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492752" y="3914426"/>
              <a:ext cx="838200" cy="611188"/>
              <a:chOff x="3886200" y="3176810"/>
              <a:chExt cx="838200" cy="611188"/>
            </a:xfrm>
          </p:grpSpPr>
          <p:cxnSp>
            <p:nvCxnSpPr>
              <p:cNvPr id="83987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3623278" y="3481610"/>
                <a:ext cx="611188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98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886200" y="3758184"/>
                <a:ext cx="838200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83984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991830" y="476402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985" name="Straight Connector 23"/>
            <p:cNvCxnSpPr>
              <a:cxnSpLocks noChangeShapeType="1"/>
            </p:cNvCxnSpPr>
            <p:nvPr/>
          </p:nvCxnSpPr>
          <p:spPr bwMode="auto">
            <a:xfrm>
              <a:off x="2189480" y="5103812"/>
              <a:ext cx="466344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986" name="Straight Connector 26"/>
            <p:cNvCxnSpPr>
              <a:cxnSpLocks noChangeShapeType="1"/>
            </p:cNvCxnSpPr>
            <p:nvPr/>
          </p:nvCxnSpPr>
          <p:spPr bwMode="auto">
            <a:xfrm rot="5400000">
              <a:off x="1096486" y="3929538"/>
              <a:ext cx="22860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" name="Striped Right Arrow 19"/>
          <p:cNvSpPr/>
          <p:nvPr/>
        </p:nvSpPr>
        <p:spPr bwMode="auto">
          <a:xfrm>
            <a:off x="5029200" y="4419600"/>
            <a:ext cx="685800" cy="3810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791200" y="3498850"/>
            <a:ext cx="3276600" cy="2368550"/>
            <a:chOff x="5562600" y="2542736"/>
            <a:chExt cx="3429000" cy="2368056"/>
          </a:xfrm>
        </p:grpSpPr>
        <p:sp>
          <p:nvSpPr>
            <p:cNvPr id="83976" name="Rectangle 21"/>
            <p:cNvSpPr>
              <a:spLocks noChangeArrowheads="1"/>
            </p:cNvSpPr>
            <p:nvPr/>
          </p:nvSpPr>
          <p:spPr bwMode="auto">
            <a:xfrm>
              <a:off x="5562600" y="2971800"/>
              <a:ext cx="3429000" cy="1938992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5425" indent="-225425">
                <a:buFont typeface="Wingdings" pitchFamily="2" charset="2"/>
                <a:buChar char="§"/>
              </a:pPr>
              <a:r>
                <a:rPr lang="en-US" sz="2400"/>
                <a:t>Pemisahan lokasi</a:t>
              </a:r>
            </a:p>
            <a:p>
              <a:pPr marL="225425" indent="-225425">
                <a:buFont typeface="Wingdings" pitchFamily="2" charset="2"/>
                <a:buChar char="§"/>
              </a:pPr>
              <a:r>
                <a:rPr lang="en-US" sz="2400"/>
                <a:t>Pergantian shift kerja</a:t>
              </a:r>
            </a:p>
            <a:p>
              <a:pPr marL="225425" indent="-225425">
                <a:buFont typeface="Wingdings" pitchFamily="2" charset="2"/>
                <a:buChar char="§"/>
              </a:pPr>
              <a:r>
                <a:rPr lang="en-US" sz="2400"/>
                <a:t>Pembentukan sistem kerja</a:t>
              </a:r>
            </a:p>
            <a:p>
              <a:pPr marL="225425" indent="-225425">
                <a:buFont typeface="Wingdings" pitchFamily="2" charset="2"/>
                <a:buChar char="§"/>
              </a:pPr>
              <a:r>
                <a:rPr lang="en-US" sz="2400"/>
                <a:t>Pelatihan karyawan</a:t>
              </a:r>
            </a:p>
          </p:txBody>
        </p:sp>
        <p:sp>
          <p:nvSpPr>
            <p:cNvPr id="83977" name="Rectangle 23"/>
            <p:cNvSpPr>
              <a:spLocks noChangeArrowheads="1"/>
            </p:cNvSpPr>
            <p:nvPr/>
          </p:nvSpPr>
          <p:spPr bwMode="auto">
            <a:xfrm>
              <a:off x="5562600" y="2542736"/>
              <a:ext cx="1447800" cy="430887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8275" indent="-168275"/>
              <a:r>
                <a:rPr lang="en-US" sz="2200"/>
                <a:t>Contoh :</a:t>
              </a:r>
            </a:p>
          </p:txBody>
        </p:sp>
      </p:grpSp>
      <p:sp>
        <p:nvSpPr>
          <p:cNvPr id="83974" name="TextBox 31"/>
          <p:cNvSpPr txBox="1">
            <a:spLocks noChangeArrowheads="1"/>
          </p:cNvSpPr>
          <p:nvPr/>
        </p:nvSpPr>
        <p:spPr bwMode="auto">
          <a:xfrm>
            <a:off x="3048000" y="41148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Rekayasa Administrasi</a:t>
            </a:r>
          </a:p>
        </p:txBody>
      </p:sp>
    </p:spTree>
    <p:extLst>
      <p:ext uri="{BB962C8B-B14F-4D97-AF65-F5344CB8AC3E}">
        <p14:creationId xmlns:p14="http://schemas.microsoft.com/office/powerpoint/2010/main" val="3472173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651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>
                <a:solidFill>
                  <a:srgbClr val="FF0000"/>
                </a:solidFill>
                <a:latin typeface="Bear" pitchFamily="34" charset="0"/>
              </a:rPr>
              <a:t>HIERARKI </a:t>
            </a:r>
            <a:br>
              <a:rPr lang="en-US" sz="4400">
                <a:solidFill>
                  <a:srgbClr val="FF0000"/>
                </a:solidFill>
                <a:latin typeface="Bear" pitchFamily="34" charset="0"/>
              </a:rPr>
            </a:br>
            <a:r>
              <a:rPr lang="en-US" sz="4400">
                <a:solidFill>
                  <a:srgbClr val="FF0000"/>
                </a:solidFill>
                <a:latin typeface="Bear" pitchFamily="34" charset="0"/>
              </a:rPr>
              <a:t>PENGENDALIAN RESIKO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" y="2667000"/>
            <a:ext cx="5257800" cy="3124200"/>
            <a:chOff x="2189480" y="2787332"/>
            <a:chExt cx="4663440" cy="2318068"/>
          </a:xfrm>
        </p:grpSpPr>
        <p:cxnSp>
          <p:nvCxnSpPr>
            <p:cNvPr id="85002" name="Straight Connector 6"/>
            <p:cNvCxnSpPr>
              <a:cxnSpLocks noChangeShapeType="1"/>
            </p:cNvCxnSpPr>
            <p:nvPr/>
          </p:nvCxnSpPr>
          <p:spPr bwMode="auto">
            <a:xfrm>
              <a:off x="2209800" y="2819400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003" name="Straight Connector 7"/>
            <p:cNvCxnSpPr>
              <a:cxnSpLocks noChangeShapeType="1"/>
            </p:cNvCxnSpPr>
            <p:nvPr/>
          </p:nvCxnSpPr>
          <p:spPr bwMode="auto">
            <a:xfrm rot="5400000">
              <a:off x="2702782" y="312499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004" name="Straight Connector 11"/>
            <p:cNvCxnSpPr>
              <a:cxnSpLocks noChangeShapeType="1"/>
            </p:cNvCxnSpPr>
            <p:nvPr/>
          </p:nvCxnSpPr>
          <p:spPr bwMode="auto">
            <a:xfrm>
              <a:off x="2962656" y="3401568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005" name="Straight Connector 19"/>
            <p:cNvCxnSpPr>
              <a:cxnSpLocks noChangeShapeType="1"/>
            </p:cNvCxnSpPr>
            <p:nvPr/>
          </p:nvCxnSpPr>
          <p:spPr bwMode="auto">
            <a:xfrm rot="5400000">
              <a:off x="3465576" y="3669792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006" name="Straight Connector 15"/>
            <p:cNvCxnSpPr>
              <a:cxnSpLocks noChangeShapeType="1"/>
            </p:cNvCxnSpPr>
            <p:nvPr/>
          </p:nvCxnSpPr>
          <p:spPr bwMode="auto">
            <a:xfrm>
              <a:off x="3730752" y="3938016"/>
              <a:ext cx="8382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492752" y="3914426"/>
              <a:ext cx="838200" cy="611188"/>
              <a:chOff x="3886200" y="3176810"/>
              <a:chExt cx="838200" cy="611188"/>
            </a:xfrm>
          </p:grpSpPr>
          <p:cxnSp>
            <p:nvCxnSpPr>
              <p:cNvPr id="85011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3623278" y="3481610"/>
                <a:ext cx="611188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012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886200" y="3758184"/>
                <a:ext cx="838200" cy="1588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85008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991830" y="4764024"/>
              <a:ext cx="611188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009" name="Straight Connector 23"/>
            <p:cNvCxnSpPr>
              <a:cxnSpLocks noChangeShapeType="1"/>
            </p:cNvCxnSpPr>
            <p:nvPr/>
          </p:nvCxnSpPr>
          <p:spPr bwMode="auto">
            <a:xfrm>
              <a:off x="2189480" y="5103812"/>
              <a:ext cx="466344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010" name="Straight Connector 26"/>
            <p:cNvCxnSpPr>
              <a:cxnSpLocks noChangeShapeType="1"/>
            </p:cNvCxnSpPr>
            <p:nvPr/>
          </p:nvCxnSpPr>
          <p:spPr bwMode="auto">
            <a:xfrm rot="5400000">
              <a:off x="1096486" y="3929538"/>
              <a:ext cx="2286000" cy="158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" name="Striped Right Arrow 19"/>
          <p:cNvSpPr/>
          <p:nvPr/>
        </p:nvSpPr>
        <p:spPr bwMode="auto">
          <a:xfrm>
            <a:off x="4876800" y="5105400"/>
            <a:ext cx="685800" cy="3810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715250" y="4010457"/>
            <a:ext cx="3276600" cy="1998662"/>
            <a:chOff x="5562600" y="2542736"/>
            <a:chExt cx="3429000" cy="1998724"/>
          </a:xfrm>
        </p:grpSpPr>
        <p:sp>
          <p:nvSpPr>
            <p:cNvPr id="85000" name="Rectangle 21"/>
            <p:cNvSpPr>
              <a:spLocks noChangeArrowheads="1"/>
            </p:cNvSpPr>
            <p:nvPr/>
          </p:nvSpPr>
          <p:spPr bwMode="auto">
            <a:xfrm>
              <a:off x="5562600" y="2971800"/>
              <a:ext cx="3429000" cy="1569660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0988" indent="-280988">
                <a:buFont typeface="Wingdings" pitchFamily="2" charset="2"/>
                <a:buChar char="§"/>
              </a:pPr>
              <a:r>
                <a:rPr lang="en-US" sz="2400"/>
                <a:t>Helmet</a:t>
              </a:r>
            </a:p>
            <a:p>
              <a:pPr marL="280988" indent="-280988">
                <a:buFont typeface="Wingdings" pitchFamily="2" charset="2"/>
                <a:buChar char="§"/>
              </a:pPr>
              <a:r>
                <a:rPr lang="en-US" sz="2400"/>
                <a:t>Safety Shoes</a:t>
              </a:r>
            </a:p>
            <a:p>
              <a:pPr marL="280988" indent="-280988">
                <a:buFont typeface="Wingdings" pitchFamily="2" charset="2"/>
                <a:buChar char="§"/>
              </a:pPr>
              <a:r>
                <a:rPr lang="en-US" sz="2400"/>
                <a:t>Ear plug/muff</a:t>
              </a:r>
            </a:p>
            <a:p>
              <a:pPr marL="280988" indent="-280988">
                <a:buFont typeface="Wingdings" pitchFamily="2" charset="2"/>
                <a:buChar char="§"/>
              </a:pPr>
              <a:r>
                <a:rPr lang="en-US" sz="2400"/>
                <a:t>Safety goggles</a:t>
              </a:r>
            </a:p>
          </p:txBody>
        </p:sp>
        <p:sp>
          <p:nvSpPr>
            <p:cNvPr id="85001" name="Rectangle 23"/>
            <p:cNvSpPr>
              <a:spLocks noChangeArrowheads="1"/>
            </p:cNvSpPr>
            <p:nvPr/>
          </p:nvSpPr>
          <p:spPr bwMode="auto">
            <a:xfrm>
              <a:off x="5562600" y="2542736"/>
              <a:ext cx="1447800" cy="430887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8275" indent="-168275"/>
              <a:r>
                <a:rPr lang="en-US" sz="2200"/>
                <a:t>Contoh :</a:t>
              </a:r>
            </a:p>
          </p:txBody>
        </p:sp>
      </p:grpSp>
      <p:sp>
        <p:nvSpPr>
          <p:cNvPr id="84998" name="TextBox 32"/>
          <p:cNvSpPr txBox="1">
            <a:spLocks noChangeArrowheads="1"/>
          </p:cNvSpPr>
          <p:nvPr/>
        </p:nvSpPr>
        <p:spPr bwMode="auto">
          <a:xfrm>
            <a:off x="3962400" y="5105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APD</a:t>
            </a:r>
          </a:p>
        </p:txBody>
      </p:sp>
    </p:spTree>
    <p:extLst>
      <p:ext uri="{BB962C8B-B14F-4D97-AF65-F5344CB8AC3E}">
        <p14:creationId xmlns:p14="http://schemas.microsoft.com/office/powerpoint/2010/main" val="748119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980728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PENGENALAN APD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A4C417D-4BC4-E672-9840-39D3375C8F20}"/>
              </a:ext>
            </a:extLst>
          </p:cNvPr>
          <p:cNvSpPr txBox="1">
            <a:spLocks/>
          </p:cNvSpPr>
          <p:nvPr/>
        </p:nvSpPr>
        <p:spPr bwMode="auto">
          <a:xfrm>
            <a:off x="457200" y="243439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Definisi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:</a:t>
            </a:r>
          </a:p>
          <a:p>
            <a:pPr algn="just"/>
            <a:r>
              <a:rPr lang="en-US" sz="2400" dirty="0" err="1">
                <a:latin typeface="Calibri" pitchFamily="34" charset="0"/>
              </a:rPr>
              <a:t>Suatu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alat</a:t>
            </a:r>
            <a:r>
              <a:rPr lang="en-US" sz="2400" dirty="0">
                <a:latin typeface="Calibri" pitchFamily="34" charset="0"/>
              </a:rPr>
              <a:t> yang </a:t>
            </a:r>
            <a:r>
              <a:rPr lang="en-US" sz="2400" dirty="0" err="1">
                <a:latin typeface="Calibri" pitchFamily="34" charset="0"/>
              </a:rPr>
              <a:t>mempunyai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kemampuan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untuk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melindungi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seseorang</a:t>
            </a:r>
            <a:r>
              <a:rPr lang="en-US" sz="2400" dirty="0">
                <a:latin typeface="Calibri" pitchFamily="34" charset="0"/>
              </a:rPr>
              <a:t> yang </a:t>
            </a:r>
            <a:r>
              <a:rPr lang="en-US" sz="2400" dirty="0" err="1">
                <a:latin typeface="Calibri" pitchFamily="34" charset="0"/>
              </a:rPr>
              <a:t>fungsinya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mengisolasi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sebagian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atau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seluruh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tubuh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dari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potensi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bahaya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di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tempat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kerja</a:t>
            </a:r>
            <a:r>
              <a:rPr lang="en-US" sz="2400" dirty="0">
                <a:latin typeface="Calibri" pitchFamily="34" charset="0"/>
              </a:rPr>
              <a:t>. </a:t>
            </a:r>
          </a:p>
          <a:p>
            <a:endParaRPr lang="en-US" sz="2400" dirty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638"/>
            <a:ext cx="8382000" cy="52625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err="1">
                <a:latin typeface="Comic Sans MS" panose="030F0902030302020204" pitchFamily="66" charset="0"/>
              </a:rPr>
              <a:t>Kerugian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akibat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kecelakaan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kerja</a:t>
            </a:r>
            <a:endParaRPr lang="en-US" sz="2400" dirty="0">
              <a:latin typeface="Comic Sans MS" panose="030F09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11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err="1">
                <a:latin typeface="Comic Sans MS" panose="030F0902030302020204" pitchFamily="66" charset="0"/>
              </a:rPr>
              <a:t>Teori</a:t>
            </a:r>
            <a:r>
              <a:rPr lang="en-US" sz="2400" dirty="0"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latin typeface="Comic Sans MS" panose="030F0902030302020204" pitchFamily="66" charset="0"/>
              </a:rPr>
              <a:t>Gunung</a:t>
            </a:r>
            <a:r>
              <a:rPr lang="en-US" sz="2400" dirty="0">
                <a:latin typeface="Comic Sans MS" panose="030F0902030302020204" pitchFamily="66" charset="0"/>
              </a:rPr>
              <a:t> Es :</a:t>
            </a:r>
          </a:p>
          <a:p>
            <a:pPr marL="457200" indent="-22860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err="1"/>
              <a:t>Kerugian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endParaRPr lang="en-US" sz="4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3429794" y="26194"/>
            <a:ext cx="398463" cy="3768725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2485" y="2109788"/>
            <a:ext cx="2741612" cy="1371600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err="1">
                <a:latin typeface="Comic Sans MS" panose="030F0902030302020204" pitchFamily="66" charset="0"/>
              </a:rPr>
              <a:t>Kerugian</a:t>
            </a:r>
            <a:r>
              <a:rPr lang="en-US" u="sng" dirty="0">
                <a:latin typeface="Comic Sans MS" panose="030F0902030302020204" pitchFamily="66" charset="0"/>
              </a:rPr>
              <a:t> </a:t>
            </a:r>
            <a:r>
              <a:rPr lang="en-US" u="sng" dirty="0" err="1">
                <a:latin typeface="Comic Sans MS" panose="030F0902030302020204" pitchFamily="66" charset="0"/>
              </a:rPr>
              <a:t>langsung</a:t>
            </a:r>
            <a:r>
              <a:rPr lang="en-US" u="sng" dirty="0">
                <a:latin typeface="Comic Sans MS" panose="030F0902030302020204" pitchFamily="66" charset="0"/>
              </a:rPr>
              <a:t> </a:t>
            </a:r>
          </a:p>
          <a:p>
            <a:pPr marL="165100" indent="-1651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latin typeface="Comic Sans MS" panose="030F0902030302020204" pitchFamily="66" charset="0"/>
              </a:rPr>
              <a:t>Penderitaan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pribadi</a:t>
            </a:r>
            <a:endParaRPr lang="en-US" dirty="0">
              <a:latin typeface="Comic Sans MS" panose="030F0902030302020204" pitchFamily="66" charset="0"/>
            </a:endParaRPr>
          </a:p>
          <a:p>
            <a:pPr marL="165100" indent="-1651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omic Sans MS" panose="030F0902030302020204" pitchFamily="66" charset="0"/>
              </a:rPr>
              <a:t>Rasa </a:t>
            </a:r>
            <a:r>
              <a:rPr lang="en-US" dirty="0" err="1">
                <a:latin typeface="Comic Sans MS" panose="030F0902030302020204" pitchFamily="66" charset="0"/>
              </a:rPr>
              <a:t>kehilangan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keluarga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korban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5575" y="2111375"/>
            <a:ext cx="2690813" cy="15192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err="1">
                <a:latin typeface="Comic Sans MS" panose="030F0902030302020204" pitchFamily="66" charset="0"/>
              </a:rPr>
              <a:t>Kerugian</a:t>
            </a:r>
            <a:r>
              <a:rPr lang="en-US" u="sng" dirty="0">
                <a:latin typeface="Comic Sans MS" panose="030F0902030302020204" pitchFamily="66" charset="0"/>
              </a:rPr>
              <a:t> </a:t>
            </a:r>
            <a:r>
              <a:rPr lang="en-US" u="sng" dirty="0" err="1">
                <a:latin typeface="Comic Sans MS" panose="030F0902030302020204" pitchFamily="66" charset="0"/>
              </a:rPr>
              <a:t>tak</a:t>
            </a:r>
            <a:r>
              <a:rPr lang="en-US" u="sng" dirty="0">
                <a:latin typeface="Comic Sans MS" panose="030F0902030302020204" pitchFamily="66" charset="0"/>
              </a:rPr>
              <a:t> </a:t>
            </a:r>
            <a:r>
              <a:rPr lang="en-US" u="sng" dirty="0" err="1">
                <a:latin typeface="Comic Sans MS" panose="030F0902030302020204" pitchFamily="66" charset="0"/>
              </a:rPr>
              <a:t>langsung</a:t>
            </a:r>
            <a:r>
              <a:rPr lang="en-US" u="sng" dirty="0">
                <a:latin typeface="Comic Sans MS" panose="030F0902030302020204" pitchFamily="66" charset="0"/>
              </a:rPr>
              <a:t> : </a:t>
            </a:r>
          </a:p>
          <a:p>
            <a:pPr marL="165100" indent="-1651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latin typeface="Comic Sans MS" panose="030F0902030302020204" pitchFamily="66" charset="0"/>
              </a:rPr>
              <a:t>Kerusakan</a:t>
            </a:r>
            <a:r>
              <a:rPr lang="en-US" dirty="0">
                <a:latin typeface="Comic Sans MS" panose="030F0902030302020204" pitchFamily="66" charset="0"/>
              </a:rPr>
              <a:t> material</a:t>
            </a:r>
          </a:p>
          <a:p>
            <a:pPr marL="165100" indent="-1651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latin typeface="Comic Sans MS" panose="030F0902030302020204" pitchFamily="66" charset="0"/>
              </a:rPr>
              <a:t>Hilangnya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peralatan</a:t>
            </a:r>
            <a:endParaRPr lang="en-US" dirty="0">
              <a:latin typeface="Comic Sans MS" panose="030F0902030302020204" pitchFamily="66" charset="0"/>
            </a:endParaRPr>
          </a:p>
          <a:p>
            <a:pPr marL="165100" indent="-1651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latin typeface="Comic Sans MS" panose="030F0902030302020204" pitchFamily="66" charset="0"/>
              </a:rPr>
              <a:t>Biaya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akibat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berhentinya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produksi</a:t>
            </a:r>
            <a:endParaRPr lang="en-US" dirty="0">
              <a:latin typeface="Comic Sans MS" panose="030F0902030302020204" pitchFamily="66" charset="0"/>
            </a:endParaRPr>
          </a:p>
        </p:txBody>
      </p:sp>
      <p:pic>
        <p:nvPicPr>
          <p:cNvPr id="215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411413"/>
            <a:ext cx="2287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20181" y="395953"/>
            <a:ext cx="825603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anose="030F0902030302020204" pitchFamily="66" charset="0"/>
                <a:cs typeface="Arial" charset="0"/>
              </a:rPr>
              <a:t>Teori</a:t>
            </a:r>
            <a:r>
              <a:rPr lang="en-US" sz="32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anose="030F0902030302020204" pitchFamily="66" charset="0"/>
                <a:cs typeface="Arial" charset="0"/>
              </a:rPr>
              <a:t> </a:t>
            </a:r>
            <a:r>
              <a:rPr lang="en-US" sz="32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anose="030F0902030302020204" pitchFamily="66" charset="0"/>
                <a:cs typeface="Arial" charset="0"/>
              </a:rPr>
              <a:t>Kecelakaan</a:t>
            </a:r>
            <a:r>
              <a:rPr lang="en-US" sz="32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anose="030F0902030302020204" pitchFamily="66" charset="0"/>
                <a:cs typeface="Arial" charset="0"/>
              </a:rPr>
              <a:t> </a:t>
            </a:r>
            <a:r>
              <a:rPr lang="en-US" sz="32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anose="030F0902030302020204" pitchFamily="66" charset="0"/>
                <a:cs typeface="Arial" charset="0"/>
              </a:rPr>
              <a:t>Kerja</a:t>
            </a:r>
            <a:endParaRPr lang="en-US" sz="3200" b="1" kern="10" dirty="0">
              <a:ln w="11430"/>
              <a:solidFill>
                <a:srgbClr val="FF66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anose="030F09020303020202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9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16" name="Content Placeholder 2"/>
          <p:cNvSpPr txBox="1">
            <a:spLocks/>
          </p:cNvSpPr>
          <p:nvPr/>
        </p:nvSpPr>
        <p:spPr bwMode="auto">
          <a:xfrm>
            <a:off x="457200" y="1333500"/>
            <a:ext cx="8229600" cy="41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Jenis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Calibri" pitchFamily="34" charset="0"/>
              </a:rPr>
              <a:t>Jenis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 :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8490" y="2134692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23528" y="2363295"/>
            <a:ext cx="5105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Alat 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Pelindung</a:t>
            </a:r>
            <a:r>
              <a:rPr lang="en-US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Kepala</a:t>
            </a:r>
            <a:endParaRPr lang="en-US" sz="2000" dirty="0">
              <a:solidFill>
                <a:srgbClr val="CC0000"/>
              </a:solidFill>
              <a:latin typeface="Comic Sans MS" panose="030F0902030302020204" pitchFamily="66" charset="0"/>
            </a:endParaRPr>
          </a:p>
          <a:p>
            <a:endParaRPr lang="en-US" sz="2000" dirty="0">
              <a:solidFill>
                <a:srgbClr val="CC0000"/>
              </a:solidFill>
              <a:latin typeface="Comic Sans MS" panose="030F0902030302020204" pitchFamily="66" charset="0"/>
            </a:endParaRPr>
          </a:p>
          <a:p>
            <a:pPr marL="457200" indent="-457200" algn="just"/>
            <a:r>
              <a:rPr lang="en-US" sz="2000" dirty="0">
                <a:latin typeface="Comic Sans MS" panose="030F0902030302020204" pitchFamily="66" charset="0"/>
              </a:rPr>
              <a:t>	</a:t>
            </a:r>
            <a:r>
              <a:rPr lang="en-US" sz="2000" dirty="0" err="1">
                <a:latin typeface="Comic Sans MS" panose="030F0902030302020204" pitchFamily="66" charset="0"/>
              </a:rPr>
              <a:t>Fungsi</a:t>
            </a:r>
            <a:r>
              <a:rPr lang="en-US" sz="2000" dirty="0">
                <a:latin typeface="Comic Sans MS" panose="030F0902030302020204" pitchFamily="66" charset="0"/>
              </a:rPr>
              <a:t>: </a:t>
            </a:r>
            <a:r>
              <a:rPr lang="en-US" sz="2000" dirty="0" err="1">
                <a:latin typeface="Comic Sans MS" panose="030F0902030302020204" pitchFamily="66" charset="0"/>
              </a:rPr>
              <a:t>melindungi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kepala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dari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benturan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terantuk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benda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tajam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atau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benda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keras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kejatuhan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atau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terpukul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oleh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benda-benda</a:t>
            </a:r>
            <a:r>
              <a:rPr lang="en-US" sz="2000" dirty="0">
                <a:latin typeface="Comic Sans MS" panose="030F0902030302020204" pitchFamily="66" charset="0"/>
              </a:rPr>
              <a:t> yang </a:t>
            </a:r>
            <a:r>
              <a:rPr lang="en-US" sz="2000" dirty="0" err="1">
                <a:latin typeface="Comic Sans MS" panose="030F0902030302020204" pitchFamily="66" charset="0"/>
              </a:rPr>
              <a:t>melayang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atau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meluncur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di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udara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radiasi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panas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api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dan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percikan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bahan-bahan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kimia</a:t>
            </a:r>
            <a:r>
              <a:rPr lang="en-US" sz="2000"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32" y="28076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Pengenalan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APD</a:t>
            </a:r>
          </a:p>
        </p:txBody>
      </p:sp>
    </p:spTree>
    <p:extLst>
      <p:ext uri="{BB962C8B-B14F-4D97-AF65-F5344CB8AC3E}">
        <p14:creationId xmlns:p14="http://schemas.microsoft.com/office/powerpoint/2010/main" val="34565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2156" y="1484784"/>
            <a:ext cx="8659688" cy="4683221"/>
          </a:xfrm>
          <a:prstGeom prst="rect">
            <a:avLst/>
          </a:prstGeom>
        </p:spPr>
        <p:txBody>
          <a:bodyPr/>
          <a:lstStyle/>
          <a:p>
            <a:pPr lvl="1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fi-FI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Alat pelindung mata </a:t>
            </a:r>
            <a:r>
              <a:rPr lang="fi-FI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dan</a:t>
            </a:r>
            <a:r>
              <a:rPr lang="fi-FI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 muka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CC0000"/>
              </a:solidFill>
              <a:latin typeface="Comic Sans MS" panose="030F0902030302020204" pitchFamily="66" charset="0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mic Sans MS" panose="030F0902030302020204" pitchFamily="66" charset="0"/>
              </a:rPr>
              <a:t>	</a:t>
            </a:r>
            <a:r>
              <a:rPr lang="en-US" sz="2000" dirty="0" err="1">
                <a:latin typeface="Comic Sans MS" panose="030F0902030302020204" pitchFamily="66" charset="0"/>
              </a:rPr>
              <a:t>Fungsi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kacamata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pengaman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adalah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melindungi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mata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dari</a:t>
            </a:r>
            <a:r>
              <a:rPr lang="en-US" sz="2000" dirty="0">
                <a:latin typeface="Comic Sans MS" panose="030F0902030302020204" pitchFamily="66" charset="0"/>
              </a:rPr>
              <a:t>:</a:t>
            </a:r>
          </a:p>
          <a:p>
            <a:pPr marL="977900" indent="-520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93738" algn="l"/>
              </a:tabLst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Percikan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bahan-bahan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korosif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977900" indent="-520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93738" algn="l"/>
              </a:tabLst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Kemasukan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debu-debu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atau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partikel-partikel</a:t>
            </a:r>
            <a:r>
              <a:rPr lang="en-US" sz="2000" dirty="0">
                <a:latin typeface="Comic Sans MS" panose="030F0902030302020204" pitchFamily="66" charset="0"/>
              </a:rPr>
              <a:t> yang </a:t>
            </a:r>
            <a:r>
              <a:rPr lang="en-US" sz="2000" dirty="0" err="1">
                <a:latin typeface="Comic Sans MS" panose="030F0902030302020204" pitchFamily="66" charset="0"/>
              </a:rPr>
              <a:t>melayang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di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udara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977900" indent="-520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93738" algn="l"/>
              </a:tabLst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Lemparan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benda-benda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kecil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panas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977900" indent="-520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93738" algn="l"/>
              </a:tabLst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Pemajanan</a:t>
            </a:r>
            <a:r>
              <a:rPr lang="en-US" sz="2000" dirty="0">
                <a:latin typeface="Comic Sans MS" panose="030F0902030302020204" pitchFamily="66" charset="0"/>
              </a:rPr>
              <a:t> gas-gas </a:t>
            </a:r>
            <a:r>
              <a:rPr lang="en-US" sz="2000" dirty="0" err="1">
                <a:latin typeface="Comic Sans MS" panose="030F0902030302020204" pitchFamily="66" charset="0"/>
              </a:rPr>
              <a:t>atau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uap-uap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kimia</a:t>
            </a:r>
            <a:r>
              <a:rPr lang="en-US" sz="2000" dirty="0">
                <a:latin typeface="Comic Sans MS" panose="030F0902030302020204" pitchFamily="66" charset="0"/>
              </a:rPr>
              <a:t> yang </a:t>
            </a:r>
            <a:r>
              <a:rPr lang="en-US" sz="2000" dirty="0" err="1">
                <a:latin typeface="Comic Sans MS" panose="030F0902030302020204" pitchFamily="66" charset="0"/>
              </a:rPr>
              <a:t>dapat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menyebabkan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iritasi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pada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mata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977900" indent="-520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93738" algn="l"/>
              </a:tabLst>
              <a:defRPr/>
            </a:pPr>
            <a:r>
              <a:rPr lang="fi-FI" sz="2000" dirty="0">
                <a:latin typeface="Comic Sans MS" panose="030F0902030302020204" pitchFamily="66" charset="0"/>
              </a:rPr>
              <a:t>Radiasi gelombang elektromagnetik yang mengion maupun yang tidak mengion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977900" indent="-520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93738" algn="l"/>
              </a:tabLst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Pancaran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cahaya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977900" indent="-520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93738" algn="l"/>
              </a:tabLst>
              <a:defRPr/>
            </a:pPr>
            <a:r>
              <a:rPr lang="es-ES" sz="2000" dirty="0" err="1">
                <a:latin typeface="Comic Sans MS" panose="030F0902030302020204" pitchFamily="66" charset="0"/>
              </a:rPr>
              <a:t>Benturan</a:t>
            </a:r>
            <a:r>
              <a:rPr lang="es-ES" sz="2000" dirty="0">
                <a:latin typeface="Comic Sans MS" panose="030F0902030302020204" pitchFamily="66" charset="0"/>
              </a:rPr>
              <a:t> </a:t>
            </a:r>
            <a:r>
              <a:rPr lang="es-ES" sz="2000" dirty="0" err="1">
                <a:latin typeface="Comic Sans MS" panose="030F0902030302020204" pitchFamily="66" charset="0"/>
              </a:rPr>
              <a:t>atau</a:t>
            </a:r>
            <a:r>
              <a:rPr lang="es-ES" sz="2000" dirty="0">
                <a:latin typeface="Comic Sans MS" panose="030F0902030302020204" pitchFamily="66" charset="0"/>
              </a:rPr>
              <a:t> </a:t>
            </a:r>
            <a:r>
              <a:rPr lang="es-ES" sz="2000" dirty="0" err="1">
                <a:latin typeface="Comic Sans MS" panose="030F0902030302020204" pitchFamily="66" charset="0"/>
              </a:rPr>
              <a:t>pukulan</a:t>
            </a:r>
            <a:r>
              <a:rPr lang="es-ES" sz="2000" dirty="0">
                <a:latin typeface="Comic Sans MS" panose="030F0902030302020204" pitchFamily="66" charset="0"/>
              </a:rPr>
              <a:t> </a:t>
            </a:r>
            <a:r>
              <a:rPr lang="es-ES" sz="2000" dirty="0" err="1">
                <a:latin typeface="Comic Sans MS" panose="030F0902030302020204" pitchFamily="66" charset="0"/>
              </a:rPr>
              <a:t>benda</a:t>
            </a:r>
            <a:r>
              <a:rPr lang="es-ES" sz="2000" dirty="0">
                <a:latin typeface="Comic Sans MS" panose="030F0902030302020204" pitchFamily="66" charset="0"/>
              </a:rPr>
              <a:t> </a:t>
            </a:r>
            <a:r>
              <a:rPr lang="es-ES" sz="2000" dirty="0" err="1">
                <a:latin typeface="Comic Sans MS" panose="030F0902030302020204" pitchFamily="66" charset="0"/>
              </a:rPr>
              <a:t>keras</a:t>
            </a:r>
            <a:r>
              <a:rPr lang="es-ES" sz="2000" dirty="0">
                <a:latin typeface="Comic Sans MS" panose="030F0902030302020204" pitchFamily="66" charset="0"/>
              </a:rPr>
              <a:t> </a:t>
            </a:r>
            <a:r>
              <a:rPr lang="es-ES" sz="2000" dirty="0" err="1">
                <a:latin typeface="Comic Sans MS" panose="030F0902030302020204" pitchFamily="66" charset="0"/>
              </a:rPr>
              <a:t>atau</a:t>
            </a:r>
            <a:r>
              <a:rPr lang="es-ES" sz="2000" dirty="0">
                <a:latin typeface="Comic Sans MS" panose="030F0902030302020204" pitchFamily="66" charset="0"/>
              </a:rPr>
              <a:t> </a:t>
            </a:r>
            <a:r>
              <a:rPr lang="es-ES" sz="2000" dirty="0" err="1">
                <a:latin typeface="Comic Sans MS" panose="030F0902030302020204" pitchFamily="66" charset="0"/>
              </a:rPr>
              <a:t>benda</a:t>
            </a:r>
            <a:r>
              <a:rPr lang="es-ES" sz="2000" dirty="0">
                <a:latin typeface="Comic Sans MS" panose="030F0902030302020204" pitchFamily="66" charset="0"/>
              </a:rPr>
              <a:t> </a:t>
            </a:r>
            <a:r>
              <a:rPr lang="es-ES" sz="2000" dirty="0" err="1">
                <a:latin typeface="Comic Sans MS" panose="030F0902030302020204" pitchFamily="66" charset="0"/>
              </a:rPr>
              <a:t>tajam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977900" indent="-520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32" y="28076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Pengenalan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APD</a:t>
            </a:r>
          </a:p>
        </p:txBody>
      </p:sp>
    </p:spTree>
    <p:extLst>
      <p:ext uri="{BB962C8B-B14F-4D97-AF65-F5344CB8AC3E}">
        <p14:creationId xmlns:p14="http://schemas.microsoft.com/office/powerpoint/2010/main" val="23168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71600" y="1219200"/>
            <a:ext cx="5124400" cy="3962400"/>
          </a:xfrm>
          <a:prstGeom prst="rect">
            <a:avLst/>
          </a:prstGeom>
        </p:spPr>
        <p:txBody>
          <a:bodyPr/>
          <a:lstStyle/>
          <a:p>
            <a:pPr marL="803275" indent="-409575" fontAlgn="auto">
              <a:spcBef>
                <a:spcPts val="0"/>
              </a:spcBef>
              <a:spcAft>
                <a:spcPts val="0"/>
              </a:spcAft>
              <a:tabLst>
                <a:tab pos="693738" algn="l"/>
              </a:tabLs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marL="803275" indent="-409575" fontAlgn="auto">
              <a:spcBef>
                <a:spcPts val="0"/>
              </a:spcBef>
              <a:spcAft>
                <a:spcPts val="0"/>
              </a:spcAft>
              <a:tabLst>
                <a:tab pos="693738" algn="l"/>
              </a:tabLst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Jenis</a:t>
            </a:r>
            <a:r>
              <a:rPr lang="en-US" sz="2000" dirty="0">
                <a:latin typeface="Comic Sans MS" panose="030F0902030302020204" pitchFamily="66" charset="0"/>
              </a:rPr>
              <a:t> : </a:t>
            </a:r>
          </a:p>
          <a:p>
            <a:pPr marL="401638" indent="-7938" fontAlgn="auto">
              <a:spcBef>
                <a:spcPts val="0"/>
              </a:spcBef>
              <a:spcAft>
                <a:spcPts val="0"/>
              </a:spcAft>
              <a:tabLst>
                <a:tab pos="693738" algn="l"/>
              </a:tabLst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Kacamata</a:t>
            </a:r>
            <a:r>
              <a:rPr lang="en-US" sz="2000" dirty="0">
                <a:latin typeface="Comic Sans MS" panose="030F0902030302020204" pitchFamily="66" charset="0"/>
              </a:rPr>
              <a:t> (spectacles), Goggles, </a:t>
            </a:r>
            <a:r>
              <a:rPr lang="en-US" sz="2000" dirty="0" err="1">
                <a:latin typeface="Comic Sans MS" panose="030F0902030302020204" pitchFamily="66" charset="0"/>
              </a:rPr>
              <a:t>Tameng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muka</a:t>
            </a:r>
            <a:r>
              <a:rPr lang="en-US" sz="2000" dirty="0">
                <a:latin typeface="Comic Sans MS" panose="030F0902030302020204" pitchFamily="66" charset="0"/>
              </a:rPr>
              <a:t> (face shield)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32138"/>
            <a:ext cx="24384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 cstate="print"/>
          <a:srcRect t="10065" b="19664"/>
          <a:stretch>
            <a:fillRect/>
          </a:stretch>
        </p:blipFill>
        <p:spPr bwMode="auto">
          <a:xfrm>
            <a:off x="3429000" y="31242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4288" y="1828800"/>
            <a:ext cx="27797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2032" y="68759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Pengenalan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APD</a:t>
            </a:r>
          </a:p>
        </p:txBody>
      </p:sp>
    </p:spTree>
    <p:extLst>
      <p:ext uri="{BB962C8B-B14F-4D97-AF65-F5344CB8AC3E}">
        <p14:creationId xmlns:p14="http://schemas.microsoft.com/office/powerpoint/2010/main" val="1653969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6152" y="1484784"/>
            <a:ext cx="8731696" cy="4392488"/>
          </a:xfrm>
          <a:prstGeom prst="rect">
            <a:avLst/>
          </a:prstGeom>
        </p:spPr>
        <p:txBody>
          <a:bodyPr/>
          <a:lstStyle/>
          <a:p>
            <a:pPr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3.   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Alat</a:t>
            </a:r>
            <a:r>
              <a:rPr lang="en-US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pelindung</a:t>
            </a:r>
            <a:r>
              <a:rPr lang="en-US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telinga</a:t>
            </a:r>
            <a:endParaRPr lang="en-US" sz="2000" dirty="0">
              <a:solidFill>
                <a:srgbClr val="CC0000"/>
              </a:solidFill>
              <a:latin typeface="Comic Sans MS" panose="030F0902030302020204" pitchFamily="66" charset="0"/>
            </a:endParaRPr>
          </a:p>
          <a:p>
            <a:pPr marL="393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Fungsi</a:t>
            </a:r>
            <a:r>
              <a:rPr lang="en-US" sz="2000" dirty="0">
                <a:latin typeface="Comic Sans MS" panose="030F0902030302020204" pitchFamily="66" charset="0"/>
              </a:rPr>
              <a:t>: </a:t>
            </a:r>
            <a:r>
              <a:rPr lang="en-US" sz="2000" dirty="0" err="1">
                <a:latin typeface="Comic Sans MS" panose="030F0902030302020204" pitchFamily="66" charset="0"/>
              </a:rPr>
              <a:t>Melindungi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alat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pendengaran</a:t>
            </a:r>
            <a:r>
              <a:rPr lang="en-US" sz="2000" dirty="0">
                <a:latin typeface="Comic Sans MS" panose="030F0902030302020204" pitchFamily="66" charset="0"/>
              </a:rPr>
              <a:t> (</a:t>
            </a:r>
            <a:r>
              <a:rPr lang="en-US" sz="2000" dirty="0" err="1">
                <a:latin typeface="Comic Sans MS" panose="030F0902030302020204" pitchFamily="66" charset="0"/>
              </a:rPr>
              <a:t>telinga</a:t>
            </a:r>
            <a:r>
              <a:rPr lang="en-US" sz="2000" dirty="0">
                <a:latin typeface="Comic Sans MS" panose="030F0902030302020204" pitchFamily="66" charset="0"/>
              </a:rPr>
              <a:t>) </a:t>
            </a:r>
            <a:r>
              <a:rPr lang="en-US" sz="2000" dirty="0" err="1">
                <a:latin typeface="Comic Sans MS" panose="030F0902030302020204" pitchFamily="66" charset="0"/>
              </a:rPr>
              <a:t>dari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kebisingan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dan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melindungi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telinga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dari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percikan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api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atau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logam-logam</a:t>
            </a:r>
            <a:r>
              <a:rPr lang="en-US" sz="2000" dirty="0">
                <a:latin typeface="Comic Sans MS" panose="030F0902030302020204" pitchFamily="66" charset="0"/>
              </a:rPr>
              <a:t> yang </a:t>
            </a:r>
            <a:r>
              <a:rPr lang="en-US" sz="2000" dirty="0" err="1">
                <a:latin typeface="Comic Sans MS" panose="030F0902030302020204" pitchFamily="66" charset="0"/>
              </a:rPr>
              <a:t>panas</a:t>
            </a:r>
            <a:r>
              <a:rPr lang="en-US" sz="2000" dirty="0">
                <a:latin typeface="Comic Sans MS" panose="030F0902030302020204" pitchFamily="66" charset="0"/>
              </a:rPr>
              <a:t>.</a:t>
            </a:r>
          </a:p>
          <a:p>
            <a:pPr marL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Comic Sans MS" panose="030F0902030302020204" pitchFamily="66" charset="0"/>
              </a:rPr>
              <a:t>Jenis :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8509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Sumbat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telinga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atau</a:t>
            </a:r>
            <a:r>
              <a:rPr lang="en-US" sz="2000" dirty="0">
                <a:latin typeface="Comic Sans MS" panose="030F0902030302020204" pitchFamily="66" charset="0"/>
              </a:rPr>
              <a:t> ear plug</a:t>
            </a:r>
          </a:p>
          <a:p>
            <a:pPr marL="8509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000" dirty="0">
                <a:latin typeface="Comic Sans MS" panose="030F0902030302020204" pitchFamily="66" charset="0"/>
              </a:rPr>
              <a:t>Penutup telinga atau ear muff</a:t>
            </a: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000" dirty="0">
              <a:solidFill>
                <a:srgbClr val="CC0000"/>
              </a:solidFill>
              <a:latin typeface="Comic Sans MS" panose="030F0902030302020204" pitchFamily="66" charset="0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4.  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Alat</a:t>
            </a:r>
            <a:r>
              <a:rPr lang="en-US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pelindung</a:t>
            </a:r>
            <a:r>
              <a:rPr lang="en-US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pernafasan</a:t>
            </a:r>
            <a:r>
              <a:rPr lang="en-US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 (Respirator)</a:t>
            </a:r>
          </a:p>
          <a:p>
            <a:pPr marL="393700" indent="-393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mic Sans MS" panose="030F0902030302020204" pitchFamily="66" charset="0"/>
              </a:rPr>
              <a:t>	</a:t>
            </a:r>
            <a:r>
              <a:rPr lang="id-ID" sz="2000" dirty="0">
                <a:latin typeface="Comic Sans MS" panose="030F0902030302020204" pitchFamily="66" charset="0"/>
              </a:rPr>
              <a:t>Fungsi : </a:t>
            </a:r>
            <a:r>
              <a:rPr lang="en-US" sz="2000" dirty="0">
                <a:latin typeface="Comic Sans MS" panose="030F0902030302020204" pitchFamily="66" charset="0"/>
              </a:rPr>
              <a:t>M</a:t>
            </a:r>
            <a:r>
              <a:rPr lang="id-ID" sz="2000" dirty="0">
                <a:latin typeface="Comic Sans MS" panose="030F0902030302020204" pitchFamily="66" charset="0"/>
              </a:rPr>
              <a:t>emberikan perlindungan organ pernafasan akibat pencemaran udara oleh faktor kimia seperti debu, uap, gas fume, asap, mist, kabut dan sebagainya.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mic Sans MS" panose="030F0902030302020204" pitchFamily="66" charset="0"/>
              </a:rPr>
              <a:t>J</a:t>
            </a:r>
            <a:r>
              <a:rPr lang="id-ID" sz="2000" dirty="0">
                <a:latin typeface="Comic Sans MS" panose="030F0902030302020204" pitchFamily="66" charset="0"/>
              </a:rPr>
              <a:t>enis :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693738" indent="-300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000" dirty="0">
                <a:latin typeface="Comic Sans MS" panose="030F0902030302020204" pitchFamily="66" charset="0"/>
              </a:rPr>
              <a:t>Respirator untuk memurnikan udara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</a:p>
          <a:p>
            <a:pPr marL="693738" indent="-300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Comic Sans MS" panose="030F0902030302020204" pitchFamily="66" charset="0"/>
              </a:rPr>
              <a:t>Respirator </a:t>
            </a:r>
            <a:r>
              <a:rPr lang="en-US" sz="2000" dirty="0" err="1">
                <a:latin typeface="Comic Sans MS" panose="030F0902030302020204" pitchFamily="66" charset="0"/>
              </a:rPr>
              <a:t>untuk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memasok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udara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</a:p>
          <a:p>
            <a:pPr marL="3937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2" cstate="print"/>
          <a:srcRect t="9322" b="17123"/>
          <a:stretch>
            <a:fillRect/>
          </a:stretch>
        </p:blipFill>
        <p:spPr bwMode="auto">
          <a:xfrm>
            <a:off x="6110910" y="2518274"/>
            <a:ext cx="2696968" cy="148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032" y="28076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Pengenalan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APD</a:t>
            </a:r>
          </a:p>
        </p:txBody>
      </p:sp>
    </p:spTree>
    <p:extLst>
      <p:ext uri="{BB962C8B-B14F-4D97-AF65-F5344CB8AC3E}">
        <p14:creationId xmlns:p14="http://schemas.microsoft.com/office/powerpoint/2010/main" val="46647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219200"/>
            <a:ext cx="8382000" cy="5486400"/>
          </a:xfrm>
          <a:prstGeom prst="rect">
            <a:avLst/>
          </a:prstGeom>
        </p:spPr>
        <p:txBody>
          <a:bodyPr/>
          <a:lstStyle/>
          <a:p>
            <a:pPr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5.   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Pelindung</a:t>
            </a:r>
            <a:r>
              <a:rPr lang="en-US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Tangan</a:t>
            </a:r>
            <a:endParaRPr lang="en-US" sz="2000" dirty="0">
              <a:solidFill>
                <a:srgbClr val="CC0000"/>
              </a:solidFill>
              <a:latin typeface="Comic Sans MS" panose="030F0902030302020204" pitchFamily="66" charset="0"/>
            </a:endParaRPr>
          </a:p>
          <a:p>
            <a:pPr marL="393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Fungsi</a:t>
            </a:r>
            <a:r>
              <a:rPr lang="en-US" sz="2000" dirty="0">
                <a:latin typeface="Comic Sans MS" panose="030F0902030302020204" pitchFamily="66" charset="0"/>
              </a:rPr>
              <a:t> : </a:t>
            </a:r>
            <a:r>
              <a:rPr lang="en-US" sz="2000" dirty="0" err="1">
                <a:latin typeface="Comic Sans MS" panose="030F0902030302020204" pitchFamily="66" charset="0"/>
              </a:rPr>
              <a:t>Melindungi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tangan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dan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jari-jari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tangan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dari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pajanan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api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panas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dingin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radiasi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elektromagnetik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radiasi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mengion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listrik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bahan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kimia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benturan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dan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pukulan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tergores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terinfeksi</a:t>
            </a:r>
            <a:r>
              <a:rPr lang="en-US" sz="2000" dirty="0">
                <a:latin typeface="Comic Sans MS" panose="030F0902030302020204" pitchFamily="66" charset="0"/>
              </a:rPr>
              <a:t>.</a:t>
            </a:r>
          </a:p>
          <a:p>
            <a:pPr marL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Jenis</a:t>
            </a:r>
            <a:r>
              <a:rPr lang="en-US" sz="2000" dirty="0">
                <a:latin typeface="Comic Sans MS" panose="030F0902030302020204" pitchFamily="66" charset="0"/>
              </a:rPr>
              <a:t> : </a:t>
            </a:r>
            <a:r>
              <a:rPr lang="en-US" sz="2000" dirty="0" err="1">
                <a:latin typeface="Comic Sans MS" panose="030F0902030302020204" pitchFamily="66" charset="0"/>
              </a:rPr>
              <a:t>Sarung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tangan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biasa</a:t>
            </a:r>
            <a:r>
              <a:rPr lang="en-US" sz="2000" dirty="0">
                <a:latin typeface="Comic Sans MS" panose="030F0902030302020204" pitchFamily="66" charset="0"/>
              </a:rPr>
              <a:t>, Mitten, Hand Pad, Sleeve</a:t>
            </a: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000" dirty="0">
              <a:latin typeface="Comic Sans MS" panose="030F0902030302020204" pitchFamily="66" charset="0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000" dirty="0">
              <a:latin typeface="Comic Sans MS" panose="030F0902030302020204" pitchFamily="66" charset="0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000" dirty="0">
              <a:latin typeface="Comic Sans MS" panose="030F0902030302020204" pitchFamily="66" charset="0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000" dirty="0">
              <a:latin typeface="Comic Sans MS" panose="030F0902030302020204" pitchFamily="66" charset="0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000" dirty="0">
              <a:solidFill>
                <a:srgbClr val="CC0000"/>
              </a:solidFill>
              <a:latin typeface="Comic Sans MS" panose="030F0902030302020204" pitchFamily="66" charset="0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6. 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Pelindung</a:t>
            </a:r>
            <a:r>
              <a:rPr lang="en-US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 Kaki</a:t>
            </a:r>
          </a:p>
          <a:p>
            <a:pPr marL="2841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Fungsi</a:t>
            </a:r>
            <a:r>
              <a:rPr lang="en-US" sz="2000" dirty="0">
                <a:latin typeface="Comic Sans MS" panose="030F0902030302020204" pitchFamily="66" charset="0"/>
              </a:rPr>
              <a:t>: </a:t>
            </a:r>
            <a:r>
              <a:rPr lang="en-US" sz="2000" dirty="0" err="1">
                <a:latin typeface="Comic Sans MS" panose="030F0902030302020204" pitchFamily="66" charset="0"/>
              </a:rPr>
              <a:t>Melindungi</a:t>
            </a:r>
            <a:r>
              <a:rPr lang="en-US" sz="2000" dirty="0">
                <a:latin typeface="Comic Sans MS" panose="030F0902030302020204" pitchFamily="66" charset="0"/>
              </a:rPr>
              <a:t> kaki  </a:t>
            </a:r>
            <a:r>
              <a:rPr lang="en-US" sz="2000" dirty="0" err="1">
                <a:latin typeface="Comic Sans MS" panose="030F0902030302020204" pitchFamily="66" charset="0"/>
              </a:rPr>
              <a:t>dari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timpaan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benda-benda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berat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tertuang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logam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panas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cair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dan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bahan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kimia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korosif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penyakit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kulit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tersandung</a:t>
            </a:r>
            <a:r>
              <a:rPr lang="en-US" sz="2000" dirty="0">
                <a:latin typeface="Comic Sans MS" panose="030F0902030302020204" pitchFamily="66" charset="0"/>
              </a:rPr>
              <a:t> , </a:t>
            </a:r>
            <a:r>
              <a:rPr lang="en-US" sz="2000" dirty="0" err="1">
                <a:latin typeface="Comic Sans MS" panose="030F0902030302020204" pitchFamily="66" charset="0"/>
              </a:rPr>
              <a:t>terpeleset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tergelincir</a:t>
            </a:r>
            <a:r>
              <a:rPr lang="en-US" sz="2000" dirty="0">
                <a:latin typeface="Comic Sans MS" panose="030F0902030302020204" pitchFamily="66" charset="0"/>
              </a:rPr>
              <a:t>.</a:t>
            </a:r>
          </a:p>
          <a:p>
            <a:pPr marL="28416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marL="393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1242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048000"/>
            <a:ext cx="17018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41020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2032" y="28076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Pengenalan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APD</a:t>
            </a:r>
          </a:p>
        </p:txBody>
      </p:sp>
    </p:spTree>
    <p:extLst>
      <p:ext uri="{BB962C8B-B14F-4D97-AF65-F5344CB8AC3E}">
        <p14:creationId xmlns:p14="http://schemas.microsoft.com/office/powerpoint/2010/main" val="203204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484784"/>
            <a:ext cx="8229600" cy="4763615"/>
          </a:xfrm>
          <a:prstGeom prst="rect">
            <a:avLst/>
          </a:prstGeom>
        </p:spPr>
        <p:txBody>
          <a:bodyPr/>
          <a:lstStyle/>
          <a:p>
            <a:pPr marL="2841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Jenis</a:t>
            </a:r>
            <a:r>
              <a:rPr lang="en-US" sz="2000" dirty="0">
                <a:latin typeface="Comic Sans MS" panose="030F0902030302020204" pitchFamily="66" charset="0"/>
              </a:rPr>
              <a:t> :</a:t>
            </a:r>
          </a:p>
          <a:p>
            <a:pPr marL="741363" indent="-39528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000" dirty="0">
                <a:latin typeface="Comic Sans MS" panose="030F0902030302020204" pitchFamily="66" charset="0"/>
              </a:rPr>
              <a:t>Sepatu keselamatan pada pekerjaan peleburan dan pengecoran logam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741363" indent="-39528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000" dirty="0">
                <a:latin typeface="Comic Sans MS" panose="030F0902030302020204" pitchFamily="66" charset="0"/>
              </a:rPr>
              <a:t>Sepatu keselamatan pada tempat kerja yang berpotensi bahaya peledakan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741363" indent="-39528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000" dirty="0">
                <a:latin typeface="Comic Sans MS" panose="030F0902030302020204" pitchFamily="66" charset="0"/>
              </a:rPr>
              <a:t>Sepatu keselamatan pada tempat kerja yang berpotensi bahaya listrik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741363" indent="-39528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000" dirty="0">
                <a:latin typeface="Comic Sans MS" panose="030F0902030302020204" pitchFamily="66" charset="0"/>
              </a:rPr>
              <a:t>Sepatu kerja untuk pekerja bangunan atau kontruksi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741363" indent="-39528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000" dirty="0">
                <a:latin typeface="Comic Sans MS" panose="030F0902030302020204" pitchFamily="66" charset="0"/>
              </a:rPr>
              <a:t>Sepatu kerja pada tempat kerja yang basah atau licin.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741363" indent="-39528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 err="1">
                <a:latin typeface="Comic Sans MS" panose="030F0902030302020204" pitchFamily="66" charset="0"/>
              </a:rPr>
              <a:t>Sepatu</a:t>
            </a:r>
            <a:r>
              <a:rPr lang="es-ES" sz="2000" dirty="0">
                <a:latin typeface="Comic Sans MS" panose="030F0902030302020204" pitchFamily="66" charset="0"/>
              </a:rPr>
              <a:t> </a:t>
            </a:r>
            <a:r>
              <a:rPr lang="es-ES" sz="2000" dirty="0" err="1">
                <a:latin typeface="Comic Sans MS" panose="030F0902030302020204" pitchFamily="66" charset="0"/>
              </a:rPr>
              <a:t>keselamatan</a:t>
            </a:r>
            <a:r>
              <a:rPr lang="es-ES" sz="2000" dirty="0">
                <a:latin typeface="Comic Sans MS" panose="030F0902030302020204" pitchFamily="66" charset="0"/>
              </a:rPr>
              <a:t> </a:t>
            </a:r>
            <a:r>
              <a:rPr lang="es-ES" sz="2000" dirty="0" err="1">
                <a:latin typeface="Comic Sans MS" panose="030F0902030302020204" pitchFamily="66" charset="0"/>
              </a:rPr>
              <a:t>untuk</a:t>
            </a:r>
            <a:r>
              <a:rPr lang="es-ES" sz="2000" dirty="0">
                <a:latin typeface="Comic Sans MS" panose="030F0902030302020204" pitchFamily="66" charset="0"/>
              </a:rPr>
              <a:t> </a:t>
            </a:r>
            <a:r>
              <a:rPr lang="es-ES" sz="2000" dirty="0" err="1">
                <a:latin typeface="Comic Sans MS" panose="030F0902030302020204" pitchFamily="66" charset="0"/>
              </a:rPr>
              <a:t>mencegah</a:t>
            </a:r>
            <a:r>
              <a:rPr lang="es-ES" sz="2000" dirty="0">
                <a:latin typeface="Comic Sans MS" panose="030F0902030302020204" pitchFamily="66" charset="0"/>
              </a:rPr>
              <a:t> </a:t>
            </a:r>
            <a:r>
              <a:rPr lang="es-ES" sz="2000" dirty="0" err="1">
                <a:latin typeface="Comic Sans MS" panose="030F0902030302020204" pitchFamily="66" charset="0"/>
              </a:rPr>
              <a:t>bahaya</a:t>
            </a:r>
            <a:r>
              <a:rPr lang="es-ES" sz="2000" dirty="0">
                <a:latin typeface="Comic Sans MS" panose="030F0902030302020204" pitchFamily="66" charset="0"/>
              </a:rPr>
              <a:t> </a:t>
            </a:r>
            <a:r>
              <a:rPr lang="es-ES" sz="2000" dirty="0" err="1">
                <a:latin typeface="Comic Sans MS" panose="030F0902030302020204" pitchFamily="66" charset="0"/>
              </a:rPr>
              <a:t>terinjak</a:t>
            </a:r>
            <a:r>
              <a:rPr lang="es-ES" sz="2000" dirty="0">
                <a:latin typeface="Comic Sans MS" panose="030F0902030302020204" pitchFamily="66" charset="0"/>
              </a:rPr>
              <a:t> </a:t>
            </a:r>
            <a:r>
              <a:rPr lang="es-ES" sz="2000" dirty="0" err="1">
                <a:latin typeface="Comic Sans MS" panose="030F0902030302020204" pitchFamily="66" charset="0"/>
              </a:rPr>
              <a:t>benda-benda</a:t>
            </a:r>
            <a:r>
              <a:rPr lang="es-ES" sz="2000" dirty="0">
                <a:latin typeface="Comic Sans MS" panose="030F0902030302020204" pitchFamily="66" charset="0"/>
              </a:rPr>
              <a:t> </a:t>
            </a:r>
            <a:r>
              <a:rPr lang="es-ES" sz="2000" dirty="0" err="1">
                <a:latin typeface="Comic Sans MS" panose="030F0902030302020204" pitchFamily="66" charset="0"/>
              </a:rPr>
              <a:t>runcing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741363" indent="-39528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sz="2000" dirty="0">
                <a:latin typeface="Comic Sans MS" panose="030F0902030302020204" pitchFamily="66" charset="0"/>
              </a:rPr>
              <a:t>Sepatu keselamatan untuk mencegah dari kontak bahan kimia 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28416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marL="3937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marL="693738" indent="-69373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lvl="1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97" y="293669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Pengenalan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APD</a:t>
            </a:r>
          </a:p>
        </p:txBody>
      </p:sp>
    </p:spTree>
    <p:extLst>
      <p:ext uri="{BB962C8B-B14F-4D97-AF65-F5344CB8AC3E}">
        <p14:creationId xmlns:p14="http://schemas.microsoft.com/office/powerpoint/2010/main" val="281365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219200"/>
            <a:ext cx="8382000" cy="5486400"/>
          </a:xfrm>
          <a:prstGeom prst="rect">
            <a:avLst/>
          </a:prstGeom>
        </p:spPr>
        <p:txBody>
          <a:bodyPr/>
          <a:lstStyle/>
          <a:p>
            <a:pPr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7.   P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akaian</a:t>
            </a:r>
            <a:r>
              <a:rPr lang="en-US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pelindung</a:t>
            </a:r>
            <a:endParaRPr lang="en-US" sz="2000" dirty="0">
              <a:solidFill>
                <a:srgbClr val="CC0000"/>
              </a:solidFill>
              <a:latin typeface="Comic Sans MS" panose="030F0902030302020204" pitchFamily="66" charset="0"/>
            </a:endParaRP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Fungsi</a:t>
            </a:r>
            <a:r>
              <a:rPr lang="en-US" sz="2000" dirty="0">
                <a:latin typeface="Comic Sans MS" panose="030F0902030302020204" pitchFamily="66" charset="0"/>
              </a:rPr>
              <a:t>: </a:t>
            </a:r>
            <a:r>
              <a:rPr lang="en-US" sz="2000" dirty="0" err="1">
                <a:latin typeface="Comic Sans MS" panose="030F0902030302020204" pitchFamily="66" charset="0"/>
              </a:rPr>
              <a:t>Melindungi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sebagian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atau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seluruh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bagian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tubuh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dari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bahaya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percikan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bahan-bahan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kimia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radiasi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panas</a:t>
            </a:r>
            <a:r>
              <a:rPr lang="en-US" sz="2000" dirty="0"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</a:rPr>
              <a:t>bunga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api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maupun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api</a:t>
            </a:r>
            <a:r>
              <a:rPr lang="en-US" sz="2000" dirty="0">
                <a:latin typeface="Comic Sans MS" panose="030F0902030302020204" pitchFamily="66" charset="0"/>
              </a:rPr>
              <a:t>.</a:t>
            </a:r>
          </a:p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Jenis</a:t>
            </a:r>
            <a:r>
              <a:rPr lang="en-US" sz="2000" dirty="0">
                <a:latin typeface="Comic Sans MS" panose="030F0902030302020204" pitchFamily="66" charset="0"/>
              </a:rPr>
              <a:t> :</a:t>
            </a:r>
          </a:p>
          <a:p>
            <a:pPr marL="850900" indent="-330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Comic Sans MS" panose="030F0902030302020204" pitchFamily="66" charset="0"/>
              </a:rPr>
              <a:t>Apron (</a:t>
            </a:r>
            <a:r>
              <a:rPr lang="en-US" sz="2000" dirty="0" err="1">
                <a:latin typeface="Comic Sans MS" panose="030F0902030302020204" pitchFamily="66" charset="0"/>
              </a:rPr>
              <a:t>menutup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sebagian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tubuh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</a:p>
          <a:p>
            <a:pPr marL="850900" indent="-330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mic Sans MS" panose="030F0902030302020204" pitchFamily="66" charset="0"/>
              </a:rPr>
              <a:t>	</a:t>
            </a:r>
            <a:r>
              <a:rPr lang="en-US" sz="2000" dirty="0" err="1">
                <a:latin typeface="Comic Sans MS" panose="030F0902030302020204" pitchFamily="66" charset="0"/>
              </a:rPr>
              <a:t>mulai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dari</a:t>
            </a:r>
            <a:r>
              <a:rPr lang="en-US" sz="2000" dirty="0">
                <a:latin typeface="Comic Sans MS" panose="030F0902030302020204" pitchFamily="66" charset="0"/>
              </a:rPr>
              <a:t> dada </a:t>
            </a:r>
            <a:r>
              <a:rPr lang="en-US" sz="2000" dirty="0" err="1">
                <a:latin typeface="Comic Sans MS" panose="030F0902030302020204" pitchFamily="66" charset="0"/>
              </a:rPr>
              <a:t>sampai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lutut</a:t>
            </a:r>
            <a:r>
              <a:rPr lang="en-US" sz="2000" dirty="0">
                <a:latin typeface="Comic Sans MS" panose="030F0902030302020204" pitchFamily="66" charset="0"/>
              </a:rPr>
              <a:t>)</a:t>
            </a:r>
          </a:p>
          <a:p>
            <a:pPr marL="850900" indent="-330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Overalis</a:t>
            </a:r>
            <a:r>
              <a:rPr lang="en-US" sz="2000" dirty="0">
                <a:latin typeface="Comic Sans MS" panose="030F0902030302020204" pitchFamily="66" charset="0"/>
              </a:rPr>
              <a:t> (</a:t>
            </a:r>
            <a:r>
              <a:rPr lang="en-US" sz="2000" dirty="0" err="1">
                <a:latin typeface="Comic Sans MS" panose="030F0902030302020204" pitchFamily="66" charset="0"/>
              </a:rPr>
              <a:t>menutup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seluruh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tubuh</a:t>
            </a:r>
            <a:r>
              <a:rPr lang="en-US" sz="2000" dirty="0">
                <a:latin typeface="Comic Sans MS" panose="030F0902030302020204" pitchFamily="66" charset="0"/>
              </a:rPr>
              <a:t>).</a:t>
            </a: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000" dirty="0">
              <a:latin typeface="Comic Sans MS" panose="030F0902030302020204" pitchFamily="66" charset="0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8.   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Tali</a:t>
            </a:r>
            <a:r>
              <a:rPr lang="en-US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dan</a:t>
            </a:r>
            <a:r>
              <a:rPr lang="en-US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Sabuk</a:t>
            </a:r>
            <a:r>
              <a:rPr lang="en-US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Comic Sans MS" panose="030F0902030302020204" pitchFamily="66" charset="0"/>
              </a:rPr>
              <a:t>pengaman</a:t>
            </a:r>
            <a:r>
              <a:rPr lang="en-US" sz="2000" dirty="0">
                <a:solidFill>
                  <a:srgbClr val="CC0000"/>
                </a:solidFill>
                <a:latin typeface="Comic Sans MS" panose="030F0902030302020204" pitchFamily="66" charset="0"/>
              </a:rPr>
              <a:t> 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Comic Sans MS" panose="030F0902030302020204" pitchFamily="66" charset="0"/>
              </a:rPr>
              <a:t>Fungsi</a:t>
            </a:r>
            <a:r>
              <a:rPr lang="en-US" sz="2000" dirty="0">
                <a:latin typeface="Comic Sans MS" panose="030F0902030302020204" pitchFamily="66" charset="0"/>
              </a:rPr>
              <a:t>: </a:t>
            </a:r>
            <a:r>
              <a:rPr lang="en-US" sz="2000" dirty="0" err="1">
                <a:latin typeface="Comic Sans MS" panose="030F0902030302020204" pitchFamily="66" charset="0"/>
              </a:rPr>
              <a:t>Digunakan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untuk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mengurangi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resiko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bahaya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fisik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apabila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si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pemakai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terjatuh</a:t>
            </a:r>
            <a:r>
              <a:rPr lang="en-US" sz="2000" dirty="0">
                <a:latin typeface="Comic Sans MS" panose="030F0902030302020204" pitchFamily="66" charset="0"/>
              </a:rPr>
              <a:t>.</a:t>
            </a:r>
          </a:p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>
                <a:latin typeface="Comic Sans MS" panose="030F0902030302020204" pitchFamily="66" charset="0"/>
              </a:rPr>
              <a:t>Jenis : 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Comic Sans MS" panose="030F0902030302020204" pitchFamily="66" charset="0"/>
              </a:rPr>
              <a:t>  </a:t>
            </a:r>
            <a:r>
              <a:rPr lang="en-US" sz="2000" dirty="0" err="1">
                <a:latin typeface="Comic Sans MS" panose="030F0902030302020204" pitchFamily="66" charset="0"/>
              </a:rPr>
              <a:t>Penggantung</a:t>
            </a:r>
            <a:endParaRPr lang="en-US" sz="2000" dirty="0">
              <a:latin typeface="Comic Sans MS" panose="030F0902030302020204" pitchFamily="66" charset="0"/>
            </a:endParaRPr>
          </a:p>
          <a:p>
            <a:pPr marL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Comic Sans MS" panose="030F0902030302020204" pitchFamily="66" charset="0"/>
              </a:rPr>
              <a:t>  </a:t>
            </a:r>
            <a:r>
              <a:rPr lang="en-US" sz="2000" dirty="0" err="1">
                <a:latin typeface="Comic Sans MS" panose="030F0902030302020204" pitchFamily="66" charset="0"/>
              </a:rPr>
              <a:t>Pelana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atau</a:t>
            </a:r>
            <a:r>
              <a:rPr lang="en-US" sz="2000" dirty="0">
                <a:latin typeface="Comic Sans MS" panose="030F0902030302020204" pitchFamily="66" charset="0"/>
              </a:rPr>
              <a:t> harness</a:t>
            </a:r>
          </a:p>
          <a:p>
            <a:pPr marL="3937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marL="693738" indent="-6937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omic Sans MS" panose="030F0902030302020204" pitchFamily="66" charset="0"/>
            </a:endParaRP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7952" y="2236879"/>
            <a:ext cx="1098848" cy="193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10398"/>
            <a:ext cx="14478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4021" y="4659221"/>
            <a:ext cx="258277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2032" y="28076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Pengenalan</a:t>
            </a:r>
            <a:r>
              <a:rPr lang="en-US" sz="54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APD</a:t>
            </a:r>
          </a:p>
        </p:txBody>
      </p:sp>
    </p:spTree>
    <p:extLst>
      <p:ext uri="{BB962C8B-B14F-4D97-AF65-F5344CB8AC3E}">
        <p14:creationId xmlns:p14="http://schemas.microsoft.com/office/powerpoint/2010/main" val="115549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28600" y="2204864"/>
            <a:ext cx="86471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AutoNum type="arabicPeriod"/>
            </a:pP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PERATURAN PERUNDANG-UNDANGAN</a:t>
            </a:r>
          </a:p>
          <a:p>
            <a:pPr marL="1241425" lvl="1" indent="-560388" algn="just">
              <a:buFontTx/>
              <a:buChar char="•"/>
            </a:pP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Ketentuan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&amp;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syarat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K3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mengikuti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perkemb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ilmu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pengetahuan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tehnik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&amp;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teknologi</a:t>
            </a:r>
            <a:endParaRPr lang="en-US" sz="2000" dirty="0">
              <a:latin typeface="Comic Sans MS" panose="030F0902030302020204" pitchFamily="66" charset="0"/>
              <a:cs typeface="Times New Roman" pitchFamily="18" charset="0"/>
            </a:endParaRPr>
          </a:p>
          <a:p>
            <a:pPr marL="1241425" lvl="1" indent="-560388" algn="just">
              <a:buFontTx/>
              <a:buChar char="•"/>
            </a:pP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Penerapan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ketentuan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&amp;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syarat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K3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sejak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tahap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rekayasa</a:t>
            </a:r>
            <a:endParaRPr lang="en-US" sz="2000" dirty="0">
              <a:latin typeface="Comic Sans MS" panose="030F0902030302020204" pitchFamily="66" charset="0"/>
              <a:cs typeface="Times New Roman" pitchFamily="18" charset="0"/>
            </a:endParaRPr>
          </a:p>
          <a:p>
            <a:pPr marL="1241425" lvl="1" indent="-560388" algn="just">
              <a:buFontTx/>
              <a:buChar char="•"/>
            </a:pP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Pengawasan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&amp;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pemantauan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pelaksanaan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K3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STANDARISASI</a:t>
            </a:r>
          </a:p>
          <a:p>
            <a:pPr marL="1241425" lvl="1" indent="-560388" algn="just">
              <a:buFontTx/>
              <a:buChar char="•"/>
            </a:pP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Standar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K3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maju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akan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menentukan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tingkat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kemajuan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pelaksanaan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K3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INSPEKSI / PEMERIKSAAN</a:t>
            </a:r>
          </a:p>
          <a:p>
            <a:pPr marL="1241425" lvl="1" indent="-560388" algn="just">
              <a:buFontTx/>
              <a:buChar char="•"/>
            </a:pP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Suatu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kegiatan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pembuktian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sejauh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mana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kondisi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tempat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kerja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masih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memenuhi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ketentuan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&amp;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persyaratan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K3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442368" y="1203861"/>
            <a:ext cx="4219575" cy="68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3200" b="1" i="1" dirty="0">
                <a:latin typeface="Times New Roman" pitchFamily="18" charset="0"/>
              </a:rPr>
              <a:t>(</a:t>
            </a:r>
            <a:r>
              <a:rPr lang="en-US" sz="3200" b="1" i="1" dirty="0" err="1">
                <a:latin typeface="Times New Roman" pitchFamily="18" charset="0"/>
              </a:rPr>
              <a:t>Menurut</a:t>
            </a:r>
            <a:r>
              <a:rPr lang="en-US" sz="3200" b="1" i="1" dirty="0">
                <a:latin typeface="Times New Roman" pitchFamily="18" charset="0"/>
              </a:rPr>
              <a:t> ILO)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662988" cy="677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800" b="1" dirty="0">
                <a:latin typeface="Tw Cen MT Condensed Extra Bold" pitchFamily="34" charset="0"/>
              </a:rPr>
              <a:t>LANGKAH-LANGKAH MENCEGAH KECELAKAAN</a:t>
            </a:r>
          </a:p>
        </p:txBody>
      </p:sp>
    </p:spTree>
    <p:extLst>
      <p:ext uri="{BB962C8B-B14F-4D97-AF65-F5344CB8AC3E}">
        <p14:creationId xmlns:p14="http://schemas.microsoft.com/office/powerpoint/2010/main" val="3197066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8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467544" y="1988840"/>
            <a:ext cx="8077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buFont typeface="Arial" charset="0"/>
              <a:buAutoNum type="arabicPeriod" startAt="4"/>
            </a:pP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RISET TEKNIS, MEDIS, PSIKOLOGIS &amp; STATISTIK</a:t>
            </a:r>
          </a:p>
          <a:p>
            <a:pPr marL="1241425" lvl="1" indent="-560388" algn="just">
              <a:buFontTx/>
              <a:buChar char="•"/>
            </a:pP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Riset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/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penelitian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untuk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menunjang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tkt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kemajuan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bid K3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sesuai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perkemb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ilmu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pengetahuan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tehnik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&amp; 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teknologi</a:t>
            </a:r>
            <a:endParaRPr lang="en-US" sz="2000" dirty="0">
              <a:latin typeface="Comic Sans MS" panose="030F0902030302020204" pitchFamily="66" charset="0"/>
              <a:cs typeface="Times New Roman" pitchFamily="18" charset="0"/>
            </a:endParaRPr>
          </a:p>
          <a:p>
            <a:pPr marL="514350" indent="-514350" algn="just">
              <a:buFont typeface="Arial" charset="0"/>
              <a:buAutoNum type="arabicPeriod" startAt="5"/>
            </a:pP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PENDIDIKAN &amp; LATIHAN</a:t>
            </a:r>
          </a:p>
          <a:p>
            <a:pPr marL="1241425" lvl="1" indent="-560388" algn="just">
              <a:buFontTx/>
              <a:buChar char="•"/>
            </a:pP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Peningkatan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kesadaran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kualitas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pengetahuan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&amp;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ketrampilan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K3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bagi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TK</a:t>
            </a:r>
          </a:p>
          <a:p>
            <a:pPr marL="514350" indent="-514350" algn="just">
              <a:buFont typeface="Arial" charset="0"/>
              <a:buAutoNum type="arabicPeriod" startAt="6"/>
            </a:pP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PERSUASI</a:t>
            </a:r>
          </a:p>
          <a:p>
            <a:pPr marL="1241425" lvl="1" indent="-560388" algn="just">
              <a:buFontTx/>
              <a:buChar char="•"/>
            </a:pP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Cara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penyuluhan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&amp;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pendekatan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di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bid K3</a:t>
            </a:r>
          </a:p>
          <a:p>
            <a:pPr marL="1241425" lvl="1" indent="-560388" algn="just">
              <a:buFontTx/>
              <a:buChar char="•"/>
            </a:pP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Bukan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melalui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penerapan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&amp;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pemaksaan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melalui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  <a:cs typeface="Times New Roman" pitchFamily="18" charset="0"/>
              </a:rPr>
              <a:t>sanksi-sanksi</a:t>
            </a:r>
            <a:r>
              <a:rPr lang="en-US" sz="2000" dirty="0">
                <a:latin typeface="Comic Sans MS" panose="030F0902030302020204" pitchFamily="66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008058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WordArt 3"/>
          <p:cNvSpPr>
            <a:spLocks noChangeArrowheads="1" noChangeShapeType="1" noTextEdit="1"/>
          </p:cNvSpPr>
          <p:nvPr/>
        </p:nvSpPr>
        <p:spPr bwMode="auto">
          <a:xfrm>
            <a:off x="2123728" y="2409825"/>
            <a:ext cx="5351462" cy="2038350"/>
          </a:xfrm>
          <a:prstGeom prst="rect">
            <a:avLst/>
          </a:prstGeom>
          <a:noFill/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Terimakasih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 type="none" w="sm" len="sm"/>
                <a:tailEnd type="none" w="sm" len="sm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4171093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02" y="1340768"/>
            <a:ext cx="8382000" cy="4752528"/>
          </a:xfrm>
        </p:spPr>
        <p:txBody>
          <a:bodyPr rtlCol="0">
            <a:noAutofit/>
          </a:bodyPr>
          <a:lstStyle/>
          <a:p>
            <a:pPr marL="457200" indent="-22860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err="1">
                <a:latin typeface="Comic Sans MS" panose="030F0902030302020204" pitchFamily="66" charset="0"/>
              </a:rPr>
              <a:t>Jenis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kerugian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diibaratkan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gunung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es</a:t>
            </a:r>
            <a:r>
              <a:rPr lang="en-US" dirty="0">
                <a:latin typeface="Comic Sans MS" panose="030F0902030302020204" pitchFamily="66" charset="0"/>
              </a:rPr>
              <a:t>, yang </a:t>
            </a:r>
            <a:r>
              <a:rPr lang="en-US" dirty="0" err="1">
                <a:latin typeface="Comic Sans MS" panose="030F0902030302020204" pitchFamily="66" charset="0"/>
              </a:rPr>
              <a:t>mana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kerugian</a:t>
            </a:r>
            <a:r>
              <a:rPr lang="en-US" dirty="0">
                <a:latin typeface="Comic Sans MS" panose="030F0902030302020204" pitchFamily="66" charset="0"/>
              </a:rPr>
              <a:t> yang </a:t>
            </a:r>
            <a:r>
              <a:rPr lang="en-US" dirty="0" err="1">
                <a:latin typeface="Comic Sans MS" panose="030F0902030302020204" pitchFamily="66" charset="0"/>
              </a:rPr>
              <a:t>jelas</a:t>
            </a:r>
            <a:r>
              <a:rPr lang="en-US" dirty="0">
                <a:latin typeface="Comic Sans MS" panose="030F0902030302020204" pitchFamily="66" charset="0"/>
              </a:rPr>
              <a:t> / </a:t>
            </a:r>
            <a:r>
              <a:rPr lang="en-US" dirty="0" err="1">
                <a:latin typeface="Comic Sans MS" panose="030F0902030302020204" pitchFamily="66" charset="0"/>
              </a:rPr>
              <a:t>dapat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dihitung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hanya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puncak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gunung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es</a:t>
            </a:r>
            <a:r>
              <a:rPr lang="en-US" dirty="0">
                <a:latin typeface="Comic Sans MS" panose="030F0902030302020204" pitchFamily="66" charset="0"/>
              </a:rPr>
              <a:t> yang </a:t>
            </a:r>
            <a:r>
              <a:rPr lang="en-US" dirty="0" err="1">
                <a:latin typeface="Comic Sans MS" panose="030F0902030302020204" pitchFamily="66" charset="0"/>
              </a:rPr>
              <a:t>terlihat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di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permukaan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laut</a:t>
            </a:r>
            <a:r>
              <a:rPr lang="en-US" dirty="0">
                <a:latin typeface="Comic Sans MS" panose="030F0902030302020204" pitchFamily="66" charset="0"/>
              </a:rPr>
              <a:t>, </a:t>
            </a:r>
            <a:r>
              <a:rPr lang="en-US" dirty="0" err="1">
                <a:latin typeface="Comic Sans MS" panose="030F0902030302020204" pitchFamily="66" charset="0"/>
              </a:rPr>
              <a:t>sedangkan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kerugian</a:t>
            </a:r>
            <a:r>
              <a:rPr lang="en-US" dirty="0">
                <a:latin typeface="Comic Sans MS" panose="030F0902030302020204" pitchFamily="66" charset="0"/>
              </a:rPr>
              <a:t> yang </a:t>
            </a:r>
            <a:r>
              <a:rPr lang="en-US" dirty="0" err="1">
                <a:latin typeface="Comic Sans MS" panose="030F0902030302020204" pitchFamily="66" charset="0"/>
              </a:rPr>
              <a:t>tidak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tampak</a:t>
            </a:r>
            <a:r>
              <a:rPr lang="en-US" dirty="0">
                <a:latin typeface="Comic Sans MS" panose="030F0902030302020204" pitchFamily="66" charset="0"/>
              </a:rPr>
              <a:t> yang </a:t>
            </a:r>
            <a:r>
              <a:rPr lang="en-US" dirty="0" err="1">
                <a:latin typeface="Comic Sans MS" panose="030F0902030302020204" pitchFamily="66" charset="0"/>
              </a:rPr>
              <a:t>tersembunyi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dalam</a:t>
            </a:r>
            <a:r>
              <a:rPr lang="en-US" dirty="0">
                <a:latin typeface="Comic Sans MS" panose="030F0902030302020204" pitchFamily="66" charset="0"/>
              </a:rPr>
              <a:t> air, </a:t>
            </a:r>
            <a:r>
              <a:rPr lang="en-US" dirty="0" err="1">
                <a:latin typeface="Comic Sans MS" panose="030F0902030302020204" pitchFamily="66" charset="0"/>
              </a:rPr>
              <a:t>justru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melebihi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puncaknya</a:t>
            </a:r>
            <a:r>
              <a:rPr lang="en-US" dirty="0">
                <a:latin typeface="Comic Sans MS" panose="030F0902030302020204" pitchFamily="66" charset="0"/>
              </a:rPr>
              <a:t>, </a:t>
            </a:r>
            <a:r>
              <a:rPr lang="en-US" dirty="0" err="1">
                <a:latin typeface="Comic Sans MS" panose="030F0902030302020204" pitchFamily="66" charset="0"/>
              </a:rPr>
              <a:t>dan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terus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membesar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sampai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dasar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gunung</a:t>
            </a:r>
            <a:r>
              <a:rPr lang="en-US" dirty="0">
                <a:latin typeface="Comic Sans MS" panose="030F0902030302020204" pitchFamily="66" charset="0"/>
              </a:rPr>
              <a:t>,</a:t>
            </a:r>
          </a:p>
          <a:p>
            <a:pPr marL="457200" indent="-228600" algn="just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Comic Sans MS" panose="030F0902030302020204" pitchFamily="66" charset="0"/>
            </a:endParaRPr>
          </a:p>
          <a:p>
            <a:pPr marL="457200" indent="-22860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err="1">
                <a:latin typeface="Comic Sans MS" panose="030F0902030302020204" pitchFamily="66" charset="0"/>
              </a:rPr>
              <a:t>Pada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kenyataannya</a:t>
            </a:r>
            <a:r>
              <a:rPr lang="en-US" dirty="0">
                <a:latin typeface="Comic Sans MS" panose="030F0902030302020204" pitchFamily="66" charset="0"/>
              </a:rPr>
              <a:t>, </a:t>
            </a:r>
            <a:r>
              <a:rPr lang="en-US" dirty="0" err="1">
                <a:latin typeface="Comic Sans MS" panose="030F0902030302020204" pitchFamily="66" charset="0"/>
              </a:rPr>
              <a:t>kerugian</a:t>
            </a:r>
            <a:r>
              <a:rPr lang="en-US" dirty="0">
                <a:latin typeface="Comic Sans MS" panose="030F0902030302020204" pitchFamily="66" charset="0"/>
              </a:rPr>
              <a:t> yang </a:t>
            </a:r>
            <a:r>
              <a:rPr lang="en-US" dirty="0" err="1">
                <a:latin typeface="Comic Sans MS" panose="030F0902030302020204" pitchFamily="66" charset="0"/>
              </a:rPr>
              <a:t>terbesar</a:t>
            </a:r>
            <a:r>
              <a:rPr lang="en-US" dirty="0">
                <a:latin typeface="Comic Sans MS" panose="030F0902030302020204" pitchFamily="66" charset="0"/>
              </a:rPr>
              <a:t> yang </a:t>
            </a:r>
            <a:r>
              <a:rPr lang="en-US" dirty="0" err="1">
                <a:latin typeface="Comic Sans MS" panose="030F0902030302020204" pitchFamily="66" charset="0"/>
              </a:rPr>
              <a:t>merupakan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kerugian</a:t>
            </a:r>
            <a:r>
              <a:rPr lang="en-US" dirty="0">
                <a:latin typeface="Comic Sans MS" panose="030F0902030302020204" pitchFamily="66" charset="0"/>
              </a:rPr>
              <a:t> yang </a:t>
            </a:r>
            <a:r>
              <a:rPr lang="en-US" dirty="0" err="1">
                <a:latin typeface="Comic Sans MS" panose="030F0902030302020204" pitchFamily="66" charset="0"/>
              </a:rPr>
              <a:t>tidak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tergantikan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adalah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dampak</a:t>
            </a:r>
            <a:r>
              <a:rPr lang="en-US" dirty="0">
                <a:latin typeface="Comic Sans MS" panose="030F0902030302020204" pitchFamily="66" charset="0"/>
              </a:rPr>
              <a:t> / </a:t>
            </a:r>
            <a:r>
              <a:rPr lang="en-US" dirty="0" err="1">
                <a:latin typeface="Comic Sans MS" panose="030F0902030302020204" pitchFamily="66" charset="0"/>
              </a:rPr>
              <a:t>kerugian</a:t>
            </a:r>
            <a:r>
              <a:rPr lang="en-US" dirty="0">
                <a:latin typeface="Comic Sans MS" panose="030F0902030302020204" pitchFamily="66" charset="0"/>
              </a:rPr>
              <a:t> yang </a:t>
            </a:r>
            <a:r>
              <a:rPr lang="en-US" dirty="0" err="1">
                <a:latin typeface="Comic Sans MS" panose="030F0902030302020204" pitchFamily="66" charset="0"/>
              </a:rPr>
              <a:t>tak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jelas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terlihat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namun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berdampak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jelas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pada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perusahaan</a:t>
            </a:r>
            <a:r>
              <a:rPr lang="en-US" dirty="0">
                <a:latin typeface="Comic Sans MS" panose="030F0902030302020204" pitchFamily="66" charset="0"/>
              </a:rPr>
              <a:t>, </a:t>
            </a:r>
            <a:r>
              <a:rPr lang="en-US" dirty="0" err="1">
                <a:latin typeface="Comic Sans MS" panose="030F0902030302020204" pitchFamily="66" charset="0"/>
              </a:rPr>
              <a:t>karena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jenis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kerugian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ini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adalah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sesuatu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resiko</a:t>
            </a:r>
            <a:r>
              <a:rPr lang="en-US" dirty="0">
                <a:latin typeface="Comic Sans MS" panose="030F0902030302020204" pitchFamily="66" charset="0"/>
              </a:rPr>
              <a:t> yang </a:t>
            </a:r>
            <a:r>
              <a:rPr lang="en-US" dirty="0" err="1">
                <a:latin typeface="Comic Sans MS" panose="030F0902030302020204" pitchFamily="66" charset="0"/>
              </a:rPr>
              <a:t>tidak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dapat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dialihkan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ke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perusahaan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asuransi</a:t>
            </a:r>
            <a:r>
              <a:rPr lang="en-US" dirty="0">
                <a:latin typeface="Comic Sans MS" panose="030F0902030302020204" pitchFamily="66" charset="0"/>
              </a:rPr>
              <a:t>. </a:t>
            </a:r>
            <a:r>
              <a:rPr lang="en-US" dirty="0" err="1">
                <a:latin typeface="Comic Sans MS" panose="030F0902030302020204" pitchFamily="66" charset="0"/>
              </a:rPr>
              <a:t>Seperti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hilangnya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kepercayaan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masyarakat</a:t>
            </a:r>
            <a:r>
              <a:rPr lang="en-US" dirty="0">
                <a:latin typeface="Comic Sans MS" panose="030F0902030302020204" pitchFamily="66" charset="0"/>
              </a:rPr>
              <a:t> dan </a:t>
            </a:r>
            <a:r>
              <a:rPr lang="en-US" dirty="0" err="1">
                <a:latin typeface="Comic Sans MS" panose="030F0902030302020204" pitchFamily="66" charset="0"/>
              </a:rPr>
              <a:t>pencemaran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nama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baik</a:t>
            </a:r>
            <a:r>
              <a:rPr lang="en-US" dirty="0">
                <a:latin typeface="Comic Sans MS" panose="030F0902030302020204" pitchFamily="66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181" y="476672"/>
            <a:ext cx="810363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anose="030F0902030302020204" pitchFamily="66" charset="0"/>
                <a:cs typeface="Arial" charset="0"/>
              </a:rPr>
              <a:t>Teori</a:t>
            </a:r>
            <a:r>
              <a:rPr lang="en-US" sz="3200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anose="030F0902030302020204" pitchFamily="66" charset="0"/>
                <a:cs typeface="Arial" charset="0"/>
              </a:rPr>
              <a:t> </a:t>
            </a:r>
            <a:r>
              <a:rPr lang="en-US" sz="3200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anose="030F0902030302020204" pitchFamily="66" charset="0"/>
                <a:cs typeface="Arial" charset="0"/>
              </a:rPr>
              <a:t>Kecelakaan</a:t>
            </a:r>
            <a:r>
              <a:rPr lang="en-US" sz="3200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anose="030F0902030302020204" pitchFamily="66" charset="0"/>
                <a:cs typeface="Arial" charset="0"/>
              </a:rPr>
              <a:t> </a:t>
            </a:r>
            <a:r>
              <a:rPr lang="en-US" sz="3200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anose="030F0902030302020204" pitchFamily="66" charset="0"/>
                <a:cs typeface="Arial" charset="0"/>
              </a:rPr>
              <a:t>Kerja</a:t>
            </a:r>
            <a:endParaRPr lang="en-US" sz="3200" kern="10" dirty="0">
              <a:ln w="11430"/>
              <a:solidFill>
                <a:srgbClr val="FF66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anose="030F09020303020202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899592" y="2066574"/>
            <a:ext cx="7924800" cy="1640238"/>
          </a:xfrm>
        </p:spPr>
        <p:txBody>
          <a:bodyPr>
            <a:normAutofit/>
          </a:bodyPr>
          <a:lstStyle/>
          <a:p>
            <a:pPr marL="346075" lvl="1" indent="-346075" algn="just" eaLnBrk="1" hangingPunct="1">
              <a:buFont typeface="Calibri" pitchFamily="34" charset="0"/>
              <a:buAutoNum type="arabicPeriod"/>
            </a:pPr>
            <a:r>
              <a:rPr lang="en-US" sz="1800" dirty="0" err="1">
                <a:latin typeface="Comic Sans MS" panose="030F0902030302020204" pitchFamily="66" charset="0"/>
              </a:rPr>
              <a:t>Mengamankan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tempat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kejadian</a:t>
            </a:r>
            <a:r>
              <a:rPr lang="en-US" sz="1800" dirty="0">
                <a:latin typeface="Comic Sans MS" panose="030F0902030302020204" pitchFamily="66" charset="0"/>
              </a:rPr>
              <a:t>  (Secure the accident scene)</a:t>
            </a:r>
          </a:p>
          <a:p>
            <a:pPr marL="346075" lvl="1" indent="-346075" algn="just" eaLnBrk="1" hangingPunct="1">
              <a:buFont typeface="Calibri" pitchFamily="34" charset="0"/>
              <a:buAutoNum type="arabicPeriod"/>
            </a:pPr>
            <a:r>
              <a:rPr lang="en-US" sz="1800" dirty="0" err="1">
                <a:latin typeface="Comic Sans MS" panose="030F0902030302020204" pitchFamily="66" charset="0"/>
              </a:rPr>
              <a:t>Mengumpulkan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fakta</a:t>
            </a:r>
            <a:r>
              <a:rPr lang="en-US" sz="1800" dirty="0">
                <a:latin typeface="Comic Sans MS" panose="030F0902030302020204" pitchFamily="66" charset="0"/>
              </a:rPr>
              <a:t>/</a:t>
            </a:r>
            <a:r>
              <a:rPr lang="en-US" sz="1800" dirty="0" err="1">
                <a:latin typeface="Comic Sans MS" panose="030F0902030302020204" pitchFamily="66" charset="0"/>
              </a:rPr>
              <a:t>informasi</a:t>
            </a:r>
            <a:r>
              <a:rPr lang="en-US" sz="1800" dirty="0">
                <a:latin typeface="Comic Sans MS" panose="030F0902030302020204" pitchFamily="66" charset="0"/>
              </a:rPr>
              <a:t> (Collect facts about what happened)</a:t>
            </a:r>
          </a:p>
          <a:p>
            <a:pPr marL="346075" lvl="1" indent="-346075" algn="just" eaLnBrk="1" hangingPunct="1">
              <a:buFont typeface="Calibri" pitchFamily="34" charset="0"/>
              <a:buAutoNum type="arabicPeriod"/>
            </a:pPr>
            <a:r>
              <a:rPr lang="en-US" sz="1800" dirty="0" err="1">
                <a:latin typeface="Comic Sans MS" panose="030F0902030302020204" pitchFamily="66" charset="0"/>
              </a:rPr>
              <a:t>Menentukan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urutan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kejadian</a:t>
            </a:r>
            <a:r>
              <a:rPr lang="en-US" sz="1800" dirty="0">
                <a:latin typeface="Comic Sans MS" panose="030F0902030302020204" pitchFamily="66" charset="0"/>
              </a:rPr>
              <a:t> (Determine the sequence of events)</a:t>
            </a:r>
          </a:p>
          <a:p>
            <a:pPr marL="346075" lvl="1" indent="-346075" algn="just">
              <a:buFont typeface="Calibri" pitchFamily="34" charset="0"/>
              <a:buAutoNum type="arabicPeriod"/>
            </a:pPr>
            <a:r>
              <a:rPr lang="en-US" sz="1800" dirty="0" err="1">
                <a:latin typeface="Comic Sans MS" panose="030F0902030302020204" pitchFamily="66" charset="0"/>
              </a:rPr>
              <a:t>Menentukan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penyebab</a:t>
            </a:r>
            <a:r>
              <a:rPr lang="en-US" sz="1800" dirty="0">
                <a:latin typeface="Comic Sans MS" panose="030F0902030302020204" pitchFamily="66" charset="0"/>
              </a:rPr>
              <a:t>  (Determine the causes)</a:t>
            </a:r>
          </a:p>
          <a:p>
            <a:pPr marL="346075" lvl="1" indent="-346075" algn="just" eaLnBrk="1" hangingPunct="1">
              <a:buFont typeface="Calibri" pitchFamily="34" charset="0"/>
              <a:buAutoNum type="arabicPeriod"/>
            </a:pPr>
            <a:endParaRPr lang="en-US" sz="1800" dirty="0">
              <a:latin typeface="Comic Sans MS" panose="030F0902030302020204" pitchFamily="66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2324" y="3964338"/>
            <a:ext cx="21447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9487" y="3944552"/>
            <a:ext cx="4524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10580" y="309305"/>
            <a:ext cx="9144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Teknik</a:t>
            </a:r>
            <a:r>
              <a:rPr lang="en-US" sz="40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</a:t>
            </a:r>
            <a:r>
              <a:rPr lang="en-US" sz="40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Penyelidikan</a:t>
            </a:r>
            <a:r>
              <a:rPr lang="en-US" sz="40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40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Kecelakaan</a:t>
            </a:r>
            <a:r>
              <a:rPr lang="en-US" sz="40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</a:t>
            </a:r>
            <a:r>
              <a:rPr lang="en-US" sz="40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Kerja</a:t>
            </a:r>
            <a:endParaRPr lang="en-US" sz="4000" b="1" kern="10" dirty="0">
              <a:ln w="11430"/>
              <a:solidFill>
                <a:srgbClr val="FF66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Rubber Stamp LE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9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2856"/>
            <a:ext cx="8382000" cy="3052762"/>
          </a:xfrm>
        </p:spPr>
        <p:txBody>
          <a:bodyPr rtlCol="0">
            <a:noAutofit/>
          </a:bodyPr>
          <a:lstStyle/>
          <a:p>
            <a:pPr marL="630237" lvl="1" indent="-457200" algn="just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1800" dirty="0" err="1">
                <a:latin typeface="Comic Sans MS" panose="030F0902030302020204" pitchFamily="66" charset="0"/>
              </a:rPr>
              <a:t>Membuat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rekomendasi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perbaikan</a:t>
            </a:r>
            <a:r>
              <a:rPr lang="en-US" sz="1800" dirty="0">
                <a:latin typeface="Comic Sans MS" panose="030F0902030302020204" pitchFamily="66" charset="0"/>
              </a:rPr>
              <a:t>  (Recommend improvements)</a:t>
            </a:r>
          </a:p>
          <a:p>
            <a:pPr marL="630237" lvl="1" indent="-457200" algn="just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1800" dirty="0" err="1">
                <a:latin typeface="Comic Sans MS" panose="030F0902030302020204" pitchFamily="66" charset="0"/>
              </a:rPr>
              <a:t>Menyusun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laporan</a:t>
            </a:r>
            <a:r>
              <a:rPr lang="en-US" sz="1800" dirty="0">
                <a:latin typeface="Comic Sans MS" panose="030F0902030302020204" pitchFamily="66" charset="0"/>
              </a:rPr>
              <a:t> (Write the report) </a:t>
            </a:r>
          </a:p>
          <a:p>
            <a:pPr marL="630237" lvl="1" indent="-4572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latin typeface="Comic Sans MS" panose="030F0902030302020204" pitchFamily="66" charset="0"/>
              </a:rPr>
              <a:t>	</a:t>
            </a:r>
            <a:r>
              <a:rPr lang="en-US" sz="1800" dirty="0" err="1">
                <a:latin typeface="Comic Sans MS" panose="030F0902030302020204" pitchFamily="66" charset="0"/>
              </a:rPr>
              <a:t>Contoh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blanko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laporan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terdapat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pada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lampiran</a:t>
            </a:r>
            <a:r>
              <a:rPr lang="en-US" sz="1800" dirty="0">
                <a:latin typeface="Comic Sans MS" panose="030F0902030302020204" pitchFamily="66" charset="0"/>
              </a:rPr>
              <a:t> </a:t>
            </a:r>
            <a:r>
              <a:rPr lang="en-US" sz="1800" dirty="0" err="1">
                <a:latin typeface="Comic Sans MS" panose="030F0902030302020204" pitchFamily="66" charset="0"/>
              </a:rPr>
              <a:t>Permenaker</a:t>
            </a:r>
            <a:r>
              <a:rPr lang="en-US" sz="1800" dirty="0">
                <a:latin typeface="Comic Sans MS" panose="030F0902030302020204" pitchFamily="66" charset="0"/>
              </a:rPr>
              <a:t> No. 03/Men/1998</a:t>
            </a:r>
          </a:p>
          <a:p>
            <a:pPr marL="630238" lvl="1" indent="-45720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/>
              <a:t>	</a:t>
            </a:r>
          </a:p>
          <a:p>
            <a:pPr marL="4572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3600" b="1" dirty="0"/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42356"/>
            <a:ext cx="9144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Teknik</a:t>
            </a:r>
            <a:r>
              <a:rPr lang="en-US" sz="40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</a:t>
            </a:r>
            <a:r>
              <a:rPr lang="en-US" sz="40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Penyelidikan</a:t>
            </a:r>
            <a:r>
              <a:rPr lang="en-US" sz="40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40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Kecelakaan</a:t>
            </a:r>
            <a:r>
              <a:rPr lang="en-US" sz="4000" b="1" kern="10" dirty="0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 </a:t>
            </a:r>
            <a:r>
              <a:rPr lang="en-US" sz="4000" b="1" kern="10" dirty="0" err="1">
                <a:ln w="11430"/>
                <a:solidFill>
                  <a:srgbClr val="FF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Rubber Stamp LET"/>
                <a:cs typeface="Arial" charset="0"/>
              </a:rPr>
              <a:t>Kerja</a:t>
            </a:r>
            <a:endParaRPr lang="en-US" sz="4000" b="1" kern="10" dirty="0">
              <a:ln w="11430"/>
              <a:solidFill>
                <a:srgbClr val="FF66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Rubber Stamp LE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8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fazli_11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4572000"/>
            <a:ext cx="6858000" cy="2286000"/>
            <a:chOff x="0" y="4572000"/>
            <a:chExt cx="6858000" cy="2286000"/>
          </a:xfrm>
        </p:grpSpPr>
        <p:pic>
          <p:nvPicPr>
            <p:cNvPr id="54281" name="Picture 2" descr="D:\MASMUTARNO\PAPARAN\SMK3\MASMUTARNO\PICTURE N MOVIE\PICTURE\ibu-menangis-gempa-padang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572000"/>
              <a:ext cx="2286000" cy="2286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54282" name="Picture 3" descr="D:\MASMUTARNO\PAPARAN\SMK3\MASMUTARNO\PICTURE N MOVIE\PICTURE\baby menangis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0" y="4572000"/>
              <a:ext cx="2286000" cy="2286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54283" name="Picture 4" descr="D:\MASMUTARNO\PAPARAN\SMK3\MASMUTARNO\PICTURE N MOVIE\PICTURE\baby menangis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572000"/>
              <a:ext cx="2286000" cy="2286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6065913" y="304800"/>
            <a:ext cx="3078087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/>
              <a:t>Kerugian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manusia</a:t>
            </a:r>
            <a:endParaRPr lang="en-US" sz="20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930B1-6421-4913-848D-C70B461DBF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7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:\khus K3\GAMBAR&amp;FOTO k3\Album Kecelakaan Kerja 2\Fire 10.jpg"/>
          <p:cNvPicPr>
            <a:picLocks noChangeAspect="1" noChangeArrowheads="1"/>
          </p:cNvPicPr>
          <p:nvPr/>
        </p:nvPicPr>
        <p:blipFill>
          <a:blip r:embed="rId2" cstate="print"/>
          <a:srcRect l="3738" t="10126" r="11215" b="11392"/>
          <a:stretch>
            <a:fillRect/>
          </a:stretch>
        </p:blipFill>
        <p:spPr bwMode="auto">
          <a:xfrm>
            <a:off x="457200" y="3810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66527" y="381000"/>
            <a:ext cx="3177473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/>
              <a:t>Kerugian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peralatan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18055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E:\khus K3\GAMBAR&amp;FOTO k3\Album Kecelakaan Kerja 2\Fir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15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91000" y="152400"/>
            <a:ext cx="4985660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/>
              <a:t>Kerugian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material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lingkungan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4913916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{3321B582-9953-4E41-A0A2-7911706F2460}tf10001119</Template>
  <TotalTime>763</TotalTime>
  <Words>2191</Words>
  <Application>Microsoft Macintosh PowerPoint</Application>
  <PresentationFormat>On-screen Show (4:3)</PresentationFormat>
  <Paragraphs>468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7" baseType="lpstr">
      <vt:lpstr>Arial</vt:lpstr>
      <vt:lpstr>Arial Black</vt:lpstr>
      <vt:lpstr>Bear</vt:lpstr>
      <vt:lpstr>Calibri</vt:lpstr>
      <vt:lpstr>Comic Sans MS</vt:lpstr>
      <vt:lpstr>Courier New</vt:lpstr>
      <vt:lpstr>Eras Demi ITC</vt:lpstr>
      <vt:lpstr>Gill Sans MT</vt:lpstr>
      <vt:lpstr>Impact</vt:lpstr>
      <vt:lpstr>Marlett</vt:lpstr>
      <vt:lpstr>Monotype Sorts</vt:lpstr>
      <vt:lpstr>Rubber Stamp LET</vt:lpstr>
      <vt:lpstr>Tahoma</vt:lpstr>
      <vt:lpstr>Times New Roman</vt:lpstr>
      <vt:lpstr>Tw Cen MT Condensed Extra Bold</vt:lpstr>
      <vt:lpstr>Verdana</vt:lpstr>
      <vt:lpstr>Wingdings</vt:lpstr>
      <vt:lpstr>Gallery</vt:lpstr>
      <vt:lpstr>DASAR K3L lanjutan</vt:lpstr>
      <vt:lpstr>Arti dan Makna Lambang Bendera  Keselamatan dan Kesehatan Kerja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Kondisi tidak aman</vt:lpstr>
      <vt:lpstr>Tindakan tidak aman</vt:lpstr>
      <vt:lpstr>Tindakan tidak aman</vt:lpstr>
      <vt:lpstr>Tindakan dan kondisi tidak aman</vt:lpstr>
      <vt:lpstr>PowerPoint Presentation</vt:lpstr>
      <vt:lpstr>Tindakan tidak aman</vt:lpstr>
      <vt:lpstr>Tindakan tidak aman</vt:lpstr>
      <vt:lpstr>Tindakan tidak aman</vt:lpstr>
      <vt:lpstr>PowerPoint Presentation</vt:lpstr>
      <vt:lpstr>PowerPoint Presentation</vt:lpstr>
      <vt:lpstr>PowerPoint Presentation</vt:lpstr>
      <vt:lpstr>HIERARKI  PENGENDALIAN RISIKO</vt:lpstr>
      <vt:lpstr>HIERARKI  PENGENDALIAN RISIKO</vt:lpstr>
      <vt:lpstr>HIERARKI  PENGENDALIAN RISIKO</vt:lpstr>
      <vt:lpstr>HIERARKI  PENGENDALIAN RISIKO</vt:lpstr>
      <vt:lpstr>HIERARKI  PENGENDALIAN RISIKO</vt:lpstr>
      <vt:lpstr>HIERARKI  PENGENDALIAN RESIKO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DASAR-DASAR  KESELAMATAN DAN KESEHATAN KERJA (K3)</dc:title>
  <dc:creator>ismail - [2010]</dc:creator>
  <cp:lastModifiedBy>Microsoft Office User</cp:lastModifiedBy>
  <cp:revision>71</cp:revision>
  <dcterms:created xsi:type="dcterms:W3CDTF">2017-01-14T12:31:11Z</dcterms:created>
  <dcterms:modified xsi:type="dcterms:W3CDTF">2024-02-26T14:50:44Z</dcterms:modified>
</cp:coreProperties>
</file>