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6" r:id="rId6"/>
    <p:sldId id="277" r:id="rId7"/>
    <p:sldId id="278" r:id="rId8"/>
    <p:sldId id="280" r:id="rId9"/>
    <p:sldId id="282" r:id="rId10"/>
    <p:sldId id="284" r:id="rId11"/>
    <p:sldId id="285" r:id="rId12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858" y="7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82589-CB2F-4003-801D-095B67490E73}" type="datetimeFigureOut">
              <a:rPr lang="en-US"/>
              <a:t>3/6/2024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4844B-5D5D-4D8E-9E71-6B297DF4019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8986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D4DBF-746C-4C25-853D-8A1CBE8404F4}" type="datetimeFigureOut">
              <a:rPr lang="en-US"/>
              <a:t>3/6/2024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0FDE7-FE71-46E3-9512-437B13AD5F4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6979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594" y="1346947"/>
            <a:ext cx="1022033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594" y="4299697"/>
            <a:ext cx="1022033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594" y="1484779"/>
            <a:ext cx="10220330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6702" y="4068923"/>
            <a:ext cx="1080623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286" y="1432223"/>
            <a:ext cx="9964364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597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569" y="4389120"/>
            <a:ext cx="7889217" cy="1069848"/>
          </a:xfrm>
        </p:spPr>
        <p:txBody>
          <a:bodyPr>
            <a:normAutofit/>
          </a:bodyPr>
          <a:lstStyle>
            <a:lvl1pPr marL="0" indent="0" algn="l">
              <a:buNone/>
              <a:defRPr sz="2199">
                <a:solidFill>
                  <a:schemeClr val="tx1"/>
                </a:solidFill>
              </a:defRPr>
            </a:lvl1pPr>
            <a:lvl2pPr marL="457063" indent="0" algn="ctr">
              <a:buNone/>
              <a:defRPr sz="2199"/>
            </a:lvl2pPr>
            <a:lvl3pPr marL="914126" indent="0" algn="ctr">
              <a:buNone/>
              <a:defRPr sz="21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0235" y="4289334"/>
            <a:ext cx="1193557" cy="640080"/>
          </a:xfrm>
        </p:spPr>
        <p:txBody>
          <a:bodyPr/>
          <a:lstStyle>
            <a:lvl1pPr>
              <a:defRPr sz="2799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5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1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533400"/>
            <a:ext cx="255203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522" y="533400"/>
            <a:ext cx="750374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90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4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88825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564" y="1225296"/>
            <a:ext cx="9278743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998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210" y="5020056"/>
            <a:ext cx="9050203" cy="1066800"/>
          </a:xfrm>
        </p:spPr>
        <p:txBody>
          <a:bodyPr anchor="t">
            <a:normAutofit/>
          </a:bodyPr>
          <a:lstStyle>
            <a:lvl1pPr marL="0" indent="0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1430" y="6272785"/>
            <a:ext cx="2643620" cy="365125"/>
          </a:xfrm>
        </p:spPr>
        <p:txBody>
          <a:bodyPr/>
          <a:lstStyle/>
          <a:p>
            <a:fld id="{881DC1F7-A9E9-4D8B-8C97-C74523B2CF2A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140" y="6272785"/>
            <a:ext cx="6326000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165" y="2325848"/>
            <a:ext cx="1080623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482" y="2506133"/>
            <a:ext cx="1187989" cy="720332"/>
          </a:xfrm>
        </p:spPr>
        <p:txBody>
          <a:bodyPr/>
          <a:lstStyle>
            <a:lvl1pPr>
              <a:defRPr sz="2799"/>
            </a:lvl1pPr>
          </a:lstStyle>
          <a:p>
            <a:fld id="{299542E4-2CCF-42F6-9D92-ED5680351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569" y="2194560"/>
            <a:ext cx="4753642" cy="39776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2567" y="2194560"/>
            <a:ext cx="4753642" cy="39776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9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522" y="2048256"/>
            <a:ext cx="4753642" cy="640080"/>
          </a:xfrm>
        </p:spPr>
        <p:txBody>
          <a:bodyPr anchor="ctr">
            <a:normAutofit/>
          </a:bodyPr>
          <a:lstStyle>
            <a:lvl1pPr marL="0" indent="0">
              <a:buNone/>
              <a:defRPr sz="1999" b="1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569" y="2743200"/>
            <a:ext cx="4753642" cy="32918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2567" y="2048256"/>
            <a:ext cx="4753642" cy="640080"/>
          </a:xfrm>
        </p:spPr>
        <p:txBody>
          <a:bodyPr anchor="ctr">
            <a:normAutofit/>
          </a:bodyPr>
          <a:lstStyle>
            <a:lvl1pPr marL="0" indent="0">
              <a:buNone/>
              <a:defRPr sz="1999" b="1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2567" y="2743200"/>
            <a:ext cx="4753642" cy="32918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0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7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0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1578" y="1"/>
            <a:ext cx="3887246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7413" y="685800"/>
            <a:ext cx="3199567" cy="1737360"/>
          </a:xfrm>
        </p:spPr>
        <p:txBody>
          <a:bodyPr anchor="b">
            <a:normAutofit/>
          </a:bodyPr>
          <a:lstStyle>
            <a:lvl1pPr>
              <a:defRPr sz="3199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685800"/>
            <a:ext cx="6709948" cy="5020056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7413" y="2423160"/>
            <a:ext cx="3199567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398756" y="6229681"/>
            <a:ext cx="457081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3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1578" y="1"/>
            <a:ext cx="3887246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7413" y="685800"/>
            <a:ext cx="3199567" cy="1737360"/>
          </a:xfrm>
        </p:spPr>
        <p:txBody>
          <a:bodyPr anchor="b">
            <a:normAutofit/>
          </a:bodyPr>
          <a:lstStyle>
            <a:lvl1pPr>
              <a:defRPr sz="3199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1578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7413" y="2423160"/>
            <a:ext cx="3199567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 smtClean="0"/>
              <a:pPr/>
              <a:t>3/6/2024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398756" y="6229681"/>
            <a:ext cx="457081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68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569" y="484632"/>
            <a:ext cx="10055781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569" y="2121408"/>
            <a:ext cx="10055781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2350" y="6272785"/>
            <a:ext cx="327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81DC1F7-A9E9-4D8B-8C97-C74523B2CF2A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7853" y="6272785"/>
            <a:ext cx="632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ID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398756" y="6229681"/>
            <a:ext cx="457081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08183" y="6272785"/>
            <a:ext cx="639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99542E4-2CCF-42F6-9D92-ED568035133D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2383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5398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25" indent="-182825" algn="l" defTabSz="914126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9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indent="-182825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731301" indent="-182825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538" indent="-182825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776" indent="-182825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99520" indent="-228531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99430" indent="-228531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9340" indent="-228531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250" indent="-228531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BENTUK AUDIT LINGKUNGAN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96B86B"/>
                </a:solidFill>
              </a:rPr>
              <a:t>SEPTIA DWI CAHYANI, S.KL., M.KL</a:t>
            </a:r>
          </a:p>
        </p:txBody>
      </p:sp>
    </p:spTree>
    <p:extLst>
      <p:ext uri="{BB962C8B-B14F-4D97-AF65-F5344CB8AC3E}">
        <p14:creationId xmlns:p14="http://schemas.microsoft.com/office/powerpoint/2010/main" val="360082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AF4D0-A894-4ECC-BA57-1A100A757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Pendahuluan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A989B-FA32-49DF-8F23-1B7711B1F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Audit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pada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audit </a:t>
            </a:r>
            <a:r>
              <a:rPr lang="en-US" dirty="0" err="1"/>
              <a:t>dilakukan</a:t>
            </a:r>
            <a:r>
              <a:rPr lang="en-US" dirty="0"/>
              <a:t>. </a:t>
            </a:r>
            <a:r>
              <a:rPr lang="en-US" dirty="0" err="1"/>
              <a:t>Masing</a:t>
            </a:r>
            <a:r>
              <a:rPr lang="en-US" dirty="0"/>
              <a:t> – </a:t>
            </a:r>
            <a:r>
              <a:rPr lang="en-US" dirty="0" err="1"/>
              <a:t>masing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audit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pengecekan</a:t>
            </a:r>
            <a:r>
              <a:rPr lang="en-US" dirty="0"/>
              <a:t> internal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2769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6C222-D836-4401-B8D5-E339ECE35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Jenis</a:t>
            </a:r>
            <a:r>
              <a:rPr lang="en-US" dirty="0"/>
              <a:t> Audit </a:t>
            </a:r>
            <a:r>
              <a:rPr lang="en-US" dirty="0" err="1"/>
              <a:t>Lingkungan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0C56E-A9B2-4953-A945-312CF65F7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Audit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(</a:t>
            </a:r>
            <a:r>
              <a:rPr lang="en-US" i="1" dirty="0"/>
              <a:t>Environmental Management Audit</a:t>
            </a:r>
            <a:r>
              <a:rPr lang="en-US" dirty="0"/>
              <a:t>)</a:t>
            </a:r>
          </a:p>
          <a:p>
            <a:pPr marL="401638" indent="0" algn="just">
              <a:buNone/>
            </a:pP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Bentuk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audit yang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mencakup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seluruh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prosedur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pengelolaan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lingkungan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pada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suatu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usaha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/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kegiatan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. Audit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ini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mencakup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kajian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thd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system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pengelolaan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lingkungan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dan personal yang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menangani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manajemen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berkaitan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scr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langsung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maupun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tdk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langsung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dengan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kebijaksanaan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lingkungan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yang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ditetapkan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perusahaan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/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pemerintah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A02F1-7114-4ABA-B755-06E09286ADB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/>
              <a:t>Andrianto</a:t>
            </a:r>
            <a:r>
              <a:rPr lang="en-US" dirty="0"/>
              <a:t>, </a:t>
            </a:r>
            <a:r>
              <a:rPr lang="en-US" dirty="0" err="1"/>
              <a:t>Tuhana</a:t>
            </a:r>
            <a:r>
              <a:rPr lang="en-US" dirty="0"/>
              <a:t> T, 2014</a:t>
            </a:r>
          </a:p>
        </p:txBody>
      </p:sp>
    </p:spTree>
    <p:extLst>
      <p:ext uri="{BB962C8B-B14F-4D97-AF65-F5344CB8AC3E}">
        <p14:creationId xmlns:p14="http://schemas.microsoft.com/office/powerpoint/2010/main" val="377148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D3BDD-5FB5-417C-9959-AD8EE2499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0412" y="152400"/>
            <a:ext cx="3429001" cy="3048000"/>
          </a:xfrm>
        </p:spPr>
        <p:txBody>
          <a:bodyPr>
            <a:normAutofit fontScale="90000"/>
          </a:bodyPr>
          <a:lstStyle/>
          <a:p>
            <a:pPr marL="742950" indent="-742950" algn="just">
              <a:buFont typeface="+mj-lt"/>
              <a:buAutoNum type="arabicPeriod" startAt="2"/>
            </a:pPr>
            <a:r>
              <a:rPr lang="en-US" dirty="0"/>
              <a:t>Audit </a:t>
            </a:r>
            <a:r>
              <a:rPr lang="en-US" dirty="0" err="1"/>
              <a:t>Penataan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(</a:t>
            </a:r>
            <a:r>
              <a:rPr lang="en-US" i="1" dirty="0"/>
              <a:t>Environmental Compliance Audit</a:t>
            </a:r>
            <a:r>
              <a:rPr lang="en-US" dirty="0"/>
              <a:t>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44DFF-C02F-43BA-9439-99CBB806D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3" y="762000"/>
            <a:ext cx="7261281" cy="1828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Bentuk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audit yang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dimaksudkan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untuk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meneliti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sejauhmana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suatu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usaha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/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kegiatan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atau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organisasi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mentaati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undang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undang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lingkungan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peraturan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perizinan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komitmen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perusahaan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terhadap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lingkungan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atau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terhadap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persetujuan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dan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dokumentasi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yang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lainnya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2FAC3502-6E86-29FD-4DF3-665A0D1911D1}"/>
              </a:ext>
            </a:extLst>
          </p:cNvPr>
          <p:cNvSpPr txBox="1">
            <a:spLocks/>
          </p:cNvSpPr>
          <p:nvPr/>
        </p:nvSpPr>
        <p:spPr>
          <a:xfrm>
            <a:off x="631005" y="3962400"/>
            <a:ext cx="7391399" cy="2743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25" indent="-182825" algn="l" defTabSz="914126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63" indent="-182825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301" indent="-182825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538" indent="-182825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776" indent="-182825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9520" indent="-228531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430" indent="-228531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9340" indent="-228531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250" indent="-228531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itchFamily="2" charset="2"/>
              <a:buNone/>
            </a:pP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Merupakan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bentuk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audit yang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memfokuskan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pengkajian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terhadap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pengoperasian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seluruh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fasilitas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produksi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dan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fasilitas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pelengkap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terhadap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di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dalamnya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fasilitas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pengolahan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limbah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2FE25E3-2745-D35C-E501-1BF4490313E2}"/>
              </a:ext>
            </a:extLst>
          </p:cNvPr>
          <p:cNvSpPr txBox="1">
            <a:spLocks/>
          </p:cNvSpPr>
          <p:nvPr/>
        </p:nvSpPr>
        <p:spPr>
          <a:xfrm>
            <a:off x="8380412" y="2954594"/>
            <a:ext cx="3733799" cy="373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99" b="1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marL="742950" indent="-742950" algn="just">
              <a:buFont typeface="+mj-lt"/>
              <a:buAutoNum type="arabicPeriod" startAt="3"/>
            </a:pPr>
            <a:r>
              <a:rPr lang="en-US"/>
              <a:t>Audit Fasilitas Teknis (</a:t>
            </a:r>
            <a:r>
              <a:rPr lang="en-US" i="1"/>
              <a:t>Technical Facilities Audit</a:t>
            </a:r>
            <a:r>
              <a:rPr lang="en-US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52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34670-1F48-44C3-BC80-34CC0F9B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 algn="just">
              <a:buFont typeface="+mj-lt"/>
              <a:buAutoNum type="arabicPeriod" startAt="4"/>
            </a:pPr>
            <a:r>
              <a:rPr lang="en-US" dirty="0"/>
              <a:t>Audit AMDAL (</a:t>
            </a:r>
            <a:r>
              <a:rPr lang="en-US" i="1" dirty="0"/>
              <a:t>EIA Audit</a:t>
            </a:r>
            <a:r>
              <a:rPr lang="en-US" dirty="0"/>
              <a:t>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ED477-9749-435D-98D5-A0369F0AF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2" y="990600"/>
            <a:ext cx="7313770" cy="2209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Audit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ini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mengkhususkan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pada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kajian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tindak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lanjut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suatu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proses AMDAL,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apakah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seluruh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pernyataan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dan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rekomendasi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dalam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studi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AMDAL (RKL/RPL)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dilaksanakan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dengan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benar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atau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tidak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D3CF7B0-A9AE-CEFF-D130-C60BC4FC95D7}"/>
              </a:ext>
            </a:extLst>
          </p:cNvPr>
          <p:cNvSpPr txBox="1">
            <a:spLocks/>
          </p:cNvSpPr>
          <p:nvPr/>
        </p:nvSpPr>
        <p:spPr>
          <a:xfrm>
            <a:off x="8378826" y="3429000"/>
            <a:ext cx="3809999" cy="2133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99" b="1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marL="742950" indent="-742950" algn="just">
              <a:buFont typeface="+mj-lt"/>
              <a:buAutoNum type="arabicPeriod" startAt="5"/>
            </a:pPr>
            <a:r>
              <a:rPr lang="en-US"/>
              <a:t>Audit Jaminan Kerusakan Lingkungan</a:t>
            </a:r>
            <a:endParaRPr lang="en-US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7075B76A-B3FF-2222-B77E-86DCB402DA95}"/>
              </a:ext>
            </a:extLst>
          </p:cNvPr>
          <p:cNvSpPr txBox="1">
            <a:spLocks/>
          </p:cNvSpPr>
          <p:nvPr/>
        </p:nvSpPr>
        <p:spPr>
          <a:xfrm>
            <a:off x="585731" y="4191000"/>
            <a:ext cx="731377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25" indent="-182825" algn="l" defTabSz="914126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63" indent="-182825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301" indent="-182825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538" indent="-182825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776" indent="-182825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9520" indent="-228531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430" indent="-228531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9340" indent="-228531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250" indent="-228531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itchFamily="2" charset="2"/>
              <a:buNone/>
            </a:pP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Merupakan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bentuk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audit yang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disyaratkan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oleh Badan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Pemberi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Bantuan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Keuangan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Kredit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)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untuk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mendapat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jaminan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bahwa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suatu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usaha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/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kegiatan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tsb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tdk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akan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merusak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lingkungan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148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BB525-0920-4678-BD70-14F3A8735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2734" y="-609600"/>
            <a:ext cx="3732213" cy="3886200"/>
          </a:xfrm>
        </p:spPr>
        <p:txBody>
          <a:bodyPr>
            <a:normAutofit/>
          </a:bodyPr>
          <a:lstStyle/>
          <a:p>
            <a:pPr marL="742950" indent="-742950" algn="just">
              <a:buFont typeface="+mj-lt"/>
              <a:buAutoNum type="arabicPeriod" startAt="6"/>
            </a:pPr>
            <a:r>
              <a:rPr lang="en-US" sz="2800" dirty="0"/>
              <a:t>Audit </a:t>
            </a:r>
            <a:r>
              <a:rPr lang="en-US" sz="2800" dirty="0" err="1"/>
              <a:t>Pemasaran</a:t>
            </a:r>
            <a:r>
              <a:rPr lang="en-US" sz="2800" dirty="0"/>
              <a:t> </a:t>
            </a:r>
            <a:r>
              <a:rPr lang="en-US" sz="2800" dirty="0" err="1"/>
              <a:t>Ditinjau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Aspek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(Environmental Marketing Audit)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1C3EE4-B3AE-4209-962A-CAAF6C80A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412" y="508819"/>
            <a:ext cx="7848600" cy="24384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Bentuk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audit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ini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diperuntukkan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pada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suatu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promosi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pasar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untuk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produk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suatu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usaha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/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kegiatan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sehingga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konsumen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atau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masyarakat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tertarik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untuk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menggunakan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produk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tersebut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maupun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menanamkan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investasi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pada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usaha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/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kegiatan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tsb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AB7A1C2-DDE5-A6ED-C60A-80AA8ADA170E}"/>
              </a:ext>
            </a:extLst>
          </p:cNvPr>
          <p:cNvSpPr txBox="1">
            <a:spLocks/>
          </p:cNvSpPr>
          <p:nvPr/>
        </p:nvSpPr>
        <p:spPr>
          <a:xfrm>
            <a:off x="8263296" y="2209800"/>
            <a:ext cx="3581400" cy="3886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99" b="1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marL="742950" indent="-742950" algn="just">
              <a:buFont typeface="+mj-lt"/>
              <a:buAutoNum type="arabicPeriod" startAt="7"/>
            </a:pPr>
            <a:r>
              <a:rPr lang="en-US" sz="2800" dirty="0"/>
              <a:t>Audit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Menyeluruh</a:t>
            </a:r>
            <a:r>
              <a:rPr lang="en-US" sz="2800" dirty="0"/>
              <a:t> (Comprehensive Environmental Audit)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D34CFF0-745D-C2B2-D872-B833F3C2EBB4}"/>
              </a:ext>
            </a:extLst>
          </p:cNvPr>
          <p:cNvSpPr txBox="1">
            <a:spLocks/>
          </p:cNvSpPr>
          <p:nvPr/>
        </p:nvSpPr>
        <p:spPr>
          <a:xfrm>
            <a:off x="445063" y="3733800"/>
            <a:ext cx="7848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25" indent="-182825" algn="l" defTabSz="914126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63" indent="-182825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301" indent="-182825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538" indent="-182825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776" indent="-182825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9520" indent="-228531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430" indent="-228531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9340" indent="-228531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250" indent="-228531" algn="l" defTabSz="914126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itchFamily="2" charset="2"/>
              <a:buNone/>
            </a:pP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audit yang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audit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disebutkan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706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4ADDE-BFF4-4BC4-86F2-41A76751F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Konsultan</a:t>
            </a:r>
            <a:r>
              <a:rPr lang="en-US" dirty="0"/>
              <a:t> Auditor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E934A-BD72-4699-B32D-068689FEE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814" y="1828800"/>
            <a:ext cx="9601200" cy="289560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Pelaksanaan</a:t>
            </a:r>
            <a:r>
              <a:rPr lang="en-US" dirty="0"/>
              <a:t> audit </a:t>
            </a:r>
            <a:r>
              <a:rPr lang="en-US" dirty="0" err="1"/>
              <a:t>dilakukan</a:t>
            </a:r>
            <a:r>
              <a:rPr lang="en-US" dirty="0"/>
              <a:t> oleh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/</a:t>
            </a:r>
            <a:r>
              <a:rPr lang="en-US" dirty="0" err="1"/>
              <a:t>kegiatan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. Pada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/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audit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menyerahkan</a:t>
            </a:r>
            <a:r>
              <a:rPr lang="en-US" dirty="0"/>
              <a:t> </a:t>
            </a:r>
            <a:r>
              <a:rPr lang="en-US" dirty="0" err="1"/>
              <a:t>kegiatannya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auditor.</a:t>
            </a:r>
          </a:p>
          <a:p>
            <a:pPr algn="just"/>
            <a:r>
              <a:rPr lang="en-US" dirty="0"/>
              <a:t>Auditor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konsultan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–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Auditor yang professional </a:t>
            </a:r>
            <a:r>
              <a:rPr lang="en-US" dirty="0" err="1"/>
              <a:t>ditunjang</a:t>
            </a:r>
            <a:r>
              <a:rPr lang="en-US" dirty="0"/>
              <a:t> oleh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mengaudit</a:t>
            </a:r>
            <a:r>
              <a:rPr lang="en-US" dirty="0"/>
              <a:t> dan </a:t>
            </a:r>
            <a:r>
              <a:rPr lang="en-US" dirty="0" err="1"/>
              <a:t>sertifikat</a:t>
            </a:r>
            <a:r>
              <a:rPr lang="en-US" dirty="0"/>
              <a:t> audit dan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bersertifikat</a:t>
            </a:r>
            <a:r>
              <a:rPr lang="en-US" dirty="0"/>
              <a:t> (AMDAL A,B, dan C).</a:t>
            </a:r>
          </a:p>
        </p:txBody>
      </p:sp>
    </p:spTree>
    <p:extLst>
      <p:ext uri="{BB962C8B-B14F-4D97-AF65-F5344CB8AC3E}">
        <p14:creationId xmlns:p14="http://schemas.microsoft.com/office/powerpoint/2010/main" val="195427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9AF1994-DFCF-2188-E2DA-1AA053B1D52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03E3E3B-CA0C-DFF6-F2A9-2BBF7951F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0157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78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Woodgrain_16x9">
      <a:dk1>
        <a:sysClr val="windowText" lastClr="000000"/>
      </a:dk1>
      <a:lt1>
        <a:sysClr val="window" lastClr="FFFFFF"/>
      </a:lt1>
      <a:dk2>
        <a:srgbClr val="90B365"/>
      </a:dk2>
      <a:lt2>
        <a:srgbClr val="EEECE1"/>
      </a:lt2>
      <a:accent1>
        <a:srgbClr val="4283D2"/>
      </a:accent1>
      <a:accent2>
        <a:srgbClr val="6E9D35"/>
      </a:accent2>
      <a:accent3>
        <a:srgbClr val="DE6742"/>
      </a:accent3>
      <a:accent4>
        <a:srgbClr val="8F73DF"/>
      </a:accent4>
      <a:accent5>
        <a:srgbClr val="CB991B"/>
      </a:accent5>
      <a:accent6>
        <a:srgbClr val="7F7F7F"/>
      </a:accent6>
      <a:hlink>
        <a:srgbClr val="90B365"/>
      </a:hlink>
      <a:folHlink>
        <a:srgbClr val="7F7F7F"/>
      </a:folHlink>
    </a:clrScheme>
    <a:fontScheme name="Century">
      <a:majorFont>
        <a:latin typeface="Century"/>
        <a:ea typeface=""/>
        <a:cs typeface=""/>
      </a:majorFont>
      <a:minorFont>
        <a:latin typeface="Century"/>
        <a:ea typeface=""/>
        <a:cs typeface="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Woodgrain_16x9">
      <a:dk1>
        <a:sysClr val="windowText" lastClr="000000"/>
      </a:dk1>
      <a:lt1>
        <a:sysClr val="window" lastClr="FFFFFF"/>
      </a:lt1>
      <a:dk2>
        <a:srgbClr val="90B365"/>
      </a:dk2>
      <a:lt2>
        <a:srgbClr val="EEECE1"/>
      </a:lt2>
      <a:accent1>
        <a:srgbClr val="4283D2"/>
      </a:accent1>
      <a:accent2>
        <a:srgbClr val="6E9D35"/>
      </a:accent2>
      <a:accent3>
        <a:srgbClr val="DE6742"/>
      </a:accent3>
      <a:accent4>
        <a:srgbClr val="8F73DF"/>
      </a:accent4>
      <a:accent5>
        <a:srgbClr val="CB991B"/>
      </a:accent5>
      <a:accent6>
        <a:srgbClr val="7F7F7F"/>
      </a:accent6>
      <a:hlink>
        <a:srgbClr val="90B365"/>
      </a:hlink>
      <a:folHlink>
        <a:srgbClr val="7F7F7F"/>
      </a:folHlink>
    </a:clrScheme>
    <a:fontScheme name="Century">
      <a:majorFont>
        <a:latin typeface="Century"/>
        <a:ea typeface=""/>
        <a:cs typeface=""/>
      </a:majorFont>
      <a:minorFont>
        <a:latin typeface="Century"/>
        <a:ea typeface=""/>
        <a:cs typeface="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false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1360511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2011-12-12T13:37:00+00:00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2035-01-01T08:00:00+00:00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TP102801114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706531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REDMOND\v-soujap</DisplayName>
        <AccountId>1954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35E791-7449-4708-8DE9-182EC4D8A134}">
  <ds:schemaRefs>
    <ds:schemaRef ds:uri="4873beb7-5857-4685-be1f-d57550cc96cc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C20563B-C646-42AF-9D0D-76DF086793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B9514F-6A45-47F4-BC6D-A865E29717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421</TotalTime>
  <Words>369</Words>
  <Application>Microsoft Office PowerPoint</Application>
  <PresentationFormat>Custom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Century</vt:lpstr>
      <vt:lpstr>Rockwell</vt:lpstr>
      <vt:lpstr>Rockwell Condensed</vt:lpstr>
      <vt:lpstr>Wingdings</vt:lpstr>
      <vt:lpstr>Wood Type</vt:lpstr>
      <vt:lpstr>BENTUK AUDIT LINGKUNGAN</vt:lpstr>
      <vt:lpstr>Pendahuluan</vt:lpstr>
      <vt:lpstr>Jenis Audit Lingkungan</vt:lpstr>
      <vt:lpstr>Audit Penataan Lingkungan (Environmental Compliance Audit)</vt:lpstr>
      <vt:lpstr>Audit AMDAL (EIA Audit)</vt:lpstr>
      <vt:lpstr>Audit Pemasaran Ditinjau dari Aspek Lingkungan (Environmental Marketing Audit)</vt:lpstr>
      <vt:lpstr>Konsultan Auditor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BENTUK AUDIT LINGKUNGAN</dc:title>
  <dc:creator>Septia Dwi Cahyani</dc:creator>
  <cp:lastModifiedBy>septia dwi cahyani</cp:lastModifiedBy>
  <cp:revision>13</cp:revision>
  <dcterms:created xsi:type="dcterms:W3CDTF">2020-02-23T13:33:19Z</dcterms:created>
  <dcterms:modified xsi:type="dcterms:W3CDTF">2024-03-06T03:39:45Z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