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3" r:id="rId18"/>
    <p:sldId id="272" r:id="rId19"/>
    <p:sldId id="281" r:id="rId20"/>
    <p:sldId id="279" r:id="rId21"/>
    <p:sldId id="273" r:id="rId22"/>
    <p:sldId id="274" r:id="rId23"/>
    <p:sldId id="275" r:id="rId24"/>
    <p:sldId id="276" r:id="rId25"/>
    <p:sldId id="277" r:id="rId26"/>
    <p:sldId id="278" r:id="rId27"/>
    <p:sldId id="280" r:id="rId28"/>
    <p:sldId id="282" r:id="rId29"/>
    <p:sldId id="305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302" r:id="rId45"/>
    <p:sldId id="298" r:id="rId46"/>
    <p:sldId id="299" r:id="rId47"/>
    <p:sldId id="304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AFFD-3745-4669-8E90-B76A3361B6FF}" type="datetimeFigureOut">
              <a:rPr lang="en-ID" smtClean="0"/>
              <a:t>21/05/2019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E13F-18C9-46AF-87D0-5C552139DA2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2547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AFFD-3745-4669-8E90-B76A3361B6FF}" type="datetimeFigureOut">
              <a:rPr lang="en-ID" smtClean="0"/>
              <a:t>21/05/2019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E13F-18C9-46AF-87D0-5C552139DA2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770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AFFD-3745-4669-8E90-B76A3361B6FF}" type="datetimeFigureOut">
              <a:rPr lang="en-ID" smtClean="0"/>
              <a:t>21/05/2019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E13F-18C9-46AF-87D0-5C552139DA2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236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AFFD-3745-4669-8E90-B76A3361B6FF}" type="datetimeFigureOut">
              <a:rPr lang="en-ID" smtClean="0"/>
              <a:t>21/05/2019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E13F-18C9-46AF-87D0-5C552139DA2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82659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AFFD-3745-4669-8E90-B76A3361B6FF}" type="datetimeFigureOut">
              <a:rPr lang="en-ID" smtClean="0"/>
              <a:t>21/05/2019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E13F-18C9-46AF-87D0-5C552139DA2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58907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AFFD-3745-4669-8E90-B76A3361B6FF}" type="datetimeFigureOut">
              <a:rPr lang="en-ID" smtClean="0"/>
              <a:t>21/05/2019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E13F-18C9-46AF-87D0-5C552139DA2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03308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AFFD-3745-4669-8E90-B76A3361B6FF}" type="datetimeFigureOut">
              <a:rPr lang="en-ID" smtClean="0"/>
              <a:t>21/05/2019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E13F-18C9-46AF-87D0-5C552139DA2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05334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AFFD-3745-4669-8E90-B76A3361B6FF}" type="datetimeFigureOut">
              <a:rPr lang="en-ID" smtClean="0"/>
              <a:t>21/05/2019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E13F-18C9-46AF-87D0-5C552139DA2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5952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AFFD-3745-4669-8E90-B76A3361B6FF}" type="datetimeFigureOut">
              <a:rPr lang="en-ID" smtClean="0"/>
              <a:t>21/05/2019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E13F-18C9-46AF-87D0-5C552139DA2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316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AFFD-3745-4669-8E90-B76A3361B6FF}" type="datetimeFigureOut">
              <a:rPr lang="en-ID" smtClean="0"/>
              <a:t>21/05/2019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45FE13F-18C9-46AF-87D0-5C552139DA2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979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AFFD-3745-4669-8E90-B76A3361B6FF}" type="datetimeFigureOut">
              <a:rPr lang="en-ID" smtClean="0"/>
              <a:t>21/05/2019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E13F-18C9-46AF-87D0-5C552139DA2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6508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AFFD-3745-4669-8E90-B76A3361B6FF}" type="datetimeFigureOut">
              <a:rPr lang="en-ID" smtClean="0"/>
              <a:t>21/05/2019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E13F-18C9-46AF-87D0-5C552139DA2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773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AFFD-3745-4669-8E90-B76A3361B6FF}" type="datetimeFigureOut">
              <a:rPr lang="en-ID" smtClean="0"/>
              <a:t>21/05/2019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E13F-18C9-46AF-87D0-5C552139DA2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843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AFFD-3745-4669-8E90-B76A3361B6FF}" type="datetimeFigureOut">
              <a:rPr lang="en-ID" smtClean="0"/>
              <a:t>21/05/2019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E13F-18C9-46AF-87D0-5C552139DA2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482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AFFD-3745-4669-8E90-B76A3361B6FF}" type="datetimeFigureOut">
              <a:rPr lang="en-ID" smtClean="0"/>
              <a:t>21/05/2019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E13F-18C9-46AF-87D0-5C552139DA2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494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AFFD-3745-4669-8E90-B76A3361B6FF}" type="datetimeFigureOut">
              <a:rPr lang="en-ID" smtClean="0"/>
              <a:t>21/05/2019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E13F-18C9-46AF-87D0-5C552139DA2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577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AFFD-3745-4669-8E90-B76A3361B6FF}" type="datetimeFigureOut">
              <a:rPr lang="en-ID" smtClean="0"/>
              <a:t>21/05/2019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E13F-18C9-46AF-87D0-5C552139DA2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924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1DAFFD-3745-4669-8E90-B76A3361B6FF}" type="datetimeFigureOut">
              <a:rPr lang="en-ID" smtClean="0"/>
              <a:t>21/05/2019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5FE13F-18C9-46AF-87D0-5C552139DA2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8655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err="1" smtClean="0"/>
              <a:t>Gangguan</a:t>
            </a:r>
            <a:r>
              <a:rPr lang="en-ID" dirty="0" smtClean="0"/>
              <a:t> System </a:t>
            </a:r>
            <a:r>
              <a:rPr lang="en-ID" dirty="0" err="1"/>
              <a:t>S</a:t>
            </a:r>
            <a:r>
              <a:rPr lang="en-ID" dirty="0" err="1" smtClean="0"/>
              <a:t>araf</a:t>
            </a:r>
            <a:r>
              <a:rPr lang="en-ID" dirty="0" smtClean="0"/>
              <a:t> </a:t>
            </a:r>
            <a:br>
              <a:rPr lang="en-ID" dirty="0" smtClean="0"/>
            </a:br>
            <a:r>
              <a:rPr lang="en-ID" dirty="0" err="1" smtClean="0"/>
              <a:t>Pada</a:t>
            </a:r>
            <a:r>
              <a:rPr lang="en-ID" dirty="0" smtClean="0"/>
              <a:t> </a:t>
            </a:r>
            <a:r>
              <a:rPr lang="en-ID" dirty="0" err="1"/>
              <a:t>A</a:t>
            </a:r>
            <a:r>
              <a:rPr lang="en-ID" dirty="0" err="1" smtClean="0"/>
              <a:t>nak</a:t>
            </a:r>
            <a:endParaRPr lang="en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ID" dirty="0" smtClean="0"/>
              <a:t>Ns. </a:t>
            </a:r>
            <a:r>
              <a:rPr lang="en-ID" dirty="0" err="1" smtClean="0"/>
              <a:t>Ika</a:t>
            </a:r>
            <a:r>
              <a:rPr lang="en-ID" dirty="0" smtClean="0"/>
              <a:t> Arum DS., </a:t>
            </a:r>
            <a:r>
              <a:rPr lang="en-ID" dirty="0" err="1" smtClean="0"/>
              <a:t>M.Biomed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40488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265" t="14100" r="8913" b="21521"/>
          <a:stretch/>
        </p:blipFill>
        <p:spPr>
          <a:xfrm>
            <a:off x="363071" y="268941"/>
            <a:ext cx="10031505" cy="4437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500" t="24301" r="17279" b="56474"/>
          <a:stretch/>
        </p:blipFill>
        <p:spPr>
          <a:xfrm>
            <a:off x="363071" y="4706471"/>
            <a:ext cx="10031505" cy="144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9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279" t="19626" r="28533" b="10795"/>
          <a:stretch/>
        </p:blipFill>
        <p:spPr>
          <a:xfrm>
            <a:off x="1506071" y="23346"/>
            <a:ext cx="8593912" cy="683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06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023" t="19593" r="9778" b="8018"/>
          <a:stretch/>
        </p:blipFill>
        <p:spPr>
          <a:xfrm>
            <a:off x="310418" y="835772"/>
            <a:ext cx="11571164" cy="602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60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Pentalaksanaan</a:t>
            </a:r>
            <a:r>
              <a:rPr lang="en-ID" dirty="0" smtClean="0"/>
              <a:t> 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Tiga</a:t>
            </a:r>
            <a:r>
              <a:rPr lang="en-ID" dirty="0" smtClean="0"/>
              <a:t> </a:t>
            </a:r>
            <a:r>
              <a:rPr lang="en-ID" dirty="0" err="1" smtClean="0"/>
              <a:t>prinsip</a:t>
            </a:r>
            <a:r>
              <a:rPr lang="en-ID" dirty="0" smtClean="0"/>
              <a:t> </a:t>
            </a:r>
            <a:r>
              <a:rPr lang="en-ID" dirty="0" err="1" smtClean="0"/>
              <a:t>utama</a:t>
            </a:r>
            <a:r>
              <a:rPr lang="en-ID" dirty="0" smtClean="0"/>
              <a:t> </a:t>
            </a:r>
          </a:p>
          <a:p>
            <a:endParaRPr lang="en-ID" dirty="0" smtClean="0"/>
          </a:p>
          <a:p>
            <a:pPr marL="0" indent="0">
              <a:buNone/>
            </a:pPr>
            <a:r>
              <a:rPr lang="en-ID" dirty="0" smtClean="0"/>
              <a:t>• </a:t>
            </a:r>
            <a:r>
              <a:rPr lang="en-ID" dirty="0" err="1" smtClean="0"/>
              <a:t>Mengurangi</a:t>
            </a:r>
            <a:r>
              <a:rPr lang="en-ID" dirty="0" smtClean="0"/>
              <a:t> </a:t>
            </a:r>
            <a:r>
              <a:rPr lang="en-ID" dirty="0" err="1" smtClean="0"/>
              <a:t>produksi</a:t>
            </a:r>
            <a:r>
              <a:rPr lang="en-ID" dirty="0" smtClean="0"/>
              <a:t> </a:t>
            </a:r>
            <a:r>
              <a:rPr lang="en-ID" dirty="0" err="1" smtClean="0"/>
              <a:t>css</a:t>
            </a:r>
            <a:r>
              <a:rPr lang="en-ID" dirty="0" smtClean="0"/>
              <a:t> </a:t>
            </a:r>
          </a:p>
          <a:p>
            <a:pPr marL="0" indent="0">
              <a:buNone/>
            </a:pPr>
            <a:r>
              <a:rPr lang="en-ID" dirty="0" smtClean="0"/>
              <a:t>• </a:t>
            </a:r>
            <a:r>
              <a:rPr lang="en-ID" dirty="0" err="1" smtClean="0"/>
              <a:t>Hubungan</a:t>
            </a:r>
            <a:r>
              <a:rPr lang="en-ID" dirty="0" smtClean="0"/>
              <a:t> </a:t>
            </a:r>
            <a:r>
              <a:rPr lang="en-ID" dirty="0" err="1" smtClean="0"/>
              <a:t>antara</a:t>
            </a:r>
            <a:r>
              <a:rPr lang="en-ID" dirty="0" smtClean="0"/>
              <a:t> </a:t>
            </a:r>
            <a:r>
              <a:rPr lang="en-ID" dirty="0" err="1" smtClean="0"/>
              <a:t>tempat</a:t>
            </a:r>
            <a:r>
              <a:rPr lang="en-ID" dirty="0" smtClean="0"/>
              <a:t> </a:t>
            </a:r>
            <a:r>
              <a:rPr lang="en-ID" dirty="0" err="1" smtClean="0"/>
              <a:t>produksi</a:t>
            </a:r>
            <a:r>
              <a:rPr lang="en-ID" dirty="0" smtClean="0"/>
              <a:t> CSS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tempat</a:t>
            </a:r>
            <a:r>
              <a:rPr lang="en-ID" dirty="0" smtClean="0"/>
              <a:t> absorbs </a:t>
            </a:r>
          </a:p>
          <a:p>
            <a:pPr marL="0" indent="0">
              <a:buNone/>
            </a:pPr>
            <a:r>
              <a:rPr lang="en-ID" dirty="0" smtClean="0"/>
              <a:t>• </a:t>
            </a:r>
            <a:r>
              <a:rPr lang="en-ID" dirty="0" err="1" smtClean="0"/>
              <a:t>Pengeluaran</a:t>
            </a:r>
            <a:r>
              <a:rPr lang="en-ID" dirty="0" smtClean="0"/>
              <a:t> liquor (CSS) </a:t>
            </a:r>
            <a:r>
              <a:rPr lang="en-ID" dirty="0" err="1" smtClean="0"/>
              <a:t>kedalam</a:t>
            </a:r>
            <a:r>
              <a:rPr lang="en-ID" dirty="0" smtClean="0"/>
              <a:t> organ </a:t>
            </a:r>
            <a:r>
              <a:rPr lang="en-ID" dirty="0" err="1" smtClean="0"/>
              <a:t>ekstrakranial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68310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D" dirty="0" err="1" smtClean="0"/>
              <a:t>Terapi</a:t>
            </a:r>
            <a:r>
              <a:rPr lang="en-ID" dirty="0" smtClean="0"/>
              <a:t> </a:t>
            </a:r>
            <a:r>
              <a:rPr lang="en-ID" dirty="0" err="1" smtClean="0"/>
              <a:t>konservatif</a:t>
            </a:r>
            <a:r>
              <a:rPr lang="en-ID" dirty="0" smtClean="0"/>
              <a:t> </a:t>
            </a:r>
            <a:r>
              <a:rPr lang="en-ID" dirty="0" err="1" smtClean="0"/>
              <a:t>medikamentosa</a:t>
            </a:r>
            <a:r>
              <a:rPr lang="en-ID" dirty="0" smtClean="0"/>
              <a:t> </a:t>
            </a:r>
          </a:p>
          <a:p>
            <a:pPr marL="0" indent="0">
              <a:buNone/>
            </a:pPr>
            <a:r>
              <a:rPr lang="en-ID" dirty="0" smtClean="0"/>
              <a:t>• </a:t>
            </a:r>
            <a:r>
              <a:rPr lang="en-ID" dirty="0" err="1" smtClean="0"/>
              <a:t>Bersifat</a:t>
            </a:r>
            <a:r>
              <a:rPr lang="en-ID" dirty="0" smtClean="0"/>
              <a:t> </a:t>
            </a:r>
            <a:r>
              <a:rPr lang="en-ID" dirty="0" err="1" smtClean="0"/>
              <a:t>sementara</a:t>
            </a:r>
            <a:r>
              <a:rPr lang="en-ID" dirty="0" smtClean="0"/>
              <a:t> </a:t>
            </a:r>
          </a:p>
          <a:p>
            <a:pPr marL="0" indent="0">
              <a:buNone/>
            </a:pPr>
            <a:r>
              <a:rPr lang="en-ID" dirty="0" smtClean="0"/>
              <a:t>• </a:t>
            </a:r>
            <a:r>
              <a:rPr lang="en-ID" dirty="0" err="1" smtClean="0"/>
              <a:t>Mengurangi</a:t>
            </a:r>
            <a:r>
              <a:rPr lang="en-ID" dirty="0" smtClean="0"/>
              <a:t> </a:t>
            </a:r>
            <a:r>
              <a:rPr lang="en-ID" dirty="0" err="1" smtClean="0"/>
              <a:t>sekresi</a:t>
            </a:r>
            <a:r>
              <a:rPr lang="en-ID" dirty="0" smtClean="0"/>
              <a:t> </a:t>
            </a:r>
            <a:r>
              <a:rPr lang="en-ID" dirty="0" err="1" smtClean="0"/>
              <a:t>cairan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pleksus</a:t>
            </a:r>
            <a:r>
              <a:rPr lang="en-ID" dirty="0" smtClean="0"/>
              <a:t> choroid - </a:t>
            </a:r>
            <a:r>
              <a:rPr lang="en-ID" dirty="0" err="1" smtClean="0"/>
              <a:t>asetazolamit</a:t>
            </a:r>
            <a:r>
              <a:rPr lang="en-ID" dirty="0" smtClean="0"/>
              <a:t> 100 mg/</a:t>
            </a:r>
            <a:r>
              <a:rPr lang="en-ID" dirty="0" err="1" smtClean="0"/>
              <a:t>kgbb</a:t>
            </a:r>
            <a:r>
              <a:rPr lang="en-ID" dirty="0" smtClean="0"/>
              <a:t>/</a:t>
            </a:r>
            <a:r>
              <a:rPr lang="en-ID" dirty="0" err="1" smtClean="0"/>
              <a:t>hari</a:t>
            </a:r>
            <a:r>
              <a:rPr lang="en-ID" dirty="0" smtClean="0"/>
              <a:t>; </a:t>
            </a:r>
            <a:r>
              <a:rPr lang="en-ID" dirty="0" err="1" smtClean="0"/>
              <a:t>furosemid</a:t>
            </a:r>
            <a:r>
              <a:rPr lang="en-ID" dirty="0" smtClean="0"/>
              <a:t> 1,2 mg/</a:t>
            </a:r>
            <a:r>
              <a:rPr lang="en-ID" dirty="0" err="1" smtClean="0"/>
              <a:t>kgbb</a:t>
            </a:r>
            <a:r>
              <a:rPr lang="en-ID" dirty="0" smtClean="0"/>
              <a:t>/</a:t>
            </a:r>
            <a:r>
              <a:rPr lang="en-ID" dirty="0" err="1" smtClean="0"/>
              <a:t>hari</a:t>
            </a:r>
            <a:r>
              <a:rPr lang="en-ID" dirty="0" smtClean="0"/>
              <a:t> </a:t>
            </a:r>
          </a:p>
          <a:p>
            <a:pPr marL="0" indent="0">
              <a:buNone/>
            </a:pPr>
            <a:r>
              <a:rPr lang="en-ID" dirty="0" smtClean="0"/>
              <a:t>• </a:t>
            </a:r>
            <a:r>
              <a:rPr lang="en-ID" dirty="0" err="1" smtClean="0"/>
              <a:t>Upaya</a:t>
            </a:r>
            <a:r>
              <a:rPr lang="en-ID" dirty="0" smtClean="0"/>
              <a:t> </a:t>
            </a:r>
            <a:r>
              <a:rPr lang="en-ID" dirty="0" err="1" smtClean="0"/>
              <a:t>meningkatkan</a:t>
            </a:r>
            <a:r>
              <a:rPr lang="en-ID" dirty="0" smtClean="0"/>
              <a:t> </a:t>
            </a:r>
            <a:r>
              <a:rPr lang="en-ID" dirty="0" err="1" smtClean="0"/>
              <a:t>resorpsinya</a:t>
            </a:r>
            <a:r>
              <a:rPr lang="en-ID" dirty="0" smtClean="0"/>
              <a:t> - </a:t>
            </a:r>
            <a:r>
              <a:rPr lang="en-ID" dirty="0" err="1" smtClean="0"/>
              <a:t>isorbid</a:t>
            </a:r>
            <a:r>
              <a:rPr lang="en-ID" dirty="0" smtClean="0"/>
              <a:t> </a:t>
            </a: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r>
              <a:rPr lang="en-ID" dirty="0" smtClean="0"/>
              <a:t> </a:t>
            </a:r>
            <a:r>
              <a:rPr lang="en-ID" dirty="0" err="1" smtClean="0"/>
              <a:t>Ventriculoperitoneal</a:t>
            </a:r>
            <a:r>
              <a:rPr lang="en-ID" dirty="0" smtClean="0"/>
              <a:t> shunting (VP shunt)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2210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984" t="15865" r="14633" b="10961"/>
          <a:stretch/>
        </p:blipFill>
        <p:spPr>
          <a:xfrm>
            <a:off x="1264025" y="267052"/>
            <a:ext cx="8552328" cy="659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52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MENINGITIS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Meningitis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infeksi</a:t>
            </a:r>
            <a:r>
              <a:rPr lang="en-ID" dirty="0"/>
              <a:t> </a:t>
            </a:r>
            <a:r>
              <a:rPr lang="en-ID" dirty="0" err="1"/>
              <a:t>cairan</a:t>
            </a:r>
            <a:r>
              <a:rPr lang="en-ID" dirty="0"/>
              <a:t> </a:t>
            </a:r>
            <a:r>
              <a:rPr lang="en-ID" dirty="0" err="1"/>
              <a:t>otakdan</a:t>
            </a:r>
            <a:r>
              <a:rPr lang="en-ID" dirty="0"/>
              <a:t> </a:t>
            </a:r>
            <a:r>
              <a:rPr lang="en-ID" dirty="0" err="1"/>
              <a:t>disertai</a:t>
            </a:r>
            <a:r>
              <a:rPr lang="en-ID" dirty="0"/>
              <a:t> proses </a:t>
            </a:r>
            <a:r>
              <a:rPr lang="en-ID" dirty="0" err="1"/>
              <a:t>peradangan</a:t>
            </a:r>
            <a:r>
              <a:rPr lang="en-ID" dirty="0"/>
              <a:t> yang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piameter</a:t>
            </a:r>
            <a:r>
              <a:rPr lang="en-ID" dirty="0"/>
              <a:t>, </a:t>
            </a:r>
            <a:r>
              <a:rPr lang="en-ID" dirty="0" err="1"/>
              <a:t>araknoid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meluas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permukaan</a:t>
            </a:r>
            <a:r>
              <a:rPr lang="en-ID" dirty="0"/>
              <a:t> </a:t>
            </a:r>
            <a:r>
              <a:rPr lang="en-ID" dirty="0" err="1"/>
              <a:t>jarinag</a:t>
            </a:r>
            <a:r>
              <a:rPr lang="en-ID" dirty="0"/>
              <a:t> </a:t>
            </a:r>
            <a:r>
              <a:rPr lang="en-ID" dirty="0" err="1"/>
              <a:t>otak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medula</a:t>
            </a:r>
            <a:r>
              <a:rPr lang="en-ID" dirty="0"/>
              <a:t> </a:t>
            </a:r>
            <a:r>
              <a:rPr lang="en-ID" dirty="0" err="1"/>
              <a:t>spinalis</a:t>
            </a:r>
            <a:r>
              <a:rPr lang="en-ID" dirty="0"/>
              <a:t> yang </a:t>
            </a:r>
            <a:r>
              <a:rPr lang="en-ID" dirty="0" err="1"/>
              <a:t>menimbulkan</a:t>
            </a:r>
            <a:r>
              <a:rPr lang="en-ID" dirty="0"/>
              <a:t> </a:t>
            </a:r>
            <a:r>
              <a:rPr lang="en-ID" dirty="0" err="1"/>
              <a:t>eksudasi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pus </a:t>
            </a:r>
            <a:r>
              <a:rPr lang="en-ID" dirty="0" err="1"/>
              <a:t>atau</a:t>
            </a:r>
            <a:r>
              <a:rPr lang="en-ID" dirty="0"/>
              <a:t> serosa yang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akut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kronis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3632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Etiologi</a:t>
            </a:r>
            <a:r>
              <a:rPr lang="en-ID" dirty="0" smtClean="0"/>
              <a:t> </a:t>
            </a:r>
            <a:endParaRPr lang="en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669" t="27439" r="35588" b="24302"/>
          <a:stretch/>
        </p:blipFill>
        <p:spPr>
          <a:xfrm>
            <a:off x="838200" y="1882588"/>
            <a:ext cx="8924365" cy="486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63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KLASIFIKASI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dirty="0" smtClean="0"/>
              <a:t>A. </a:t>
            </a:r>
            <a:r>
              <a:rPr lang="en-ID" dirty="0"/>
              <a:t>M</a:t>
            </a:r>
            <a:r>
              <a:rPr lang="en-ID" dirty="0" smtClean="0"/>
              <a:t>eningitis </a:t>
            </a:r>
            <a:r>
              <a:rPr lang="en-ID" dirty="0" err="1"/>
              <a:t>purulenta</a:t>
            </a:r>
            <a:endParaRPr lang="en-ID" dirty="0"/>
          </a:p>
          <a:p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infeksi</a:t>
            </a:r>
            <a:r>
              <a:rPr lang="en-ID" dirty="0"/>
              <a:t> </a:t>
            </a:r>
            <a:r>
              <a:rPr lang="en-ID" dirty="0" err="1"/>
              <a:t>selaput</a:t>
            </a:r>
            <a:r>
              <a:rPr lang="en-ID" dirty="0"/>
              <a:t> </a:t>
            </a:r>
            <a:r>
              <a:rPr lang="en-ID" dirty="0" err="1"/>
              <a:t>otak</a:t>
            </a:r>
            <a:r>
              <a:rPr lang="en-ID" dirty="0"/>
              <a:t> yang </a:t>
            </a:r>
            <a:r>
              <a:rPr lang="en-ID" dirty="0" err="1"/>
              <a:t>disebabkan</a:t>
            </a:r>
            <a:r>
              <a:rPr lang="en-ID" dirty="0"/>
              <a:t> </a:t>
            </a:r>
            <a:r>
              <a:rPr lang="en-ID" dirty="0" err="1"/>
              <a:t>oleh</a:t>
            </a:r>
            <a:r>
              <a:rPr lang="en-ID" dirty="0"/>
              <a:t> </a:t>
            </a:r>
            <a:r>
              <a:rPr lang="en-ID" dirty="0" err="1"/>
              <a:t>bakteri</a:t>
            </a:r>
            <a:r>
              <a:rPr lang="en-ID" dirty="0"/>
              <a:t> non </a:t>
            </a:r>
            <a:r>
              <a:rPr lang="en-ID" dirty="0" err="1"/>
              <a:t>spesifik</a:t>
            </a:r>
            <a:r>
              <a:rPr lang="en-ID" dirty="0"/>
              <a:t> yang </a:t>
            </a:r>
            <a:r>
              <a:rPr lang="en-ID" dirty="0" err="1"/>
              <a:t>menimbulkan</a:t>
            </a:r>
            <a:r>
              <a:rPr lang="en-ID" dirty="0"/>
              <a:t> </a:t>
            </a:r>
            <a:r>
              <a:rPr lang="en-ID" dirty="0" err="1"/>
              <a:t>eksudasi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pus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reaksi</a:t>
            </a:r>
            <a:r>
              <a:rPr lang="en-ID" dirty="0"/>
              <a:t> </a:t>
            </a:r>
            <a:r>
              <a:rPr lang="en-ID" dirty="0" err="1"/>
              <a:t>purulen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cairan</a:t>
            </a:r>
            <a:r>
              <a:rPr lang="en-ID" dirty="0"/>
              <a:t> </a:t>
            </a:r>
            <a:r>
              <a:rPr lang="en-ID" dirty="0" err="1"/>
              <a:t>otak</a:t>
            </a:r>
            <a:r>
              <a:rPr lang="en-ID" dirty="0"/>
              <a:t>. </a:t>
            </a:r>
            <a:r>
              <a:rPr lang="en-ID" dirty="0" err="1"/>
              <a:t>Penyebabnya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pneumonia, </a:t>
            </a:r>
            <a:r>
              <a:rPr lang="en-ID" dirty="0" err="1"/>
              <a:t>hemofilus</a:t>
            </a:r>
            <a:r>
              <a:rPr lang="en-ID" dirty="0"/>
              <a:t> </a:t>
            </a:r>
            <a:r>
              <a:rPr lang="en-ID" dirty="0" err="1"/>
              <a:t>influensa</a:t>
            </a:r>
            <a:r>
              <a:rPr lang="en-ID" dirty="0"/>
              <a:t>, E. Coli.</a:t>
            </a:r>
          </a:p>
          <a:p>
            <a:pPr marL="0" indent="0">
              <a:buNone/>
            </a:pPr>
            <a:r>
              <a:rPr lang="en-ID" dirty="0" smtClean="0"/>
              <a:t>B. Meningitis </a:t>
            </a:r>
            <a:r>
              <a:rPr lang="en-ID" dirty="0" err="1"/>
              <a:t>tuberkulosa</a:t>
            </a:r>
            <a:endParaRPr lang="en-ID" dirty="0"/>
          </a:p>
          <a:p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radang</a:t>
            </a:r>
            <a:r>
              <a:rPr lang="en-ID" dirty="0"/>
              <a:t> </a:t>
            </a:r>
            <a:r>
              <a:rPr lang="en-ID" dirty="0" err="1"/>
              <a:t>selaput</a:t>
            </a:r>
            <a:r>
              <a:rPr lang="en-ID" dirty="0"/>
              <a:t> </a:t>
            </a:r>
            <a:r>
              <a:rPr lang="en-ID" dirty="0" err="1"/>
              <a:t>otak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eksudasi</a:t>
            </a:r>
            <a:r>
              <a:rPr lang="en-ID" dirty="0"/>
              <a:t> yang </a:t>
            </a:r>
            <a:r>
              <a:rPr lang="en-ID" dirty="0" err="1"/>
              <a:t>bersifat</a:t>
            </a:r>
            <a:r>
              <a:rPr lang="en-ID" dirty="0"/>
              <a:t> serosa yang </a:t>
            </a:r>
            <a:r>
              <a:rPr lang="en-ID" dirty="0" err="1"/>
              <a:t>disebabkan</a:t>
            </a:r>
            <a:r>
              <a:rPr lang="en-ID" dirty="0"/>
              <a:t> </a:t>
            </a:r>
            <a:r>
              <a:rPr lang="en-ID" dirty="0" err="1"/>
              <a:t>oleh</a:t>
            </a:r>
            <a:r>
              <a:rPr lang="en-ID" dirty="0"/>
              <a:t> </a:t>
            </a:r>
            <a:r>
              <a:rPr lang="en-ID" dirty="0" err="1"/>
              <a:t>kuman</a:t>
            </a:r>
            <a:r>
              <a:rPr lang="en-ID" dirty="0"/>
              <a:t> </a:t>
            </a:r>
            <a:r>
              <a:rPr lang="en-ID" dirty="0" err="1"/>
              <a:t>tuberkulosis</a:t>
            </a:r>
            <a:r>
              <a:rPr lang="en-ID" dirty="0"/>
              <a:t>, </a:t>
            </a:r>
            <a:r>
              <a:rPr lang="en-ID" dirty="0" err="1"/>
              <a:t>lues</a:t>
            </a:r>
            <a:r>
              <a:rPr lang="en-ID" dirty="0"/>
              <a:t>, virus, </a:t>
            </a:r>
            <a:r>
              <a:rPr lang="en-ID" dirty="0" err="1"/>
              <a:t>riketsia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8915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835" y="1180166"/>
            <a:ext cx="10515600" cy="4351338"/>
          </a:xfrm>
        </p:spPr>
        <p:txBody>
          <a:bodyPr/>
          <a:lstStyle/>
          <a:p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lapisan</a:t>
            </a:r>
            <a:r>
              <a:rPr lang="en-ID" dirty="0"/>
              <a:t> </a:t>
            </a:r>
            <a:r>
              <a:rPr lang="en-ID" dirty="0" err="1"/>
              <a:t>selaput</a:t>
            </a:r>
            <a:r>
              <a:rPr lang="en-ID" dirty="0"/>
              <a:t> </a:t>
            </a:r>
            <a:r>
              <a:rPr lang="en-ID" dirty="0" err="1"/>
              <a:t>otak</a:t>
            </a:r>
            <a:r>
              <a:rPr lang="en-ID" dirty="0"/>
              <a:t> yang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radang</a:t>
            </a:r>
            <a:r>
              <a:rPr lang="en-ID" dirty="0"/>
              <a:t> meningitis </a:t>
            </a:r>
            <a:r>
              <a:rPr lang="en-ID" dirty="0" err="1"/>
              <a:t>dibagi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:</a:t>
            </a:r>
          </a:p>
          <a:p>
            <a:pPr marL="0" indent="0">
              <a:buNone/>
            </a:pPr>
            <a:r>
              <a:rPr lang="en-ID" dirty="0" smtClean="0"/>
              <a:t>1</a:t>
            </a:r>
            <a:r>
              <a:rPr lang="en-ID" dirty="0"/>
              <a:t>)      </a:t>
            </a:r>
            <a:r>
              <a:rPr lang="en-ID" dirty="0" err="1"/>
              <a:t>Pakimeningitis</a:t>
            </a:r>
            <a:r>
              <a:rPr lang="en-ID" dirty="0"/>
              <a:t>, </a:t>
            </a:r>
            <a:r>
              <a:rPr lang="en-ID" dirty="0" err="1"/>
              <a:t>yamg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 smtClean="0"/>
              <a:t>durameter</a:t>
            </a:r>
            <a:endParaRPr lang="en-ID" dirty="0" smtClean="0"/>
          </a:p>
          <a:p>
            <a:pPr marL="0" indent="0">
              <a:buNone/>
            </a:pPr>
            <a:r>
              <a:rPr lang="en-ID" dirty="0" smtClean="0"/>
              <a:t>2</a:t>
            </a:r>
            <a:r>
              <a:rPr lang="en-ID" dirty="0"/>
              <a:t>)      </a:t>
            </a:r>
            <a:r>
              <a:rPr lang="en-ID" dirty="0" err="1"/>
              <a:t>Leptomeningitis</a:t>
            </a:r>
            <a:r>
              <a:rPr lang="en-ID" dirty="0"/>
              <a:t>, yang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araknoid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piameter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3857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Hidrosefalus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Hidrosefalus</a:t>
            </a:r>
            <a:r>
              <a:rPr lang="en-ID" dirty="0"/>
              <a:t> (</a:t>
            </a:r>
            <a:r>
              <a:rPr lang="en-ID" i="1" dirty="0" err="1"/>
              <a:t>kepala</a:t>
            </a:r>
            <a:r>
              <a:rPr lang="en-ID" i="1" dirty="0"/>
              <a:t>-air</a:t>
            </a:r>
            <a:r>
              <a:rPr lang="en-ID" dirty="0"/>
              <a:t>, </a:t>
            </a:r>
            <a:r>
              <a:rPr lang="en-ID" dirty="0" err="1"/>
              <a:t>istilah</a:t>
            </a:r>
            <a:r>
              <a:rPr lang="en-ID" dirty="0"/>
              <a:t> yang </a:t>
            </a: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</a:t>
            </a:r>
            <a:r>
              <a:rPr lang="en-ID" dirty="0" err="1"/>
              <a:t>Yunani</a:t>
            </a:r>
            <a:r>
              <a:rPr lang="en-ID" dirty="0"/>
              <a:t>: "hydro" yang </a:t>
            </a:r>
            <a:r>
              <a:rPr lang="en-ID" dirty="0" err="1"/>
              <a:t>berarti</a:t>
            </a:r>
            <a:r>
              <a:rPr lang="en-ID" dirty="0"/>
              <a:t> air </a:t>
            </a:r>
            <a:r>
              <a:rPr lang="en-ID" dirty="0" err="1"/>
              <a:t>dan</a:t>
            </a:r>
            <a:r>
              <a:rPr lang="en-ID" dirty="0"/>
              <a:t> "</a:t>
            </a:r>
            <a:r>
              <a:rPr lang="en-ID" dirty="0" err="1"/>
              <a:t>cephalus</a:t>
            </a:r>
            <a:r>
              <a:rPr lang="en-ID" dirty="0"/>
              <a:t>" yang </a:t>
            </a:r>
            <a:r>
              <a:rPr lang="en-ID" dirty="0" err="1"/>
              <a:t>berarti</a:t>
            </a:r>
            <a:r>
              <a:rPr lang="en-ID" dirty="0"/>
              <a:t> </a:t>
            </a:r>
            <a:r>
              <a:rPr lang="en-ID" dirty="0" err="1"/>
              <a:t>kepala</a:t>
            </a:r>
            <a:r>
              <a:rPr lang="en-ID" dirty="0"/>
              <a:t>;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dikenal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"</a:t>
            </a:r>
            <a:r>
              <a:rPr lang="en-ID" dirty="0" err="1"/>
              <a:t>kepala</a:t>
            </a:r>
            <a:r>
              <a:rPr lang="en-ID" dirty="0"/>
              <a:t> air") </a:t>
            </a:r>
            <a:endParaRPr lang="en-ID" dirty="0" smtClean="0"/>
          </a:p>
          <a:p>
            <a:r>
              <a:rPr lang="en-ID" dirty="0" err="1"/>
              <a:t>penyakit</a:t>
            </a:r>
            <a:r>
              <a:rPr lang="en-ID" dirty="0"/>
              <a:t> yang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akibat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aliran</a:t>
            </a:r>
            <a:r>
              <a:rPr lang="en-ID" dirty="0"/>
              <a:t> </a:t>
            </a:r>
            <a:r>
              <a:rPr lang="en-ID" dirty="0" err="1"/>
              <a:t>cairan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otak</a:t>
            </a:r>
            <a:r>
              <a:rPr lang="en-ID" dirty="0"/>
              <a:t> (</a:t>
            </a:r>
            <a:r>
              <a:rPr lang="en-ID" dirty="0" err="1"/>
              <a:t>cairan</a:t>
            </a:r>
            <a:r>
              <a:rPr lang="en-ID" dirty="0"/>
              <a:t> </a:t>
            </a:r>
            <a:r>
              <a:rPr lang="en-ID" dirty="0" err="1"/>
              <a:t>serebro</a:t>
            </a:r>
            <a:r>
              <a:rPr lang="en-ID" dirty="0"/>
              <a:t> spinal </a:t>
            </a:r>
            <a:r>
              <a:rPr lang="en-ID" dirty="0" err="1"/>
              <a:t>atau</a:t>
            </a:r>
            <a:r>
              <a:rPr lang="en-ID" dirty="0"/>
              <a:t> CSS).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cairan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bertambah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yang </a:t>
            </a:r>
            <a:r>
              <a:rPr lang="en-ID" dirty="0" err="1"/>
              <a:t>selanjutnya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menekan</a:t>
            </a:r>
            <a:r>
              <a:rPr lang="en-ID" dirty="0"/>
              <a:t> </a:t>
            </a:r>
            <a:r>
              <a:rPr lang="en-ID" dirty="0" err="1"/>
              <a:t>jaringan</a:t>
            </a:r>
            <a:r>
              <a:rPr lang="en-ID" dirty="0"/>
              <a:t> </a:t>
            </a:r>
            <a:r>
              <a:rPr lang="en-ID" dirty="0" err="1"/>
              <a:t>otak</a:t>
            </a:r>
            <a:r>
              <a:rPr lang="en-ID" dirty="0"/>
              <a:t> di </a:t>
            </a:r>
            <a:r>
              <a:rPr lang="en-ID" dirty="0" err="1"/>
              <a:t>sekitarnya</a:t>
            </a:r>
            <a:r>
              <a:rPr lang="en-ID" dirty="0"/>
              <a:t>, </a:t>
            </a:r>
            <a:r>
              <a:rPr lang="en-ID" dirty="0" err="1"/>
              <a:t>khususnya</a:t>
            </a:r>
            <a:r>
              <a:rPr lang="en-ID" dirty="0"/>
              <a:t> </a:t>
            </a:r>
            <a:r>
              <a:rPr lang="en-ID" dirty="0" err="1"/>
              <a:t>pusat-pusat</a:t>
            </a:r>
            <a:r>
              <a:rPr lang="en-ID" dirty="0"/>
              <a:t> </a:t>
            </a:r>
            <a:r>
              <a:rPr lang="en-ID" dirty="0" err="1"/>
              <a:t>saraf</a:t>
            </a:r>
            <a:r>
              <a:rPr lang="en-ID" dirty="0"/>
              <a:t> yang vital.</a:t>
            </a:r>
          </a:p>
        </p:txBody>
      </p:sp>
    </p:spTree>
    <p:extLst>
      <p:ext uri="{BB962C8B-B14F-4D97-AF65-F5344CB8AC3E}">
        <p14:creationId xmlns:p14="http://schemas.microsoft.com/office/powerpoint/2010/main" val="2123957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31" t="13315" r="37462" b="11746"/>
          <a:stretch/>
        </p:blipFill>
        <p:spPr>
          <a:xfrm>
            <a:off x="1066799" y="365125"/>
            <a:ext cx="10058401" cy="674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09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559" t="16847" r="43116" b="11746"/>
          <a:stretch/>
        </p:blipFill>
        <p:spPr>
          <a:xfrm>
            <a:off x="744071" y="0"/>
            <a:ext cx="10120946" cy="686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61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TANDA MENINGEAL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228" t="42545" r="34816" b="22732"/>
          <a:stretch/>
        </p:blipFill>
        <p:spPr>
          <a:xfrm>
            <a:off x="838200" y="1825625"/>
            <a:ext cx="10515600" cy="402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57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787" t="15277" r="34706" b="22339"/>
          <a:stretch/>
        </p:blipFill>
        <p:spPr>
          <a:xfrm>
            <a:off x="645459" y="365124"/>
            <a:ext cx="10502153" cy="715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91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007" t="13708" r="34045" b="21751"/>
          <a:stretch/>
        </p:blipFill>
        <p:spPr>
          <a:xfrm>
            <a:off x="1456765" y="365125"/>
            <a:ext cx="9072282" cy="63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58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161" t="28225" r="22022" b="5272"/>
          <a:stretch/>
        </p:blipFill>
        <p:spPr>
          <a:xfrm>
            <a:off x="672353" y="107576"/>
            <a:ext cx="9896640" cy="675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57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639" t="22928" r="18272" b="10569"/>
          <a:stretch/>
        </p:blipFill>
        <p:spPr>
          <a:xfrm>
            <a:off x="540123" y="0"/>
            <a:ext cx="11111753" cy="658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35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Komplikasi</a:t>
            </a:r>
            <a:endParaRPr lang="en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602" t="23909" r="37685" b="12727"/>
          <a:stretch/>
        </p:blipFill>
        <p:spPr>
          <a:xfrm>
            <a:off x="945776" y="1801904"/>
            <a:ext cx="7041776" cy="467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41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Manajemen</a:t>
            </a:r>
            <a:r>
              <a:rPr lang="en-ID" dirty="0" smtClean="0"/>
              <a:t> </a:t>
            </a:r>
            <a:r>
              <a:rPr lang="en-ID" dirty="0" err="1" smtClean="0"/>
              <a:t>terapi</a:t>
            </a:r>
            <a:endParaRPr lang="en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889" t="27245" r="41324" b="25282"/>
          <a:stretch/>
        </p:blipFill>
        <p:spPr>
          <a:xfrm>
            <a:off x="757517" y="2124634"/>
            <a:ext cx="7566211" cy="461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42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KEJANG DEMAM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48949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331" t="19953" r="32273" b="21163"/>
          <a:stretch/>
        </p:blipFill>
        <p:spPr>
          <a:xfrm>
            <a:off x="537882" y="281490"/>
            <a:ext cx="10322376" cy="652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22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Calisto MT" pitchFamily="18" charset="0"/>
              </a:rPr>
              <a:t>Definisi</a:t>
            </a:r>
            <a:endParaRPr lang="en-US" b="1" dirty="0">
              <a:latin typeface="Calisto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alisto MT" pitchFamily="18" charset="0"/>
              </a:rPr>
              <a:t>Merupakan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bangkitan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kejang</a:t>
            </a:r>
            <a:r>
              <a:rPr lang="en-US" dirty="0" smtClean="0">
                <a:latin typeface="Calisto MT" pitchFamily="18" charset="0"/>
              </a:rPr>
              <a:t> yang </a:t>
            </a:r>
            <a:r>
              <a:rPr lang="en-US" dirty="0" err="1" smtClean="0">
                <a:latin typeface="Calisto MT" pitchFamily="18" charset="0"/>
              </a:rPr>
              <a:t>terjadi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pada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kenaikan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suhu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tubuh</a:t>
            </a:r>
            <a:r>
              <a:rPr lang="en-US" dirty="0" smtClean="0">
                <a:latin typeface="Calisto MT" pitchFamily="18" charset="0"/>
              </a:rPr>
              <a:t> (</a:t>
            </a:r>
            <a:r>
              <a:rPr lang="en-US" dirty="0" err="1" smtClean="0">
                <a:latin typeface="Calisto MT" pitchFamily="18" charset="0"/>
              </a:rPr>
              <a:t>diatas</a:t>
            </a:r>
            <a:r>
              <a:rPr lang="en-US" dirty="0" smtClean="0">
                <a:latin typeface="Calisto MT" pitchFamily="18" charset="0"/>
              </a:rPr>
              <a:t> 38</a:t>
            </a:r>
            <a:r>
              <a:rPr lang="en-US" baseline="30000" dirty="0" smtClean="0">
                <a:latin typeface="Calisto MT" pitchFamily="18" charset="0"/>
              </a:rPr>
              <a:t>O</a:t>
            </a:r>
            <a:r>
              <a:rPr lang="en-US" dirty="0" smtClean="0">
                <a:latin typeface="Calisto MT" pitchFamily="18" charset="0"/>
              </a:rPr>
              <a:t>C) yang </a:t>
            </a:r>
            <a:r>
              <a:rPr lang="en-US" dirty="0" err="1" smtClean="0">
                <a:latin typeface="Calisto MT" pitchFamily="18" charset="0"/>
              </a:rPr>
              <a:t>disebabkan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oleh</a:t>
            </a:r>
            <a:r>
              <a:rPr lang="en-US" dirty="0" smtClean="0">
                <a:latin typeface="Calisto MT" pitchFamily="18" charset="0"/>
              </a:rPr>
              <a:t> proses </a:t>
            </a:r>
            <a:r>
              <a:rPr lang="en-US" dirty="0" err="1" smtClean="0">
                <a:latin typeface="Calisto MT" pitchFamily="18" charset="0"/>
              </a:rPr>
              <a:t>ekstrakranium</a:t>
            </a:r>
            <a:endParaRPr lang="en-US" dirty="0" smtClean="0">
              <a:latin typeface="Calisto MT" pitchFamily="18" charset="0"/>
            </a:endParaRPr>
          </a:p>
          <a:p>
            <a:r>
              <a:rPr lang="sv-SE" dirty="0" smtClean="0">
                <a:latin typeface="Calisto MT" pitchFamily="18" charset="0"/>
              </a:rPr>
              <a:t>Kejang demam terjadi pada 2-4% anak berumur 6 bulan – 5 tahun.</a:t>
            </a:r>
          </a:p>
          <a:p>
            <a:r>
              <a:rPr lang="en-US" dirty="0" err="1" smtClean="0">
                <a:latin typeface="Calisto MT" pitchFamily="18" charset="0"/>
              </a:rPr>
              <a:t>Anak</a:t>
            </a:r>
            <a:r>
              <a:rPr lang="en-US" dirty="0" smtClean="0">
                <a:latin typeface="Calisto MT" pitchFamily="18" charset="0"/>
              </a:rPr>
              <a:t> yang </a:t>
            </a:r>
            <a:r>
              <a:rPr lang="en-US" dirty="0" err="1" smtClean="0">
                <a:latin typeface="Calisto MT" pitchFamily="18" charset="0"/>
              </a:rPr>
              <a:t>pernah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mengalami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kejang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tanpa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demam</a:t>
            </a:r>
            <a:r>
              <a:rPr lang="en-US" dirty="0" smtClean="0">
                <a:latin typeface="Calisto MT" pitchFamily="18" charset="0"/>
              </a:rPr>
              <a:t>, </a:t>
            </a:r>
            <a:r>
              <a:rPr lang="en-US" dirty="0" err="1" smtClean="0">
                <a:latin typeface="Calisto MT" pitchFamily="18" charset="0"/>
              </a:rPr>
              <a:t>kemudian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kejang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demam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kembali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tidak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termasuk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dalam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kejang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demam</a:t>
            </a:r>
            <a:endParaRPr lang="en-US" dirty="0" smtClean="0"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79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Calisto MT" pitchFamily="18" charset="0"/>
              </a:rPr>
              <a:t>Definisi</a:t>
            </a:r>
            <a:endParaRPr lang="en-US" b="1" dirty="0">
              <a:latin typeface="Calisto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alisto MT" pitchFamily="18" charset="0"/>
              </a:rPr>
              <a:t>Kejang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disertai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demam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pada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bayi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berumur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kurang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dari</a:t>
            </a:r>
            <a:r>
              <a:rPr lang="en-US" dirty="0" smtClean="0">
                <a:latin typeface="Calisto MT" pitchFamily="18" charset="0"/>
              </a:rPr>
              <a:t> 1 </a:t>
            </a:r>
            <a:r>
              <a:rPr lang="en-US" dirty="0" err="1" smtClean="0">
                <a:latin typeface="Calisto MT" pitchFamily="18" charset="0"/>
              </a:rPr>
              <a:t>bulan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tidak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termasuk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dalam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kejang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demam</a:t>
            </a:r>
            <a:r>
              <a:rPr lang="en-US" dirty="0" smtClean="0">
                <a:latin typeface="Calisto MT" pitchFamily="18" charset="0"/>
              </a:rPr>
              <a:t>.</a:t>
            </a:r>
          </a:p>
          <a:p>
            <a:r>
              <a:rPr lang="en-US" dirty="0" err="1" smtClean="0">
                <a:latin typeface="Calisto MT" pitchFamily="18" charset="0"/>
              </a:rPr>
              <a:t>Bila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anak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berumur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kurang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dari</a:t>
            </a:r>
            <a:r>
              <a:rPr lang="en-US" dirty="0" smtClean="0">
                <a:latin typeface="Calisto MT" pitchFamily="18" charset="0"/>
              </a:rPr>
              <a:t> 6 </a:t>
            </a:r>
            <a:r>
              <a:rPr lang="en-US" dirty="0" err="1" smtClean="0">
                <a:latin typeface="Calisto MT" pitchFamily="18" charset="0"/>
              </a:rPr>
              <a:t>bulan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atau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lebih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dari</a:t>
            </a:r>
            <a:r>
              <a:rPr lang="en-US" dirty="0" smtClean="0">
                <a:latin typeface="Calisto MT" pitchFamily="18" charset="0"/>
              </a:rPr>
              <a:t> 5 </a:t>
            </a:r>
            <a:r>
              <a:rPr lang="en-US" dirty="0" err="1" smtClean="0">
                <a:latin typeface="Calisto MT" pitchFamily="18" charset="0"/>
              </a:rPr>
              <a:t>tahun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mengalami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kejang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didahului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demam</a:t>
            </a:r>
            <a:r>
              <a:rPr lang="en-US" dirty="0" smtClean="0">
                <a:latin typeface="Calisto MT" pitchFamily="18" charset="0"/>
              </a:rPr>
              <a:t>, </a:t>
            </a:r>
            <a:r>
              <a:rPr lang="en-US" dirty="0" err="1" smtClean="0">
                <a:latin typeface="Calisto MT" pitchFamily="18" charset="0"/>
              </a:rPr>
              <a:t>pikirkan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kemungkinan</a:t>
            </a:r>
            <a:r>
              <a:rPr lang="en-US" dirty="0" smtClean="0">
                <a:latin typeface="Calisto MT" pitchFamily="18" charset="0"/>
              </a:rPr>
              <a:t> lain </a:t>
            </a:r>
            <a:r>
              <a:rPr lang="en-US" dirty="0" err="1" smtClean="0">
                <a:latin typeface="Calisto MT" pitchFamily="18" charset="0"/>
              </a:rPr>
              <a:t>misalnya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infeksi</a:t>
            </a:r>
            <a:r>
              <a:rPr lang="en-US" dirty="0" smtClean="0">
                <a:latin typeface="Calisto MT" pitchFamily="18" charset="0"/>
              </a:rPr>
              <a:t> SSP, </a:t>
            </a:r>
            <a:r>
              <a:rPr lang="en-US" dirty="0" err="1" smtClean="0">
                <a:latin typeface="Calisto MT" pitchFamily="18" charset="0"/>
              </a:rPr>
              <a:t>atau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epilepsi</a:t>
            </a:r>
            <a:r>
              <a:rPr lang="en-US" dirty="0" smtClean="0">
                <a:latin typeface="Calisto MT" pitchFamily="18" charset="0"/>
              </a:rPr>
              <a:t> yang </a:t>
            </a:r>
            <a:r>
              <a:rPr lang="en-US" dirty="0" err="1" smtClean="0">
                <a:latin typeface="Calisto MT" pitchFamily="18" charset="0"/>
              </a:rPr>
              <a:t>kebetulan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terjadi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bersama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demam</a:t>
            </a:r>
            <a:r>
              <a:rPr lang="en-US" dirty="0" smtClean="0">
                <a:latin typeface="Calisto MT" pitchFamily="18" charset="0"/>
              </a:rPr>
              <a:t>.</a:t>
            </a:r>
            <a:endParaRPr lang="en-US" dirty="0"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8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Calisto MT" pitchFamily="18" charset="0"/>
              </a:rPr>
              <a:t>Klasifikasi</a:t>
            </a:r>
            <a:endParaRPr lang="en-US" b="1" dirty="0">
              <a:latin typeface="Calisto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1" y="1676400"/>
            <a:ext cx="7309339" cy="48006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err="1" smtClean="0">
                <a:latin typeface="Calisto MT" pitchFamily="18" charset="0"/>
              </a:rPr>
              <a:t>Kejang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demam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sederhana</a:t>
            </a:r>
            <a:r>
              <a:rPr lang="en-US" dirty="0" smtClean="0">
                <a:latin typeface="Calisto MT" pitchFamily="18" charset="0"/>
              </a:rPr>
              <a:t> (Simple febrile seizure)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Calisto MT" pitchFamily="18" charset="0"/>
              </a:rPr>
              <a:t>Kejang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demam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kompleks</a:t>
            </a:r>
            <a:r>
              <a:rPr lang="en-US" dirty="0" smtClean="0">
                <a:latin typeface="Calisto MT" pitchFamily="18" charset="0"/>
              </a:rPr>
              <a:t> (Complex febrile seizure)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Calisto MT" pitchFamily="18" charset="0"/>
              </a:rPr>
              <a:t>Febrile status </a:t>
            </a:r>
            <a:r>
              <a:rPr lang="en-US" dirty="0" err="1" smtClean="0">
                <a:latin typeface="Calisto MT" pitchFamily="18" charset="0"/>
              </a:rPr>
              <a:t>epilepticus</a:t>
            </a:r>
            <a:endParaRPr lang="en-US" dirty="0"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4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Calisto MT" pitchFamily="18" charset="0"/>
              </a:rPr>
              <a:t>1. </a:t>
            </a:r>
            <a:r>
              <a:rPr lang="en-US" b="1" dirty="0" err="1" smtClean="0">
                <a:latin typeface="Calisto MT" pitchFamily="18" charset="0"/>
              </a:rPr>
              <a:t>Kejang</a:t>
            </a:r>
            <a:r>
              <a:rPr lang="en-US" b="1" dirty="0" smtClean="0">
                <a:latin typeface="Calisto MT" pitchFamily="18" charset="0"/>
              </a:rPr>
              <a:t> </a:t>
            </a:r>
            <a:r>
              <a:rPr lang="en-US" b="1" dirty="0" err="1" smtClean="0">
                <a:latin typeface="Calisto MT" pitchFamily="18" charset="0"/>
              </a:rPr>
              <a:t>demam</a:t>
            </a:r>
            <a:r>
              <a:rPr lang="en-US" b="1" dirty="0" smtClean="0">
                <a:latin typeface="Calisto MT" pitchFamily="18" charset="0"/>
              </a:rPr>
              <a:t> </a:t>
            </a:r>
            <a:r>
              <a:rPr lang="en-US" b="1" dirty="0" err="1" smtClean="0">
                <a:latin typeface="Calisto MT" pitchFamily="18" charset="0"/>
              </a:rPr>
              <a:t>Sederhana</a:t>
            </a:r>
            <a:endParaRPr lang="en-US" b="1" dirty="0">
              <a:latin typeface="Calisto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76400"/>
            <a:ext cx="8153400" cy="48006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alisto MT" pitchFamily="18" charset="0"/>
              </a:rPr>
              <a:t>Kejang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demam</a:t>
            </a:r>
            <a:r>
              <a:rPr lang="en-US" dirty="0" smtClean="0">
                <a:latin typeface="Calisto MT" pitchFamily="18" charset="0"/>
              </a:rPr>
              <a:t> yang </a:t>
            </a:r>
            <a:r>
              <a:rPr lang="en-US" dirty="0" err="1" smtClean="0">
                <a:latin typeface="Calisto MT" pitchFamily="18" charset="0"/>
              </a:rPr>
              <a:t>berlangsung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singkat</a:t>
            </a:r>
            <a:r>
              <a:rPr lang="en-US" dirty="0" smtClean="0">
                <a:latin typeface="Calisto MT" pitchFamily="18" charset="0"/>
              </a:rPr>
              <a:t>, </a:t>
            </a:r>
            <a:r>
              <a:rPr lang="en-US" dirty="0" err="1" smtClean="0">
                <a:latin typeface="Calisto MT" pitchFamily="18" charset="0"/>
              </a:rPr>
              <a:t>kurang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dari</a:t>
            </a:r>
            <a:r>
              <a:rPr lang="en-US" dirty="0" smtClean="0">
                <a:latin typeface="Calisto MT" pitchFamily="18" charset="0"/>
              </a:rPr>
              <a:t> 15 </a:t>
            </a:r>
            <a:r>
              <a:rPr lang="en-US" dirty="0" err="1" smtClean="0">
                <a:latin typeface="Calisto MT" pitchFamily="18" charset="0"/>
              </a:rPr>
              <a:t>menit</a:t>
            </a:r>
            <a:r>
              <a:rPr lang="en-US" dirty="0" smtClean="0">
                <a:latin typeface="Calisto MT" pitchFamily="18" charset="0"/>
              </a:rPr>
              <a:t>, </a:t>
            </a:r>
            <a:r>
              <a:rPr lang="en-US" dirty="0" err="1" smtClean="0">
                <a:latin typeface="Calisto MT" pitchFamily="18" charset="0"/>
              </a:rPr>
              <a:t>dan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umumnya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akan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berhenti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sendiri</a:t>
            </a:r>
            <a:r>
              <a:rPr lang="en-US" dirty="0" smtClean="0">
                <a:latin typeface="Calisto MT" pitchFamily="18" charset="0"/>
              </a:rPr>
              <a:t>.</a:t>
            </a:r>
          </a:p>
          <a:p>
            <a:r>
              <a:rPr lang="en-US" dirty="0" err="1" smtClean="0">
                <a:latin typeface="Calisto MT" pitchFamily="18" charset="0"/>
              </a:rPr>
              <a:t>Kejang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berbentuk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umum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tonik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atau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klonik</a:t>
            </a:r>
            <a:r>
              <a:rPr lang="en-US" dirty="0" smtClean="0">
                <a:latin typeface="Calisto MT" pitchFamily="18" charset="0"/>
              </a:rPr>
              <a:t>, </a:t>
            </a:r>
            <a:r>
              <a:rPr lang="en-US" dirty="0" err="1" smtClean="0">
                <a:latin typeface="Calisto MT" pitchFamily="18" charset="0"/>
              </a:rPr>
              <a:t>tanpa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gerakan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fokal</a:t>
            </a:r>
            <a:r>
              <a:rPr lang="en-US" dirty="0" smtClean="0">
                <a:latin typeface="Calisto MT" pitchFamily="18" charset="0"/>
              </a:rPr>
              <a:t>.</a:t>
            </a:r>
          </a:p>
          <a:p>
            <a:r>
              <a:rPr lang="en-US" dirty="0" err="1" smtClean="0">
                <a:latin typeface="Calisto MT" pitchFamily="18" charset="0"/>
              </a:rPr>
              <a:t>Kejang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tidak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berulang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dalam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waktu</a:t>
            </a:r>
            <a:r>
              <a:rPr lang="en-US" dirty="0" smtClean="0">
                <a:latin typeface="Calisto MT" pitchFamily="18" charset="0"/>
              </a:rPr>
              <a:t> 24 jam.</a:t>
            </a:r>
          </a:p>
          <a:p>
            <a:r>
              <a:rPr lang="en-US" dirty="0" err="1" smtClean="0">
                <a:latin typeface="Calisto MT" pitchFamily="18" charset="0"/>
              </a:rPr>
              <a:t>Kejang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demam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sederhana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merupakan</a:t>
            </a:r>
            <a:r>
              <a:rPr lang="en-US" dirty="0" smtClean="0">
                <a:latin typeface="Calisto MT" pitchFamily="18" charset="0"/>
              </a:rPr>
              <a:t> 80% di </a:t>
            </a:r>
            <a:r>
              <a:rPr lang="en-US" dirty="0" err="1" smtClean="0">
                <a:latin typeface="Calisto MT" pitchFamily="18" charset="0"/>
              </a:rPr>
              <a:t>antara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seluruh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kejang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demam</a:t>
            </a:r>
            <a:endParaRPr lang="en-US" dirty="0"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68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Calisto MT" pitchFamily="18" charset="0"/>
              </a:rPr>
              <a:t>2</a:t>
            </a:r>
            <a:r>
              <a:rPr lang="en-US" b="1" dirty="0" smtClean="0">
                <a:latin typeface="Calisto MT" pitchFamily="18" charset="0"/>
              </a:rPr>
              <a:t>. </a:t>
            </a:r>
            <a:r>
              <a:rPr lang="en-US" b="1" dirty="0" err="1" smtClean="0">
                <a:latin typeface="Calisto MT" pitchFamily="18" charset="0"/>
              </a:rPr>
              <a:t>Kejang</a:t>
            </a:r>
            <a:r>
              <a:rPr lang="en-US" b="1" dirty="0" smtClean="0">
                <a:latin typeface="Calisto MT" pitchFamily="18" charset="0"/>
              </a:rPr>
              <a:t> </a:t>
            </a:r>
            <a:r>
              <a:rPr lang="en-US" b="1" dirty="0" err="1" smtClean="0">
                <a:latin typeface="Calisto MT" pitchFamily="18" charset="0"/>
              </a:rPr>
              <a:t>demam</a:t>
            </a:r>
            <a:r>
              <a:rPr lang="en-US" b="1" dirty="0" smtClean="0">
                <a:latin typeface="Calisto MT" pitchFamily="18" charset="0"/>
              </a:rPr>
              <a:t> </a:t>
            </a:r>
            <a:r>
              <a:rPr lang="en-US" b="1" dirty="0" err="1" smtClean="0">
                <a:latin typeface="Calisto MT" pitchFamily="18" charset="0"/>
              </a:rPr>
              <a:t>Kompleks</a:t>
            </a:r>
            <a:endParaRPr lang="en-US" b="1" dirty="0">
              <a:latin typeface="Calisto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447800"/>
            <a:ext cx="8153400" cy="50292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alisto MT" pitchFamily="18" charset="0"/>
              </a:rPr>
              <a:t>Bangkitan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kejang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berlangsung</a:t>
            </a:r>
            <a:r>
              <a:rPr lang="en-US" dirty="0" smtClean="0">
                <a:latin typeface="Calisto MT" pitchFamily="18" charset="0"/>
              </a:rPr>
              <a:t> lama &gt; 15 </a:t>
            </a:r>
            <a:r>
              <a:rPr lang="en-US" dirty="0" err="1" smtClean="0">
                <a:latin typeface="Calisto MT" pitchFamily="18" charset="0"/>
              </a:rPr>
              <a:t>menit</a:t>
            </a:r>
            <a:r>
              <a:rPr lang="en-US" dirty="0" smtClean="0">
                <a:latin typeface="Calisto MT" pitchFamily="18" charset="0"/>
              </a:rPr>
              <a:t>.</a:t>
            </a:r>
          </a:p>
          <a:p>
            <a:pPr algn="just"/>
            <a:r>
              <a:rPr lang="en-US" dirty="0" err="1" smtClean="0">
                <a:latin typeface="Calisto MT" pitchFamily="18" charset="0"/>
              </a:rPr>
              <a:t>Kejang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fokal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atau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parsial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satu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sisi</a:t>
            </a:r>
            <a:r>
              <a:rPr lang="en-US" dirty="0" smtClean="0">
                <a:latin typeface="Calisto MT" pitchFamily="18" charset="0"/>
              </a:rPr>
              <a:t>, </a:t>
            </a:r>
            <a:r>
              <a:rPr lang="en-US" dirty="0" err="1" smtClean="0">
                <a:latin typeface="Calisto MT" pitchFamily="18" charset="0"/>
              </a:rPr>
              <a:t>atau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kejang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umum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didahului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kejang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parsial</a:t>
            </a:r>
            <a:endParaRPr lang="en-US" dirty="0" smtClean="0">
              <a:latin typeface="Calisto MT" pitchFamily="18" charset="0"/>
            </a:endParaRPr>
          </a:p>
          <a:p>
            <a:pPr algn="just"/>
            <a:r>
              <a:rPr lang="en-US" dirty="0" err="1" smtClean="0">
                <a:latin typeface="Calisto MT" pitchFamily="18" charset="0"/>
              </a:rPr>
              <a:t>Berulang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atau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lebih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dari</a:t>
            </a:r>
            <a:r>
              <a:rPr lang="en-US" dirty="0" smtClean="0">
                <a:latin typeface="Calisto MT" pitchFamily="18" charset="0"/>
              </a:rPr>
              <a:t> 1 kali </a:t>
            </a:r>
            <a:r>
              <a:rPr lang="en-US" dirty="0" err="1" smtClean="0">
                <a:latin typeface="Calisto MT" pitchFamily="18" charset="0"/>
              </a:rPr>
              <a:t>dalam</a:t>
            </a:r>
            <a:r>
              <a:rPr lang="en-US" dirty="0" smtClean="0">
                <a:latin typeface="Calisto MT" pitchFamily="18" charset="0"/>
              </a:rPr>
              <a:t> 24 jam.</a:t>
            </a:r>
          </a:p>
          <a:p>
            <a:pPr marL="0" indent="0" algn="just">
              <a:buNone/>
            </a:pPr>
            <a:endParaRPr lang="en-US" dirty="0"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2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Calisto MT" pitchFamily="18" charset="0"/>
              </a:rPr>
              <a:t>Etiologi</a:t>
            </a:r>
            <a:endParaRPr lang="en-US" b="1" dirty="0">
              <a:latin typeface="Calisto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295400"/>
            <a:ext cx="8153400" cy="51816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alisto MT" pitchFamily="18" charset="0"/>
              </a:rPr>
              <a:t>Semua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jenis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infeksi</a:t>
            </a:r>
            <a:r>
              <a:rPr lang="en-US" dirty="0" smtClean="0">
                <a:latin typeface="Calisto MT" pitchFamily="18" charset="0"/>
              </a:rPr>
              <a:t> yang </a:t>
            </a:r>
            <a:r>
              <a:rPr lang="en-US" dirty="0" err="1" smtClean="0">
                <a:latin typeface="Calisto MT" pitchFamily="18" charset="0"/>
              </a:rPr>
              <a:t>bersumber</a:t>
            </a:r>
            <a:r>
              <a:rPr lang="en-US" dirty="0" smtClean="0">
                <a:latin typeface="Calisto MT" pitchFamily="18" charset="0"/>
              </a:rPr>
              <a:t> di </a:t>
            </a:r>
            <a:r>
              <a:rPr lang="en-US" dirty="0" err="1" smtClean="0">
                <a:latin typeface="Calisto MT" pitchFamily="18" charset="0"/>
              </a:rPr>
              <a:t>luar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susunan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saraf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pusat</a:t>
            </a:r>
            <a:r>
              <a:rPr lang="en-US" dirty="0" smtClean="0">
                <a:latin typeface="Calisto MT" pitchFamily="18" charset="0"/>
              </a:rPr>
              <a:t> yang </a:t>
            </a:r>
            <a:r>
              <a:rPr lang="en-US" dirty="0" err="1" smtClean="0">
                <a:latin typeface="Calisto MT" pitchFamily="18" charset="0"/>
              </a:rPr>
              <a:t>menimbulkan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demam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dapat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menyebabkan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kejang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demam</a:t>
            </a:r>
            <a:endParaRPr lang="en-US" dirty="0" smtClean="0">
              <a:latin typeface="Calisto MT" pitchFamily="18" charset="0"/>
            </a:endParaRPr>
          </a:p>
          <a:p>
            <a:r>
              <a:rPr lang="en-US" dirty="0" err="1" smtClean="0">
                <a:latin typeface="Calisto MT" pitchFamily="18" charset="0"/>
              </a:rPr>
              <a:t>Penyakit</a:t>
            </a:r>
            <a:r>
              <a:rPr lang="en-US" dirty="0" smtClean="0">
                <a:latin typeface="Calisto MT" pitchFamily="18" charset="0"/>
              </a:rPr>
              <a:t> yang paling </a:t>
            </a:r>
            <a:r>
              <a:rPr lang="en-US" dirty="0" err="1" smtClean="0">
                <a:latin typeface="Calisto MT" pitchFamily="18" charset="0"/>
              </a:rPr>
              <a:t>sering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menimbulkan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kejang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demam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adalah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infeksi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saluran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pernafasan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atas</a:t>
            </a:r>
            <a:r>
              <a:rPr lang="en-US" dirty="0" smtClean="0">
                <a:latin typeface="Calisto MT" pitchFamily="18" charset="0"/>
              </a:rPr>
              <a:t>, otitis media </a:t>
            </a:r>
            <a:r>
              <a:rPr lang="en-US" dirty="0" err="1" smtClean="0">
                <a:latin typeface="Calisto MT" pitchFamily="18" charset="0"/>
              </a:rPr>
              <a:t>akut</a:t>
            </a:r>
            <a:r>
              <a:rPr lang="en-US" dirty="0" smtClean="0">
                <a:latin typeface="Calisto MT" pitchFamily="18" charset="0"/>
              </a:rPr>
              <a:t>, pneumonia, gastroenteritis </a:t>
            </a:r>
            <a:r>
              <a:rPr lang="en-US" dirty="0" err="1" smtClean="0">
                <a:latin typeface="Calisto MT" pitchFamily="18" charset="0"/>
              </a:rPr>
              <a:t>akut</a:t>
            </a:r>
            <a:r>
              <a:rPr lang="en-US" dirty="0" smtClean="0">
                <a:latin typeface="Calisto MT" pitchFamily="18" charset="0"/>
              </a:rPr>
              <a:t>, bronchitis, </a:t>
            </a:r>
            <a:r>
              <a:rPr lang="en-US" dirty="0" err="1" smtClean="0">
                <a:latin typeface="Calisto MT" pitchFamily="18" charset="0"/>
              </a:rPr>
              <a:t>dan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infeksi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saluran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kemih</a:t>
            </a:r>
            <a:endParaRPr lang="en-US" dirty="0"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7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Calisto MT" pitchFamily="18" charset="0"/>
              </a:rPr>
              <a:t>Patofisiologi</a:t>
            </a:r>
            <a:endParaRPr lang="en-US" b="1" dirty="0">
              <a:latin typeface="Calisto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295400"/>
            <a:ext cx="81534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 smtClean="0">
                <a:latin typeface="Calisto MT" pitchFamily="18" charset="0"/>
              </a:rPr>
              <a:t>Infeksi</a:t>
            </a:r>
            <a:r>
              <a:rPr lang="en-US" dirty="0" smtClean="0">
                <a:latin typeface="Calisto MT" pitchFamily="18" charset="0"/>
              </a:rPr>
              <a:t> virus/</a:t>
            </a:r>
            <a:r>
              <a:rPr lang="en-US" dirty="0" err="1" smtClean="0">
                <a:latin typeface="Calisto MT" pitchFamily="18" charset="0"/>
              </a:rPr>
              <a:t>bakteri</a:t>
            </a:r>
            <a:r>
              <a:rPr lang="en-US" dirty="0" smtClean="0">
                <a:latin typeface="Calisto MT" pitchFamily="18" charset="0"/>
              </a:rPr>
              <a:t> yang </a:t>
            </a:r>
            <a:r>
              <a:rPr lang="en-US" dirty="0" err="1" smtClean="0">
                <a:latin typeface="Calisto MT" pitchFamily="18" charset="0"/>
              </a:rPr>
              <a:t>mengakibatkan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terjadinya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inflamasi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smtClean="0">
                <a:latin typeface="Calisto MT" pitchFamily="18" charset="0"/>
                <a:sym typeface="Wingdings" pitchFamily="2" charset="2"/>
              </a:rPr>
              <a:t> </a:t>
            </a:r>
            <a:r>
              <a:rPr lang="en-US" dirty="0" err="1" smtClean="0">
                <a:latin typeface="Calisto MT" pitchFamily="18" charset="0"/>
                <a:sym typeface="Wingdings" pitchFamily="2" charset="2"/>
              </a:rPr>
              <a:t>hipertermi</a:t>
            </a:r>
            <a:endParaRPr lang="en-US" dirty="0" smtClean="0">
              <a:latin typeface="Calisto MT" pitchFamily="18" charset="0"/>
              <a:sym typeface="Wingdings" pitchFamily="2" charset="2"/>
            </a:endParaRPr>
          </a:p>
          <a:p>
            <a:pPr marL="0" indent="0" algn="ctr">
              <a:buNone/>
            </a:pPr>
            <a:endParaRPr lang="en-US" dirty="0">
              <a:latin typeface="Calisto MT" pitchFamily="18" charset="0"/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dirty="0" err="1">
                <a:latin typeface="Calisto MT" pitchFamily="18" charset="0"/>
              </a:rPr>
              <a:t>T</a:t>
            </a:r>
            <a:r>
              <a:rPr lang="en-US" dirty="0" err="1" smtClean="0">
                <a:latin typeface="Calisto MT" pitchFamily="18" charset="0"/>
              </a:rPr>
              <a:t>erjadi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perubahan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keseimbangan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dari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membran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sel</a:t>
            </a:r>
            <a:r>
              <a:rPr lang="en-US" dirty="0" smtClean="0">
                <a:latin typeface="Calisto MT" pitchFamily="18" charset="0"/>
              </a:rPr>
              <a:t> neuron</a:t>
            </a:r>
          </a:p>
          <a:p>
            <a:pPr marL="0" indent="0" algn="ctr">
              <a:buNone/>
            </a:pPr>
            <a:endParaRPr lang="en-US" dirty="0">
              <a:latin typeface="Calisto MT" pitchFamily="18" charset="0"/>
            </a:endParaRPr>
          </a:p>
          <a:p>
            <a:pPr marL="0" indent="0" algn="ctr">
              <a:buNone/>
            </a:pPr>
            <a:r>
              <a:rPr lang="en-US" dirty="0" err="1">
                <a:latin typeface="Calisto MT" pitchFamily="18" charset="0"/>
              </a:rPr>
              <a:t>T</a:t>
            </a:r>
            <a:r>
              <a:rPr lang="en-US" dirty="0" err="1" smtClean="0">
                <a:latin typeface="Calisto MT" pitchFamily="18" charset="0"/>
              </a:rPr>
              <a:t>erjadi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difusi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dari</a:t>
            </a:r>
            <a:r>
              <a:rPr lang="en-US" dirty="0" smtClean="0">
                <a:latin typeface="Calisto MT" pitchFamily="18" charset="0"/>
              </a:rPr>
              <a:t> ion </a:t>
            </a:r>
            <a:r>
              <a:rPr lang="en-US" dirty="0" err="1" smtClean="0">
                <a:latin typeface="Calisto MT" pitchFamily="18" charset="0"/>
              </a:rPr>
              <a:t>Kalium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maupun</a:t>
            </a:r>
            <a:r>
              <a:rPr lang="en-US" dirty="0" smtClean="0">
                <a:latin typeface="Calisto MT" pitchFamily="18" charset="0"/>
              </a:rPr>
              <a:t> ion </a:t>
            </a:r>
            <a:r>
              <a:rPr lang="en-US" dirty="0" err="1" smtClean="0">
                <a:latin typeface="Calisto MT" pitchFamily="18" charset="0"/>
              </a:rPr>
              <a:t>Natrium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melalui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membran</a:t>
            </a:r>
            <a:endParaRPr lang="en-US" dirty="0">
              <a:latin typeface="Calisto MT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217024" y="3133165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12542" y="4249271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212542" y="565673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7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381000"/>
            <a:ext cx="8153400" cy="6096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dirty="0" smtClean="0">
                <a:latin typeface="Calisto MT" pitchFamily="18" charset="0"/>
                <a:sym typeface="Wingdings" pitchFamily="2" charset="2"/>
              </a:rPr>
              <a:t>Mengakibatkan terjadinya lepas muatan listrik</a:t>
            </a:r>
          </a:p>
          <a:p>
            <a:pPr marL="0" indent="0" algn="ctr">
              <a:buNone/>
            </a:pPr>
            <a:endParaRPr lang="sv-SE" dirty="0">
              <a:latin typeface="Calisto MT" pitchFamily="18" charset="0"/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Calisto MT" pitchFamily="18" charset="0"/>
                <a:sym typeface="Wingdings" pitchFamily="2" charset="2"/>
              </a:rPr>
              <a:t>Dengan</a:t>
            </a:r>
            <a:r>
              <a:rPr lang="en-US" dirty="0" smtClean="0">
                <a:latin typeface="Calisto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sto MT" pitchFamily="18" charset="0"/>
                <a:sym typeface="Wingdings" pitchFamily="2" charset="2"/>
              </a:rPr>
              <a:t>bantuan</a:t>
            </a:r>
            <a:r>
              <a:rPr lang="en-US" dirty="0" smtClean="0">
                <a:latin typeface="Calisto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sto MT" pitchFamily="18" charset="0"/>
                <a:sym typeface="Wingdings" pitchFamily="2" charset="2"/>
              </a:rPr>
              <a:t>neurotransmiter</a:t>
            </a:r>
            <a:r>
              <a:rPr lang="en-US" dirty="0" smtClean="0">
                <a:latin typeface="Calisto MT" pitchFamily="18" charset="0"/>
                <a:sym typeface="Wingdings" pitchFamily="2" charset="2"/>
              </a:rPr>
              <a:t>, </a:t>
            </a:r>
            <a:r>
              <a:rPr lang="en-US" dirty="0" err="1">
                <a:latin typeface="Calisto MT" pitchFamily="18" charset="0"/>
                <a:sym typeface="Wingdings" pitchFamily="2" charset="2"/>
              </a:rPr>
              <a:t>l</a:t>
            </a:r>
            <a:r>
              <a:rPr lang="en-US" dirty="0" err="1" smtClean="0">
                <a:latin typeface="Calisto MT" pitchFamily="18" charset="0"/>
                <a:sym typeface="Wingdings" pitchFamily="2" charset="2"/>
              </a:rPr>
              <a:t>epas</a:t>
            </a:r>
            <a:r>
              <a:rPr lang="en-US" dirty="0" smtClean="0">
                <a:latin typeface="Calisto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sto MT" pitchFamily="18" charset="0"/>
                <a:sym typeface="Wingdings" pitchFamily="2" charset="2"/>
              </a:rPr>
              <a:t>muatan</a:t>
            </a:r>
            <a:r>
              <a:rPr lang="en-US" dirty="0" smtClean="0">
                <a:latin typeface="Calisto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sto MT" pitchFamily="18" charset="0"/>
                <a:sym typeface="Wingdings" pitchFamily="2" charset="2"/>
              </a:rPr>
              <a:t>listrik</a:t>
            </a:r>
            <a:r>
              <a:rPr lang="en-US" dirty="0" smtClean="0">
                <a:latin typeface="Calisto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sto MT" pitchFamily="18" charset="0"/>
                <a:sym typeface="Wingdings" pitchFamily="2" charset="2"/>
              </a:rPr>
              <a:t>ini</a:t>
            </a:r>
            <a:r>
              <a:rPr lang="en-US" dirty="0" smtClean="0">
                <a:latin typeface="Calisto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sto MT" pitchFamily="18" charset="0"/>
                <a:sym typeface="Wingdings" pitchFamily="2" charset="2"/>
              </a:rPr>
              <a:t>dapat</a:t>
            </a:r>
            <a:r>
              <a:rPr lang="en-US" dirty="0" smtClean="0">
                <a:latin typeface="Calisto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sto MT" pitchFamily="18" charset="0"/>
                <a:sym typeface="Wingdings" pitchFamily="2" charset="2"/>
              </a:rPr>
              <a:t>meluas</a:t>
            </a:r>
            <a:r>
              <a:rPr lang="en-US" dirty="0" smtClean="0">
                <a:latin typeface="Calisto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sto MT" pitchFamily="18" charset="0"/>
                <a:sym typeface="Wingdings" pitchFamily="2" charset="2"/>
              </a:rPr>
              <a:t>ke</a:t>
            </a:r>
            <a:r>
              <a:rPr lang="en-US" dirty="0" smtClean="0">
                <a:latin typeface="Calisto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sto MT" pitchFamily="18" charset="0"/>
                <a:sym typeface="Wingdings" pitchFamily="2" charset="2"/>
              </a:rPr>
              <a:t>seluruh</a:t>
            </a:r>
            <a:r>
              <a:rPr lang="en-US" dirty="0" smtClean="0">
                <a:latin typeface="Calisto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sto MT" pitchFamily="18" charset="0"/>
                <a:sym typeface="Wingdings" pitchFamily="2" charset="2"/>
              </a:rPr>
              <a:t>sel</a:t>
            </a:r>
            <a:r>
              <a:rPr lang="en-US" dirty="0" smtClean="0">
                <a:latin typeface="Calisto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sto MT" pitchFamily="18" charset="0"/>
                <a:sym typeface="Wingdings" pitchFamily="2" charset="2"/>
              </a:rPr>
              <a:t>maupun</a:t>
            </a:r>
            <a:r>
              <a:rPr lang="en-US" dirty="0" smtClean="0">
                <a:latin typeface="Calisto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sto MT" pitchFamily="18" charset="0"/>
                <a:sym typeface="Wingdings" pitchFamily="2" charset="2"/>
              </a:rPr>
              <a:t>ke</a:t>
            </a:r>
            <a:r>
              <a:rPr lang="en-US" dirty="0" smtClean="0">
                <a:latin typeface="Calisto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sto MT" pitchFamily="18" charset="0"/>
                <a:sym typeface="Wingdings" pitchFamily="2" charset="2"/>
              </a:rPr>
              <a:t>membran</a:t>
            </a:r>
            <a:r>
              <a:rPr lang="en-US" dirty="0" smtClean="0">
                <a:latin typeface="Calisto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sto MT" pitchFamily="18" charset="0"/>
                <a:sym typeface="Wingdings" pitchFamily="2" charset="2"/>
              </a:rPr>
              <a:t>sel</a:t>
            </a:r>
            <a:r>
              <a:rPr lang="en-US" dirty="0" smtClean="0">
                <a:latin typeface="Calisto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sto MT" pitchFamily="18" charset="0"/>
                <a:sym typeface="Wingdings" pitchFamily="2" charset="2"/>
              </a:rPr>
              <a:t>tetangganya</a:t>
            </a:r>
            <a:endParaRPr lang="en-US" dirty="0" smtClean="0">
              <a:latin typeface="Calisto MT" pitchFamily="18" charset="0"/>
              <a:sym typeface="Wingdings" pitchFamily="2" charset="2"/>
            </a:endParaRPr>
          </a:p>
          <a:p>
            <a:pPr marL="0" indent="0" algn="ctr">
              <a:buNone/>
            </a:pPr>
            <a:endParaRPr lang="en-US" dirty="0">
              <a:latin typeface="Calisto MT" pitchFamily="18" charset="0"/>
              <a:sym typeface="Wingdings" pitchFamily="2" charset="2"/>
            </a:endParaRPr>
          </a:p>
          <a:p>
            <a:pPr marL="0" indent="0" algn="ctr">
              <a:buNone/>
            </a:pPr>
            <a:r>
              <a:rPr lang="sv-SE" dirty="0">
                <a:latin typeface="Calisto MT" pitchFamily="18" charset="0"/>
                <a:sym typeface="Wingdings" pitchFamily="2" charset="2"/>
              </a:rPr>
              <a:t>S</a:t>
            </a:r>
            <a:r>
              <a:rPr lang="sv-SE" dirty="0" smtClean="0">
                <a:latin typeface="Calisto MT" pitchFamily="18" charset="0"/>
                <a:sym typeface="Wingdings" pitchFamily="2" charset="2"/>
              </a:rPr>
              <a:t>ecara bersama-sama melepaskan muatan listriknya</a:t>
            </a:r>
          </a:p>
          <a:p>
            <a:pPr marL="0" indent="0" algn="ctr">
              <a:buNone/>
            </a:pPr>
            <a:endParaRPr lang="sv-SE" dirty="0">
              <a:latin typeface="Calisto MT" pitchFamily="18" charset="0"/>
              <a:sym typeface="Wingdings" pitchFamily="2" charset="2"/>
            </a:endParaRPr>
          </a:p>
          <a:p>
            <a:pPr marL="0" indent="0" algn="ctr">
              <a:buNone/>
            </a:pPr>
            <a:r>
              <a:rPr lang="sv-SE" dirty="0" smtClean="0">
                <a:latin typeface="Calisto MT" pitchFamily="18" charset="0"/>
                <a:sym typeface="Wingdings" pitchFamily="2" charset="2"/>
              </a:rPr>
              <a:t>Terjadilah kejang</a:t>
            </a:r>
            <a:endParaRPr lang="en-US" dirty="0">
              <a:latin typeface="Calisto MT" pitchFamily="18" charset="0"/>
              <a:sym typeface="Wingdings" pitchFamily="2" charset="2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248400" y="1770529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48400" y="3590364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248400" y="4728882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609600"/>
            <a:ext cx="8153400" cy="58674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alisto MT" pitchFamily="18" charset="0"/>
              </a:rPr>
              <a:t>Tetapi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pada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kejang</a:t>
            </a:r>
            <a:r>
              <a:rPr lang="en-US" dirty="0" smtClean="0">
                <a:latin typeface="Calisto MT" pitchFamily="18" charset="0"/>
              </a:rPr>
              <a:t> yang </a:t>
            </a:r>
            <a:r>
              <a:rPr lang="en-US" dirty="0" err="1" smtClean="0">
                <a:latin typeface="Calisto MT" pitchFamily="18" charset="0"/>
              </a:rPr>
              <a:t>berlangsung</a:t>
            </a:r>
            <a:r>
              <a:rPr lang="en-US" dirty="0" smtClean="0">
                <a:latin typeface="Calisto MT" pitchFamily="18" charset="0"/>
              </a:rPr>
              <a:t> lama (</a:t>
            </a:r>
            <a:r>
              <a:rPr lang="en-US" dirty="0" err="1" smtClean="0">
                <a:latin typeface="Calisto MT" pitchFamily="18" charset="0"/>
              </a:rPr>
              <a:t>lebih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dari</a:t>
            </a:r>
            <a:r>
              <a:rPr lang="en-US" dirty="0" smtClean="0">
                <a:latin typeface="Calisto MT" pitchFamily="18" charset="0"/>
              </a:rPr>
              <a:t> 15 </a:t>
            </a:r>
            <a:r>
              <a:rPr lang="en-US" dirty="0" err="1" smtClean="0">
                <a:latin typeface="Calisto MT" pitchFamily="18" charset="0"/>
              </a:rPr>
              <a:t>menit</a:t>
            </a:r>
            <a:r>
              <a:rPr lang="en-US" dirty="0" smtClean="0">
                <a:latin typeface="Calisto MT" pitchFamily="18" charset="0"/>
              </a:rPr>
              <a:t>) </a:t>
            </a:r>
            <a:r>
              <a:rPr lang="en-US" dirty="0" err="1" smtClean="0">
                <a:latin typeface="Calisto MT" pitchFamily="18" charset="0"/>
              </a:rPr>
              <a:t>biasanya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disertai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terjadinya</a:t>
            </a:r>
            <a:r>
              <a:rPr lang="en-US" dirty="0" smtClean="0">
                <a:latin typeface="Calisto MT" pitchFamily="18" charset="0"/>
              </a:rPr>
              <a:t> apnea, </a:t>
            </a:r>
            <a:r>
              <a:rPr lang="en-US" dirty="0" err="1" smtClean="0">
                <a:latin typeface="Calisto MT" pitchFamily="18" charset="0"/>
              </a:rPr>
              <a:t>meningkatnya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kebutuhan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oksigen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energi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untuk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kontraksi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otot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skelet</a:t>
            </a:r>
            <a:r>
              <a:rPr lang="en-US" dirty="0" smtClean="0">
                <a:latin typeface="Calisto MT" pitchFamily="18" charset="0"/>
              </a:rPr>
              <a:t> yang </a:t>
            </a:r>
            <a:r>
              <a:rPr lang="en-US" dirty="0" err="1" smtClean="0">
                <a:latin typeface="Calisto MT" pitchFamily="18" charset="0"/>
              </a:rPr>
              <a:t>akhirnya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terjadi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hipoksemia</a:t>
            </a:r>
            <a:r>
              <a:rPr lang="en-US" dirty="0" smtClean="0">
                <a:latin typeface="Calisto MT" pitchFamily="18" charset="0"/>
              </a:rPr>
              <a:t>, </a:t>
            </a:r>
            <a:r>
              <a:rPr lang="en-US" dirty="0" err="1" smtClean="0">
                <a:latin typeface="Calisto MT" pitchFamily="18" charset="0"/>
              </a:rPr>
              <a:t>hiperkapnia</a:t>
            </a:r>
            <a:r>
              <a:rPr lang="en-US" dirty="0" smtClean="0">
                <a:latin typeface="Calisto MT" pitchFamily="18" charset="0"/>
              </a:rPr>
              <a:t>, </a:t>
            </a:r>
            <a:r>
              <a:rPr lang="en-US" dirty="0" err="1" smtClean="0">
                <a:latin typeface="Calisto MT" pitchFamily="18" charset="0"/>
              </a:rPr>
              <a:t>aktifitas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otot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meningkat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smtClean="0">
                <a:latin typeface="Calisto MT" pitchFamily="18" charset="0"/>
                <a:sym typeface="Wingdings" pitchFamily="2" charset="2"/>
              </a:rPr>
              <a:t> </a:t>
            </a:r>
            <a:r>
              <a:rPr lang="en-US" dirty="0" err="1" smtClean="0">
                <a:latin typeface="Calisto MT" pitchFamily="18" charset="0"/>
                <a:sym typeface="Wingdings" pitchFamily="2" charset="2"/>
              </a:rPr>
              <a:t>menyebabkan</a:t>
            </a:r>
            <a:r>
              <a:rPr lang="en-US" dirty="0" smtClean="0">
                <a:latin typeface="Calisto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sto MT" pitchFamily="18" charset="0"/>
                <a:sym typeface="Wingdings" pitchFamily="2" charset="2"/>
              </a:rPr>
              <a:t>metabolisme</a:t>
            </a:r>
            <a:r>
              <a:rPr lang="en-US" dirty="0" smtClean="0">
                <a:latin typeface="Calisto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sto MT" pitchFamily="18" charset="0"/>
                <a:sym typeface="Wingdings" pitchFamily="2" charset="2"/>
              </a:rPr>
              <a:t>otak</a:t>
            </a:r>
            <a:r>
              <a:rPr lang="en-US" dirty="0" smtClean="0">
                <a:latin typeface="Calisto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sto MT" pitchFamily="18" charset="0"/>
                <a:sym typeface="Wingdings" pitchFamily="2" charset="2"/>
              </a:rPr>
              <a:t>meningkat</a:t>
            </a:r>
            <a:r>
              <a:rPr lang="en-US" dirty="0" smtClean="0">
                <a:latin typeface="Calisto MT" pitchFamily="18" charset="0"/>
                <a:sym typeface="Wingdings" pitchFamily="2" charset="2"/>
              </a:rPr>
              <a:t>.</a:t>
            </a:r>
          </a:p>
          <a:p>
            <a:r>
              <a:rPr lang="en-US" dirty="0" err="1" smtClean="0">
                <a:latin typeface="Calisto MT" pitchFamily="18" charset="0"/>
              </a:rPr>
              <a:t>Rangkaian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kejadian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merupakan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faktor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penyebab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terjadinya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kerusakan</a:t>
            </a:r>
            <a:r>
              <a:rPr lang="en-US" dirty="0" smtClean="0">
                <a:latin typeface="Calisto MT" pitchFamily="18" charset="0"/>
              </a:rPr>
              <a:t> neuron </a:t>
            </a:r>
            <a:r>
              <a:rPr lang="en-US" dirty="0" err="1" smtClean="0">
                <a:latin typeface="Calisto MT" pitchFamily="18" charset="0"/>
              </a:rPr>
              <a:t>otak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selama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berlangsungnya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kejang</a:t>
            </a:r>
            <a:r>
              <a:rPr lang="en-US" dirty="0" smtClean="0">
                <a:latin typeface="Calisto MT" pitchFamily="18" charset="0"/>
              </a:rPr>
              <a:t> lama.</a:t>
            </a:r>
            <a:endParaRPr lang="en-US" dirty="0"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6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609600"/>
            <a:ext cx="8153400" cy="586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 smtClean="0">
                <a:latin typeface="Calisto MT" pitchFamily="18" charset="0"/>
              </a:rPr>
              <a:t>Kejang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dapat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mengakibatkan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hipotensi</a:t>
            </a:r>
            <a:r>
              <a:rPr lang="en-US" dirty="0" smtClean="0">
                <a:latin typeface="Calisto MT" pitchFamily="18" charset="0"/>
              </a:rPr>
              <a:t> arterial </a:t>
            </a:r>
            <a:r>
              <a:rPr lang="en-US" dirty="0" err="1" smtClean="0">
                <a:latin typeface="Calisto MT" pitchFamily="18" charset="0"/>
              </a:rPr>
              <a:t>disertai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denyut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jantung</a:t>
            </a:r>
            <a:r>
              <a:rPr lang="en-US" dirty="0" smtClean="0">
                <a:latin typeface="Calisto MT" pitchFamily="18" charset="0"/>
              </a:rPr>
              <a:t> yang </a:t>
            </a:r>
            <a:r>
              <a:rPr lang="en-US" dirty="0" err="1" smtClean="0">
                <a:latin typeface="Calisto MT" pitchFamily="18" charset="0"/>
              </a:rPr>
              <a:t>tidak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teratur</a:t>
            </a:r>
            <a:r>
              <a:rPr lang="en-US" dirty="0" smtClean="0">
                <a:latin typeface="Calisto MT" pitchFamily="18" charset="0"/>
              </a:rPr>
              <a:t> </a:t>
            </a:r>
          </a:p>
          <a:p>
            <a:pPr marL="0" indent="0" algn="ctr">
              <a:buNone/>
            </a:pPr>
            <a:endParaRPr lang="en-US" dirty="0">
              <a:latin typeface="Calisto MT" pitchFamily="18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Calisto MT" pitchFamily="18" charset="0"/>
              </a:rPr>
              <a:t>Mengakibatkan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terjadinya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gangguan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peredaran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darah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smtClean="0">
                <a:latin typeface="Calisto MT" pitchFamily="18" charset="0"/>
                <a:sym typeface="Wingdings" pitchFamily="2" charset="2"/>
              </a:rPr>
              <a:t> </a:t>
            </a:r>
            <a:r>
              <a:rPr lang="en-US" dirty="0" err="1" smtClean="0">
                <a:latin typeface="Calisto MT" pitchFamily="18" charset="0"/>
              </a:rPr>
              <a:t>hipoksia</a:t>
            </a:r>
            <a:endParaRPr lang="en-US" dirty="0" smtClean="0">
              <a:latin typeface="Calisto MT" pitchFamily="18" charset="0"/>
            </a:endParaRPr>
          </a:p>
          <a:p>
            <a:pPr marL="0" indent="0" algn="ctr">
              <a:buNone/>
            </a:pPr>
            <a:endParaRPr lang="en-US" dirty="0">
              <a:latin typeface="Calisto MT" pitchFamily="18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Calisto MT" pitchFamily="18" charset="0"/>
              </a:rPr>
              <a:t>meninggikan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permeabilitas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kapiler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smtClean="0">
                <a:latin typeface="Calisto MT" pitchFamily="18" charset="0"/>
                <a:sym typeface="Wingdings" pitchFamily="2" charset="2"/>
              </a:rPr>
              <a:t> </a:t>
            </a:r>
            <a:r>
              <a:rPr lang="en-US" dirty="0" err="1" smtClean="0">
                <a:latin typeface="Calisto MT" pitchFamily="18" charset="0"/>
                <a:sym typeface="Wingdings" pitchFamily="2" charset="2"/>
              </a:rPr>
              <a:t>timbul</a:t>
            </a:r>
            <a:r>
              <a:rPr lang="en-US" dirty="0" smtClean="0">
                <a:latin typeface="Calisto MT" pitchFamily="18" charset="0"/>
                <a:sym typeface="Wingdings" pitchFamily="2" charset="2"/>
              </a:rPr>
              <a:t> edema </a:t>
            </a:r>
            <a:r>
              <a:rPr lang="en-US" dirty="0" err="1" smtClean="0">
                <a:latin typeface="Calisto MT" pitchFamily="18" charset="0"/>
                <a:sym typeface="Wingdings" pitchFamily="2" charset="2"/>
              </a:rPr>
              <a:t>otak</a:t>
            </a:r>
            <a:r>
              <a:rPr lang="en-US" dirty="0" smtClean="0">
                <a:latin typeface="Calisto MT" pitchFamily="18" charset="0"/>
                <a:sym typeface="Wingdings" pitchFamily="2" charset="2"/>
              </a:rPr>
              <a:t> yang </a:t>
            </a:r>
            <a:r>
              <a:rPr lang="en-US" dirty="0" err="1" smtClean="0">
                <a:latin typeface="Calisto MT" pitchFamily="18" charset="0"/>
                <a:sym typeface="Wingdings" pitchFamily="2" charset="2"/>
              </a:rPr>
              <a:t>mengakibatkan</a:t>
            </a:r>
            <a:r>
              <a:rPr lang="en-US" dirty="0" smtClean="0">
                <a:latin typeface="Calisto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sto MT" pitchFamily="18" charset="0"/>
                <a:sym typeface="Wingdings" pitchFamily="2" charset="2"/>
              </a:rPr>
              <a:t>kerusakan</a:t>
            </a:r>
            <a:r>
              <a:rPr lang="en-US" dirty="0" smtClean="0">
                <a:latin typeface="Calisto MT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Calisto MT" pitchFamily="18" charset="0"/>
                <a:sym typeface="Wingdings" pitchFamily="2" charset="2"/>
              </a:rPr>
              <a:t>sel</a:t>
            </a:r>
            <a:r>
              <a:rPr lang="en-US" dirty="0" smtClean="0">
                <a:latin typeface="Calisto MT" pitchFamily="18" charset="0"/>
                <a:sym typeface="Wingdings" pitchFamily="2" charset="2"/>
              </a:rPr>
              <a:t> neuron </a:t>
            </a:r>
            <a:r>
              <a:rPr lang="en-US" dirty="0" err="1" smtClean="0">
                <a:latin typeface="Calisto MT" pitchFamily="18" charset="0"/>
                <a:sym typeface="Wingdings" pitchFamily="2" charset="2"/>
              </a:rPr>
              <a:t>otak</a:t>
            </a:r>
            <a:endParaRPr lang="en-US" dirty="0">
              <a:latin typeface="Calisto MT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141167" y="249667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141167" y="4204446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2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669" t="20181" r="32941" b="23712"/>
          <a:stretch/>
        </p:blipFill>
        <p:spPr>
          <a:xfrm>
            <a:off x="564776" y="645459"/>
            <a:ext cx="10318033" cy="621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295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609600"/>
            <a:ext cx="8153400" cy="586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 smtClean="0">
                <a:latin typeface="Calisto MT" pitchFamily="18" charset="0"/>
              </a:rPr>
              <a:t>Kerusakan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pada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daerah</a:t>
            </a:r>
            <a:r>
              <a:rPr lang="en-US" dirty="0" smtClean="0">
                <a:latin typeface="Calisto MT" pitchFamily="18" charset="0"/>
              </a:rPr>
              <a:t> mesial </a:t>
            </a:r>
            <a:r>
              <a:rPr lang="en-US" dirty="0" err="1" smtClean="0">
                <a:latin typeface="Calisto MT" pitchFamily="18" charset="0"/>
              </a:rPr>
              <a:t>lobus</a:t>
            </a:r>
            <a:r>
              <a:rPr lang="en-US" dirty="0" smtClean="0">
                <a:latin typeface="Calisto MT" pitchFamily="18" charset="0"/>
              </a:rPr>
              <a:t> temporalis </a:t>
            </a:r>
            <a:r>
              <a:rPr lang="en-US" dirty="0" err="1" smtClean="0">
                <a:latin typeface="Calisto MT" pitchFamily="18" charset="0"/>
              </a:rPr>
              <a:t>setelah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mendapat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serangan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kejang</a:t>
            </a:r>
            <a:r>
              <a:rPr lang="en-US" dirty="0" smtClean="0">
                <a:latin typeface="Calisto MT" pitchFamily="18" charset="0"/>
              </a:rPr>
              <a:t> yang </a:t>
            </a:r>
            <a:r>
              <a:rPr lang="en-US" dirty="0" err="1" smtClean="0">
                <a:latin typeface="Calisto MT" pitchFamily="18" charset="0"/>
              </a:rPr>
              <a:t>berlangsung</a:t>
            </a:r>
            <a:r>
              <a:rPr lang="en-US" dirty="0" smtClean="0">
                <a:latin typeface="Calisto MT" pitchFamily="18" charset="0"/>
              </a:rPr>
              <a:t> lama </a:t>
            </a:r>
            <a:r>
              <a:rPr lang="en-US" dirty="0" err="1" smtClean="0">
                <a:latin typeface="Calisto MT" pitchFamily="18" charset="0"/>
              </a:rPr>
              <a:t>dapat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menjadi</a:t>
            </a:r>
            <a:r>
              <a:rPr lang="en-US" dirty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matang</a:t>
            </a:r>
            <a:r>
              <a:rPr lang="en-US" dirty="0" smtClean="0">
                <a:latin typeface="Calisto MT" pitchFamily="18" charset="0"/>
              </a:rPr>
              <a:t> di </a:t>
            </a:r>
            <a:r>
              <a:rPr lang="en-US" dirty="0" err="1" smtClean="0">
                <a:latin typeface="Calisto MT" pitchFamily="18" charset="0"/>
              </a:rPr>
              <a:t>kemudian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hari</a:t>
            </a:r>
            <a:endParaRPr lang="en-US" dirty="0" smtClean="0">
              <a:latin typeface="Calisto MT" pitchFamily="18" charset="0"/>
            </a:endParaRPr>
          </a:p>
          <a:p>
            <a:pPr marL="0" indent="0" algn="ctr">
              <a:buNone/>
            </a:pPr>
            <a:endParaRPr lang="en-US" dirty="0">
              <a:latin typeface="Calisto MT" pitchFamily="18" charset="0"/>
            </a:endParaRPr>
          </a:p>
          <a:p>
            <a:pPr marL="0" indent="0" algn="ctr">
              <a:buNone/>
            </a:pPr>
            <a:r>
              <a:rPr lang="en-US" dirty="0" err="1">
                <a:latin typeface="Calisto MT" pitchFamily="18" charset="0"/>
              </a:rPr>
              <a:t>S</a:t>
            </a:r>
            <a:r>
              <a:rPr lang="en-US" dirty="0" err="1" smtClean="0">
                <a:latin typeface="Calisto MT" pitchFamily="18" charset="0"/>
              </a:rPr>
              <a:t>erangan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epilepsi</a:t>
            </a:r>
            <a:r>
              <a:rPr lang="en-US" dirty="0" smtClean="0">
                <a:latin typeface="Calisto MT" pitchFamily="18" charset="0"/>
              </a:rPr>
              <a:t> yang </a:t>
            </a:r>
            <a:r>
              <a:rPr lang="en-US" dirty="0" err="1" smtClean="0">
                <a:latin typeface="Calisto MT" pitchFamily="18" charset="0"/>
              </a:rPr>
              <a:t>spontan</a:t>
            </a:r>
            <a:endParaRPr lang="en-US" dirty="0">
              <a:latin typeface="Calisto MT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165994" y="3792071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77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Calisto MT" pitchFamily="18" charset="0"/>
              </a:rPr>
              <a:t>Manifestasi</a:t>
            </a:r>
            <a:r>
              <a:rPr lang="en-US" b="1" dirty="0" smtClean="0">
                <a:latin typeface="Calisto MT" pitchFamily="18" charset="0"/>
              </a:rPr>
              <a:t> </a:t>
            </a:r>
            <a:r>
              <a:rPr lang="en-US" b="1" dirty="0" err="1" smtClean="0">
                <a:latin typeface="Calisto MT" pitchFamily="18" charset="0"/>
              </a:rPr>
              <a:t>klinik</a:t>
            </a:r>
            <a:endParaRPr lang="en-US" b="1" dirty="0">
              <a:latin typeface="Calisto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295400"/>
            <a:ext cx="8153400" cy="51816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alisto MT" pitchFamily="18" charset="0"/>
              </a:rPr>
              <a:t>Umumnya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kejang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demam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berlangsung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singkat</a:t>
            </a:r>
            <a:r>
              <a:rPr lang="en-US" dirty="0" smtClean="0">
                <a:latin typeface="Calisto MT" pitchFamily="18" charset="0"/>
              </a:rPr>
              <a:t>.</a:t>
            </a:r>
          </a:p>
          <a:p>
            <a:r>
              <a:rPr lang="en-US" dirty="0" err="1" smtClean="0">
                <a:latin typeface="Calisto MT" pitchFamily="18" charset="0"/>
              </a:rPr>
              <a:t>Serangan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kejang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dapat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berupa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klonik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atau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tonik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klonik</a:t>
            </a:r>
            <a:r>
              <a:rPr lang="en-US" dirty="0" smtClean="0">
                <a:latin typeface="Calisto MT" pitchFamily="18" charset="0"/>
              </a:rPr>
              <a:t> bilateral.</a:t>
            </a:r>
          </a:p>
          <a:p>
            <a:r>
              <a:rPr lang="en-US" dirty="0" err="1" smtClean="0">
                <a:latin typeface="Calisto MT" pitchFamily="18" charset="0"/>
              </a:rPr>
              <a:t>Seringkali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kejang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berhenti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sendiri</a:t>
            </a:r>
            <a:r>
              <a:rPr lang="en-US" dirty="0" smtClean="0">
                <a:latin typeface="Calisto MT" pitchFamily="18" charset="0"/>
              </a:rPr>
              <a:t>.</a:t>
            </a:r>
          </a:p>
          <a:p>
            <a:r>
              <a:rPr lang="en-US" dirty="0" err="1" smtClean="0">
                <a:latin typeface="Calisto MT" pitchFamily="18" charset="0"/>
              </a:rPr>
              <a:t>Setelah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kejang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berhenti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anak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tidak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memberi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reaksi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apapun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untuk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sejenak</a:t>
            </a:r>
            <a:r>
              <a:rPr lang="en-US" dirty="0" smtClean="0">
                <a:latin typeface="Calisto MT" pitchFamily="18" charset="0"/>
              </a:rPr>
              <a:t>, </a:t>
            </a:r>
            <a:r>
              <a:rPr lang="en-US" dirty="0" err="1" smtClean="0">
                <a:latin typeface="Calisto MT" pitchFamily="18" charset="0"/>
              </a:rPr>
              <a:t>setelah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beberapa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detik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atau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menit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anak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terbangun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dan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sadar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kembali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tanpa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defisit</a:t>
            </a:r>
            <a:r>
              <a:rPr lang="en-US" dirty="0" smtClean="0">
                <a:latin typeface="Calisto MT" pitchFamily="18" charset="0"/>
              </a:rPr>
              <a:t> </a:t>
            </a:r>
            <a:r>
              <a:rPr lang="en-US" dirty="0" err="1" smtClean="0">
                <a:latin typeface="Calisto MT" pitchFamily="18" charset="0"/>
              </a:rPr>
              <a:t>neurologis</a:t>
            </a:r>
            <a:endParaRPr lang="en-US" dirty="0"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3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Diagnosis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Lumbal</a:t>
            </a:r>
            <a:r>
              <a:rPr lang="en-ID" dirty="0" smtClean="0"/>
              <a:t> </a:t>
            </a:r>
            <a:r>
              <a:rPr lang="en-ID" dirty="0" err="1" smtClean="0"/>
              <a:t>pungsi</a:t>
            </a:r>
            <a:endParaRPr lang="en-ID" dirty="0" smtClean="0"/>
          </a:p>
          <a:p>
            <a:r>
              <a:rPr lang="en-ID" dirty="0" smtClean="0"/>
              <a:t>CT- Scan</a:t>
            </a:r>
          </a:p>
          <a:p>
            <a:r>
              <a:rPr lang="en-ID" dirty="0" smtClean="0"/>
              <a:t>MRI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448727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Prognosis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Kecacatan</a:t>
            </a:r>
            <a:r>
              <a:rPr lang="en-ID" dirty="0" smtClean="0"/>
              <a:t> mental/ </a:t>
            </a:r>
            <a:r>
              <a:rPr lang="en-ID" dirty="0" err="1" smtClean="0"/>
              <a:t>neurologis</a:t>
            </a:r>
            <a:endParaRPr lang="en-ID" dirty="0" smtClean="0"/>
          </a:p>
          <a:p>
            <a:r>
              <a:rPr lang="en-ID" dirty="0" err="1" smtClean="0"/>
              <a:t>Kejang</a:t>
            </a:r>
            <a:r>
              <a:rPr lang="en-ID" dirty="0" smtClean="0"/>
              <a:t> </a:t>
            </a:r>
            <a:r>
              <a:rPr lang="en-ID" dirty="0" err="1" smtClean="0"/>
              <a:t>demam</a:t>
            </a:r>
            <a:r>
              <a:rPr lang="en-ID" dirty="0" smtClean="0"/>
              <a:t> </a:t>
            </a:r>
            <a:r>
              <a:rPr lang="en-ID" dirty="0" err="1" smtClean="0"/>
              <a:t>berulang</a:t>
            </a:r>
            <a:endParaRPr lang="en-ID" dirty="0" smtClean="0"/>
          </a:p>
          <a:p>
            <a:r>
              <a:rPr lang="en-ID" dirty="0" err="1" smtClean="0"/>
              <a:t>Epilepsi</a:t>
            </a:r>
            <a:r>
              <a:rPr lang="en-ID" dirty="0" smtClean="0"/>
              <a:t> 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094698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Calisto MT" pitchFamily="18" charset="0"/>
              </a:rPr>
              <a:t>Penatalaksanaan</a:t>
            </a:r>
            <a:endParaRPr lang="en-US" b="1" dirty="0">
              <a:latin typeface="Calisto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066800"/>
            <a:ext cx="8153400" cy="5410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i-FI" b="1" dirty="0" smtClean="0">
                <a:latin typeface="Calisto MT" pitchFamily="18" charset="0"/>
              </a:rPr>
              <a:t>Penatalaksanaan saat kejang</a:t>
            </a:r>
          </a:p>
          <a:p>
            <a:pPr algn="just">
              <a:buFont typeface="Wingdings" pitchFamily="2" charset="2"/>
              <a:buChar char="§"/>
            </a:pPr>
            <a:r>
              <a:rPr lang="fi-FI" dirty="0" smtClean="0">
                <a:latin typeface="Calisto MT" pitchFamily="18" charset="0"/>
              </a:rPr>
              <a:t>Untuk menghentikan kejang adalah diazepam yang diberikan secara intravena dengan dosis</a:t>
            </a:r>
            <a:r>
              <a:rPr lang="pt-BR" dirty="0" smtClean="0">
                <a:latin typeface="Calisto MT" pitchFamily="18" charset="0"/>
              </a:rPr>
              <a:t> 0,3-0,5 mg/kg perlahan-lahan</a:t>
            </a:r>
          </a:p>
          <a:p>
            <a:pPr algn="just">
              <a:buFont typeface="Wingdings" pitchFamily="2" charset="2"/>
              <a:buChar char="§"/>
            </a:pPr>
            <a:r>
              <a:rPr lang="fi-FI" dirty="0" smtClean="0">
                <a:latin typeface="Calisto MT" pitchFamily="18" charset="0"/>
              </a:rPr>
              <a:t>Obat yang praktis dan dapat diberikan oleh orang tua saat di rumah adalah diazepam rektal 0,5-0,75 mg/kg atau diazepam rektal 5 mg untuk anak dengan berat badan kurang dari 10 kg dan 10 mg untuk berat badan lebih dari 10 kg.</a:t>
            </a:r>
          </a:p>
          <a:p>
            <a:pPr algn="just">
              <a:buFont typeface="Wingdings" pitchFamily="2" charset="2"/>
              <a:buChar char="§"/>
            </a:pPr>
            <a:endParaRPr lang="fi-FI" dirty="0" smtClean="0"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90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Calisto MT" pitchFamily="18" charset="0"/>
              </a:rPr>
              <a:t>Penatalaksanaan</a:t>
            </a:r>
            <a:endParaRPr lang="en-US" b="1" dirty="0">
              <a:latin typeface="Calisto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295400"/>
            <a:ext cx="8153400" cy="51816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i-FI" dirty="0" smtClean="0">
                <a:latin typeface="Calisto MT" pitchFamily="18" charset="0"/>
              </a:rPr>
              <a:t>Bila setelah pemberian diazepam rektal kejang belum berhenti, dapat diulang lagi dengan cara dan dosis yang sama dengan interval waktu 5 menit.</a:t>
            </a:r>
          </a:p>
          <a:p>
            <a:pPr algn="just">
              <a:buFont typeface="Wingdings" pitchFamily="2" charset="2"/>
              <a:buChar char="§"/>
            </a:pPr>
            <a:r>
              <a:rPr lang="sv-SE" dirty="0" smtClean="0">
                <a:latin typeface="Calisto MT" pitchFamily="18" charset="0"/>
              </a:rPr>
              <a:t>Bila setelah 2 kali pemberian diazepam rektal masih tetap kejang, dianjurkan ke rumah sakit dan diberikan diazepam intravena dengan dosis 0,3-0,5 mg/kg.</a:t>
            </a:r>
          </a:p>
        </p:txBody>
      </p:sp>
    </p:spTree>
    <p:extLst>
      <p:ext uri="{BB962C8B-B14F-4D97-AF65-F5344CB8AC3E}">
        <p14:creationId xmlns:p14="http://schemas.microsoft.com/office/powerpoint/2010/main" val="24519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Calisto MT" pitchFamily="18" charset="0"/>
              </a:rPr>
              <a:t>Penatalaksanaan</a:t>
            </a:r>
            <a:endParaRPr lang="en-US" b="1" dirty="0">
              <a:latin typeface="Calisto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066800"/>
            <a:ext cx="8153400" cy="5410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sv-SE" dirty="0" smtClean="0">
                <a:latin typeface="Calisto MT" pitchFamily="18" charset="0"/>
              </a:rPr>
              <a:t>Bila kejang tetap belum berhenti diberikan fenitoin secara intravena dengan dosis awal 10-20 mg/kg/kali</a:t>
            </a:r>
          </a:p>
          <a:p>
            <a:pPr algn="just">
              <a:buFont typeface="Wingdings" pitchFamily="2" charset="2"/>
              <a:buChar char="§"/>
            </a:pPr>
            <a:r>
              <a:rPr lang="fi-FI" dirty="0" smtClean="0">
                <a:latin typeface="Calisto MT" pitchFamily="18" charset="0"/>
              </a:rPr>
              <a:t>Bila kejang berhenti dosis selanjutnya adalah 4-8 mg/kg/hari, dimulai 12 jam setelah dosis awal.</a:t>
            </a:r>
          </a:p>
          <a:p>
            <a:pPr algn="just">
              <a:buFont typeface="Wingdings" pitchFamily="2" charset="2"/>
              <a:buChar char="§"/>
            </a:pPr>
            <a:r>
              <a:rPr lang="fi-FI" dirty="0" smtClean="0">
                <a:latin typeface="Calisto MT" pitchFamily="18" charset="0"/>
              </a:rPr>
              <a:t>Bila dengan fenitoin kejang belum berhenti maka pasien harus dirawat di ruang rawat intensif.</a:t>
            </a:r>
          </a:p>
        </p:txBody>
      </p:sp>
    </p:spTree>
    <p:extLst>
      <p:ext uri="{BB962C8B-B14F-4D97-AF65-F5344CB8AC3E}">
        <p14:creationId xmlns:p14="http://schemas.microsoft.com/office/powerpoint/2010/main" val="347523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Calisto MT" pitchFamily="18" charset="0"/>
              </a:rPr>
              <a:t>Masalah</a:t>
            </a:r>
            <a:r>
              <a:rPr lang="en-US" b="1" dirty="0" smtClean="0">
                <a:latin typeface="Calisto MT" pitchFamily="18" charset="0"/>
              </a:rPr>
              <a:t> </a:t>
            </a:r>
            <a:r>
              <a:rPr lang="en-US" b="1" dirty="0" err="1" smtClean="0">
                <a:latin typeface="Calisto MT" pitchFamily="18" charset="0"/>
              </a:rPr>
              <a:t>Keperawatan</a:t>
            </a:r>
            <a:endParaRPr lang="en-US" b="1" dirty="0">
              <a:latin typeface="Calisto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828800"/>
            <a:ext cx="8153400" cy="4648200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fi-FI" dirty="0" smtClean="0">
                <a:latin typeface="Calisto MT" pitchFamily="18" charset="0"/>
              </a:rPr>
              <a:t>Bersihan jalan napas tidak </a:t>
            </a:r>
            <a:r>
              <a:rPr lang="fi-FI" dirty="0" smtClean="0">
                <a:latin typeface="Calisto MT" pitchFamily="18" charset="0"/>
              </a:rPr>
              <a:t>efektif</a:t>
            </a:r>
          </a:p>
          <a:p>
            <a:pPr marL="514350" indent="-514350" algn="just">
              <a:buAutoNum type="arabicPeriod"/>
            </a:pPr>
            <a:r>
              <a:rPr lang="fi-FI" dirty="0" smtClean="0">
                <a:latin typeface="Calisto MT" pitchFamily="18" charset="0"/>
              </a:rPr>
              <a:t>Resiko kejang demam beruang</a:t>
            </a:r>
          </a:p>
          <a:p>
            <a:pPr marL="514350" indent="-514350" algn="just">
              <a:buAutoNum type="arabicPeriod"/>
            </a:pPr>
            <a:r>
              <a:rPr lang="fi-FI" dirty="0" smtClean="0">
                <a:latin typeface="Calisto MT" pitchFamily="18" charset="0"/>
              </a:rPr>
              <a:t>hipertermia</a:t>
            </a:r>
            <a:endParaRPr lang="fi-FI" dirty="0" smtClean="0">
              <a:latin typeface="Calisto MT" pitchFamily="18" charset="0"/>
            </a:endParaRPr>
          </a:p>
          <a:p>
            <a:pPr marL="514350" indent="-514350" algn="just">
              <a:buAutoNum type="arabicPeriod"/>
            </a:pPr>
            <a:r>
              <a:rPr lang="fi-FI" dirty="0" smtClean="0">
                <a:latin typeface="Calisto MT" pitchFamily="18" charset="0"/>
              </a:rPr>
              <a:t>Risiko cidera </a:t>
            </a:r>
          </a:p>
          <a:p>
            <a:pPr marL="514350" indent="-514350" algn="just">
              <a:buAutoNum type="arabicPeriod"/>
            </a:pPr>
            <a:r>
              <a:rPr lang="fi-FI" dirty="0" smtClean="0">
                <a:latin typeface="Calisto MT" pitchFamily="18" charset="0"/>
              </a:rPr>
              <a:t>Risiko aspirasi</a:t>
            </a:r>
          </a:p>
          <a:p>
            <a:pPr marL="514350" indent="-514350" algn="just">
              <a:buAutoNum type="arabicPeriod"/>
            </a:pPr>
            <a:r>
              <a:rPr lang="fi-FI" dirty="0" smtClean="0">
                <a:latin typeface="Calisto MT" pitchFamily="18" charset="0"/>
              </a:rPr>
              <a:t>Cemas orang tua/keluarga</a:t>
            </a:r>
          </a:p>
          <a:p>
            <a:pPr marL="0" indent="0" algn="just">
              <a:buNone/>
            </a:pPr>
            <a:endParaRPr lang="fi-FI" dirty="0" smtClean="0">
              <a:latin typeface="Calisto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6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867" t="21360" r="49816" b="19004"/>
          <a:stretch/>
        </p:blipFill>
        <p:spPr>
          <a:xfrm>
            <a:off x="578224" y="1179700"/>
            <a:ext cx="6360457" cy="659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07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Fisiologi</a:t>
            </a:r>
            <a:r>
              <a:rPr lang="en-ID" dirty="0" smtClean="0"/>
              <a:t> </a:t>
            </a:r>
            <a:endParaRPr lang="en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94" t="32345" r="7684" b="19005"/>
          <a:stretch/>
        </p:blipFill>
        <p:spPr>
          <a:xfrm>
            <a:off x="537882" y="1936377"/>
            <a:ext cx="11508133" cy="361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81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824" t="13511" r="10551" b="5469"/>
          <a:stretch/>
        </p:blipFill>
        <p:spPr>
          <a:xfrm>
            <a:off x="510987" y="363071"/>
            <a:ext cx="10972247" cy="61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19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177" t="14885" r="22243" b="9000"/>
          <a:stretch/>
        </p:blipFill>
        <p:spPr>
          <a:xfrm>
            <a:off x="1411941" y="365125"/>
            <a:ext cx="8861612" cy="670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77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595" t="15278" r="12207" b="10569"/>
          <a:stretch/>
        </p:blipFill>
        <p:spPr>
          <a:xfrm>
            <a:off x="309282" y="365125"/>
            <a:ext cx="11673994" cy="622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9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413</TotalTime>
  <Words>885</Words>
  <Application>Microsoft Office PowerPoint</Application>
  <PresentationFormat>Widescreen</PresentationFormat>
  <Paragraphs>110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Calisto MT</vt:lpstr>
      <vt:lpstr>Corbel</vt:lpstr>
      <vt:lpstr>Wingdings</vt:lpstr>
      <vt:lpstr>Parallax</vt:lpstr>
      <vt:lpstr>Gangguan System Saraf  Pada Anak</vt:lpstr>
      <vt:lpstr>Hidrosefalus</vt:lpstr>
      <vt:lpstr>PowerPoint Presentation</vt:lpstr>
      <vt:lpstr>PowerPoint Presentation</vt:lpstr>
      <vt:lpstr>PowerPoint Presentation</vt:lpstr>
      <vt:lpstr>Fisiologi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Pentalaksanaan </vt:lpstr>
      <vt:lpstr>PowerPoint Presentation</vt:lpstr>
      <vt:lpstr>PowerPoint Presentation</vt:lpstr>
      <vt:lpstr>MENINGITIS</vt:lpstr>
      <vt:lpstr>Etiologi </vt:lpstr>
      <vt:lpstr>KLASIFIKASI</vt:lpstr>
      <vt:lpstr>PowerPoint Presentation</vt:lpstr>
      <vt:lpstr>PowerPoint Presentation</vt:lpstr>
      <vt:lpstr>PowerPoint Presentation</vt:lpstr>
      <vt:lpstr>TANDA MENINGEAL</vt:lpstr>
      <vt:lpstr>PowerPoint Presentation</vt:lpstr>
      <vt:lpstr>PowerPoint Presentation</vt:lpstr>
      <vt:lpstr>PowerPoint Presentation</vt:lpstr>
      <vt:lpstr>PowerPoint Presentation</vt:lpstr>
      <vt:lpstr>Komplikasi</vt:lpstr>
      <vt:lpstr>Manajemen terapi</vt:lpstr>
      <vt:lpstr>KEJANG DEMAM</vt:lpstr>
      <vt:lpstr>Definisi</vt:lpstr>
      <vt:lpstr>Definisi</vt:lpstr>
      <vt:lpstr>Klasifikasi</vt:lpstr>
      <vt:lpstr>1. Kejang demam Sederhana</vt:lpstr>
      <vt:lpstr>2. Kejang demam Kompleks</vt:lpstr>
      <vt:lpstr>Etiologi</vt:lpstr>
      <vt:lpstr>Patofisiologi</vt:lpstr>
      <vt:lpstr>PowerPoint Presentation</vt:lpstr>
      <vt:lpstr>PowerPoint Presentation</vt:lpstr>
      <vt:lpstr>PowerPoint Presentation</vt:lpstr>
      <vt:lpstr>PowerPoint Presentation</vt:lpstr>
      <vt:lpstr>Manifestasi klinik</vt:lpstr>
      <vt:lpstr>Diagnosis</vt:lpstr>
      <vt:lpstr>Prognosis</vt:lpstr>
      <vt:lpstr>Penatalaksanaan</vt:lpstr>
      <vt:lpstr>Penatalaksanaan</vt:lpstr>
      <vt:lpstr>Penatalaksanaan</vt:lpstr>
      <vt:lpstr>Masalah Keperawatan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Irsha Talita Daria</dc:creator>
  <cp:lastModifiedBy>Irsha Talita Daria</cp:lastModifiedBy>
  <cp:revision>11</cp:revision>
  <dcterms:created xsi:type="dcterms:W3CDTF">2019-05-21T16:42:11Z</dcterms:created>
  <dcterms:modified xsi:type="dcterms:W3CDTF">2019-05-21T23:35:46Z</dcterms:modified>
</cp:coreProperties>
</file>