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nton" pitchFamily="2" charset="0"/>
      <p:regular r:id="rId13"/>
    </p:embeddedFont>
    <p:embeddedFont>
      <p:font typeface="Fira Sans" panose="020B0503050000020004" pitchFamily="34" charset="0"/>
      <p:regular r:id="rId14"/>
      <p:bold r:id="rId15"/>
    </p:embeddedFont>
    <p:embeddedFont>
      <p:font typeface="Fira Sans Bold" panose="020B0803050000020004" charset="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1" d="100"/>
          <a:sy n="71" d="100"/>
        </p:scale>
        <p:origin x="2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48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1466850"/>
            <a:ext cx="7556421" cy="2126337"/>
          </a:xfrm>
          <a:prstGeom prst="rect">
            <a:avLst/>
          </a:prstGeom>
          <a:noFill/>
          <a:ln/>
        </p:spPr>
        <p:txBody>
          <a:bodyPr wrap="square" lIns="0" tIns="0" rIns="0" bIns="0" rtlCol="0" anchor="t"/>
          <a:lstStyle/>
          <a:p>
            <a:pPr marL="0" indent="0" algn="ctr">
              <a:lnSpc>
                <a:spcPts val="5550"/>
              </a:lnSpc>
              <a:buNone/>
            </a:pPr>
            <a:r>
              <a:rPr lang="en-US" sz="4450" kern="0" spc="-45" dirty="0">
                <a:solidFill>
                  <a:srgbClr val="FA95AF"/>
                </a:solidFill>
                <a:latin typeface="Anton" pitchFamily="34" charset="0"/>
                <a:ea typeface="Anton" pitchFamily="34" charset="-122"/>
                <a:cs typeface="Anton" pitchFamily="34" charset="-120"/>
              </a:rPr>
              <a:t>PEMERIKSAAN UMUM DALAM PRAKTIK KEBIDANAN II: GLUKOSA URIN, GOLONGAN DARAH, HCG</a:t>
            </a:r>
            <a:endParaRPr lang="en-US" sz="4450" dirty="0"/>
          </a:p>
        </p:txBody>
      </p:sp>
      <p:sp>
        <p:nvSpPr>
          <p:cNvPr id="7" name="Text 3"/>
          <p:cNvSpPr/>
          <p:nvPr/>
        </p:nvSpPr>
        <p:spPr>
          <a:xfrm>
            <a:off x="5415450" y="7192910"/>
            <a:ext cx="2542201" cy="774473"/>
          </a:xfrm>
          <a:prstGeom prst="rect">
            <a:avLst/>
          </a:prstGeom>
          <a:noFill/>
          <a:ln/>
        </p:spPr>
        <p:txBody>
          <a:bodyPr wrap="none" lIns="0" tIns="0" rIns="0" bIns="0" rtlCol="0" anchor="t"/>
          <a:lstStyle/>
          <a:p>
            <a:pPr marL="0" indent="0" algn="l">
              <a:buNone/>
            </a:pPr>
            <a:r>
              <a:rPr lang="en-US" sz="1600" b="1" kern="0" spc="-36" dirty="0">
                <a:solidFill>
                  <a:srgbClr val="E0D6DE"/>
                </a:solidFill>
                <a:latin typeface="Fira Sans Bold" pitchFamily="34" charset="0"/>
                <a:ea typeface="Fira Sans Bold" pitchFamily="34" charset="-122"/>
                <a:cs typeface="Fira Sans Bold" pitchFamily="34" charset="-120"/>
              </a:rPr>
              <a:t>Nicky </a:t>
            </a:r>
            <a:r>
              <a:rPr lang="en-US" sz="1600" b="1" kern="0" spc="-36" dirty="0" err="1">
                <a:solidFill>
                  <a:srgbClr val="E0D6DE"/>
                </a:solidFill>
                <a:latin typeface="Fira Sans Bold" pitchFamily="34" charset="0"/>
                <a:ea typeface="Fira Sans Bold" pitchFamily="34" charset="-122"/>
                <a:cs typeface="Fira Sans Bold" pitchFamily="34" charset="-120"/>
              </a:rPr>
              <a:t>Danur</a:t>
            </a:r>
            <a:r>
              <a:rPr lang="en-US" sz="1600" b="1" kern="0" spc="-36" dirty="0">
                <a:solidFill>
                  <a:srgbClr val="E0D6DE"/>
                </a:solidFill>
                <a:latin typeface="Fira Sans Bold" pitchFamily="34" charset="0"/>
                <a:ea typeface="Fira Sans Bold" pitchFamily="34" charset="-122"/>
                <a:cs typeface="Fira Sans Bold" pitchFamily="34" charset="-120"/>
              </a:rPr>
              <a:t> Jayanti</a:t>
            </a:r>
          </a:p>
          <a:p>
            <a:pPr marL="0" indent="0" algn="l">
              <a:buNone/>
            </a:pPr>
            <a:r>
              <a:rPr lang="en-US" sz="1600" b="1" kern="0" spc="-36" dirty="0">
                <a:solidFill>
                  <a:srgbClr val="E0D6DE"/>
                </a:solidFill>
                <a:latin typeface="Fira Sans Bold" pitchFamily="34" charset="0"/>
              </a:rPr>
              <a:t>Prodi S1 </a:t>
            </a:r>
            <a:r>
              <a:rPr lang="en-US" sz="1600" b="1" kern="0" spc="-36" dirty="0" err="1">
                <a:solidFill>
                  <a:srgbClr val="E0D6DE"/>
                </a:solidFill>
                <a:latin typeface="Fira Sans Bold" pitchFamily="34" charset="0"/>
              </a:rPr>
              <a:t>Kebidanan</a:t>
            </a:r>
            <a:endParaRPr lang="en-US" sz="1600" b="1" kern="0" spc="-36" dirty="0">
              <a:solidFill>
                <a:srgbClr val="E0D6DE"/>
              </a:solidFill>
              <a:latin typeface="Fira Sans Bold" pitchFamily="34" charset="0"/>
            </a:endParaRPr>
          </a:p>
          <a:p>
            <a:pPr marL="0" indent="0" algn="l">
              <a:buNone/>
            </a:pPr>
            <a:r>
              <a:rPr lang="en-US" sz="1600" b="1" kern="0" spc="-36" dirty="0">
                <a:solidFill>
                  <a:srgbClr val="E0D6DE"/>
                </a:solidFill>
                <a:latin typeface="Fira Sans Bold" pitchFamily="34" charset="0"/>
              </a:rPr>
              <a:t>STIKES </a:t>
            </a:r>
            <a:r>
              <a:rPr lang="en-US" sz="1600" b="1" kern="0" spc="-36" dirty="0" err="1">
                <a:solidFill>
                  <a:srgbClr val="E0D6DE"/>
                </a:solidFill>
                <a:latin typeface="Fira Sans Bold" pitchFamily="34" charset="0"/>
              </a:rPr>
              <a:t>Widyagama</a:t>
            </a:r>
            <a:r>
              <a:rPr lang="en-US" sz="1600" b="1" kern="0" spc="-36" dirty="0">
                <a:solidFill>
                  <a:srgbClr val="E0D6DE"/>
                </a:solidFill>
                <a:latin typeface="Fira Sans Bold" pitchFamily="34" charset="0"/>
              </a:rPr>
              <a:t> </a:t>
            </a:r>
            <a:r>
              <a:rPr lang="en-US" sz="1600" b="1" kern="0" spc="-36" dirty="0" err="1">
                <a:solidFill>
                  <a:srgbClr val="E0D6DE"/>
                </a:solidFill>
                <a:latin typeface="Fira Sans Bold" pitchFamily="34" charset="0"/>
              </a:rPr>
              <a:t>Husada</a:t>
            </a:r>
            <a:endParaRPr lang="en-US" sz="1600" dirty="0"/>
          </a:p>
        </p:txBody>
      </p:sp>
      <p:pic>
        <p:nvPicPr>
          <p:cNvPr id="1026" name="Picture 2" descr="Bumil, Ini Jenis Tes dan Pentingnya Manfaat Cek Lab Kehamilan">
            <a:extLst>
              <a:ext uri="{FF2B5EF4-FFF2-40B4-BE49-F238E27FC236}">
                <a16:creationId xmlns:a16="http://schemas.microsoft.com/office/drawing/2014/main" id="{4093B5D0-545F-13E8-6289-4E0CA2501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651" y="0"/>
            <a:ext cx="6686550" cy="822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5675" y="500777"/>
            <a:ext cx="5335310" cy="567571"/>
          </a:xfrm>
          <a:prstGeom prst="rect">
            <a:avLst/>
          </a:prstGeom>
          <a:noFill/>
          <a:ln/>
        </p:spPr>
        <p:txBody>
          <a:bodyPr wrap="none" lIns="0" tIns="0" rIns="0" bIns="0" rtlCol="0" anchor="t"/>
          <a:lstStyle/>
          <a:p>
            <a:pPr marL="0" indent="0">
              <a:lnSpc>
                <a:spcPts val="4450"/>
              </a:lnSpc>
              <a:buNone/>
            </a:pPr>
            <a:r>
              <a:rPr lang="en-US" sz="3550" kern="0" spc="-36" dirty="0">
                <a:solidFill>
                  <a:srgbClr val="FA95AF"/>
                </a:solidFill>
                <a:latin typeface="Anton" pitchFamily="34" charset="0"/>
                <a:ea typeface="Anton" pitchFamily="34" charset="-122"/>
                <a:cs typeface="Anton" pitchFamily="34" charset="-120"/>
              </a:rPr>
              <a:t>Kesimpulan dan Rekomendasi</a:t>
            </a:r>
            <a:endParaRPr lang="en-US" sz="3550" dirty="0"/>
          </a:p>
        </p:txBody>
      </p:sp>
      <p:sp>
        <p:nvSpPr>
          <p:cNvPr id="4" name="Text 1"/>
          <p:cNvSpPr/>
          <p:nvPr/>
        </p:nvSpPr>
        <p:spPr>
          <a:xfrm>
            <a:off x="635675" y="1340763"/>
            <a:ext cx="7872651" cy="1453158"/>
          </a:xfrm>
          <a:prstGeom prst="rect">
            <a:avLst/>
          </a:prstGeom>
          <a:noFill/>
          <a:ln/>
        </p:spPr>
        <p:txBody>
          <a:bodyPr wrap="square" lIns="0" tIns="0" rIns="0" bIns="0" rtlCol="0" anchor="t"/>
          <a:lstStyle/>
          <a:p>
            <a:pPr marL="0" indent="0">
              <a:lnSpc>
                <a:spcPts val="2250"/>
              </a:lnSpc>
              <a:buNone/>
            </a:pPr>
            <a:r>
              <a:rPr lang="en-US" sz="1400" kern="0" spc="-29" dirty="0">
                <a:solidFill>
                  <a:srgbClr val="E0D6DE"/>
                </a:solidFill>
                <a:latin typeface="Fira Sans" pitchFamily="34" charset="0"/>
                <a:ea typeface="Fira Sans" pitchFamily="34" charset="-122"/>
                <a:cs typeface="Fira Sans" pitchFamily="34" charset="-120"/>
              </a:rPr>
              <a:t>Pemeriksaan glukosa urin, golongan darah, dan HCG merupakan bagian penting dalam praktik kebidanan. Memahami prosedur dan interpretasi hasil membantu memberikan pelayanan yang optimal kepada pasien. Disarankan untuk selalu mengikuti protokol pemeriksaan yang berlaku dan berkonsultasi dengan dokter untuk hasil yang meragukan. Dengan pemeriksaan yang tepat, kesehatan ibu dan janin dapat terpantau dengan baik.</a:t>
            </a:r>
            <a:endParaRPr lang="en-US" sz="1400" dirty="0"/>
          </a:p>
        </p:txBody>
      </p:sp>
      <p:sp>
        <p:nvSpPr>
          <p:cNvPr id="5" name="Shape 2"/>
          <p:cNvSpPr/>
          <p:nvPr/>
        </p:nvSpPr>
        <p:spPr>
          <a:xfrm>
            <a:off x="896660" y="2998232"/>
            <a:ext cx="22860" cy="4730472"/>
          </a:xfrm>
          <a:prstGeom prst="roundRect">
            <a:avLst>
              <a:gd name="adj" fmla="val 119190"/>
            </a:avLst>
          </a:prstGeom>
          <a:solidFill>
            <a:srgbClr val="575757"/>
          </a:solidFill>
          <a:ln/>
        </p:spPr>
      </p:sp>
      <p:sp>
        <p:nvSpPr>
          <p:cNvPr id="6" name="Shape 3"/>
          <p:cNvSpPr/>
          <p:nvPr/>
        </p:nvSpPr>
        <p:spPr>
          <a:xfrm>
            <a:off x="1089541" y="3395424"/>
            <a:ext cx="635675" cy="22860"/>
          </a:xfrm>
          <a:prstGeom prst="roundRect">
            <a:avLst>
              <a:gd name="adj" fmla="val 119190"/>
            </a:avLst>
          </a:prstGeom>
          <a:solidFill>
            <a:srgbClr val="575757"/>
          </a:solidFill>
          <a:ln/>
        </p:spPr>
      </p:sp>
      <p:sp>
        <p:nvSpPr>
          <p:cNvPr id="7" name="Shape 4"/>
          <p:cNvSpPr/>
          <p:nvPr/>
        </p:nvSpPr>
        <p:spPr>
          <a:xfrm>
            <a:off x="703778" y="3202543"/>
            <a:ext cx="408623" cy="408623"/>
          </a:xfrm>
          <a:prstGeom prst="roundRect">
            <a:avLst>
              <a:gd name="adj" fmla="val 6668"/>
            </a:avLst>
          </a:prstGeom>
          <a:solidFill>
            <a:srgbClr val="3E3E3E"/>
          </a:solidFill>
          <a:ln/>
        </p:spPr>
      </p:sp>
      <p:sp>
        <p:nvSpPr>
          <p:cNvPr id="8" name="Text 5"/>
          <p:cNvSpPr/>
          <p:nvPr/>
        </p:nvSpPr>
        <p:spPr>
          <a:xfrm>
            <a:off x="864394" y="3270647"/>
            <a:ext cx="87392" cy="272415"/>
          </a:xfrm>
          <a:prstGeom prst="rect">
            <a:avLst/>
          </a:prstGeom>
          <a:noFill/>
          <a:ln/>
        </p:spPr>
        <p:txBody>
          <a:bodyPr wrap="none" lIns="0" tIns="0" rIns="0" bIns="0" rtlCol="0" anchor="t"/>
          <a:lstStyle/>
          <a:p>
            <a:pPr marL="0" indent="0" algn="ctr">
              <a:lnSpc>
                <a:spcPts val="2100"/>
              </a:lnSpc>
              <a:buNone/>
            </a:pPr>
            <a:r>
              <a:rPr lang="en-US" sz="2100" kern="0" spc="-21" dirty="0">
                <a:solidFill>
                  <a:srgbClr val="E0D6DE"/>
                </a:solidFill>
                <a:latin typeface="Anton" pitchFamily="34" charset="0"/>
                <a:ea typeface="Anton" pitchFamily="34" charset="-122"/>
                <a:cs typeface="Anton" pitchFamily="34" charset="-120"/>
              </a:rPr>
              <a:t>1</a:t>
            </a:r>
            <a:endParaRPr lang="en-US" sz="2100" dirty="0"/>
          </a:p>
        </p:txBody>
      </p:sp>
      <p:sp>
        <p:nvSpPr>
          <p:cNvPr id="9" name="Text 6"/>
          <p:cNvSpPr/>
          <p:nvPr/>
        </p:nvSpPr>
        <p:spPr>
          <a:xfrm>
            <a:off x="1907024" y="3179802"/>
            <a:ext cx="2270522" cy="283726"/>
          </a:xfrm>
          <a:prstGeom prst="rect">
            <a:avLst/>
          </a:prstGeom>
          <a:noFill/>
          <a:ln/>
        </p:spPr>
        <p:txBody>
          <a:bodyPr wrap="none" lIns="0" tIns="0" rIns="0" bIns="0" rtlCol="0" anchor="t"/>
          <a:lstStyle/>
          <a:p>
            <a:pPr marL="0" indent="0" algn="l">
              <a:lnSpc>
                <a:spcPts val="2200"/>
              </a:lnSpc>
              <a:buNone/>
            </a:pPr>
            <a:r>
              <a:rPr lang="en-US" sz="1750" kern="0" spc="-18" dirty="0">
                <a:solidFill>
                  <a:srgbClr val="E0D6DE"/>
                </a:solidFill>
                <a:latin typeface="Anton" pitchFamily="34" charset="0"/>
                <a:ea typeface="Anton" pitchFamily="34" charset="-122"/>
                <a:cs typeface="Anton" pitchFamily="34" charset="-120"/>
              </a:rPr>
              <a:t>Pemeriksaan Penting</a:t>
            </a:r>
            <a:endParaRPr lang="en-US" sz="1750" dirty="0"/>
          </a:p>
        </p:txBody>
      </p:sp>
      <p:sp>
        <p:nvSpPr>
          <p:cNvPr id="10" name="Text 7"/>
          <p:cNvSpPr/>
          <p:nvPr/>
        </p:nvSpPr>
        <p:spPr>
          <a:xfrm>
            <a:off x="1907024" y="3572470"/>
            <a:ext cx="6601301" cy="290632"/>
          </a:xfrm>
          <a:prstGeom prst="rect">
            <a:avLst/>
          </a:prstGeom>
          <a:noFill/>
          <a:ln/>
        </p:spPr>
        <p:txBody>
          <a:bodyPr wrap="none" lIns="0" tIns="0" rIns="0" bIns="0" rtlCol="0" anchor="t"/>
          <a:lstStyle/>
          <a:p>
            <a:pPr marL="0" indent="0" algn="l">
              <a:lnSpc>
                <a:spcPts val="2250"/>
              </a:lnSpc>
              <a:buNone/>
            </a:pPr>
            <a:r>
              <a:rPr lang="en-US" sz="1400" kern="0" spc="-29" dirty="0">
                <a:solidFill>
                  <a:srgbClr val="E0D6DE"/>
                </a:solidFill>
                <a:latin typeface="Fira Sans" pitchFamily="34" charset="0"/>
                <a:ea typeface="Fira Sans" pitchFamily="34" charset="-122"/>
                <a:cs typeface="Fira Sans" pitchFamily="34" charset="-120"/>
              </a:rPr>
              <a:t>Glukosa urin, golongan darah, dan HCG.</a:t>
            </a:r>
            <a:endParaRPr lang="en-US" sz="1400" dirty="0"/>
          </a:p>
        </p:txBody>
      </p:sp>
      <p:sp>
        <p:nvSpPr>
          <p:cNvPr id="11" name="Shape 8"/>
          <p:cNvSpPr/>
          <p:nvPr/>
        </p:nvSpPr>
        <p:spPr>
          <a:xfrm>
            <a:off x="1089541" y="4623435"/>
            <a:ext cx="635675" cy="22860"/>
          </a:xfrm>
          <a:prstGeom prst="roundRect">
            <a:avLst>
              <a:gd name="adj" fmla="val 119190"/>
            </a:avLst>
          </a:prstGeom>
          <a:solidFill>
            <a:srgbClr val="575757"/>
          </a:solidFill>
          <a:ln/>
        </p:spPr>
      </p:sp>
      <p:sp>
        <p:nvSpPr>
          <p:cNvPr id="12" name="Shape 9"/>
          <p:cNvSpPr/>
          <p:nvPr/>
        </p:nvSpPr>
        <p:spPr>
          <a:xfrm>
            <a:off x="703778" y="4430554"/>
            <a:ext cx="408623" cy="408623"/>
          </a:xfrm>
          <a:prstGeom prst="roundRect">
            <a:avLst>
              <a:gd name="adj" fmla="val 6668"/>
            </a:avLst>
          </a:prstGeom>
          <a:solidFill>
            <a:srgbClr val="3E3E3E"/>
          </a:solidFill>
          <a:ln/>
        </p:spPr>
      </p:sp>
      <p:sp>
        <p:nvSpPr>
          <p:cNvPr id="13" name="Text 10"/>
          <p:cNvSpPr/>
          <p:nvPr/>
        </p:nvSpPr>
        <p:spPr>
          <a:xfrm>
            <a:off x="842129" y="4498658"/>
            <a:ext cx="131921" cy="272415"/>
          </a:xfrm>
          <a:prstGeom prst="rect">
            <a:avLst/>
          </a:prstGeom>
          <a:noFill/>
          <a:ln/>
        </p:spPr>
        <p:txBody>
          <a:bodyPr wrap="none" lIns="0" tIns="0" rIns="0" bIns="0" rtlCol="0" anchor="t"/>
          <a:lstStyle/>
          <a:p>
            <a:pPr marL="0" indent="0" algn="ctr">
              <a:lnSpc>
                <a:spcPts val="2100"/>
              </a:lnSpc>
              <a:buNone/>
            </a:pPr>
            <a:r>
              <a:rPr lang="en-US" sz="2100" kern="0" spc="-21" dirty="0">
                <a:solidFill>
                  <a:srgbClr val="E0D6DE"/>
                </a:solidFill>
                <a:latin typeface="Anton" pitchFamily="34" charset="0"/>
                <a:ea typeface="Anton" pitchFamily="34" charset="-122"/>
                <a:cs typeface="Anton" pitchFamily="34" charset="-120"/>
              </a:rPr>
              <a:t>2</a:t>
            </a:r>
            <a:endParaRPr lang="en-US" sz="2100" dirty="0"/>
          </a:p>
        </p:txBody>
      </p:sp>
      <p:sp>
        <p:nvSpPr>
          <p:cNvPr id="14" name="Text 11"/>
          <p:cNvSpPr/>
          <p:nvPr/>
        </p:nvSpPr>
        <p:spPr>
          <a:xfrm>
            <a:off x="1907024" y="4407813"/>
            <a:ext cx="2270522" cy="283726"/>
          </a:xfrm>
          <a:prstGeom prst="rect">
            <a:avLst/>
          </a:prstGeom>
          <a:noFill/>
          <a:ln/>
        </p:spPr>
        <p:txBody>
          <a:bodyPr wrap="none" lIns="0" tIns="0" rIns="0" bIns="0" rtlCol="0" anchor="t"/>
          <a:lstStyle/>
          <a:p>
            <a:pPr marL="0" indent="0" algn="l">
              <a:lnSpc>
                <a:spcPts val="2200"/>
              </a:lnSpc>
              <a:buNone/>
            </a:pPr>
            <a:r>
              <a:rPr lang="en-US" sz="1750" kern="0" spc="-18" dirty="0">
                <a:solidFill>
                  <a:srgbClr val="E0D6DE"/>
                </a:solidFill>
                <a:latin typeface="Anton" pitchFamily="34" charset="0"/>
                <a:ea typeface="Anton" pitchFamily="34" charset="-122"/>
                <a:cs typeface="Anton" pitchFamily="34" charset="-120"/>
              </a:rPr>
              <a:t>Pemahaman Prosedur</a:t>
            </a:r>
            <a:endParaRPr lang="en-US" sz="1750" dirty="0"/>
          </a:p>
        </p:txBody>
      </p:sp>
      <p:sp>
        <p:nvSpPr>
          <p:cNvPr id="15" name="Text 12"/>
          <p:cNvSpPr/>
          <p:nvPr/>
        </p:nvSpPr>
        <p:spPr>
          <a:xfrm>
            <a:off x="1907024" y="4800481"/>
            <a:ext cx="6601301" cy="290632"/>
          </a:xfrm>
          <a:prstGeom prst="rect">
            <a:avLst/>
          </a:prstGeom>
          <a:noFill/>
          <a:ln/>
        </p:spPr>
        <p:txBody>
          <a:bodyPr wrap="none" lIns="0" tIns="0" rIns="0" bIns="0" rtlCol="0" anchor="t"/>
          <a:lstStyle/>
          <a:p>
            <a:pPr marL="0" indent="0" algn="l">
              <a:lnSpc>
                <a:spcPts val="2250"/>
              </a:lnSpc>
              <a:buNone/>
            </a:pPr>
            <a:r>
              <a:rPr lang="en-US" sz="1400" kern="0" spc="-29" dirty="0">
                <a:solidFill>
                  <a:srgbClr val="E0D6DE"/>
                </a:solidFill>
                <a:latin typeface="Fira Sans" pitchFamily="34" charset="0"/>
                <a:ea typeface="Fira Sans" pitchFamily="34" charset="-122"/>
                <a:cs typeface="Fira Sans" pitchFamily="34" charset="-120"/>
              </a:rPr>
              <a:t>Penting untuk pelayanan optimal.</a:t>
            </a:r>
            <a:endParaRPr lang="en-US" sz="1400" dirty="0"/>
          </a:p>
        </p:txBody>
      </p:sp>
      <p:sp>
        <p:nvSpPr>
          <p:cNvPr id="16" name="Shape 13"/>
          <p:cNvSpPr/>
          <p:nvPr/>
        </p:nvSpPr>
        <p:spPr>
          <a:xfrm>
            <a:off x="1089541" y="5851446"/>
            <a:ext cx="635675" cy="22860"/>
          </a:xfrm>
          <a:prstGeom prst="roundRect">
            <a:avLst>
              <a:gd name="adj" fmla="val 119190"/>
            </a:avLst>
          </a:prstGeom>
          <a:solidFill>
            <a:srgbClr val="575757"/>
          </a:solidFill>
          <a:ln/>
        </p:spPr>
      </p:sp>
      <p:sp>
        <p:nvSpPr>
          <p:cNvPr id="17" name="Shape 14"/>
          <p:cNvSpPr/>
          <p:nvPr/>
        </p:nvSpPr>
        <p:spPr>
          <a:xfrm>
            <a:off x="703778" y="5658564"/>
            <a:ext cx="408623" cy="408623"/>
          </a:xfrm>
          <a:prstGeom prst="roundRect">
            <a:avLst>
              <a:gd name="adj" fmla="val 6668"/>
            </a:avLst>
          </a:prstGeom>
          <a:solidFill>
            <a:srgbClr val="3E3E3E"/>
          </a:solidFill>
          <a:ln/>
        </p:spPr>
      </p:sp>
      <p:sp>
        <p:nvSpPr>
          <p:cNvPr id="18" name="Text 15"/>
          <p:cNvSpPr/>
          <p:nvPr/>
        </p:nvSpPr>
        <p:spPr>
          <a:xfrm>
            <a:off x="842129" y="5726668"/>
            <a:ext cx="131921" cy="272415"/>
          </a:xfrm>
          <a:prstGeom prst="rect">
            <a:avLst/>
          </a:prstGeom>
          <a:noFill/>
          <a:ln/>
        </p:spPr>
        <p:txBody>
          <a:bodyPr wrap="none" lIns="0" tIns="0" rIns="0" bIns="0" rtlCol="0" anchor="t"/>
          <a:lstStyle/>
          <a:p>
            <a:pPr marL="0" indent="0" algn="ctr">
              <a:lnSpc>
                <a:spcPts val="2100"/>
              </a:lnSpc>
              <a:buNone/>
            </a:pPr>
            <a:r>
              <a:rPr lang="en-US" sz="2100" kern="0" spc="-21" dirty="0">
                <a:solidFill>
                  <a:srgbClr val="E0D6DE"/>
                </a:solidFill>
                <a:latin typeface="Anton" pitchFamily="34" charset="0"/>
                <a:ea typeface="Anton" pitchFamily="34" charset="-122"/>
                <a:cs typeface="Anton" pitchFamily="34" charset="-120"/>
              </a:rPr>
              <a:t>3</a:t>
            </a:r>
            <a:endParaRPr lang="en-US" sz="2100" dirty="0"/>
          </a:p>
        </p:txBody>
      </p:sp>
      <p:sp>
        <p:nvSpPr>
          <p:cNvPr id="19" name="Text 16"/>
          <p:cNvSpPr/>
          <p:nvPr/>
        </p:nvSpPr>
        <p:spPr>
          <a:xfrm>
            <a:off x="1907024" y="5635823"/>
            <a:ext cx="2270522" cy="283726"/>
          </a:xfrm>
          <a:prstGeom prst="rect">
            <a:avLst/>
          </a:prstGeom>
          <a:noFill/>
          <a:ln/>
        </p:spPr>
        <p:txBody>
          <a:bodyPr wrap="none" lIns="0" tIns="0" rIns="0" bIns="0" rtlCol="0" anchor="t"/>
          <a:lstStyle/>
          <a:p>
            <a:pPr marL="0" indent="0" algn="l">
              <a:lnSpc>
                <a:spcPts val="2200"/>
              </a:lnSpc>
              <a:buNone/>
            </a:pPr>
            <a:r>
              <a:rPr lang="en-US" sz="1750" kern="0" spc="-18" dirty="0">
                <a:solidFill>
                  <a:srgbClr val="E0D6DE"/>
                </a:solidFill>
                <a:latin typeface="Anton" pitchFamily="34" charset="0"/>
                <a:ea typeface="Anton" pitchFamily="34" charset="-122"/>
                <a:cs typeface="Anton" pitchFamily="34" charset="-120"/>
              </a:rPr>
              <a:t>Ikuti Protokol</a:t>
            </a:r>
            <a:endParaRPr lang="en-US" sz="1750" dirty="0"/>
          </a:p>
        </p:txBody>
      </p:sp>
      <p:sp>
        <p:nvSpPr>
          <p:cNvPr id="20" name="Text 17"/>
          <p:cNvSpPr/>
          <p:nvPr/>
        </p:nvSpPr>
        <p:spPr>
          <a:xfrm>
            <a:off x="1907024" y="6028492"/>
            <a:ext cx="6601301" cy="290632"/>
          </a:xfrm>
          <a:prstGeom prst="rect">
            <a:avLst/>
          </a:prstGeom>
          <a:noFill/>
          <a:ln/>
        </p:spPr>
        <p:txBody>
          <a:bodyPr wrap="none" lIns="0" tIns="0" rIns="0" bIns="0" rtlCol="0" anchor="t"/>
          <a:lstStyle/>
          <a:p>
            <a:pPr marL="0" indent="0" algn="l">
              <a:lnSpc>
                <a:spcPts val="2250"/>
              </a:lnSpc>
              <a:buNone/>
            </a:pPr>
            <a:r>
              <a:rPr lang="en-US" sz="1400" kern="0" spc="-29" dirty="0">
                <a:solidFill>
                  <a:srgbClr val="E0D6DE"/>
                </a:solidFill>
                <a:latin typeface="Fira Sans" pitchFamily="34" charset="0"/>
                <a:ea typeface="Fira Sans" pitchFamily="34" charset="-122"/>
                <a:cs typeface="Fira Sans" pitchFamily="34" charset="-120"/>
              </a:rPr>
              <a:t>Selalu ikuti protokol pemeriksaan.</a:t>
            </a:r>
            <a:endParaRPr lang="en-US" sz="1400" dirty="0"/>
          </a:p>
        </p:txBody>
      </p:sp>
      <p:sp>
        <p:nvSpPr>
          <p:cNvPr id="21" name="Shape 18"/>
          <p:cNvSpPr/>
          <p:nvPr/>
        </p:nvSpPr>
        <p:spPr>
          <a:xfrm>
            <a:off x="1089541" y="7079456"/>
            <a:ext cx="635675" cy="22860"/>
          </a:xfrm>
          <a:prstGeom prst="roundRect">
            <a:avLst>
              <a:gd name="adj" fmla="val 119190"/>
            </a:avLst>
          </a:prstGeom>
          <a:solidFill>
            <a:srgbClr val="575757"/>
          </a:solidFill>
          <a:ln/>
        </p:spPr>
      </p:sp>
      <p:sp>
        <p:nvSpPr>
          <p:cNvPr id="22" name="Shape 19"/>
          <p:cNvSpPr/>
          <p:nvPr/>
        </p:nvSpPr>
        <p:spPr>
          <a:xfrm>
            <a:off x="703778" y="6886575"/>
            <a:ext cx="408623" cy="408623"/>
          </a:xfrm>
          <a:prstGeom prst="roundRect">
            <a:avLst>
              <a:gd name="adj" fmla="val 6668"/>
            </a:avLst>
          </a:prstGeom>
          <a:solidFill>
            <a:srgbClr val="3E3E3E"/>
          </a:solidFill>
          <a:ln/>
        </p:spPr>
      </p:sp>
      <p:sp>
        <p:nvSpPr>
          <p:cNvPr id="23" name="Text 20"/>
          <p:cNvSpPr/>
          <p:nvPr/>
        </p:nvSpPr>
        <p:spPr>
          <a:xfrm>
            <a:off x="842129" y="6954679"/>
            <a:ext cx="131921" cy="272415"/>
          </a:xfrm>
          <a:prstGeom prst="rect">
            <a:avLst/>
          </a:prstGeom>
          <a:noFill/>
          <a:ln/>
        </p:spPr>
        <p:txBody>
          <a:bodyPr wrap="none" lIns="0" tIns="0" rIns="0" bIns="0" rtlCol="0" anchor="t"/>
          <a:lstStyle/>
          <a:p>
            <a:pPr marL="0" indent="0" algn="ctr">
              <a:lnSpc>
                <a:spcPts val="2100"/>
              </a:lnSpc>
              <a:buNone/>
            </a:pPr>
            <a:r>
              <a:rPr lang="en-US" sz="2100" kern="0" spc="-21" dirty="0">
                <a:solidFill>
                  <a:srgbClr val="E0D6DE"/>
                </a:solidFill>
                <a:latin typeface="Anton" pitchFamily="34" charset="0"/>
                <a:ea typeface="Anton" pitchFamily="34" charset="-122"/>
                <a:cs typeface="Anton" pitchFamily="34" charset="-120"/>
              </a:rPr>
              <a:t>4</a:t>
            </a:r>
            <a:endParaRPr lang="en-US" sz="2100" dirty="0"/>
          </a:p>
        </p:txBody>
      </p:sp>
      <p:sp>
        <p:nvSpPr>
          <p:cNvPr id="24" name="Text 21"/>
          <p:cNvSpPr/>
          <p:nvPr/>
        </p:nvSpPr>
        <p:spPr>
          <a:xfrm>
            <a:off x="1907024" y="6863834"/>
            <a:ext cx="2270522" cy="283726"/>
          </a:xfrm>
          <a:prstGeom prst="rect">
            <a:avLst/>
          </a:prstGeom>
          <a:noFill/>
          <a:ln/>
        </p:spPr>
        <p:txBody>
          <a:bodyPr wrap="none" lIns="0" tIns="0" rIns="0" bIns="0" rtlCol="0" anchor="t"/>
          <a:lstStyle/>
          <a:p>
            <a:pPr marL="0" indent="0" algn="l">
              <a:lnSpc>
                <a:spcPts val="2200"/>
              </a:lnSpc>
              <a:buNone/>
            </a:pPr>
            <a:r>
              <a:rPr lang="en-US" sz="1750" kern="0" spc="-18" dirty="0">
                <a:solidFill>
                  <a:srgbClr val="E0D6DE"/>
                </a:solidFill>
                <a:latin typeface="Anton" pitchFamily="34" charset="0"/>
                <a:ea typeface="Anton" pitchFamily="34" charset="-122"/>
                <a:cs typeface="Anton" pitchFamily="34" charset="-120"/>
              </a:rPr>
              <a:t>Konsultasi Dokter</a:t>
            </a:r>
            <a:endParaRPr lang="en-US" sz="1750" dirty="0"/>
          </a:p>
        </p:txBody>
      </p:sp>
      <p:sp>
        <p:nvSpPr>
          <p:cNvPr id="25" name="Text 22"/>
          <p:cNvSpPr/>
          <p:nvPr/>
        </p:nvSpPr>
        <p:spPr>
          <a:xfrm>
            <a:off x="1907024" y="7256502"/>
            <a:ext cx="6601301" cy="290632"/>
          </a:xfrm>
          <a:prstGeom prst="rect">
            <a:avLst/>
          </a:prstGeom>
          <a:noFill/>
          <a:ln/>
        </p:spPr>
        <p:txBody>
          <a:bodyPr wrap="none" lIns="0" tIns="0" rIns="0" bIns="0" rtlCol="0" anchor="t"/>
          <a:lstStyle/>
          <a:p>
            <a:pPr marL="0" indent="0" algn="l">
              <a:lnSpc>
                <a:spcPts val="2250"/>
              </a:lnSpc>
              <a:buNone/>
            </a:pPr>
            <a:r>
              <a:rPr lang="en-US" sz="1400" kern="0" spc="-29" dirty="0">
                <a:solidFill>
                  <a:srgbClr val="E0D6DE"/>
                </a:solidFill>
                <a:latin typeface="Fira Sans" pitchFamily="34" charset="0"/>
                <a:ea typeface="Fira Sans" pitchFamily="34" charset="-122"/>
                <a:cs typeface="Fira Sans" pitchFamily="34" charset="-120"/>
              </a:rPr>
              <a:t>Untuk hasil yang meragukan.</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992749"/>
            <a:ext cx="10322838" cy="708779"/>
          </a:xfrm>
          <a:prstGeom prst="rect">
            <a:avLst/>
          </a:prstGeom>
          <a:noFill/>
          <a:ln/>
        </p:spPr>
        <p:txBody>
          <a:bodyPr wrap="none" lIns="0" tIns="0" rIns="0" bIns="0" rtlCol="0" anchor="t"/>
          <a:lstStyle/>
          <a:p>
            <a:pPr marL="0" indent="0">
              <a:lnSpc>
                <a:spcPts val="5550"/>
              </a:lnSpc>
              <a:buNone/>
            </a:pPr>
            <a:r>
              <a:rPr lang="en-US" sz="4450" kern="0" spc="-45" dirty="0">
                <a:solidFill>
                  <a:srgbClr val="FA95AF"/>
                </a:solidFill>
                <a:latin typeface="Anton" pitchFamily="34" charset="0"/>
                <a:ea typeface="Anton" pitchFamily="34" charset="-122"/>
                <a:cs typeface="Anton" pitchFamily="34" charset="-120"/>
              </a:rPr>
              <a:t>Pemeriksaan Glukosa Urin: Tujuan dan Indikasi</a:t>
            </a:r>
            <a:endParaRPr lang="en-US" sz="4450" dirty="0"/>
          </a:p>
        </p:txBody>
      </p:sp>
      <p:sp>
        <p:nvSpPr>
          <p:cNvPr id="3" name="Text 1"/>
          <p:cNvSpPr/>
          <p:nvPr/>
        </p:nvSpPr>
        <p:spPr>
          <a:xfrm>
            <a:off x="793790" y="3155156"/>
            <a:ext cx="13042821" cy="1451610"/>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Pemeriksaan glukosa urin bertujuan untuk mendeteksi adanya glukosa (glukosuria) dalam urin. Indikasinya mencakup skrining diabetes gestasional (DMG) pada ibu hamil, pemantauan kadar glukosa pada pasien diabetes, dan evaluasi fungsi ginjal. Angka kejadian diabetes gestasional di Indonesia berkisar antara 2-7% dari seluruh kehamilan (Riskesdas, 2018). Deteksi dini sangat penting untuk mencegah komplikasi kehamilan.</a:t>
            </a:r>
            <a:endParaRPr lang="en-US" sz="1750" dirty="0"/>
          </a:p>
        </p:txBody>
      </p:sp>
      <p:sp>
        <p:nvSpPr>
          <p:cNvPr id="4" name="Text 2"/>
          <p:cNvSpPr/>
          <p:nvPr/>
        </p:nvSpPr>
        <p:spPr>
          <a:xfrm>
            <a:off x="793790" y="5088731"/>
            <a:ext cx="2835235" cy="354330"/>
          </a:xfrm>
          <a:prstGeom prst="rect">
            <a:avLst/>
          </a:prstGeom>
          <a:noFill/>
          <a:ln/>
        </p:spPr>
        <p:txBody>
          <a:bodyPr wrap="none" lIns="0" tIns="0" rIns="0" bIns="0" rtlCol="0" anchor="t"/>
          <a:lstStyle/>
          <a:p>
            <a:pPr marL="0" indent="0">
              <a:lnSpc>
                <a:spcPts val="2750"/>
              </a:lnSpc>
              <a:buNone/>
            </a:pPr>
            <a:r>
              <a:rPr lang="en-US" sz="2200" kern="0" spc="-22" dirty="0">
                <a:solidFill>
                  <a:srgbClr val="FA95AF"/>
                </a:solidFill>
                <a:latin typeface="Anton" pitchFamily="34" charset="0"/>
                <a:ea typeface="Anton" pitchFamily="34" charset="-122"/>
                <a:cs typeface="Anton" pitchFamily="34" charset="-120"/>
              </a:rPr>
              <a:t>Tujuan</a:t>
            </a:r>
            <a:endParaRPr lang="en-US" sz="2200" dirty="0"/>
          </a:p>
        </p:txBody>
      </p:sp>
      <p:sp>
        <p:nvSpPr>
          <p:cNvPr id="5" name="Text 3"/>
          <p:cNvSpPr/>
          <p:nvPr/>
        </p:nvSpPr>
        <p:spPr>
          <a:xfrm>
            <a:off x="793790" y="5669875"/>
            <a:ext cx="6244709" cy="362903"/>
          </a:xfrm>
          <a:prstGeom prst="rect">
            <a:avLst/>
          </a:prstGeom>
          <a:noFill/>
          <a:ln/>
        </p:spPr>
        <p:txBody>
          <a:bodyPr wrap="non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Mendeteksi glukosa dalam urin.</a:t>
            </a:r>
            <a:endParaRPr lang="en-US" sz="1750" dirty="0"/>
          </a:p>
        </p:txBody>
      </p:sp>
      <p:sp>
        <p:nvSpPr>
          <p:cNvPr id="6" name="Text 4"/>
          <p:cNvSpPr/>
          <p:nvPr/>
        </p:nvSpPr>
        <p:spPr>
          <a:xfrm>
            <a:off x="7599521" y="5088731"/>
            <a:ext cx="2835235" cy="354330"/>
          </a:xfrm>
          <a:prstGeom prst="rect">
            <a:avLst/>
          </a:prstGeom>
          <a:noFill/>
          <a:ln/>
        </p:spPr>
        <p:txBody>
          <a:bodyPr wrap="none" lIns="0" tIns="0" rIns="0" bIns="0" rtlCol="0" anchor="t"/>
          <a:lstStyle/>
          <a:p>
            <a:pPr marL="0" indent="0">
              <a:lnSpc>
                <a:spcPts val="2750"/>
              </a:lnSpc>
              <a:buNone/>
            </a:pPr>
            <a:r>
              <a:rPr lang="en-US" sz="2200" kern="0" spc="-22" dirty="0">
                <a:solidFill>
                  <a:srgbClr val="FA95AF"/>
                </a:solidFill>
                <a:latin typeface="Anton" pitchFamily="34" charset="0"/>
                <a:ea typeface="Anton" pitchFamily="34" charset="-122"/>
                <a:cs typeface="Anton" pitchFamily="34" charset="-120"/>
              </a:rPr>
              <a:t>Indikasi</a:t>
            </a:r>
            <a:endParaRPr lang="en-US" sz="2200" dirty="0"/>
          </a:p>
        </p:txBody>
      </p:sp>
      <p:sp>
        <p:nvSpPr>
          <p:cNvPr id="7" name="Text 5"/>
          <p:cNvSpPr/>
          <p:nvPr/>
        </p:nvSpPr>
        <p:spPr>
          <a:xfrm>
            <a:off x="7599521" y="5669875"/>
            <a:ext cx="6244709" cy="362903"/>
          </a:xfrm>
          <a:prstGeom prst="rect">
            <a:avLst/>
          </a:prstGeom>
          <a:noFill/>
          <a:ln/>
        </p:spPr>
        <p:txBody>
          <a:bodyPr wrap="non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Skrining DMG, pemantauan diabetes, evaluasi ginjal.</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64845" y="529114"/>
            <a:ext cx="6629519" cy="593646"/>
          </a:xfrm>
          <a:prstGeom prst="rect">
            <a:avLst/>
          </a:prstGeom>
          <a:noFill/>
          <a:ln/>
        </p:spPr>
        <p:txBody>
          <a:bodyPr wrap="none" lIns="0" tIns="0" rIns="0" bIns="0" rtlCol="0" anchor="t"/>
          <a:lstStyle/>
          <a:p>
            <a:pPr marL="0" indent="0">
              <a:lnSpc>
                <a:spcPts val="4650"/>
              </a:lnSpc>
              <a:buNone/>
            </a:pPr>
            <a:r>
              <a:rPr lang="en-US" sz="3700" kern="0" spc="-37" dirty="0">
                <a:solidFill>
                  <a:srgbClr val="FA95AF"/>
                </a:solidFill>
                <a:latin typeface="Anton" pitchFamily="34" charset="0"/>
                <a:ea typeface="Anton" pitchFamily="34" charset="-122"/>
                <a:cs typeface="Anton" pitchFamily="34" charset="-120"/>
              </a:rPr>
              <a:t>Prosedur Pemeriksaan Glukosa Urin</a:t>
            </a:r>
            <a:endParaRPr lang="en-US" sz="3700" dirty="0"/>
          </a:p>
        </p:txBody>
      </p:sp>
      <p:sp>
        <p:nvSpPr>
          <p:cNvPr id="4" name="Text 1"/>
          <p:cNvSpPr/>
          <p:nvPr/>
        </p:nvSpPr>
        <p:spPr>
          <a:xfrm>
            <a:off x="664845" y="1407676"/>
            <a:ext cx="7814310" cy="1519833"/>
          </a:xfrm>
          <a:prstGeom prst="rect">
            <a:avLst/>
          </a:prstGeom>
          <a:noFill/>
          <a:ln/>
        </p:spPr>
        <p:txBody>
          <a:bodyPr wrap="square" lIns="0" tIns="0" rIns="0" bIns="0" rtlCol="0" anchor="t"/>
          <a:lstStyle/>
          <a:p>
            <a:pPr marL="0" indent="0">
              <a:lnSpc>
                <a:spcPts val="2350"/>
              </a:lnSpc>
              <a:buNone/>
            </a:pPr>
            <a:r>
              <a:rPr lang="en-US" sz="1450" kern="0" spc="-30" dirty="0">
                <a:solidFill>
                  <a:srgbClr val="E0D6DE"/>
                </a:solidFill>
                <a:latin typeface="Fira Sans" pitchFamily="34" charset="0"/>
                <a:ea typeface="Fira Sans" pitchFamily="34" charset="-122"/>
                <a:cs typeface="Fira Sans" pitchFamily="34" charset="-120"/>
              </a:rPr>
              <a:t>Prosedur pemeriksaan glukosa urin melibatkan persiapan alat dan bahan seperti strip uji glukosa urin dan wadah urin bersih. Sampel urin sebaiknya diambil pada pagi hari (urin sewaktu juga bisa). Strip uji dicelupkan ke dalam urin dan ditunggu sesuai waktu yang tertera pada kemasan (biasanya 30 detik). Warna pada strip kemudian dibandingkan dengan skala warna yang tersedia untuk interpretasi hasil.</a:t>
            </a:r>
            <a:endParaRPr lang="en-US" sz="1450" dirty="0"/>
          </a:p>
        </p:txBody>
      </p:sp>
      <p:pic>
        <p:nvPicPr>
          <p:cNvPr id="5" name="Image 1" descr="preencoded.png"/>
          <p:cNvPicPr>
            <a:picLocks noChangeAspect="1"/>
          </p:cNvPicPr>
          <p:nvPr/>
        </p:nvPicPr>
        <p:blipFill>
          <a:blip r:embed="rId4"/>
          <a:stretch>
            <a:fillRect/>
          </a:stretch>
        </p:blipFill>
        <p:spPr>
          <a:xfrm>
            <a:off x="664845" y="3141226"/>
            <a:ext cx="949881" cy="1139785"/>
          </a:xfrm>
          <a:prstGeom prst="rect">
            <a:avLst/>
          </a:prstGeom>
        </p:spPr>
      </p:pic>
      <p:sp>
        <p:nvSpPr>
          <p:cNvPr id="6" name="Text 2"/>
          <p:cNvSpPr/>
          <p:nvPr/>
        </p:nvSpPr>
        <p:spPr>
          <a:xfrm>
            <a:off x="1899642" y="3331131"/>
            <a:ext cx="2374702" cy="296823"/>
          </a:xfrm>
          <a:prstGeom prst="rect">
            <a:avLst/>
          </a:prstGeom>
          <a:noFill/>
          <a:ln/>
        </p:spPr>
        <p:txBody>
          <a:bodyPr wrap="none" lIns="0" tIns="0" rIns="0" bIns="0" rtlCol="0" anchor="t"/>
          <a:lstStyle/>
          <a:p>
            <a:pPr marL="0" indent="0" algn="l">
              <a:lnSpc>
                <a:spcPts val="2300"/>
              </a:lnSpc>
              <a:buNone/>
            </a:pPr>
            <a:r>
              <a:rPr lang="en-US" sz="1850" kern="0" spc="-19" dirty="0">
                <a:solidFill>
                  <a:srgbClr val="E0D6DE"/>
                </a:solidFill>
                <a:latin typeface="Anton" pitchFamily="34" charset="0"/>
                <a:ea typeface="Anton" pitchFamily="34" charset="-122"/>
                <a:cs typeface="Anton" pitchFamily="34" charset="-120"/>
              </a:rPr>
              <a:t>Persiapan</a:t>
            </a:r>
            <a:endParaRPr lang="en-US" sz="1850" dirty="0"/>
          </a:p>
        </p:txBody>
      </p:sp>
      <p:sp>
        <p:nvSpPr>
          <p:cNvPr id="7" name="Text 3"/>
          <p:cNvSpPr/>
          <p:nvPr/>
        </p:nvSpPr>
        <p:spPr>
          <a:xfrm>
            <a:off x="1899642" y="3741896"/>
            <a:ext cx="6579513" cy="303967"/>
          </a:xfrm>
          <a:prstGeom prst="rect">
            <a:avLst/>
          </a:prstGeom>
          <a:noFill/>
          <a:ln/>
        </p:spPr>
        <p:txBody>
          <a:bodyPr wrap="none" lIns="0" tIns="0" rIns="0" bIns="0" rtlCol="0" anchor="t"/>
          <a:lstStyle/>
          <a:p>
            <a:pPr marL="0" indent="0" algn="l">
              <a:lnSpc>
                <a:spcPts val="2350"/>
              </a:lnSpc>
              <a:buNone/>
            </a:pPr>
            <a:r>
              <a:rPr lang="en-US" sz="1450" kern="0" spc="-30" dirty="0">
                <a:solidFill>
                  <a:srgbClr val="E0D6DE"/>
                </a:solidFill>
                <a:latin typeface="Fira Sans" pitchFamily="34" charset="0"/>
                <a:ea typeface="Fira Sans" pitchFamily="34" charset="-122"/>
                <a:cs typeface="Fira Sans" pitchFamily="34" charset="-120"/>
              </a:rPr>
              <a:t>Siapkan strip uji dan wadah urin.</a:t>
            </a:r>
            <a:endParaRPr lang="en-US" sz="1450" dirty="0"/>
          </a:p>
        </p:txBody>
      </p:sp>
      <p:pic>
        <p:nvPicPr>
          <p:cNvPr id="8" name="Image 2" descr="preencoded.png"/>
          <p:cNvPicPr>
            <a:picLocks noChangeAspect="1"/>
          </p:cNvPicPr>
          <p:nvPr/>
        </p:nvPicPr>
        <p:blipFill>
          <a:blip r:embed="rId5"/>
          <a:stretch>
            <a:fillRect/>
          </a:stretch>
        </p:blipFill>
        <p:spPr>
          <a:xfrm>
            <a:off x="664845" y="4281011"/>
            <a:ext cx="949881" cy="1139785"/>
          </a:xfrm>
          <a:prstGeom prst="rect">
            <a:avLst/>
          </a:prstGeom>
        </p:spPr>
      </p:pic>
      <p:sp>
        <p:nvSpPr>
          <p:cNvPr id="9" name="Text 4"/>
          <p:cNvSpPr/>
          <p:nvPr/>
        </p:nvSpPr>
        <p:spPr>
          <a:xfrm>
            <a:off x="1899642" y="4470916"/>
            <a:ext cx="2374702" cy="296823"/>
          </a:xfrm>
          <a:prstGeom prst="rect">
            <a:avLst/>
          </a:prstGeom>
          <a:noFill/>
          <a:ln/>
        </p:spPr>
        <p:txBody>
          <a:bodyPr wrap="none" lIns="0" tIns="0" rIns="0" bIns="0" rtlCol="0" anchor="t"/>
          <a:lstStyle/>
          <a:p>
            <a:pPr marL="0" indent="0" algn="l">
              <a:lnSpc>
                <a:spcPts val="2300"/>
              </a:lnSpc>
              <a:buNone/>
            </a:pPr>
            <a:r>
              <a:rPr lang="en-US" sz="1850" kern="0" spc="-19" dirty="0">
                <a:solidFill>
                  <a:srgbClr val="E0D6DE"/>
                </a:solidFill>
                <a:latin typeface="Anton" pitchFamily="34" charset="0"/>
                <a:ea typeface="Anton" pitchFamily="34" charset="-122"/>
                <a:cs typeface="Anton" pitchFamily="34" charset="-120"/>
              </a:rPr>
              <a:t>Pengambilan Sampel</a:t>
            </a:r>
            <a:endParaRPr lang="en-US" sz="1850" dirty="0"/>
          </a:p>
        </p:txBody>
      </p:sp>
      <p:sp>
        <p:nvSpPr>
          <p:cNvPr id="10" name="Text 5"/>
          <p:cNvSpPr/>
          <p:nvPr/>
        </p:nvSpPr>
        <p:spPr>
          <a:xfrm>
            <a:off x="1899642" y="4881682"/>
            <a:ext cx="6579513" cy="303967"/>
          </a:xfrm>
          <a:prstGeom prst="rect">
            <a:avLst/>
          </a:prstGeom>
          <a:noFill/>
          <a:ln/>
        </p:spPr>
        <p:txBody>
          <a:bodyPr wrap="none" lIns="0" tIns="0" rIns="0" bIns="0" rtlCol="0" anchor="t"/>
          <a:lstStyle/>
          <a:p>
            <a:pPr marL="0" indent="0" algn="l">
              <a:lnSpc>
                <a:spcPts val="2350"/>
              </a:lnSpc>
              <a:buNone/>
            </a:pPr>
            <a:r>
              <a:rPr lang="en-US" sz="1450" kern="0" spc="-30" dirty="0">
                <a:solidFill>
                  <a:srgbClr val="E0D6DE"/>
                </a:solidFill>
                <a:latin typeface="Fira Sans" pitchFamily="34" charset="0"/>
                <a:ea typeface="Fira Sans" pitchFamily="34" charset="-122"/>
                <a:cs typeface="Fira Sans" pitchFamily="34" charset="-120"/>
              </a:rPr>
              <a:t>Ambil sampel urin (urin pagi lebih disarankan).</a:t>
            </a:r>
            <a:endParaRPr lang="en-US" sz="1450" dirty="0"/>
          </a:p>
        </p:txBody>
      </p:sp>
      <p:pic>
        <p:nvPicPr>
          <p:cNvPr id="11" name="Image 3" descr="preencoded.png"/>
          <p:cNvPicPr>
            <a:picLocks noChangeAspect="1"/>
          </p:cNvPicPr>
          <p:nvPr/>
        </p:nvPicPr>
        <p:blipFill>
          <a:blip r:embed="rId6"/>
          <a:stretch>
            <a:fillRect/>
          </a:stretch>
        </p:blipFill>
        <p:spPr>
          <a:xfrm>
            <a:off x="664845" y="5420797"/>
            <a:ext cx="949881" cy="1139785"/>
          </a:xfrm>
          <a:prstGeom prst="rect">
            <a:avLst/>
          </a:prstGeom>
        </p:spPr>
      </p:pic>
      <p:sp>
        <p:nvSpPr>
          <p:cNvPr id="12" name="Text 6"/>
          <p:cNvSpPr/>
          <p:nvPr/>
        </p:nvSpPr>
        <p:spPr>
          <a:xfrm>
            <a:off x="1899642" y="5610701"/>
            <a:ext cx="2374702" cy="296823"/>
          </a:xfrm>
          <a:prstGeom prst="rect">
            <a:avLst/>
          </a:prstGeom>
          <a:noFill/>
          <a:ln/>
        </p:spPr>
        <p:txBody>
          <a:bodyPr wrap="none" lIns="0" tIns="0" rIns="0" bIns="0" rtlCol="0" anchor="t"/>
          <a:lstStyle/>
          <a:p>
            <a:pPr marL="0" indent="0" algn="l">
              <a:lnSpc>
                <a:spcPts val="2300"/>
              </a:lnSpc>
              <a:buNone/>
            </a:pPr>
            <a:r>
              <a:rPr lang="en-US" sz="1850" kern="0" spc="-19" dirty="0">
                <a:solidFill>
                  <a:srgbClr val="E0D6DE"/>
                </a:solidFill>
                <a:latin typeface="Anton" pitchFamily="34" charset="0"/>
                <a:ea typeface="Anton" pitchFamily="34" charset="-122"/>
                <a:cs typeface="Anton" pitchFamily="34" charset="-120"/>
              </a:rPr>
              <a:t>Pemeriksaan</a:t>
            </a:r>
            <a:endParaRPr lang="en-US" sz="1850" dirty="0"/>
          </a:p>
        </p:txBody>
      </p:sp>
      <p:sp>
        <p:nvSpPr>
          <p:cNvPr id="13" name="Text 7"/>
          <p:cNvSpPr/>
          <p:nvPr/>
        </p:nvSpPr>
        <p:spPr>
          <a:xfrm>
            <a:off x="1899642" y="6021467"/>
            <a:ext cx="6579513" cy="303967"/>
          </a:xfrm>
          <a:prstGeom prst="rect">
            <a:avLst/>
          </a:prstGeom>
          <a:noFill/>
          <a:ln/>
        </p:spPr>
        <p:txBody>
          <a:bodyPr wrap="none" lIns="0" tIns="0" rIns="0" bIns="0" rtlCol="0" anchor="t"/>
          <a:lstStyle/>
          <a:p>
            <a:pPr marL="0" indent="0" algn="l">
              <a:lnSpc>
                <a:spcPts val="2350"/>
              </a:lnSpc>
              <a:buNone/>
            </a:pPr>
            <a:r>
              <a:rPr lang="en-US" sz="1450" kern="0" spc="-30" dirty="0">
                <a:solidFill>
                  <a:srgbClr val="E0D6DE"/>
                </a:solidFill>
                <a:latin typeface="Fira Sans" pitchFamily="34" charset="0"/>
                <a:ea typeface="Fira Sans" pitchFamily="34" charset="-122"/>
                <a:cs typeface="Fira Sans" pitchFamily="34" charset="-120"/>
              </a:rPr>
              <a:t>Celupkan strip uji dan tunggu.</a:t>
            </a:r>
            <a:endParaRPr lang="en-US" sz="1450" dirty="0"/>
          </a:p>
        </p:txBody>
      </p:sp>
      <p:pic>
        <p:nvPicPr>
          <p:cNvPr id="14" name="Image 4" descr="preencoded.png"/>
          <p:cNvPicPr>
            <a:picLocks noChangeAspect="1"/>
          </p:cNvPicPr>
          <p:nvPr/>
        </p:nvPicPr>
        <p:blipFill>
          <a:blip r:embed="rId7"/>
          <a:stretch>
            <a:fillRect/>
          </a:stretch>
        </p:blipFill>
        <p:spPr>
          <a:xfrm>
            <a:off x="664845" y="6560582"/>
            <a:ext cx="949881" cy="1139785"/>
          </a:xfrm>
          <a:prstGeom prst="rect">
            <a:avLst/>
          </a:prstGeom>
        </p:spPr>
      </p:pic>
      <p:sp>
        <p:nvSpPr>
          <p:cNvPr id="15" name="Text 8"/>
          <p:cNvSpPr/>
          <p:nvPr/>
        </p:nvSpPr>
        <p:spPr>
          <a:xfrm>
            <a:off x="1899642" y="6750487"/>
            <a:ext cx="2374702" cy="296823"/>
          </a:xfrm>
          <a:prstGeom prst="rect">
            <a:avLst/>
          </a:prstGeom>
          <a:noFill/>
          <a:ln/>
        </p:spPr>
        <p:txBody>
          <a:bodyPr wrap="none" lIns="0" tIns="0" rIns="0" bIns="0" rtlCol="0" anchor="t"/>
          <a:lstStyle/>
          <a:p>
            <a:pPr marL="0" indent="0" algn="l">
              <a:lnSpc>
                <a:spcPts val="2300"/>
              </a:lnSpc>
              <a:buNone/>
            </a:pPr>
            <a:r>
              <a:rPr lang="en-US" sz="1850" kern="0" spc="-19" dirty="0">
                <a:solidFill>
                  <a:srgbClr val="E0D6DE"/>
                </a:solidFill>
                <a:latin typeface="Anton" pitchFamily="34" charset="0"/>
                <a:ea typeface="Anton" pitchFamily="34" charset="-122"/>
                <a:cs typeface="Anton" pitchFamily="34" charset="-120"/>
              </a:rPr>
              <a:t>Interpretasi</a:t>
            </a:r>
            <a:endParaRPr lang="en-US" sz="1850" dirty="0"/>
          </a:p>
        </p:txBody>
      </p:sp>
      <p:sp>
        <p:nvSpPr>
          <p:cNvPr id="16" name="Text 9"/>
          <p:cNvSpPr/>
          <p:nvPr/>
        </p:nvSpPr>
        <p:spPr>
          <a:xfrm>
            <a:off x="1899642" y="7161252"/>
            <a:ext cx="6579513" cy="303967"/>
          </a:xfrm>
          <a:prstGeom prst="rect">
            <a:avLst/>
          </a:prstGeom>
          <a:noFill/>
          <a:ln/>
        </p:spPr>
        <p:txBody>
          <a:bodyPr wrap="none" lIns="0" tIns="0" rIns="0" bIns="0" rtlCol="0" anchor="t"/>
          <a:lstStyle/>
          <a:p>
            <a:pPr marL="0" indent="0" algn="l">
              <a:lnSpc>
                <a:spcPts val="2350"/>
              </a:lnSpc>
              <a:buNone/>
            </a:pPr>
            <a:r>
              <a:rPr lang="en-US" sz="1450" kern="0" spc="-30" dirty="0">
                <a:solidFill>
                  <a:srgbClr val="E0D6DE"/>
                </a:solidFill>
                <a:latin typeface="Fira Sans" pitchFamily="34" charset="0"/>
                <a:ea typeface="Fira Sans" pitchFamily="34" charset="-122"/>
                <a:cs typeface="Fira Sans" pitchFamily="34" charset="-120"/>
              </a:rPr>
              <a:t>Bandingkan warna strip dengan skala.</a:t>
            </a:r>
            <a:endParaRPr lang="en-US" sz="14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06660"/>
          </a:xfrm>
          <a:prstGeom prst="rect">
            <a:avLst/>
          </a:prstGeom>
        </p:spPr>
      </p:pic>
      <p:sp>
        <p:nvSpPr>
          <p:cNvPr id="3" name="Text 0"/>
          <p:cNvSpPr/>
          <p:nvPr/>
        </p:nvSpPr>
        <p:spPr>
          <a:xfrm>
            <a:off x="785813" y="3426023"/>
            <a:ext cx="9614773" cy="701635"/>
          </a:xfrm>
          <a:prstGeom prst="rect">
            <a:avLst/>
          </a:prstGeom>
          <a:noFill/>
          <a:ln/>
        </p:spPr>
        <p:txBody>
          <a:bodyPr wrap="none" lIns="0" tIns="0" rIns="0" bIns="0" rtlCol="0" anchor="t"/>
          <a:lstStyle/>
          <a:p>
            <a:pPr marL="0" indent="0">
              <a:lnSpc>
                <a:spcPts val="5500"/>
              </a:lnSpc>
              <a:buNone/>
            </a:pPr>
            <a:r>
              <a:rPr lang="en-US" sz="4400" kern="0" spc="-44" dirty="0">
                <a:solidFill>
                  <a:srgbClr val="FA95AF"/>
                </a:solidFill>
                <a:latin typeface="Anton" pitchFamily="34" charset="0"/>
                <a:ea typeface="Anton" pitchFamily="34" charset="-122"/>
                <a:cs typeface="Anton" pitchFamily="34" charset="-120"/>
              </a:rPr>
              <a:t>Interpretasi Hasil Pemeriksaan Glukosa Urin</a:t>
            </a:r>
            <a:endParaRPr lang="en-US" sz="4400" dirty="0"/>
          </a:p>
        </p:txBody>
      </p:sp>
      <p:sp>
        <p:nvSpPr>
          <p:cNvPr id="4" name="Text 1"/>
          <p:cNvSpPr/>
          <p:nvPr/>
        </p:nvSpPr>
        <p:spPr>
          <a:xfrm>
            <a:off x="785813" y="4464367"/>
            <a:ext cx="13058775" cy="1436846"/>
          </a:xfrm>
          <a:prstGeom prst="rect">
            <a:avLst/>
          </a:prstGeom>
          <a:noFill/>
          <a:ln/>
        </p:spPr>
        <p:txBody>
          <a:bodyPr wrap="square" lIns="0" tIns="0" rIns="0" bIns="0" rtlCol="0" anchor="t"/>
          <a:lstStyle/>
          <a:p>
            <a:pPr marL="0" indent="0">
              <a:lnSpc>
                <a:spcPts val="2800"/>
              </a:lnSpc>
              <a:buNone/>
            </a:pPr>
            <a:r>
              <a:rPr lang="en-US" sz="1750" kern="0" spc="-35" dirty="0">
                <a:solidFill>
                  <a:srgbClr val="E0D6DE"/>
                </a:solidFill>
                <a:latin typeface="Fira Sans" pitchFamily="34" charset="0"/>
                <a:ea typeface="Fira Sans" pitchFamily="34" charset="-122"/>
                <a:cs typeface="Fira Sans" pitchFamily="34" charset="-120"/>
              </a:rPr>
              <a:t>Hasil pemeriksaan glukosa urin dapat berupa negatif (tidak ada glukosa terdeteksi) atau positif (+1, +2, +3, +4), yang menunjukkan kadar glukosa yang berbeda-beda. Penting untuk diingat bahwa hasil positif bukanlah diagnosis pasti DMG dan memerlukan pemeriksaan lebih lanjut seperti tes toleransi glukosa oral (TTGO). Batas kadar glukosa urin normal pada kehamilan adalah &lt;130 mg/dL.</a:t>
            </a:r>
            <a:endParaRPr lang="en-US" sz="1750" dirty="0"/>
          </a:p>
        </p:txBody>
      </p:sp>
      <p:sp>
        <p:nvSpPr>
          <p:cNvPr id="5" name="Shape 2"/>
          <p:cNvSpPr/>
          <p:nvPr/>
        </p:nvSpPr>
        <p:spPr>
          <a:xfrm>
            <a:off x="785813" y="6406277"/>
            <a:ext cx="505182" cy="505182"/>
          </a:xfrm>
          <a:prstGeom prst="roundRect">
            <a:avLst>
              <a:gd name="adj" fmla="val 6667"/>
            </a:avLst>
          </a:prstGeom>
          <a:solidFill>
            <a:srgbClr val="3E3E3E"/>
          </a:solidFill>
          <a:ln/>
        </p:spPr>
      </p:sp>
      <p:sp>
        <p:nvSpPr>
          <p:cNvPr id="6" name="Text 3"/>
          <p:cNvSpPr/>
          <p:nvPr/>
        </p:nvSpPr>
        <p:spPr>
          <a:xfrm>
            <a:off x="984409" y="6490454"/>
            <a:ext cx="107990" cy="336828"/>
          </a:xfrm>
          <a:prstGeom prst="rect">
            <a:avLst/>
          </a:prstGeom>
          <a:noFill/>
          <a:ln/>
        </p:spPr>
        <p:txBody>
          <a:bodyPr wrap="none" lIns="0" tIns="0" rIns="0" bIns="0" rtlCol="0" anchor="t"/>
          <a:lstStyle/>
          <a:p>
            <a:pPr marL="0" indent="0" algn="ctr">
              <a:lnSpc>
                <a:spcPts val="2650"/>
              </a:lnSpc>
              <a:buNone/>
            </a:pPr>
            <a:r>
              <a:rPr lang="en-US" sz="2650" kern="0" spc="-27" dirty="0">
                <a:solidFill>
                  <a:srgbClr val="E0D6DE"/>
                </a:solidFill>
                <a:latin typeface="Anton" pitchFamily="34" charset="0"/>
                <a:ea typeface="Anton" pitchFamily="34" charset="-122"/>
                <a:cs typeface="Anton" pitchFamily="34" charset="-120"/>
              </a:rPr>
              <a:t>1</a:t>
            </a:r>
            <a:endParaRPr lang="en-US" sz="2650" dirty="0"/>
          </a:p>
        </p:txBody>
      </p:sp>
      <p:sp>
        <p:nvSpPr>
          <p:cNvPr id="7" name="Text 4"/>
          <p:cNvSpPr/>
          <p:nvPr/>
        </p:nvSpPr>
        <p:spPr>
          <a:xfrm>
            <a:off x="1515428" y="6406277"/>
            <a:ext cx="2806660" cy="350758"/>
          </a:xfrm>
          <a:prstGeom prst="rect">
            <a:avLst/>
          </a:prstGeom>
          <a:noFill/>
          <a:ln/>
        </p:spPr>
        <p:txBody>
          <a:bodyPr wrap="none" lIns="0" tIns="0" rIns="0" bIns="0" rtlCol="0" anchor="t"/>
          <a:lstStyle/>
          <a:p>
            <a:pPr marL="0" indent="0">
              <a:lnSpc>
                <a:spcPts val="2750"/>
              </a:lnSpc>
              <a:buNone/>
            </a:pPr>
            <a:r>
              <a:rPr lang="en-US" sz="2200" kern="0" spc="-22" dirty="0">
                <a:solidFill>
                  <a:srgbClr val="E0D6DE"/>
                </a:solidFill>
                <a:latin typeface="Anton" pitchFamily="34" charset="0"/>
                <a:ea typeface="Anton" pitchFamily="34" charset="-122"/>
                <a:cs typeface="Anton" pitchFamily="34" charset="-120"/>
              </a:rPr>
              <a:t>Negatif</a:t>
            </a:r>
            <a:endParaRPr lang="en-US" sz="2200" dirty="0"/>
          </a:p>
        </p:txBody>
      </p:sp>
      <p:sp>
        <p:nvSpPr>
          <p:cNvPr id="8" name="Text 5"/>
          <p:cNvSpPr/>
          <p:nvPr/>
        </p:nvSpPr>
        <p:spPr>
          <a:xfrm>
            <a:off x="1515428" y="6891695"/>
            <a:ext cx="3473648" cy="359212"/>
          </a:xfrm>
          <a:prstGeom prst="rect">
            <a:avLst/>
          </a:prstGeom>
          <a:noFill/>
          <a:ln/>
        </p:spPr>
        <p:txBody>
          <a:bodyPr wrap="none" lIns="0" tIns="0" rIns="0" bIns="0" rtlCol="0" anchor="t"/>
          <a:lstStyle/>
          <a:p>
            <a:pPr marL="0" indent="0">
              <a:lnSpc>
                <a:spcPts val="2800"/>
              </a:lnSpc>
              <a:buNone/>
            </a:pPr>
            <a:r>
              <a:rPr lang="en-US" sz="1750" kern="0" spc="-35" dirty="0">
                <a:solidFill>
                  <a:srgbClr val="E0D6DE"/>
                </a:solidFill>
                <a:latin typeface="Fira Sans" pitchFamily="34" charset="0"/>
                <a:ea typeface="Fira Sans" pitchFamily="34" charset="-122"/>
                <a:cs typeface="Fira Sans" pitchFamily="34" charset="-120"/>
              </a:rPr>
              <a:t>Tidak ada glukosa terdeteksi.</a:t>
            </a:r>
            <a:endParaRPr lang="en-US" sz="1750" dirty="0"/>
          </a:p>
        </p:txBody>
      </p:sp>
      <p:sp>
        <p:nvSpPr>
          <p:cNvPr id="9" name="Shape 6"/>
          <p:cNvSpPr/>
          <p:nvPr/>
        </p:nvSpPr>
        <p:spPr>
          <a:xfrm>
            <a:off x="5213509" y="6406277"/>
            <a:ext cx="505182" cy="505182"/>
          </a:xfrm>
          <a:prstGeom prst="roundRect">
            <a:avLst>
              <a:gd name="adj" fmla="val 6667"/>
            </a:avLst>
          </a:prstGeom>
          <a:solidFill>
            <a:srgbClr val="3E3E3E"/>
          </a:solidFill>
          <a:ln/>
        </p:spPr>
      </p:sp>
      <p:sp>
        <p:nvSpPr>
          <p:cNvPr id="10" name="Text 7"/>
          <p:cNvSpPr/>
          <p:nvPr/>
        </p:nvSpPr>
        <p:spPr>
          <a:xfrm>
            <a:off x="5384482" y="6490454"/>
            <a:ext cx="163116" cy="336828"/>
          </a:xfrm>
          <a:prstGeom prst="rect">
            <a:avLst/>
          </a:prstGeom>
          <a:noFill/>
          <a:ln/>
        </p:spPr>
        <p:txBody>
          <a:bodyPr wrap="none" lIns="0" tIns="0" rIns="0" bIns="0" rtlCol="0" anchor="t"/>
          <a:lstStyle/>
          <a:p>
            <a:pPr marL="0" indent="0" algn="ctr">
              <a:lnSpc>
                <a:spcPts val="2650"/>
              </a:lnSpc>
              <a:buNone/>
            </a:pPr>
            <a:r>
              <a:rPr lang="en-US" sz="2650" kern="0" spc="-27" dirty="0">
                <a:solidFill>
                  <a:srgbClr val="E0D6DE"/>
                </a:solidFill>
                <a:latin typeface="Anton" pitchFamily="34" charset="0"/>
                <a:ea typeface="Anton" pitchFamily="34" charset="-122"/>
                <a:cs typeface="Anton" pitchFamily="34" charset="-120"/>
              </a:rPr>
              <a:t>2</a:t>
            </a:r>
            <a:endParaRPr lang="en-US" sz="2650" dirty="0"/>
          </a:p>
        </p:txBody>
      </p:sp>
      <p:sp>
        <p:nvSpPr>
          <p:cNvPr id="11" name="Text 8"/>
          <p:cNvSpPr/>
          <p:nvPr/>
        </p:nvSpPr>
        <p:spPr>
          <a:xfrm>
            <a:off x="5943124" y="6406277"/>
            <a:ext cx="2806660" cy="350758"/>
          </a:xfrm>
          <a:prstGeom prst="rect">
            <a:avLst/>
          </a:prstGeom>
          <a:noFill/>
          <a:ln/>
        </p:spPr>
        <p:txBody>
          <a:bodyPr wrap="none" lIns="0" tIns="0" rIns="0" bIns="0" rtlCol="0" anchor="t"/>
          <a:lstStyle/>
          <a:p>
            <a:pPr marL="0" indent="0">
              <a:lnSpc>
                <a:spcPts val="2750"/>
              </a:lnSpc>
              <a:buNone/>
            </a:pPr>
            <a:r>
              <a:rPr lang="en-US" sz="2200" kern="0" spc="-22" dirty="0">
                <a:solidFill>
                  <a:srgbClr val="E0D6DE"/>
                </a:solidFill>
                <a:latin typeface="Anton" pitchFamily="34" charset="0"/>
                <a:ea typeface="Anton" pitchFamily="34" charset="-122"/>
                <a:cs typeface="Anton" pitchFamily="34" charset="-120"/>
              </a:rPr>
              <a:t>Positif</a:t>
            </a:r>
            <a:endParaRPr lang="en-US" sz="2200" dirty="0"/>
          </a:p>
        </p:txBody>
      </p:sp>
      <p:sp>
        <p:nvSpPr>
          <p:cNvPr id="12" name="Text 9"/>
          <p:cNvSpPr/>
          <p:nvPr/>
        </p:nvSpPr>
        <p:spPr>
          <a:xfrm>
            <a:off x="5943124" y="6891695"/>
            <a:ext cx="3473648" cy="718423"/>
          </a:xfrm>
          <a:prstGeom prst="rect">
            <a:avLst/>
          </a:prstGeom>
          <a:noFill/>
          <a:ln/>
        </p:spPr>
        <p:txBody>
          <a:bodyPr wrap="square" lIns="0" tIns="0" rIns="0" bIns="0" rtlCol="0" anchor="t"/>
          <a:lstStyle/>
          <a:p>
            <a:pPr marL="0" indent="0">
              <a:lnSpc>
                <a:spcPts val="2800"/>
              </a:lnSpc>
              <a:buNone/>
            </a:pPr>
            <a:r>
              <a:rPr lang="en-US" sz="1750" kern="0" spc="-35" dirty="0">
                <a:solidFill>
                  <a:srgbClr val="E0D6DE"/>
                </a:solidFill>
                <a:latin typeface="Fira Sans" pitchFamily="34" charset="0"/>
                <a:ea typeface="Fira Sans" pitchFamily="34" charset="-122"/>
                <a:cs typeface="Fira Sans" pitchFamily="34" charset="-120"/>
              </a:rPr>
              <a:t>Menunjukkan kadar glukosa yang berbeda-beda.</a:t>
            </a:r>
            <a:endParaRPr lang="en-US" sz="1750" dirty="0"/>
          </a:p>
        </p:txBody>
      </p:sp>
      <p:sp>
        <p:nvSpPr>
          <p:cNvPr id="13" name="Shape 10"/>
          <p:cNvSpPr/>
          <p:nvPr/>
        </p:nvSpPr>
        <p:spPr>
          <a:xfrm>
            <a:off x="9641205" y="6406277"/>
            <a:ext cx="505182" cy="505182"/>
          </a:xfrm>
          <a:prstGeom prst="roundRect">
            <a:avLst>
              <a:gd name="adj" fmla="val 6667"/>
            </a:avLst>
          </a:prstGeom>
          <a:solidFill>
            <a:srgbClr val="3E3E3E"/>
          </a:solidFill>
          <a:ln/>
        </p:spPr>
      </p:sp>
      <p:sp>
        <p:nvSpPr>
          <p:cNvPr id="14" name="Text 11"/>
          <p:cNvSpPr/>
          <p:nvPr/>
        </p:nvSpPr>
        <p:spPr>
          <a:xfrm>
            <a:off x="9812179" y="6490454"/>
            <a:ext cx="163116" cy="336828"/>
          </a:xfrm>
          <a:prstGeom prst="rect">
            <a:avLst/>
          </a:prstGeom>
          <a:noFill/>
          <a:ln/>
        </p:spPr>
        <p:txBody>
          <a:bodyPr wrap="none" lIns="0" tIns="0" rIns="0" bIns="0" rtlCol="0" anchor="t"/>
          <a:lstStyle/>
          <a:p>
            <a:pPr marL="0" indent="0" algn="ctr">
              <a:lnSpc>
                <a:spcPts val="2650"/>
              </a:lnSpc>
              <a:buNone/>
            </a:pPr>
            <a:r>
              <a:rPr lang="en-US" sz="2650" kern="0" spc="-27" dirty="0">
                <a:solidFill>
                  <a:srgbClr val="E0D6DE"/>
                </a:solidFill>
                <a:latin typeface="Anton" pitchFamily="34" charset="0"/>
                <a:ea typeface="Anton" pitchFamily="34" charset="-122"/>
                <a:cs typeface="Anton" pitchFamily="34" charset="-120"/>
              </a:rPr>
              <a:t>3</a:t>
            </a:r>
            <a:endParaRPr lang="en-US" sz="2650" dirty="0"/>
          </a:p>
        </p:txBody>
      </p:sp>
      <p:sp>
        <p:nvSpPr>
          <p:cNvPr id="15" name="Text 12"/>
          <p:cNvSpPr/>
          <p:nvPr/>
        </p:nvSpPr>
        <p:spPr>
          <a:xfrm>
            <a:off x="10370820" y="6406277"/>
            <a:ext cx="2806660" cy="350758"/>
          </a:xfrm>
          <a:prstGeom prst="rect">
            <a:avLst/>
          </a:prstGeom>
          <a:noFill/>
          <a:ln/>
        </p:spPr>
        <p:txBody>
          <a:bodyPr wrap="none" lIns="0" tIns="0" rIns="0" bIns="0" rtlCol="0" anchor="t"/>
          <a:lstStyle/>
          <a:p>
            <a:pPr marL="0" indent="0">
              <a:lnSpc>
                <a:spcPts val="2750"/>
              </a:lnSpc>
              <a:buNone/>
            </a:pPr>
            <a:r>
              <a:rPr lang="en-US" sz="2200" kern="0" spc="-22" dirty="0">
                <a:solidFill>
                  <a:srgbClr val="E0D6DE"/>
                </a:solidFill>
                <a:latin typeface="Anton" pitchFamily="34" charset="0"/>
                <a:ea typeface="Anton" pitchFamily="34" charset="-122"/>
                <a:cs typeface="Anton" pitchFamily="34" charset="-120"/>
              </a:rPr>
              <a:t>Catatan</a:t>
            </a:r>
            <a:endParaRPr lang="en-US" sz="2200" dirty="0"/>
          </a:p>
        </p:txBody>
      </p:sp>
      <p:sp>
        <p:nvSpPr>
          <p:cNvPr id="16" name="Text 13"/>
          <p:cNvSpPr/>
          <p:nvPr/>
        </p:nvSpPr>
        <p:spPr>
          <a:xfrm>
            <a:off x="10370820" y="6891695"/>
            <a:ext cx="3473648" cy="718423"/>
          </a:xfrm>
          <a:prstGeom prst="rect">
            <a:avLst/>
          </a:prstGeom>
          <a:noFill/>
          <a:ln/>
        </p:spPr>
        <p:txBody>
          <a:bodyPr wrap="square" lIns="0" tIns="0" rIns="0" bIns="0" rtlCol="0" anchor="t"/>
          <a:lstStyle/>
          <a:p>
            <a:pPr marL="0" indent="0">
              <a:lnSpc>
                <a:spcPts val="2800"/>
              </a:lnSpc>
              <a:buNone/>
            </a:pPr>
            <a:r>
              <a:rPr lang="en-US" sz="1750" kern="0" spc="-35" dirty="0">
                <a:solidFill>
                  <a:srgbClr val="E0D6DE"/>
                </a:solidFill>
                <a:latin typeface="Fira Sans" pitchFamily="34" charset="0"/>
                <a:ea typeface="Fira Sans" pitchFamily="34" charset="-122"/>
                <a:cs typeface="Fira Sans" pitchFamily="34" charset="-120"/>
              </a:rPr>
              <a:t>Hasil positif perlu pemeriksaan lebih lanjut.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2713" y="591383"/>
            <a:ext cx="11151513" cy="672108"/>
          </a:xfrm>
          <a:prstGeom prst="rect">
            <a:avLst/>
          </a:prstGeom>
          <a:noFill/>
          <a:ln/>
        </p:spPr>
        <p:txBody>
          <a:bodyPr wrap="none" lIns="0" tIns="0" rIns="0" bIns="0" rtlCol="0" anchor="t"/>
          <a:lstStyle/>
          <a:p>
            <a:pPr marL="0" indent="0">
              <a:lnSpc>
                <a:spcPts val="5250"/>
              </a:lnSpc>
              <a:buNone/>
            </a:pPr>
            <a:r>
              <a:rPr lang="en-US" sz="4200" kern="0" spc="-42" dirty="0">
                <a:solidFill>
                  <a:srgbClr val="FA95AF"/>
                </a:solidFill>
                <a:latin typeface="Anton" pitchFamily="34" charset="0"/>
                <a:ea typeface="Anton" pitchFamily="34" charset="-122"/>
                <a:cs typeface="Anton" pitchFamily="34" charset="-120"/>
              </a:rPr>
              <a:t>Pemeriksaan Golongan Darah: Tujuan dan Pentingnya</a:t>
            </a:r>
            <a:endParaRPr lang="en-US" sz="4200" dirty="0"/>
          </a:p>
        </p:txBody>
      </p:sp>
      <p:sp>
        <p:nvSpPr>
          <p:cNvPr id="3" name="Text 1"/>
          <p:cNvSpPr/>
          <p:nvPr/>
        </p:nvSpPr>
        <p:spPr>
          <a:xfrm>
            <a:off x="752713" y="1693545"/>
            <a:ext cx="13124974" cy="1375886"/>
          </a:xfrm>
          <a:prstGeom prst="rect">
            <a:avLst/>
          </a:prstGeom>
          <a:noFill/>
          <a:ln/>
        </p:spPr>
        <p:txBody>
          <a:bodyPr wrap="square" lIns="0" tIns="0" rIns="0" bIns="0" rtlCol="0" anchor="t"/>
          <a:lstStyle/>
          <a:p>
            <a:pPr marL="0" indent="0">
              <a:lnSpc>
                <a:spcPts val="2700"/>
              </a:lnSpc>
              <a:buNone/>
            </a:pPr>
            <a:r>
              <a:rPr lang="en-US" sz="1650" kern="0" spc="-34" dirty="0">
                <a:solidFill>
                  <a:srgbClr val="E0D6DE"/>
                </a:solidFill>
                <a:latin typeface="Fira Sans" pitchFamily="34" charset="0"/>
                <a:ea typeface="Fira Sans" pitchFamily="34" charset="-122"/>
                <a:cs typeface="Fira Sans" pitchFamily="34" charset="-120"/>
              </a:rPr>
              <a:t>Pemeriksaan golongan darah bertujuan untuk menentukan golongan darah (A, B, AB, O) dan rhesus (Rh) faktor (positif atau negatif). Pemeriksaan ini penting untuk transfusi darah yang aman, pencegahan inkompatibilitas Rh (Rh isoimmunization) pada ibu dan bayi, serta perencanaan kehamilan yang lebih aman. Mengetahui golongan darah membantu dalam mengantisipasi potensi masalah selama kehamilan dan persalinan.</a:t>
            </a:r>
            <a:endParaRPr lang="en-US" sz="1650" dirty="0"/>
          </a:p>
        </p:txBody>
      </p:sp>
      <p:sp>
        <p:nvSpPr>
          <p:cNvPr id="4" name="Text 2"/>
          <p:cNvSpPr/>
          <p:nvPr/>
        </p:nvSpPr>
        <p:spPr>
          <a:xfrm>
            <a:off x="2018824" y="5084802"/>
            <a:ext cx="2688431" cy="335994"/>
          </a:xfrm>
          <a:prstGeom prst="rect">
            <a:avLst/>
          </a:prstGeom>
          <a:noFill/>
          <a:ln/>
        </p:spPr>
        <p:txBody>
          <a:bodyPr wrap="none" lIns="0" tIns="0" rIns="0" bIns="0" rtlCol="0" anchor="t"/>
          <a:lstStyle/>
          <a:p>
            <a:pPr marL="0" indent="0" algn="r">
              <a:lnSpc>
                <a:spcPts val="2600"/>
              </a:lnSpc>
              <a:buNone/>
            </a:pPr>
            <a:r>
              <a:rPr lang="en-US" sz="2100" kern="0" spc="-21" dirty="0">
                <a:solidFill>
                  <a:srgbClr val="E0D6DE"/>
                </a:solidFill>
                <a:latin typeface="Anton" pitchFamily="34" charset="0"/>
                <a:ea typeface="Anton" pitchFamily="34" charset="-122"/>
                <a:cs typeface="Anton" pitchFamily="34" charset="-120"/>
              </a:rPr>
              <a:t>Transfusi</a:t>
            </a:r>
            <a:endParaRPr lang="en-US" sz="2100" dirty="0"/>
          </a:p>
        </p:txBody>
      </p:sp>
      <p:sp>
        <p:nvSpPr>
          <p:cNvPr id="5" name="Text 3"/>
          <p:cNvSpPr/>
          <p:nvPr/>
        </p:nvSpPr>
        <p:spPr>
          <a:xfrm>
            <a:off x="752713" y="5549741"/>
            <a:ext cx="3954542" cy="343972"/>
          </a:xfrm>
          <a:prstGeom prst="rect">
            <a:avLst/>
          </a:prstGeom>
          <a:noFill/>
          <a:ln/>
        </p:spPr>
        <p:txBody>
          <a:bodyPr wrap="none" lIns="0" tIns="0" rIns="0" bIns="0" rtlCol="0" anchor="t"/>
          <a:lstStyle/>
          <a:p>
            <a:pPr marL="0" indent="0" algn="r">
              <a:lnSpc>
                <a:spcPts val="2700"/>
              </a:lnSpc>
              <a:buNone/>
            </a:pPr>
            <a:r>
              <a:rPr lang="en-US" sz="1650" kern="0" spc="-34" dirty="0">
                <a:solidFill>
                  <a:srgbClr val="E0D6DE"/>
                </a:solidFill>
                <a:latin typeface="Fira Sans" pitchFamily="34" charset="0"/>
                <a:ea typeface="Fira Sans" pitchFamily="34" charset="-122"/>
                <a:cs typeface="Fira Sans" pitchFamily="34" charset="-120"/>
              </a:rPr>
              <a:t>Untuk transfusi darah yang aman.</a:t>
            </a:r>
            <a:endParaRPr lang="en-US" sz="1650" dirty="0"/>
          </a:p>
        </p:txBody>
      </p:sp>
      <p:pic>
        <p:nvPicPr>
          <p:cNvPr id="6" name="Image 0" descr="preencoded.png"/>
          <p:cNvPicPr>
            <a:picLocks noChangeAspect="1"/>
          </p:cNvPicPr>
          <p:nvPr/>
        </p:nvPicPr>
        <p:blipFill>
          <a:blip r:embed="rId3"/>
          <a:stretch>
            <a:fillRect/>
          </a:stretch>
        </p:blipFill>
        <p:spPr>
          <a:xfrm>
            <a:off x="5137309" y="3311366"/>
            <a:ext cx="4355783" cy="4355783"/>
          </a:xfrm>
          <a:prstGeom prst="rect">
            <a:avLst/>
          </a:prstGeom>
        </p:spPr>
      </p:pic>
      <p:sp>
        <p:nvSpPr>
          <p:cNvPr id="7" name="Text 4"/>
          <p:cNvSpPr/>
          <p:nvPr/>
        </p:nvSpPr>
        <p:spPr>
          <a:xfrm>
            <a:off x="5770245" y="5012055"/>
            <a:ext cx="86201" cy="430054"/>
          </a:xfrm>
          <a:prstGeom prst="rect">
            <a:avLst/>
          </a:prstGeom>
          <a:noFill/>
          <a:ln/>
        </p:spPr>
        <p:txBody>
          <a:bodyPr wrap="none" lIns="0" tIns="0" rIns="0" bIns="0" rtlCol="0" anchor="t"/>
          <a:lstStyle/>
          <a:p>
            <a:pPr marL="0" indent="0">
              <a:lnSpc>
                <a:spcPts val="3350"/>
              </a:lnSpc>
              <a:buNone/>
            </a:pPr>
            <a:r>
              <a:rPr lang="en-US" sz="2100" kern="0" spc="-21" dirty="0">
                <a:solidFill>
                  <a:srgbClr val="E0D6DE"/>
                </a:solidFill>
                <a:latin typeface="Anton" pitchFamily="34" charset="0"/>
                <a:ea typeface="Anton" pitchFamily="34" charset="-122"/>
                <a:cs typeface="Anton" pitchFamily="34" charset="-120"/>
              </a:rPr>
              <a:t>1</a:t>
            </a:r>
            <a:endParaRPr lang="en-US" sz="2100" dirty="0"/>
          </a:p>
        </p:txBody>
      </p:sp>
      <p:sp>
        <p:nvSpPr>
          <p:cNvPr id="8" name="Text 5"/>
          <p:cNvSpPr/>
          <p:nvPr/>
        </p:nvSpPr>
        <p:spPr>
          <a:xfrm>
            <a:off x="9815632" y="3915132"/>
            <a:ext cx="2688431" cy="335994"/>
          </a:xfrm>
          <a:prstGeom prst="rect">
            <a:avLst/>
          </a:prstGeom>
          <a:noFill/>
          <a:ln/>
        </p:spPr>
        <p:txBody>
          <a:bodyPr wrap="none" lIns="0" tIns="0" rIns="0" bIns="0" rtlCol="0" anchor="t"/>
          <a:lstStyle/>
          <a:p>
            <a:pPr marL="0" indent="0" algn="l">
              <a:lnSpc>
                <a:spcPts val="2600"/>
              </a:lnSpc>
              <a:buNone/>
            </a:pPr>
            <a:r>
              <a:rPr lang="en-US" sz="2100" kern="0" spc="-21" dirty="0">
                <a:solidFill>
                  <a:srgbClr val="E0D6DE"/>
                </a:solidFill>
                <a:latin typeface="Anton" pitchFamily="34" charset="0"/>
                <a:ea typeface="Anton" pitchFamily="34" charset="-122"/>
                <a:cs typeface="Anton" pitchFamily="34" charset="-120"/>
              </a:rPr>
              <a:t>Rh Isoimmunization</a:t>
            </a:r>
            <a:endParaRPr lang="en-US" sz="2100" dirty="0"/>
          </a:p>
        </p:txBody>
      </p:sp>
      <p:sp>
        <p:nvSpPr>
          <p:cNvPr id="9" name="Text 6"/>
          <p:cNvSpPr/>
          <p:nvPr/>
        </p:nvSpPr>
        <p:spPr>
          <a:xfrm>
            <a:off x="9815632" y="4380071"/>
            <a:ext cx="4062055" cy="343972"/>
          </a:xfrm>
          <a:prstGeom prst="rect">
            <a:avLst/>
          </a:prstGeom>
          <a:noFill/>
          <a:ln/>
        </p:spPr>
        <p:txBody>
          <a:bodyPr wrap="none" lIns="0" tIns="0" rIns="0" bIns="0" rtlCol="0" anchor="t"/>
          <a:lstStyle/>
          <a:p>
            <a:pPr marL="0" indent="0" algn="l">
              <a:lnSpc>
                <a:spcPts val="2700"/>
              </a:lnSpc>
              <a:buNone/>
            </a:pPr>
            <a:r>
              <a:rPr lang="en-US" sz="1650" kern="0" spc="-34" dirty="0">
                <a:solidFill>
                  <a:srgbClr val="E0D6DE"/>
                </a:solidFill>
                <a:latin typeface="Fira Sans" pitchFamily="34" charset="0"/>
                <a:ea typeface="Fira Sans" pitchFamily="34" charset="-122"/>
                <a:cs typeface="Fira Sans" pitchFamily="34" charset="-120"/>
              </a:rPr>
              <a:t>Pencegahan inkompatibilitas Rh.</a:t>
            </a:r>
            <a:endParaRPr lang="en-US" sz="1650" dirty="0"/>
          </a:p>
        </p:txBody>
      </p:sp>
      <p:pic>
        <p:nvPicPr>
          <p:cNvPr id="10" name="Image 1" descr="preencoded.png"/>
          <p:cNvPicPr>
            <a:picLocks noChangeAspect="1"/>
          </p:cNvPicPr>
          <p:nvPr/>
        </p:nvPicPr>
        <p:blipFill>
          <a:blip r:embed="rId4"/>
          <a:stretch>
            <a:fillRect/>
          </a:stretch>
        </p:blipFill>
        <p:spPr>
          <a:xfrm>
            <a:off x="5137309" y="3311366"/>
            <a:ext cx="4355783" cy="4355783"/>
          </a:xfrm>
          <a:prstGeom prst="rect">
            <a:avLst/>
          </a:prstGeom>
        </p:spPr>
      </p:pic>
      <p:sp>
        <p:nvSpPr>
          <p:cNvPr id="11" name="Text 7"/>
          <p:cNvSpPr/>
          <p:nvPr/>
        </p:nvSpPr>
        <p:spPr>
          <a:xfrm>
            <a:off x="8227933" y="4104561"/>
            <a:ext cx="130135" cy="430054"/>
          </a:xfrm>
          <a:prstGeom prst="rect">
            <a:avLst/>
          </a:prstGeom>
          <a:noFill/>
          <a:ln/>
        </p:spPr>
        <p:txBody>
          <a:bodyPr wrap="none" lIns="0" tIns="0" rIns="0" bIns="0" rtlCol="0" anchor="t"/>
          <a:lstStyle/>
          <a:p>
            <a:pPr marL="0" indent="0">
              <a:lnSpc>
                <a:spcPts val="3350"/>
              </a:lnSpc>
              <a:buNone/>
            </a:pPr>
            <a:r>
              <a:rPr lang="en-US" sz="2100" kern="0" spc="-21" dirty="0">
                <a:solidFill>
                  <a:srgbClr val="E0D6DE"/>
                </a:solidFill>
                <a:latin typeface="Anton" pitchFamily="34" charset="0"/>
                <a:ea typeface="Anton" pitchFamily="34" charset="-122"/>
                <a:cs typeface="Anton" pitchFamily="34" charset="-120"/>
              </a:rPr>
              <a:t>2</a:t>
            </a:r>
            <a:endParaRPr lang="en-US" sz="2100" dirty="0"/>
          </a:p>
        </p:txBody>
      </p:sp>
      <p:sp>
        <p:nvSpPr>
          <p:cNvPr id="12" name="Text 8"/>
          <p:cNvSpPr/>
          <p:nvPr/>
        </p:nvSpPr>
        <p:spPr>
          <a:xfrm>
            <a:off x="9815632" y="6254353"/>
            <a:ext cx="2688431" cy="335994"/>
          </a:xfrm>
          <a:prstGeom prst="rect">
            <a:avLst/>
          </a:prstGeom>
          <a:noFill/>
          <a:ln/>
        </p:spPr>
        <p:txBody>
          <a:bodyPr wrap="none" lIns="0" tIns="0" rIns="0" bIns="0" rtlCol="0" anchor="t"/>
          <a:lstStyle/>
          <a:p>
            <a:pPr marL="0" indent="0" algn="l">
              <a:lnSpc>
                <a:spcPts val="2600"/>
              </a:lnSpc>
              <a:buNone/>
            </a:pPr>
            <a:r>
              <a:rPr lang="en-US" sz="2100" kern="0" spc="-21" dirty="0">
                <a:solidFill>
                  <a:srgbClr val="E0D6DE"/>
                </a:solidFill>
                <a:latin typeface="Anton" pitchFamily="34" charset="0"/>
                <a:ea typeface="Anton" pitchFamily="34" charset="-122"/>
                <a:cs typeface="Anton" pitchFamily="34" charset="-120"/>
              </a:rPr>
              <a:t>Perencanaan Kehamilan</a:t>
            </a:r>
            <a:endParaRPr lang="en-US" sz="2100" dirty="0"/>
          </a:p>
        </p:txBody>
      </p:sp>
      <p:sp>
        <p:nvSpPr>
          <p:cNvPr id="13" name="Text 9"/>
          <p:cNvSpPr/>
          <p:nvPr/>
        </p:nvSpPr>
        <p:spPr>
          <a:xfrm>
            <a:off x="9815632" y="6719292"/>
            <a:ext cx="4062055" cy="343972"/>
          </a:xfrm>
          <a:prstGeom prst="rect">
            <a:avLst/>
          </a:prstGeom>
          <a:noFill/>
          <a:ln/>
        </p:spPr>
        <p:txBody>
          <a:bodyPr wrap="none" lIns="0" tIns="0" rIns="0" bIns="0" rtlCol="0" anchor="t"/>
          <a:lstStyle/>
          <a:p>
            <a:pPr marL="0" indent="0" algn="l">
              <a:lnSpc>
                <a:spcPts val="2700"/>
              </a:lnSpc>
              <a:buNone/>
            </a:pPr>
            <a:r>
              <a:rPr lang="en-US" sz="1650" kern="0" spc="-34" dirty="0">
                <a:solidFill>
                  <a:srgbClr val="E0D6DE"/>
                </a:solidFill>
                <a:latin typeface="Fira Sans" pitchFamily="34" charset="0"/>
                <a:ea typeface="Fira Sans" pitchFamily="34" charset="-122"/>
                <a:cs typeface="Fira Sans" pitchFamily="34" charset="-120"/>
              </a:rPr>
              <a:t>Perencanaan kehamilan yang aman.</a:t>
            </a:r>
            <a:endParaRPr lang="en-US" sz="1650" dirty="0"/>
          </a:p>
        </p:txBody>
      </p:sp>
      <p:pic>
        <p:nvPicPr>
          <p:cNvPr id="14" name="Image 2" descr="preencoded.png"/>
          <p:cNvPicPr>
            <a:picLocks noChangeAspect="1"/>
          </p:cNvPicPr>
          <p:nvPr/>
        </p:nvPicPr>
        <p:blipFill>
          <a:blip r:embed="rId5"/>
          <a:stretch>
            <a:fillRect/>
          </a:stretch>
        </p:blipFill>
        <p:spPr>
          <a:xfrm>
            <a:off x="5137309" y="3311366"/>
            <a:ext cx="4355783" cy="4355783"/>
          </a:xfrm>
          <a:prstGeom prst="rect">
            <a:avLst/>
          </a:prstGeom>
        </p:spPr>
      </p:pic>
      <p:sp>
        <p:nvSpPr>
          <p:cNvPr id="15" name="Text 10"/>
          <p:cNvSpPr/>
          <p:nvPr/>
        </p:nvSpPr>
        <p:spPr>
          <a:xfrm>
            <a:off x="7773948" y="6705838"/>
            <a:ext cx="130135" cy="430054"/>
          </a:xfrm>
          <a:prstGeom prst="rect">
            <a:avLst/>
          </a:prstGeom>
          <a:noFill/>
          <a:ln/>
        </p:spPr>
        <p:txBody>
          <a:bodyPr wrap="none" lIns="0" tIns="0" rIns="0" bIns="0" rtlCol="0" anchor="t"/>
          <a:lstStyle/>
          <a:p>
            <a:pPr marL="0" indent="0">
              <a:lnSpc>
                <a:spcPts val="3350"/>
              </a:lnSpc>
              <a:buNone/>
            </a:pPr>
            <a:r>
              <a:rPr lang="en-US" sz="2100" kern="0" spc="-21" dirty="0">
                <a:solidFill>
                  <a:srgbClr val="E0D6DE"/>
                </a:solidFill>
                <a:latin typeface="Anton" pitchFamily="34" charset="0"/>
                <a:ea typeface="Anton" pitchFamily="34" charset="-122"/>
                <a:cs typeface="Anton" pitchFamily="34" charset="-120"/>
              </a:rPr>
              <a:t>3</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33199"/>
            <a:ext cx="7556421" cy="1417558"/>
          </a:xfrm>
          <a:prstGeom prst="rect">
            <a:avLst/>
          </a:prstGeom>
          <a:noFill/>
          <a:ln/>
        </p:spPr>
        <p:txBody>
          <a:bodyPr wrap="square" lIns="0" tIns="0" rIns="0" bIns="0" rtlCol="0" anchor="t"/>
          <a:lstStyle/>
          <a:p>
            <a:pPr marL="0" indent="0">
              <a:lnSpc>
                <a:spcPts val="5550"/>
              </a:lnSpc>
              <a:buNone/>
            </a:pPr>
            <a:r>
              <a:rPr lang="en-US" sz="4450" kern="0" spc="-45" dirty="0">
                <a:solidFill>
                  <a:srgbClr val="FA95AF"/>
                </a:solidFill>
                <a:latin typeface="Anton" pitchFamily="34" charset="0"/>
                <a:ea typeface="Anton" pitchFamily="34" charset="-122"/>
                <a:cs typeface="Anton" pitchFamily="34" charset="-120"/>
              </a:rPr>
              <a:t>Prosedur Pemeriksaan Golongan Darah</a:t>
            </a:r>
            <a:endParaRPr lang="en-US" sz="4450" dirty="0"/>
          </a:p>
        </p:txBody>
      </p:sp>
      <p:sp>
        <p:nvSpPr>
          <p:cNvPr id="4" name="Text 1"/>
          <p:cNvSpPr/>
          <p:nvPr/>
        </p:nvSpPr>
        <p:spPr>
          <a:xfrm>
            <a:off x="6280190" y="2590919"/>
            <a:ext cx="7556421" cy="2177415"/>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Prosedur pemeriksaan golongan darah melibatkan persiapan alat dan bahan seperti kartu golongan darah, reagen anti-A, anti-B, anti-D, lanset steril, dan alkohol swab. Sampel darah biasanya diambil dari ujung jari. Darah diteteskan pada kartu golongan darah, kemudian reagen ditambahkan pada masing-masing lingkaran. Setelah diaduk, amati adanya aglutinasi (penggumpalan) untuk menentukan golongan darah.</a:t>
            </a:r>
            <a:endParaRPr lang="en-US" sz="1750" dirty="0"/>
          </a:p>
        </p:txBody>
      </p:sp>
      <p:pic>
        <p:nvPicPr>
          <p:cNvPr id="5" name="Image 1" descr="preencoded.png"/>
          <p:cNvPicPr>
            <a:picLocks noChangeAspect="1"/>
          </p:cNvPicPr>
          <p:nvPr/>
        </p:nvPicPr>
        <p:blipFill>
          <a:blip r:embed="rId4"/>
          <a:stretch>
            <a:fillRect/>
          </a:stretch>
        </p:blipFill>
        <p:spPr>
          <a:xfrm>
            <a:off x="6280190" y="5023485"/>
            <a:ext cx="566976" cy="566976"/>
          </a:xfrm>
          <a:prstGeom prst="rect">
            <a:avLst/>
          </a:prstGeom>
        </p:spPr>
      </p:pic>
      <p:sp>
        <p:nvSpPr>
          <p:cNvPr id="6" name="Text 2"/>
          <p:cNvSpPr/>
          <p:nvPr/>
        </p:nvSpPr>
        <p:spPr>
          <a:xfrm>
            <a:off x="6280190" y="5817275"/>
            <a:ext cx="2291953" cy="354330"/>
          </a:xfrm>
          <a:prstGeom prst="rect">
            <a:avLst/>
          </a:prstGeom>
          <a:noFill/>
          <a:ln/>
        </p:spPr>
        <p:txBody>
          <a:bodyPr wrap="none" lIns="0" tIns="0" rIns="0" bIns="0" rtlCol="0" anchor="t"/>
          <a:lstStyle/>
          <a:p>
            <a:pPr marL="0" indent="0" algn="l">
              <a:lnSpc>
                <a:spcPts val="2750"/>
              </a:lnSpc>
              <a:buNone/>
            </a:pPr>
            <a:r>
              <a:rPr lang="en-US" sz="2200" kern="0" spc="-22" dirty="0">
                <a:solidFill>
                  <a:srgbClr val="E0D6DE"/>
                </a:solidFill>
                <a:latin typeface="Anton" pitchFamily="34" charset="0"/>
                <a:ea typeface="Anton" pitchFamily="34" charset="-122"/>
                <a:cs typeface="Anton" pitchFamily="34" charset="-120"/>
              </a:rPr>
              <a:t>Sampel Darah</a:t>
            </a:r>
            <a:endParaRPr lang="en-US" sz="2200" dirty="0"/>
          </a:p>
        </p:txBody>
      </p:sp>
      <p:sp>
        <p:nvSpPr>
          <p:cNvPr id="7" name="Text 3"/>
          <p:cNvSpPr/>
          <p:nvPr/>
        </p:nvSpPr>
        <p:spPr>
          <a:xfrm>
            <a:off x="6280190" y="6307693"/>
            <a:ext cx="2291953"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Fira Sans" pitchFamily="34" charset="0"/>
                <a:ea typeface="Fira Sans" pitchFamily="34" charset="-122"/>
                <a:cs typeface="Fira Sans" pitchFamily="34" charset="-120"/>
              </a:rPr>
              <a:t>Pengambilan sampel darah dari ujung jari.</a:t>
            </a:r>
            <a:endParaRPr lang="en-US" sz="1750" dirty="0"/>
          </a:p>
        </p:txBody>
      </p:sp>
      <p:pic>
        <p:nvPicPr>
          <p:cNvPr id="8" name="Image 2" descr="preencoded.png"/>
          <p:cNvPicPr>
            <a:picLocks noChangeAspect="1"/>
          </p:cNvPicPr>
          <p:nvPr/>
        </p:nvPicPr>
        <p:blipFill>
          <a:blip r:embed="rId5"/>
          <a:stretch>
            <a:fillRect/>
          </a:stretch>
        </p:blipFill>
        <p:spPr>
          <a:xfrm>
            <a:off x="8912304" y="5023485"/>
            <a:ext cx="566976" cy="566976"/>
          </a:xfrm>
          <a:prstGeom prst="rect">
            <a:avLst/>
          </a:prstGeom>
        </p:spPr>
      </p:pic>
      <p:sp>
        <p:nvSpPr>
          <p:cNvPr id="9" name="Text 4"/>
          <p:cNvSpPr/>
          <p:nvPr/>
        </p:nvSpPr>
        <p:spPr>
          <a:xfrm>
            <a:off x="8912304" y="5817275"/>
            <a:ext cx="2292072" cy="354330"/>
          </a:xfrm>
          <a:prstGeom prst="rect">
            <a:avLst/>
          </a:prstGeom>
          <a:noFill/>
          <a:ln/>
        </p:spPr>
        <p:txBody>
          <a:bodyPr wrap="none" lIns="0" tIns="0" rIns="0" bIns="0" rtlCol="0" anchor="t"/>
          <a:lstStyle/>
          <a:p>
            <a:pPr marL="0" indent="0" algn="l">
              <a:lnSpc>
                <a:spcPts val="2750"/>
              </a:lnSpc>
              <a:buNone/>
            </a:pPr>
            <a:r>
              <a:rPr lang="en-US" sz="2200" kern="0" spc="-22" dirty="0">
                <a:solidFill>
                  <a:srgbClr val="E0D6DE"/>
                </a:solidFill>
                <a:latin typeface="Anton" pitchFamily="34" charset="0"/>
                <a:ea typeface="Anton" pitchFamily="34" charset="-122"/>
                <a:cs typeface="Anton" pitchFamily="34" charset="-120"/>
              </a:rPr>
              <a:t>Reagen</a:t>
            </a:r>
            <a:endParaRPr lang="en-US" sz="2200" dirty="0"/>
          </a:p>
        </p:txBody>
      </p:sp>
      <p:sp>
        <p:nvSpPr>
          <p:cNvPr id="10" name="Text 5"/>
          <p:cNvSpPr/>
          <p:nvPr/>
        </p:nvSpPr>
        <p:spPr>
          <a:xfrm>
            <a:off x="8912304" y="6307693"/>
            <a:ext cx="2292072"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Fira Sans" pitchFamily="34" charset="0"/>
                <a:ea typeface="Fira Sans" pitchFamily="34" charset="-122"/>
                <a:cs typeface="Fira Sans" pitchFamily="34" charset="-120"/>
              </a:rPr>
              <a:t>Tambahkan reagen anti-A, anti-B, dan anti-D.</a:t>
            </a:r>
            <a:endParaRPr lang="en-US" sz="1750" dirty="0"/>
          </a:p>
        </p:txBody>
      </p:sp>
      <p:pic>
        <p:nvPicPr>
          <p:cNvPr id="11" name="Image 3" descr="preencoded.png"/>
          <p:cNvPicPr>
            <a:picLocks noChangeAspect="1"/>
          </p:cNvPicPr>
          <p:nvPr/>
        </p:nvPicPr>
        <p:blipFill>
          <a:blip r:embed="rId6"/>
          <a:stretch>
            <a:fillRect/>
          </a:stretch>
        </p:blipFill>
        <p:spPr>
          <a:xfrm>
            <a:off x="11544538" y="5023485"/>
            <a:ext cx="566976" cy="566976"/>
          </a:xfrm>
          <a:prstGeom prst="rect">
            <a:avLst/>
          </a:prstGeom>
        </p:spPr>
      </p:pic>
      <p:sp>
        <p:nvSpPr>
          <p:cNvPr id="12" name="Text 6"/>
          <p:cNvSpPr/>
          <p:nvPr/>
        </p:nvSpPr>
        <p:spPr>
          <a:xfrm>
            <a:off x="11544538" y="5817275"/>
            <a:ext cx="2291953" cy="354330"/>
          </a:xfrm>
          <a:prstGeom prst="rect">
            <a:avLst/>
          </a:prstGeom>
          <a:noFill/>
          <a:ln/>
        </p:spPr>
        <p:txBody>
          <a:bodyPr wrap="none" lIns="0" tIns="0" rIns="0" bIns="0" rtlCol="0" anchor="t"/>
          <a:lstStyle/>
          <a:p>
            <a:pPr marL="0" indent="0" algn="l">
              <a:lnSpc>
                <a:spcPts val="2750"/>
              </a:lnSpc>
              <a:buNone/>
            </a:pPr>
            <a:r>
              <a:rPr lang="en-US" sz="2200" kern="0" spc="-22" dirty="0">
                <a:solidFill>
                  <a:srgbClr val="E0D6DE"/>
                </a:solidFill>
                <a:latin typeface="Anton" pitchFamily="34" charset="0"/>
                <a:ea typeface="Anton" pitchFamily="34" charset="-122"/>
                <a:cs typeface="Anton" pitchFamily="34" charset="-120"/>
              </a:rPr>
              <a:t>Aglutinasi</a:t>
            </a:r>
            <a:endParaRPr lang="en-US" sz="2200" dirty="0"/>
          </a:p>
        </p:txBody>
      </p:sp>
      <p:sp>
        <p:nvSpPr>
          <p:cNvPr id="13" name="Text 7"/>
          <p:cNvSpPr/>
          <p:nvPr/>
        </p:nvSpPr>
        <p:spPr>
          <a:xfrm>
            <a:off x="11544538" y="6307693"/>
            <a:ext cx="2291953"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Fira Sans" pitchFamily="34" charset="0"/>
                <a:ea typeface="Fira Sans" pitchFamily="34" charset="-122"/>
                <a:cs typeface="Fira Sans" pitchFamily="34" charset="-120"/>
              </a:rPr>
              <a:t>Amati adanya penggumpalan.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8386" y="656630"/>
            <a:ext cx="7840028" cy="1164431"/>
          </a:xfrm>
          <a:prstGeom prst="rect">
            <a:avLst/>
          </a:prstGeom>
          <a:noFill/>
          <a:ln/>
        </p:spPr>
        <p:txBody>
          <a:bodyPr wrap="square" lIns="0" tIns="0" rIns="0" bIns="0" rtlCol="0" anchor="t"/>
          <a:lstStyle/>
          <a:p>
            <a:pPr marL="0" indent="0">
              <a:lnSpc>
                <a:spcPts val="4550"/>
              </a:lnSpc>
              <a:buNone/>
            </a:pPr>
            <a:r>
              <a:rPr lang="en-US" sz="3650" kern="0" spc="-37" dirty="0">
                <a:solidFill>
                  <a:srgbClr val="FA95AF"/>
                </a:solidFill>
                <a:latin typeface="Anton" pitchFamily="34" charset="0"/>
                <a:ea typeface="Anton" pitchFamily="34" charset="-122"/>
                <a:cs typeface="Anton" pitchFamily="34" charset="-120"/>
              </a:rPr>
              <a:t>Interpretasi Hasil Pemeriksaan Golongan Darah</a:t>
            </a:r>
            <a:endParaRPr lang="en-US" sz="3650" dirty="0"/>
          </a:p>
        </p:txBody>
      </p:sp>
      <p:sp>
        <p:nvSpPr>
          <p:cNvPr id="4" name="Text 1"/>
          <p:cNvSpPr/>
          <p:nvPr/>
        </p:nvSpPr>
        <p:spPr>
          <a:xfrm>
            <a:off x="6138386" y="2100382"/>
            <a:ext cx="7840028" cy="1490663"/>
          </a:xfrm>
          <a:prstGeom prst="rect">
            <a:avLst/>
          </a:prstGeom>
          <a:noFill/>
          <a:ln/>
        </p:spPr>
        <p:txBody>
          <a:bodyPr wrap="squar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Interpretasi hasil pemeriksaan golongan darah didasarkan pada adanya aglutinasi. Aglutinasi dengan anti-A menunjukkan golongan darah A, aglutinasi dengan anti-B menunjukkan golongan darah B, aglutinasi dengan anti-A dan anti-B menunjukkan golongan darah AB, dan tidak adanya aglutinasi dengan anti-A dan anti-B menunjukkan golongan darah O. Aglutinasi dengan anti-D menunjukkan rhesus positif, sedangkan tidak adanya aglutinasi menunjukkan rhesus negatif.</a:t>
            </a:r>
            <a:endParaRPr lang="en-US" sz="1450" dirty="0"/>
          </a:p>
        </p:txBody>
      </p:sp>
      <p:sp>
        <p:nvSpPr>
          <p:cNvPr id="5" name="Shape 2"/>
          <p:cNvSpPr/>
          <p:nvPr/>
        </p:nvSpPr>
        <p:spPr>
          <a:xfrm>
            <a:off x="6138386" y="3800594"/>
            <a:ext cx="7840028" cy="3772376"/>
          </a:xfrm>
          <a:prstGeom prst="roundRect">
            <a:avLst>
              <a:gd name="adj" fmla="val 741"/>
            </a:avLst>
          </a:prstGeom>
          <a:noFill/>
          <a:ln w="7620">
            <a:solidFill>
              <a:srgbClr val="FFFFFF">
                <a:alpha val="24000"/>
              </a:srgbClr>
            </a:solidFill>
            <a:prstDash val="solid"/>
          </a:ln>
        </p:spPr>
      </p:sp>
      <p:sp>
        <p:nvSpPr>
          <p:cNvPr id="6" name="Shape 3"/>
          <p:cNvSpPr/>
          <p:nvPr/>
        </p:nvSpPr>
        <p:spPr>
          <a:xfrm>
            <a:off x="6146006" y="3808214"/>
            <a:ext cx="7824787" cy="536734"/>
          </a:xfrm>
          <a:prstGeom prst="rect">
            <a:avLst/>
          </a:prstGeom>
          <a:solidFill>
            <a:srgbClr val="FFFFFF">
              <a:alpha val="4000"/>
            </a:srgbClr>
          </a:solidFill>
          <a:ln/>
        </p:spPr>
      </p:sp>
      <p:sp>
        <p:nvSpPr>
          <p:cNvPr id="7" name="Text 4"/>
          <p:cNvSpPr/>
          <p:nvPr/>
        </p:nvSpPr>
        <p:spPr>
          <a:xfrm>
            <a:off x="6332220" y="3927515"/>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Reagen</a:t>
            </a:r>
            <a:endParaRPr lang="en-US" sz="1450" dirty="0"/>
          </a:p>
        </p:txBody>
      </p:sp>
      <p:sp>
        <p:nvSpPr>
          <p:cNvPr id="8" name="Text 5"/>
          <p:cNvSpPr/>
          <p:nvPr/>
        </p:nvSpPr>
        <p:spPr>
          <a:xfrm>
            <a:off x="10248424" y="3927515"/>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Golongan Darah</a:t>
            </a:r>
            <a:endParaRPr lang="en-US" sz="1450" dirty="0"/>
          </a:p>
        </p:txBody>
      </p:sp>
      <p:sp>
        <p:nvSpPr>
          <p:cNvPr id="9" name="Shape 6"/>
          <p:cNvSpPr/>
          <p:nvPr/>
        </p:nvSpPr>
        <p:spPr>
          <a:xfrm>
            <a:off x="6146006" y="4344948"/>
            <a:ext cx="7824787" cy="536734"/>
          </a:xfrm>
          <a:prstGeom prst="rect">
            <a:avLst/>
          </a:prstGeom>
          <a:solidFill>
            <a:srgbClr val="000000">
              <a:alpha val="4000"/>
            </a:srgbClr>
          </a:solidFill>
          <a:ln/>
        </p:spPr>
      </p:sp>
      <p:sp>
        <p:nvSpPr>
          <p:cNvPr id="10" name="Text 7"/>
          <p:cNvSpPr/>
          <p:nvPr/>
        </p:nvSpPr>
        <p:spPr>
          <a:xfrm>
            <a:off x="6332220" y="4464248"/>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Anti-A</a:t>
            </a:r>
            <a:endParaRPr lang="en-US" sz="1450" dirty="0"/>
          </a:p>
        </p:txBody>
      </p:sp>
      <p:sp>
        <p:nvSpPr>
          <p:cNvPr id="11" name="Text 8"/>
          <p:cNvSpPr/>
          <p:nvPr/>
        </p:nvSpPr>
        <p:spPr>
          <a:xfrm>
            <a:off x="10248424" y="4464248"/>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A</a:t>
            </a:r>
            <a:endParaRPr lang="en-US" sz="1450" dirty="0"/>
          </a:p>
        </p:txBody>
      </p:sp>
      <p:sp>
        <p:nvSpPr>
          <p:cNvPr id="12" name="Shape 9"/>
          <p:cNvSpPr/>
          <p:nvPr/>
        </p:nvSpPr>
        <p:spPr>
          <a:xfrm>
            <a:off x="6146006" y="4881682"/>
            <a:ext cx="7824787" cy="536734"/>
          </a:xfrm>
          <a:prstGeom prst="rect">
            <a:avLst/>
          </a:prstGeom>
          <a:solidFill>
            <a:srgbClr val="FFFFFF">
              <a:alpha val="4000"/>
            </a:srgbClr>
          </a:solidFill>
          <a:ln/>
        </p:spPr>
      </p:sp>
      <p:sp>
        <p:nvSpPr>
          <p:cNvPr id="13" name="Text 10"/>
          <p:cNvSpPr/>
          <p:nvPr/>
        </p:nvSpPr>
        <p:spPr>
          <a:xfrm>
            <a:off x="6332220" y="5000982"/>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Anti-B</a:t>
            </a:r>
            <a:endParaRPr lang="en-US" sz="1450" dirty="0"/>
          </a:p>
        </p:txBody>
      </p:sp>
      <p:sp>
        <p:nvSpPr>
          <p:cNvPr id="14" name="Text 11"/>
          <p:cNvSpPr/>
          <p:nvPr/>
        </p:nvSpPr>
        <p:spPr>
          <a:xfrm>
            <a:off x="10248424" y="5000982"/>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B</a:t>
            </a:r>
            <a:endParaRPr lang="en-US" sz="1450" dirty="0"/>
          </a:p>
        </p:txBody>
      </p:sp>
      <p:sp>
        <p:nvSpPr>
          <p:cNvPr id="15" name="Shape 12"/>
          <p:cNvSpPr/>
          <p:nvPr/>
        </p:nvSpPr>
        <p:spPr>
          <a:xfrm>
            <a:off x="6146006" y="5418415"/>
            <a:ext cx="7824787" cy="536734"/>
          </a:xfrm>
          <a:prstGeom prst="rect">
            <a:avLst/>
          </a:prstGeom>
          <a:solidFill>
            <a:srgbClr val="000000">
              <a:alpha val="4000"/>
            </a:srgbClr>
          </a:solidFill>
          <a:ln/>
        </p:spPr>
      </p:sp>
      <p:sp>
        <p:nvSpPr>
          <p:cNvPr id="16" name="Text 13"/>
          <p:cNvSpPr/>
          <p:nvPr/>
        </p:nvSpPr>
        <p:spPr>
          <a:xfrm>
            <a:off x="6332220" y="5537716"/>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Anti-A &amp; Anti-B</a:t>
            </a:r>
            <a:endParaRPr lang="en-US" sz="1450" dirty="0"/>
          </a:p>
        </p:txBody>
      </p:sp>
      <p:sp>
        <p:nvSpPr>
          <p:cNvPr id="17" name="Text 14"/>
          <p:cNvSpPr/>
          <p:nvPr/>
        </p:nvSpPr>
        <p:spPr>
          <a:xfrm>
            <a:off x="10248424" y="5537716"/>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AB</a:t>
            </a:r>
            <a:endParaRPr lang="en-US" sz="1450" dirty="0"/>
          </a:p>
        </p:txBody>
      </p:sp>
      <p:sp>
        <p:nvSpPr>
          <p:cNvPr id="18" name="Shape 15"/>
          <p:cNvSpPr/>
          <p:nvPr/>
        </p:nvSpPr>
        <p:spPr>
          <a:xfrm>
            <a:off x="6146006" y="5955149"/>
            <a:ext cx="7824787" cy="536734"/>
          </a:xfrm>
          <a:prstGeom prst="rect">
            <a:avLst/>
          </a:prstGeom>
          <a:solidFill>
            <a:srgbClr val="FFFFFF">
              <a:alpha val="4000"/>
            </a:srgbClr>
          </a:solidFill>
          <a:ln/>
        </p:spPr>
      </p:sp>
      <p:sp>
        <p:nvSpPr>
          <p:cNvPr id="19" name="Text 16"/>
          <p:cNvSpPr/>
          <p:nvPr/>
        </p:nvSpPr>
        <p:spPr>
          <a:xfrm>
            <a:off x="6332220" y="6074450"/>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Tidak ada</a:t>
            </a:r>
            <a:endParaRPr lang="en-US" sz="1450" dirty="0"/>
          </a:p>
        </p:txBody>
      </p:sp>
      <p:sp>
        <p:nvSpPr>
          <p:cNvPr id="20" name="Text 17"/>
          <p:cNvSpPr/>
          <p:nvPr/>
        </p:nvSpPr>
        <p:spPr>
          <a:xfrm>
            <a:off x="10248424" y="6074450"/>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O</a:t>
            </a:r>
            <a:endParaRPr lang="en-US" sz="1450" dirty="0"/>
          </a:p>
        </p:txBody>
      </p:sp>
      <p:sp>
        <p:nvSpPr>
          <p:cNvPr id="21" name="Shape 18"/>
          <p:cNvSpPr/>
          <p:nvPr/>
        </p:nvSpPr>
        <p:spPr>
          <a:xfrm>
            <a:off x="6146006" y="6491883"/>
            <a:ext cx="7824787" cy="536734"/>
          </a:xfrm>
          <a:prstGeom prst="rect">
            <a:avLst/>
          </a:prstGeom>
          <a:solidFill>
            <a:srgbClr val="000000">
              <a:alpha val="4000"/>
            </a:srgbClr>
          </a:solidFill>
          <a:ln/>
        </p:spPr>
      </p:sp>
      <p:sp>
        <p:nvSpPr>
          <p:cNvPr id="22" name="Text 19"/>
          <p:cNvSpPr/>
          <p:nvPr/>
        </p:nvSpPr>
        <p:spPr>
          <a:xfrm>
            <a:off x="6332220" y="6611183"/>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Anti-D</a:t>
            </a:r>
            <a:endParaRPr lang="en-US" sz="1450" dirty="0"/>
          </a:p>
        </p:txBody>
      </p:sp>
      <p:sp>
        <p:nvSpPr>
          <p:cNvPr id="23" name="Text 20"/>
          <p:cNvSpPr/>
          <p:nvPr/>
        </p:nvSpPr>
        <p:spPr>
          <a:xfrm>
            <a:off x="10248424" y="6611183"/>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Rhesus Positif</a:t>
            </a:r>
            <a:endParaRPr lang="en-US" sz="1450" dirty="0"/>
          </a:p>
        </p:txBody>
      </p:sp>
      <p:sp>
        <p:nvSpPr>
          <p:cNvPr id="24" name="Shape 21"/>
          <p:cNvSpPr/>
          <p:nvPr/>
        </p:nvSpPr>
        <p:spPr>
          <a:xfrm>
            <a:off x="6146006" y="7028617"/>
            <a:ext cx="7824787" cy="536734"/>
          </a:xfrm>
          <a:prstGeom prst="rect">
            <a:avLst/>
          </a:prstGeom>
          <a:solidFill>
            <a:srgbClr val="FFFFFF">
              <a:alpha val="4000"/>
            </a:srgbClr>
          </a:solidFill>
          <a:ln/>
        </p:spPr>
      </p:sp>
      <p:sp>
        <p:nvSpPr>
          <p:cNvPr id="25" name="Text 22"/>
          <p:cNvSpPr/>
          <p:nvPr/>
        </p:nvSpPr>
        <p:spPr>
          <a:xfrm>
            <a:off x="6332220" y="7147917"/>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Tidak ada (Anti-D)</a:t>
            </a:r>
            <a:endParaRPr lang="en-US" sz="1450" dirty="0"/>
          </a:p>
        </p:txBody>
      </p:sp>
      <p:sp>
        <p:nvSpPr>
          <p:cNvPr id="26" name="Text 23"/>
          <p:cNvSpPr/>
          <p:nvPr/>
        </p:nvSpPr>
        <p:spPr>
          <a:xfrm>
            <a:off x="10248424" y="7147917"/>
            <a:ext cx="3536156" cy="298133"/>
          </a:xfrm>
          <a:prstGeom prst="rect">
            <a:avLst/>
          </a:prstGeom>
          <a:noFill/>
          <a:ln/>
        </p:spPr>
        <p:txBody>
          <a:bodyPr wrap="none" lIns="0" tIns="0" rIns="0" bIns="0" rtlCol="0" anchor="t"/>
          <a:lstStyle/>
          <a:p>
            <a:pPr marL="0" indent="0">
              <a:lnSpc>
                <a:spcPts val="2300"/>
              </a:lnSpc>
              <a:buNone/>
            </a:pPr>
            <a:r>
              <a:rPr lang="en-US" sz="1450" kern="0" spc="-29" dirty="0">
                <a:solidFill>
                  <a:srgbClr val="E0D6DE"/>
                </a:solidFill>
                <a:latin typeface="Fira Sans" pitchFamily="34" charset="0"/>
                <a:ea typeface="Fira Sans" pitchFamily="34" charset="-122"/>
                <a:cs typeface="Fira Sans" pitchFamily="34" charset="-120"/>
              </a:rPr>
              <a:t>Rhesus Negatif</a:t>
            </a:r>
            <a:endParaRPr lang="en-US" sz="14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577"/>
          </a:xfrm>
          <a:prstGeom prst="rect">
            <a:avLst/>
          </a:prstGeom>
        </p:spPr>
      </p:pic>
      <p:sp>
        <p:nvSpPr>
          <p:cNvPr id="3" name="Text 0"/>
          <p:cNvSpPr/>
          <p:nvPr/>
        </p:nvSpPr>
        <p:spPr>
          <a:xfrm>
            <a:off x="636032" y="499824"/>
            <a:ext cx="6715720" cy="567928"/>
          </a:xfrm>
          <a:prstGeom prst="rect">
            <a:avLst/>
          </a:prstGeom>
          <a:noFill/>
          <a:ln/>
        </p:spPr>
        <p:txBody>
          <a:bodyPr wrap="none" lIns="0" tIns="0" rIns="0" bIns="0" rtlCol="0" anchor="t"/>
          <a:lstStyle/>
          <a:p>
            <a:pPr marL="0" indent="0">
              <a:lnSpc>
                <a:spcPts val="4450"/>
              </a:lnSpc>
              <a:buNone/>
            </a:pPr>
            <a:r>
              <a:rPr lang="en-US" sz="3550" kern="0" spc="-36" dirty="0">
                <a:solidFill>
                  <a:srgbClr val="FA95AF"/>
                </a:solidFill>
                <a:latin typeface="Anton" pitchFamily="34" charset="0"/>
                <a:ea typeface="Anton" pitchFamily="34" charset="-122"/>
                <a:cs typeface="Anton" pitchFamily="34" charset="-120"/>
              </a:rPr>
              <a:t>Pemeriksaan HCG: Tujuan dan Indikasi</a:t>
            </a:r>
            <a:endParaRPr lang="en-US" sz="3550" dirty="0"/>
          </a:p>
        </p:txBody>
      </p:sp>
      <p:sp>
        <p:nvSpPr>
          <p:cNvPr id="4" name="Text 1"/>
          <p:cNvSpPr/>
          <p:nvPr/>
        </p:nvSpPr>
        <p:spPr>
          <a:xfrm>
            <a:off x="636032" y="1340287"/>
            <a:ext cx="7871936" cy="1454348"/>
          </a:xfrm>
          <a:prstGeom prst="rect">
            <a:avLst/>
          </a:prstGeom>
          <a:noFill/>
          <a:ln/>
        </p:spPr>
        <p:txBody>
          <a:bodyPr wrap="square" lIns="0" tIns="0" rIns="0" bIns="0" rtlCol="0" anchor="t"/>
          <a:lstStyle/>
          <a:p>
            <a:pPr marL="0" indent="0">
              <a:lnSpc>
                <a:spcPts val="2250"/>
              </a:lnSpc>
              <a:buNone/>
            </a:pPr>
            <a:r>
              <a:rPr lang="en-US" sz="1400" kern="0" spc="-29" dirty="0">
                <a:solidFill>
                  <a:srgbClr val="E0D6DE"/>
                </a:solidFill>
                <a:latin typeface="Fira Sans" pitchFamily="34" charset="0"/>
                <a:ea typeface="Fira Sans" pitchFamily="34" charset="-122"/>
                <a:cs typeface="Fira Sans" pitchFamily="34" charset="-120"/>
              </a:rPr>
              <a:t>Pemeriksaan HCG bertujuan untuk mendeteksi adanya hormon HCG (Human Chorionic Gonadotropin) dalam tubuh. Indikasinya mencakup mendiagnosis kehamilan, memantau kehamilan ektopik, memantau keguguran, dan mendiagnosis penyakit trofoblastik gestasional. Hormon HCG diproduksi oleh plasenta setelah implantasi embrio, sehingga keberadaannya mengindikasikan kehamilan.</a:t>
            </a:r>
            <a:endParaRPr lang="en-US" sz="1400" dirty="0"/>
          </a:p>
        </p:txBody>
      </p:sp>
      <p:sp>
        <p:nvSpPr>
          <p:cNvPr id="5" name="Shape 2"/>
          <p:cNvSpPr/>
          <p:nvPr/>
        </p:nvSpPr>
        <p:spPr>
          <a:xfrm>
            <a:off x="636032" y="2999065"/>
            <a:ext cx="7871936" cy="1047155"/>
          </a:xfrm>
          <a:prstGeom prst="roundRect">
            <a:avLst>
              <a:gd name="adj" fmla="val 2604"/>
            </a:avLst>
          </a:prstGeom>
          <a:solidFill>
            <a:srgbClr val="3E3E3E"/>
          </a:solidFill>
          <a:ln/>
        </p:spPr>
      </p:sp>
      <p:sp>
        <p:nvSpPr>
          <p:cNvPr id="6" name="Text 3"/>
          <p:cNvSpPr/>
          <p:nvPr/>
        </p:nvSpPr>
        <p:spPr>
          <a:xfrm>
            <a:off x="817721" y="3180755"/>
            <a:ext cx="2271951" cy="283964"/>
          </a:xfrm>
          <a:prstGeom prst="rect">
            <a:avLst/>
          </a:prstGeom>
          <a:noFill/>
          <a:ln/>
        </p:spPr>
        <p:txBody>
          <a:bodyPr wrap="none" lIns="0" tIns="0" rIns="0" bIns="0" rtlCol="0" anchor="t"/>
          <a:lstStyle/>
          <a:p>
            <a:pPr marL="0" indent="0">
              <a:lnSpc>
                <a:spcPts val="2200"/>
              </a:lnSpc>
              <a:buNone/>
            </a:pPr>
            <a:r>
              <a:rPr lang="en-US" sz="1750" kern="0" spc="-18" dirty="0">
                <a:solidFill>
                  <a:srgbClr val="E0D6DE"/>
                </a:solidFill>
                <a:latin typeface="Anton" pitchFamily="34" charset="0"/>
                <a:ea typeface="Anton" pitchFamily="34" charset="-122"/>
                <a:cs typeface="Anton" pitchFamily="34" charset="-120"/>
              </a:rPr>
              <a:t>Diagnosa Kehamilan</a:t>
            </a:r>
            <a:endParaRPr lang="en-US" sz="1750" dirty="0"/>
          </a:p>
        </p:txBody>
      </p:sp>
      <p:sp>
        <p:nvSpPr>
          <p:cNvPr id="7" name="Text 4"/>
          <p:cNvSpPr/>
          <p:nvPr/>
        </p:nvSpPr>
        <p:spPr>
          <a:xfrm>
            <a:off x="817721" y="3573661"/>
            <a:ext cx="7508558" cy="290870"/>
          </a:xfrm>
          <a:prstGeom prst="rect">
            <a:avLst/>
          </a:prstGeom>
          <a:noFill/>
          <a:ln/>
        </p:spPr>
        <p:txBody>
          <a:bodyPr wrap="none" lIns="0" tIns="0" rIns="0" bIns="0" rtlCol="0" anchor="t"/>
          <a:lstStyle/>
          <a:p>
            <a:pPr marL="0" indent="0">
              <a:lnSpc>
                <a:spcPts val="2250"/>
              </a:lnSpc>
              <a:buNone/>
            </a:pPr>
            <a:r>
              <a:rPr lang="en-US" sz="1400" kern="0" spc="-29" dirty="0">
                <a:solidFill>
                  <a:srgbClr val="E0D6DE"/>
                </a:solidFill>
                <a:latin typeface="Fira Sans" pitchFamily="34" charset="0"/>
                <a:ea typeface="Fira Sans" pitchFamily="34" charset="-122"/>
                <a:cs typeface="Fira Sans" pitchFamily="34" charset="-120"/>
              </a:rPr>
              <a:t>Mendeteksi kehamilan dini.</a:t>
            </a:r>
            <a:endParaRPr lang="en-US" sz="1400" dirty="0"/>
          </a:p>
        </p:txBody>
      </p:sp>
      <p:sp>
        <p:nvSpPr>
          <p:cNvPr id="8" name="Shape 5"/>
          <p:cNvSpPr/>
          <p:nvPr/>
        </p:nvSpPr>
        <p:spPr>
          <a:xfrm>
            <a:off x="636032" y="4227909"/>
            <a:ext cx="7871936" cy="1047155"/>
          </a:xfrm>
          <a:prstGeom prst="roundRect">
            <a:avLst>
              <a:gd name="adj" fmla="val 2604"/>
            </a:avLst>
          </a:prstGeom>
          <a:solidFill>
            <a:srgbClr val="3E3E3E"/>
          </a:solidFill>
          <a:ln/>
        </p:spPr>
      </p:sp>
      <p:sp>
        <p:nvSpPr>
          <p:cNvPr id="9" name="Text 6"/>
          <p:cNvSpPr/>
          <p:nvPr/>
        </p:nvSpPr>
        <p:spPr>
          <a:xfrm>
            <a:off x="817721" y="4409599"/>
            <a:ext cx="2271951" cy="283964"/>
          </a:xfrm>
          <a:prstGeom prst="rect">
            <a:avLst/>
          </a:prstGeom>
          <a:noFill/>
          <a:ln/>
        </p:spPr>
        <p:txBody>
          <a:bodyPr wrap="none" lIns="0" tIns="0" rIns="0" bIns="0" rtlCol="0" anchor="t"/>
          <a:lstStyle/>
          <a:p>
            <a:pPr marL="0" indent="0">
              <a:lnSpc>
                <a:spcPts val="2200"/>
              </a:lnSpc>
              <a:buNone/>
            </a:pPr>
            <a:r>
              <a:rPr lang="en-US" sz="1750" kern="0" spc="-18" dirty="0">
                <a:solidFill>
                  <a:srgbClr val="E0D6DE"/>
                </a:solidFill>
                <a:latin typeface="Anton" pitchFamily="34" charset="0"/>
                <a:ea typeface="Anton" pitchFamily="34" charset="-122"/>
                <a:cs typeface="Anton" pitchFamily="34" charset="-120"/>
              </a:rPr>
              <a:t>Kehamilan Ektopik</a:t>
            </a:r>
            <a:endParaRPr lang="en-US" sz="1750" dirty="0"/>
          </a:p>
        </p:txBody>
      </p:sp>
      <p:sp>
        <p:nvSpPr>
          <p:cNvPr id="10" name="Text 7"/>
          <p:cNvSpPr/>
          <p:nvPr/>
        </p:nvSpPr>
        <p:spPr>
          <a:xfrm>
            <a:off x="817721" y="4802505"/>
            <a:ext cx="7508558" cy="290870"/>
          </a:xfrm>
          <a:prstGeom prst="rect">
            <a:avLst/>
          </a:prstGeom>
          <a:noFill/>
          <a:ln/>
        </p:spPr>
        <p:txBody>
          <a:bodyPr wrap="none" lIns="0" tIns="0" rIns="0" bIns="0" rtlCol="0" anchor="t"/>
          <a:lstStyle/>
          <a:p>
            <a:pPr marL="0" indent="0">
              <a:lnSpc>
                <a:spcPts val="2250"/>
              </a:lnSpc>
              <a:buNone/>
            </a:pPr>
            <a:r>
              <a:rPr lang="en-US" sz="1400" kern="0" spc="-29" dirty="0">
                <a:solidFill>
                  <a:srgbClr val="E0D6DE"/>
                </a:solidFill>
                <a:latin typeface="Fira Sans" pitchFamily="34" charset="0"/>
                <a:ea typeface="Fira Sans" pitchFamily="34" charset="-122"/>
                <a:cs typeface="Fira Sans" pitchFamily="34" charset="-120"/>
              </a:rPr>
              <a:t>Memantau kehamilan di luar rahim.</a:t>
            </a:r>
            <a:endParaRPr lang="en-US" sz="1400" dirty="0"/>
          </a:p>
        </p:txBody>
      </p:sp>
      <p:sp>
        <p:nvSpPr>
          <p:cNvPr id="11" name="Shape 8"/>
          <p:cNvSpPr/>
          <p:nvPr/>
        </p:nvSpPr>
        <p:spPr>
          <a:xfrm>
            <a:off x="636032" y="5456753"/>
            <a:ext cx="7871936" cy="1047155"/>
          </a:xfrm>
          <a:prstGeom prst="roundRect">
            <a:avLst>
              <a:gd name="adj" fmla="val 2604"/>
            </a:avLst>
          </a:prstGeom>
          <a:solidFill>
            <a:srgbClr val="3E3E3E"/>
          </a:solidFill>
          <a:ln/>
        </p:spPr>
      </p:sp>
      <p:sp>
        <p:nvSpPr>
          <p:cNvPr id="12" name="Text 9"/>
          <p:cNvSpPr/>
          <p:nvPr/>
        </p:nvSpPr>
        <p:spPr>
          <a:xfrm>
            <a:off x="817721" y="5638443"/>
            <a:ext cx="2271951" cy="283964"/>
          </a:xfrm>
          <a:prstGeom prst="rect">
            <a:avLst/>
          </a:prstGeom>
          <a:noFill/>
          <a:ln/>
        </p:spPr>
        <p:txBody>
          <a:bodyPr wrap="none" lIns="0" tIns="0" rIns="0" bIns="0" rtlCol="0" anchor="t"/>
          <a:lstStyle/>
          <a:p>
            <a:pPr marL="0" indent="0">
              <a:lnSpc>
                <a:spcPts val="2200"/>
              </a:lnSpc>
              <a:buNone/>
            </a:pPr>
            <a:r>
              <a:rPr lang="en-US" sz="1750" kern="0" spc="-18" dirty="0">
                <a:solidFill>
                  <a:srgbClr val="E0D6DE"/>
                </a:solidFill>
                <a:latin typeface="Anton" pitchFamily="34" charset="0"/>
                <a:ea typeface="Anton" pitchFamily="34" charset="-122"/>
                <a:cs typeface="Anton" pitchFamily="34" charset="-120"/>
              </a:rPr>
              <a:t>Keguguran</a:t>
            </a:r>
            <a:endParaRPr lang="en-US" sz="1750" dirty="0"/>
          </a:p>
        </p:txBody>
      </p:sp>
      <p:sp>
        <p:nvSpPr>
          <p:cNvPr id="13" name="Text 10"/>
          <p:cNvSpPr/>
          <p:nvPr/>
        </p:nvSpPr>
        <p:spPr>
          <a:xfrm>
            <a:off x="817721" y="6031349"/>
            <a:ext cx="7508558" cy="290870"/>
          </a:xfrm>
          <a:prstGeom prst="rect">
            <a:avLst/>
          </a:prstGeom>
          <a:noFill/>
          <a:ln/>
        </p:spPr>
        <p:txBody>
          <a:bodyPr wrap="none" lIns="0" tIns="0" rIns="0" bIns="0" rtlCol="0" anchor="t"/>
          <a:lstStyle/>
          <a:p>
            <a:pPr marL="0" indent="0">
              <a:lnSpc>
                <a:spcPts val="2250"/>
              </a:lnSpc>
              <a:buNone/>
            </a:pPr>
            <a:r>
              <a:rPr lang="en-US" sz="1400" kern="0" spc="-29" dirty="0">
                <a:solidFill>
                  <a:srgbClr val="E0D6DE"/>
                </a:solidFill>
                <a:latin typeface="Fira Sans" pitchFamily="34" charset="0"/>
                <a:ea typeface="Fira Sans" pitchFamily="34" charset="-122"/>
                <a:cs typeface="Fira Sans" pitchFamily="34" charset="-120"/>
              </a:rPr>
              <a:t>Memantau kondisi setelah keguguran.</a:t>
            </a:r>
            <a:endParaRPr lang="en-US" sz="1400" dirty="0"/>
          </a:p>
        </p:txBody>
      </p:sp>
      <p:sp>
        <p:nvSpPr>
          <p:cNvPr id="14" name="Shape 11"/>
          <p:cNvSpPr/>
          <p:nvPr/>
        </p:nvSpPr>
        <p:spPr>
          <a:xfrm>
            <a:off x="636032" y="6685598"/>
            <a:ext cx="7871936" cy="1047155"/>
          </a:xfrm>
          <a:prstGeom prst="roundRect">
            <a:avLst>
              <a:gd name="adj" fmla="val 2604"/>
            </a:avLst>
          </a:prstGeom>
          <a:solidFill>
            <a:srgbClr val="3E3E3E"/>
          </a:solidFill>
          <a:ln/>
        </p:spPr>
      </p:sp>
      <p:sp>
        <p:nvSpPr>
          <p:cNvPr id="15" name="Text 12"/>
          <p:cNvSpPr/>
          <p:nvPr/>
        </p:nvSpPr>
        <p:spPr>
          <a:xfrm>
            <a:off x="817721" y="6867287"/>
            <a:ext cx="2271951" cy="283964"/>
          </a:xfrm>
          <a:prstGeom prst="rect">
            <a:avLst/>
          </a:prstGeom>
          <a:noFill/>
          <a:ln/>
        </p:spPr>
        <p:txBody>
          <a:bodyPr wrap="none" lIns="0" tIns="0" rIns="0" bIns="0" rtlCol="0" anchor="t"/>
          <a:lstStyle/>
          <a:p>
            <a:pPr marL="0" indent="0">
              <a:lnSpc>
                <a:spcPts val="2200"/>
              </a:lnSpc>
              <a:buNone/>
            </a:pPr>
            <a:r>
              <a:rPr lang="en-US" sz="1750" kern="0" spc="-18" dirty="0">
                <a:solidFill>
                  <a:srgbClr val="E0D6DE"/>
                </a:solidFill>
                <a:latin typeface="Anton" pitchFamily="34" charset="0"/>
                <a:ea typeface="Anton" pitchFamily="34" charset="-122"/>
                <a:cs typeface="Anton" pitchFamily="34" charset="-120"/>
              </a:rPr>
              <a:t>Penyakit Trofoblastik</a:t>
            </a:r>
            <a:endParaRPr lang="en-US" sz="1750" dirty="0"/>
          </a:p>
        </p:txBody>
      </p:sp>
      <p:sp>
        <p:nvSpPr>
          <p:cNvPr id="16" name="Text 13"/>
          <p:cNvSpPr/>
          <p:nvPr/>
        </p:nvSpPr>
        <p:spPr>
          <a:xfrm>
            <a:off x="817721" y="7260193"/>
            <a:ext cx="7508558" cy="290870"/>
          </a:xfrm>
          <a:prstGeom prst="rect">
            <a:avLst/>
          </a:prstGeom>
          <a:noFill/>
          <a:ln/>
        </p:spPr>
        <p:txBody>
          <a:bodyPr wrap="none" lIns="0" tIns="0" rIns="0" bIns="0" rtlCol="0" anchor="t"/>
          <a:lstStyle/>
          <a:p>
            <a:pPr marL="0" indent="0">
              <a:lnSpc>
                <a:spcPts val="2250"/>
              </a:lnSpc>
              <a:buNone/>
            </a:pPr>
            <a:r>
              <a:rPr lang="en-US" sz="1400" kern="0" spc="-29" dirty="0">
                <a:solidFill>
                  <a:srgbClr val="E0D6DE"/>
                </a:solidFill>
                <a:latin typeface="Fira Sans" pitchFamily="34" charset="0"/>
                <a:ea typeface="Fira Sans" pitchFamily="34" charset="-122"/>
                <a:cs typeface="Fira Sans" pitchFamily="34" charset="-120"/>
              </a:rPr>
              <a:t>Mendeteksi penyakit terkait plasenta.</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0218" y="623173"/>
            <a:ext cx="5946338" cy="705564"/>
          </a:xfrm>
          <a:prstGeom prst="rect">
            <a:avLst/>
          </a:prstGeom>
          <a:noFill/>
          <a:ln/>
        </p:spPr>
        <p:txBody>
          <a:bodyPr wrap="none" lIns="0" tIns="0" rIns="0" bIns="0" rtlCol="0" anchor="t"/>
          <a:lstStyle/>
          <a:p>
            <a:pPr marL="0" indent="0">
              <a:lnSpc>
                <a:spcPts val="5550"/>
              </a:lnSpc>
              <a:buNone/>
            </a:pPr>
            <a:r>
              <a:rPr lang="en-US" sz="4400" kern="0" spc="-44" dirty="0">
                <a:solidFill>
                  <a:srgbClr val="FA95AF"/>
                </a:solidFill>
                <a:latin typeface="Anton" pitchFamily="34" charset="0"/>
                <a:ea typeface="Anton" pitchFamily="34" charset="-122"/>
                <a:cs typeface="Anton" pitchFamily="34" charset="-120"/>
              </a:rPr>
              <a:t>Prosedur Pemeriksaan HCG</a:t>
            </a:r>
            <a:endParaRPr lang="en-US" sz="4400" dirty="0"/>
          </a:p>
        </p:txBody>
      </p:sp>
      <p:sp>
        <p:nvSpPr>
          <p:cNvPr id="3" name="Text 1"/>
          <p:cNvSpPr/>
          <p:nvPr/>
        </p:nvSpPr>
        <p:spPr>
          <a:xfrm>
            <a:off x="790218" y="1780222"/>
            <a:ext cx="13049964" cy="1444466"/>
          </a:xfrm>
          <a:prstGeom prst="rect">
            <a:avLst/>
          </a:prstGeom>
          <a:noFill/>
          <a:ln/>
        </p:spPr>
        <p:txBody>
          <a:bodyPr wrap="square" lIns="0" tIns="0" rIns="0" bIns="0" rtlCol="0" anchor="t"/>
          <a:lstStyle/>
          <a:p>
            <a:pPr marL="0" indent="0">
              <a:lnSpc>
                <a:spcPts val="2800"/>
              </a:lnSpc>
              <a:buNone/>
            </a:pPr>
            <a:r>
              <a:rPr lang="en-US" sz="1750" kern="0" spc="-36" dirty="0">
                <a:solidFill>
                  <a:srgbClr val="E0D6DE"/>
                </a:solidFill>
                <a:latin typeface="Fira Sans" pitchFamily="34" charset="0"/>
                <a:ea typeface="Fira Sans" pitchFamily="34" charset="-122"/>
                <a:cs typeface="Fira Sans" pitchFamily="34" charset="-120"/>
              </a:rPr>
              <a:t>Pemeriksaan HCG dapat dilakukan melalui tes urin atau tes darah. Tes urin menggunakan strip uji kehamilan dan sebaiknya dilakukan dengan urin pagi. Tes darah dilakukan di laboratorium dan lebih akurat serta kuantitatif. Hasil positif menunjukkan terdeteksi HCG, yang mengindikasikan kemungkinan hamil. Hasil negatif menunjukkan tidak terdeteksi HCG, yang mengindikasikan kemungkinan tidak hamil atau pemeriksaan terlalu dini.</a:t>
            </a:r>
            <a:endParaRPr lang="en-US" sz="1750" dirty="0"/>
          </a:p>
        </p:txBody>
      </p:sp>
      <p:sp>
        <p:nvSpPr>
          <p:cNvPr id="4" name="Shape 2"/>
          <p:cNvSpPr/>
          <p:nvPr/>
        </p:nvSpPr>
        <p:spPr>
          <a:xfrm>
            <a:off x="790218" y="3478649"/>
            <a:ext cx="2174915" cy="1300639"/>
          </a:xfrm>
          <a:prstGeom prst="roundRect">
            <a:avLst>
              <a:gd name="adj" fmla="val 2604"/>
            </a:avLst>
          </a:prstGeom>
          <a:solidFill>
            <a:srgbClr val="3E3E3E"/>
          </a:solidFill>
          <a:ln/>
        </p:spPr>
      </p:sp>
      <p:sp>
        <p:nvSpPr>
          <p:cNvPr id="5" name="Text 3"/>
          <p:cNvSpPr/>
          <p:nvPr/>
        </p:nvSpPr>
        <p:spPr>
          <a:xfrm>
            <a:off x="1015960" y="3903226"/>
            <a:ext cx="90488" cy="451485"/>
          </a:xfrm>
          <a:prstGeom prst="rect">
            <a:avLst/>
          </a:prstGeom>
          <a:noFill/>
          <a:ln/>
        </p:spPr>
        <p:txBody>
          <a:bodyPr wrap="none" lIns="0" tIns="0" rIns="0" bIns="0" rtlCol="0" anchor="t"/>
          <a:lstStyle/>
          <a:p>
            <a:pPr marL="0" indent="0" algn="ctr">
              <a:lnSpc>
                <a:spcPts val="3550"/>
              </a:lnSpc>
              <a:buNone/>
            </a:pPr>
            <a:r>
              <a:rPr lang="en-US" sz="2200" kern="0" spc="-22" dirty="0">
                <a:solidFill>
                  <a:srgbClr val="E0D6DE"/>
                </a:solidFill>
                <a:latin typeface="Anton" pitchFamily="34" charset="0"/>
                <a:ea typeface="Anton" pitchFamily="34" charset="-122"/>
                <a:cs typeface="Anton" pitchFamily="34" charset="-120"/>
              </a:rPr>
              <a:t>1</a:t>
            </a:r>
            <a:endParaRPr lang="en-US" sz="2200" dirty="0"/>
          </a:p>
        </p:txBody>
      </p:sp>
      <p:sp>
        <p:nvSpPr>
          <p:cNvPr id="6" name="Text 4"/>
          <p:cNvSpPr/>
          <p:nvPr/>
        </p:nvSpPr>
        <p:spPr>
          <a:xfrm>
            <a:off x="3190875" y="3704392"/>
            <a:ext cx="2822258" cy="352663"/>
          </a:xfrm>
          <a:prstGeom prst="rect">
            <a:avLst/>
          </a:prstGeom>
          <a:noFill/>
          <a:ln/>
        </p:spPr>
        <p:txBody>
          <a:bodyPr wrap="none" lIns="0" tIns="0" rIns="0" bIns="0" rtlCol="0" anchor="t"/>
          <a:lstStyle/>
          <a:p>
            <a:pPr marL="0" indent="0" algn="l">
              <a:lnSpc>
                <a:spcPts val="2750"/>
              </a:lnSpc>
              <a:buNone/>
            </a:pPr>
            <a:r>
              <a:rPr lang="en-US" sz="2200" kern="0" spc="-22" dirty="0">
                <a:solidFill>
                  <a:srgbClr val="E0D6DE"/>
                </a:solidFill>
                <a:latin typeface="Anton" pitchFamily="34" charset="0"/>
                <a:ea typeface="Anton" pitchFamily="34" charset="-122"/>
                <a:cs typeface="Anton" pitchFamily="34" charset="-120"/>
              </a:rPr>
              <a:t>Tes Urin</a:t>
            </a:r>
            <a:endParaRPr lang="en-US" sz="2200" dirty="0"/>
          </a:p>
        </p:txBody>
      </p:sp>
      <p:sp>
        <p:nvSpPr>
          <p:cNvPr id="7" name="Text 5"/>
          <p:cNvSpPr/>
          <p:nvPr/>
        </p:nvSpPr>
        <p:spPr>
          <a:xfrm>
            <a:off x="3190875" y="4192429"/>
            <a:ext cx="3305294" cy="361117"/>
          </a:xfrm>
          <a:prstGeom prst="rect">
            <a:avLst/>
          </a:prstGeom>
          <a:noFill/>
          <a:ln/>
        </p:spPr>
        <p:txBody>
          <a:bodyPr wrap="none" lIns="0" tIns="0" rIns="0" bIns="0" rtlCol="0" anchor="t"/>
          <a:lstStyle/>
          <a:p>
            <a:pPr marL="0" indent="0" algn="l">
              <a:lnSpc>
                <a:spcPts val="2800"/>
              </a:lnSpc>
              <a:buNone/>
            </a:pPr>
            <a:r>
              <a:rPr lang="en-US" sz="1750" kern="0" spc="-36" dirty="0">
                <a:solidFill>
                  <a:srgbClr val="E0D6DE"/>
                </a:solidFill>
                <a:latin typeface="Fira Sans" pitchFamily="34" charset="0"/>
                <a:ea typeface="Fira Sans" pitchFamily="34" charset="-122"/>
                <a:cs typeface="Fira Sans" pitchFamily="34" charset="-120"/>
              </a:rPr>
              <a:t>Menggunakan strip uji kehamilan.</a:t>
            </a:r>
            <a:endParaRPr lang="en-US" sz="1750" dirty="0"/>
          </a:p>
        </p:txBody>
      </p:sp>
      <p:sp>
        <p:nvSpPr>
          <p:cNvPr id="8" name="Shape 6"/>
          <p:cNvSpPr/>
          <p:nvPr/>
        </p:nvSpPr>
        <p:spPr>
          <a:xfrm>
            <a:off x="3078004" y="4764048"/>
            <a:ext cx="10649307" cy="15240"/>
          </a:xfrm>
          <a:prstGeom prst="roundRect">
            <a:avLst>
              <a:gd name="adj" fmla="val 222227"/>
            </a:avLst>
          </a:prstGeom>
          <a:solidFill>
            <a:srgbClr val="575757"/>
          </a:solidFill>
          <a:ln/>
        </p:spPr>
      </p:sp>
      <p:sp>
        <p:nvSpPr>
          <p:cNvPr id="9" name="Shape 7"/>
          <p:cNvSpPr/>
          <p:nvPr/>
        </p:nvSpPr>
        <p:spPr>
          <a:xfrm>
            <a:off x="790218" y="4892159"/>
            <a:ext cx="4349948" cy="1300639"/>
          </a:xfrm>
          <a:prstGeom prst="roundRect">
            <a:avLst>
              <a:gd name="adj" fmla="val 2604"/>
            </a:avLst>
          </a:prstGeom>
          <a:solidFill>
            <a:srgbClr val="3E3E3E"/>
          </a:solidFill>
          <a:ln/>
        </p:spPr>
      </p:sp>
      <p:sp>
        <p:nvSpPr>
          <p:cNvPr id="10" name="Text 8"/>
          <p:cNvSpPr/>
          <p:nvPr/>
        </p:nvSpPr>
        <p:spPr>
          <a:xfrm>
            <a:off x="1015960" y="5316736"/>
            <a:ext cx="136565" cy="451485"/>
          </a:xfrm>
          <a:prstGeom prst="rect">
            <a:avLst/>
          </a:prstGeom>
          <a:noFill/>
          <a:ln/>
        </p:spPr>
        <p:txBody>
          <a:bodyPr wrap="none" lIns="0" tIns="0" rIns="0" bIns="0" rtlCol="0" anchor="t"/>
          <a:lstStyle/>
          <a:p>
            <a:pPr marL="0" indent="0" algn="ctr">
              <a:lnSpc>
                <a:spcPts val="3550"/>
              </a:lnSpc>
              <a:buNone/>
            </a:pPr>
            <a:r>
              <a:rPr lang="en-US" sz="2200" kern="0" spc="-22" dirty="0">
                <a:solidFill>
                  <a:srgbClr val="E0D6DE"/>
                </a:solidFill>
                <a:latin typeface="Anton" pitchFamily="34" charset="0"/>
                <a:ea typeface="Anton" pitchFamily="34" charset="-122"/>
                <a:cs typeface="Anton" pitchFamily="34" charset="-120"/>
              </a:rPr>
              <a:t>2</a:t>
            </a:r>
            <a:endParaRPr lang="en-US" sz="2200" dirty="0"/>
          </a:p>
        </p:txBody>
      </p:sp>
      <p:sp>
        <p:nvSpPr>
          <p:cNvPr id="11" name="Text 9"/>
          <p:cNvSpPr/>
          <p:nvPr/>
        </p:nvSpPr>
        <p:spPr>
          <a:xfrm>
            <a:off x="5365909" y="5117902"/>
            <a:ext cx="2606040" cy="352663"/>
          </a:xfrm>
          <a:prstGeom prst="rect">
            <a:avLst/>
          </a:prstGeom>
          <a:noFill/>
          <a:ln/>
        </p:spPr>
        <p:txBody>
          <a:bodyPr wrap="none" lIns="0" tIns="0" rIns="0" bIns="0" rtlCol="0" anchor="t"/>
          <a:lstStyle/>
          <a:p>
            <a:pPr marL="0" indent="0" algn="l">
              <a:lnSpc>
                <a:spcPts val="2750"/>
              </a:lnSpc>
              <a:buNone/>
            </a:pPr>
            <a:r>
              <a:rPr lang="en-US" sz="2200" kern="0" spc="-22" dirty="0">
                <a:solidFill>
                  <a:srgbClr val="E0D6DE"/>
                </a:solidFill>
                <a:latin typeface="Anton" pitchFamily="34" charset="0"/>
                <a:ea typeface="Anton" pitchFamily="34" charset="-122"/>
                <a:cs typeface="Anton" pitchFamily="34" charset="-120"/>
              </a:rPr>
              <a:t>Tes Darah</a:t>
            </a:r>
            <a:endParaRPr lang="en-US" sz="2200" dirty="0"/>
          </a:p>
        </p:txBody>
      </p:sp>
      <p:sp>
        <p:nvSpPr>
          <p:cNvPr id="12" name="Text 10"/>
          <p:cNvSpPr/>
          <p:nvPr/>
        </p:nvSpPr>
        <p:spPr>
          <a:xfrm>
            <a:off x="5365909" y="5605939"/>
            <a:ext cx="2606040" cy="361117"/>
          </a:xfrm>
          <a:prstGeom prst="rect">
            <a:avLst/>
          </a:prstGeom>
          <a:noFill/>
          <a:ln/>
        </p:spPr>
        <p:txBody>
          <a:bodyPr wrap="none" lIns="0" tIns="0" rIns="0" bIns="0" rtlCol="0" anchor="t"/>
          <a:lstStyle/>
          <a:p>
            <a:pPr marL="0" indent="0" algn="l">
              <a:lnSpc>
                <a:spcPts val="2800"/>
              </a:lnSpc>
              <a:buNone/>
            </a:pPr>
            <a:r>
              <a:rPr lang="en-US" sz="1750" kern="0" spc="-36" dirty="0">
                <a:solidFill>
                  <a:srgbClr val="E0D6DE"/>
                </a:solidFill>
                <a:latin typeface="Fira Sans" pitchFamily="34" charset="0"/>
                <a:ea typeface="Fira Sans" pitchFamily="34" charset="-122"/>
                <a:cs typeface="Fira Sans" pitchFamily="34" charset="-120"/>
              </a:rPr>
              <a:t>Dilakukan di laboratorium.</a:t>
            </a:r>
            <a:endParaRPr lang="en-US" sz="1750" dirty="0"/>
          </a:p>
        </p:txBody>
      </p:sp>
      <p:sp>
        <p:nvSpPr>
          <p:cNvPr id="13" name="Shape 11"/>
          <p:cNvSpPr/>
          <p:nvPr/>
        </p:nvSpPr>
        <p:spPr>
          <a:xfrm>
            <a:off x="5253037" y="6177558"/>
            <a:ext cx="8474273" cy="15240"/>
          </a:xfrm>
          <a:prstGeom prst="roundRect">
            <a:avLst>
              <a:gd name="adj" fmla="val 222227"/>
            </a:avLst>
          </a:prstGeom>
          <a:solidFill>
            <a:srgbClr val="575757"/>
          </a:solidFill>
          <a:ln/>
        </p:spPr>
      </p:sp>
      <p:sp>
        <p:nvSpPr>
          <p:cNvPr id="14" name="Shape 12"/>
          <p:cNvSpPr/>
          <p:nvPr/>
        </p:nvSpPr>
        <p:spPr>
          <a:xfrm>
            <a:off x="790218" y="6305669"/>
            <a:ext cx="6524982" cy="1300639"/>
          </a:xfrm>
          <a:prstGeom prst="roundRect">
            <a:avLst>
              <a:gd name="adj" fmla="val 2604"/>
            </a:avLst>
          </a:prstGeom>
          <a:solidFill>
            <a:srgbClr val="3E3E3E"/>
          </a:solidFill>
          <a:ln/>
        </p:spPr>
      </p:sp>
      <p:sp>
        <p:nvSpPr>
          <p:cNvPr id="15" name="Text 13"/>
          <p:cNvSpPr/>
          <p:nvPr/>
        </p:nvSpPr>
        <p:spPr>
          <a:xfrm>
            <a:off x="1015960" y="6730246"/>
            <a:ext cx="136565" cy="451485"/>
          </a:xfrm>
          <a:prstGeom prst="rect">
            <a:avLst/>
          </a:prstGeom>
          <a:noFill/>
          <a:ln/>
        </p:spPr>
        <p:txBody>
          <a:bodyPr wrap="none" lIns="0" tIns="0" rIns="0" bIns="0" rtlCol="0" anchor="t"/>
          <a:lstStyle/>
          <a:p>
            <a:pPr marL="0" indent="0" algn="ctr">
              <a:lnSpc>
                <a:spcPts val="3550"/>
              </a:lnSpc>
              <a:buNone/>
            </a:pPr>
            <a:r>
              <a:rPr lang="en-US" sz="2200" kern="0" spc="-22" dirty="0">
                <a:solidFill>
                  <a:srgbClr val="E0D6DE"/>
                </a:solidFill>
                <a:latin typeface="Anton" pitchFamily="34" charset="0"/>
                <a:ea typeface="Anton" pitchFamily="34" charset="-122"/>
                <a:cs typeface="Anton" pitchFamily="34" charset="-120"/>
              </a:rPr>
              <a:t>3</a:t>
            </a:r>
            <a:endParaRPr lang="en-US" sz="2200" dirty="0"/>
          </a:p>
        </p:txBody>
      </p:sp>
      <p:sp>
        <p:nvSpPr>
          <p:cNvPr id="16" name="Text 14"/>
          <p:cNvSpPr/>
          <p:nvPr/>
        </p:nvSpPr>
        <p:spPr>
          <a:xfrm>
            <a:off x="7540942" y="6531412"/>
            <a:ext cx="1904643" cy="352663"/>
          </a:xfrm>
          <a:prstGeom prst="rect">
            <a:avLst/>
          </a:prstGeom>
          <a:noFill/>
          <a:ln/>
        </p:spPr>
        <p:txBody>
          <a:bodyPr wrap="none" lIns="0" tIns="0" rIns="0" bIns="0" rtlCol="0" anchor="t"/>
          <a:lstStyle/>
          <a:p>
            <a:pPr marL="0" indent="0" algn="l">
              <a:lnSpc>
                <a:spcPts val="2750"/>
              </a:lnSpc>
              <a:buNone/>
            </a:pPr>
            <a:r>
              <a:rPr lang="en-US" sz="2200" kern="0" spc="-22" dirty="0">
                <a:solidFill>
                  <a:srgbClr val="E0D6DE"/>
                </a:solidFill>
                <a:latin typeface="Anton" pitchFamily="34" charset="0"/>
                <a:ea typeface="Anton" pitchFamily="34" charset="-122"/>
                <a:cs typeface="Anton" pitchFamily="34" charset="-120"/>
              </a:rPr>
              <a:t>Interpretasi</a:t>
            </a:r>
            <a:endParaRPr lang="en-US" sz="2200" dirty="0"/>
          </a:p>
        </p:txBody>
      </p:sp>
      <p:sp>
        <p:nvSpPr>
          <p:cNvPr id="17" name="Text 15"/>
          <p:cNvSpPr/>
          <p:nvPr/>
        </p:nvSpPr>
        <p:spPr>
          <a:xfrm>
            <a:off x="7540942" y="7019449"/>
            <a:ext cx="1904643" cy="361117"/>
          </a:xfrm>
          <a:prstGeom prst="rect">
            <a:avLst/>
          </a:prstGeom>
          <a:noFill/>
          <a:ln/>
        </p:spPr>
        <p:txBody>
          <a:bodyPr wrap="none" lIns="0" tIns="0" rIns="0" bIns="0" rtlCol="0" anchor="t"/>
          <a:lstStyle/>
          <a:p>
            <a:pPr marL="0" indent="0" algn="l">
              <a:lnSpc>
                <a:spcPts val="2800"/>
              </a:lnSpc>
              <a:buNone/>
            </a:pPr>
            <a:r>
              <a:rPr lang="en-US" sz="1750" kern="0" spc="-36" dirty="0">
                <a:solidFill>
                  <a:srgbClr val="E0D6DE"/>
                </a:solidFill>
                <a:latin typeface="Fira Sans" pitchFamily="34" charset="0"/>
                <a:ea typeface="Fira Sans" pitchFamily="34" charset="-122"/>
                <a:cs typeface="Fira Sans" pitchFamily="34" charset="-120"/>
              </a:rPr>
              <a:t>Positif atau Negatif.</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874</Words>
  <Application>Microsoft Office PowerPoint</Application>
  <PresentationFormat>Custom</PresentationFormat>
  <Paragraphs>111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Fira Sans</vt:lpstr>
      <vt:lpstr>Fira Sans Bold</vt:lpstr>
      <vt:lpstr>Anton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hp.nickydanur@outlook.com</cp:lastModifiedBy>
  <cp:revision>3</cp:revision>
  <dcterms:created xsi:type="dcterms:W3CDTF">2025-03-03T02:15:43Z</dcterms:created>
  <dcterms:modified xsi:type="dcterms:W3CDTF">2025-03-03T07:49:56Z</dcterms:modified>
</cp:coreProperties>
</file>