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4630400" cy="8229600"/>
  <p:notesSz cx="8229600" cy="14630400"/>
  <p:embeddedFontLst>
    <p:embeddedFont>
      <p:font typeface="Noto Sans SC" panose="020B0604020202020204" charset="-128"/>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3" d="100"/>
          <a:sy n="53"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2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3037522"/>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Sistem Manajemen Keselamatan Radiasi</a:t>
            </a:r>
            <a:endParaRPr lang="en-US" sz="4450" dirty="0"/>
          </a:p>
        </p:txBody>
      </p:sp>
      <p:sp>
        <p:nvSpPr>
          <p:cNvPr id="5" name="Text 2"/>
          <p:cNvSpPr/>
          <p:nvPr/>
        </p:nvSpPr>
        <p:spPr>
          <a:xfrm>
            <a:off x="902375" y="4944785"/>
            <a:ext cx="145733" cy="97512"/>
          </a:xfrm>
          <a:prstGeom prst="rect">
            <a:avLst/>
          </a:prstGeom>
          <a:noFill/>
          <a:ln/>
        </p:spPr>
        <p:txBody>
          <a:bodyPr wrap="none" lIns="0" tIns="0" rIns="0" bIns="0" rtlCol="0" anchor="t"/>
          <a:lstStyle/>
          <a:p>
            <a:pPr marL="0" indent="0" algn="ctr">
              <a:lnSpc>
                <a:spcPts val="750"/>
              </a:lnSpc>
              <a:buNone/>
            </a:pPr>
            <a:r>
              <a:rPr lang="en-US" sz="750" dirty="0">
                <a:solidFill>
                  <a:srgbClr val="FFFFFF"/>
                </a:solidFill>
                <a:latin typeface="Noto Sans SC Medium" pitchFamily="34" charset="0"/>
                <a:ea typeface="Noto Sans SC Medium" pitchFamily="34" charset="-122"/>
                <a:cs typeface="Noto Sans SC Medium" pitchFamily="34" charset="-120"/>
              </a:rPr>
              <a:t>we</a:t>
            </a:r>
            <a:endParaRPr lang="en-US" sz="750" dirty="0"/>
          </a:p>
        </p:txBody>
      </p:sp>
      <p:sp>
        <p:nvSpPr>
          <p:cNvPr id="6" name="Text 3"/>
          <p:cNvSpPr/>
          <p:nvPr/>
        </p:nvSpPr>
        <p:spPr>
          <a:xfrm>
            <a:off x="793790" y="4501515"/>
            <a:ext cx="2317433" cy="396835"/>
          </a:xfrm>
          <a:prstGeom prst="rect">
            <a:avLst/>
          </a:prstGeom>
          <a:noFill/>
          <a:ln/>
        </p:spPr>
        <p:txBody>
          <a:bodyPr wrap="none" lIns="0" tIns="0" rIns="0" bIns="0" rtlCol="0" anchor="t"/>
          <a:lstStyle/>
          <a:p>
            <a:pPr marL="0" indent="0" algn="l">
              <a:lnSpc>
                <a:spcPts val="3100"/>
              </a:lnSpc>
              <a:buNone/>
            </a:pPr>
            <a:r>
              <a:rPr lang="en-US" sz="2200" b="1" dirty="0">
                <a:solidFill>
                  <a:srgbClr val="000000"/>
                </a:solidFill>
                <a:latin typeface="Noto Sans SC Bold" pitchFamily="34" charset="0"/>
                <a:ea typeface="Noto Sans SC Bold" pitchFamily="34" charset="-122"/>
                <a:cs typeface="Noto Sans SC Bold" pitchFamily="34" charset="-120"/>
              </a:rPr>
              <a:t>IKE DIAN WAHYUNI</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162050"/>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Analisis Risiko dalam Manajemen Keselamatan Radiasi</a:t>
            </a:r>
            <a:endParaRPr lang="en-US" sz="4450" dirty="0"/>
          </a:p>
        </p:txBody>
      </p:sp>
      <p:pic>
        <p:nvPicPr>
          <p:cNvPr id="3" name="Image 0" descr="preencoded.png"/>
          <p:cNvPicPr>
            <a:picLocks noChangeAspect="1"/>
          </p:cNvPicPr>
          <p:nvPr/>
        </p:nvPicPr>
        <p:blipFill>
          <a:blip r:embed="rId3"/>
          <a:stretch>
            <a:fillRect/>
          </a:stretch>
        </p:blipFill>
        <p:spPr>
          <a:xfrm>
            <a:off x="2978348" y="3033236"/>
            <a:ext cx="2152055" cy="1306949"/>
          </a:xfrm>
          <a:prstGeom prst="rect">
            <a:avLst/>
          </a:prstGeom>
        </p:spPr>
      </p:pic>
      <p:sp>
        <p:nvSpPr>
          <p:cNvPr id="4" name="Text 1"/>
          <p:cNvSpPr/>
          <p:nvPr/>
        </p:nvSpPr>
        <p:spPr>
          <a:xfrm>
            <a:off x="3970853" y="3621881"/>
            <a:ext cx="166926" cy="453509"/>
          </a:xfrm>
          <a:prstGeom prst="rect">
            <a:avLst/>
          </a:prstGeom>
          <a:noFill/>
          <a:ln/>
        </p:spPr>
        <p:txBody>
          <a:bodyPr wrap="none" lIns="0" tIns="0" rIns="0" bIns="0" rtlCol="0" anchor="t"/>
          <a:lstStyle/>
          <a:p>
            <a:pPr marL="0" indent="0" algn="ctr">
              <a:lnSpc>
                <a:spcPts val="3550"/>
              </a:lnSpc>
              <a:buNone/>
            </a:pPr>
            <a:r>
              <a:rPr lang="en-US" sz="2200" b="1" dirty="0">
                <a:solidFill>
                  <a:srgbClr val="000000"/>
                </a:solidFill>
                <a:latin typeface="Noto Serif SC Bold" pitchFamily="34" charset="0"/>
                <a:ea typeface="Noto Serif SC Bold" pitchFamily="34" charset="-122"/>
                <a:cs typeface="Noto Serif SC Bold" pitchFamily="34" charset="-120"/>
              </a:rPr>
              <a:t>1</a:t>
            </a:r>
            <a:endParaRPr lang="en-US" sz="2200" dirty="0"/>
          </a:p>
        </p:txBody>
      </p:sp>
      <p:sp>
        <p:nvSpPr>
          <p:cNvPr id="5" name="Text 2"/>
          <p:cNvSpPr/>
          <p:nvPr/>
        </p:nvSpPr>
        <p:spPr>
          <a:xfrm>
            <a:off x="5357217" y="326005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Mitigasi Risiko</a:t>
            </a:r>
            <a:endParaRPr lang="en-US" sz="2200" dirty="0"/>
          </a:p>
        </p:txBody>
      </p:sp>
      <p:sp>
        <p:nvSpPr>
          <p:cNvPr id="6" name="Text 3"/>
          <p:cNvSpPr/>
          <p:nvPr/>
        </p:nvSpPr>
        <p:spPr>
          <a:xfrm>
            <a:off x="5357217" y="3750469"/>
            <a:ext cx="538341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Pengendalian risiko untuk meminimalkan dampak.</a:t>
            </a:r>
            <a:endParaRPr lang="en-US" sz="1750" dirty="0"/>
          </a:p>
        </p:txBody>
      </p:sp>
      <p:sp>
        <p:nvSpPr>
          <p:cNvPr id="7" name="Shape 4"/>
          <p:cNvSpPr/>
          <p:nvPr/>
        </p:nvSpPr>
        <p:spPr>
          <a:xfrm>
            <a:off x="5187077" y="4353282"/>
            <a:ext cx="8592860" cy="15240"/>
          </a:xfrm>
          <a:prstGeom prst="roundRect">
            <a:avLst>
              <a:gd name="adj" fmla="val 625116"/>
            </a:avLst>
          </a:prstGeom>
          <a:solidFill>
            <a:srgbClr val="B4D0E3"/>
          </a:solidFill>
          <a:ln/>
        </p:spPr>
      </p:sp>
      <p:pic>
        <p:nvPicPr>
          <p:cNvPr id="8" name="Image 1" descr="preencoded.png"/>
          <p:cNvPicPr>
            <a:picLocks noChangeAspect="1"/>
          </p:cNvPicPr>
          <p:nvPr/>
        </p:nvPicPr>
        <p:blipFill>
          <a:blip r:embed="rId4"/>
          <a:stretch>
            <a:fillRect/>
          </a:stretch>
        </p:blipFill>
        <p:spPr>
          <a:xfrm>
            <a:off x="1902381" y="4396859"/>
            <a:ext cx="4304109" cy="1306949"/>
          </a:xfrm>
          <a:prstGeom prst="rect">
            <a:avLst/>
          </a:prstGeom>
        </p:spPr>
      </p:pic>
      <p:sp>
        <p:nvSpPr>
          <p:cNvPr id="9" name="Text 5"/>
          <p:cNvSpPr/>
          <p:nvPr/>
        </p:nvSpPr>
        <p:spPr>
          <a:xfrm>
            <a:off x="3970853" y="4823579"/>
            <a:ext cx="166926" cy="453509"/>
          </a:xfrm>
          <a:prstGeom prst="rect">
            <a:avLst/>
          </a:prstGeom>
          <a:noFill/>
          <a:ln/>
        </p:spPr>
        <p:txBody>
          <a:bodyPr wrap="none" lIns="0" tIns="0" rIns="0" bIns="0" rtlCol="0" anchor="t"/>
          <a:lstStyle/>
          <a:p>
            <a:pPr marL="0" indent="0" algn="ctr">
              <a:lnSpc>
                <a:spcPts val="3550"/>
              </a:lnSpc>
              <a:buNone/>
            </a:pPr>
            <a:r>
              <a:rPr lang="en-US" sz="2200" b="1" dirty="0">
                <a:solidFill>
                  <a:srgbClr val="000000"/>
                </a:solidFill>
                <a:latin typeface="Noto Serif SC Bold" pitchFamily="34" charset="0"/>
                <a:ea typeface="Noto Serif SC Bold" pitchFamily="34" charset="-122"/>
                <a:cs typeface="Noto Serif SC Bold" pitchFamily="34" charset="-120"/>
              </a:rPr>
              <a:t>2</a:t>
            </a:r>
            <a:endParaRPr lang="en-US" sz="2200" dirty="0"/>
          </a:p>
        </p:txBody>
      </p:sp>
      <p:sp>
        <p:nvSpPr>
          <p:cNvPr id="10" name="Text 6"/>
          <p:cNvSpPr/>
          <p:nvPr/>
        </p:nvSpPr>
        <p:spPr>
          <a:xfrm>
            <a:off x="6433304" y="462367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Evaluasi Risiko</a:t>
            </a:r>
            <a:endParaRPr lang="en-US" sz="2200" dirty="0"/>
          </a:p>
        </p:txBody>
      </p:sp>
      <p:sp>
        <p:nvSpPr>
          <p:cNvPr id="11" name="Text 7"/>
          <p:cNvSpPr/>
          <p:nvPr/>
        </p:nvSpPr>
        <p:spPr>
          <a:xfrm>
            <a:off x="6433304" y="5114092"/>
            <a:ext cx="4145637"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Menilai probabilitas dan dampak risiko.</a:t>
            </a:r>
            <a:endParaRPr lang="en-US" sz="1750" dirty="0"/>
          </a:p>
        </p:txBody>
      </p:sp>
      <p:sp>
        <p:nvSpPr>
          <p:cNvPr id="12" name="Shape 8"/>
          <p:cNvSpPr/>
          <p:nvPr/>
        </p:nvSpPr>
        <p:spPr>
          <a:xfrm>
            <a:off x="6263164" y="5716905"/>
            <a:ext cx="7516773" cy="15240"/>
          </a:xfrm>
          <a:prstGeom prst="roundRect">
            <a:avLst>
              <a:gd name="adj" fmla="val 625116"/>
            </a:avLst>
          </a:prstGeom>
          <a:solidFill>
            <a:srgbClr val="B4D0E3"/>
          </a:solidFill>
          <a:ln/>
        </p:spPr>
      </p:sp>
      <p:pic>
        <p:nvPicPr>
          <p:cNvPr id="13" name="Image 2" descr="preencoded.png"/>
          <p:cNvPicPr>
            <a:picLocks noChangeAspect="1"/>
          </p:cNvPicPr>
          <p:nvPr/>
        </p:nvPicPr>
        <p:blipFill>
          <a:blip r:embed="rId5"/>
          <a:stretch>
            <a:fillRect/>
          </a:stretch>
        </p:blipFill>
        <p:spPr>
          <a:xfrm>
            <a:off x="826294" y="5760482"/>
            <a:ext cx="6456164" cy="1306949"/>
          </a:xfrm>
          <a:prstGeom prst="rect">
            <a:avLst/>
          </a:prstGeom>
        </p:spPr>
      </p:pic>
      <p:sp>
        <p:nvSpPr>
          <p:cNvPr id="14" name="Text 9"/>
          <p:cNvSpPr/>
          <p:nvPr/>
        </p:nvSpPr>
        <p:spPr>
          <a:xfrm>
            <a:off x="3970853" y="6187202"/>
            <a:ext cx="166926" cy="453509"/>
          </a:xfrm>
          <a:prstGeom prst="rect">
            <a:avLst/>
          </a:prstGeom>
          <a:noFill/>
          <a:ln/>
        </p:spPr>
        <p:txBody>
          <a:bodyPr wrap="none" lIns="0" tIns="0" rIns="0" bIns="0" rtlCol="0" anchor="t"/>
          <a:lstStyle/>
          <a:p>
            <a:pPr marL="0" indent="0" algn="ctr">
              <a:lnSpc>
                <a:spcPts val="3550"/>
              </a:lnSpc>
              <a:buNone/>
            </a:pPr>
            <a:r>
              <a:rPr lang="en-US" sz="2200" b="1" dirty="0">
                <a:solidFill>
                  <a:srgbClr val="000000"/>
                </a:solidFill>
                <a:latin typeface="Noto Serif SC Bold" pitchFamily="34" charset="0"/>
                <a:ea typeface="Noto Serif SC Bold" pitchFamily="34" charset="-122"/>
                <a:cs typeface="Noto Serif SC Bold" pitchFamily="34" charset="-120"/>
              </a:rPr>
              <a:t>3</a:t>
            </a:r>
            <a:endParaRPr lang="en-US" sz="2200" dirty="0"/>
          </a:p>
        </p:txBody>
      </p:sp>
      <p:sp>
        <p:nvSpPr>
          <p:cNvPr id="15" name="Text 10"/>
          <p:cNvSpPr/>
          <p:nvPr/>
        </p:nvSpPr>
        <p:spPr>
          <a:xfrm>
            <a:off x="7509272" y="59872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Identifikasi Risiko</a:t>
            </a:r>
            <a:endParaRPr lang="en-US" sz="2200" dirty="0"/>
          </a:p>
        </p:txBody>
      </p:sp>
      <p:sp>
        <p:nvSpPr>
          <p:cNvPr id="16" name="Text 11"/>
          <p:cNvSpPr/>
          <p:nvPr/>
        </p:nvSpPr>
        <p:spPr>
          <a:xfrm>
            <a:off x="7509272" y="6477714"/>
            <a:ext cx="4123611"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Menentukan potensi bahaya dan risiko.</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76920"/>
          </a:xfrm>
          <a:prstGeom prst="rect">
            <a:avLst/>
          </a:prstGeom>
        </p:spPr>
      </p:pic>
      <p:sp>
        <p:nvSpPr>
          <p:cNvPr id="3" name="Text 0"/>
          <p:cNvSpPr/>
          <p:nvPr/>
        </p:nvSpPr>
        <p:spPr>
          <a:xfrm>
            <a:off x="793790" y="3530798"/>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Identifikasi Bahaya dan Potensi Risiko Radiasi</a:t>
            </a:r>
            <a:endParaRPr lang="en-US" sz="4450" dirty="0"/>
          </a:p>
        </p:txBody>
      </p:sp>
      <p:pic>
        <p:nvPicPr>
          <p:cNvPr id="4" name="Image 1" descr="preencoded.png"/>
          <p:cNvPicPr>
            <a:picLocks noChangeAspect="1"/>
          </p:cNvPicPr>
          <p:nvPr/>
        </p:nvPicPr>
        <p:blipFill>
          <a:blip r:embed="rId4"/>
          <a:stretch>
            <a:fillRect/>
          </a:stretch>
        </p:blipFill>
        <p:spPr>
          <a:xfrm>
            <a:off x="793790" y="5288518"/>
            <a:ext cx="566976" cy="566976"/>
          </a:xfrm>
          <a:prstGeom prst="rect">
            <a:avLst/>
          </a:prstGeom>
        </p:spPr>
      </p:pic>
      <p:sp>
        <p:nvSpPr>
          <p:cNvPr id="5" name="Text 1"/>
          <p:cNvSpPr/>
          <p:nvPr/>
        </p:nvSpPr>
        <p:spPr>
          <a:xfrm>
            <a:off x="793790" y="6082308"/>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Pengenalan terhadap bahaya radiasi seperti sinar-X, gamma, dan beta.</a:t>
            </a:r>
            <a:endParaRPr lang="en-US" sz="1750" dirty="0"/>
          </a:p>
        </p:txBody>
      </p:sp>
      <p:pic>
        <p:nvPicPr>
          <p:cNvPr id="6" name="Image 2" descr="preencoded.png"/>
          <p:cNvPicPr>
            <a:picLocks noChangeAspect="1"/>
          </p:cNvPicPr>
          <p:nvPr/>
        </p:nvPicPr>
        <p:blipFill>
          <a:blip r:embed="rId4"/>
          <a:stretch>
            <a:fillRect/>
          </a:stretch>
        </p:blipFill>
        <p:spPr>
          <a:xfrm>
            <a:off x="5254704" y="5288518"/>
            <a:ext cx="566976" cy="566976"/>
          </a:xfrm>
          <a:prstGeom prst="rect">
            <a:avLst/>
          </a:prstGeom>
        </p:spPr>
      </p:pic>
      <p:sp>
        <p:nvSpPr>
          <p:cNvPr id="7" name="Text 2"/>
          <p:cNvSpPr/>
          <p:nvPr/>
        </p:nvSpPr>
        <p:spPr>
          <a:xfrm>
            <a:off x="5254704" y="6082308"/>
            <a:ext cx="4120872"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Penilaian potensi risiko radiasi, termasuk dosis radiasi yang diterima, probabilitas paparan, dan dampak kesehatan.</a:t>
            </a:r>
            <a:endParaRPr lang="en-US" sz="1750" dirty="0"/>
          </a:p>
        </p:txBody>
      </p:sp>
      <p:pic>
        <p:nvPicPr>
          <p:cNvPr id="8" name="Image 3" descr="preencoded.png"/>
          <p:cNvPicPr>
            <a:picLocks noChangeAspect="1"/>
          </p:cNvPicPr>
          <p:nvPr/>
        </p:nvPicPr>
        <p:blipFill>
          <a:blip r:embed="rId4"/>
          <a:stretch>
            <a:fillRect/>
          </a:stretch>
        </p:blipFill>
        <p:spPr>
          <a:xfrm>
            <a:off x="9715738" y="5288518"/>
            <a:ext cx="566976" cy="566976"/>
          </a:xfrm>
          <a:prstGeom prst="rect">
            <a:avLst/>
          </a:prstGeom>
        </p:spPr>
      </p:pic>
      <p:sp>
        <p:nvSpPr>
          <p:cNvPr id="9" name="Text 3"/>
          <p:cNvSpPr/>
          <p:nvPr/>
        </p:nvSpPr>
        <p:spPr>
          <a:xfrm>
            <a:off x="9715738" y="6082308"/>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Evaluasi faktor-faktor yang dapat meningkatkan risiko radiasi, seperti jenis sumber radiasi, durasi paparan, dan jarak dari sumber radiasi.</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2539960"/>
            <a:ext cx="8179832" cy="708779"/>
          </a:xfrm>
          <a:prstGeom prst="rect">
            <a:avLst/>
          </a:prstGeom>
          <a:noFill/>
          <a:ln/>
        </p:spPr>
        <p:txBody>
          <a:bodyPr wrap="non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Pengendalian Risiko Radiasi</a:t>
            </a:r>
            <a:endParaRPr lang="en-US" sz="4450" dirty="0"/>
          </a:p>
        </p:txBody>
      </p:sp>
      <p:sp>
        <p:nvSpPr>
          <p:cNvPr id="3" name="Text 1"/>
          <p:cNvSpPr/>
          <p:nvPr/>
        </p:nvSpPr>
        <p:spPr>
          <a:xfrm>
            <a:off x="793790" y="3815715"/>
            <a:ext cx="4565928" cy="354330"/>
          </a:xfrm>
          <a:prstGeom prst="rect">
            <a:avLst/>
          </a:prstGeom>
          <a:noFill/>
          <a:ln/>
        </p:spPr>
        <p:txBody>
          <a:bodyPr wrap="none" lIns="0" tIns="0" rIns="0" bIns="0" rtlCol="0" anchor="t"/>
          <a:lstStyle/>
          <a:p>
            <a:pPr marL="0" indent="0">
              <a:lnSpc>
                <a:spcPts val="2750"/>
              </a:lnSpc>
              <a:buNone/>
            </a:pPr>
            <a:r>
              <a:rPr lang="en-US" sz="2200" b="1" dirty="0">
                <a:solidFill>
                  <a:srgbClr val="4284C6"/>
                </a:solidFill>
                <a:latin typeface="Noto Serif SC Bold" pitchFamily="34" charset="0"/>
                <a:ea typeface="Noto Serif SC Bold" pitchFamily="34" charset="-122"/>
                <a:cs typeface="Noto Serif SC Bold" pitchFamily="34" charset="-120"/>
              </a:rPr>
              <a:t>Langkah-langkah Pengendalian</a:t>
            </a:r>
            <a:endParaRPr lang="en-US" sz="2200" dirty="0"/>
          </a:p>
        </p:txBody>
      </p:sp>
      <p:sp>
        <p:nvSpPr>
          <p:cNvPr id="4" name="Text 2"/>
          <p:cNvSpPr/>
          <p:nvPr/>
        </p:nvSpPr>
        <p:spPr>
          <a:xfrm>
            <a:off x="793790" y="4396859"/>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Menghilangkan atau meminimalkan paparan radiasi dengan menggunakan prinsip ALARA (As Low As Reasonably Achievable).</a:t>
            </a:r>
            <a:endParaRPr lang="en-US" sz="1750" dirty="0"/>
          </a:p>
        </p:txBody>
      </p:sp>
      <p:sp>
        <p:nvSpPr>
          <p:cNvPr id="5" name="Text 3"/>
          <p:cNvSpPr/>
          <p:nvPr/>
        </p:nvSpPr>
        <p:spPr>
          <a:xfrm>
            <a:off x="7599521" y="3815715"/>
            <a:ext cx="3116580" cy="354330"/>
          </a:xfrm>
          <a:prstGeom prst="rect">
            <a:avLst/>
          </a:prstGeom>
          <a:noFill/>
          <a:ln/>
        </p:spPr>
        <p:txBody>
          <a:bodyPr wrap="none" lIns="0" tIns="0" rIns="0" bIns="0" rtlCol="0" anchor="t"/>
          <a:lstStyle/>
          <a:p>
            <a:pPr marL="0" indent="0">
              <a:lnSpc>
                <a:spcPts val="2750"/>
              </a:lnSpc>
              <a:buNone/>
            </a:pPr>
            <a:r>
              <a:rPr lang="en-US" sz="2200" b="1" dirty="0">
                <a:solidFill>
                  <a:srgbClr val="4284C6"/>
                </a:solidFill>
                <a:latin typeface="Noto Serif SC Bold" pitchFamily="34" charset="0"/>
                <a:ea typeface="Noto Serif SC Bold" pitchFamily="34" charset="-122"/>
                <a:cs typeface="Noto Serif SC Bold" pitchFamily="34" charset="-120"/>
              </a:rPr>
              <a:t>Metode Pengendalian</a:t>
            </a:r>
            <a:endParaRPr lang="en-US" sz="2200" dirty="0"/>
          </a:p>
        </p:txBody>
      </p:sp>
      <p:sp>
        <p:nvSpPr>
          <p:cNvPr id="6" name="Text 4"/>
          <p:cNvSpPr/>
          <p:nvPr/>
        </p:nvSpPr>
        <p:spPr>
          <a:xfrm>
            <a:off x="7599521" y="4396859"/>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Pengendalian jarak, waktu, dan perisai merupakan metode utama untuk mengurangi paparan radiasi.</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58666" y="1108710"/>
            <a:ext cx="12961144" cy="677466"/>
          </a:xfrm>
          <a:prstGeom prst="rect">
            <a:avLst/>
          </a:prstGeom>
          <a:noFill/>
          <a:ln/>
        </p:spPr>
        <p:txBody>
          <a:bodyPr wrap="none" lIns="0" tIns="0" rIns="0" bIns="0" rtlCol="0" anchor="t"/>
          <a:lstStyle/>
          <a:p>
            <a:pPr marL="0" indent="0">
              <a:lnSpc>
                <a:spcPts val="5300"/>
              </a:lnSpc>
              <a:buNone/>
            </a:pPr>
            <a:r>
              <a:rPr lang="en-US" sz="4250" b="1" dirty="0">
                <a:solidFill>
                  <a:srgbClr val="4284C6"/>
                </a:solidFill>
                <a:latin typeface="Noto Serif SC Bold" pitchFamily="34" charset="0"/>
                <a:ea typeface="Noto Serif SC Bold" pitchFamily="34" charset="-122"/>
                <a:cs typeface="Noto Serif SC Bold" pitchFamily="34" charset="-120"/>
              </a:rPr>
              <a:t>Prosedur Operasi Standar Keselamatan Radiasi</a:t>
            </a:r>
            <a:endParaRPr lang="en-US" sz="4250" dirty="0"/>
          </a:p>
        </p:txBody>
      </p:sp>
      <p:sp>
        <p:nvSpPr>
          <p:cNvPr id="3" name="Shape 1"/>
          <p:cNvSpPr/>
          <p:nvPr/>
        </p:nvSpPr>
        <p:spPr>
          <a:xfrm>
            <a:off x="758666" y="2219682"/>
            <a:ext cx="2185392" cy="1248966"/>
          </a:xfrm>
          <a:prstGeom prst="roundRect">
            <a:avLst>
              <a:gd name="adj" fmla="val 7290"/>
            </a:avLst>
          </a:prstGeom>
          <a:solidFill>
            <a:srgbClr val="CEEAFD"/>
          </a:solidFill>
          <a:ln w="7620">
            <a:solidFill>
              <a:srgbClr val="B4D0E3"/>
            </a:solidFill>
            <a:prstDash val="solid"/>
          </a:ln>
        </p:spPr>
      </p:sp>
      <p:sp>
        <p:nvSpPr>
          <p:cNvPr id="4" name="Text 2"/>
          <p:cNvSpPr/>
          <p:nvPr/>
        </p:nvSpPr>
        <p:spPr>
          <a:xfrm>
            <a:off x="982980" y="2627352"/>
            <a:ext cx="159544" cy="433507"/>
          </a:xfrm>
          <a:prstGeom prst="rect">
            <a:avLst/>
          </a:prstGeom>
          <a:noFill/>
          <a:ln/>
        </p:spPr>
        <p:txBody>
          <a:bodyPr wrap="none" lIns="0" tIns="0" rIns="0" bIns="0" rtlCol="0" anchor="t"/>
          <a:lstStyle/>
          <a:p>
            <a:pPr marL="0" indent="0" algn="ctr">
              <a:lnSpc>
                <a:spcPts val="3400"/>
              </a:lnSpc>
              <a:buNone/>
            </a:pPr>
            <a:r>
              <a:rPr lang="en-US" sz="2100" b="1" dirty="0">
                <a:solidFill>
                  <a:srgbClr val="000000"/>
                </a:solidFill>
                <a:latin typeface="Noto Serif SC Bold" pitchFamily="34" charset="0"/>
                <a:ea typeface="Noto Serif SC Bold" pitchFamily="34" charset="-122"/>
                <a:cs typeface="Noto Serif SC Bold" pitchFamily="34" charset="-120"/>
              </a:rPr>
              <a:t>1</a:t>
            </a:r>
            <a:endParaRPr lang="en-US" sz="2100" dirty="0"/>
          </a:p>
        </p:txBody>
      </p:sp>
      <p:sp>
        <p:nvSpPr>
          <p:cNvPr id="5" name="Text 3"/>
          <p:cNvSpPr/>
          <p:nvPr/>
        </p:nvSpPr>
        <p:spPr>
          <a:xfrm>
            <a:off x="3160752" y="2436376"/>
            <a:ext cx="2709863" cy="338733"/>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Noto Serif SC Bold" pitchFamily="34" charset="0"/>
                <a:ea typeface="Noto Serif SC Bold" pitchFamily="34" charset="-122"/>
                <a:cs typeface="Noto Serif SC Bold" pitchFamily="34" charset="-120"/>
              </a:rPr>
              <a:t>Panduan Tertulis</a:t>
            </a:r>
            <a:endParaRPr lang="en-US" sz="2100" dirty="0"/>
          </a:p>
        </p:txBody>
      </p:sp>
      <p:sp>
        <p:nvSpPr>
          <p:cNvPr id="6" name="Text 4"/>
          <p:cNvSpPr/>
          <p:nvPr/>
        </p:nvSpPr>
        <p:spPr>
          <a:xfrm>
            <a:off x="3160752" y="2905125"/>
            <a:ext cx="3628787" cy="346829"/>
          </a:xfrm>
          <a:prstGeom prst="rect">
            <a:avLst/>
          </a:prstGeom>
          <a:noFill/>
          <a:ln/>
        </p:spPr>
        <p:txBody>
          <a:bodyPr wrap="none" lIns="0" tIns="0" rIns="0" bIns="0" rtlCol="0" anchor="t"/>
          <a:lstStyle/>
          <a:p>
            <a:pPr marL="0" indent="0" algn="l">
              <a:lnSpc>
                <a:spcPts val="2700"/>
              </a:lnSpc>
              <a:buNone/>
            </a:pPr>
            <a:r>
              <a:rPr lang="en-US" sz="1700" dirty="0">
                <a:solidFill>
                  <a:srgbClr val="000000"/>
                </a:solidFill>
                <a:latin typeface="Noto Sans SC" pitchFamily="34" charset="0"/>
                <a:ea typeface="Noto Sans SC" pitchFamily="34" charset="-122"/>
                <a:cs typeface="Noto Sans SC" pitchFamily="34" charset="-120"/>
              </a:rPr>
              <a:t>Menjelaskan langkah-langkah aman</a:t>
            </a:r>
            <a:endParaRPr lang="en-US" sz="1700" dirty="0"/>
          </a:p>
        </p:txBody>
      </p:sp>
      <p:sp>
        <p:nvSpPr>
          <p:cNvPr id="7" name="Shape 5"/>
          <p:cNvSpPr/>
          <p:nvPr/>
        </p:nvSpPr>
        <p:spPr>
          <a:xfrm>
            <a:off x="3052405" y="3453408"/>
            <a:ext cx="10710982" cy="15240"/>
          </a:xfrm>
          <a:prstGeom prst="roundRect">
            <a:avLst>
              <a:gd name="adj" fmla="val 597456"/>
            </a:avLst>
          </a:prstGeom>
          <a:solidFill>
            <a:srgbClr val="B4D0E3"/>
          </a:solidFill>
          <a:ln/>
        </p:spPr>
      </p:sp>
      <p:sp>
        <p:nvSpPr>
          <p:cNvPr id="8" name="Shape 6"/>
          <p:cNvSpPr/>
          <p:nvPr/>
        </p:nvSpPr>
        <p:spPr>
          <a:xfrm>
            <a:off x="758666" y="3576995"/>
            <a:ext cx="4370903" cy="1248966"/>
          </a:xfrm>
          <a:prstGeom prst="roundRect">
            <a:avLst>
              <a:gd name="adj" fmla="val 7290"/>
            </a:avLst>
          </a:prstGeom>
          <a:solidFill>
            <a:srgbClr val="CEEAFD"/>
          </a:solidFill>
          <a:ln w="7620">
            <a:solidFill>
              <a:srgbClr val="B4D0E3"/>
            </a:solidFill>
            <a:prstDash val="solid"/>
          </a:ln>
        </p:spPr>
      </p:sp>
      <p:sp>
        <p:nvSpPr>
          <p:cNvPr id="9" name="Text 7"/>
          <p:cNvSpPr/>
          <p:nvPr/>
        </p:nvSpPr>
        <p:spPr>
          <a:xfrm>
            <a:off x="982980" y="3984665"/>
            <a:ext cx="159544" cy="433507"/>
          </a:xfrm>
          <a:prstGeom prst="rect">
            <a:avLst/>
          </a:prstGeom>
          <a:noFill/>
          <a:ln/>
        </p:spPr>
        <p:txBody>
          <a:bodyPr wrap="none" lIns="0" tIns="0" rIns="0" bIns="0" rtlCol="0" anchor="t"/>
          <a:lstStyle/>
          <a:p>
            <a:pPr marL="0" indent="0" algn="ctr">
              <a:lnSpc>
                <a:spcPts val="3400"/>
              </a:lnSpc>
              <a:buNone/>
            </a:pPr>
            <a:r>
              <a:rPr lang="en-US" sz="2100" b="1" dirty="0">
                <a:solidFill>
                  <a:srgbClr val="000000"/>
                </a:solidFill>
                <a:latin typeface="Noto Serif SC Bold" pitchFamily="34" charset="0"/>
                <a:ea typeface="Noto Serif SC Bold" pitchFamily="34" charset="-122"/>
                <a:cs typeface="Noto Serif SC Bold" pitchFamily="34" charset="-120"/>
              </a:rPr>
              <a:t>2</a:t>
            </a:r>
            <a:endParaRPr lang="en-US" sz="2100" dirty="0"/>
          </a:p>
        </p:txBody>
      </p:sp>
      <p:sp>
        <p:nvSpPr>
          <p:cNvPr id="10" name="Text 8"/>
          <p:cNvSpPr/>
          <p:nvPr/>
        </p:nvSpPr>
        <p:spPr>
          <a:xfrm>
            <a:off x="5346263" y="3793688"/>
            <a:ext cx="2709863" cy="338733"/>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Noto Serif SC Bold" pitchFamily="34" charset="0"/>
                <a:ea typeface="Noto Serif SC Bold" pitchFamily="34" charset="-122"/>
                <a:cs typeface="Noto Serif SC Bold" pitchFamily="34" charset="-120"/>
              </a:rPr>
              <a:t>Prosedur Detil</a:t>
            </a:r>
            <a:endParaRPr lang="en-US" sz="2100" dirty="0"/>
          </a:p>
        </p:txBody>
      </p:sp>
      <p:sp>
        <p:nvSpPr>
          <p:cNvPr id="11" name="Text 9"/>
          <p:cNvSpPr/>
          <p:nvPr/>
        </p:nvSpPr>
        <p:spPr>
          <a:xfrm>
            <a:off x="5346263" y="4262438"/>
            <a:ext cx="3527584" cy="346829"/>
          </a:xfrm>
          <a:prstGeom prst="rect">
            <a:avLst/>
          </a:prstGeom>
          <a:noFill/>
          <a:ln/>
        </p:spPr>
        <p:txBody>
          <a:bodyPr wrap="none" lIns="0" tIns="0" rIns="0" bIns="0" rtlCol="0" anchor="t"/>
          <a:lstStyle/>
          <a:p>
            <a:pPr marL="0" indent="0" algn="l">
              <a:lnSpc>
                <a:spcPts val="2700"/>
              </a:lnSpc>
              <a:buNone/>
            </a:pPr>
            <a:r>
              <a:rPr lang="en-US" sz="1700" dirty="0">
                <a:solidFill>
                  <a:srgbClr val="000000"/>
                </a:solidFill>
                <a:latin typeface="Noto Sans SC" pitchFamily="34" charset="0"/>
                <a:ea typeface="Noto Sans SC" pitchFamily="34" charset="-122"/>
                <a:cs typeface="Noto Sans SC" pitchFamily="34" charset="-120"/>
              </a:rPr>
              <a:t>Mencegah kecelakaan dan paparan</a:t>
            </a:r>
            <a:endParaRPr lang="en-US" sz="1700" dirty="0"/>
          </a:p>
        </p:txBody>
      </p:sp>
      <p:sp>
        <p:nvSpPr>
          <p:cNvPr id="12" name="Shape 10"/>
          <p:cNvSpPr/>
          <p:nvPr/>
        </p:nvSpPr>
        <p:spPr>
          <a:xfrm>
            <a:off x="5237917" y="4810720"/>
            <a:ext cx="8525470" cy="15240"/>
          </a:xfrm>
          <a:prstGeom prst="roundRect">
            <a:avLst>
              <a:gd name="adj" fmla="val 597456"/>
            </a:avLst>
          </a:prstGeom>
          <a:solidFill>
            <a:srgbClr val="B4D0E3"/>
          </a:solidFill>
          <a:ln/>
        </p:spPr>
      </p:sp>
      <p:sp>
        <p:nvSpPr>
          <p:cNvPr id="13" name="Shape 11"/>
          <p:cNvSpPr/>
          <p:nvPr/>
        </p:nvSpPr>
        <p:spPr>
          <a:xfrm>
            <a:off x="758666" y="4934307"/>
            <a:ext cx="6556534" cy="1248966"/>
          </a:xfrm>
          <a:prstGeom prst="roundRect">
            <a:avLst>
              <a:gd name="adj" fmla="val 7290"/>
            </a:avLst>
          </a:prstGeom>
          <a:solidFill>
            <a:srgbClr val="CEEAFD"/>
          </a:solidFill>
          <a:ln w="7620">
            <a:solidFill>
              <a:srgbClr val="B4D0E3"/>
            </a:solidFill>
            <a:prstDash val="solid"/>
          </a:ln>
        </p:spPr>
      </p:sp>
      <p:sp>
        <p:nvSpPr>
          <p:cNvPr id="14" name="Text 12"/>
          <p:cNvSpPr/>
          <p:nvPr/>
        </p:nvSpPr>
        <p:spPr>
          <a:xfrm>
            <a:off x="982980" y="5341977"/>
            <a:ext cx="159544" cy="433507"/>
          </a:xfrm>
          <a:prstGeom prst="rect">
            <a:avLst/>
          </a:prstGeom>
          <a:noFill/>
          <a:ln/>
        </p:spPr>
        <p:txBody>
          <a:bodyPr wrap="none" lIns="0" tIns="0" rIns="0" bIns="0" rtlCol="0" anchor="t"/>
          <a:lstStyle/>
          <a:p>
            <a:pPr marL="0" indent="0" algn="ctr">
              <a:lnSpc>
                <a:spcPts val="3400"/>
              </a:lnSpc>
              <a:buNone/>
            </a:pPr>
            <a:r>
              <a:rPr lang="en-US" sz="2100" b="1" dirty="0">
                <a:solidFill>
                  <a:srgbClr val="000000"/>
                </a:solidFill>
                <a:latin typeface="Noto Serif SC Bold" pitchFamily="34" charset="0"/>
                <a:ea typeface="Noto Serif SC Bold" pitchFamily="34" charset="-122"/>
                <a:cs typeface="Noto Serif SC Bold" pitchFamily="34" charset="-120"/>
              </a:rPr>
              <a:t>3</a:t>
            </a:r>
            <a:endParaRPr lang="en-US" sz="2100" dirty="0"/>
          </a:p>
        </p:txBody>
      </p:sp>
      <p:sp>
        <p:nvSpPr>
          <p:cNvPr id="15" name="Text 13"/>
          <p:cNvSpPr/>
          <p:nvPr/>
        </p:nvSpPr>
        <p:spPr>
          <a:xfrm>
            <a:off x="7531894" y="5151001"/>
            <a:ext cx="2709863" cy="338733"/>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Noto Serif SC Bold" pitchFamily="34" charset="0"/>
                <a:ea typeface="Noto Serif SC Bold" pitchFamily="34" charset="-122"/>
                <a:cs typeface="Noto Serif SC Bold" pitchFamily="34" charset="-120"/>
              </a:rPr>
              <a:t>Evaluasi Berkala</a:t>
            </a:r>
            <a:endParaRPr lang="en-US" sz="2100" dirty="0"/>
          </a:p>
        </p:txBody>
      </p:sp>
      <p:sp>
        <p:nvSpPr>
          <p:cNvPr id="16" name="Text 14"/>
          <p:cNvSpPr/>
          <p:nvPr/>
        </p:nvSpPr>
        <p:spPr>
          <a:xfrm>
            <a:off x="7531894" y="5619750"/>
            <a:ext cx="3475792" cy="346829"/>
          </a:xfrm>
          <a:prstGeom prst="rect">
            <a:avLst/>
          </a:prstGeom>
          <a:noFill/>
          <a:ln/>
        </p:spPr>
        <p:txBody>
          <a:bodyPr wrap="none" lIns="0" tIns="0" rIns="0" bIns="0" rtlCol="0" anchor="t"/>
          <a:lstStyle/>
          <a:p>
            <a:pPr marL="0" indent="0" algn="l">
              <a:lnSpc>
                <a:spcPts val="2700"/>
              </a:lnSpc>
              <a:buNone/>
            </a:pPr>
            <a:r>
              <a:rPr lang="en-US" sz="1700" dirty="0">
                <a:solidFill>
                  <a:srgbClr val="000000"/>
                </a:solidFill>
                <a:latin typeface="Noto Sans SC" pitchFamily="34" charset="0"/>
                <a:ea typeface="Noto Sans SC" pitchFamily="34" charset="-122"/>
                <a:cs typeface="Noto Sans SC" pitchFamily="34" charset="-120"/>
              </a:rPr>
              <a:t>Menjamin relevansi dan efektivitas</a:t>
            </a:r>
            <a:endParaRPr lang="en-US" sz="1700" dirty="0"/>
          </a:p>
        </p:txBody>
      </p:sp>
      <p:sp>
        <p:nvSpPr>
          <p:cNvPr id="17" name="Text 15"/>
          <p:cNvSpPr/>
          <p:nvPr/>
        </p:nvSpPr>
        <p:spPr>
          <a:xfrm>
            <a:off x="758666" y="6427113"/>
            <a:ext cx="13113068" cy="693658"/>
          </a:xfrm>
          <a:prstGeom prst="rect">
            <a:avLst/>
          </a:prstGeom>
          <a:noFill/>
          <a:ln/>
        </p:spPr>
        <p:txBody>
          <a:bodyPr wrap="square" lIns="0" tIns="0" rIns="0" bIns="0" rtlCol="0" anchor="t"/>
          <a:lstStyle/>
          <a:p>
            <a:pPr marL="0" indent="0">
              <a:lnSpc>
                <a:spcPts val="2700"/>
              </a:lnSpc>
              <a:buNone/>
            </a:pPr>
            <a:r>
              <a:rPr lang="en-US" sz="1700" dirty="0">
                <a:solidFill>
                  <a:srgbClr val="000000"/>
                </a:solidFill>
                <a:latin typeface="Noto Sans SC" pitchFamily="34" charset="0"/>
                <a:ea typeface="Noto Sans SC" pitchFamily="34" charset="-122"/>
                <a:cs typeface="Noto Sans SC" pitchFamily="34" charset="-120"/>
              </a:rPr>
              <a:t>SOP merupakan pedoman yang mengatur langkah-langkah dan tindakan yang harus dilakukan dalam proses penggunaan radiasi. SOP menjamin konsistensi dan standar keselamatan yang tinggi, meminimalkan potensi risiko kecelakaan dan paparan radiasi.</a:t>
            </a:r>
            <a:endParaRPr lang="en-US"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933926"/>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Pelatihan dan Kompetensi Personel</a:t>
            </a:r>
            <a:endParaRPr lang="en-US" sz="4450" dirty="0"/>
          </a:p>
        </p:txBody>
      </p:sp>
      <p:sp>
        <p:nvSpPr>
          <p:cNvPr id="4" name="Shape 1"/>
          <p:cNvSpPr/>
          <p:nvPr/>
        </p:nvSpPr>
        <p:spPr>
          <a:xfrm>
            <a:off x="793790" y="2946797"/>
            <a:ext cx="510302" cy="510302"/>
          </a:xfrm>
          <a:prstGeom prst="roundRect">
            <a:avLst>
              <a:gd name="adj" fmla="val 18669"/>
            </a:avLst>
          </a:prstGeom>
          <a:solidFill>
            <a:srgbClr val="CEEAFD"/>
          </a:solidFill>
          <a:ln w="7620">
            <a:solidFill>
              <a:srgbClr val="B4D0E3"/>
            </a:solidFill>
            <a:prstDash val="solid"/>
          </a:ln>
        </p:spPr>
      </p:sp>
      <p:sp>
        <p:nvSpPr>
          <p:cNvPr id="5" name="Text 2"/>
          <p:cNvSpPr/>
          <p:nvPr/>
        </p:nvSpPr>
        <p:spPr>
          <a:xfrm>
            <a:off x="948690" y="3031808"/>
            <a:ext cx="200382"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Noto Serif SC Bold" pitchFamily="34" charset="0"/>
                <a:ea typeface="Noto Serif SC Bold" pitchFamily="34" charset="-122"/>
                <a:cs typeface="Noto Serif SC Bold" pitchFamily="34" charset="-120"/>
              </a:rPr>
              <a:t>1</a:t>
            </a:r>
            <a:endParaRPr lang="en-US" sz="2650" dirty="0"/>
          </a:p>
        </p:txBody>
      </p:sp>
      <p:sp>
        <p:nvSpPr>
          <p:cNvPr id="6" name="Text 3"/>
          <p:cNvSpPr/>
          <p:nvPr/>
        </p:nvSpPr>
        <p:spPr>
          <a:xfrm>
            <a:off x="1530906" y="2946797"/>
            <a:ext cx="2927747"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Pengetahuan Dasar Radiasi</a:t>
            </a:r>
            <a:endParaRPr lang="en-US" sz="2200" dirty="0"/>
          </a:p>
        </p:txBody>
      </p:sp>
      <p:sp>
        <p:nvSpPr>
          <p:cNvPr id="7" name="Text 4"/>
          <p:cNvSpPr/>
          <p:nvPr/>
        </p:nvSpPr>
        <p:spPr>
          <a:xfrm>
            <a:off x="1530906" y="3791545"/>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Memahami sifat, dampak, dan cara pencegahan radiasi.</a:t>
            </a:r>
            <a:endParaRPr lang="en-US" sz="1750" dirty="0"/>
          </a:p>
        </p:txBody>
      </p:sp>
      <p:sp>
        <p:nvSpPr>
          <p:cNvPr id="8" name="Shape 5"/>
          <p:cNvSpPr/>
          <p:nvPr/>
        </p:nvSpPr>
        <p:spPr>
          <a:xfrm>
            <a:off x="4685467" y="2946797"/>
            <a:ext cx="510302" cy="510302"/>
          </a:xfrm>
          <a:prstGeom prst="roundRect">
            <a:avLst>
              <a:gd name="adj" fmla="val 18669"/>
            </a:avLst>
          </a:prstGeom>
          <a:solidFill>
            <a:srgbClr val="CEEAFD"/>
          </a:solidFill>
          <a:ln w="7620">
            <a:solidFill>
              <a:srgbClr val="B4D0E3"/>
            </a:solidFill>
            <a:prstDash val="solid"/>
          </a:ln>
        </p:spPr>
      </p:sp>
      <p:sp>
        <p:nvSpPr>
          <p:cNvPr id="9" name="Text 6"/>
          <p:cNvSpPr/>
          <p:nvPr/>
        </p:nvSpPr>
        <p:spPr>
          <a:xfrm>
            <a:off x="4840367" y="3031808"/>
            <a:ext cx="200382"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Noto Serif SC Bold" pitchFamily="34" charset="0"/>
                <a:ea typeface="Noto Serif SC Bold" pitchFamily="34" charset="-122"/>
                <a:cs typeface="Noto Serif SC Bold" pitchFamily="34" charset="-120"/>
              </a:rPr>
              <a:t>2</a:t>
            </a:r>
            <a:endParaRPr lang="en-US" sz="2650" dirty="0"/>
          </a:p>
        </p:txBody>
      </p:sp>
      <p:sp>
        <p:nvSpPr>
          <p:cNvPr id="10" name="Text 7"/>
          <p:cNvSpPr/>
          <p:nvPr/>
        </p:nvSpPr>
        <p:spPr>
          <a:xfrm>
            <a:off x="5422583" y="2946797"/>
            <a:ext cx="2927747"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Prosedur Keselamatan</a:t>
            </a:r>
            <a:endParaRPr lang="en-US" sz="2200" dirty="0"/>
          </a:p>
        </p:txBody>
      </p:sp>
      <p:sp>
        <p:nvSpPr>
          <p:cNvPr id="11" name="Text 8"/>
          <p:cNvSpPr/>
          <p:nvPr/>
        </p:nvSpPr>
        <p:spPr>
          <a:xfrm>
            <a:off x="5422583" y="3791545"/>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Mempelajari dan menerapkan SOP terkait keselamatan radiasi.</a:t>
            </a:r>
            <a:endParaRPr lang="en-US" sz="1750" dirty="0"/>
          </a:p>
        </p:txBody>
      </p:sp>
      <p:sp>
        <p:nvSpPr>
          <p:cNvPr id="12" name="Shape 9"/>
          <p:cNvSpPr/>
          <p:nvPr/>
        </p:nvSpPr>
        <p:spPr>
          <a:xfrm>
            <a:off x="793790" y="5362218"/>
            <a:ext cx="510302" cy="510302"/>
          </a:xfrm>
          <a:prstGeom prst="roundRect">
            <a:avLst>
              <a:gd name="adj" fmla="val 18669"/>
            </a:avLst>
          </a:prstGeom>
          <a:solidFill>
            <a:srgbClr val="CEEAFD"/>
          </a:solidFill>
          <a:ln w="7620">
            <a:solidFill>
              <a:srgbClr val="B4D0E3"/>
            </a:solidFill>
            <a:prstDash val="solid"/>
          </a:ln>
        </p:spPr>
      </p:sp>
      <p:sp>
        <p:nvSpPr>
          <p:cNvPr id="13" name="Text 10"/>
          <p:cNvSpPr/>
          <p:nvPr/>
        </p:nvSpPr>
        <p:spPr>
          <a:xfrm>
            <a:off x="948690" y="5447228"/>
            <a:ext cx="200382"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Noto Serif SC Bold" pitchFamily="34" charset="0"/>
                <a:ea typeface="Noto Serif SC Bold" pitchFamily="34" charset="-122"/>
                <a:cs typeface="Noto Serif SC Bold" pitchFamily="34" charset="-120"/>
              </a:rPr>
              <a:t>3</a:t>
            </a:r>
            <a:endParaRPr lang="en-US" sz="2650" dirty="0"/>
          </a:p>
        </p:txBody>
      </p:sp>
      <p:sp>
        <p:nvSpPr>
          <p:cNvPr id="14" name="Text 11"/>
          <p:cNvSpPr/>
          <p:nvPr/>
        </p:nvSpPr>
        <p:spPr>
          <a:xfrm>
            <a:off x="1530906" y="5362218"/>
            <a:ext cx="2927747"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Penggunaan Alat Pelindung</a:t>
            </a:r>
            <a:endParaRPr lang="en-US" sz="2200" dirty="0"/>
          </a:p>
        </p:txBody>
      </p:sp>
      <p:sp>
        <p:nvSpPr>
          <p:cNvPr id="15" name="Text 12"/>
          <p:cNvSpPr/>
          <p:nvPr/>
        </p:nvSpPr>
        <p:spPr>
          <a:xfrm>
            <a:off x="1530906" y="6206966"/>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Memahami cara memilih dan menggunakan alat pelindung diri (APD).</a:t>
            </a:r>
            <a:endParaRPr lang="en-US" sz="1750" dirty="0"/>
          </a:p>
        </p:txBody>
      </p:sp>
      <p:sp>
        <p:nvSpPr>
          <p:cNvPr id="16" name="Shape 13"/>
          <p:cNvSpPr/>
          <p:nvPr/>
        </p:nvSpPr>
        <p:spPr>
          <a:xfrm>
            <a:off x="4685467" y="5362218"/>
            <a:ext cx="510302" cy="510302"/>
          </a:xfrm>
          <a:prstGeom prst="roundRect">
            <a:avLst>
              <a:gd name="adj" fmla="val 18669"/>
            </a:avLst>
          </a:prstGeom>
          <a:solidFill>
            <a:srgbClr val="CEEAFD"/>
          </a:solidFill>
          <a:ln w="7620">
            <a:solidFill>
              <a:srgbClr val="B4D0E3"/>
            </a:solidFill>
            <a:prstDash val="solid"/>
          </a:ln>
        </p:spPr>
      </p:sp>
      <p:sp>
        <p:nvSpPr>
          <p:cNvPr id="17" name="Text 14"/>
          <p:cNvSpPr/>
          <p:nvPr/>
        </p:nvSpPr>
        <p:spPr>
          <a:xfrm>
            <a:off x="4840367" y="5447228"/>
            <a:ext cx="200382"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Noto Serif SC Bold" pitchFamily="34" charset="0"/>
                <a:ea typeface="Noto Serif SC Bold" pitchFamily="34" charset="-122"/>
                <a:cs typeface="Noto Serif SC Bold" pitchFamily="34" charset="-120"/>
              </a:rPr>
              <a:t>4</a:t>
            </a:r>
            <a:endParaRPr lang="en-US" sz="2650" dirty="0"/>
          </a:p>
        </p:txBody>
      </p:sp>
      <p:sp>
        <p:nvSpPr>
          <p:cNvPr id="18" name="Text 15"/>
          <p:cNvSpPr/>
          <p:nvPr/>
        </p:nvSpPr>
        <p:spPr>
          <a:xfrm>
            <a:off x="5422583" y="5362218"/>
            <a:ext cx="2927747"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Penanganan Darurat</a:t>
            </a:r>
            <a:endParaRPr lang="en-US" sz="2200" dirty="0"/>
          </a:p>
        </p:txBody>
      </p:sp>
      <p:sp>
        <p:nvSpPr>
          <p:cNvPr id="19" name="Text 16"/>
          <p:cNvSpPr/>
          <p:nvPr/>
        </p:nvSpPr>
        <p:spPr>
          <a:xfrm>
            <a:off x="5422583" y="6206966"/>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Dilatih untuk merespons situasi darurat terkait radiasi.</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2256473"/>
            <a:ext cx="9928979" cy="708779"/>
          </a:xfrm>
          <a:prstGeom prst="rect">
            <a:avLst/>
          </a:prstGeom>
          <a:noFill/>
          <a:ln/>
        </p:spPr>
        <p:txBody>
          <a:bodyPr wrap="non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Pemantauan Dosis Radiasi Pekerja</a:t>
            </a:r>
            <a:endParaRPr lang="en-US" sz="4450" dirty="0"/>
          </a:p>
        </p:txBody>
      </p:sp>
      <p:sp>
        <p:nvSpPr>
          <p:cNvPr id="3" name="Text 1"/>
          <p:cNvSpPr/>
          <p:nvPr/>
        </p:nvSpPr>
        <p:spPr>
          <a:xfrm>
            <a:off x="793790" y="353222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284C6"/>
                </a:solidFill>
                <a:latin typeface="Noto Serif SC Bold" pitchFamily="34" charset="0"/>
                <a:ea typeface="Noto Serif SC Bold" pitchFamily="34" charset="-122"/>
                <a:cs typeface="Noto Serif SC Bold" pitchFamily="34" charset="-120"/>
              </a:rPr>
              <a:t>Pemantauan Dosis</a:t>
            </a:r>
            <a:endParaRPr lang="en-US" sz="2200" dirty="0"/>
          </a:p>
        </p:txBody>
      </p:sp>
      <p:sp>
        <p:nvSpPr>
          <p:cNvPr id="4" name="Text 2"/>
          <p:cNvSpPr/>
          <p:nvPr/>
        </p:nvSpPr>
        <p:spPr>
          <a:xfrm>
            <a:off x="793790" y="4113371"/>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Penting untuk memonitor paparan radiasi yang diterima pekerja.</a:t>
            </a:r>
            <a:endParaRPr lang="en-US" sz="1750" dirty="0"/>
          </a:p>
        </p:txBody>
      </p:sp>
      <p:sp>
        <p:nvSpPr>
          <p:cNvPr id="5" name="Text 3"/>
          <p:cNvSpPr/>
          <p:nvPr/>
        </p:nvSpPr>
        <p:spPr>
          <a:xfrm>
            <a:off x="793790" y="504324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Noto Sans SC" pitchFamily="34" charset="0"/>
                <a:ea typeface="Noto Sans SC" pitchFamily="34" charset="-122"/>
                <a:cs typeface="Noto Sans SC" pitchFamily="34" charset="-120"/>
              </a:rPr>
              <a:t>Dosis radiasi diukur menggunakan dosimeter</a:t>
            </a:r>
            <a:endParaRPr lang="en-US" sz="1750" dirty="0"/>
          </a:p>
        </p:txBody>
      </p:sp>
      <p:sp>
        <p:nvSpPr>
          <p:cNvPr id="6" name="Text 4"/>
          <p:cNvSpPr/>
          <p:nvPr/>
        </p:nvSpPr>
        <p:spPr>
          <a:xfrm>
            <a:off x="793790" y="548544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000000"/>
                </a:solidFill>
                <a:latin typeface="Noto Sans SC" pitchFamily="34" charset="0"/>
                <a:ea typeface="Noto Sans SC" pitchFamily="34" charset="-122"/>
                <a:cs typeface="Noto Sans SC" pitchFamily="34" charset="-120"/>
              </a:rPr>
              <a:t>Diberikan kepada pekerja yang terpapar radiasi</a:t>
            </a:r>
            <a:endParaRPr lang="en-US" sz="1750" dirty="0"/>
          </a:p>
        </p:txBody>
      </p:sp>
      <p:sp>
        <p:nvSpPr>
          <p:cNvPr id="7" name="Text 5"/>
          <p:cNvSpPr/>
          <p:nvPr/>
        </p:nvSpPr>
        <p:spPr>
          <a:xfrm>
            <a:off x="7599521" y="3532227"/>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284C6"/>
                </a:solidFill>
                <a:latin typeface="Noto Serif SC Bold" pitchFamily="34" charset="0"/>
                <a:ea typeface="Noto Serif SC Bold" pitchFamily="34" charset="-122"/>
                <a:cs typeface="Noto Serif SC Bold" pitchFamily="34" charset="-120"/>
              </a:rPr>
              <a:t>Penilaian Risiko</a:t>
            </a:r>
            <a:endParaRPr lang="en-US" sz="2200" dirty="0"/>
          </a:p>
        </p:txBody>
      </p:sp>
      <p:sp>
        <p:nvSpPr>
          <p:cNvPr id="8" name="Text 6"/>
          <p:cNvSpPr/>
          <p:nvPr/>
        </p:nvSpPr>
        <p:spPr>
          <a:xfrm>
            <a:off x="7599521" y="4113371"/>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Dosis yang diukur akan dibandingkan dengan batas paparan yang diizinkan.</a:t>
            </a:r>
            <a:endParaRPr lang="en-US" sz="1750" dirty="0"/>
          </a:p>
        </p:txBody>
      </p:sp>
      <p:sp>
        <p:nvSpPr>
          <p:cNvPr id="9" name="Text 7"/>
          <p:cNvSpPr/>
          <p:nvPr/>
        </p:nvSpPr>
        <p:spPr>
          <a:xfrm>
            <a:off x="7599521" y="5043249"/>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Jika melebihi batas, langkah-langkah pencegahan akan diambil.</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2185511"/>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Sistem Perizinan dan Pengawasan Keselamatan Radiasi</a:t>
            </a:r>
            <a:endParaRPr lang="en-US" sz="4450" dirty="0"/>
          </a:p>
        </p:txBody>
      </p:sp>
      <p:sp>
        <p:nvSpPr>
          <p:cNvPr id="3" name="Text 1"/>
          <p:cNvSpPr/>
          <p:nvPr/>
        </p:nvSpPr>
        <p:spPr>
          <a:xfrm>
            <a:off x="793790" y="417004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284C6"/>
                </a:solidFill>
                <a:latin typeface="Noto Serif SC Bold" pitchFamily="34" charset="0"/>
                <a:ea typeface="Noto Serif SC Bold" pitchFamily="34" charset="-122"/>
                <a:cs typeface="Noto Serif SC Bold" pitchFamily="34" charset="-120"/>
              </a:rPr>
              <a:t>Perizinan</a:t>
            </a:r>
            <a:endParaRPr lang="en-US" sz="2200" dirty="0"/>
          </a:p>
        </p:txBody>
      </p:sp>
      <p:sp>
        <p:nvSpPr>
          <p:cNvPr id="4" name="Text 2"/>
          <p:cNvSpPr/>
          <p:nvPr/>
        </p:nvSpPr>
        <p:spPr>
          <a:xfrm>
            <a:off x="793790" y="4751189"/>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Menjamin bahwa semua kegiatan yang melibatkan radiasi dilakukan sesuai dengan peraturan dan standar keselamatan.</a:t>
            </a:r>
            <a:endParaRPr lang="en-US" sz="1750" dirty="0"/>
          </a:p>
        </p:txBody>
      </p:sp>
      <p:sp>
        <p:nvSpPr>
          <p:cNvPr id="5" name="Text 3"/>
          <p:cNvSpPr/>
          <p:nvPr/>
        </p:nvSpPr>
        <p:spPr>
          <a:xfrm>
            <a:off x="7599521" y="417004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4284C6"/>
                </a:solidFill>
                <a:latin typeface="Noto Serif SC Bold" pitchFamily="34" charset="0"/>
                <a:ea typeface="Noto Serif SC Bold" pitchFamily="34" charset="-122"/>
                <a:cs typeface="Noto Serif SC Bold" pitchFamily="34" charset="-120"/>
              </a:rPr>
              <a:t>Pengawasan</a:t>
            </a:r>
            <a:endParaRPr lang="en-US" sz="2200" dirty="0"/>
          </a:p>
        </p:txBody>
      </p:sp>
      <p:sp>
        <p:nvSpPr>
          <p:cNvPr id="6" name="Text 4"/>
          <p:cNvSpPr/>
          <p:nvPr/>
        </p:nvSpPr>
        <p:spPr>
          <a:xfrm>
            <a:off x="7599521" y="4751189"/>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Melakukan pemantauan dan evaluasi terhadap kegiatan yang melibatkan radiasi untuk memastikan kepatuhan terhadap persyaratan keselamatan.</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22908" y="500420"/>
            <a:ext cx="7870984" cy="1136571"/>
          </a:xfrm>
          <a:prstGeom prst="rect">
            <a:avLst/>
          </a:prstGeom>
          <a:noFill/>
          <a:ln/>
        </p:spPr>
        <p:txBody>
          <a:bodyPr wrap="square" lIns="0" tIns="0" rIns="0" bIns="0" rtlCol="0" anchor="t"/>
          <a:lstStyle/>
          <a:p>
            <a:pPr marL="0" indent="0">
              <a:lnSpc>
                <a:spcPts val="4450"/>
              </a:lnSpc>
              <a:buNone/>
            </a:pPr>
            <a:r>
              <a:rPr lang="en-US" sz="3550" b="1" dirty="0">
                <a:solidFill>
                  <a:srgbClr val="4284C6"/>
                </a:solidFill>
                <a:latin typeface="Noto Serif SC Bold" pitchFamily="34" charset="0"/>
                <a:ea typeface="Noto Serif SC Bold" pitchFamily="34" charset="-122"/>
                <a:cs typeface="Noto Serif SC Bold" pitchFamily="34" charset="-120"/>
              </a:rPr>
              <a:t>Penanganan Situasi Darurat Radiasi</a:t>
            </a:r>
            <a:endParaRPr lang="en-US" sz="3550" dirty="0"/>
          </a:p>
        </p:txBody>
      </p:sp>
      <p:pic>
        <p:nvPicPr>
          <p:cNvPr id="4" name="Image 1" descr="preencoded.png"/>
          <p:cNvPicPr>
            <a:picLocks noChangeAspect="1"/>
          </p:cNvPicPr>
          <p:nvPr/>
        </p:nvPicPr>
        <p:blipFill>
          <a:blip r:embed="rId4"/>
          <a:stretch>
            <a:fillRect/>
          </a:stretch>
        </p:blipFill>
        <p:spPr>
          <a:xfrm>
            <a:off x="6122908" y="1909763"/>
            <a:ext cx="909280" cy="1454825"/>
          </a:xfrm>
          <a:prstGeom prst="rect">
            <a:avLst/>
          </a:prstGeom>
        </p:spPr>
      </p:pic>
      <p:sp>
        <p:nvSpPr>
          <p:cNvPr id="5" name="Text 1"/>
          <p:cNvSpPr/>
          <p:nvPr/>
        </p:nvSpPr>
        <p:spPr>
          <a:xfrm>
            <a:off x="7304961" y="2091571"/>
            <a:ext cx="2273260" cy="284083"/>
          </a:xfrm>
          <a:prstGeom prst="rect">
            <a:avLst/>
          </a:prstGeom>
          <a:noFill/>
          <a:ln/>
        </p:spPr>
        <p:txBody>
          <a:bodyPr wrap="none" lIns="0" tIns="0" rIns="0" bIns="0" rtlCol="0" anchor="t"/>
          <a:lstStyle/>
          <a:p>
            <a:pPr marL="0" indent="0" algn="l">
              <a:lnSpc>
                <a:spcPts val="2200"/>
              </a:lnSpc>
              <a:buNone/>
            </a:pPr>
            <a:r>
              <a:rPr lang="en-US" sz="1750" b="1" dirty="0">
                <a:solidFill>
                  <a:srgbClr val="000000"/>
                </a:solidFill>
                <a:latin typeface="Noto Serif SC Bold" pitchFamily="34" charset="0"/>
                <a:ea typeface="Noto Serif SC Bold" pitchFamily="34" charset="-122"/>
                <a:cs typeface="Noto Serif SC Bold" pitchFamily="34" charset="-120"/>
              </a:rPr>
              <a:t>Evaluasi</a:t>
            </a:r>
            <a:endParaRPr lang="en-US" sz="1750" dirty="0"/>
          </a:p>
        </p:txBody>
      </p:sp>
      <p:sp>
        <p:nvSpPr>
          <p:cNvPr id="6" name="Text 2"/>
          <p:cNvSpPr/>
          <p:nvPr/>
        </p:nvSpPr>
        <p:spPr>
          <a:xfrm>
            <a:off x="7304961" y="2484715"/>
            <a:ext cx="6688931" cy="290870"/>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Noto Sans SC" pitchFamily="34" charset="0"/>
                <a:ea typeface="Noto Sans SC" pitchFamily="34" charset="-122"/>
                <a:cs typeface="Noto Sans SC" pitchFamily="34" charset="-120"/>
              </a:rPr>
              <a:t>Menilai situasi dan menentukan tingkat bahaya.</a:t>
            </a:r>
            <a:endParaRPr lang="en-US" sz="1400" dirty="0"/>
          </a:p>
        </p:txBody>
      </p:sp>
      <p:pic>
        <p:nvPicPr>
          <p:cNvPr id="7" name="Image 2" descr="preencoded.png"/>
          <p:cNvPicPr>
            <a:picLocks noChangeAspect="1"/>
          </p:cNvPicPr>
          <p:nvPr/>
        </p:nvPicPr>
        <p:blipFill>
          <a:blip r:embed="rId5"/>
          <a:stretch>
            <a:fillRect/>
          </a:stretch>
        </p:blipFill>
        <p:spPr>
          <a:xfrm>
            <a:off x="6122908" y="3364587"/>
            <a:ext cx="909280" cy="1454825"/>
          </a:xfrm>
          <a:prstGeom prst="rect">
            <a:avLst/>
          </a:prstGeom>
        </p:spPr>
      </p:pic>
      <p:sp>
        <p:nvSpPr>
          <p:cNvPr id="8" name="Text 3"/>
          <p:cNvSpPr/>
          <p:nvPr/>
        </p:nvSpPr>
        <p:spPr>
          <a:xfrm>
            <a:off x="7304961" y="3546396"/>
            <a:ext cx="2273260" cy="284083"/>
          </a:xfrm>
          <a:prstGeom prst="rect">
            <a:avLst/>
          </a:prstGeom>
          <a:noFill/>
          <a:ln/>
        </p:spPr>
        <p:txBody>
          <a:bodyPr wrap="none" lIns="0" tIns="0" rIns="0" bIns="0" rtlCol="0" anchor="t"/>
          <a:lstStyle/>
          <a:p>
            <a:pPr marL="0" indent="0" algn="l">
              <a:lnSpc>
                <a:spcPts val="2200"/>
              </a:lnSpc>
              <a:buNone/>
            </a:pPr>
            <a:r>
              <a:rPr lang="en-US" sz="1750" b="1" dirty="0">
                <a:solidFill>
                  <a:srgbClr val="000000"/>
                </a:solidFill>
                <a:latin typeface="Noto Serif SC Bold" pitchFamily="34" charset="0"/>
                <a:ea typeface="Noto Serif SC Bold" pitchFamily="34" charset="-122"/>
                <a:cs typeface="Noto Serif SC Bold" pitchFamily="34" charset="-120"/>
              </a:rPr>
              <a:t>Evakuasi</a:t>
            </a:r>
            <a:endParaRPr lang="en-US" sz="1750" dirty="0"/>
          </a:p>
        </p:txBody>
      </p:sp>
      <p:sp>
        <p:nvSpPr>
          <p:cNvPr id="9" name="Text 4"/>
          <p:cNvSpPr/>
          <p:nvPr/>
        </p:nvSpPr>
        <p:spPr>
          <a:xfrm>
            <a:off x="7304961" y="3939540"/>
            <a:ext cx="6688931" cy="290870"/>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Noto Sans SC" pitchFamily="34" charset="0"/>
                <a:ea typeface="Noto Sans SC" pitchFamily="34" charset="-122"/>
                <a:cs typeface="Noto Sans SC" pitchFamily="34" charset="-120"/>
              </a:rPr>
              <a:t>Memindahkan orang-orang dari area berbahaya.</a:t>
            </a:r>
            <a:endParaRPr lang="en-US" sz="1400" dirty="0"/>
          </a:p>
        </p:txBody>
      </p:sp>
      <p:pic>
        <p:nvPicPr>
          <p:cNvPr id="10" name="Image 3" descr="preencoded.png"/>
          <p:cNvPicPr>
            <a:picLocks noChangeAspect="1"/>
          </p:cNvPicPr>
          <p:nvPr/>
        </p:nvPicPr>
        <p:blipFill>
          <a:blip r:embed="rId6"/>
          <a:stretch>
            <a:fillRect/>
          </a:stretch>
        </p:blipFill>
        <p:spPr>
          <a:xfrm>
            <a:off x="6122908" y="4819412"/>
            <a:ext cx="909280" cy="1454825"/>
          </a:xfrm>
          <a:prstGeom prst="rect">
            <a:avLst/>
          </a:prstGeom>
        </p:spPr>
      </p:pic>
      <p:sp>
        <p:nvSpPr>
          <p:cNvPr id="11" name="Text 5"/>
          <p:cNvSpPr/>
          <p:nvPr/>
        </p:nvSpPr>
        <p:spPr>
          <a:xfrm>
            <a:off x="7304961" y="5001220"/>
            <a:ext cx="2273260" cy="284083"/>
          </a:xfrm>
          <a:prstGeom prst="rect">
            <a:avLst/>
          </a:prstGeom>
          <a:noFill/>
          <a:ln/>
        </p:spPr>
        <p:txBody>
          <a:bodyPr wrap="none" lIns="0" tIns="0" rIns="0" bIns="0" rtlCol="0" anchor="t"/>
          <a:lstStyle/>
          <a:p>
            <a:pPr marL="0" indent="0" algn="l">
              <a:lnSpc>
                <a:spcPts val="2200"/>
              </a:lnSpc>
              <a:buNone/>
            </a:pPr>
            <a:r>
              <a:rPr lang="en-US" sz="1750" b="1" dirty="0">
                <a:solidFill>
                  <a:srgbClr val="000000"/>
                </a:solidFill>
                <a:latin typeface="Noto Serif SC Bold" pitchFamily="34" charset="0"/>
                <a:ea typeface="Noto Serif SC Bold" pitchFamily="34" charset="-122"/>
                <a:cs typeface="Noto Serif SC Bold" pitchFamily="34" charset="-120"/>
              </a:rPr>
              <a:t>Dekontaminasi</a:t>
            </a:r>
            <a:endParaRPr lang="en-US" sz="1750" dirty="0"/>
          </a:p>
        </p:txBody>
      </p:sp>
      <p:sp>
        <p:nvSpPr>
          <p:cNvPr id="12" name="Text 6"/>
          <p:cNvSpPr/>
          <p:nvPr/>
        </p:nvSpPr>
        <p:spPr>
          <a:xfrm>
            <a:off x="7304961" y="5394365"/>
            <a:ext cx="6688931" cy="290870"/>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Noto Sans SC" pitchFamily="34" charset="0"/>
                <a:ea typeface="Noto Sans SC" pitchFamily="34" charset="-122"/>
                <a:cs typeface="Noto Sans SC" pitchFamily="34" charset="-120"/>
              </a:rPr>
              <a:t>Membersihkan orang-orang dan peralatan dari radiasi.</a:t>
            </a:r>
            <a:endParaRPr lang="en-US" sz="1400" dirty="0"/>
          </a:p>
        </p:txBody>
      </p:sp>
      <p:pic>
        <p:nvPicPr>
          <p:cNvPr id="13" name="Image 4" descr="preencoded.png"/>
          <p:cNvPicPr>
            <a:picLocks noChangeAspect="1"/>
          </p:cNvPicPr>
          <p:nvPr/>
        </p:nvPicPr>
        <p:blipFill>
          <a:blip r:embed="rId7"/>
          <a:stretch>
            <a:fillRect/>
          </a:stretch>
        </p:blipFill>
        <p:spPr>
          <a:xfrm>
            <a:off x="6122908" y="6274237"/>
            <a:ext cx="909280" cy="1454825"/>
          </a:xfrm>
          <a:prstGeom prst="rect">
            <a:avLst/>
          </a:prstGeom>
        </p:spPr>
      </p:pic>
      <p:sp>
        <p:nvSpPr>
          <p:cNvPr id="14" name="Text 7"/>
          <p:cNvSpPr/>
          <p:nvPr/>
        </p:nvSpPr>
        <p:spPr>
          <a:xfrm>
            <a:off x="7304961" y="6456045"/>
            <a:ext cx="2273260" cy="284083"/>
          </a:xfrm>
          <a:prstGeom prst="rect">
            <a:avLst/>
          </a:prstGeom>
          <a:noFill/>
          <a:ln/>
        </p:spPr>
        <p:txBody>
          <a:bodyPr wrap="none" lIns="0" tIns="0" rIns="0" bIns="0" rtlCol="0" anchor="t"/>
          <a:lstStyle/>
          <a:p>
            <a:pPr marL="0" indent="0" algn="l">
              <a:lnSpc>
                <a:spcPts val="2200"/>
              </a:lnSpc>
              <a:buNone/>
            </a:pPr>
            <a:r>
              <a:rPr lang="en-US" sz="1750" b="1" dirty="0">
                <a:solidFill>
                  <a:srgbClr val="000000"/>
                </a:solidFill>
                <a:latin typeface="Noto Serif SC Bold" pitchFamily="34" charset="0"/>
                <a:ea typeface="Noto Serif SC Bold" pitchFamily="34" charset="-122"/>
                <a:cs typeface="Noto Serif SC Bold" pitchFamily="34" charset="-120"/>
              </a:rPr>
              <a:t>Penanganan Medis</a:t>
            </a:r>
            <a:endParaRPr lang="en-US" sz="1750" dirty="0"/>
          </a:p>
        </p:txBody>
      </p:sp>
      <p:sp>
        <p:nvSpPr>
          <p:cNvPr id="15" name="Text 8"/>
          <p:cNvSpPr/>
          <p:nvPr/>
        </p:nvSpPr>
        <p:spPr>
          <a:xfrm>
            <a:off x="7304961" y="6849189"/>
            <a:ext cx="6688931" cy="290870"/>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Noto Sans SC" pitchFamily="34" charset="0"/>
                <a:ea typeface="Noto Sans SC" pitchFamily="34" charset="-122"/>
                <a:cs typeface="Noto Sans SC" pitchFamily="34" charset="-120"/>
              </a:rPr>
              <a:t>Memberikan perawatan medis kepada orang-orang yang terkena radiasi.</a:t>
            </a:r>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021675"/>
            <a:ext cx="7556421" cy="2126337"/>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Dokumentasi dan Pelaporan Keselamatan Radiasi</a:t>
            </a:r>
            <a:endParaRPr lang="en-US" sz="4450" dirty="0"/>
          </a:p>
        </p:txBody>
      </p:sp>
      <p:pic>
        <p:nvPicPr>
          <p:cNvPr id="4" name="Image 1" descr="preencoded.png"/>
          <p:cNvPicPr>
            <a:picLocks noChangeAspect="1"/>
          </p:cNvPicPr>
          <p:nvPr/>
        </p:nvPicPr>
        <p:blipFill>
          <a:blip r:embed="rId4"/>
          <a:stretch>
            <a:fillRect/>
          </a:stretch>
        </p:blipFill>
        <p:spPr>
          <a:xfrm>
            <a:off x="793790" y="3488174"/>
            <a:ext cx="566976" cy="566976"/>
          </a:xfrm>
          <a:prstGeom prst="rect">
            <a:avLst/>
          </a:prstGeom>
        </p:spPr>
      </p:pic>
      <p:sp>
        <p:nvSpPr>
          <p:cNvPr id="5" name="Text 1"/>
          <p:cNvSpPr/>
          <p:nvPr/>
        </p:nvSpPr>
        <p:spPr>
          <a:xfrm>
            <a:off x="793790" y="4281964"/>
            <a:ext cx="3608070"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Rekam semua aktivitas terkait keselamatan radiasi.</a:t>
            </a:r>
            <a:endParaRPr lang="en-US" sz="1750" dirty="0"/>
          </a:p>
        </p:txBody>
      </p:sp>
      <p:pic>
        <p:nvPicPr>
          <p:cNvPr id="6" name="Image 2" descr="preencoded.png"/>
          <p:cNvPicPr>
            <a:picLocks noChangeAspect="1"/>
          </p:cNvPicPr>
          <p:nvPr/>
        </p:nvPicPr>
        <p:blipFill>
          <a:blip r:embed="rId4"/>
          <a:stretch>
            <a:fillRect/>
          </a:stretch>
        </p:blipFill>
        <p:spPr>
          <a:xfrm>
            <a:off x="4742021" y="3488174"/>
            <a:ext cx="566976" cy="566976"/>
          </a:xfrm>
          <a:prstGeom prst="rect">
            <a:avLst/>
          </a:prstGeom>
        </p:spPr>
      </p:pic>
      <p:sp>
        <p:nvSpPr>
          <p:cNvPr id="7" name="Text 2"/>
          <p:cNvSpPr/>
          <p:nvPr/>
        </p:nvSpPr>
        <p:spPr>
          <a:xfrm>
            <a:off x="4742021" y="4281964"/>
            <a:ext cx="3608189"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Simpan catatan dosis radiasi pekerja.</a:t>
            </a:r>
            <a:endParaRPr lang="en-US" sz="1750" dirty="0"/>
          </a:p>
        </p:txBody>
      </p:sp>
      <p:pic>
        <p:nvPicPr>
          <p:cNvPr id="8" name="Image 3" descr="preencoded.png"/>
          <p:cNvPicPr>
            <a:picLocks noChangeAspect="1"/>
          </p:cNvPicPr>
          <p:nvPr/>
        </p:nvPicPr>
        <p:blipFill>
          <a:blip r:embed="rId4"/>
          <a:stretch>
            <a:fillRect/>
          </a:stretch>
        </p:blipFill>
        <p:spPr>
          <a:xfrm>
            <a:off x="793790" y="5688211"/>
            <a:ext cx="566976" cy="566976"/>
          </a:xfrm>
          <a:prstGeom prst="rect">
            <a:avLst/>
          </a:prstGeom>
        </p:spPr>
      </p:pic>
      <p:sp>
        <p:nvSpPr>
          <p:cNvPr id="9" name="Text 3"/>
          <p:cNvSpPr/>
          <p:nvPr/>
        </p:nvSpPr>
        <p:spPr>
          <a:xfrm>
            <a:off x="793790" y="6482001"/>
            <a:ext cx="3608070"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Lapor kejadian dan insiden radiasi.</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85023"/>
          </a:xfrm>
          <a:prstGeom prst="rect">
            <a:avLst/>
          </a:prstGeom>
        </p:spPr>
      </p:pic>
      <p:sp>
        <p:nvSpPr>
          <p:cNvPr id="3" name="Text 0"/>
          <p:cNvSpPr/>
          <p:nvPr/>
        </p:nvSpPr>
        <p:spPr>
          <a:xfrm>
            <a:off x="556022" y="2671643"/>
            <a:ext cx="12948642" cy="496491"/>
          </a:xfrm>
          <a:prstGeom prst="rect">
            <a:avLst/>
          </a:prstGeom>
          <a:noFill/>
          <a:ln/>
        </p:spPr>
        <p:txBody>
          <a:bodyPr wrap="none" lIns="0" tIns="0" rIns="0" bIns="0" rtlCol="0" anchor="t"/>
          <a:lstStyle/>
          <a:p>
            <a:pPr marL="0" indent="0">
              <a:lnSpc>
                <a:spcPts val="3900"/>
              </a:lnSpc>
              <a:buNone/>
            </a:pPr>
            <a:r>
              <a:rPr lang="en-US" sz="3100" b="1" dirty="0">
                <a:solidFill>
                  <a:srgbClr val="4284C6"/>
                </a:solidFill>
                <a:latin typeface="Noto Serif SC Bold" pitchFamily="34" charset="0"/>
                <a:ea typeface="Noto Serif SC Bold" pitchFamily="34" charset="-122"/>
                <a:cs typeface="Noto Serif SC Bold" pitchFamily="34" charset="-120"/>
              </a:rPr>
              <a:t>Evaluasi dan Perbaikan Sistem Manajemen Keselamatan Radiasi</a:t>
            </a:r>
            <a:endParaRPr lang="en-US" sz="3100" dirty="0"/>
          </a:p>
        </p:txBody>
      </p:sp>
      <p:sp>
        <p:nvSpPr>
          <p:cNvPr id="4" name="Shape 1"/>
          <p:cNvSpPr/>
          <p:nvPr/>
        </p:nvSpPr>
        <p:spPr>
          <a:xfrm>
            <a:off x="782836" y="3406378"/>
            <a:ext cx="22860" cy="4137422"/>
          </a:xfrm>
          <a:prstGeom prst="roundRect">
            <a:avLst>
              <a:gd name="adj" fmla="val 291887"/>
            </a:avLst>
          </a:prstGeom>
          <a:solidFill>
            <a:srgbClr val="B4D0E3"/>
          </a:solidFill>
          <a:ln/>
        </p:spPr>
      </p:sp>
      <p:sp>
        <p:nvSpPr>
          <p:cNvPr id="5" name="Shape 2"/>
          <p:cNvSpPr/>
          <p:nvPr/>
        </p:nvSpPr>
        <p:spPr>
          <a:xfrm>
            <a:off x="950119" y="3752374"/>
            <a:ext cx="556022" cy="22860"/>
          </a:xfrm>
          <a:prstGeom prst="roundRect">
            <a:avLst>
              <a:gd name="adj" fmla="val 291887"/>
            </a:avLst>
          </a:prstGeom>
          <a:solidFill>
            <a:srgbClr val="B4D0E3"/>
          </a:solidFill>
          <a:ln/>
        </p:spPr>
      </p:sp>
      <p:sp>
        <p:nvSpPr>
          <p:cNvPr id="6" name="Shape 3"/>
          <p:cNvSpPr/>
          <p:nvPr/>
        </p:nvSpPr>
        <p:spPr>
          <a:xfrm>
            <a:off x="615553" y="3585091"/>
            <a:ext cx="357426" cy="357426"/>
          </a:xfrm>
          <a:prstGeom prst="roundRect">
            <a:avLst>
              <a:gd name="adj" fmla="val 18668"/>
            </a:avLst>
          </a:prstGeom>
          <a:solidFill>
            <a:srgbClr val="CEEAFD"/>
          </a:solidFill>
          <a:ln w="7620">
            <a:solidFill>
              <a:srgbClr val="B4D0E3"/>
            </a:solidFill>
            <a:prstDash val="solid"/>
          </a:ln>
        </p:spPr>
      </p:sp>
      <p:sp>
        <p:nvSpPr>
          <p:cNvPr id="7" name="Text 4"/>
          <p:cNvSpPr/>
          <p:nvPr/>
        </p:nvSpPr>
        <p:spPr>
          <a:xfrm>
            <a:off x="724019" y="3644622"/>
            <a:ext cx="140375" cy="238363"/>
          </a:xfrm>
          <a:prstGeom prst="rect">
            <a:avLst/>
          </a:prstGeom>
          <a:noFill/>
          <a:ln/>
        </p:spPr>
        <p:txBody>
          <a:bodyPr wrap="none" lIns="0" tIns="0" rIns="0" bIns="0" rtlCol="0" anchor="t"/>
          <a:lstStyle/>
          <a:p>
            <a:pPr marL="0" indent="0" algn="ctr">
              <a:lnSpc>
                <a:spcPts val="1850"/>
              </a:lnSpc>
              <a:buNone/>
            </a:pPr>
            <a:r>
              <a:rPr lang="en-US" sz="1850" b="1" dirty="0">
                <a:solidFill>
                  <a:srgbClr val="000000"/>
                </a:solidFill>
                <a:latin typeface="Noto Serif SC Bold" pitchFamily="34" charset="0"/>
                <a:ea typeface="Noto Serif SC Bold" pitchFamily="34" charset="-122"/>
                <a:cs typeface="Noto Serif SC Bold" pitchFamily="34" charset="-120"/>
              </a:rPr>
              <a:t>1</a:t>
            </a:r>
            <a:endParaRPr lang="en-US" sz="1850" dirty="0"/>
          </a:p>
        </p:txBody>
      </p:sp>
      <p:sp>
        <p:nvSpPr>
          <p:cNvPr id="8" name="Text 5"/>
          <p:cNvSpPr/>
          <p:nvPr/>
        </p:nvSpPr>
        <p:spPr>
          <a:xfrm>
            <a:off x="1667947" y="3565208"/>
            <a:ext cx="2101929" cy="248245"/>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Noto Serif SC Bold" pitchFamily="34" charset="0"/>
                <a:ea typeface="Noto Serif SC Bold" pitchFamily="34" charset="-122"/>
                <a:cs typeface="Noto Serif SC Bold" pitchFamily="34" charset="-120"/>
              </a:rPr>
              <a:t>Pemantauan Berkala</a:t>
            </a:r>
            <a:endParaRPr lang="en-US" sz="1550" dirty="0"/>
          </a:p>
        </p:txBody>
      </p:sp>
      <p:sp>
        <p:nvSpPr>
          <p:cNvPr id="9" name="Text 6"/>
          <p:cNvSpPr/>
          <p:nvPr/>
        </p:nvSpPr>
        <p:spPr>
          <a:xfrm>
            <a:off x="1667947" y="3908703"/>
            <a:ext cx="12406432"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Noto Sans SC" pitchFamily="34" charset="0"/>
                <a:ea typeface="Noto Sans SC" pitchFamily="34" charset="-122"/>
                <a:cs typeface="Noto Sans SC" pitchFamily="34" charset="-120"/>
              </a:rPr>
              <a:t>Sistem keselamatan radiasi harus dievaluasi secara berkala untuk mengidentifikasi area yang membutuhkan perbaikan.</a:t>
            </a:r>
            <a:endParaRPr lang="en-US" sz="1250" dirty="0"/>
          </a:p>
        </p:txBody>
      </p:sp>
      <p:sp>
        <p:nvSpPr>
          <p:cNvPr id="10" name="Shape 7"/>
          <p:cNvSpPr/>
          <p:nvPr/>
        </p:nvSpPr>
        <p:spPr>
          <a:xfrm>
            <a:off x="950119" y="4826437"/>
            <a:ext cx="556022" cy="22860"/>
          </a:xfrm>
          <a:prstGeom prst="roundRect">
            <a:avLst>
              <a:gd name="adj" fmla="val 291887"/>
            </a:avLst>
          </a:prstGeom>
          <a:solidFill>
            <a:srgbClr val="B4D0E3"/>
          </a:solidFill>
          <a:ln/>
        </p:spPr>
      </p:sp>
      <p:sp>
        <p:nvSpPr>
          <p:cNvPr id="11" name="Shape 8"/>
          <p:cNvSpPr/>
          <p:nvPr/>
        </p:nvSpPr>
        <p:spPr>
          <a:xfrm>
            <a:off x="615553" y="4659154"/>
            <a:ext cx="357426" cy="357426"/>
          </a:xfrm>
          <a:prstGeom prst="roundRect">
            <a:avLst>
              <a:gd name="adj" fmla="val 18668"/>
            </a:avLst>
          </a:prstGeom>
          <a:solidFill>
            <a:srgbClr val="CEEAFD"/>
          </a:solidFill>
          <a:ln w="7620">
            <a:solidFill>
              <a:srgbClr val="B4D0E3"/>
            </a:solidFill>
            <a:prstDash val="solid"/>
          </a:ln>
        </p:spPr>
      </p:sp>
      <p:sp>
        <p:nvSpPr>
          <p:cNvPr id="12" name="Text 9"/>
          <p:cNvSpPr/>
          <p:nvPr/>
        </p:nvSpPr>
        <p:spPr>
          <a:xfrm>
            <a:off x="724019" y="4718685"/>
            <a:ext cx="140375" cy="238363"/>
          </a:xfrm>
          <a:prstGeom prst="rect">
            <a:avLst/>
          </a:prstGeom>
          <a:noFill/>
          <a:ln/>
        </p:spPr>
        <p:txBody>
          <a:bodyPr wrap="none" lIns="0" tIns="0" rIns="0" bIns="0" rtlCol="0" anchor="t"/>
          <a:lstStyle/>
          <a:p>
            <a:pPr marL="0" indent="0" algn="ctr">
              <a:lnSpc>
                <a:spcPts val="1850"/>
              </a:lnSpc>
              <a:buNone/>
            </a:pPr>
            <a:r>
              <a:rPr lang="en-US" sz="1850" b="1" dirty="0">
                <a:solidFill>
                  <a:srgbClr val="000000"/>
                </a:solidFill>
                <a:latin typeface="Noto Serif SC Bold" pitchFamily="34" charset="0"/>
                <a:ea typeface="Noto Serif SC Bold" pitchFamily="34" charset="-122"/>
                <a:cs typeface="Noto Serif SC Bold" pitchFamily="34" charset="-120"/>
              </a:rPr>
              <a:t>2</a:t>
            </a:r>
            <a:endParaRPr lang="en-US" sz="1850" dirty="0"/>
          </a:p>
        </p:txBody>
      </p:sp>
      <p:sp>
        <p:nvSpPr>
          <p:cNvPr id="13" name="Text 10"/>
          <p:cNvSpPr/>
          <p:nvPr/>
        </p:nvSpPr>
        <p:spPr>
          <a:xfrm>
            <a:off x="1667947" y="4639270"/>
            <a:ext cx="1985843" cy="248245"/>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Noto Serif SC Bold" pitchFamily="34" charset="0"/>
                <a:ea typeface="Noto Serif SC Bold" pitchFamily="34" charset="-122"/>
                <a:cs typeface="Noto Serif SC Bold" pitchFamily="34" charset="-120"/>
              </a:rPr>
              <a:t>Analisis Data</a:t>
            </a:r>
            <a:endParaRPr lang="en-US" sz="1550" dirty="0"/>
          </a:p>
        </p:txBody>
      </p:sp>
      <p:sp>
        <p:nvSpPr>
          <p:cNvPr id="14" name="Text 11"/>
          <p:cNvSpPr/>
          <p:nvPr/>
        </p:nvSpPr>
        <p:spPr>
          <a:xfrm>
            <a:off x="1667947" y="4982766"/>
            <a:ext cx="12406432"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Noto Sans SC" pitchFamily="34" charset="0"/>
                <a:ea typeface="Noto Sans SC" pitchFamily="34" charset="-122"/>
                <a:cs typeface="Noto Sans SC" pitchFamily="34" charset="-120"/>
              </a:rPr>
              <a:t>Analisis data dari pemantauan dosis pekerja, insiden, dan audit keselamatan untuk mengidentifikasi tren dan area risiko.</a:t>
            </a:r>
            <a:endParaRPr lang="en-US" sz="1250" dirty="0"/>
          </a:p>
        </p:txBody>
      </p:sp>
      <p:sp>
        <p:nvSpPr>
          <p:cNvPr id="15" name="Shape 12"/>
          <p:cNvSpPr/>
          <p:nvPr/>
        </p:nvSpPr>
        <p:spPr>
          <a:xfrm>
            <a:off x="950119" y="5900499"/>
            <a:ext cx="556022" cy="22860"/>
          </a:xfrm>
          <a:prstGeom prst="roundRect">
            <a:avLst>
              <a:gd name="adj" fmla="val 291887"/>
            </a:avLst>
          </a:prstGeom>
          <a:solidFill>
            <a:srgbClr val="B4D0E3"/>
          </a:solidFill>
          <a:ln/>
        </p:spPr>
      </p:sp>
      <p:sp>
        <p:nvSpPr>
          <p:cNvPr id="16" name="Shape 13"/>
          <p:cNvSpPr/>
          <p:nvPr/>
        </p:nvSpPr>
        <p:spPr>
          <a:xfrm>
            <a:off x="615553" y="5733217"/>
            <a:ext cx="357426" cy="357426"/>
          </a:xfrm>
          <a:prstGeom prst="roundRect">
            <a:avLst>
              <a:gd name="adj" fmla="val 18668"/>
            </a:avLst>
          </a:prstGeom>
          <a:solidFill>
            <a:srgbClr val="CEEAFD"/>
          </a:solidFill>
          <a:ln w="7620">
            <a:solidFill>
              <a:srgbClr val="B4D0E3"/>
            </a:solidFill>
            <a:prstDash val="solid"/>
          </a:ln>
        </p:spPr>
      </p:sp>
      <p:sp>
        <p:nvSpPr>
          <p:cNvPr id="17" name="Text 14"/>
          <p:cNvSpPr/>
          <p:nvPr/>
        </p:nvSpPr>
        <p:spPr>
          <a:xfrm>
            <a:off x="724019" y="5792748"/>
            <a:ext cx="140375" cy="238363"/>
          </a:xfrm>
          <a:prstGeom prst="rect">
            <a:avLst/>
          </a:prstGeom>
          <a:noFill/>
          <a:ln/>
        </p:spPr>
        <p:txBody>
          <a:bodyPr wrap="none" lIns="0" tIns="0" rIns="0" bIns="0" rtlCol="0" anchor="t"/>
          <a:lstStyle/>
          <a:p>
            <a:pPr marL="0" indent="0" algn="ctr">
              <a:lnSpc>
                <a:spcPts val="1850"/>
              </a:lnSpc>
              <a:buNone/>
            </a:pPr>
            <a:r>
              <a:rPr lang="en-US" sz="1850" b="1" dirty="0">
                <a:solidFill>
                  <a:srgbClr val="000000"/>
                </a:solidFill>
                <a:latin typeface="Noto Serif SC Bold" pitchFamily="34" charset="0"/>
                <a:ea typeface="Noto Serif SC Bold" pitchFamily="34" charset="-122"/>
                <a:cs typeface="Noto Serif SC Bold" pitchFamily="34" charset="-120"/>
              </a:rPr>
              <a:t>3</a:t>
            </a:r>
            <a:endParaRPr lang="en-US" sz="1850" dirty="0"/>
          </a:p>
        </p:txBody>
      </p:sp>
      <p:sp>
        <p:nvSpPr>
          <p:cNvPr id="18" name="Text 15"/>
          <p:cNvSpPr/>
          <p:nvPr/>
        </p:nvSpPr>
        <p:spPr>
          <a:xfrm>
            <a:off x="1667947" y="5713333"/>
            <a:ext cx="1985843" cy="248245"/>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Noto Serif SC Bold" pitchFamily="34" charset="0"/>
                <a:ea typeface="Noto Serif SC Bold" pitchFamily="34" charset="-122"/>
                <a:cs typeface="Noto Serif SC Bold" pitchFamily="34" charset="-120"/>
              </a:rPr>
              <a:t>Evaluasi Efektivitas</a:t>
            </a:r>
            <a:endParaRPr lang="en-US" sz="1550" dirty="0"/>
          </a:p>
        </p:txBody>
      </p:sp>
      <p:sp>
        <p:nvSpPr>
          <p:cNvPr id="19" name="Text 16"/>
          <p:cNvSpPr/>
          <p:nvPr/>
        </p:nvSpPr>
        <p:spPr>
          <a:xfrm>
            <a:off x="1667947" y="6056828"/>
            <a:ext cx="12406432"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Noto Sans SC" pitchFamily="34" charset="0"/>
                <a:ea typeface="Noto Sans SC" pitchFamily="34" charset="-122"/>
                <a:cs typeface="Noto Sans SC" pitchFamily="34" charset="-120"/>
              </a:rPr>
              <a:t>Menilai efektivitas prosedur, pelatihan, dan pengendalian risiko dalam mencegah dan mengurangi paparan radiasi.</a:t>
            </a:r>
            <a:endParaRPr lang="en-US" sz="1250" dirty="0"/>
          </a:p>
        </p:txBody>
      </p:sp>
      <p:sp>
        <p:nvSpPr>
          <p:cNvPr id="20" name="Shape 17"/>
          <p:cNvSpPr/>
          <p:nvPr/>
        </p:nvSpPr>
        <p:spPr>
          <a:xfrm>
            <a:off x="950119" y="6974562"/>
            <a:ext cx="556022" cy="22860"/>
          </a:xfrm>
          <a:prstGeom prst="roundRect">
            <a:avLst>
              <a:gd name="adj" fmla="val 291887"/>
            </a:avLst>
          </a:prstGeom>
          <a:solidFill>
            <a:srgbClr val="B4D0E3"/>
          </a:solidFill>
          <a:ln/>
        </p:spPr>
      </p:sp>
      <p:sp>
        <p:nvSpPr>
          <p:cNvPr id="21" name="Shape 18"/>
          <p:cNvSpPr/>
          <p:nvPr/>
        </p:nvSpPr>
        <p:spPr>
          <a:xfrm>
            <a:off x="615553" y="6807279"/>
            <a:ext cx="357426" cy="357426"/>
          </a:xfrm>
          <a:prstGeom prst="roundRect">
            <a:avLst>
              <a:gd name="adj" fmla="val 18668"/>
            </a:avLst>
          </a:prstGeom>
          <a:solidFill>
            <a:srgbClr val="CEEAFD"/>
          </a:solidFill>
          <a:ln w="7620">
            <a:solidFill>
              <a:srgbClr val="B4D0E3"/>
            </a:solidFill>
            <a:prstDash val="solid"/>
          </a:ln>
        </p:spPr>
      </p:sp>
      <p:sp>
        <p:nvSpPr>
          <p:cNvPr id="22" name="Text 19"/>
          <p:cNvSpPr/>
          <p:nvPr/>
        </p:nvSpPr>
        <p:spPr>
          <a:xfrm>
            <a:off x="724019" y="6866811"/>
            <a:ext cx="140375" cy="238363"/>
          </a:xfrm>
          <a:prstGeom prst="rect">
            <a:avLst/>
          </a:prstGeom>
          <a:noFill/>
          <a:ln/>
        </p:spPr>
        <p:txBody>
          <a:bodyPr wrap="none" lIns="0" tIns="0" rIns="0" bIns="0" rtlCol="0" anchor="t"/>
          <a:lstStyle/>
          <a:p>
            <a:pPr marL="0" indent="0" algn="ctr">
              <a:lnSpc>
                <a:spcPts val="1850"/>
              </a:lnSpc>
              <a:buNone/>
            </a:pPr>
            <a:r>
              <a:rPr lang="en-US" sz="1850" b="1" dirty="0">
                <a:solidFill>
                  <a:srgbClr val="000000"/>
                </a:solidFill>
                <a:latin typeface="Noto Serif SC Bold" pitchFamily="34" charset="0"/>
                <a:ea typeface="Noto Serif SC Bold" pitchFamily="34" charset="-122"/>
                <a:cs typeface="Noto Serif SC Bold" pitchFamily="34" charset="-120"/>
              </a:rPr>
              <a:t>4</a:t>
            </a:r>
            <a:endParaRPr lang="en-US" sz="1850" dirty="0"/>
          </a:p>
        </p:txBody>
      </p:sp>
      <p:sp>
        <p:nvSpPr>
          <p:cNvPr id="23" name="Text 20"/>
          <p:cNvSpPr/>
          <p:nvPr/>
        </p:nvSpPr>
        <p:spPr>
          <a:xfrm>
            <a:off x="1667947" y="6787396"/>
            <a:ext cx="2523053" cy="248245"/>
          </a:xfrm>
          <a:prstGeom prst="rect">
            <a:avLst/>
          </a:prstGeom>
          <a:noFill/>
          <a:ln/>
        </p:spPr>
        <p:txBody>
          <a:bodyPr wrap="none" lIns="0" tIns="0" rIns="0" bIns="0" rtlCol="0" anchor="t"/>
          <a:lstStyle/>
          <a:p>
            <a:pPr marL="0" indent="0" algn="l">
              <a:lnSpc>
                <a:spcPts val="1950"/>
              </a:lnSpc>
              <a:buNone/>
            </a:pPr>
            <a:r>
              <a:rPr lang="en-US" sz="1550" b="1" dirty="0">
                <a:solidFill>
                  <a:srgbClr val="000000"/>
                </a:solidFill>
                <a:latin typeface="Noto Serif SC Bold" pitchFamily="34" charset="0"/>
                <a:ea typeface="Noto Serif SC Bold" pitchFamily="34" charset="-122"/>
                <a:cs typeface="Noto Serif SC Bold" pitchFamily="34" charset="-120"/>
              </a:rPr>
              <a:t>Perbaikan Berkelanjutan</a:t>
            </a:r>
            <a:endParaRPr lang="en-US" sz="1550" dirty="0"/>
          </a:p>
        </p:txBody>
      </p:sp>
      <p:sp>
        <p:nvSpPr>
          <p:cNvPr id="24" name="Text 21"/>
          <p:cNvSpPr/>
          <p:nvPr/>
        </p:nvSpPr>
        <p:spPr>
          <a:xfrm>
            <a:off x="1667947" y="7130891"/>
            <a:ext cx="12406432" cy="254079"/>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Noto Sans SC" pitchFamily="34" charset="0"/>
                <a:ea typeface="Noto Sans SC" pitchFamily="34" charset="-122"/>
                <a:cs typeface="Noto Sans SC" pitchFamily="34" charset="-120"/>
              </a:rPr>
              <a:t>Implementasi tindakan korektif dan preventif untuk meningkatkan efektivitas sistem manajemen keselamatan radiasi.</a:t>
            </a:r>
            <a:endParaRPr lang="en-US" sz="12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76920"/>
          </a:xfrm>
          <a:prstGeom prst="rect">
            <a:avLst/>
          </a:prstGeom>
        </p:spPr>
      </p:pic>
      <p:sp>
        <p:nvSpPr>
          <p:cNvPr id="3" name="Text 0"/>
          <p:cNvSpPr/>
          <p:nvPr/>
        </p:nvSpPr>
        <p:spPr>
          <a:xfrm>
            <a:off x="793790" y="3821430"/>
            <a:ext cx="11078170" cy="708779"/>
          </a:xfrm>
          <a:prstGeom prst="rect">
            <a:avLst/>
          </a:prstGeom>
          <a:noFill/>
          <a:ln/>
        </p:spPr>
        <p:txBody>
          <a:bodyPr wrap="non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Pengenalan Radiasi dan Jenis-Jenisnya</a:t>
            </a:r>
            <a:endParaRPr lang="en-US" sz="4450" dirty="0"/>
          </a:p>
        </p:txBody>
      </p:sp>
      <p:pic>
        <p:nvPicPr>
          <p:cNvPr id="4" name="Image 1" descr="preencoded.png"/>
          <p:cNvPicPr>
            <a:picLocks noChangeAspect="1"/>
          </p:cNvPicPr>
          <p:nvPr/>
        </p:nvPicPr>
        <p:blipFill>
          <a:blip r:embed="rId4"/>
          <a:stretch>
            <a:fillRect/>
          </a:stretch>
        </p:blipFill>
        <p:spPr>
          <a:xfrm>
            <a:off x="793790" y="4870371"/>
            <a:ext cx="566976" cy="566976"/>
          </a:xfrm>
          <a:prstGeom prst="rect">
            <a:avLst/>
          </a:prstGeom>
        </p:spPr>
      </p:pic>
      <p:sp>
        <p:nvSpPr>
          <p:cNvPr id="5" name="Text 1"/>
          <p:cNvSpPr/>
          <p:nvPr/>
        </p:nvSpPr>
        <p:spPr>
          <a:xfrm>
            <a:off x="793790" y="5664160"/>
            <a:ext cx="4120753" cy="708660"/>
          </a:xfrm>
          <a:prstGeom prst="rect">
            <a:avLst/>
          </a:prstGeom>
          <a:noFill/>
          <a:ln/>
        </p:spPr>
        <p:txBody>
          <a:bodyPr wrap="squar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Gelombang Elektromagnetik</a:t>
            </a:r>
            <a:endParaRPr lang="en-US" sz="2200" dirty="0"/>
          </a:p>
        </p:txBody>
      </p:sp>
      <p:sp>
        <p:nvSpPr>
          <p:cNvPr id="6" name="Text 2"/>
          <p:cNvSpPr/>
          <p:nvPr/>
        </p:nvSpPr>
        <p:spPr>
          <a:xfrm>
            <a:off x="793790" y="6508909"/>
            <a:ext cx="4120753"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Radiasi elektromagnetik meliputi sinar gamma, sinar-X, dan sinar ultraviolet.</a:t>
            </a:r>
            <a:endParaRPr lang="en-US" sz="1750" dirty="0"/>
          </a:p>
        </p:txBody>
      </p:sp>
      <p:pic>
        <p:nvPicPr>
          <p:cNvPr id="7" name="Image 2" descr="preencoded.png"/>
          <p:cNvPicPr>
            <a:picLocks noChangeAspect="1"/>
          </p:cNvPicPr>
          <p:nvPr/>
        </p:nvPicPr>
        <p:blipFill>
          <a:blip r:embed="rId4"/>
          <a:stretch>
            <a:fillRect/>
          </a:stretch>
        </p:blipFill>
        <p:spPr>
          <a:xfrm>
            <a:off x="5254704" y="4870371"/>
            <a:ext cx="566976" cy="566976"/>
          </a:xfrm>
          <a:prstGeom prst="rect">
            <a:avLst/>
          </a:prstGeom>
        </p:spPr>
      </p:pic>
      <p:sp>
        <p:nvSpPr>
          <p:cNvPr id="8" name="Text 3"/>
          <p:cNvSpPr/>
          <p:nvPr/>
        </p:nvSpPr>
        <p:spPr>
          <a:xfrm>
            <a:off x="5254704" y="566416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Partikel</a:t>
            </a:r>
            <a:endParaRPr lang="en-US" sz="2200" dirty="0"/>
          </a:p>
        </p:txBody>
      </p:sp>
      <p:sp>
        <p:nvSpPr>
          <p:cNvPr id="9" name="Text 4"/>
          <p:cNvSpPr/>
          <p:nvPr/>
        </p:nvSpPr>
        <p:spPr>
          <a:xfrm>
            <a:off x="5254704" y="6154579"/>
            <a:ext cx="4120872"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Radiasi partikel terdiri dari partikel bermuatan seperti partikel alfa dan beta, serta neutron.</a:t>
            </a:r>
            <a:endParaRPr lang="en-US" sz="1750" dirty="0"/>
          </a:p>
        </p:txBody>
      </p:sp>
      <p:pic>
        <p:nvPicPr>
          <p:cNvPr id="10" name="Image 3" descr="preencoded.png"/>
          <p:cNvPicPr>
            <a:picLocks noChangeAspect="1"/>
          </p:cNvPicPr>
          <p:nvPr/>
        </p:nvPicPr>
        <p:blipFill>
          <a:blip r:embed="rId4"/>
          <a:stretch>
            <a:fillRect/>
          </a:stretch>
        </p:blipFill>
        <p:spPr>
          <a:xfrm>
            <a:off x="9715738" y="4870371"/>
            <a:ext cx="566976" cy="566976"/>
          </a:xfrm>
          <a:prstGeom prst="rect">
            <a:avLst/>
          </a:prstGeom>
        </p:spPr>
      </p:pic>
      <p:sp>
        <p:nvSpPr>
          <p:cNvPr id="11" name="Text 5"/>
          <p:cNvSpPr/>
          <p:nvPr/>
        </p:nvSpPr>
        <p:spPr>
          <a:xfrm>
            <a:off x="9715738" y="5664160"/>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Ionisasi</a:t>
            </a:r>
            <a:endParaRPr lang="en-US" sz="2200" dirty="0"/>
          </a:p>
        </p:txBody>
      </p:sp>
      <p:sp>
        <p:nvSpPr>
          <p:cNvPr id="12" name="Text 6"/>
          <p:cNvSpPr/>
          <p:nvPr/>
        </p:nvSpPr>
        <p:spPr>
          <a:xfrm>
            <a:off x="9715738" y="6154579"/>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Beberapa jenis radiasi dapat menyebabkan ionisasi, yaitu proses pengeluaran elektron dari atom.</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970240"/>
            <a:ext cx="8252341" cy="708779"/>
          </a:xfrm>
          <a:prstGeom prst="rect">
            <a:avLst/>
          </a:prstGeom>
          <a:noFill/>
          <a:ln/>
        </p:spPr>
        <p:txBody>
          <a:bodyPr wrap="non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Budaya Keselamatan Radiasi</a:t>
            </a:r>
            <a:endParaRPr lang="en-US" sz="4450" dirty="0"/>
          </a:p>
        </p:txBody>
      </p:sp>
      <p:pic>
        <p:nvPicPr>
          <p:cNvPr id="3" name="Image 0" descr="preencoded.png"/>
          <p:cNvPicPr>
            <a:picLocks noChangeAspect="1"/>
          </p:cNvPicPr>
          <p:nvPr/>
        </p:nvPicPr>
        <p:blipFill>
          <a:blip r:embed="rId3"/>
          <a:stretch>
            <a:fillRect/>
          </a:stretch>
        </p:blipFill>
        <p:spPr>
          <a:xfrm>
            <a:off x="793790" y="2132648"/>
            <a:ext cx="4120753" cy="2546747"/>
          </a:xfrm>
          <a:prstGeom prst="rect">
            <a:avLst/>
          </a:prstGeom>
        </p:spPr>
      </p:pic>
      <p:sp>
        <p:nvSpPr>
          <p:cNvPr id="4" name="Text 1"/>
          <p:cNvSpPr/>
          <p:nvPr/>
        </p:nvSpPr>
        <p:spPr>
          <a:xfrm>
            <a:off x="793790" y="496288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Kesadaran Tinggi</a:t>
            </a:r>
            <a:endParaRPr lang="en-US" sz="2200" dirty="0"/>
          </a:p>
        </p:txBody>
      </p:sp>
      <p:sp>
        <p:nvSpPr>
          <p:cNvPr id="5" name="Text 2"/>
          <p:cNvSpPr/>
          <p:nvPr/>
        </p:nvSpPr>
        <p:spPr>
          <a:xfrm>
            <a:off x="793790" y="5453301"/>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Setiap orang di lingkungan kerja radiasi harus memiliki kesadaran yang tinggi tentang bahaya radiasi dan bagaimana meminimalkan paparan.</a:t>
            </a:r>
            <a:endParaRPr lang="en-US" sz="1750" dirty="0"/>
          </a:p>
        </p:txBody>
      </p:sp>
      <p:pic>
        <p:nvPicPr>
          <p:cNvPr id="6" name="Image 1" descr="preencoded.png"/>
          <p:cNvPicPr>
            <a:picLocks noChangeAspect="1"/>
          </p:cNvPicPr>
          <p:nvPr/>
        </p:nvPicPr>
        <p:blipFill>
          <a:blip r:embed="rId4"/>
          <a:stretch>
            <a:fillRect/>
          </a:stretch>
        </p:blipFill>
        <p:spPr>
          <a:xfrm>
            <a:off x="5254704" y="2132648"/>
            <a:ext cx="4120872" cy="2546866"/>
          </a:xfrm>
          <a:prstGeom prst="rect">
            <a:avLst/>
          </a:prstGeom>
        </p:spPr>
      </p:pic>
      <p:sp>
        <p:nvSpPr>
          <p:cNvPr id="7" name="Text 3"/>
          <p:cNvSpPr/>
          <p:nvPr/>
        </p:nvSpPr>
        <p:spPr>
          <a:xfrm>
            <a:off x="5254704" y="4963001"/>
            <a:ext cx="3019901"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Komunikasi Terbuka</a:t>
            </a:r>
            <a:endParaRPr lang="en-US" sz="2200" dirty="0"/>
          </a:p>
        </p:txBody>
      </p:sp>
      <p:sp>
        <p:nvSpPr>
          <p:cNvPr id="8" name="Text 4"/>
          <p:cNvSpPr/>
          <p:nvPr/>
        </p:nvSpPr>
        <p:spPr>
          <a:xfrm>
            <a:off x="5254704" y="5453420"/>
            <a:ext cx="4120872"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Membangun budaya terbuka dan jujur dalam melaporkan potensi risiko dan insiden terkait radiasi.</a:t>
            </a:r>
            <a:endParaRPr lang="en-US" sz="1750" dirty="0"/>
          </a:p>
        </p:txBody>
      </p:sp>
      <p:pic>
        <p:nvPicPr>
          <p:cNvPr id="9" name="Image 2" descr="preencoded.png"/>
          <p:cNvPicPr>
            <a:picLocks noChangeAspect="1"/>
          </p:cNvPicPr>
          <p:nvPr/>
        </p:nvPicPr>
        <p:blipFill>
          <a:blip r:embed="rId5"/>
          <a:stretch>
            <a:fillRect/>
          </a:stretch>
        </p:blipFill>
        <p:spPr>
          <a:xfrm>
            <a:off x="9715738" y="2132648"/>
            <a:ext cx="4120753" cy="2546747"/>
          </a:xfrm>
          <a:prstGeom prst="rect">
            <a:avLst/>
          </a:prstGeom>
        </p:spPr>
      </p:pic>
      <p:sp>
        <p:nvSpPr>
          <p:cNvPr id="10" name="Text 5"/>
          <p:cNvSpPr/>
          <p:nvPr/>
        </p:nvSpPr>
        <p:spPr>
          <a:xfrm>
            <a:off x="9715738" y="4962882"/>
            <a:ext cx="4120753" cy="708660"/>
          </a:xfrm>
          <a:prstGeom prst="rect">
            <a:avLst/>
          </a:prstGeom>
          <a:noFill/>
          <a:ln/>
        </p:spPr>
        <p:txBody>
          <a:bodyPr wrap="squar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Komitmen Terhadap Keselamatan</a:t>
            </a:r>
            <a:endParaRPr lang="en-US" sz="2200" dirty="0"/>
          </a:p>
        </p:txBody>
      </p:sp>
      <p:sp>
        <p:nvSpPr>
          <p:cNvPr id="11" name="Text 6"/>
          <p:cNvSpPr/>
          <p:nvPr/>
        </p:nvSpPr>
        <p:spPr>
          <a:xfrm>
            <a:off x="9715738" y="5807631"/>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Keselamatan radiasi harus menjadi prioritas utama dalam setiap operasi dan kegiatan yang melibatkan sumber radiasi.</a:t>
            </a:r>
            <a:endParaRPr lang="en-US" sz="17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31969" y="755571"/>
            <a:ext cx="7652861" cy="1997035"/>
          </a:xfrm>
          <a:prstGeom prst="rect">
            <a:avLst/>
          </a:prstGeom>
          <a:noFill/>
          <a:ln/>
        </p:spPr>
        <p:txBody>
          <a:bodyPr wrap="square" lIns="0" tIns="0" rIns="0" bIns="0" rtlCol="0" anchor="t"/>
          <a:lstStyle/>
          <a:p>
            <a:pPr marL="0" indent="0">
              <a:lnSpc>
                <a:spcPts val="5200"/>
              </a:lnSpc>
              <a:buNone/>
            </a:pPr>
            <a:r>
              <a:rPr lang="en-US" sz="4150" b="1" dirty="0">
                <a:solidFill>
                  <a:srgbClr val="4284C6"/>
                </a:solidFill>
                <a:latin typeface="Noto Serif SC Bold" pitchFamily="34" charset="0"/>
                <a:ea typeface="Noto Serif SC Bold" pitchFamily="34" charset="-122"/>
                <a:cs typeface="Noto Serif SC Bold" pitchFamily="34" charset="-120"/>
              </a:rPr>
              <a:t>Tanggung Jawab Semua Pihak dalam Keselamatan Radiasi</a:t>
            </a:r>
            <a:endParaRPr lang="en-US" sz="4150" dirty="0"/>
          </a:p>
        </p:txBody>
      </p:sp>
      <p:sp>
        <p:nvSpPr>
          <p:cNvPr id="4" name="Shape 1"/>
          <p:cNvSpPr/>
          <p:nvPr/>
        </p:nvSpPr>
        <p:spPr>
          <a:xfrm>
            <a:off x="6231969" y="3072051"/>
            <a:ext cx="3719989" cy="2605564"/>
          </a:xfrm>
          <a:prstGeom prst="roundRect">
            <a:avLst>
              <a:gd name="adj" fmla="val 3434"/>
            </a:avLst>
          </a:prstGeom>
          <a:solidFill>
            <a:srgbClr val="CEEAFD"/>
          </a:solidFill>
          <a:ln w="7620">
            <a:solidFill>
              <a:srgbClr val="B4D0E3"/>
            </a:solidFill>
            <a:prstDash val="solid"/>
          </a:ln>
        </p:spPr>
      </p:sp>
      <p:sp>
        <p:nvSpPr>
          <p:cNvPr id="5" name="Text 2"/>
          <p:cNvSpPr/>
          <p:nvPr/>
        </p:nvSpPr>
        <p:spPr>
          <a:xfrm>
            <a:off x="6452592" y="3292673"/>
            <a:ext cx="2662714" cy="332780"/>
          </a:xfrm>
          <a:prstGeom prst="rect">
            <a:avLst/>
          </a:prstGeom>
          <a:noFill/>
          <a:ln/>
        </p:spPr>
        <p:txBody>
          <a:bodyPr wrap="none" lIns="0" tIns="0" rIns="0" bIns="0" rtlCol="0" anchor="t"/>
          <a:lstStyle/>
          <a:p>
            <a:pPr marL="0" indent="0">
              <a:lnSpc>
                <a:spcPts val="2600"/>
              </a:lnSpc>
              <a:buNone/>
            </a:pPr>
            <a:r>
              <a:rPr lang="en-US" sz="2050" b="1" dirty="0">
                <a:solidFill>
                  <a:srgbClr val="000000"/>
                </a:solidFill>
                <a:latin typeface="Noto Serif SC Bold" pitchFamily="34" charset="0"/>
                <a:ea typeface="Noto Serif SC Bold" pitchFamily="34" charset="-122"/>
                <a:cs typeface="Noto Serif SC Bold" pitchFamily="34" charset="-120"/>
              </a:rPr>
              <a:t>Pekerja</a:t>
            </a:r>
            <a:endParaRPr lang="en-US" sz="2050" dirty="0"/>
          </a:p>
        </p:txBody>
      </p:sp>
      <p:sp>
        <p:nvSpPr>
          <p:cNvPr id="6" name="Text 3"/>
          <p:cNvSpPr/>
          <p:nvPr/>
        </p:nvSpPr>
        <p:spPr>
          <a:xfrm>
            <a:off x="6452592" y="3753207"/>
            <a:ext cx="3278743" cy="1703784"/>
          </a:xfrm>
          <a:prstGeom prst="rect">
            <a:avLst/>
          </a:prstGeom>
          <a:noFill/>
          <a:ln/>
        </p:spPr>
        <p:txBody>
          <a:bodyPr wrap="square" lIns="0" tIns="0" rIns="0" bIns="0" rtlCol="0" anchor="t"/>
          <a:lstStyle/>
          <a:p>
            <a:pPr marL="0" indent="0">
              <a:lnSpc>
                <a:spcPts val="2650"/>
              </a:lnSpc>
              <a:buNone/>
            </a:pPr>
            <a:r>
              <a:rPr lang="en-US" sz="1650" dirty="0">
                <a:solidFill>
                  <a:srgbClr val="000000"/>
                </a:solidFill>
                <a:latin typeface="Noto Sans SC" pitchFamily="34" charset="0"/>
                <a:ea typeface="Noto Sans SC" pitchFamily="34" charset="-122"/>
                <a:cs typeface="Noto Sans SC" pitchFamily="34" charset="-120"/>
              </a:rPr>
              <a:t>Pekerja bertanggung jawab untuk mengikuti prosedur keselamatan yang ditetapkan dan melaporkan setiap kondisi tidak aman.</a:t>
            </a:r>
            <a:endParaRPr lang="en-US" sz="1650" dirty="0"/>
          </a:p>
        </p:txBody>
      </p:sp>
      <p:sp>
        <p:nvSpPr>
          <p:cNvPr id="7" name="Shape 4"/>
          <p:cNvSpPr/>
          <p:nvPr/>
        </p:nvSpPr>
        <p:spPr>
          <a:xfrm>
            <a:off x="10164961" y="3072051"/>
            <a:ext cx="3719989" cy="2605564"/>
          </a:xfrm>
          <a:prstGeom prst="roundRect">
            <a:avLst>
              <a:gd name="adj" fmla="val 3434"/>
            </a:avLst>
          </a:prstGeom>
          <a:solidFill>
            <a:srgbClr val="CEEAFD"/>
          </a:solidFill>
          <a:ln w="7620">
            <a:solidFill>
              <a:srgbClr val="B4D0E3"/>
            </a:solidFill>
            <a:prstDash val="solid"/>
          </a:ln>
        </p:spPr>
      </p:sp>
      <p:sp>
        <p:nvSpPr>
          <p:cNvPr id="8" name="Text 5"/>
          <p:cNvSpPr/>
          <p:nvPr/>
        </p:nvSpPr>
        <p:spPr>
          <a:xfrm>
            <a:off x="10385584" y="3292673"/>
            <a:ext cx="2662714" cy="332780"/>
          </a:xfrm>
          <a:prstGeom prst="rect">
            <a:avLst/>
          </a:prstGeom>
          <a:noFill/>
          <a:ln/>
        </p:spPr>
        <p:txBody>
          <a:bodyPr wrap="none" lIns="0" tIns="0" rIns="0" bIns="0" rtlCol="0" anchor="t"/>
          <a:lstStyle/>
          <a:p>
            <a:pPr marL="0" indent="0">
              <a:lnSpc>
                <a:spcPts val="2600"/>
              </a:lnSpc>
              <a:buNone/>
            </a:pPr>
            <a:r>
              <a:rPr lang="en-US" sz="2050" b="1" dirty="0">
                <a:solidFill>
                  <a:srgbClr val="000000"/>
                </a:solidFill>
                <a:latin typeface="Noto Serif SC Bold" pitchFamily="34" charset="0"/>
                <a:ea typeface="Noto Serif SC Bold" pitchFamily="34" charset="-122"/>
                <a:cs typeface="Noto Serif SC Bold" pitchFamily="34" charset="-120"/>
              </a:rPr>
              <a:t>Manajemen</a:t>
            </a:r>
            <a:endParaRPr lang="en-US" sz="2050" dirty="0"/>
          </a:p>
        </p:txBody>
      </p:sp>
      <p:sp>
        <p:nvSpPr>
          <p:cNvPr id="9" name="Text 6"/>
          <p:cNvSpPr/>
          <p:nvPr/>
        </p:nvSpPr>
        <p:spPr>
          <a:xfrm>
            <a:off x="10385584" y="3753207"/>
            <a:ext cx="3278743" cy="1703784"/>
          </a:xfrm>
          <a:prstGeom prst="rect">
            <a:avLst/>
          </a:prstGeom>
          <a:noFill/>
          <a:ln/>
        </p:spPr>
        <p:txBody>
          <a:bodyPr wrap="square" lIns="0" tIns="0" rIns="0" bIns="0" rtlCol="0" anchor="t"/>
          <a:lstStyle/>
          <a:p>
            <a:pPr marL="0" indent="0">
              <a:lnSpc>
                <a:spcPts val="2650"/>
              </a:lnSpc>
              <a:buNone/>
            </a:pPr>
            <a:r>
              <a:rPr lang="en-US" sz="1650" dirty="0">
                <a:solidFill>
                  <a:srgbClr val="000000"/>
                </a:solidFill>
                <a:latin typeface="Noto Sans SC" pitchFamily="34" charset="0"/>
                <a:ea typeface="Noto Sans SC" pitchFamily="34" charset="-122"/>
                <a:cs typeface="Noto Sans SC" pitchFamily="34" charset="-120"/>
              </a:rPr>
              <a:t>Manajemen bertanggung jawab untuk menyediakan sumber daya yang diperlukan dan memastikan sistem keselamatan yang efektif.</a:t>
            </a:r>
            <a:endParaRPr lang="en-US" sz="1650" dirty="0"/>
          </a:p>
        </p:txBody>
      </p:sp>
      <p:sp>
        <p:nvSpPr>
          <p:cNvPr id="10" name="Shape 7"/>
          <p:cNvSpPr/>
          <p:nvPr/>
        </p:nvSpPr>
        <p:spPr>
          <a:xfrm>
            <a:off x="6231969" y="5890617"/>
            <a:ext cx="7652861" cy="1583293"/>
          </a:xfrm>
          <a:prstGeom prst="roundRect">
            <a:avLst>
              <a:gd name="adj" fmla="val 5651"/>
            </a:avLst>
          </a:prstGeom>
          <a:solidFill>
            <a:srgbClr val="CEEAFD"/>
          </a:solidFill>
          <a:ln w="7620">
            <a:solidFill>
              <a:srgbClr val="B4D0E3"/>
            </a:solidFill>
            <a:prstDash val="solid"/>
          </a:ln>
        </p:spPr>
      </p:sp>
      <p:sp>
        <p:nvSpPr>
          <p:cNvPr id="11" name="Text 8"/>
          <p:cNvSpPr/>
          <p:nvPr/>
        </p:nvSpPr>
        <p:spPr>
          <a:xfrm>
            <a:off x="6452592" y="6111240"/>
            <a:ext cx="2662714" cy="332780"/>
          </a:xfrm>
          <a:prstGeom prst="rect">
            <a:avLst/>
          </a:prstGeom>
          <a:noFill/>
          <a:ln/>
        </p:spPr>
        <p:txBody>
          <a:bodyPr wrap="none" lIns="0" tIns="0" rIns="0" bIns="0" rtlCol="0" anchor="t"/>
          <a:lstStyle/>
          <a:p>
            <a:pPr marL="0" indent="0">
              <a:lnSpc>
                <a:spcPts val="2600"/>
              </a:lnSpc>
              <a:buNone/>
            </a:pPr>
            <a:r>
              <a:rPr lang="en-US" sz="2050" b="1" dirty="0">
                <a:solidFill>
                  <a:srgbClr val="000000"/>
                </a:solidFill>
                <a:latin typeface="Noto Serif SC Bold" pitchFamily="34" charset="0"/>
                <a:ea typeface="Noto Serif SC Bold" pitchFamily="34" charset="-122"/>
                <a:cs typeface="Noto Serif SC Bold" pitchFamily="34" charset="-120"/>
              </a:rPr>
              <a:t>Lembaga Pengawas</a:t>
            </a:r>
            <a:endParaRPr lang="en-US" sz="2050" dirty="0"/>
          </a:p>
        </p:txBody>
      </p:sp>
      <p:sp>
        <p:nvSpPr>
          <p:cNvPr id="12" name="Text 9"/>
          <p:cNvSpPr/>
          <p:nvPr/>
        </p:nvSpPr>
        <p:spPr>
          <a:xfrm>
            <a:off x="6452592" y="6571774"/>
            <a:ext cx="7211616" cy="681514"/>
          </a:xfrm>
          <a:prstGeom prst="rect">
            <a:avLst/>
          </a:prstGeom>
          <a:noFill/>
          <a:ln/>
        </p:spPr>
        <p:txBody>
          <a:bodyPr wrap="square" lIns="0" tIns="0" rIns="0" bIns="0" rtlCol="0" anchor="t"/>
          <a:lstStyle/>
          <a:p>
            <a:pPr marL="0" indent="0">
              <a:lnSpc>
                <a:spcPts val="2650"/>
              </a:lnSpc>
              <a:buNone/>
            </a:pPr>
            <a:r>
              <a:rPr lang="en-US" sz="1650" dirty="0">
                <a:solidFill>
                  <a:srgbClr val="000000"/>
                </a:solidFill>
                <a:latin typeface="Noto Sans SC" pitchFamily="34" charset="0"/>
                <a:ea typeface="Noto Sans SC" pitchFamily="34" charset="-122"/>
                <a:cs typeface="Noto Sans SC" pitchFamily="34" charset="-120"/>
              </a:rPr>
              <a:t>Lembaga pengawas bertanggung jawab untuk memantau kepatuhan terhadap peraturan keselamatan dan memberikan bimbingan.</a:t>
            </a:r>
            <a:endParaRPr lang="en-US" sz="16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939403"/>
            <a:ext cx="7556421" cy="2126337"/>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Contoh Kasus Keberhasilan Implementasi</a:t>
            </a:r>
            <a:endParaRPr lang="en-US" sz="4450" dirty="0"/>
          </a:p>
        </p:txBody>
      </p:sp>
      <p:sp>
        <p:nvSpPr>
          <p:cNvPr id="4" name="Text 1"/>
          <p:cNvSpPr/>
          <p:nvPr/>
        </p:nvSpPr>
        <p:spPr>
          <a:xfrm>
            <a:off x="793790" y="3405902"/>
            <a:ext cx="7556421" cy="1814513"/>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Salah satu contoh keberhasilan implementasi Sistem Manajemen Keselamatan Radiasi (SMKR) adalah di Rumah Sakit Umum Daerah (RSUD) di Kota X. RSUD ini berhasil menurunkan tingkat dosis radiasi pekerja dan meningkatkan kepatuhan terhadap standar keselamatan radiasi.</a:t>
            </a:r>
            <a:endParaRPr lang="en-US" sz="1750" dirty="0"/>
          </a:p>
        </p:txBody>
      </p:sp>
      <p:sp>
        <p:nvSpPr>
          <p:cNvPr id="5" name="Text 2"/>
          <p:cNvSpPr/>
          <p:nvPr/>
        </p:nvSpPr>
        <p:spPr>
          <a:xfrm>
            <a:off x="793790" y="5475565"/>
            <a:ext cx="7556421" cy="1814513"/>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RSUD ini menerapkan SMKR dengan melibatkan semua pihak, mulai dari manajemen, staf medis, hingga tenaga teknis. Mereka juga melakukan pelatihan dan sosialisasi secara berkala untuk meningkatkan pemahaman dan kesadaran tentang keselamatan radiasi.</a:t>
            </a:r>
            <a:endParaRPr lang="en-US" sz="17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93790" y="1253609"/>
            <a:ext cx="10747058" cy="708779"/>
          </a:xfrm>
          <a:prstGeom prst="rect">
            <a:avLst/>
          </a:prstGeom>
          <a:noFill/>
          <a:ln/>
        </p:spPr>
        <p:txBody>
          <a:bodyPr wrap="non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Contoh Kasus Kegagalan Pengelolaan</a:t>
            </a:r>
            <a:endParaRPr lang="en-US" sz="4450" dirty="0"/>
          </a:p>
        </p:txBody>
      </p:sp>
      <p:sp>
        <p:nvSpPr>
          <p:cNvPr id="3" name="Text 1"/>
          <p:cNvSpPr/>
          <p:nvPr/>
        </p:nvSpPr>
        <p:spPr>
          <a:xfrm>
            <a:off x="793790" y="2506623"/>
            <a:ext cx="6244709" cy="290322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Kegagalan dalam menerapkan sistem manajemen keselamatan radiasi dapat berakibat fatal, seperti kecelakaan radiasi, paparan dosis berlebihan, dan pencemaran lingkungan. Contoh kasusnya adalah insiden di Chernobyl, Ukraina pada 1986, yang mengakibatkan pelepasan radiasi besar-besaran dan menimbulkan dampak buruk terhadap kesehatan manusia dan lingkungan.</a:t>
            </a:r>
            <a:endParaRPr lang="en-US" sz="1750" dirty="0"/>
          </a:p>
        </p:txBody>
      </p:sp>
      <p:sp>
        <p:nvSpPr>
          <p:cNvPr id="4" name="Text 2"/>
          <p:cNvSpPr/>
          <p:nvPr/>
        </p:nvSpPr>
        <p:spPr>
          <a:xfrm>
            <a:off x="793790" y="5613916"/>
            <a:ext cx="6244709"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Kejadian ini menunjukkan pentingnya sistem manajemen keselamatan yang kuat untuk mencegah kecelakaan radiasi dan meminimalkan dampaknya.</a:t>
            </a:r>
            <a:endParaRPr lang="en-US" sz="1750" dirty="0"/>
          </a:p>
        </p:txBody>
      </p:sp>
      <p:pic>
        <p:nvPicPr>
          <p:cNvPr id="5" name="Image 0" descr="preencoded.png"/>
          <p:cNvPicPr>
            <a:picLocks noChangeAspect="1"/>
          </p:cNvPicPr>
          <p:nvPr/>
        </p:nvPicPr>
        <p:blipFill>
          <a:blip r:embed="rId3"/>
          <a:stretch>
            <a:fillRect/>
          </a:stretch>
        </p:blipFill>
        <p:spPr>
          <a:xfrm>
            <a:off x="7599521" y="2557701"/>
            <a:ext cx="6244709" cy="416313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08633" y="894755"/>
            <a:ext cx="7699534" cy="1934528"/>
          </a:xfrm>
          <a:prstGeom prst="rect">
            <a:avLst/>
          </a:prstGeom>
          <a:noFill/>
          <a:ln/>
        </p:spPr>
        <p:txBody>
          <a:bodyPr wrap="square" lIns="0" tIns="0" rIns="0" bIns="0" rtlCol="0" anchor="t"/>
          <a:lstStyle/>
          <a:p>
            <a:pPr marL="0" indent="0">
              <a:lnSpc>
                <a:spcPts val="5050"/>
              </a:lnSpc>
              <a:buNone/>
            </a:pPr>
            <a:r>
              <a:rPr lang="en-US" sz="4050" b="1" dirty="0">
                <a:solidFill>
                  <a:srgbClr val="4284C6"/>
                </a:solidFill>
                <a:latin typeface="Noto Serif SC Bold" pitchFamily="34" charset="0"/>
                <a:ea typeface="Noto Serif SC Bold" pitchFamily="34" charset="-122"/>
                <a:cs typeface="Noto Serif SC Bold" pitchFamily="34" charset="-120"/>
              </a:rPr>
              <a:t>Perkembangan Terkini dalam Manajemen Keselamatan Radiasi</a:t>
            </a:r>
            <a:endParaRPr lang="en-US" sz="4050" dirty="0"/>
          </a:p>
        </p:txBody>
      </p:sp>
      <p:sp>
        <p:nvSpPr>
          <p:cNvPr id="4" name="Shape 1"/>
          <p:cNvSpPr/>
          <p:nvPr/>
        </p:nvSpPr>
        <p:spPr>
          <a:xfrm>
            <a:off x="6208633" y="3371017"/>
            <a:ext cx="464344" cy="464344"/>
          </a:xfrm>
          <a:prstGeom prst="roundRect">
            <a:avLst>
              <a:gd name="adj" fmla="val 18667"/>
            </a:avLst>
          </a:prstGeom>
          <a:solidFill>
            <a:srgbClr val="CEEAFD"/>
          </a:solidFill>
          <a:ln w="7620">
            <a:solidFill>
              <a:srgbClr val="B4D0E3"/>
            </a:solidFill>
            <a:prstDash val="solid"/>
          </a:ln>
        </p:spPr>
      </p:sp>
      <p:sp>
        <p:nvSpPr>
          <p:cNvPr id="5" name="Text 2"/>
          <p:cNvSpPr/>
          <p:nvPr/>
        </p:nvSpPr>
        <p:spPr>
          <a:xfrm>
            <a:off x="6349603" y="3448407"/>
            <a:ext cx="182285" cy="309563"/>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Noto Serif SC Bold" pitchFamily="34" charset="0"/>
                <a:ea typeface="Noto Serif SC Bold" pitchFamily="34" charset="-122"/>
                <a:cs typeface="Noto Serif SC Bold" pitchFamily="34" charset="-120"/>
              </a:rPr>
              <a:t>1</a:t>
            </a:r>
            <a:endParaRPr lang="en-US" sz="2400" dirty="0"/>
          </a:p>
        </p:txBody>
      </p:sp>
      <p:sp>
        <p:nvSpPr>
          <p:cNvPr id="6" name="Text 3"/>
          <p:cNvSpPr/>
          <p:nvPr/>
        </p:nvSpPr>
        <p:spPr>
          <a:xfrm>
            <a:off x="6879312" y="3371017"/>
            <a:ext cx="3075980" cy="644843"/>
          </a:xfrm>
          <a:prstGeom prst="rect">
            <a:avLst/>
          </a:prstGeom>
          <a:noFill/>
          <a:ln/>
        </p:spPr>
        <p:txBody>
          <a:bodyPr wrap="square" lIns="0" tIns="0" rIns="0" bIns="0" rtlCol="0" anchor="t"/>
          <a:lstStyle/>
          <a:p>
            <a:pPr marL="0" indent="0">
              <a:lnSpc>
                <a:spcPts val="2500"/>
              </a:lnSpc>
              <a:buNone/>
            </a:pPr>
            <a:r>
              <a:rPr lang="en-US" sz="2000" b="1" dirty="0">
                <a:solidFill>
                  <a:srgbClr val="000000"/>
                </a:solidFill>
                <a:latin typeface="Noto Serif SC Bold" pitchFamily="34" charset="0"/>
                <a:ea typeface="Noto Serif SC Bold" pitchFamily="34" charset="-122"/>
                <a:cs typeface="Noto Serif SC Bold" pitchFamily="34" charset="-120"/>
              </a:rPr>
              <a:t>Teknologi Pemantauan Radiasi</a:t>
            </a:r>
            <a:endParaRPr lang="en-US" sz="2000" dirty="0"/>
          </a:p>
        </p:txBody>
      </p:sp>
      <p:sp>
        <p:nvSpPr>
          <p:cNvPr id="7" name="Text 4"/>
          <p:cNvSpPr/>
          <p:nvPr/>
        </p:nvSpPr>
        <p:spPr>
          <a:xfrm>
            <a:off x="6879312" y="4139684"/>
            <a:ext cx="3075980" cy="1650206"/>
          </a:xfrm>
          <a:prstGeom prst="rect">
            <a:avLst/>
          </a:prstGeom>
          <a:noFill/>
          <a:ln/>
        </p:spPr>
        <p:txBody>
          <a:bodyPr wrap="square" lIns="0" tIns="0" rIns="0" bIns="0" rtlCol="0" anchor="t"/>
          <a:lstStyle/>
          <a:p>
            <a:pPr marL="0" indent="0">
              <a:lnSpc>
                <a:spcPts val="2600"/>
              </a:lnSpc>
              <a:buNone/>
            </a:pPr>
            <a:r>
              <a:rPr lang="en-US" sz="1600" dirty="0">
                <a:solidFill>
                  <a:srgbClr val="000000"/>
                </a:solidFill>
                <a:latin typeface="Noto Sans SC" pitchFamily="34" charset="0"/>
                <a:ea typeface="Noto Sans SC" pitchFamily="34" charset="-122"/>
                <a:cs typeface="Noto Sans SC" pitchFamily="34" charset="-120"/>
              </a:rPr>
              <a:t>Perangkat pemantauan radiasi yang lebih canggih dan akurat tersedia, meningkatkan ketepatan pengukuran dosis dan deteksi radiasi.</a:t>
            </a:r>
            <a:endParaRPr lang="en-US" sz="1600" dirty="0"/>
          </a:p>
        </p:txBody>
      </p:sp>
      <p:sp>
        <p:nvSpPr>
          <p:cNvPr id="8" name="Shape 5"/>
          <p:cNvSpPr/>
          <p:nvPr/>
        </p:nvSpPr>
        <p:spPr>
          <a:xfrm>
            <a:off x="10161627" y="3371017"/>
            <a:ext cx="464344" cy="464344"/>
          </a:xfrm>
          <a:prstGeom prst="roundRect">
            <a:avLst>
              <a:gd name="adj" fmla="val 18667"/>
            </a:avLst>
          </a:prstGeom>
          <a:solidFill>
            <a:srgbClr val="CEEAFD"/>
          </a:solidFill>
          <a:ln w="7620">
            <a:solidFill>
              <a:srgbClr val="B4D0E3"/>
            </a:solidFill>
            <a:prstDash val="solid"/>
          </a:ln>
        </p:spPr>
      </p:sp>
      <p:sp>
        <p:nvSpPr>
          <p:cNvPr id="9" name="Text 6"/>
          <p:cNvSpPr/>
          <p:nvPr/>
        </p:nvSpPr>
        <p:spPr>
          <a:xfrm>
            <a:off x="10302597" y="3448407"/>
            <a:ext cx="182285" cy="309563"/>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Noto Serif SC Bold" pitchFamily="34" charset="0"/>
                <a:ea typeface="Noto Serif SC Bold" pitchFamily="34" charset="-122"/>
                <a:cs typeface="Noto Serif SC Bold" pitchFamily="34" charset="-120"/>
              </a:rPr>
              <a:t>2</a:t>
            </a:r>
            <a:endParaRPr lang="en-US" sz="2400" dirty="0"/>
          </a:p>
        </p:txBody>
      </p:sp>
      <p:sp>
        <p:nvSpPr>
          <p:cNvPr id="10" name="Text 7"/>
          <p:cNvSpPr/>
          <p:nvPr/>
        </p:nvSpPr>
        <p:spPr>
          <a:xfrm>
            <a:off x="10832306" y="3371017"/>
            <a:ext cx="3075980" cy="644843"/>
          </a:xfrm>
          <a:prstGeom prst="rect">
            <a:avLst/>
          </a:prstGeom>
          <a:noFill/>
          <a:ln/>
        </p:spPr>
        <p:txBody>
          <a:bodyPr wrap="square" lIns="0" tIns="0" rIns="0" bIns="0" rtlCol="0" anchor="t"/>
          <a:lstStyle/>
          <a:p>
            <a:pPr marL="0" indent="0">
              <a:lnSpc>
                <a:spcPts val="2500"/>
              </a:lnSpc>
              <a:buNone/>
            </a:pPr>
            <a:r>
              <a:rPr lang="en-US" sz="2000" b="1" dirty="0">
                <a:solidFill>
                  <a:srgbClr val="000000"/>
                </a:solidFill>
                <a:latin typeface="Noto Serif SC Bold" pitchFamily="34" charset="0"/>
                <a:ea typeface="Noto Serif SC Bold" pitchFamily="34" charset="-122"/>
                <a:cs typeface="Noto Serif SC Bold" pitchFamily="34" charset="-120"/>
              </a:rPr>
              <a:t>Sistem Manajemen Berbasis Risiko</a:t>
            </a:r>
            <a:endParaRPr lang="en-US" sz="2000" dirty="0"/>
          </a:p>
        </p:txBody>
      </p:sp>
      <p:sp>
        <p:nvSpPr>
          <p:cNvPr id="11" name="Text 8"/>
          <p:cNvSpPr/>
          <p:nvPr/>
        </p:nvSpPr>
        <p:spPr>
          <a:xfrm>
            <a:off x="10832306" y="4139684"/>
            <a:ext cx="3075980" cy="1650206"/>
          </a:xfrm>
          <a:prstGeom prst="rect">
            <a:avLst/>
          </a:prstGeom>
          <a:noFill/>
          <a:ln/>
        </p:spPr>
        <p:txBody>
          <a:bodyPr wrap="square" lIns="0" tIns="0" rIns="0" bIns="0" rtlCol="0" anchor="t"/>
          <a:lstStyle/>
          <a:p>
            <a:pPr marL="0" indent="0">
              <a:lnSpc>
                <a:spcPts val="2600"/>
              </a:lnSpc>
              <a:buNone/>
            </a:pPr>
            <a:r>
              <a:rPr lang="en-US" sz="1600" dirty="0">
                <a:solidFill>
                  <a:srgbClr val="000000"/>
                </a:solidFill>
                <a:latin typeface="Noto Sans SC" pitchFamily="34" charset="0"/>
                <a:ea typeface="Noto Sans SC" pitchFamily="34" charset="-122"/>
                <a:cs typeface="Noto Sans SC" pitchFamily="34" charset="-120"/>
              </a:rPr>
              <a:t>Penerapan pendekatan berbasis risiko telah meningkatkan fokus pada identifikasi, penilaian, dan pengendalian bahaya radiasi.</a:t>
            </a:r>
            <a:endParaRPr lang="en-US" sz="1600" dirty="0"/>
          </a:p>
        </p:txBody>
      </p:sp>
      <p:sp>
        <p:nvSpPr>
          <p:cNvPr id="12" name="Shape 9"/>
          <p:cNvSpPr/>
          <p:nvPr/>
        </p:nvSpPr>
        <p:spPr>
          <a:xfrm>
            <a:off x="6208633" y="6228398"/>
            <a:ext cx="464344" cy="464344"/>
          </a:xfrm>
          <a:prstGeom prst="roundRect">
            <a:avLst>
              <a:gd name="adj" fmla="val 18667"/>
            </a:avLst>
          </a:prstGeom>
          <a:solidFill>
            <a:srgbClr val="CEEAFD"/>
          </a:solidFill>
          <a:ln w="7620">
            <a:solidFill>
              <a:srgbClr val="B4D0E3"/>
            </a:solidFill>
            <a:prstDash val="solid"/>
          </a:ln>
        </p:spPr>
      </p:sp>
      <p:sp>
        <p:nvSpPr>
          <p:cNvPr id="13" name="Text 10"/>
          <p:cNvSpPr/>
          <p:nvPr/>
        </p:nvSpPr>
        <p:spPr>
          <a:xfrm>
            <a:off x="6349603" y="6305788"/>
            <a:ext cx="182285" cy="309563"/>
          </a:xfrm>
          <a:prstGeom prst="rect">
            <a:avLst/>
          </a:prstGeom>
          <a:noFill/>
          <a:ln/>
        </p:spPr>
        <p:txBody>
          <a:bodyPr wrap="none" lIns="0" tIns="0" rIns="0" bIns="0" rtlCol="0" anchor="t"/>
          <a:lstStyle/>
          <a:p>
            <a:pPr marL="0" indent="0" algn="ctr">
              <a:lnSpc>
                <a:spcPts val="2400"/>
              </a:lnSpc>
              <a:buNone/>
            </a:pPr>
            <a:r>
              <a:rPr lang="en-US" sz="2400" b="1" dirty="0">
                <a:solidFill>
                  <a:srgbClr val="000000"/>
                </a:solidFill>
                <a:latin typeface="Noto Serif SC Bold" pitchFamily="34" charset="0"/>
                <a:ea typeface="Noto Serif SC Bold" pitchFamily="34" charset="-122"/>
                <a:cs typeface="Noto Serif SC Bold" pitchFamily="34" charset="-120"/>
              </a:rPr>
              <a:t>3</a:t>
            </a:r>
            <a:endParaRPr lang="en-US" sz="2400" dirty="0"/>
          </a:p>
        </p:txBody>
      </p:sp>
      <p:sp>
        <p:nvSpPr>
          <p:cNvPr id="14" name="Text 11"/>
          <p:cNvSpPr/>
          <p:nvPr/>
        </p:nvSpPr>
        <p:spPr>
          <a:xfrm>
            <a:off x="6879312" y="6228398"/>
            <a:ext cx="4043005" cy="322421"/>
          </a:xfrm>
          <a:prstGeom prst="rect">
            <a:avLst/>
          </a:prstGeom>
          <a:noFill/>
          <a:ln/>
        </p:spPr>
        <p:txBody>
          <a:bodyPr wrap="none" lIns="0" tIns="0" rIns="0" bIns="0" rtlCol="0" anchor="t"/>
          <a:lstStyle/>
          <a:p>
            <a:pPr marL="0" indent="0">
              <a:lnSpc>
                <a:spcPts val="2500"/>
              </a:lnSpc>
              <a:buNone/>
            </a:pPr>
            <a:r>
              <a:rPr lang="en-US" sz="2000" b="1" dirty="0">
                <a:solidFill>
                  <a:srgbClr val="000000"/>
                </a:solidFill>
                <a:latin typeface="Noto Serif SC Bold" pitchFamily="34" charset="0"/>
                <a:ea typeface="Noto Serif SC Bold" pitchFamily="34" charset="-122"/>
                <a:cs typeface="Noto Serif SC Bold" pitchFamily="34" charset="-120"/>
              </a:rPr>
              <a:t>Peningkatan Kesadaran Publik</a:t>
            </a:r>
            <a:endParaRPr lang="en-US" sz="2000" dirty="0"/>
          </a:p>
        </p:txBody>
      </p:sp>
      <p:sp>
        <p:nvSpPr>
          <p:cNvPr id="15" name="Text 12"/>
          <p:cNvSpPr/>
          <p:nvPr/>
        </p:nvSpPr>
        <p:spPr>
          <a:xfrm>
            <a:off x="6879312" y="6674644"/>
            <a:ext cx="7028855" cy="660083"/>
          </a:xfrm>
          <a:prstGeom prst="rect">
            <a:avLst/>
          </a:prstGeom>
          <a:noFill/>
          <a:ln/>
        </p:spPr>
        <p:txBody>
          <a:bodyPr wrap="square" lIns="0" tIns="0" rIns="0" bIns="0" rtlCol="0" anchor="t"/>
          <a:lstStyle/>
          <a:p>
            <a:pPr marL="0" indent="0">
              <a:lnSpc>
                <a:spcPts val="2600"/>
              </a:lnSpc>
              <a:buNone/>
            </a:pPr>
            <a:r>
              <a:rPr lang="en-US" sz="1600" dirty="0">
                <a:solidFill>
                  <a:srgbClr val="000000"/>
                </a:solidFill>
                <a:latin typeface="Noto Sans SC" pitchFamily="34" charset="0"/>
                <a:ea typeface="Noto Sans SC" pitchFamily="34" charset="-122"/>
                <a:cs typeface="Noto Sans SC" pitchFamily="34" charset="-120"/>
              </a:rPr>
              <a:t>Kesadaran publik mengenai keselamatan radiasi meningkat, mendorong adopsi praktik keselamatan radiasi yang lebih baik.</a:t>
            </a: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58666" y="596146"/>
            <a:ext cx="13113068" cy="1354931"/>
          </a:xfrm>
          <a:prstGeom prst="rect">
            <a:avLst/>
          </a:prstGeom>
          <a:noFill/>
          <a:ln/>
        </p:spPr>
        <p:txBody>
          <a:bodyPr wrap="square" lIns="0" tIns="0" rIns="0" bIns="0" rtlCol="0" anchor="t"/>
          <a:lstStyle/>
          <a:p>
            <a:pPr marL="0" indent="0">
              <a:lnSpc>
                <a:spcPts val="5300"/>
              </a:lnSpc>
              <a:buNone/>
            </a:pPr>
            <a:r>
              <a:rPr lang="en-US" sz="4250" b="1" dirty="0">
                <a:solidFill>
                  <a:srgbClr val="4284C6"/>
                </a:solidFill>
                <a:latin typeface="Noto Serif SC Bold" pitchFamily="34" charset="0"/>
                <a:ea typeface="Noto Serif SC Bold" pitchFamily="34" charset="-122"/>
                <a:cs typeface="Noto Serif SC Bold" pitchFamily="34" charset="-120"/>
              </a:rPr>
              <a:t>Manfaat Penerapan Sistem Manajemen Keselamatan Radiasi</a:t>
            </a:r>
            <a:endParaRPr lang="en-US" sz="4250" dirty="0"/>
          </a:p>
        </p:txBody>
      </p:sp>
      <p:pic>
        <p:nvPicPr>
          <p:cNvPr id="3" name="Image 0" descr="preencoded.png"/>
          <p:cNvPicPr>
            <a:picLocks noChangeAspect="1"/>
          </p:cNvPicPr>
          <p:nvPr/>
        </p:nvPicPr>
        <p:blipFill>
          <a:blip r:embed="rId3"/>
          <a:stretch>
            <a:fillRect/>
          </a:stretch>
        </p:blipFill>
        <p:spPr>
          <a:xfrm>
            <a:off x="758666" y="2384584"/>
            <a:ext cx="3970377" cy="2453878"/>
          </a:xfrm>
          <a:prstGeom prst="rect">
            <a:avLst/>
          </a:prstGeom>
        </p:spPr>
      </p:pic>
      <p:sp>
        <p:nvSpPr>
          <p:cNvPr id="4" name="Text 1"/>
          <p:cNvSpPr/>
          <p:nvPr/>
        </p:nvSpPr>
        <p:spPr>
          <a:xfrm>
            <a:off x="758666" y="5109448"/>
            <a:ext cx="4154210" cy="677466"/>
          </a:xfrm>
          <a:prstGeom prst="rect">
            <a:avLst/>
          </a:prstGeom>
          <a:noFill/>
          <a:ln/>
        </p:spPr>
        <p:txBody>
          <a:bodyPr wrap="square" lIns="0" tIns="0" rIns="0" bIns="0" rtlCol="0" anchor="t"/>
          <a:lstStyle/>
          <a:p>
            <a:pPr marL="0" indent="0" algn="l">
              <a:lnSpc>
                <a:spcPts val="2650"/>
              </a:lnSpc>
              <a:buNone/>
            </a:pPr>
            <a:r>
              <a:rPr lang="en-US" sz="2100" b="1" dirty="0">
                <a:solidFill>
                  <a:srgbClr val="000000"/>
                </a:solidFill>
                <a:latin typeface="Noto Serif SC Bold" pitchFamily="34" charset="0"/>
                <a:ea typeface="Noto Serif SC Bold" pitchFamily="34" charset="-122"/>
                <a:cs typeface="Noto Serif SC Bold" pitchFamily="34" charset="-120"/>
              </a:rPr>
              <a:t>Meningkatkan Keselamatan Pekerja</a:t>
            </a:r>
            <a:endParaRPr lang="en-US" sz="2100" dirty="0"/>
          </a:p>
        </p:txBody>
      </p:sp>
      <p:sp>
        <p:nvSpPr>
          <p:cNvPr id="5" name="Text 2"/>
          <p:cNvSpPr/>
          <p:nvPr/>
        </p:nvSpPr>
        <p:spPr>
          <a:xfrm>
            <a:off x="758666" y="5916930"/>
            <a:ext cx="4154210" cy="1387316"/>
          </a:xfrm>
          <a:prstGeom prst="rect">
            <a:avLst/>
          </a:prstGeom>
          <a:noFill/>
          <a:ln/>
        </p:spPr>
        <p:txBody>
          <a:bodyPr wrap="square" lIns="0" tIns="0" rIns="0" bIns="0" rtlCol="0" anchor="t"/>
          <a:lstStyle/>
          <a:p>
            <a:pPr marL="0" indent="0" algn="l">
              <a:lnSpc>
                <a:spcPts val="2700"/>
              </a:lnSpc>
              <a:buNone/>
            </a:pPr>
            <a:r>
              <a:rPr lang="en-US" sz="1700" dirty="0">
                <a:solidFill>
                  <a:srgbClr val="000000"/>
                </a:solidFill>
                <a:latin typeface="Noto Sans SC" pitchFamily="34" charset="0"/>
                <a:ea typeface="Noto Sans SC" pitchFamily="34" charset="-122"/>
                <a:cs typeface="Noto Sans SC" pitchFamily="34" charset="-120"/>
              </a:rPr>
              <a:t>Sistem manajemen keselamatan radiasi meminimalkan risiko paparan radiasi bagi pekerja, melindungi mereka dari bahaya potensial.</a:t>
            </a:r>
            <a:endParaRPr lang="en-US" sz="1700" dirty="0"/>
          </a:p>
        </p:txBody>
      </p:sp>
      <p:pic>
        <p:nvPicPr>
          <p:cNvPr id="6" name="Image 1" descr="preencoded.png"/>
          <p:cNvPicPr>
            <a:picLocks noChangeAspect="1"/>
          </p:cNvPicPr>
          <p:nvPr/>
        </p:nvPicPr>
        <p:blipFill>
          <a:blip r:embed="rId4"/>
          <a:stretch>
            <a:fillRect/>
          </a:stretch>
        </p:blipFill>
        <p:spPr>
          <a:xfrm>
            <a:off x="5238036" y="2384584"/>
            <a:ext cx="3970377" cy="2453878"/>
          </a:xfrm>
          <a:prstGeom prst="rect">
            <a:avLst/>
          </a:prstGeom>
        </p:spPr>
      </p:pic>
      <p:sp>
        <p:nvSpPr>
          <p:cNvPr id="7" name="Text 3"/>
          <p:cNvSpPr/>
          <p:nvPr/>
        </p:nvSpPr>
        <p:spPr>
          <a:xfrm>
            <a:off x="5238036" y="5109448"/>
            <a:ext cx="3316248" cy="338733"/>
          </a:xfrm>
          <a:prstGeom prst="rect">
            <a:avLst/>
          </a:prstGeom>
          <a:noFill/>
          <a:ln/>
        </p:spPr>
        <p:txBody>
          <a:bodyPr wrap="none" lIns="0" tIns="0" rIns="0" bIns="0" rtlCol="0" anchor="t"/>
          <a:lstStyle/>
          <a:p>
            <a:pPr marL="0" indent="0" algn="l">
              <a:lnSpc>
                <a:spcPts val="2650"/>
              </a:lnSpc>
              <a:buNone/>
            </a:pPr>
            <a:r>
              <a:rPr lang="en-US" sz="2100" b="1" dirty="0">
                <a:solidFill>
                  <a:srgbClr val="000000"/>
                </a:solidFill>
                <a:latin typeface="Noto Serif SC Bold" pitchFamily="34" charset="0"/>
                <a:ea typeface="Noto Serif SC Bold" pitchFamily="34" charset="-122"/>
                <a:cs typeface="Noto Serif SC Bold" pitchFamily="34" charset="-120"/>
              </a:rPr>
              <a:t>Melindungi Lingkungan</a:t>
            </a:r>
            <a:endParaRPr lang="en-US" sz="2100" dirty="0"/>
          </a:p>
        </p:txBody>
      </p:sp>
      <p:sp>
        <p:nvSpPr>
          <p:cNvPr id="8" name="Text 4"/>
          <p:cNvSpPr/>
          <p:nvPr/>
        </p:nvSpPr>
        <p:spPr>
          <a:xfrm>
            <a:off x="5238036" y="5578197"/>
            <a:ext cx="4154210" cy="1387316"/>
          </a:xfrm>
          <a:prstGeom prst="rect">
            <a:avLst/>
          </a:prstGeom>
          <a:noFill/>
          <a:ln/>
        </p:spPr>
        <p:txBody>
          <a:bodyPr wrap="square" lIns="0" tIns="0" rIns="0" bIns="0" rtlCol="0" anchor="t"/>
          <a:lstStyle/>
          <a:p>
            <a:pPr marL="0" indent="0" algn="l">
              <a:lnSpc>
                <a:spcPts val="2700"/>
              </a:lnSpc>
              <a:buNone/>
            </a:pPr>
            <a:r>
              <a:rPr lang="en-US" sz="1700" dirty="0">
                <a:solidFill>
                  <a:srgbClr val="000000"/>
                </a:solidFill>
                <a:latin typeface="Noto Sans SC" pitchFamily="34" charset="0"/>
                <a:ea typeface="Noto Sans SC" pitchFamily="34" charset="-122"/>
                <a:cs typeface="Noto Sans SC" pitchFamily="34" charset="-120"/>
              </a:rPr>
              <a:t>Penerapan sistem ini memastikan pengelolaan sumber radiasi dilakukan dengan aman dan bertanggung jawab, menjaga lingkungan tetap terlindungi.</a:t>
            </a:r>
            <a:endParaRPr lang="en-US" sz="1700" dirty="0"/>
          </a:p>
        </p:txBody>
      </p:sp>
      <p:pic>
        <p:nvPicPr>
          <p:cNvPr id="9" name="Image 2" descr="preencoded.png"/>
          <p:cNvPicPr>
            <a:picLocks noChangeAspect="1"/>
          </p:cNvPicPr>
          <p:nvPr/>
        </p:nvPicPr>
        <p:blipFill>
          <a:blip r:embed="rId5"/>
          <a:stretch>
            <a:fillRect/>
          </a:stretch>
        </p:blipFill>
        <p:spPr>
          <a:xfrm>
            <a:off x="9717405" y="2384584"/>
            <a:ext cx="3970496" cy="2453878"/>
          </a:xfrm>
          <a:prstGeom prst="rect">
            <a:avLst/>
          </a:prstGeom>
        </p:spPr>
      </p:pic>
      <p:sp>
        <p:nvSpPr>
          <p:cNvPr id="10" name="Text 5"/>
          <p:cNvSpPr/>
          <p:nvPr/>
        </p:nvSpPr>
        <p:spPr>
          <a:xfrm>
            <a:off x="9717405" y="5109448"/>
            <a:ext cx="4154329" cy="677466"/>
          </a:xfrm>
          <a:prstGeom prst="rect">
            <a:avLst/>
          </a:prstGeom>
          <a:noFill/>
          <a:ln/>
        </p:spPr>
        <p:txBody>
          <a:bodyPr wrap="square" lIns="0" tIns="0" rIns="0" bIns="0" rtlCol="0" anchor="t"/>
          <a:lstStyle/>
          <a:p>
            <a:pPr marL="0" indent="0" algn="l">
              <a:lnSpc>
                <a:spcPts val="2650"/>
              </a:lnSpc>
              <a:buNone/>
            </a:pPr>
            <a:r>
              <a:rPr lang="en-US" sz="2100" b="1" dirty="0">
                <a:solidFill>
                  <a:srgbClr val="000000"/>
                </a:solidFill>
                <a:latin typeface="Noto Serif SC Bold" pitchFamily="34" charset="0"/>
                <a:ea typeface="Noto Serif SC Bold" pitchFamily="34" charset="-122"/>
                <a:cs typeface="Noto Serif SC Bold" pitchFamily="34" charset="-120"/>
              </a:rPr>
              <a:t>Meningkatkan Kualitas Pelayanan</a:t>
            </a:r>
            <a:endParaRPr lang="en-US" sz="2100" dirty="0"/>
          </a:p>
        </p:txBody>
      </p:sp>
      <p:sp>
        <p:nvSpPr>
          <p:cNvPr id="11" name="Text 6"/>
          <p:cNvSpPr/>
          <p:nvPr/>
        </p:nvSpPr>
        <p:spPr>
          <a:xfrm>
            <a:off x="9717405" y="5916930"/>
            <a:ext cx="4154329" cy="1734145"/>
          </a:xfrm>
          <a:prstGeom prst="rect">
            <a:avLst/>
          </a:prstGeom>
          <a:noFill/>
          <a:ln/>
        </p:spPr>
        <p:txBody>
          <a:bodyPr wrap="square" lIns="0" tIns="0" rIns="0" bIns="0" rtlCol="0" anchor="t"/>
          <a:lstStyle/>
          <a:p>
            <a:pPr marL="0" indent="0" algn="l">
              <a:lnSpc>
                <a:spcPts val="2700"/>
              </a:lnSpc>
              <a:buNone/>
            </a:pPr>
            <a:r>
              <a:rPr lang="en-US" sz="1700" dirty="0">
                <a:solidFill>
                  <a:srgbClr val="000000"/>
                </a:solidFill>
                <a:latin typeface="Noto Sans SC" pitchFamily="34" charset="0"/>
                <a:ea typeface="Noto Sans SC" pitchFamily="34" charset="-122"/>
                <a:cs typeface="Noto Sans SC" pitchFamily="34" charset="-120"/>
              </a:rPr>
              <a:t>Pengelolaan radiasi yang efektif memungkinkan penggunaan radiasi dengan tepat, meningkatkan kualitas layanan di bidang kesehatan dan industri.</a:t>
            </a:r>
            <a:endParaRPr lang="en-US" sz="17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650319" y="882015"/>
            <a:ext cx="7843361" cy="1742003"/>
          </a:xfrm>
          <a:prstGeom prst="rect">
            <a:avLst/>
          </a:prstGeom>
          <a:noFill/>
          <a:ln/>
        </p:spPr>
        <p:txBody>
          <a:bodyPr wrap="square" lIns="0" tIns="0" rIns="0" bIns="0" rtlCol="0" anchor="t"/>
          <a:lstStyle/>
          <a:p>
            <a:pPr marL="0" indent="0">
              <a:lnSpc>
                <a:spcPts val="4550"/>
              </a:lnSpc>
              <a:buNone/>
            </a:pPr>
            <a:r>
              <a:rPr lang="en-US" sz="3650" b="1" dirty="0">
                <a:solidFill>
                  <a:srgbClr val="4284C6"/>
                </a:solidFill>
                <a:latin typeface="Noto Serif SC Bold" pitchFamily="34" charset="0"/>
                <a:ea typeface="Noto Serif SC Bold" pitchFamily="34" charset="-122"/>
                <a:cs typeface="Noto Serif SC Bold" pitchFamily="34" charset="-120"/>
              </a:rPr>
              <a:t>Tantangan dan Kendala dalam Implementasi Sistem Manajemen Keselamatan Radiasi</a:t>
            </a:r>
            <a:endParaRPr lang="en-US" sz="3650" dirty="0"/>
          </a:p>
        </p:txBody>
      </p:sp>
      <p:pic>
        <p:nvPicPr>
          <p:cNvPr id="4" name="Image 1" descr="preencoded.png"/>
          <p:cNvPicPr>
            <a:picLocks noChangeAspect="1"/>
          </p:cNvPicPr>
          <p:nvPr/>
        </p:nvPicPr>
        <p:blipFill>
          <a:blip r:embed="rId4"/>
          <a:stretch>
            <a:fillRect/>
          </a:stretch>
        </p:blipFill>
        <p:spPr>
          <a:xfrm>
            <a:off x="650319" y="2902625"/>
            <a:ext cx="464463" cy="464463"/>
          </a:xfrm>
          <a:prstGeom prst="rect">
            <a:avLst/>
          </a:prstGeom>
        </p:spPr>
      </p:pic>
      <p:sp>
        <p:nvSpPr>
          <p:cNvPr id="5" name="Text 1"/>
          <p:cNvSpPr/>
          <p:nvPr/>
        </p:nvSpPr>
        <p:spPr>
          <a:xfrm>
            <a:off x="650319" y="3552825"/>
            <a:ext cx="2648188" cy="290274"/>
          </a:xfrm>
          <a:prstGeom prst="rect">
            <a:avLst/>
          </a:prstGeom>
          <a:noFill/>
          <a:ln/>
        </p:spPr>
        <p:txBody>
          <a:bodyPr wrap="none" lIns="0" tIns="0" rIns="0" bIns="0" rtlCol="0" anchor="t"/>
          <a:lstStyle/>
          <a:p>
            <a:pPr marL="0" indent="0" algn="l">
              <a:lnSpc>
                <a:spcPts val="2250"/>
              </a:lnSpc>
              <a:buNone/>
            </a:pPr>
            <a:r>
              <a:rPr lang="en-US" sz="1800" b="1" dirty="0">
                <a:solidFill>
                  <a:srgbClr val="000000"/>
                </a:solidFill>
                <a:latin typeface="Noto Serif SC Bold" pitchFamily="34" charset="0"/>
                <a:ea typeface="Noto Serif SC Bold" pitchFamily="34" charset="-122"/>
                <a:cs typeface="Noto Serif SC Bold" pitchFamily="34" charset="-120"/>
              </a:rPr>
              <a:t>Sumber Daya Terbatas</a:t>
            </a:r>
            <a:endParaRPr lang="en-US" sz="1800" dirty="0"/>
          </a:p>
        </p:txBody>
      </p:sp>
      <p:sp>
        <p:nvSpPr>
          <p:cNvPr id="6" name="Text 2"/>
          <p:cNvSpPr/>
          <p:nvPr/>
        </p:nvSpPr>
        <p:spPr>
          <a:xfrm>
            <a:off x="650319" y="3954542"/>
            <a:ext cx="3782378" cy="891897"/>
          </a:xfrm>
          <a:prstGeom prst="rect">
            <a:avLst/>
          </a:prstGeom>
          <a:noFill/>
          <a:ln/>
        </p:spPr>
        <p:txBody>
          <a:bodyPr wrap="square" lIns="0" tIns="0" rIns="0" bIns="0" rtlCol="0" anchor="t"/>
          <a:lstStyle/>
          <a:p>
            <a:pPr marL="0" indent="0" algn="l">
              <a:lnSpc>
                <a:spcPts val="2300"/>
              </a:lnSpc>
              <a:buNone/>
            </a:pPr>
            <a:r>
              <a:rPr lang="en-US" sz="1450" dirty="0">
                <a:solidFill>
                  <a:srgbClr val="000000"/>
                </a:solidFill>
                <a:latin typeface="Noto Sans SC" pitchFamily="34" charset="0"/>
                <a:ea typeface="Noto Sans SC" pitchFamily="34" charset="-122"/>
                <a:cs typeface="Noto Sans SC" pitchFamily="34" charset="-120"/>
              </a:rPr>
              <a:t>Keterbatasan dana dan sumber daya manusia dapat menghambat implementasi sistem yang efektif.</a:t>
            </a:r>
            <a:endParaRPr lang="en-US" sz="1450" dirty="0"/>
          </a:p>
        </p:txBody>
      </p:sp>
      <p:pic>
        <p:nvPicPr>
          <p:cNvPr id="7" name="Image 2" descr="preencoded.png"/>
          <p:cNvPicPr>
            <a:picLocks noChangeAspect="1"/>
          </p:cNvPicPr>
          <p:nvPr/>
        </p:nvPicPr>
        <p:blipFill>
          <a:blip r:embed="rId4"/>
          <a:stretch>
            <a:fillRect/>
          </a:stretch>
        </p:blipFill>
        <p:spPr>
          <a:xfrm>
            <a:off x="4711303" y="2902625"/>
            <a:ext cx="464463" cy="464463"/>
          </a:xfrm>
          <a:prstGeom prst="rect">
            <a:avLst/>
          </a:prstGeom>
        </p:spPr>
      </p:pic>
      <p:sp>
        <p:nvSpPr>
          <p:cNvPr id="8" name="Text 3"/>
          <p:cNvSpPr/>
          <p:nvPr/>
        </p:nvSpPr>
        <p:spPr>
          <a:xfrm>
            <a:off x="4711303" y="3552825"/>
            <a:ext cx="2322552" cy="290274"/>
          </a:xfrm>
          <a:prstGeom prst="rect">
            <a:avLst/>
          </a:prstGeom>
          <a:noFill/>
          <a:ln/>
        </p:spPr>
        <p:txBody>
          <a:bodyPr wrap="none" lIns="0" tIns="0" rIns="0" bIns="0" rtlCol="0" anchor="t"/>
          <a:lstStyle/>
          <a:p>
            <a:pPr marL="0" indent="0" algn="l">
              <a:lnSpc>
                <a:spcPts val="2250"/>
              </a:lnSpc>
              <a:buNone/>
            </a:pPr>
            <a:r>
              <a:rPr lang="en-US" sz="1800" b="1" dirty="0">
                <a:solidFill>
                  <a:srgbClr val="000000"/>
                </a:solidFill>
                <a:latin typeface="Noto Serif SC Bold" pitchFamily="34" charset="0"/>
                <a:ea typeface="Noto Serif SC Bold" pitchFamily="34" charset="-122"/>
                <a:cs typeface="Noto Serif SC Bold" pitchFamily="34" charset="-120"/>
              </a:rPr>
              <a:t>Kesadaran Rendah</a:t>
            </a:r>
            <a:endParaRPr lang="en-US" sz="1800" dirty="0"/>
          </a:p>
        </p:txBody>
      </p:sp>
      <p:sp>
        <p:nvSpPr>
          <p:cNvPr id="9" name="Text 4"/>
          <p:cNvSpPr/>
          <p:nvPr/>
        </p:nvSpPr>
        <p:spPr>
          <a:xfrm>
            <a:off x="4711303" y="3954542"/>
            <a:ext cx="3782378" cy="891897"/>
          </a:xfrm>
          <a:prstGeom prst="rect">
            <a:avLst/>
          </a:prstGeom>
          <a:noFill/>
          <a:ln/>
        </p:spPr>
        <p:txBody>
          <a:bodyPr wrap="square" lIns="0" tIns="0" rIns="0" bIns="0" rtlCol="0" anchor="t"/>
          <a:lstStyle/>
          <a:p>
            <a:pPr marL="0" indent="0" algn="l">
              <a:lnSpc>
                <a:spcPts val="2300"/>
              </a:lnSpc>
              <a:buNone/>
            </a:pPr>
            <a:r>
              <a:rPr lang="en-US" sz="1450" dirty="0">
                <a:solidFill>
                  <a:srgbClr val="000000"/>
                </a:solidFill>
                <a:latin typeface="Noto Sans SC" pitchFamily="34" charset="0"/>
                <a:ea typeface="Noto Sans SC" pitchFamily="34" charset="-122"/>
                <a:cs typeface="Noto Sans SC" pitchFamily="34" charset="-120"/>
              </a:rPr>
              <a:t>Kurangnya kesadaran tentang pentingnya keselamatan radiasi dapat menyebabkan kurangnya komitmen dan partisipasi.</a:t>
            </a:r>
            <a:endParaRPr lang="en-US" sz="1450" dirty="0"/>
          </a:p>
        </p:txBody>
      </p:sp>
      <p:pic>
        <p:nvPicPr>
          <p:cNvPr id="10" name="Image 3" descr="preencoded.png"/>
          <p:cNvPicPr>
            <a:picLocks noChangeAspect="1"/>
          </p:cNvPicPr>
          <p:nvPr/>
        </p:nvPicPr>
        <p:blipFill>
          <a:blip r:embed="rId4"/>
          <a:stretch>
            <a:fillRect/>
          </a:stretch>
        </p:blipFill>
        <p:spPr>
          <a:xfrm>
            <a:off x="650319" y="5403771"/>
            <a:ext cx="464463" cy="464463"/>
          </a:xfrm>
          <a:prstGeom prst="rect">
            <a:avLst/>
          </a:prstGeom>
        </p:spPr>
      </p:pic>
      <p:sp>
        <p:nvSpPr>
          <p:cNvPr id="11" name="Text 5"/>
          <p:cNvSpPr/>
          <p:nvPr/>
        </p:nvSpPr>
        <p:spPr>
          <a:xfrm>
            <a:off x="650319" y="6053971"/>
            <a:ext cx="2322552" cy="290274"/>
          </a:xfrm>
          <a:prstGeom prst="rect">
            <a:avLst/>
          </a:prstGeom>
          <a:noFill/>
          <a:ln/>
        </p:spPr>
        <p:txBody>
          <a:bodyPr wrap="none" lIns="0" tIns="0" rIns="0" bIns="0" rtlCol="0" anchor="t"/>
          <a:lstStyle/>
          <a:p>
            <a:pPr marL="0" indent="0" algn="l">
              <a:lnSpc>
                <a:spcPts val="2250"/>
              </a:lnSpc>
              <a:buNone/>
            </a:pPr>
            <a:r>
              <a:rPr lang="en-US" sz="1800" b="1" dirty="0">
                <a:solidFill>
                  <a:srgbClr val="000000"/>
                </a:solidFill>
                <a:latin typeface="Noto Serif SC Bold" pitchFamily="34" charset="0"/>
                <a:ea typeface="Noto Serif SC Bold" pitchFamily="34" charset="-122"/>
                <a:cs typeface="Noto Serif SC Bold" pitchFamily="34" charset="-120"/>
              </a:rPr>
              <a:t>Regulasi Kompleks</a:t>
            </a:r>
            <a:endParaRPr lang="en-US" sz="1800" dirty="0"/>
          </a:p>
        </p:txBody>
      </p:sp>
      <p:sp>
        <p:nvSpPr>
          <p:cNvPr id="12" name="Text 6"/>
          <p:cNvSpPr/>
          <p:nvPr/>
        </p:nvSpPr>
        <p:spPr>
          <a:xfrm>
            <a:off x="650319" y="6455688"/>
            <a:ext cx="3782378" cy="891897"/>
          </a:xfrm>
          <a:prstGeom prst="rect">
            <a:avLst/>
          </a:prstGeom>
          <a:noFill/>
          <a:ln/>
        </p:spPr>
        <p:txBody>
          <a:bodyPr wrap="square" lIns="0" tIns="0" rIns="0" bIns="0" rtlCol="0" anchor="t"/>
          <a:lstStyle/>
          <a:p>
            <a:pPr marL="0" indent="0" algn="l">
              <a:lnSpc>
                <a:spcPts val="2300"/>
              </a:lnSpc>
              <a:buNone/>
            </a:pPr>
            <a:r>
              <a:rPr lang="en-US" sz="1450" dirty="0">
                <a:solidFill>
                  <a:srgbClr val="000000"/>
                </a:solidFill>
                <a:latin typeface="Noto Sans SC" pitchFamily="34" charset="0"/>
                <a:ea typeface="Noto Sans SC" pitchFamily="34" charset="-122"/>
                <a:cs typeface="Noto Sans SC" pitchFamily="34" charset="-120"/>
              </a:rPr>
              <a:t>Regulasi yang rumit dan kompleks dapat menyulitkan implementasi dan penerapan standar keselamatan.</a:t>
            </a:r>
            <a:endParaRPr lang="en-US" sz="1450" dirty="0"/>
          </a:p>
        </p:txBody>
      </p:sp>
      <p:pic>
        <p:nvPicPr>
          <p:cNvPr id="13" name="Image 4" descr="preencoded.png"/>
          <p:cNvPicPr>
            <a:picLocks noChangeAspect="1"/>
          </p:cNvPicPr>
          <p:nvPr/>
        </p:nvPicPr>
        <p:blipFill>
          <a:blip r:embed="rId4"/>
          <a:stretch>
            <a:fillRect/>
          </a:stretch>
        </p:blipFill>
        <p:spPr>
          <a:xfrm>
            <a:off x="4711303" y="5403771"/>
            <a:ext cx="464463" cy="464463"/>
          </a:xfrm>
          <a:prstGeom prst="rect">
            <a:avLst/>
          </a:prstGeom>
        </p:spPr>
      </p:pic>
      <p:sp>
        <p:nvSpPr>
          <p:cNvPr id="14" name="Text 7"/>
          <p:cNvSpPr/>
          <p:nvPr/>
        </p:nvSpPr>
        <p:spPr>
          <a:xfrm>
            <a:off x="4711303" y="6053971"/>
            <a:ext cx="3362801" cy="290274"/>
          </a:xfrm>
          <a:prstGeom prst="rect">
            <a:avLst/>
          </a:prstGeom>
          <a:noFill/>
          <a:ln/>
        </p:spPr>
        <p:txBody>
          <a:bodyPr wrap="none" lIns="0" tIns="0" rIns="0" bIns="0" rtlCol="0" anchor="t"/>
          <a:lstStyle/>
          <a:p>
            <a:pPr marL="0" indent="0" algn="l">
              <a:lnSpc>
                <a:spcPts val="2250"/>
              </a:lnSpc>
              <a:buNone/>
            </a:pPr>
            <a:r>
              <a:rPr lang="en-US" sz="1800" b="1" dirty="0">
                <a:solidFill>
                  <a:srgbClr val="000000"/>
                </a:solidFill>
                <a:latin typeface="Noto Serif SC Bold" pitchFamily="34" charset="0"/>
                <a:ea typeface="Noto Serif SC Bold" pitchFamily="34" charset="-122"/>
                <a:cs typeface="Noto Serif SC Bold" pitchFamily="34" charset="-120"/>
              </a:rPr>
              <a:t>Teknologi yang Berkembang</a:t>
            </a:r>
            <a:endParaRPr lang="en-US" sz="1800" dirty="0"/>
          </a:p>
        </p:txBody>
      </p:sp>
      <p:sp>
        <p:nvSpPr>
          <p:cNvPr id="15" name="Text 8"/>
          <p:cNvSpPr/>
          <p:nvPr/>
        </p:nvSpPr>
        <p:spPr>
          <a:xfrm>
            <a:off x="4711303" y="6455688"/>
            <a:ext cx="3782378" cy="891897"/>
          </a:xfrm>
          <a:prstGeom prst="rect">
            <a:avLst/>
          </a:prstGeom>
          <a:noFill/>
          <a:ln/>
        </p:spPr>
        <p:txBody>
          <a:bodyPr wrap="square" lIns="0" tIns="0" rIns="0" bIns="0" rtlCol="0" anchor="t"/>
          <a:lstStyle/>
          <a:p>
            <a:pPr marL="0" indent="0" algn="l">
              <a:lnSpc>
                <a:spcPts val="2300"/>
              </a:lnSpc>
              <a:buNone/>
            </a:pPr>
            <a:r>
              <a:rPr lang="en-US" sz="1450" dirty="0">
                <a:solidFill>
                  <a:srgbClr val="000000"/>
                </a:solidFill>
                <a:latin typeface="Noto Sans SC" pitchFamily="34" charset="0"/>
                <a:ea typeface="Noto Sans SC" pitchFamily="34" charset="-122"/>
                <a:cs typeface="Noto Sans SC" pitchFamily="34" charset="-120"/>
              </a:rPr>
              <a:t>Perkembangan teknologi baru dalam bidang radiasi memerlukan adaptasi dan peningkatan kemampuan personel.</a:t>
            </a:r>
            <a:endParaRPr lang="en-US" sz="14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81712" y="733782"/>
            <a:ext cx="7953375" cy="1063228"/>
          </a:xfrm>
          <a:prstGeom prst="rect">
            <a:avLst/>
          </a:prstGeom>
          <a:noFill/>
          <a:ln/>
        </p:spPr>
        <p:txBody>
          <a:bodyPr wrap="square" lIns="0" tIns="0" rIns="0" bIns="0" rtlCol="0" anchor="t"/>
          <a:lstStyle/>
          <a:p>
            <a:pPr marL="0" indent="0">
              <a:lnSpc>
                <a:spcPts val="4150"/>
              </a:lnSpc>
              <a:buNone/>
            </a:pPr>
            <a:r>
              <a:rPr lang="en-US" sz="3300" b="1" dirty="0">
                <a:solidFill>
                  <a:srgbClr val="4284C6"/>
                </a:solidFill>
                <a:latin typeface="Noto Serif SC Bold" pitchFamily="34" charset="0"/>
                <a:ea typeface="Noto Serif SC Bold" pitchFamily="34" charset="-122"/>
                <a:cs typeface="Noto Serif SC Bold" pitchFamily="34" charset="-120"/>
              </a:rPr>
              <a:t>Strategi Penguatan Sistem Manajemen Keselamatan Radiasi</a:t>
            </a:r>
            <a:endParaRPr lang="en-US" sz="3300" dirty="0"/>
          </a:p>
        </p:txBody>
      </p:sp>
      <p:pic>
        <p:nvPicPr>
          <p:cNvPr id="4" name="Image 1" descr="preencoded.png"/>
          <p:cNvPicPr>
            <a:picLocks noChangeAspect="1"/>
          </p:cNvPicPr>
          <p:nvPr/>
        </p:nvPicPr>
        <p:blipFill>
          <a:blip r:embed="rId4"/>
          <a:stretch>
            <a:fillRect/>
          </a:stretch>
        </p:blipFill>
        <p:spPr>
          <a:xfrm>
            <a:off x="6081712" y="2052161"/>
            <a:ext cx="850583" cy="1360884"/>
          </a:xfrm>
          <a:prstGeom prst="rect">
            <a:avLst/>
          </a:prstGeom>
        </p:spPr>
      </p:pic>
      <p:sp>
        <p:nvSpPr>
          <p:cNvPr id="5" name="Text 1"/>
          <p:cNvSpPr/>
          <p:nvPr/>
        </p:nvSpPr>
        <p:spPr>
          <a:xfrm>
            <a:off x="7187446" y="2222183"/>
            <a:ext cx="2561034"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Noto Serif SC Bold" pitchFamily="34" charset="0"/>
                <a:ea typeface="Noto Serif SC Bold" pitchFamily="34" charset="-122"/>
                <a:cs typeface="Noto Serif SC Bold" pitchFamily="34" charset="-120"/>
              </a:rPr>
              <a:t>Peningkatan Kesadaran</a:t>
            </a:r>
            <a:endParaRPr lang="en-US" sz="1650" dirty="0"/>
          </a:p>
        </p:txBody>
      </p:sp>
      <p:sp>
        <p:nvSpPr>
          <p:cNvPr id="6" name="Text 2"/>
          <p:cNvSpPr/>
          <p:nvPr/>
        </p:nvSpPr>
        <p:spPr>
          <a:xfrm>
            <a:off x="7187446" y="2589967"/>
            <a:ext cx="6847642" cy="544354"/>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Noto Sans SC" pitchFamily="34" charset="0"/>
                <a:ea typeface="Noto Sans SC" pitchFamily="34" charset="-122"/>
                <a:cs typeface="Noto Sans SC" pitchFamily="34" charset="-120"/>
              </a:rPr>
              <a:t>Kampanye edukasi untuk meningkatkan kesadaran tentang pentingnya keselamatan radiasi.</a:t>
            </a:r>
            <a:endParaRPr lang="en-US" sz="1300" dirty="0"/>
          </a:p>
        </p:txBody>
      </p:sp>
      <p:pic>
        <p:nvPicPr>
          <p:cNvPr id="7" name="Image 2" descr="preencoded.png"/>
          <p:cNvPicPr>
            <a:picLocks noChangeAspect="1"/>
          </p:cNvPicPr>
          <p:nvPr/>
        </p:nvPicPr>
        <p:blipFill>
          <a:blip r:embed="rId5"/>
          <a:stretch>
            <a:fillRect/>
          </a:stretch>
        </p:blipFill>
        <p:spPr>
          <a:xfrm>
            <a:off x="6081712" y="3413046"/>
            <a:ext cx="850583" cy="1360884"/>
          </a:xfrm>
          <a:prstGeom prst="rect">
            <a:avLst/>
          </a:prstGeom>
        </p:spPr>
      </p:pic>
      <p:sp>
        <p:nvSpPr>
          <p:cNvPr id="8" name="Text 3"/>
          <p:cNvSpPr/>
          <p:nvPr/>
        </p:nvSpPr>
        <p:spPr>
          <a:xfrm>
            <a:off x="7187446" y="3583067"/>
            <a:ext cx="2715101"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Noto Serif SC Bold" pitchFamily="34" charset="0"/>
                <a:ea typeface="Noto Serif SC Bold" pitchFamily="34" charset="-122"/>
                <a:cs typeface="Noto Serif SC Bold" pitchFamily="34" charset="-120"/>
              </a:rPr>
              <a:t>Peningkatan Kompetensi</a:t>
            </a:r>
            <a:endParaRPr lang="en-US" sz="1650" dirty="0"/>
          </a:p>
        </p:txBody>
      </p:sp>
      <p:sp>
        <p:nvSpPr>
          <p:cNvPr id="9" name="Text 4"/>
          <p:cNvSpPr/>
          <p:nvPr/>
        </p:nvSpPr>
        <p:spPr>
          <a:xfrm>
            <a:off x="7187446" y="3950851"/>
            <a:ext cx="6847642"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Noto Sans SC" pitchFamily="34" charset="0"/>
                <a:ea typeface="Noto Sans SC" pitchFamily="34" charset="-122"/>
                <a:cs typeface="Noto Sans SC" pitchFamily="34" charset="-120"/>
              </a:rPr>
              <a:t>Pelatihan dan sertifikasi bagi personel yang bekerja dengan sumber radiasi.</a:t>
            </a:r>
            <a:endParaRPr lang="en-US" sz="1300" dirty="0"/>
          </a:p>
        </p:txBody>
      </p:sp>
      <p:pic>
        <p:nvPicPr>
          <p:cNvPr id="10" name="Image 3" descr="preencoded.png"/>
          <p:cNvPicPr>
            <a:picLocks noChangeAspect="1"/>
          </p:cNvPicPr>
          <p:nvPr/>
        </p:nvPicPr>
        <p:blipFill>
          <a:blip r:embed="rId6"/>
          <a:stretch>
            <a:fillRect/>
          </a:stretch>
        </p:blipFill>
        <p:spPr>
          <a:xfrm>
            <a:off x="6081712" y="4773930"/>
            <a:ext cx="850583" cy="1360884"/>
          </a:xfrm>
          <a:prstGeom prst="rect">
            <a:avLst/>
          </a:prstGeom>
        </p:spPr>
      </p:pic>
      <p:sp>
        <p:nvSpPr>
          <p:cNvPr id="11" name="Text 5"/>
          <p:cNvSpPr/>
          <p:nvPr/>
        </p:nvSpPr>
        <p:spPr>
          <a:xfrm>
            <a:off x="7187446" y="4943951"/>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Noto Serif SC Bold" pitchFamily="34" charset="0"/>
                <a:ea typeface="Noto Serif SC Bold" pitchFamily="34" charset="-122"/>
                <a:cs typeface="Noto Serif SC Bold" pitchFamily="34" charset="-120"/>
              </a:rPr>
              <a:t>Teknologi</a:t>
            </a:r>
            <a:endParaRPr lang="en-US" sz="1650" dirty="0"/>
          </a:p>
        </p:txBody>
      </p:sp>
      <p:sp>
        <p:nvSpPr>
          <p:cNvPr id="12" name="Text 6"/>
          <p:cNvSpPr/>
          <p:nvPr/>
        </p:nvSpPr>
        <p:spPr>
          <a:xfrm>
            <a:off x="7187446" y="5311735"/>
            <a:ext cx="6847642" cy="272177"/>
          </a:xfrm>
          <a:prstGeom prst="rect">
            <a:avLst/>
          </a:prstGeom>
          <a:noFill/>
          <a:ln/>
        </p:spPr>
        <p:txBody>
          <a:bodyPr wrap="none" lIns="0" tIns="0" rIns="0" bIns="0" rtlCol="0" anchor="t"/>
          <a:lstStyle/>
          <a:p>
            <a:pPr marL="0" indent="0" algn="l">
              <a:lnSpc>
                <a:spcPts val="2100"/>
              </a:lnSpc>
              <a:buNone/>
            </a:pPr>
            <a:r>
              <a:rPr lang="en-US" sz="1300" dirty="0">
                <a:solidFill>
                  <a:srgbClr val="000000"/>
                </a:solidFill>
                <a:latin typeface="Noto Sans SC" pitchFamily="34" charset="0"/>
                <a:ea typeface="Noto Sans SC" pitchFamily="34" charset="-122"/>
                <a:cs typeface="Noto Sans SC" pitchFamily="34" charset="-120"/>
              </a:rPr>
              <a:t>Penerapan teknologi modern untuk memantau dan mengendalikan paparan radiasi.</a:t>
            </a:r>
            <a:endParaRPr lang="en-US" sz="1300" dirty="0"/>
          </a:p>
        </p:txBody>
      </p:sp>
      <p:pic>
        <p:nvPicPr>
          <p:cNvPr id="13" name="Image 4" descr="preencoded.png"/>
          <p:cNvPicPr>
            <a:picLocks noChangeAspect="1"/>
          </p:cNvPicPr>
          <p:nvPr/>
        </p:nvPicPr>
        <p:blipFill>
          <a:blip r:embed="rId7"/>
          <a:stretch>
            <a:fillRect/>
          </a:stretch>
        </p:blipFill>
        <p:spPr>
          <a:xfrm>
            <a:off x="6081712" y="6134814"/>
            <a:ext cx="850583" cy="1360884"/>
          </a:xfrm>
          <a:prstGeom prst="rect">
            <a:avLst/>
          </a:prstGeom>
        </p:spPr>
      </p:pic>
      <p:sp>
        <p:nvSpPr>
          <p:cNvPr id="14" name="Text 7"/>
          <p:cNvSpPr/>
          <p:nvPr/>
        </p:nvSpPr>
        <p:spPr>
          <a:xfrm>
            <a:off x="7187446" y="6304836"/>
            <a:ext cx="2126456" cy="265747"/>
          </a:xfrm>
          <a:prstGeom prst="rect">
            <a:avLst/>
          </a:prstGeom>
          <a:noFill/>
          <a:ln/>
        </p:spPr>
        <p:txBody>
          <a:bodyPr wrap="none" lIns="0" tIns="0" rIns="0" bIns="0" rtlCol="0" anchor="t"/>
          <a:lstStyle/>
          <a:p>
            <a:pPr marL="0" indent="0" algn="l">
              <a:lnSpc>
                <a:spcPts val="2050"/>
              </a:lnSpc>
              <a:buNone/>
            </a:pPr>
            <a:r>
              <a:rPr lang="en-US" sz="1650" b="1" dirty="0">
                <a:solidFill>
                  <a:srgbClr val="000000"/>
                </a:solidFill>
                <a:latin typeface="Noto Serif SC Bold" pitchFamily="34" charset="0"/>
                <a:ea typeface="Noto Serif SC Bold" pitchFamily="34" charset="-122"/>
                <a:cs typeface="Noto Serif SC Bold" pitchFamily="34" charset="-120"/>
              </a:rPr>
              <a:t>Kerjasama</a:t>
            </a:r>
            <a:endParaRPr lang="en-US" sz="1650" dirty="0"/>
          </a:p>
        </p:txBody>
      </p:sp>
      <p:sp>
        <p:nvSpPr>
          <p:cNvPr id="15" name="Text 8"/>
          <p:cNvSpPr/>
          <p:nvPr/>
        </p:nvSpPr>
        <p:spPr>
          <a:xfrm>
            <a:off x="7187446" y="6672620"/>
            <a:ext cx="6847642" cy="544354"/>
          </a:xfrm>
          <a:prstGeom prst="rect">
            <a:avLst/>
          </a:prstGeom>
          <a:noFill/>
          <a:ln/>
        </p:spPr>
        <p:txBody>
          <a:bodyPr wrap="square" lIns="0" tIns="0" rIns="0" bIns="0" rtlCol="0" anchor="t"/>
          <a:lstStyle/>
          <a:p>
            <a:pPr marL="0" indent="0" algn="l">
              <a:lnSpc>
                <a:spcPts val="2100"/>
              </a:lnSpc>
              <a:buNone/>
            </a:pPr>
            <a:r>
              <a:rPr lang="en-US" sz="1300" dirty="0">
                <a:solidFill>
                  <a:srgbClr val="000000"/>
                </a:solidFill>
                <a:latin typeface="Noto Sans SC" pitchFamily="34" charset="0"/>
                <a:ea typeface="Noto Sans SC" pitchFamily="34" charset="-122"/>
                <a:cs typeface="Noto Sans SC" pitchFamily="34" charset="-120"/>
              </a:rPr>
              <a:t>Kerjasama antar lembaga dan pemangku kepentingan untuk meningkatkan efektivitas.</a:t>
            </a:r>
            <a:endParaRPr lang="en-US" sz="13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30314"/>
          </a:xfrm>
          <a:prstGeom prst="rect">
            <a:avLst/>
          </a:prstGeom>
        </p:spPr>
      </p:pic>
      <p:sp>
        <p:nvSpPr>
          <p:cNvPr id="3" name="Text 0"/>
          <p:cNvSpPr/>
          <p:nvPr/>
        </p:nvSpPr>
        <p:spPr>
          <a:xfrm>
            <a:off x="752713" y="591383"/>
            <a:ext cx="7638574" cy="2688431"/>
          </a:xfrm>
          <a:prstGeom prst="rect">
            <a:avLst/>
          </a:prstGeom>
          <a:noFill/>
          <a:ln/>
        </p:spPr>
        <p:txBody>
          <a:bodyPr wrap="square" lIns="0" tIns="0" rIns="0" bIns="0" rtlCol="0" anchor="t"/>
          <a:lstStyle/>
          <a:p>
            <a:pPr marL="0" indent="0">
              <a:lnSpc>
                <a:spcPts val="5250"/>
              </a:lnSpc>
              <a:buNone/>
            </a:pPr>
            <a:r>
              <a:rPr lang="en-US" sz="4200" b="1" dirty="0">
                <a:solidFill>
                  <a:srgbClr val="4284C6"/>
                </a:solidFill>
                <a:latin typeface="Noto Serif SC Bold" pitchFamily="34" charset="0"/>
                <a:ea typeface="Noto Serif SC Bold" pitchFamily="34" charset="-122"/>
                <a:cs typeface="Noto Serif SC Bold" pitchFamily="34" charset="-120"/>
              </a:rPr>
              <a:t>Peran Pemangku Kepentingan dalam Meningkatkan Keselamatan Radiasi</a:t>
            </a:r>
            <a:endParaRPr lang="en-US" sz="4200" dirty="0"/>
          </a:p>
        </p:txBody>
      </p:sp>
      <p:sp>
        <p:nvSpPr>
          <p:cNvPr id="4" name="Shape 1"/>
          <p:cNvSpPr/>
          <p:nvPr/>
        </p:nvSpPr>
        <p:spPr>
          <a:xfrm>
            <a:off x="752713" y="3844290"/>
            <a:ext cx="483870" cy="483870"/>
          </a:xfrm>
          <a:prstGeom prst="roundRect">
            <a:avLst>
              <a:gd name="adj" fmla="val 18669"/>
            </a:avLst>
          </a:prstGeom>
          <a:solidFill>
            <a:srgbClr val="CEEAFD"/>
          </a:solidFill>
          <a:ln w="7620">
            <a:solidFill>
              <a:srgbClr val="B4D0E3"/>
            </a:solidFill>
            <a:prstDash val="solid"/>
          </a:ln>
        </p:spPr>
      </p:sp>
      <p:sp>
        <p:nvSpPr>
          <p:cNvPr id="5" name="Text 2"/>
          <p:cNvSpPr/>
          <p:nvPr/>
        </p:nvSpPr>
        <p:spPr>
          <a:xfrm>
            <a:off x="899636" y="3924895"/>
            <a:ext cx="190024" cy="322659"/>
          </a:xfrm>
          <a:prstGeom prst="rect">
            <a:avLst/>
          </a:prstGeom>
          <a:noFill/>
          <a:ln/>
        </p:spPr>
        <p:txBody>
          <a:bodyPr wrap="none" lIns="0" tIns="0" rIns="0" bIns="0" rtlCol="0" anchor="t"/>
          <a:lstStyle/>
          <a:p>
            <a:pPr marL="0" indent="0" algn="ctr">
              <a:lnSpc>
                <a:spcPts val="2500"/>
              </a:lnSpc>
              <a:buNone/>
            </a:pPr>
            <a:r>
              <a:rPr lang="en-US" sz="2500" b="1" dirty="0">
                <a:solidFill>
                  <a:srgbClr val="000000"/>
                </a:solidFill>
                <a:latin typeface="Noto Serif SC Bold" pitchFamily="34" charset="0"/>
                <a:ea typeface="Noto Serif SC Bold" pitchFamily="34" charset="-122"/>
                <a:cs typeface="Noto Serif SC Bold" pitchFamily="34" charset="-120"/>
              </a:rPr>
              <a:t>1</a:t>
            </a:r>
            <a:endParaRPr lang="en-US" sz="2500" dirty="0"/>
          </a:p>
        </p:txBody>
      </p:sp>
      <p:sp>
        <p:nvSpPr>
          <p:cNvPr id="6" name="Text 3"/>
          <p:cNvSpPr/>
          <p:nvPr/>
        </p:nvSpPr>
        <p:spPr>
          <a:xfrm>
            <a:off x="1451610" y="3844290"/>
            <a:ext cx="2688431" cy="335994"/>
          </a:xfrm>
          <a:prstGeom prst="rect">
            <a:avLst/>
          </a:prstGeom>
          <a:noFill/>
          <a:ln/>
        </p:spPr>
        <p:txBody>
          <a:bodyPr wrap="none" lIns="0" tIns="0" rIns="0" bIns="0" rtlCol="0" anchor="t"/>
          <a:lstStyle/>
          <a:p>
            <a:pPr marL="0" indent="0">
              <a:lnSpc>
                <a:spcPts val="2600"/>
              </a:lnSpc>
              <a:buNone/>
            </a:pPr>
            <a:r>
              <a:rPr lang="en-US" sz="2100" b="1" dirty="0">
                <a:solidFill>
                  <a:srgbClr val="000000"/>
                </a:solidFill>
                <a:latin typeface="Noto Serif SC Bold" pitchFamily="34" charset="0"/>
                <a:ea typeface="Noto Serif SC Bold" pitchFamily="34" charset="-122"/>
                <a:cs typeface="Noto Serif SC Bold" pitchFamily="34" charset="-120"/>
              </a:rPr>
              <a:t>Pemerintah</a:t>
            </a:r>
            <a:endParaRPr lang="en-US" sz="2100" dirty="0"/>
          </a:p>
        </p:txBody>
      </p:sp>
      <p:sp>
        <p:nvSpPr>
          <p:cNvPr id="7" name="Text 4"/>
          <p:cNvSpPr/>
          <p:nvPr/>
        </p:nvSpPr>
        <p:spPr>
          <a:xfrm>
            <a:off x="1451610" y="4309229"/>
            <a:ext cx="3012877" cy="1031915"/>
          </a:xfrm>
          <a:prstGeom prst="rect">
            <a:avLst/>
          </a:prstGeom>
          <a:noFill/>
          <a:ln/>
        </p:spPr>
        <p:txBody>
          <a:bodyPr wrap="square" lIns="0" tIns="0" rIns="0" bIns="0" rtlCol="0" anchor="t"/>
          <a:lstStyle/>
          <a:p>
            <a:pPr marL="0" indent="0">
              <a:lnSpc>
                <a:spcPts val="2700"/>
              </a:lnSpc>
              <a:buNone/>
            </a:pPr>
            <a:r>
              <a:rPr lang="en-US" sz="1650" dirty="0">
                <a:solidFill>
                  <a:srgbClr val="000000"/>
                </a:solidFill>
                <a:latin typeface="Noto Sans SC" pitchFamily="34" charset="0"/>
                <a:ea typeface="Noto Sans SC" pitchFamily="34" charset="-122"/>
                <a:cs typeface="Noto Sans SC" pitchFamily="34" charset="-120"/>
              </a:rPr>
              <a:t>Membuat regulasi dan standar keselamatan radiasi yang ketat.</a:t>
            </a:r>
            <a:endParaRPr lang="en-US" sz="1650" dirty="0"/>
          </a:p>
        </p:txBody>
      </p:sp>
      <p:sp>
        <p:nvSpPr>
          <p:cNvPr id="8" name="Shape 5"/>
          <p:cNvSpPr/>
          <p:nvPr/>
        </p:nvSpPr>
        <p:spPr>
          <a:xfrm>
            <a:off x="4679513" y="3844290"/>
            <a:ext cx="483870" cy="483870"/>
          </a:xfrm>
          <a:prstGeom prst="roundRect">
            <a:avLst>
              <a:gd name="adj" fmla="val 18669"/>
            </a:avLst>
          </a:prstGeom>
          <a:solidFill>
            <a:srgbClr val="CEEAFD"/>
          </a:solidFill>
          <a:ln w="7620">
            <a:solidFill>
              <a:srgbClr val="B4D0E3"/>
            </a:solidFill>
            <a:prstDash val="solid"/>
          </a:ln>
        </p:spPr>
      </p:sp>
      <p:sp>
        <p:nvSpPr>
          <p:cNvPr id="9" name="Text 6"/>
          <p:cNvSpPr/>
          <p:nvPr/>
        </p:nvSpPr>
        <p:spPr>
          <a:xfrm>
            <a:off x="4826437" y="3924895"/>
            <a:ext cx="190024" cy="322659"/>
          </a:xfrm>
          <a:prstGeom prst="rect">
            <a:avLst/>
          </a:prstGeom>
          <a:noFill/>
          <a:ln/>
        </p:spPr>
        <p:txBody>
          <a:bodyPr wrap="none" lIns="0" tIns="0" rIns="0" bIns="0" rtlCol="0" anchor="t"/>
          <a:lstStyle/>
          <a:p>
            <a:pPr marL="0" indent="0" algn="ctr">
              <a:lnSpc>
                <a:spcPts val="2500"/>
              </a:lnSpc>
              <a:buNone/>
            </a:pPr>
            <a:r>
              <a:rPr lang="en-US" sz="2500" b="1" dirty="0">
                <a:solidFill>
                  <a:srgbClr val="000000"/>
                </a:solidFill>
                <a:latin typeface="Noto Serif SC Bold" pitchFamily="34" charset="0"/>
                <a:ea typeface="Noto Serif SC Bold" pitchFamily="34" charset="-122"/>
                <a:cs typeface="Noto Serif SC Bold" pitchFamily="34" charset="-120"/>
              </a:rPr>
              <a:t>2</a:t>
            </a:r>
            <a:endParaRPr lang="en-US" sz="2500" dirty="0"/>
          </a:p>
        </p:txBody>
      </p:sp>
      <p:sp>
        <p:nvSpPr>
          <p:cNvPr id="10" name="Text 7"/>
          <p:cNvSpPr/>
          <p:nvPr/>
        </p:nvSpPr>
        <p:spPr>
          <a:xfrm>
            <a:off x="5378410" y="3844290"/>
            <a:ext cx="2688431" cy="335994"/>
          </a:xfrm>
          <a:prstGeom prst="rect">
            <a:avLst/>
          </a:prstGeom>
          <a:noFill/>
          <a:ln/>
        </p:spPr>
        <p:txBody>
          <a:bodyPr wrap="none" lIns="0" tIns="0" rIns="0" bIns="0" rtlCol="0" anchor="t"/>
          <a:lstStyle/>
          <a:p>
            <a:pPr marL="0" indent="0">
              <a:lnSpc>
                <a:spcPts val="2600"/>
              </a:lnSpc>
              <a:buNone/>
            </a:pPr>
            <a:r>
              <a:rPr lang="en-US" sz="2100" b="1" dirty="0">
                <a:solidFill>
                  <a:srgbClr val="000000"/>
                </a:solidFill>
                <a:latin typeface="Noto Serif SC Bold" pitchFamily="34" charset="0"/>
                <a:ea typeface="Noto Serif SC Bold" pitchFamily="34" charset="-122"/>
                <a:cs typeface="Noto Serif SC Bold" pitchFamily="34" charset="-120"/>
              </a:rPr>
              <a:t>Lembaga Pengawas</a:t>
            </a:r>
            <a:endParaRPr lang="en-US" sz="2100" dirty="0"/>
          </a:p>
        </p:txBody>
      </p:sp>
      <p:sp>
        <p:nvSpPr>
          <p:cNvPr id="11" name="Text 8"/>
          <p:cNvSpPr/>
          <p:nvPr/>
        </p:nvSpPr>
        <p:spPr>
          <a:xfrm>
            <a:off x="5378410" y="4309229"/>
            <a:ext cx="3012877" cy="1031915"/>
          </a:xfrm>
          <a:prstGeom prst="rect">
            <a:avLst/>
          </a:prstGeom>
          <a:noFill/>
          <a:ln/>
        </p:spPr>
        <p:txBody>
          <a:bodyPr wrap="square" lIns="0" tIns="0" rIns="0" bIns="0" rtlCol="0" anchor="t"/>
          <a:lstStyle/>
          <a:p>
            <a:pPr marL="0" indent="0">
              <a:lnSpc>
                <a:spcPts val="2700"/>
              </a:lnSpc>
              <a:buNone/>
            </a:pPr>
            <a:r>
              <a:rPr lang="en-US" sz="1650" dirty="0">
                <a:solidFill>
                  <a:srgbClr val="000000"/>
                </a:solidFill>
                <a:latin typeface="Noto Sans SC" pitchFamily="34" charset="0"/>
                <a:ea typeface="Noto Sans SC" pitchFamily="34" charset="-122"/>
                <a:cs typeface="Noto Sans SC" pitchFamily="34" charset="-120"/>
              </a:rPr>
              <a:t>Melakukan pengawasan dan penegakan peraturan terkait keselamatan radiasi.</a:t>
            </a:r>
            <a:endParaRPr lang="en-US" sz="1650" dirty="0"/>
          </a:p>
        </p:txBody>
      </p:sp>
      <p:sp>
        <p:nvSpPr>
          <p:cNvPr id="12" name="Shape 9"/>
          <p:cNvSpPr/>
          <p:nvPr/>
        </p:nvSpPr>
        <p:spPr>
          <a:xfrm>
            <a:off x="752713" y="5798106"/>
            <a:ext cx="483870" cy="483870"/>
          </a:xfrm>
          <a:prstGeom prst="roundRect">
            <a:avLst>
              <a:gd name="adj" fmla="val 18669"/>
            </a:avLst>
          </a:prstGeom>
          <a:solidFill>
            <a:srgbClr val="CEEAFD"/>
          </a:solidFill>
          <a:ln w="7620">
            <a:solidFill>
              <a:srgbClr val="B4D0E3"/>
            </a:solidFill>
            <a:prstDash val="solid"/>
          </a:ln>
        </p:spPr>
      </p:sp>
      <p:sp>
        <p:nvSpPr>
          <p:cNvPr id="13" name="Text 10"/>
          <p:cNvSpPr/>
          <p:nvPr/>
        </p:nvSpPr>
        <p:spPr>
          <a:xfrm>
            <a:off x="899636" y="5878711"/>
            <a:ext cx="190024" cy="322659"/>
          </a:xfrm>
          <a:prstGeom prst="rect">
            <a:avLst/>
          </a:prstGeom>
          <a:noFill/>
          <a:ln/>
        </p:spPr>
        <p:txBody>
          <a:bodyPr wrap="none" lIns="0" tIns="0" rIns="0" bIns="0" rtlCol="0" anchor="t"/>
          <a:lstStyle/>
          <a:p>
            <a:pPr marL="0" indent="0" algn="ctr">
              <a:lnSpc>
                <a:spcPts val="2500"/>
              </a:lnSpc>
              <a:buNone/>
            </a:pPr>
            <a:r>
              <a:rPr lang="en-US" sz="2500" b="1" dirty="0">
                <a:solidFill>
                  <a:srgbClr val="000000"/>
                </a:solidFill>
                <a:latin typeface="Noto Serif SC Bold" pitchFamily="34" charset="0"/>
                <a:ea typeface="Noto Serif SC Bold" pitchFamily="34" charset="-122"/>
                <a:cs typeface="Noto Serif SC Bold" pitchFamily="34" charset="-120"/>
              </a:rPr>
              <a:t>3</a:t>
            </a:r>
            <a:endParaRPr lang="en-US" sz="2500" dirty="0"/>
          </a:p>
        </p:txBody>
      </p:sp>
      <p:sp>
        <p:nvSpPr>
          <p:cNvPr id="14" name="Text 11"/>
          <p:cNvSpPr/>
          <p:nvPr/>
        </p:nvSpPr>
        <p:spPr>
          <a:xfrm>
            <a:off x="1451610" y="5798106"/>
            <a:ext cx="2688431" cy="335994"/>
          </a:xfrm>
          <a:prstGeom prst="rect">
            <a:avLst/>
          </a:prstGeom>
          <a:noFill/>
          <a:ln/>
        </p:spPr>
        <p:txBody>
          <a:bodyPr wrap="none" lIns="0" tIns="0" rIns="0" bIns="0" rtlCol="0" anchor="t"/>
          <a:lstStyle/>
          <a:p>
            <a:pPr marL="0" indent="0">
              <a:lnSpc>
                <a:spcPts val="2600"/>
              </a:lnSpc>
              <a:buNone/>
            </a:pPr>
            <a:r>
              <a:rPr lang="en-US" sz="2100" b="1" dirty="0">
                <a:solidFill>
                  <a:srgbClr val="000000"/>
                </a:solidFill>
                <a:latin typeface="Noto Serif SC Bold" pitchFamily="34" charset="0"/>
                <a:ea typeface="Noto Serif SC Bold" pitchFamily="34" charset="-122"/>
                <a:cs typeface="Noto Serif SC Bold" pitchFamily="34" charset="-120"/>
              </a:rPr>
              <a:t>Pengelola Radiasi</a:t>
            </a:r>
            <a:endParaRPr lang="en-US" sz="2100" dirty="0"/>
          </a:p>
        </p:txBody>
      </p:sp>
      <p:sp>
        <p:nvSpPr>
          <p:cNvPr id="15" name="Text 12"/>
          <p:cNvSpPr/>
          <p:nvPr/>
        </p:nvSpPr>
        <p:spPr>
          <a:xfrm>
            <a:off x="1451610" y="6263045"/>
            <a:ext cx="3012877" cy="1375886"/>
          </a:xfrm>
          <a:prstGeom prst="rect">
            <a:avLst/>
          </a:prstGeom>
          <a:noFill/>
          <a:ln/>
        </p:spPr>
        <p:txBody>
          <a:bodyPr wrap="square" lIns="0" tIns="0" rIns="0" bIns="0" rtlCol="0" anchor="t"/>
          <a:lstStyle/>
          <a:p>
            <a:pPr marL="0" indent="0">
              <a:lnSpc>
                <a:spcPts val="2700"/>
              </a:lnSpc>
              <a:buNone/>
            </a:pPr>
            <a:r>
              <a:rPr lang="en-US" sz="1650" dirty="0">
                <a:solidFill>
                  <a:srgbClr val="000000"/>
                </a:solidFill>
                <a:latin typeface="Noto Sans SC" pitchFamily="34" charset="0"/>
                <a:ea typeface="Noto Sans SC" pitchFamily="34" charset="-122"/>
                <a:cs typeface="Noto Sans SC" pitchFamily="34" charset="-120"/>
              </a:rPr>
              <a:t>Bertanggung jawab atas penerapan sistem manajemen keselamatan radiasi yang efektif.</a:t>
            </a:r>
            <a:endParaRPr lang="en-US" sz="1650" dirty="0"/>
          </a:p>
        </p:txBody>
      </p:sp>
      <p:sp>
        <p:nvSpPr>
          <p:cNvPr id="16" name="Shape 13"/>
          <p:cNvSpPr/>
          <p:nvPr/>
        </p:nvSpPr>
        <p:spPr>
          <a:xfrm>
            <a:off x="4679513" y="5798106"/>
            <a:ext cx="483870" cy="483870"/>
          </a:xfrm>
          <a:prstGeom prst="roundRect">
            <a:avLst>
              <a:gd name="adj" fmla="val 18669"/>
            </a:avLst>
          </a:prstGeom>
          <a:solidFill>
            <a:srgbClr val="CEEAFD"/>
          </a:solidFill>
          <a:ln w="7620">
            <a:solidFill>
              <a:srgbClr val="B4D0E3"/>
            </a:solidFill>
            <a:prstDash val="solid"/>
          </a:ln>
        </p:spPr>
      </p:sp>
      <p:sp>
        <p:nvSpPr>
          <p:cNvPr id="17" name="Text 14"/>
          <p:cNvSpPr/>
          <p:nvPr/>
        </p:nvSpPr>
        <p:spPr>
          <a:xfrm>
            <a:off x="4826437" y="5878711"/>
            <a:ext cx="190024" cy="322659"/>
          </a:xfrm>
          <a:prstGeom prst="rect">
            <a:avLst/>
          </a:prstGeom>
          <a:noFill/>
          <a:ln/>
        </p:spPr>
        <p:txBody>
          <a:bodyPr wrap="none" lIns="0" tIns="0" rIns="0" bIns="0" rtlCol="0" anchor="t"/>
          <a:lstStyle/>
          <a:p>
            <a:pPr marL="0" indent="0" algn="ctr">
              <a:lnSpc>
                <a:spcPts val="2500"/>
              </a:lnSpc>
              <a:buNone/>
            </a:pPr>
            <a:r>
              <a:rPr lang="en-US" sz="2500" b="1" dirty="0">
                <a:solidFill>
                  <a:srgbClr val="000000"/>
                </a:solidFill>
                <a:latin typeface="Noto Serif SC Bold" pitchFamily="34" charset="0"/>
                <a:ea typeface="Noto Serif SC Bold" pitchFamily="34" charset="-122"/>
                <a:cs typeface="Noto Serif SC Bold" pitchFamily="34" charset="-120"/>
              </a:rPr>
              <a:t>4</a:t>
            </a:r>
            <a:endParaRPr lang="en-US" sz="2500" dirty="0"/>
          </a:p>
        </p:txBody>
      </p:sp>
      <p:sp>
        <p:nvSpPr>
          <p:cNvPr id="18" name="Text 15"/>
          <p:cNvSpPr/>
          <p:nvPr/>
        </p:nvSpPr>
        <p:spPr>
          <a:xfrm>
            <a:off x="5378410" y="5798106"/>
            <a:ext cx="2688431" cy="335994"/>
          </a:xfrm>
          <a:prstGeom prst="rect">
            <a:avLst/>
          </a:prstGeom>
          <a:noFill/>
          <a:ln/>
        </p:spPr>
        <p:txBody>
          <a:bodyPr wrap="none" lIns="0" tIns="0" rIns="0" bIns="0" rtlCol="0" anchor="t"/>
          <a:lstStyle/>
          <a:p>
            <a:pPr marL="0" indent="0">
              <a:lnSpc>
                <a:spcPts val="2600"/>
              </a:lnSpc>
              <a:buNone/>
            </a:pPr>
            <a:r>
              <a:rPr lang="en-US" sz="2100" b="1" dirty="0">
                <a:solidFill>
                  <a:srgbClr val="000000"/>
                </a:solidFill>
                <a:latin typeface="Noto Serif SC Bold" pitchFamily="34" charset="0"/>
                <a:ea typeface="Noto Serif SC Bold" pitchFamily="34" charset="-122"/>
                <a:cs typeface="Noto Serif SC Bold" pitchFamily="34" charset="-120"/>
              </a:rPr>
              <a:t>Pekerja</a:t>
            </a:r>
            <a:endParaRPr lang="en-US" sz="2100" dirty="0"/>
          </a:p>
        </p:txBody>
      </p:sp>
      <p:sp>
        <p:nvSpPr>
          <p:cNvPr id="19" name="Text 16"/>
          <p:cNvSpPr/>
          <p:nvPr/>
        </p:nvSpPr>
        <p:spPr>
          <a:xfrm>
            <a:off x="5378410" y="6263045"/>
            <a:ext cx="3012877" cy="1031915"/>
          </a:xfrm>
          <a:prstGeom prst="rect">
            <a:avLst/>
          </a:prstGeom>
          <a:noFill/>
          <a:ln/>
        </p:spPr>
        <p:txBody>
          <a:bodyPr wrap="square" lIns="0" tIns="0" rIns="0" bIns="0" rtlCol="0" anchor="t"/>
          <a:lstStyle/>
          <a:p>
            <a:pPr marL="0" indent="0">
              <a:lnSpc>
                <a:spcPts val="2700"/>
              </a:lnSpc>
              <a:buNone/>
            </a:pPr>
            <a:r>
              <a:rPr lang="en-US" sz="1650" dirty="0">
                <a:solidFill>
                  <a:srgbClr val="000000"/>
                </a:solidFill>
                <a:latin typeface="Noto Sans SC" pitchFamily="34" charset="0"/>
                <a:ea typeface="Noto Sans SC" pitchFamily="34" charset="-122"/>
                <a:cs typeface="Noto Sans SC" pitchFamily="34" charset="-120"/>
              </a:rPr>
              <a:t>Mematuhi prosedur keselamatan dan melaporkan potensi bahaya.</a:t>
            </a:r>
            <a:endParaRPr lang="en-US" sz="16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66085"/>
          </a:xfrm>
          <a:prstGeom prst="rect">
            <a:avLst/>
          </a:prstGeom>
        </p:spPr>
      </p:pic>
      <p:sp>
        <p:nvSpPr>
          <p:cNvPr id="3" name="Text 0"/>
          <p:cNvSpPr/>
          <p:nvPr/>
        </p:nvSpPr>
        <p:spPr>
          <a:xfrm>
            <a:off x="790932" y="3446502"/>
            <a:ext cx="8713113" cy="706160"/>
          </a:xfrm>
          <a:prstGeom prst="rect">
            <a:avLst/>
          </a:prstGeom>
          <a:noFill/>
          <a:ln/>
        </p:spPr>
        <p:txBody>
          <a:bodyPr wrap="none" lIns="0" tIns="0" rIns="0" bIns="0" rtlCol="0" anchor="t"/>
          <a:lstStyle/>
          <a:p>
            <a:pPr marL="0" indent="0">
              <a:lnSpc>
                <a:spcPts val="5550"/>
              </a:lnSpc>
              <a:buNone/>
            </a:pPr>
            <a:r>
              <a:rPr lang="en-US" sz="4400" b="1" dirty="0">
                <a:solidFill>
                  <a:srgbClr val="4284C6"/>
                </a:solidFill>
                <a:latin typeface="Noto Serif SC Bold" pitchFamily="34" charset="0"/>
                <a:ea typeface="Noto Serif SC Bold" pitchFamily="34" charset="-122"/>
                <a:cs typeface="Noto Serif SC Bold" pitchFamily="34" charset="-120"/>
              </a:rPr>
              <a:t>Kesimpulan dan Rekomendasi</a:t>
            </a:r>
            <a:endParaRPr lang="en-US" sz="4400" dirty="0"/>
          </a:p>
        </p:txBody>
      </p:sp>
      <p:sp>
        <p:nvSpPr>
          <p:cNvPr id="4" name="Shape 1"/>
          <p:cNvSpPr/>
          <p:nvPr/>
        </p:nvSpPr>
        <p:spPr>
          <a:xfrm>
            <a:off x="790932" y="4491633"/>
            <a:ext cx="4198858" cy="3116342"/>
          </a:xfrm>
          <a:prstGeom prst="roundRect">
            <a:avLst>
              <a:gd name="adj" fmla="val 3046"/>
            </a:avLst>
          </a:prstGeom>
          <a:solidFill>
            <a:srgbClr val="CEEAFD"/>
          </a:solidFill>
          <a:ln w="7620">
            <a:solidFill>
              <a:srgbClr val="B4D0E3"/>
            </a:solidFill>
            <a:prstDash val="solid"/>
          </a:ln>
        </p:spPr>
      </p:sp>
      <p:sp>
        <p:nvSpPr>
          <p:cNvPr id="5" name="Text 2"/>
          <p:cNvSpPr/>
          <p:nvPr/>
        </p:nvSpPr>
        <p:spPr>
          <a:xfrm>
            <a:off x="1024533" y="4725233"/>
            <a:ext cx="3538418" cy="353139"/>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Pentingnya Keselamatan</a:t>
            </a:r>
            <a:endParaRPr lang="en-US" sz="2200" dirty="0"/>
          </a:p>
        </p:txBody>
      </p:sp>
      <p:sp>
        <p:nvSpPr>
          <p:cNvPr id="6" name="Text 3"/>
          <p:cNvSpPr/>
          <p:nvPr/>
        </p:nvSpPr>
        <p:spPr>
          <a:xfrm>
            <a:off x="1024533" y="5213866"/>
            <a:ext cx="3731657" cy="1807369"/>
          </a:xfrm>
          <a:prstGeom prst="rect">
            <a:avLst/>
          </a:prstGeom>
          <a:noFill/>
          <a:ln/>
        </p:spPr>
        <p:txBody>
          <a:bodyPr wrap="square" lIns="0" tIns="0" rIns="0" bIns="0" rtlCol="0" anchor="t"/>
          <a:lstStyle/>
          <a:p>
            <a:pPr marL="0" indent="0">
              <a:lnSpc>
                <a:spcPts val="2800"/>
              </a:lnSpc>
              <a:buNone/>
            </a:pPr>
            <a:r>
              <a:rPr lang="en-US" sz="1750" dirty="0">
                <a:solidFill>
                  <a:srgbClr val="000000"/>
                </a:solidFill>
                <a:latin typeface="Noto Sans SC" pitchFamily="34" charset="0"/>
                <a:ea typeface="Noto Sans SC" pitchFamily="34" charset="-122"/>
                <a:cs typeface="Noto Sans SC" pitchFamily="34" charset="-120"/>
              </a:rPr>
              <a:t>Sistem manajemen keselamatan radiasi adalah kunci untuk melindungi kesehatan manusia dan lingkungan dari dampak negatif radiasi.</a:t>
            </a:r>
            <a:endParaRPr lang="en-US" sz="1750" dirty="0"/>
          </a:p>
        </p:txBody>
      </p:sp>
      <p:sp>
        <p:nvSpPr>
          <p:cNvPr id="7" name="Shape 4"/>
          <p:cNvSpPr/>
          <p:nvPr/>
        </p:nvSpPr>
        <p:spPr>
          <a:xfrm>
            <a:off x="5215771" y="4491633"/>
            <a:ext cx="4198858" cy="3116342"/>
          </a:xfrm>
          <a:prstGeom prst="roundRect">
            <a:avLst>
              <a:gd name="adj" fmla="val 3046"/>
            </a:avLst>
          </a:prstGeom>
          <a:solidFill>
            <a:srgbClr val="CEEAFD"/>
          </a:solidFill>
          <a:ln w="7620">
            <a:solidFill>
              <a:srgbClr val="B4D0E3"/>
            </a:solidFill>
            <a:prstDash val="solid"/>
          </a:ln>
        </p:spPr>
      </p:sp>
      <p:sp>
        <p:nvSpPr>
          <p:cNvPr id="8" name="Text 5"/>
          <p:cNvSpPr/>
          <p:nvPr/>
        </p:nvSpPr>
        <p:spPr>
          <a:xfrm>
            <a:off x="5449372" y="4725233"/>
            <a:ext cx="3731657" cy="706279"/>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Komitmen dan Kolaborasi</a:t>
            </a:r>
            <a:endParaRPr lang="en-US" sz="2200" dirty="0"/>
          </a:p>
        </p:txBody>
      </p:sp>
      <p:sp>
        <p:nvSpPr>
          <p:cNvPr id="9" name="Text 6"/>
          <p:cNvSpPr/>
          <p:nvPr/>
        </p:nvSpPr>
        <p:spPr>
          <a:xfrm>
            <a:off x="5449372" y="5567005"/>
            <a:ext cx="3731657" cy="1807369"/>
          </a:xfrm>
          <a:prstGeom prst="rect">
            <a:avLst/>
          </a:prstGeom>
          <a:noFill/>
          <a:ln/>
        </p:spPr>
        <p:txBody>
          <a:bodyPr wrap="square" lIns="0" tIns="0" rIns="0" bIns="0" rtlCol="0" anchor="t"/>
          <a:lstStyle/>
          <a:p>
            <a:pPr marL="0" indent="0">
              <a:lnSpc>
                <a:spcPts val="2800"/>
              </a:lnSpc>
              <a:buNone/>
            </a:pPr>
            <a:r>
              <a:rPr lang="en-US" sz="1750" dirty="0">
                <a:solidFill>
                  <a:srgbClr val="000000"/>
                </a:solidFill>
                <a:latin typeface="Noto Sans SC" pitchFamily="34" charset="0"/>
                <a:ea typeface="Noto Sans SC" pitchFamily="34" charset="-122"/>
                <a:cs typeface="Noto Sans SC" pitchFamily="34" charset="-120"/>
              </a:rPr>
              <a:t>Komitmen dan kolaborasi dari semua pihak, mulai dari pengelola radiasi hingga masyarakat, sangat penting untuk keberhasilan implementasi sistem manajemen.</a:t>
            </a:r>
            <a:endParaRPr lang="en-US" sz="1750" dirty="0"/>
          </a:p>
        </p:txBody>
      </p:sp>
      <p:sp>
        <p:nvSpPr>
          <p:cNvPr id="10" name="Shape 7"/>
          <p:cNvSpPr/>
          <p:nvPr/>
        </p:nvSpPr>
        <p:spPr>
          <a:xfrm>
            <a:off x="9640610" y="4491633"/>
            <a:ext cx="4198858" cy="3116342"/>
          </a:xfrm>
          <a:prstGeom prst="roundRect">
            <a:avLst>
              <a:gd name="adj" fmla="val 3046"/>
            </a:avLst>
          </a:prstGeom>
          <a:solidFill>
            <a:srgbClr val="CEEAFD"/>
          </a:solidFill>
          <a:ln w="7620">
            <a:solidFill>
              <a:srgbClr val="B4D0E3"/>
            </a:solidFill>
            <a:prstDash val="solid"/>
          </a:ln>
        </p:spPr>
      </p:sp>
      <p:sp>
        <p:nvSpPr>
          <p:cNvPr id="11" name="Text 8"/>
          <p:cNvSpPr/>
          <p:nvPr/>
        </p:nvSpPr>
        <p:spPr>
          <a:xfrm>
            <a:off x="9874210" y="4725233"/>
            <a:ext cx="3694628" cy="353139"/>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Peningkatan dan Evaluasi</a:t>
            </a:r>
            <a:endParaRPr lang="en-US" sz="2200" dirty="0"/>
          </a:p>
        </p:txBody>
      </p:sp>
      <p:sp>
        <p:nvSpPr>
          <p:cNvPr id="12" name="Text 9"/>
          <p:cNvSpPr/>
          <p:nvPr/>
        </p:nvSpPr>
        <p:spPr>
          <a:xfrm>
            <a:off x="9874210" y="5213866"/>
            <a:ext cx="3731657" cy="1807369"/>
          </a:xfrm>
          <a:prstGeom prst="rect">
            <a:avLst/>
          </a:prstGeom>
          <a:noFill/>
          <a:ln/>
        </p:spPr>
        <p:txBody>
          <a:bodyPr wrap="square" lIns="0" tIns="0" rIns="0" bIns="0" rtlCol="0" anchor="t"/>
          <a:lstStyle/>
          <a:p>
            <a:pPr marL="0" indent="0">
              <a:lnSpc>
                <a:spcPts val="2800"/>
              </a:lnSpc>
              <a:buNone/>
            </a:pPr>
            <a:r>
              <a:rPr lang="en-US" sz="1750" dirty="0">
                <a:solidFill>
                  <a:srgbClr val="000000"/>
                </a:solidFill>
                <a:latin typeface="Noto Sans SC" pitchFamily="34" charset="0"/>
                <a:ea typeface="Noto Sans SC" pitchFamily="34" charset="-122"/>
                <a:cs typeface="Noto Sans SC" pitchFamily="34" charset="-120"/>
              </a:rPr>
              <a:t>Sistem manajemen keselamatan radiasi harus terus dievaluasi dan ditingkatkan untuk memastikan efektivitas dan adaptasi terhadap perubahan.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793075"/>
            <a:ext cx="13042821" cy="1417558"/>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Sumber-Sumber Radiasi dalam Kehidupan Sehari-hari</a:t>
            </a:r>
            <a:endParaRPr lang="en-US" sz="4450" dirty="0"/>
          </a:p>
        </p:txBody>
      </p:sp>
      <p:pic>
        <p:nvPicPr>
          <p:cNvPr id="3" name="Image 0" descr="preencoded.png"/>
          <p:cNvPicPr>
            <a:picLocks noChangeAspect="1"/>
          </p:cNvPicPr>
          <p:nvPr/>
        </p:nvPicPr>
        <p:blipFill>
          <a:blip r:embed="rId3"/>
          <a:stretch>
            <a:fillRect/>
          </a:stretch>
        </p:blipFill>
        <p:spPr>
          <a:xfrm>
            <a:off x="793790" y="2664262"/>
            <a:ext cx="4120753" cy="2546747"/>
          </a:xfrm>
          <a:prstGeom prst="rect">
            <a:avLst/>
          </a:prstGeom>
        </p:spPr>
      </p:pic>
      <p:sp>
        <p:nvSpPr>
          <p:cNvPr id="4" name="Text 1"/>
          <p:cNvSpPr/>
          <p:nvPr/>
        </p:nvSpPr>
        <p:spPr>
          <a:xfrm>
            <a:off x="793790" y="549449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Matahari</a:t>
            </a:r>
            <a:endParaRPr lang="en-US" sz="2200" dirty="0"/>
          </a:p>
        </p:txBody>
      </p:sp>
      <p:sp>
        <p:nvSpPr>
          <p:cNvPr id="5" name="Text 2"/>
          <p:cNvSpPr/>
          <p:nvPr/>
        </p:nvSpPr>
        <p:spPr>
          <a:xfrm>
            <a:off x="793790" y="5984915"/>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Matahari adalah sumber radiasi elektromagnetik utama, memberikan cahaya dan panas yang kita butuhkan untuk hidup.</a:t>
            </a:r>
            <a:endParaRPr lang="en-US" sz="1750" dirty="0"/>
          </a:p>
        </p:txBody>
      </p:sp>
      <p:pic>
        <p:nvPicPr>
          <p:cNvPr id="6" name="Image 1" descr="preencoded.png"/>
          <p:cNvPicPr>
            <a:picLocks noChangeAspect="1"/>
          </p:cNvPicPr>
          <p:nvPr/>
        </p:nvPicPr>
        <p:blipFill>
          <a:blip r:embed="rId4"/>
          <a:stretch>
            <a:fillRect/>
          </a:stretch>
        </p:blipFill>
        <p:spPr>
          <a:xfrm>
            <a:off x="5254704" y="2664262"/>
            <a:ext cx="4120872" cy="2546866"/>
          </a:xfrm>
          <a:prstGeom prst="rect">
            <a:avLst/>
          </a:prstGeom>
        </p:spPr>
      </p:pic>
      <p:sp>
        <p:nvSpPr>
          <p:cNvPr id="7" name="Text 3"/>
          <p:cNvSpPr/>
          <p:nvPr/>
        </p:nvSpPr>
        <p:spPr>
          <a:xfrm>
            <a:off x="5254704" y="549461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Peralatan Medis</a:t>
            </a:r>
            <a:endParaRPr lang="en-US" sz="2200" dirty="0"/>
          </a:p>
        </p:txBody>
      </p:sp>
      <p:sp>
        <p:nvSpPr>
          <p:cNvPr id="8" name="Text 4"/>
          <p:cNvSpPr/>
          <p:nvPr/>
        </p:nvSpPr>
        <p:spPr>
          <a:xfrm>
            <a:off x="5254704" y="5985034"/>
            <a:ext cx="4120872"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Peralatan medis seperti sinar-X dan CT scan menggunakan radiasi untuk diagnosis dan pengobatan.</a:t>
            </a:r>
            <a:endParaRPr lang="en-US" sz="1750" dirty="0"/>
          </a:p>
        </p:txBody>
      </p:sp>
      <p:pic>
        <p:nvPicPr>
          <p:cNvPr id="9" name="Image 2" descr="preencoded.png"/>
          <p:cNvPicPr>
            <a:picLocks noChangeAspect="1"/>
          </p:cNvPicPr>
          <p:nvPr/>
        </p:nvPicPr>
        <p:blipFill>
          <a:blip r:embed="rId5"/>
          <a:stretch>
            <a:fillRect/>
          </a:stretch>
        </p:blipFill>
        <p:spPr>
          <a:xfrm>
            <a:off x="9715738" y="2664262"/>
            <a:ext cx="4120753" cy="2546747"/>
          </a:xfrm>
          <a:prstGeom prst="rect">
            <a:avLst/>
          </a:prstGeom>
        </p:spPr>
      </p:pic>
      <p:sp>
        <p:nvSpPr>
          <p:cNvPr id="10" name="Text 5"/>
          <p:cNvSpPr/>
          <p:nvPr/>
        </p:nvSpPr>
        <p:spPr>
          <a:xfrm>
            <a:off x="9715738" y="5494496"/>
            <a:ext cx="307145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Perangkat Elektronik</a:t>
            </a:r>
            <a:endParaRPr lang="en-US" sz="2200" dirty="0"/>
          </a:p>
        </p:txBody>
      </p:sp>
      <p:sp>
        <p:nvSpPr>
          <p:cNvPr id="11" name="Text 6"/>
          <p:cNvSpPr/>
          <p:nvPr/>
        </p:nvSpPr>
        <p:spPr>
          <a:xfrm>
            <a:off x="9715738" y="5984915"/>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Perangkat elektronik seperti ponsel, televisi, dan komputer memancarkan radiasi elektromagnetik dalam jumlah kecil.</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721412"/>
            <a:ext cx="10711934" cy="708779"/>
          </a:xfrm>
          <a:prstGeom prst="rect">
            <a:avLst/>
          </a:prstGeom>
          <a:noFill/>
          <a:ln/>
        </p:spPr>
        <p:txBody>
          <a:bodyPr wrap="non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Dampak Radiasi Terhadap Kesehatan</a:t>
            </a:r>
            <a:endParaRPr lang="en-US" sz="4450" dirty="0"/>
          </a:p>
        </p:txBody>
      </p:sp>
      <p:sp>
        <p:nvSpPr>
          <p:cNvPr id="3" name="Text 1"/>
          <p:cNvSpPr/>
          <p:nvPr/>
        </p:nvSpPr>
        <p:spPr>
          <a:xfrm>
            <a:off x="793790" y="3997166"/>
            <a:ext cx="2836902" cy="354330"/>
          </a:xfrm>
          <a:prstGeom prst="rect">
            <a:avLst/>
          </a:prstGeom>
          <a:noFill/>
          <a:ln/>
        </p:spPr>
        <p:txBody>
          <a:bodyPr wrap="none" lIns="0" tIns="0" rIns="0" bIns="0" rtlCol="0" anchor="t"/>
          <a:lstStyle/>
          <a:p>
            <a:pPr marL="0" indent="0">
              <a:lnSpc>
                <a:spcPts val="2750"/>
              </a:lnSpc>
              <a:buNone/>
            </a:pPr>
            <a:r>
              <a:rPr lang="en-US" sz="2200" b="1" dirty="0">
                <a:solidFill>
                  <a:srgbClr val="4284C6"/>
                </a:solidFill>
                <a:latin typeface="Noto Serif SC Bold" pitchFamily="34" charset="0"/>
                <a:ea typeface="Noto Serif SC Bold" pitchFamily="34" charset="-122"/>
                <a:cs typeface="Noto Serif SC Bold" pitchFamily="34" charset="-120"/>
              </a:rPr>
              <a:t>Efek Jangka Pendek</a:t>
            </a:r>
            <a:endParaRPr lang="en-US" sz="2200" dirty="0"/>
          </a:p>
        </p:txBody>
      </p:sp>
      <p:sp>
        <p:nvSpPr>
          <p:cNvPr id="4" name="Text 2"/>
          <p:cNvSpPr/>
          <p:nvPr/>
        </p:nvSpPr>
        <p:spPr>
          <a:xfrm>
            <a:off x="793790" y="4578310"/>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Paparan radiasi tinggi dapat menyebabkan efek langsung seperti mual, muntah, dan rambut rontok.</a:t>
            </a:r>
            <a:endParaRPr lang="en-US" sz="1750" dirty="0"/>
          </a:p>
        </p:txBody>
      </p:sp>
      <p:sp>
        <p:nvSpPr>
          <p:cNvPr id="5" name="Text 3"/>
          <p:cNvSpPr/>
          <p:nvPr/>
        </p:nvSpPr>
        <p:spPr>
          <a:xfrm>
            <a:off x="7599521" y="3997166"/>
            <a:ext cx="2936081" cy="354330"/>
          </a:xfrm>
          <a:prstGeom prst="rect">
            <a:avLst/>
          </a:prstGeom>
          <a:noFill/>
          <a:ln/>
        </p:spPr>
        <p:txBody>
          <a:bodyPr wrap="none" lIns="0" tIns="0" rIns="0" bIns="0" rtlCol="0" anchor="t"/>
          <a:lstStyle/>
          <a:p>
            <a:pPr marL="0" indent="0">
              <a:lnSpc>
                <a:spcPts val="2750"/>
              </a:lnSpc>
              <a:buNone/>
            </a:pPr>
            <a:r>
              <a:rPr lang="en-US" sz="2200" b="1" dirty="0">
                <a:solidFill>
                  <a:srgbClr val="4284C6"/>
                </a:solidFill>
                <a:latin typeface="Noto Serif SC Bold" pitchFamily="34" charset="0"/>
                <a:ea typeface="Noto Serif SC Bold" pitchFamily="34" charset="-122"/>
                <a:cs typeface="Noto Serif SC Bold" pitchFamily="34" charset="-120"/>
              </a:rPr>
              <a:t>Efek Jangka Panjang</a:t>
            </a:r>
            <a:endParaRPr lang="en-US" sz="2200" dirty="0"/>
          </a:p>
        </p:txBody>
      </p:sp>
      <p:sp>
        <p:nvSpPr>
          <p:cNvPr id="6" name="Text 4"/>
          <p:cNvSpPr/>
          <p:nvPr/>
        </p:nvSpPr>
        <p:spPr>
          <a:xfrm>
            <a:off x="7599521" y="4578310"/>
            <a:ext cx="6244709"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Paparan radiasi kronis dapat meningkatkan risiko kanker, penyakit jantung, dan kelainan genetik.</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925354"/>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Prinsip Dasar Perlindungan Radiasi</a:t>
            </a:r>
            <a:endParaRPr lang="en-US" sz="4450" dirty="0"/>
          </a:p>
        </p:txBody>
      </p:sp>
      <p:sp>
        <p:nvSpPr>
          <p:cNvPr id="4" name="Shape 1"/>
          <p:cNvSpPr/>
          <p:nvPr/>
        </p:nvSpPr>
        <p:spPr>
          <a:xfrm>
            <a:off x="793790" y="2938224"/>
            <a:ext cx="510302" cy="510302"/>
          </a:xfrm>
          <a:prstGeom prst="roundRect">
            <a:avLst>
              <a:gd name="adj" fmla="val 18669"/>
            </a:avLst>
          </a:prstGeom>
          <a:solidFill>
            <a:srgbClr val="CEEAFD"/>
          </a:solidFill>
          <a:ln w="7620">
            <a:solidFill>
              <a:srgbClr val="B4D0E3"/>
            </a:solidFill>
            <a:prstDash val="solid"/>
          </a:ln>
        </p:spPr>
      </p:sp>
      <p:sp>
        <p:nvSpPr>
          <p:cNvPr id="5" name="Text 2"/>
          <p:cNvSpPr/>
          <p:nvPr/>
        </p:nvSpPr>
        <p:spPr>
          <a:xfrm>
            <a:off x="948690" y="3023235"/>
            <a:ext cx="200382"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Noto Serif SC Bold" pitchFamily="34" charset="0"/>
                <a:ea typeface="Noto Serif SC Bold" pitchFamily="34" charset="-122"/>
                <a:cs typeface="Noto Serif SC Bold" pitchFamily="34" charset="-120"/>
              </a:rPr>
              <a:t>1</a:t>
            </a:r>
            <a:endParaRPr lang="en-US" sz="2650" dirty="0"/>
          </a:p>
        </p:txBody>
      </p:sp>
      <p:sp>
        <p:nvSpPr>
          <p:cNvPr id="6" name="Text 3"/>
          <p:cNvSpPr/>
          <p:nvPr/>
        </p:nvSpPr>
        <p:spPr>
          <a:xfrm>
            <a:off x="1530906" y="293822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Justifikasi</a:t>
            </a:r>
            <a:endParaRPr lang="en-US" sz="2200" dirty="0"/>
          </a:p>
        </p:txBody>
      </p:sp>
      <p:sp>
        <p:nvSpPr>
          <p:cNvPr id="7" name="Text 4"/>
          <p:cNvSpPr/>
          <p:nvPr/>
        </p:nvSpPr>
        <p:spPr>
          <a:xfrm>
            <a:off x="1530906" y="3428643"/>
            <a:ext cx="2927747"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Setiap paparan radiasi harus dibenarkan, artinya manfaat paparan harus melebihi risikonya.</a:t>
            </a:r>
            <a:endParaRPr lang="en-US" sz="1750" dirty="0"/>
          </a:p>
        </p:txBody>
      </p:sp>
      <p:sp>
        <p:nvSpPr>
          <p:cNvPr id="8" name="Shape 5"/>
          <p:cNvSpPr/>
          <p:nvPr/>
        </p:nvSpPr>
        <p:spPr>
          <a:xfrm>
            <a:off x="4685467" y="2938224"/>
            <a:ext cx="510302" cy="510302"/>
          </a:xfrm>
          <a:prstGeom prst="roundRect">
            <a:avLst>
              <a:gd name="adj" fmla="val 18669"/>
            </a:avLst>
          </a:prstGeom>
          <a:solidFill>
            <a:srgbClr val="CEEAFD"/>
          </a:solidFill>
          <a:ln w="7620">
            <a:solidFill>
              <a:srgbClr val="B4D0E3"/>
            </a:solidFill>
            <a:prstDash val="solid"/>
          </a:ln>
        </p:spPr>
      </p:sp>
      <p:sp>
        <p:nvSpPr>
          <p:cNvPr id="9" name="Text 6"/>
          <p:cNvSpPr/>
          <p:nvPr/>
        </p:nvSpPr>
        <p:spPr>
          <a:xfrm>
            <a:off x="4840367" y="3023235"/>
            <a:ext cx="200382"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Noto Serif SC Bold" pitchFamily="34" charset="0"/>
                <a:ea typeface="Noto Serif SC Bold" pitchFamily="34" charset="-122"/>
                <a:cs typeface="Noto Serif SC Bold" pitchFamily="34" charset="-120"/>
              </a:rPr>
              <a:t>2</a:t>
            </a:r>
            <a:endParaRPr lang="en-US" sz="2650" dirty="0"/>
          </a:p>
        </p:txBody>
      </p:sp>
      <p:sp>
        <p:nvSpPr>
          <p:cNvPr id="10" name="Text 7"/>
          <p:cNvSpPr/>
          <p:nvPr/>
        </p:nvSpPr>
        <p:spPr>
          <a:xfrm>
            <a:off x="5422583" y="293822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Optimasi</a:t>
            </a:r>
            <a:endParaRPr lang="en-US" sz="2200" dirty="0"/>
          </a:p>
        </p:txBody>
      </p:sp>
      <p:sp>
        <p:nvSpPr>
          <p:cNvPr id="11" name="Text 8"/>
          <p:cNvSpPr/>
          <p:nvPr/>
        </p:nvSpPr>
        <p:spPr>
          <a:xfrm>
            <a:off x="5422583" y="3428643"/>
            <a:ext cx="2927747" cy="217741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Paparan radiasi harus diminimalkan sejauh yang layak secara praktis, dengan menggunakan tindakan pencegahan dan teknologi yang tepat.</a:t>
            </a:r>
            <a:endParaRPr lang="en-US" sz="1750" dirty="0"/>
          </a:p>
        </p:txBody>
      </p:sp>
      <p:sp>
        <p:nvSpPr>
          <p:cNvPr id="12" name="Shape 9"/>
          <p:cNvSpPr/>
          <p:nvPr/>
        </p:nvSpPr>
        <p:spPr>
          <a:xfrm>
            <a:off x="793790" y="6088023"/>
            <a:ext cx="510302" cy="510302"/>
          </a:xfrm>
          <a:prstGeom prst="roundRect">
            <a:avLst>
              <a:gd name="adj" fmla="val 18669"/>
            </a:avLst>
          </a:prstGeom>
          <a:solidFill>
            <a:srgbClr val="CEEAFD"/>
          </a:solidFill>
          <a:ln w="7620">
            <a:solidFill>
              <a:srgbClr val="B4D0E3"/>
            </a:solidFill>
            <a:prstDash val="solid"/>
          </a:ln>
        </p:spPr>
      </p:sp>
      <p:sp>
        <p:nvSpPr>
          <p:cNvPr id="13" name="Text 10"/>
          <p:cNvSpPr/>
          <p:nvPr/>
        </p:nvSpPr>
        <p:spPr>
          <a:xfrm>
            <a:off x="948690" y="6173033"/>
            <a:ext cx="200382"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Noto Serif SC Bold" pitchFamily="34" charset="0"/>
                <a:ea typeface="Noto Serif SC Bold" pitchFamily="34" charset="-122"/>
                <a:cs typeface="Noto Serif SC Bold" pitchFamily="34" charset="-120"/>
              </a:rPr>
              <a:t>3</a:t>
            </a:r>
            <a:endParaRPr lang="en-US" sz="2650" dirty="0"/>
          </a:p>
        </p:txBody>
      </p:sp>
      <p:sp>
        <p:nvSpPr>
          <p:cNvPr id="14" name="Text 11"/>
          <p:cNvSpPr/>
          <p:nvPr/>
        </p:nvSpPr>
        <p:spPr>
          <a:xfrm>
            <a:off x="1530906" y="608802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Pembatasan Dosis</a:t>
            </a:r>
            <a:endParaRPr lang="en-US" sz="2200" dirty="0"/>
          </a:p>
        </p:txBody>
      </p:sp>
      <p:sp>
        <p:nvSpPr>
          <p:cNvPr id="15" name="Text 12"/>
          <p:cNvSpPr/>
          <p:nvPr/>
        </p:nvSpPr>
        <p:spPr>
          <a:xfrm>
            <a:off x="1530906" y="6578441"/>
            <a:ext cx="6819305" cy="725805"/>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Dosis radiasi yang diterima individu harus dibatasi di bawah batas yang ditetapkan untuk meminimalkan risiko kesehatan.</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23662" y="1010960"/>
            <a:ext cx="7696676" cy="1292304"/>
          </a:xfrm>
          <a:prstGeom prst="rect">
            <a:avLst/>
          </a:prstGeom>
          <a:noFill/>
          <a:ln/>
        </p:spPr>
        <p:txBody>
          <a:bodyPr wrap="square" lIns="0" tIns="0" rIns="0" bIns="0" rtlCol="0" anchor="t"/>
          <a:lstStyle/>
          <a:p>
            <a:pPr marL="0" indent="0">
              <a:lnSpc>
                <a:spcPts val="5050"/>
              </a:lnSpc>
              <a:buNone/>
            </a:pPr>
            <a:r>
              <a:rPr lang="en-US" sz="4050" b="1" dirty="0">
                <a:solidFill>
                  <a:srgbClr val="4284C6"/>
                </a:solidFill>
                <a:latin typeface="Noto Serif SC Bold" pitchFamily="34" charset="0"/>
                <a:ea typeface="Noto Serif SC Bold" pitchFamily="34" charset="-122"/>
                <a:cs typeface="Noto Serif SC Bold" pitchFamily="34" charset="-120"/>
              </a:rPr>
              <a:t>Regulasi dan Peraturan Terkait Keselamatan Radiasi</a:t>
            </a:r>
            <a:endParaRPr lang="en-US" sz="4050" dirty="0"/>
          </a:p>
        </p:txBody>
      </p:sp>
      <p:sp>
        <p:nvSpPr>
          <p:cNvPr id="4" name="Shape 1"/>
          <p:cNvSpPr/>
          <p:nvPr/>
        </p:nvSpPr>
        <p:spPr>
          <a:xfrm>
            <a:off x="723662" y="2613422"/>
            <a:ext cx="3744992" cy="2860953"/>
          </a:xfrm>
          <a:prstGeom prst="roundRect">
            <a:avLst>
              <a:gd name="adj" fmla="val 3036"/>
            </a:avLst>
          </a:prstGeom>
          <a:solidFill>
            <a:srgbClr val="CEEAFD"/>
          </a:solidFill>
          <a:ln w="7620">
            <a:solidFill>
              <a:srgbClr val="B4D0E3"/>
            </a:solidFill>
            <a:prstDash val="solid"/>
          </a:ln>
        </p:spPr>
      </p:sp>
      <p:sp>
        <p:nvSpPr>
          <p:cNvPr id="5" name="Text 2"/>
          <p:cNvSpPr/>
          <p:nvPr/>
        </p:nvSpPr>
        <p:spPr>
          <a:xfrm>
            <a:off x="937974" y="2827734"/>
            <a:ext cx="3316367" cy="646033"/>
          </a:xfrm>
          <a:prstGeom prst="rect">
            <a:avLst/>
          </a:prstGeom>
          <a:noFill/>
          <a:ln/>
        </p:spPr>
        <p:txBody>
          <a:bodyPr wrap="square" lIns="0" tIns="0" rIns="0" bIns="0" rtlCol="0" anchor="t"/>
          <a:lstStyle/>
          <a:p>
            <a:pPr marL="0" indent="0">
              <a:lnSpc>
                <a:spcPts val="2500"/>
              </a:lnSpc>
              <a:buNone/>
            </a:pPr>
            <a:r>
              <a:rPr lang="en-US" sz="2000" b="1" dirty="0">
                <a:solidFill>
                  <a:srgbClr val="000000"/>
                </a:solidFill>
                <a:latin typeface="Noto Serif SC Bold" pitchFamily="34" charset="0"/>
                <a:ea typeface="Noto Serif SC Bold" pitchFamily="34" charset="-122"/>
                <a:cs typeface="Noto Serif SC Bold" pitchFamily="34" charset="-120"/>
              </a:rPr>
              <a:t>Peraturan Perundang-undangan</a:t>
            </a:r>
            <a:endParaRPr lang="en-US" sz="2000" dirty="0"/>
          </a:p>
        </p:txBody>
      </p:sp>
      <p:sp>
        <p:nvSpPr>
          <p:cNvPr id="6" name="Text 3"/>
          <p:cNvSpPr/>
          <p:nvPr/>
        </p:nvSpPr>
        <p:spPr>
          <a:xfrm>
            <a:off x="937974" y="3597831"/>
            <a:ext cx="3316367" cy="1654373"/>
          </a:xfrm>
          <a:prstGeom prst="rect">
            <a:avLst/>
          </a:prstGeom>
          <a:noFill/>
          <a:ln/>
        </p:spPr>
        <p:txBody>
          <a:bodyPr wrap="square" lIns="0" tIns="0" rIns="0" bIns="0" rtlCol="0" anchor="t"/>
          <a:lstStyle/>
          <a:p>
            <a:pPr marL="0" indent="0">
              <a:lnSpc>
                <a:spcPts val="2600"/>
              </a:lnSpc>
              <a:buNone/>
            </a:pPr>
            <a:r>
              <a:rPr lang="en-US" sz="1600" dirty="0">
                <a:solidFill>
                  <a:srgbClr val="000000"/>
                </a:solidFill>
                <a:latin typeface="Noto Sans SC" pitchFamily="34" charset="0"/>
                <a:ea typeface="Noto Sans SC" pitchFamily="34" charset="-122"/>
                <a:cs typeface="Noto Sans SC" pitchFamily="34" charset="-120"/>
              </a:rPr>
              <a:t>UU No. 10 Tahun 1997 tentang Ketenagan Nuklir, Peraturan Pemerintah No. 49 Tahun 2018 tentang Keselamatan Radiasi, dan standar keselamatan lainnya.</a:t>
            </a:r>
            <a:endParaRPr lang="en-US" sz="1600" dirty="0"/>
          </a:p>
        </p:txBody>
      </p:sp>
      <p:sp>
        <p:nvSpPr>
          <p:cNvPr id="7" name="Shape 4"/>
          <p:cNvSpPr/>
          <p:nvPr/>
        </p:nvSpPr>
        <p:spPr>
          <a:xfrm>
            <a:off x="4675346" y="2613422"/>
            <a:ext cx="3744992" cy="2860953"/>
          </a:xfrm>
          <a:prstGeom prst="roundRect">
            <a:avLst>
              <a:gd name="adj" fmla="val 3036"/>
            </a:avLst>
          </a:prstGeom>
          <a:solidFill>
            <a:srgbClr val="CEEAFD"/>
          </a:solidFill>
          <a:ln w="7620">
            <a:solidFill>
              <a:srgbClr val="B4D0E3"/>
            </a:solidFill>
            <a:prstDash val="solid"/>
          </a:ln>
        </p:spPr>
      </p:sp>
      <p:sp>
        <p:nvSpPr>
          <p:cNvPr id="8" name="Text 5"/>
          <p:cNvSpPr/>
          <p:nvPr/>
        </p:nvSpPr>
        <p:spPr>
          <a:xfrm>
            <a:off x="4889659" y="2827734"/>
            <a:ext cx="2785705" cy="323017"/>
          </a:xfrm>
          <a:prstGeom prst="rect">
            <a:avLst/>
          </a:prstGeom>
          <a:noFill/>
          <a:ln/>
        </p:spPr>
        <p:txBody>
          <a:bodyPr wrap="none" lIns="0" tIns="0" rIns="0" bIns="0" rtlCol="0" anchor="t"/>
          <a:lstStyle/>
          <a:p>
            <a:pPr marL="0" indent="0">
              <a:lnSpc>
                <a:spcPts val="2500"/>
              </a:lnSpc>
              <a:buNone/>
            </a:pPr>
            <a:r>
              <a:rPr lang="en-US" sz="2000" b="1" dirty="0">
                <a:solidFill>
                  <a:srgbClr val="000000"/>
                </a:solidFill>
                <a:latin typeface="Noto Serif SC Bold" pitchFamily="34" charset="0"/>
                <a:ea typeface="Noto Serif SC Bold" pitchFamily="34" charset="-122"/>
                <a:cs typeface="Noto Serif SC Bold" pitchFamily="34" charset="-120"/>
              </a:rPr>
              <a:t>Standar Keselamatan</a:t>
            </a:r>
            <a:endParaRPr lang="en-US" sz="2000" dirty="0"/>
          </a:p>
        </p:txBody>
      </p:sp>
      <p:sp>
        <p:nvSpPr>
          <p:cNvPr id="9" name="Text 6"/>
          <p:cNvSpPr/>
          <p:nvPr/>
        </p:nvSpPr>
        <p:spPr>
          <a:xfrm>
            <a:off x="4889659" y="3274814"/>
            <a:ext cx="3316367" cy="1985248"/>
          </a:xfrm>
          <a:prstGeom prst="rect">
            <a:avLst/>
          </a:prstGeom>
          <a:noFill/>
          <a:ln/>
        </p:spPr>
        <p:txBody>
          <a:bodyPr wrap="square" lIns="0" tIns="0" rIns="0" bIns="0" rtlCol="0" anchor="t"/>
          <a:lstStyle/>
          <a:p>
            <a:pPr marL="0" indent="0">
              <a:lnSpc>
                <a:spcPts val="2600"/>
              </a:lnSpc>
              <a:buNone/>
            </a:pPr>
            <a:r>
              <a:rPr lang="en-US" sz="1600" dirty="0">
                <a:solidFill>
                  <a:srgbClr val="000000"/>
                </a:solidFill>
                <a:latin typeface="Noto Sans SC" pitchFamily="34" charset="0"/>
                <a:ea typeface="Noto Sans SC" pitchFamily="34" charset="-122"/>
                <a:cs typeface="Noto Sans SC" pitchFamily="34" charset="-120"/>
              </a:rPr>
              <a:t>Standar keselamatan yang ditetapkan oleh Badan Tenaga Atom Nasional (BATAN) dan organisasi internasional seperti International Atomic Energy Agency (IAEA).</a:t>
            </a:r>
            <a:endParaRPr lang="en-US" sz="1600" dirty="0"/>
          </a:p>
        </p:txBody>
      </p:sp>
      <p:sp>
        <p:nvSpPr>
          <p:cNvPr id="10" name="Shape 7"/>
          <p:cNvSpPr/>
          <p:nvPr/>
        </p:nvSpPr>
        <p:spPr>
          <a:xfrm>
            <a:off x="723662" y="5681067"/>
            <a:ext cx="7696676" cy="1537454"/>
          </a:xfrm>
          <a:prstGeom prst="roundRect">
            <a:avLst>
              <a:gd name="adj" fmla="val 5649"/>
            </a:avLst>
          </a:prstGeom>
          <a:solidFill>
            <a:srgbClr val="CEEAFD"/>
          </a:solidFill>
          <a:ln w="7620">
            <a:solidFill>
              <a:srgbClr val="B4D0E3"/>
            </a:solidFill>
            <a:prstDash val="solid"/>
          </a:ln>
        </p:spPr>
      </p:sp>
      <p:sp>
        <p:nvSpPr>
          <p:cNvPr id="11" name="Text 8"/>
          <p:cNvSpPr/>
          <p:nvPr/>
        </p:nvSpPr>
        <p:spPr>
          <a:xfrm>
            <a:off x="937974" y="5895380"/>
            <a:ext cx="3067883" cy="323017"/>
          </a:xfrm>
          <a:prstGeom prst="rect">
            <a:avLst/>
          </a:prstGeom>
          <a:noFill/>
          <a:ln/>
        </p:spPr>
        <p:txBody>
          <a:bodyPr wrap="none" lIns="0" tIns="0" rIns="0" bIns="0" rtlCol="0" anchor="t"/>
          <a:lstStyle/>
          <a:p>
            <a:pPr marL="0" indent="0">
              <a:lnSpc>
                <a:spcPts val="2500"/>
              </a:lnSpc>
              <a:buNone/>
            </a:pPr>
            <a:r>
              <a:rPr lang="en-US" sz="2000" b="1" dirty="0">
                <a:solidFill>
                  <a:srgbClr val="000000"/>
                </a:solidFill>
                <a:latin typeface="Noto Serif SC Bold" pitchFamily="34" charset="0"/>
                <a:ea typeface="Noto Serif SC Bold" pitchFamily="34" charset="-122"/>
                <a:cs typeface="Noto Serif SC Bold" pitchFamily="34" charset="-120"/>
              </a:rPr>
              <a:t>Pedoman dan Prosedur</a:t>
            </a:r>
            <a:endParaRPr lang="en-US" sz="2000" dirty="0"/>
          </a:p>
        </p:txBody>
      </p:sp>
      <p:sp>
        <p:nvSpPr>
          <p:cNvPr id="12" name="Text 9"/>
          <p:cNvSpPr/>
          <p:nvPr/>
        </p:nvSpPr>
        <p:spPr>
          <a:xfrm>
            <a:off x="937974" y="6342459"/>
            <a:ext cx="7268051" cy="661749"/>
          </a:xfrm>
          <a:prstGeom prst="rect">
            <a:avLst/>
          </a:prstGeom>
          <a:noFill/>
          <a:ln/>
        </p:spPr>
        <p:txBody>
          <a:bodyPr wrap="square" lIns="0" tIns="0" rIns="0" bIns="0" rtlCol="0" anchor="t"/>
          <a:lstStyle/>
          <a:p>
            <a:pPr marL="0" indent="0">
              <a:lnSpc>
                <a:spcPts val="2600"/>
              </a:lnSpc>
              <a:buNone/>
            </a:pPr>
            <a:r>
              <a:rPr lang="en-US" sz="1600" dirty="0">
                <a:solidFill>
                  <a:srgbClr val="000000"/>
                </a:solidFill>
                <a:latin typeface="Noto Sans SC" pitchFamily="34" charset="0"/>
                <a:ea typeface="Noto Sans SC" pitchFamily="34" charset="-122"/>
                <a:cs typeface="Noto Sans SC" pitchFamily="34" charset="-120"/>
              </a:rPr>
              <a:t>Pedoman dan prosedur operasional standar (SOP) yang dirancang untuk memastikan pelaksanaan kegiatan yang aman dan sesuai peraturan.</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193036" y="606862"/>
            <a:ext cx="7730728" cy="1262063"/>
          </a:xfrm>
          <a:prstGeom prst="rect">
            <a:avLst/>
          </a:prstGeom>
          <a:noFill/>
          <a:ln/>
        </p:spPr>
        <p:txBody>
          <a:bodyPr wrap="square" lIns="0" tIns="0" rIns="0" bIns="0" rtlCol="0" anchor="t"/>
          <a:lstStyle/>
          <a:p>
            <a:pPr marL="0" indent="0">
              <a:lnSpc>
                <a:spcPts val="4950"/>
              </a:lnSpc>
              <a:buNone/>
            </a:pPr>
            <a:r>
              <a:rPr lang="en-US" sz="3950" b="1" dirty="0">
                <a:solidFill>
                  <a:srgbClr val="4284C6"/>
                </a:solidFill>
                <a:latin typeface="Noto Serif SC Bold" pitchFamily="34" charset="0"/>
                <a:ea typeface="Noto Serif SC Bold" pitchFamily="34" charset="-122"/>
                <a:cs typeface="Noto Serif SC Bold" pitchFamily="34" charset="-120"/>
              </a:rPr>
              <a:t>Peran Lembaga Pengawas Keselamatan Radiasi</a:t>
            </a:r>
            <a:endParaRPr lang="en-US" sz="3950" dirty="0"/>
          </a:p>
        </p:txBody>
      </p:sp>
      <p:sp>
        <p:nvSpPr>
          <p:cNvPr id="4" name="Shape 1"/>
          <p:cNvSpPr/>
          <p:nvPr/>
        </p:nvSpPr>
        <p:spPr>
          <a:xfrm>
            <a:off x="6193036" y="2171700"/>
            <a:ext cx="3764518" cy="2463046"/>
          </a:xfrm>
          <a:prstGeom prst="roundRect">
            <a:avLst>
              <a:gd name="adj" fmla="val 3443"/>
            </a:avLst>
          </a:prstGeom>
          <a:solidFill>
            <a:srgbClr val="CEEAFD"/>
          </a:solidFill>
          <a:ln w="7620">
            <a:solidFill>
              <a:srgbClr val="B4D0E3"/>
            </a:solidFill>
            <a:prstDash val="solid"/>
          </a:ln>
        </p:spPr>
      </p:sp>
      <p:sp>
        <p:nvSpPr>
          <p:cNvPr id="5" name="Text 2"/>
          <p:cNvSpPr/>
          <p:nvPr/>
        </p:nvSpPr>
        <p:spPr>
          <a:xfrm>
            <a:off x="6402467" y="2381131"/>
            <a:ext cx="3345656" cy="631031"/>
          </a:xfrm>
          <a:prstGeom prst="rect">
            <a:avLst/>
          </a:prstGeom>
          <a:noFill/>
          <a:ln/>
        </p:spPr>
        <p:txBody>
          <a:bodyPr wrap="square" lIns="0" tIns="0" rIns="0" bIns="0" rtlCol="0" anchor="t"/>
          <a:lstStyle/>
          <a:p>
            <a:pPr marL="0" indent="0">
              <a:lnSpc>
                <a:spcPts val="2450"/>
              </a:lnSpc>
              <a:buNone/>
            </a:pPr>
            <a:r>
              <a:rPr lang="en-US" sz="1950" b="1" dirty="0">
                <a:solidFill>
                  <a:srgbClr val="000000"/>
                </a:solidFill>
                <a:latin typeface="Noto Serif SC Bold" pitchFamily="34" charset="0"/>
                <a:ea typeface="Noto Serif SC Bold" pitchFamily="34" charset="-122"/>
                <a:cs typeface="Noto Serif SC Bold" pitchFamily="34" charset="-120"/>
              </a:rPr>
              <a:t>Pemantauan dan Pengawasan</a:t>
            </a:r>
            <a:endParaRPr lang="en-US" sz="1950" dirty="0"/>
          </a:p>
        </p:txBody>
      </p:sp>
      <p:sp>
        <p:nvSpPr>
          <p:cNvPr id="6" name="Text 3"/>
          <p:cNvSpPr/>
          <p:nvPr/>
        </p:nvSpPr>
        <p:spPr>
          <a:xfrm>
            <a:off x="6402467" y="3133249"/>
            <a:ext cx="3345656" cy="1292066"/>
          </a:xfrm>
          <a:prstGeom prst="rect">
            <a:avLst/>
          </a:prstGeom>
          <a:noFill/>
          <a:ln/>
        </p:spPr>
        <p:txBody>
          <a:bodyPr wrap="square" lIns="0" tIns="0" rIns="0" bIns="0" rtlCol="0" anchor="t"/>
          <a:lstStyle/>
          <a:p>
            <a:pPr marL="0" indent="0">
              <a:lnSpc>
                <a:spcPts val="2500"/>
              </a:lnSpc>
              <a:buNone/>
            </a:pPr>
            <a:r>
              <a:rPr lang="en-US" sz="1550" dirty="0">
                <a:solidFill>
                  <a:srgbClr val="000000"/>
                </a:solidFill>
                <a:latin typeface="Noto Sans SC" pitchFamily="34" charset="0"/>
                <a:ea typeface="Noto Sans SC" pitchFamily="34" charset="-122"/>
                <a:cs typeface="Noto Sans SC" pitchFamily="34" charset="-120"/>
              </a:rPr>
              <a:t>Melakukan pengawasan terhadap penggunaan sumber radiasi dan memastikan kepatuhan terhadap regulasi keselamatan.</a:t>
            </a:r>
            <a:endParaRPr lang="en-US" sz="1550" dirty="0"/>
          </a:p>
        </p:txBody>
      </p:sp>
      <p:sp>
        <p:nvSpPr>
          <p:cNvPr id="7" name="Shape 4"/>
          <p:cNvSpPr/>
          <p:nvPr/>
        </p:nvSpPr>
        <p:spPr>
          <a:xfrm>
            <a:off x="10159365" y="2171700"/>
            <a:ext cx="3764518" cy="2463046"/>
          </a:xfrm>
          <a:prstGeom prst="roundRect">
            <a:avLst>
              <a:gd name="adj" fmla="val 3443"/>
            </a:avLst>
          </a:prstGeom>
          <a:solidFill>
            <a:srgbClr val="CEEAFD"/>
          </a:solidFill>
          <a:ln w="7620">
            <a:solidFill>
              <a:srgbClr val="B4D0E3"/>
            </a:solidFill>
            <a:prstDash val="solid"/>
          </a:ln>
        </p:spPr>
      </p:sp>
      <p:sp>
        <p:nvSpPr>
          <p:cNvPr id="8" name="Text 5"/>
          <p:cNvSpPr/>
          <p:nvPr/>
        </p:nvSpPr>
        <p:spPr>
          <a:xfrm>
            <a:off x="10368796" y="2381131"/>
            <a:ext cx="2523887" cy="315516"/>
          </a:xfrm>
          <a:prstGeom prst="rect">
            <a:avLst/>
          </a:prstGeom>
          <a:noFill/>
          <a:ln/>
        </p:spPr>
        <p:txBody>
          <a:bodyPr wrap="none" lIns="0" tIns="0" rIns="0" bIns="0" rtlCol="0" anchor="t"/>
          <a:lstStyle/>
          <a:p>
            <a:pPr marL="0" indent="0">
              <a:lnSpc>
                <a:spcPts val="2450"/>
              </a:lnSpc>
              <a:buNone/>
            </a:pPr>
            <a:r>
              <a:rPr lang="en-US" sz="1950" b="1" dirty="0">
                <a:solidFill>
                  <a:srgbClr val="000000"/>
                </a:solidFill>
                <a:latin typeface="Noto Serif SC Bold" pitchFamily="34" charset="0"/>
                <a:ea typeface="Noto Serif SC Bold" pitchFamily="34" charset="-122"/>
                <a:cs typeface="Noto Serif SC Bold" pitchFamily="34" charset="-120"/>
              </a:rPr>
              <a:t>Penetapan Standar</a:t>
            </a:r>
            <a:endParaRPr lang="en-US" sz="1950" dirty="0"/>
          </a:p>
        </p:txBody>
      </p:sp>
      <p:sp>
        <p:nvSpPr>
          <p:cNvPr id="9" name="Text 6"/>
          <p:cNvSpPr/>
          <p:nvPr/>
        </p:nvSpPr>
        <p:spPr>
          <a:xfrm>
            <a:off x="10368796" y="2817733"/>
            <a:ext cx="3345656" cy="1292066"/>
          </a:xfrm>
          <a:prstGeom prst="rect">
            <a:avLst/>
          </a:prstGeom>
          <a:noFill/>
          <a:ln/>
        </p:spPr>
        <p:txBody>
          <a:bodyPr wrap="square" lIns="0" tIns="0" rIns="0" bIns="0" rtlCol="0" anchor="t"/>
          <a:lstStyle/>
          <a:p>
            <a:pPr marL="0" indent="0">
              <a:lnSpc>
                <a:spcPts val="2500"/>
              </a:lnSpc>
              <a:buNone/>
            </a:pPr>
            <a:r>
              <a:rPr lang="en-US" sz="1550" dirty="0">
                <a:solidFill>
                  <a:srgbClr val="000000"/>
                </a:solidFill>
                <a:latin typeface="Noto Sans SC" pitchFamily="34" charset="0"/>
                <a:ea typeface="Noto Sans SC" pitchFamily="34" charset="-122"/>
                <a:cs typeface="Noto Sans SC" pitchFamily="34" charset="-120"/>
              </a:rPr>
              <a:t>Menetapkan standar keselamatan radiasi dan memberikan pedoman bagi pengelola dan pengguna radiasi.</a:t>
            </a:r>
            <a:endParaRPr lang="en-US" sz="1550" dirty="0"/>
          </a:p>
        </p:txBody>
      </p:sp>
      <p:sp>
        <p:nvSpPr>
          <p:cNvPr id="10" name="Shape 7"/>
          <p:cNvSpPr/>
          <p:nvPr/>
        </p:nvSpPr>
        <p:spPr>
          <a:xfrm>
            <a:off x="6193036" y="4836557"/>
            <a:ext cx="3764518" cy="2786062"/>
          </a:xfrm>
          <a:prstGeom prst="roundRect">
            <a:avLst>
              <a:gd name="adj" fmla="val 3044"/>
            </a:avLst>
          </a:prstGeom>
          <a:solidFill>
            <a:srgbClr val="CEEAFD"/>
          </a:solidFill>
          <a:ln w="7620">
            <a:solidFill>
              <a:srgbClr val="B4D0E3"/>
            </a:solidFill>
            <a:prstDash val="solid"/>
          </a:ln>
        </p:spPr>
      </p:sp>
      <p:sp>
        <p:nvSpPr>
          <p:cNvPr id="11" name="Text 8"/>
          <p:cNvSpPr/>
          <p:nvPr/>
        </p:nvSpPr>
        <p:spPr>
          <a:xfrm>
            <a:off x="6402467" y="5045988"/>
            <a:ext cx="2523887" cy="315516"/>
          </a:xfrm>
          <a:prstGeom prst="rect">
            <a:avLst/>
          </a:prstGeom>
          <a:noFill/>
          <a:ln/>
        </p:spPr>
        <p:txBody>
          <a:bodyPr wrap="none" lIns="0" tIns="0" rIns="0" bIns="0" rtlCol="0" anchor="t"/>
          <a:lstStyle/>
          <a:p>
            <a:pPr marL="0" indent="0">
              <a:lnSpc>
                <a:spcPts val="2450"/>
              </a:lnSpc>
              <a:buNone/>
            </a:pPr>
            <a:r>
              <a:rPr lang="en-US" sz="1950" b="1" dirty="0">
                <a:solidFill>
                  <a:srgbClr val="000000"/>
                </a:solidFill>
                <a:latin typeface="Noto Serif SC Bold" pitchFamily="34" charset="0"/>
                <a:ea typeface="Noto Serif SC Bold" pitchFamily="34" charset="-122"/>
                <a:cs typeface="Noto Serif SC Bold" pitchFamily="34" charset="-120"/>
              </a:rPr>
              <a:t>Perizinan</a:t>
            </a:r>
            <a:endParaRPr lang="en-US" sz="1950" dirty="0"/>
          </a:p>
        </p:txBody>
      </p:sp>
      <p:sp>
        <p:nvSpPr>
          <p:cNvPr id="12" name="Text 9"/>
          <p:cNvSpPr/>
          <p:nvPr/>
        </p:nvSpPr>
        <p:spPr>
          <a:xfrm>
            <a:off x="6402467" y="5482590"/>
            <a:ext cx="3345656" cy="1292066"/>
          </a:xfrm>
          <a:prstGeom prst="rect">
            <a:avLst/>
          </a:prstGeom>
          <a:noFill/>
          <a:ln/>
        </p:spPr>
        <p:txBody>
          <a:bodyPr wrap="square" lIns="0" tIns="0" rIns="0" bIns="0" rtlCol="0" anchor="t"/>
          <a:lstStyle/>
          <a:p>
            <a:pPr marL="0" indent="0">
              <a:lnSpc>
                <a:spcPts val="2500"/>
              </a:lnSpc>
              <a:buNone/>
            </a:pPr>
            <a:r>
              <a:rPr lang="en-US" sz="1550" dirty="0">
                <a:solidFill>
                  <a:srgbClr val="000000"/>
                </a:solidFill>
                <a:latin typeface="Noto Sans SC" pitchFamily="34" charset="0"/>
                <a:ea typeface="Noto Sans SC" pitchFamily="34" charset="-122"/>
                <a:cs typeface="Noto Sans SC" pitchFamily="34" charset="-120"/>
              </a:rPr>
              <a:t>Menerbitkan izin penggunaan sumber radiasi dan mengevaluasi aplikasi izin untuk memastikan keselamatan.</a:t>
            </a:r>
            <a:endParaRPr lang="en-US" sz="1550" dirty="0"/>
          </a:p>
        </p:txBody>
      </p:sp>
      <p:sp>
        <p:nvSpPr>
          <p:cNvPr id="13" name="Shape 10"/>
          <p:cNvSpPr/>
          <p:nvPr/>
        </p:nvSpPr>
        <p:spPr>
          <a:xfrm>
            <a:off x="10159365" y="4836557"/>
            <a:ext cx="3764518" cy="2786062"/>
          </a:xfrm>
          <a:prstGeom prst="roundRect">
            <a:avLst>
              <a:gd name="adj" fmla="val 3044"/>
            </a:avLst>
          </a:prstGeom>
          <a:solidFill>
            <a:srgbClr val="CEEAFD"/>
          </a:solidFill>
          <a:ln w="7620">
            <a:solidFill>
              <a:srgbClr val="B4D0E3"/>
            </a:solidFill>
            <a:prstDash val="solid"/>
          </a:ln>
        </p:spPr>
      </p:sp>
      <p:sp>
        <p:nvSpPr>
          <p:cNvPr id="14" name="Text 11"/>
          <p:cNvSpPr/>
          <p:nvPr/>
        </p:nvSpPr>
        <p:spPr>
          <a:xfrm>
            <a:off x="10368796" y="5045988"/>
            <a:ext cx="3345656" cy="631031"/>
          </a:xfrm>
          <a:prstGeom prst="rect">
            <a:avLst/>
          </a:prstGeom>
          <a:noFill/>
          <a:ln/>
        </p:spPr>
        <p:txBody>
          <a:bodyPr wrap="square" lIns="0" tIns="0" rIns="0" bIns="0" rtlCol="0" anchor="t"/>
          <a:lstStyle/>
          <a:p>
            <a:pPr marL="0" indent="0">
              <a:lnSpc>
                <a:spcPts val="2450"/>
              </a:lnSpc>
              <a:buNone/>
            </a:pPr>
            <a:r>
              <a:rPr lang="en-US" sz="1950" b="1" dirty="0">
                <a:solidFill>
                  <a:srgbClr val="000000"/>
                </a:solidFill>
                <a:latin typeface="Noto Serif SC Bold" pitchFamily="34" charset="0"/>
                <a:ea typeface="Noto Serif SC Bold" pitchFamily="34" charset="-122"/>
                <a:cs typeface="Noto Serif SC Bold" pitchFamily="34" charset="-120"/>
              </a:rPr>
              <a:t>Pengembangan dan Pendidikan</a:t>
            </a:r>
            <a:endParaRPr lang="en-US" sz="1950" dirty="0"/>
          </a:p>
        </p:txBody>
      </p:sp>
      <p:sp>
        <p:nvSpPr>
          <p:cNvPr id="15" name="Text 12"/>
          <p:cNvSpPr/>
          <p:nvPr/>
        </p:nvSpPr>
        <p:spPr>
          <a:xfrm>
            <a:off x="10368796" y="5798106"/>
            <a:ext cx="3345656" cy="1615083"/>
          </a:xfrm>
          <a:prstGeom prst="rect">
            <a:avLst/>
          </a:prstGeom>
          <a:noFill/>
          <a:ln/>
        </p:spPr>
        <p:txBody>
          <a:bodyPr wrap="square" lIns="0" tIns="0" rIns="0" bIns="0" rtlCol="0" anchor="t"/>
          <a:lstStyle/>
          <a:p>
            <a:pPr marL="0" indent="0">
              <a:lnSpc>
                <a:spcPts val="2500"/>
              </a:lnSpc>
              <a:buNone/>
            </a:pPr>
            <a:r>
              <a:rPr lang="en-US" sz="1550" dirty="0">
                <a:solidFill>
                  <a:srgbClr val="000000"/>
                </a:solidFill>
                <a:latin typeface="Noto Sans SC" pitchFamily="34" charset="0"/>
                <a:ea typeface="Noto Sans SC" pitchFamily="34" charset="-122"/>
                <a:cs typeface="Noto Sans SC" pitchFamily="34" charset="-120"/>
              </a:rPr>
              <a:t>Melakukan penelitian dan pengembangan di bidang keselamatan radiasi serta memberikan pelatihan kepada personel.</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328857"/>
            <a:ext cx="9969222" cy="708779"/>
          </a:xfrm>
          <a:prstGeom prst="rect">
            <a:avLst/>
          </a:prstGeom>
          <a:noFill/>
          <a:ln/>
        </p:spPr>
        <p:txBody>
          <a:bodyPr wrap="non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Tanggung Jawab Pengelola Radiasi</a:t>
            </a:r>
            <a:endParaRPr lang="en-US" sz="4450" dirty="0"/>
          </a:p>
        </p:txBody>
      </p:sp>
      <p:pic>
        <p:nvPicPr>
          <p:cNvPr id="3" name="Image 0" descr="preencoded.png"/>
          <p:cNvPicPr>
            <a:picLocks noChangeAspect="1"/>
          </p:cNvPicPr>
          <p:nvPr/>
        </p:nvPicPr>
        <p:blipFill>
          <a:blip r:embed="rId3"/>
          <a:stretch>
            <a:fillRect/>
          </a:stretch>
        </p:blipFill>
        <p:spPr>
          <a:xfrm>
            <a:off x="793790" y="2491264"/>
            <a:ext cx="4120753" cy="2546747"/>
          </a:xfrm>
          <a:prstGeom prst="rect">
            <a:avLst/>
          </a:prstGeom>
        </p:spPr>
      </p:pic>
      <p:sp>
        <p:nvSpPr>
          <p:cNvPr id="4" name="Text 1"/>
          <p:cNvSpPr/>
          <p:nvPr/>
        </p:nvSpPr>
        <p:spPr>
          <a:xfrm>
            <a:off x="793790" y="532149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Personel Terlatih</a:t>
            </a:r>
            <a:endParaRPr lang="en-US" sz="2200" dirty="0"/>
          </a:p>
        </p:txBody>
      </p:sp>
      <p:sp>
        <p:nvSpPr>
          <p:cNvPr id="5" name="Text 2"/>
          <p:cNvSpPr/>
          <p:nvPr/>
        </p:nvSpPr>
        <p:spPr>
          <a:xfrm>
            <a:off x="793790" y="5811917"/>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Memastikan personel yang mengelola sumber radiasi telah dilatih dan memiliki kompetensi yang diperlukan.</a:t>
            </a:r>
            <a:endParaRPr lang="en-US" sz="1750" dirty="0"/>
          </a:p>
        </p:txBody>
      </p:sp>
      <p:pic>
        <p:nvPicPr>
          <p:cNvPr id="6" name="Image 1" descr="preencoded.png"/>
          <p:cNvPicPr>
            <a:picLocks noChangeAspect="1"/>
          </p:cNvPicPr>
          <p:nvPr/>
        </p:nvPicPr>
        <p:blipFill>
          <a:blip r:embed="rId4"/>
          <a:stretch>
            <a:fillRect/>
          </a:stretch>
        </p:blipFill>
        <p:spPr>
          <a:xfrm>
            <a:off x="5254704" y="2491264"/>
            <a:ext cx="4120872" cy="2546866"/>
          </a:xfrm>
          <a:prstGeom prst="rect">
            <a:avLst/>
          </a:prstGeom>
        </p:spPr>
      </p:pic>
      <p:sp>
        <p:nvSpPr>
          <p:cNvPr id="7" name="Text 3"/>
          <p:cNvSpPr/>
          <p:nvPr/>
        </p:nvSpPr>
        <p:spPr>
          <a:xfrm>
            <a:off x="5254704" y="5321617"/>
            <a:ext cx="2949416"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Pengendalian Risiko</a:t>
            </a:r>
            <a:endParaRPr lang="en-US" sz="2200" dirty="0"/>
          </a:p>
        </p:txBody>
      </p:sp>
      <p:sp>
        <p:nvSpPr>
          <p:cNvPr id="8" name="Text 4"/>
          <p:cNvSpPr/>
          <p:nvPr/>
        </p:nvSpPr>
        <p:spPr>
          <a:xfrm>
            <a:off x="5254704" y="5812036"/>
            <a:ext cx="4120872"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Menerapkan prinsip-prinsip perlindungan radiasi untuk meminimalkan paparan radiasi.</a:t>
            </a:r>
            <a:endParaRPr lang="en-US" sz="1750" dirty="0"/>
          </a:p>
        </p:txBody>
      </p:sp>
      <p:pic>
        <p:nvPicPr>
          <p:cNvPr id="9" name="Image 2" descr="preencoded.png"/>
          <p:cNvPicPr>
            <a:picLocks noChangeAspect="1"/>
          </p:cNvPicPr>
          <p:nvPr/>
        </p:nvPicPr>
        <p:blipFill>
          <a:blip r:embed="rId5"/>
          <a:stretch>
            <a:fillRect/>
          </a:stretch>
        </p:blipFill>
        <p:spPr>
          <a:xfrm>
            <a:off x="9715738" y="2491264"/>
            <a:ext cx="4120753" cy="2546747"/>
          </a:xfrm>
          <a:prstGeom prst="rect">
            <a:avLst/>
          </a:prstGeom>
        </p:spPr>
      </p:pic>
      <p:sp>
        <p:nvSpPr>
          <p:cNvPr id="10" name="Text 5"/>
          <p:cNvSpPr/>
          <p:nvPr/>
        </p:nvSpPr>
        <p:spPr>
          <a:xfrm>
            <a:off x="9715738" y="532149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Noto Serif SC Bold" pitchFamily="34" charset="0"/>
                <a:ea typeface="Noto Serif SC Bold" pitchFamily="34" charset="-122"/>
                <a:cs typeface="Noto Serif SC Bold" pitchFamily="34" charset="-120"/>
              </a:rPr>
              <a:t>Pemantauan Dosis</a:t>
            </a:r>
            <a:endParaRPr lang="en-US" sz="2200" dirty="0"/>
          </a:p>
        </p:txBody>
      </p:sp>
      <p:sp>
        <p:nvSpPr>
          <p:cNvPr id="11" name="Text 6"/>
          <p:cNvSpPr/>
          <p:nvPr/>
        </p:nvSpPr>
        <p:spPr>
          <a:xfrm>
            <a:off x="9715738" y="5811917"/>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Noto Sans SC" pitchFamily="34" charset="0"/>
                <a:ea typeface="Noto Sans SC" pitchFamily="34" charset="-122"/>
                <a:cs typeface="Noto Sans SC" pitchFamily="34" charset="-120"/>
              </a:rPr>
              <a:t>Melakukan pemantauan dosis radiasi secara berkala untuk memastikan keselamatan pekerja.</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80190" y="2691527"/>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4284C6"/>
                </a:solidFill>
                <a:latin typeface="Noto Serif SC Bold" pitchFamily="34" charset="0"/>
                <a:ea typeface="Noto Serif SC Bold" pitchFamily="34" charset="-122"/>
                <a:cs typeface="Noto Serif SC Bold" pitchFamily="34" charset="-120"/>
              </a:rPr>
              <a:t>Sistem Manajemen Keselamatan Radiasi</a:t>
            </a:r>
            <a:endParaRPr lang="en-US" sz="4450" dirty="0"/>
          </a:p>
        </p:txBody>
      </p:sp>
      <p:sp>
        <p:nvSpPr>
          <p:cNvPr id="4" name="Text 1"/>
          <p:cNvSpPr/>
          <p:nvPr/>
        </p:nvSpPr>
        <p:spPr>
          <a:xfrm>
            <a:off x="6280190" y="4449247"/>
            <a:ext cx="7556421"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Noto Sans SC" pitchFamily="34" charset="0"/>
                <a:ea typeface="Noto Sans SC" pitchFamily="34" charset="-122"/>
                <a:cs typeface="Noto Sans SC" pitchFamily="34" charset="-120"/>
              </a:rPr>
              <a:t>Sistem Manajemen Keselamatan Radiasi (SMKR) merupakan kerangka kerja terstruktur yang dirancang untuk mengelola risiko radiasi, memastikan keselamatan pekerja, dan melindungi lingkungan.</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1591</Words>
  <Application>Microsoft Office PowerPoint</Application>
  <PresentationFormat>Custom</PresentationFormat>
  <Paragraphs>243</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Noto Sans SC Medium</vt:lpstr>
      <vt:lpstr>Noto Sans SC</vt:lpstr>
      <vt:lpstr>Noto Sans SC Bold</vt:lpstr>
      <vt:lpstr>Noto Serif SC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ike dian</cp:lastModifiedBy>
  <cp:revision>2</cp:revision>
  <dcterms:created xsi:type="dcterms:W3CDTF">2024-12-24T07:32:04Z</dcterms:created>
  <dcterms:modified xsi:type="dcterms:W3CDTF">2024-12-24T07:36:10Z</dcterms:modified>
</cp:coreProperties>
</file>