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73" r:id="rId9"/>
    <p:sldId id="262" r:id="rId10"/>
    <p:sldId id="267" r:id="rId11"/>
    <p:sldId id="263" r:id="rId12"/>
    <p:sldId id="270" r:id="rId13"/>
    <p:sldId id="272" r:id="rId14"/>
    <p:sldId id="266" r:id="rId15"/>
    <p:sldId id="269" r:id="rId16"/>
    <p:sldId id="271" r:id="rId17"/>
    <p:sldId id="265" r:id="rId18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26E28-431D-4EB5-8ACD-409F02906A85}" type="datetimeFigureOut">
              <a:rPr lang="id-ID" smtClean="0"/>
              <a:pPr/>
              <a:t>13/03/2024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FF0CD-843B-48DF-B36A-FA3BCB20202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D01F2-D6F8-46F6-B1D9-23EA8E49C954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678AF-49BC-4F83-8674-36C028EE1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8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936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20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44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2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44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01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700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571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03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42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84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59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52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97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16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30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678AF-49BC-4F83-8674-36C028EE13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8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453BEE-0571-455A-8F9A-28CD2A0C6A1C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4B85CF-A0D4-4BE1-86C7-8185EEB89C2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ooper Black" pitchFamily="18" charset="0"/>
              </a:rPr>
              <a:t>ANEMIA IBU HAMIL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PEMANTAUAN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DILAKUKAN PEMERIKSAAN HB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MINIMAL 2 X </a:t>
            </a:r>
            <a:r>
              <a:rPr lang="en-US" dirty="0">
                <a:latin typeface="Comic Sans MS" pitchFamily="66" charset="0"/>
              </a:rPr>
              <a:t>SELAMA KEHAMILAN (BULAN KE 1-3 DAN BULAN KE 7-9)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HB &gt;= 11 g%    : TIDAK ANEMIA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HB 9 – 10 g%  : ANEMIA RINGAN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HB 7 – 8 g%   : ANEMIA SEDANG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HB &lt; 7 g%       : ANEMIA BERAT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PENCEGAHAN DAN PENANGANAN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KONSUMSI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MAKANAN YANG MENGANDUNG ZAT BESI TINGGI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KONSUMSI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SUPLEMEN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ZAT BESI / TABLET TAMBAH DARAH (TTD)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IBU HAMIL MINUM TTD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MIN. 90 HARI SELAMA KEHAMILAN</a:t>
            </a:r>
          </a:p>
          <a:p>
            <a:pPr>
              <a:lnSpc>
                <a:spcPct val="150000"/>
              </a:lnSpc>
              <a:buNone/>
            </a:pP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357166"/>
            <a:ext cx="8258204" cy="92869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0" dirty="0">
                <a:solidFill>
                  <a:srgbClr val="FF0000"/>
                </a:solidFill>
              </a:rPr>
              <a:t>PENGOBATAN ANEMIA IBU HAMIL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28596" y="1285860"/>
            <a:ext cx="8182004" cy="51149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70000"/>
              </a:lnSpc>
              <a:defRPr/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BILA</a:t>
            </a:r>
            <a:r>
              <a:rPr lang="id-ID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HB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&lt;11 g %</a:t>
            </a:r>
            <a:r>
              <a:rPr lang="id-ID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MINUM TTD 3x1 TABLET 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TIAP HARI SAMPAI HB &gt;=11 g% </a:t>
            </a:r>
          </a:p>
          <a:p>
            <a:pPr eaLnBrk="1" hangingPunct="1">
              <a:lnSpc>
                <a:spcPct val="170000"/>
              </a:lnSpc>
              <a:defRPr/>
            </a:pPr>
            <a:r>
              <a:rPr lang="en-US" dirty="0">
                <a:latin typeface="Comic Sans MS" pitchFamily="66" charset="0"/>
                <a:cs typeface="Arial" charset="0"/>
              </a:rPr>
              <a:t>PEMERIKSAAN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 HB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 ULANG 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STLH 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1 BLN</a:t>
            </a:r>
          </a:p>
          <a:p>
            <a:pPr eaLnBrk="1" hangingPunct="1">
              <a:lnSpc>
                <a:spcPct val="170000"/>
              </a:lnSpc>
              <a:defRPr/>
            </a:pPr>
            <a:r>
              <a:rPr lang="en-US" dirty="0">
                <a:latin typeface="Comic Sans MS" pitchFamily="66" charset="0"/>
                <a:cs typeface="Arial" charset="0"/>
              </a:rPr>
              <a:t>BILA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 HB &lt;11 g% 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PENGOBATAN 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DILANJUTKAN SAMBIL 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MENCARI 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PENYAKIT </a:t>
            </a:r>
            <a:r>
              <a:rPr lang="id-ID" dirty="0">
                <a:latin typeface="Comic Sans MS" pitchFamily="66" charset="0"/>
                <a:cs typeface="Arial" charset="0"/>
              </a:rPr>
              <a:t> </a:t>
            </a:r>
            <a:r>
              <a:rPr lang="en-US" dirty="0">
                <a:latin typeface="Comic Sans MS" pitchFamily="66" charset="0"/>
                <a:cs typeface="Arial" charset="0"/>
              </a:rPr>
              <a:t>PENYERTA</a:t>
            </a:r>
          </a:p>
          <a:p>
            <a:pPr>
              <a:lnSpc>
                <a:spcPct val="170000"/>
              </a:lnSpc>
              <a:defRPr/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IBU NIFAS </a:t>
            </a:r>
            <a:r>
              <a:rPr lang="en-US" dirty="0">
                <a:latin typeface="Comic Sans MS" pitchFamily="66" charset="0"/>
              </a:rPr>
              <a:t>MINUM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TTD 1X1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SEHARI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MIN. SELAMA 42 HARI SETELAH MELAHIRKAN</a:t>
            </a:r>
          </a:p>
          <a:p>
            <a:pPr>
              <a:lnSpc>
                <a:spcPct val="170000"/>
              </a:lnSpc>
              <a:defRPr/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PADA ANEMIA BERAT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 HARUS DIRAWAT 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DI RS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en-US" dirty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214290"/>
            <a:ext cx="8258204" cy="100013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>
                <a:solidFill>
                  <a:srgbClr val="FF0000"/>
                </a:solidFill>
              </a:rPr>
              <a:t>EFEK SAMPING TABLET TAMBAH DARAH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28596" y="1357298"/>
            <a:ext cx="8258204" cy="49673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latin typeface="Comic Sans MS" pitchFamily="66" charset="0"/>
              </a:rPr>
              <a:t>MUAL, SEMBELIT, BAB WARNA HITAM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 EFEK TIDAK BERBAHAYA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UNTUK 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MENGURANGI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EFEK TTD, SEBAIKNYA DIMINUM SEBELUM TIDUR MALAM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MANFAAT 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TTD 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TIDAK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DAPAT 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SEGERA DIRASAKAN  EFEK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JANGKA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PANJANG</a:t>
            </a:r>
            <a:endParaRPr lang="en-US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BAHAN MAKANAN YANG MENGANDUNG ZAT BESI TINGGI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UDANG, IKAN			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HATI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SAPI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DAGING : SAPI, AYAM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TELUR : BEBEK, AYAM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BERAS, JAGUNG, KACANG : HIJAU, MERAH, KEDELAI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DAUN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KACANG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PANJANG,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BAYAM,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KATUK, KANGKUNG,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SAWI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214290"/>
            <a:ext cx="8382000" cy="1050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dirty="0">
                <a:solidFill>
                  <a:srgbClr val="FF0000"/>
                </a:solidFill>
              </a:rPr>
              <a:t>PESAN PENTING TENTANG ANEMIA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latin typeface="Comic Sans MS" pitchFamily="66" charset="0"/>
              </a:rPr>
              <a:t>TUBUH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PERLU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ZAT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BESI (Fe) YANG CUKUP UNTUK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MEMENUHI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AKG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latin typeface="Comic Sans MS" pitchFamily="66" charset="0"/>
              </a:rPr>
              <a:t>Fe DARI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HEWANI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LEBIH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MUDAH</a:t>
            </a:r>
            <a:r>
              <a:rPr lang="id-ID" dirty="0">
                <a:latin typeface="Comic Sans MS" pitchFamily="66" charset="0"/>
              </a:rPr>
              <a:t>  </a:t>
            </a:r>
            <a:r>
              <a:rPr lang="en-US" dirty="0">
                <a:latin typeface="Comic Sans MS" pitchFamily="66" charset="0"/>
              </a:rPr>
              <a:t> DISERAP TUBUH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 MAHAL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Fe </a:t>
            </a:r>
            <a:r>
              <a:rPr lang="en-US" dirty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DARI </a:t>
            </a:r>
            <a:r>
              <a:rPr lang="id-ID" dirty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NABATI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LEBIH </a:t>
            </a:r>
            <a:r>
              <a:rPr lang="id-ID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MURAH  PENYERAPAN RENDAH</a:t>
            </a:r>
            <a:endParaRPr lang="en-US" dirty="0"/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latin typeface="Comic Sans MS" pitchFamily="66" charset="0"/>
              </a:rPr>
              <a:t>PERLU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KOMBINASI SEIMBANG ANTARA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NABATI DAN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HEWANI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7461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5400" dirty="0">
                <a:solidFill>
                  <a:srgbClr val="FF0000"/>
                </a:solidFill>
              </a:rPr>
              <a:t>PESAN - PESAN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066800"/>
            <a:ext cx="8229600" cy="541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HAMIL TETAP CANTIK TANPA ANEMIA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HAMIL BERSERI,</a:t>
            </a:r>
            <a:r>
              <a:rPr lang="id-ID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BUGAR,</a:t>
            </a:r>
            <a:r>
              <a:rPr lang="id-ID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BERGAIRAH TANPA ANEMIA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TANPA ANEMIA, IBU DAN BAYI SEHAT DAN SELAMAT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TANPA ANEMIA, KELUARGA SEHAT DAN SEJAHTERA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TANPA ANEMIA, MASYARAKAT SEHAT DAN SEJAHTERA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>
              <a:buNone/>
            </a:pPr>
            <a:endParaRPr lang="en-US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>
              <a:buNone/>
            </a:pPr>
            <a:endParaRPr lang="en-US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>
              <a:buNone/>
            </a:pPr>
            <a:endParaRPr lang="en-US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99102" y="2967335"/>
            <a:ext cx="5236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TERIMA KASIH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DEFINISI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ANEMIA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ADALAH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SUATU KONDISI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KADAR  HEMOGLOBIN (HB) DALAM DARAH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&lt; 12 GRAM %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ORANG AWAN MENYEBUT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KURANG DARAH </a:t>
            </a:r>
            <a:r>
              <a:rPr lang="en-US" dirty="0">
                <a:latin typeface="Comic Sans MS" pitchFamily="66" charset="0"/>
              </a:rPr>
              <a:t>( TAPI BUKAN DARAH RENDAH</a:t>
            </a:r>
            <a:r>
              <a:rPr lang="id-ID" dirty="0">
                <a:latin typeface="Comic Sans MS" pitchFamily="66" charset="0"/>
              </a:rPr>
              <a:t> / TENSI RENDAH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ANEMIA DALAM KEHAMILAN ADALAH KONDISI IBU HAMIL DENGAN KADAR HB :</a:t>
            </a:r>
          </a:p>
          <a:p>
            <a:pPr>
              <a:lnSpc>
                <a:spcPct val="150000"/>
              </a:lnSpc>
              <a:buNone/>
            </a:pPr>
            <a:r>
              <a:rPr lang="en-US" dirty="0">
                <a:latin typeface="Comic Sans MS" pitchFamily="66" charset="0"/>
              </a:rPr>
              <a:t>                  &lt; 11 g%   ( TRIMESTER 1, 2 ) 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>
                <a:latin typeface="Comic Sans MS" pitchFamily="66" charset="0"/>
              </a:rPr>
              <a:t>               &lt; 10,9 g%  ( TRIMESTER 3 )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PENYEBAB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PERDARAHAN AKUT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KURANG GIZI (MALNUTRISI)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KURANG ZAT BESI DALAM DI</a:t>
            </a:r>
            <a:r>
              <a:rPr lang="id-ID" dirty="0">
                <a:latin typeface="Comic Sans MS" pitchFamily="66" charset="0"/>
              </a:rPr>
              <a:t>E</a:t>
            </a:r>
            <a:r>
              <a:rPr lang="en-US" dirty="0">
                <a:latin typeface="Comic Sans MS" pitchFamily="66" charset="0"/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MALABSORBSI (GANGGUAN PENYERAPAN MAKANAN)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PENYAKIT KRONIS : TBC, MALARIA, KECACINGAN, DLL.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GEJALA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5 L</a:t>
            </a:r>
            <a:r>
              <a:rPr lang="en-US" dirty="0">
                <a:latin typeface="Comic Sans MS" pitchFamily="66" charset="0"/>
              </a:rPr>
              <a:t> : LEMAH, LETIH, LESU, LELAH, LALAI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PUSING, BERKUNANG-KUNANG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NAFSU MAKAN MENURUN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SERING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SARIAWAN,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LIDAH PECAH-PECAH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KURANG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KONSENTRASI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MUAL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MUNTAH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NAFAS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PENDEK ( PD ANEMIA PARAH 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AKIBAT ANEMIA IBU HAMIL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ABORTUS ( KEGUGURAN 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PERDARAHAN SELAMA KEHAMILAN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PERSALINAN PREMATUR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GANGGUAN PADA JANIN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GANGGUAN PERSALINAN DAN MASA NIFAS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D:\Data C\PUSKESMAS\POSTER anemia-pada-ibu-ham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85729"/>
            <a:ext cx="8358246" cy="6357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AKIBAT ANEMIA PADA JANIN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ASFIKSIA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INTRA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UTERIN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GANGGUAN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PERTUMBUHAN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JANIN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KEMATIAN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JANIN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DALAM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RAHIM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(IUFD)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BAYI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LAHIR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DG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BERAT BADAN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RENDAH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(BBLR)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BAYI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LAHIR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DG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ANEMIA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BAYI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MUDAH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TERKENA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INFEKSI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BAYI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DG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IQ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RENDAH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KELAINAN BAWAAN  : SPINA BIFIDA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ata C\Spina-Bifi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" y="6350"/>
            <a:ext cx="9131300" cy="684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AKIBAT ANEMIA PADA PERSALINAN DAN MASA NIFAS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GANGGUAN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KONTRAKSI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(HIS)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ATONIA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UTERI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RETENSI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PLASENTA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GANGGUAN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INVOLUSI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UTERI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LUKA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SULIT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SEMBUH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mic Sans MS" pitchFamily="66" charset="0"/>
              </a:rPr>
              <a:t>MUDAH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TERJADI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 INFEKSI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MASA </a:t>
            </a:r>
            <a:r>
              <a:rPr lang="id-ID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NIFAS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247</TotalTime>
  <Words>513</Words>
  <Application>Microsoft Office PowerPoint</Application>
  <PresentationFormat>On-screen Show (4:3)</PresentationFormat>
  <Paragraphs>112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Comic Sans MS</vt:lpstr>
      <vt:lpstr>Constantia</vt:lpstr>
      <vt:lpstr>Cooper Black</vt:lpstr>
      <vt:lpstr>Wingdings</vt:lpstr>
      <vt:lpstr>Wingdings 2</vt:lpstr>
      <vt:lpstr>Flow</vt:lpstr>
      <vt:lpstr>ANEMIA IBU HAMIL</vt:lpstr>
      <vt:lpstr>DEFINISI</vt:lpstr>
      <vt:lpstr>PENYEBAB ANEMIA</vt:lpstr>
      <vt:lpstr>GEJALA ANEMIA</vt:lpstr>
      <vt:lpstr>AKIBAT ANEMIA IBU HAMIL</vt:lpstr>
      <vt:lpstr>PowerPoint Presentation</vt:lpstr>
      <vt:lpstr>AKIBAT ANEMIA PADA JANIN</vt:lpstr>
      <vt:lpstr>PowerPoint Presentation</vt:lpstr>
      <vt:lpstr>AKIBAT ANEMIA PADA PERSALINAN DAN MASA NIFAS</vt:lpstr>
      <vt:lpstr>PEMANTAUAN</vt:lpstr>
      <vt:lpstr>PENCEGAHAN DAN PENANGANAN ANEMIA</vt:lpstr>
      <vt:lpstr>PENGOBATAN ANEMIA IBU HAMIL</vt:lpstr>
      <vt:lpstr>EFEK SAMPING TABLET TAMBAH DARAH</vt:lpstr>
      <vt:lpstr>BAHAN MAKANAN YANG MENGANDUNG ZAT BESI TINGGI</vt:lpstr>
      <vt:lpstr>PESAN PENTING TENTANG ANEMIA</vt:lpstr>
      <vt:lpstr>PESAN - PESAN</vt:lpstr>
      <vt:lpstr> </vt:lpstr>
    </vt:vector>
  </TitlesOfParts>
  <Company>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ANEMIA IBU HAMIL</dc:title>
  <dc:creator>Acer</dc:creator>
  <cp:lastModifiedBy>Virshereads</cp:lastModifiedBy>
  <cp:revision>33</cp:revision>
  <dcterms:created xsi:type="dcterms:W3CDTF">2011-02-12T02:47:56Z</dcterms:created>
  <dcterms:modified xsi:type="dcterms:W3CDTF">2024-03-12T23:16:16Z</dcterms:modified>
</cp:coreProperties>
</file>