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8" r:id="rId4"/>
    <p:sldId id="259" r:id="rId5"/>
    <p:sldId id="260" r:id="rId6"/>
    <p:sldId id="261" r:id="rId7"/>
    <p:sldId id="269" r:id="rId8"/>
    <p:sldId id="264" r:id="rId9"/>
    <p:sldId id="265" r:id="rId10"/>
    <p:sldId id="266" r:id="rId11"/>
    <p:sldId id="262" r:id="rId12"/>
    <p:sldId id="263" r:id="rId13"/>
    <p:sldId id="270" r:id="rId14"/>
    <p:sldId id="271" r:id="rId15"/>
    <p:sldId id="267" r:id="rId16"/>
    <p:sldId id="272" r:id="rId1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6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999946" y="795993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Perubahan Patologis dari Sistem Tubuh Lansia Akibat Penuaan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833199" y="46786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Penuaan merupakan proses alami yang dialami oleh setiap manusia. Namun, pada lansia, terjadi perubahan patologis pada sistem tubuh yang memengaruhi kualitas hidup. Simak penjelasan lengkapnya.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833199" y="60114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9" y="6019086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99686" y="5994797"/>
            <a:ext cx="20421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Ari Kurniyanti</a:t>
            </a: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37993" y="1037153"/>
            <a:ext cx="67741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Osteo Artritis pada Lansia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17586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90442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Tanda dan Gejala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059799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Osteo Artritis pada lansia ditandai dengan gejala seperti nyeri dan kekakuan sendi, krepitus (bunyi gemeretak saat gerakan), dan pembengkakan pada sendi.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17586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Penyebab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Penyebab Osteo Artritis melibatkan kerusakan pada tulang rawan dan peradangan pada sendi akibat proses penuaan dan faktor risiko tertentu.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217586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Penanganan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05991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Penanganan Osteo Artritis meliputi penggunaan obat pereda nyeri, terapi fisik, dan perubahan gaya hidup.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37993" y="1069181"/>
            <a:ext cx="101955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Perubahan Patologis pada Sistem Saraf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207895"/>
            <a:ext cx="10554414" cy="1650802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Text 4"/>
          <p:cNvSpPr/>
          <p:nvPr/>
        </p:nvSpPr>
        <p:spPr>
          <a:xfrm>
            <a:off x="2260163" y="2437686"/>
            <a:ext cx="3771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Perubahan pada Fungsi Otak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007043"/>
            <a:ext cx="679917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Menurunnya kemampuan belajar, ingatan, dan fungsi kognitif.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2348746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260163" y="40884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Neuropati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260163" y="4657844"/>
            <a:ext cx="695157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Gangguan saraf tepi dapat menyebabkan mati rasa atau kesemutan.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3999548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37993" y="5509498"/>
            <a:ext cx="10554414" cy="1650802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3" name="Text 11"/>
          <p:cNvSpPr/>
          <p:nvPr/>
        </p:nvSpPr>
        <p:spPr>
          <a:xfrm>
            <a:off x="2260163" y="5739289"/>
            <a:ext cx="3291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Penurunan Pendengaran</a:t>
            </a:r>
            <a:endParaRPr lang="en-US" sz="2187" dirty="0"/>
          </a:p>
        </p:txBody>
      </p:sp>
      <p:sp>
        <p:nvSpPr>
          <p:cNvPr id="14" name="Text 12"/>
          <p:cNvSpPr/>
          <p:nvPr/>
        </p:nvSpPr>
        <p:spPr>
          <a:xfrm>
            <a:off x="2260163" y="6308646"/>
            <a:ext cx="695157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Menurunnya kemampuan mendengar suara membuat sulit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541181" y="5650349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289215" y="582097"/>
            <a:ext cx="10051852" cy="1322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7"/>
              </a:lnSpc>
              <a:buNone/>
            </a:pPr>
            <a:r>
              <a:rPr lang="en-US" sz="416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Alzheimer: Tanda Gejala, </a:t>
            </a:r>
            <a:r>
              <a:rPr lang="en-US" sz="4166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Penyebab</a:t>
            </a:r>
            <a:endParaRPr lang="en-US" sz="4166" dirty="0"/>
          </a:p>
        </p:txBody>
      </p:sp>
      <p:sp>
        <p:nvSpPr>
          <p:cNvPr id="5" name="Shape 3"/>
          <p:cNvSpPr/>
          <p:nvPr/>
        </p:nvSpPr>
        <p:spPr>
          <a:xfrm>
            <a:off x="7294007" y="2327553"/>
            <a:ext cx="42267" cy="5319832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Shape 4"/>
          <p:cNvSpPr/>
          <p:nvPr/>
        </p:nvSpPr>
        <p:spPr>
          <a:xfrm>
            <a:off x="7553146" y="2709684"/>
            <a:ext cx="740569" cy="42267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7" name="Shape 5"/>
          <p:cNvSpPr/>
          <p:nvPr/>
        </p:nvSpPr>
        <p:spPr>
          <a:xfrm>
            <a:off x="7077015" y="2492812"/>
            <a:ext cx="476131" cy="476131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8" name="Text 6"/>
          <p:cNvSpPr/>
          <p:nvPr/>
        </p:nvSpPr>
        <p:spPr>
          <a:xfrm>
            <a:off x="7250251" y="2532459"/>
            <a:ext cx="129540" cy="3967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4"/>
              </a:lnSpc>
              <a:buNone/>
            </a:pPr>
            <a:r>
              <a:rPr lang="en-US" sz="249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499" dirty="0"/>
          </a:p>
        </p:txBody>
      </p:sp>
      <p:sp>
        <p:nvSpPr>
          <p:cNvPr id="9" name="Text 7"/>
          <p:cNvSpPr/>
          <p:nvPr/>
        </p:nvSpPr>
        <p:spPr>
          <a:xfrm>
            <a:off x="8478917" y="2539127"/>
            <a:ext cx="2392680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4"/>
              </a:lnSpc>
              <a:buNone/>
            </a:pPr>
            <a:r>
              <a:rPr lang="en-US" sz="208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Apa itu Alzheimer?</a:t>
            </a:r>
            <a:endParaRPr lang="en-US" sz="2083" dirty="0"/>
          </a:p>
        </p:txBody>
      </p:sp>
      <p:sp>
        <p:nvSpPr>
          <p:cNvPr id="10" name="Text 8"/>
          <p:cNvSpPr/>
          <p:nvPr/>
        </p:nvSpPr>
        <p:spPr>
          <a:xfrm>
            <a:off x="8478917" y="3081338"/>
            <a:ext cx="3862149" cy="13539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6"/>
              </a:lnSpc>
              <a:buNone/>
            </a:pPr>
            <a:r>
              <a:rPr lang="en-US" sz="166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Alzheimer adalah kondisi neurodegeneratif yang menyebabkan hilangnya memori, kognisi, dan fungsi otak lainnya seiring bertambahnya usia.</a:t>
            </a:r>
            <a:endParaRPr lang="en-US" sz="1666" dirty="0"/>
          </a:p>
        </p:txBody>
      </p:sp>
      <p:sp>
        <p:nvSpPr>
          <p:cNvPr id="11" name="Shape 9"/>
          <p:cNvSpPr/>
          <p:nvPr/>
        </p:nvSpPr>
        <p:spPr>
          <a:xfrm>
            <a:off x="6336447" y="3767673"/>
            <a:ext cx="740569" cy="42267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2" name="Shape 10"/>
          <p:cNvSpPr/>
          <p:nvPr/>
        </p:nvSpPr>
        <p:spPr>
          <a:xfrm>
            <a:off x="7077015" y="3550801"/>
            <a:ext cx="476131" cy="476131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3" name="Text 11"/>
          <p:cNvSpPr/>
          <p:nvPr/>
        </p:nvSpPr>
        <p:spPr>
          <a:xfrm>
            <a:off x="7227391" y="3590449"/>
            <a:ext cx="175260" cy="3967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4"/>
              </a:lnSpc>
              <a:buNone/>
            </a:pPr>
            <a:r>
              <a:rPr lang="en-US" sz="249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499" dirty="0"/>
          </a:p>
        </p:txBody>
      </p:sp>
      <p:sp>
        <p:nvSpPr>
          <p:cNvPr id="14" name="Text 12"/>
          <p:cNvSpPr/>
          <p:nvPr/>
        </p:nvSpPr>
        <p:spPr>
          <a:xfrm>
            <a:off x="4035147" y="3597116"/>
            <a:ext cx="2116098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04"/>
              </a:lnSpc>
              <a:buNone/>
            </a:pPr>
            <a:r>
              <a:rPr lang="en-US" sz="208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Tanda Gejala</a:t>
            </a:r>
            <a:endParaRPr lang="en-US" sz="2083" dirty="0"/>
          </a:p>
        </p:txBody>
      </p:sp>
      <p:sp>
        <p:nvSpPr>
          <p:cNvPr id="15" name="Text 13"/>
          <p:cNvSpPr/>
          <p:nvPr/>
        </p:nvSpPr>
        <p:spPr>
          <a:xfrm>
            <a:off x="1735600" y="4139327"/>
            <a:ext cx="4415645" cy="20309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66"/>
              </a:lnSpc>
              <a:buNone/>
            </a:pPr>
            <a:r>
              <a:rPr lang="en-US" sz="166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Tanda gejala meliputi hilangnya memori, kesulitan berbicara atau menulis, kesulitan dalam menyelesaikan tugas yang biasanya mudah, dan hingga perubahan perilaku </a:t>
            </a:r>
            <a:r>
              <a:rPr lang="en-US" sz="1666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seperti</a:t>
            </a:r>
            <a:r>
              <a:rPr lang="en-US" sz="166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66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gampang</a:t>
            </a:r>
            <a:r>
              <a:rPr lang="en-US" sz="166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66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marah</a:t>
            </a:r>
            <a:r>
              <a:rPr lang="en-US" sz="166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dan kecemasan.</a:t>
            </a:r>
            <a:endParaRPr lang="en-US" sz="1666" dirty="0"/>
          </a:p>
        </p:txBody>
      </p:sp>
      <p:sp>
        <p:nvSpPr>
          <p:cNvPr id="16" name="Shape 14"/>
          <p:cNvSpPr/>
          <p:nvPr/>
        </p:nvSpPr>
        <p:spPr>
          <a:xfrm>
            <a:off x="7553146" y="5371564"/>
            <a:ext cx="740569" cy="42267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7" name="Shape 15"/>
          <p:cNvSpPr/>
          <p:nvPr/>
        </p:nvSpPr>
        <p:spPr>
          <a:xfrm>
            <a:off x="7077015" y="5154692"/>
            <a:ext cx="476131" cy="476131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8" name="Text 16"/>
          <p:cNvSpPr/>
          <p:nvPr/>
        </p:nvSpPr>
        <p:spPr>
          <a:xfrm>
            <a:off x="7231201" y="5194340"/>
            <a:ext cx="167640" cy="3967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4"/>
              </a:lnSpc>
              <a:buNone/>
            </a:pPr>
            <a:r>
              <a:rPr lang="en-US" sz="249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499" dirty="0"/>
          </a:p>
        </p:txBody>
      </p:sp>
      <p:sp>
        <p:nvSpPr>
          <p:cNvPr id="19" name="Text 17"/>
          <p:cNvSpPr/>
          <p:nvPr/>
        </p:nvSpPr>
        <p:spPr>
          <a:xfrm>
            <a:off x="8478917" y="5201007"/>
            <a:ext cx="2116098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4"/>
              </a:lnSpc>
              <a:buNone/>
            </a:pPr>
            <a:r>
              <a:rPr lang="en-US" sz="208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Penyebab</a:t>
            </a:r>
            <a:endParaRPr lang="en-US" sz="2083" dirty="0"/>
          </a:p>
        </p:txBody>
      </p:sp>
      <p:sp>
        <p:nvSpPr>
          <p:cNvPr id="20" name="Text 18"/>
          <p:cNvSpPr/>
          <p:nvPr/>
        </p:nvSpPr>
        <p:spPr>
          <a:xfrm>
            <a:off x="8478917" y="5743218"/>
            <a:ext cx="3862149" cy="13539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6"/>
              </a:lnSpc>
              <a:buNone/>
            </a:pPr>
            <a:r>
              <a:rPr lang="en-US" sz="1666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Penyebab Alzheimer belum sepenuhnya diketahui, namun faktor risiko meliputi usia, gaya hidup yang tidak sehat, dan faktor genetik.</a:t>
            </a:r>
            <a:endParaRPr lang="en-US" sz="1666" dirty="0"/>
          </a:p>
        </p:txBody>
      </p:sp>
      <p:pic>
        <p:nvPicPr>
          <p:cNvPr id="23" name="Picture 22" descr="A close-up of a brain&#10;&#10;Description automatically generated">
            <a:extLst>
              <a:ext uri="{FF2B5EF4-FFF2-40B4-BE49-F238E27FC236}">
                <a16:creationId xmlns:a16="http://schemas.microsoft.com/office/drawing/2014/main" id="{569809F6-470F-51D7-3A14-DC8E27DC3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" y="6262031"/>
            <a:ext cx="3862030" cy="2027566"/>
          </a:xfrm>
          <a:prstGeom prst="rect">
            <a:avLst/>
          </a:prstGeom>
        </p:spPr>
      </p:pic>
      <p:pic>
        <p:nvPicPr>
          <p:cNvPr id="25" name="Picture 24" descr="A person with his hand on his head&#10;&#10;Description automatically generated">
            <a:extLst>
              <a:ext uri="{FF2B5EF4-FFF2-40B4-BE49-F238E27FC236}">
                <a16:creationId xmlns:a16="http://schemas.microsoft.com/office/drawing/2014/main" id="{B50B76B5-A2E1-C65D-0DA8-A47A6B21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7" y="1268373"/>
            <a:ext cx="4246573" cy="29513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pic>
        <p:nvPicPr>
          <p:cNvPr id="15" name="Picture 14" descr="A close-up of a person holding her wrist&#10;&#10;Description automatically generated">
            <a:extLst>
              <a:ext uri="{FF2B5EF4-FFF2-40B4-BE49-F238E27FC236}">
                <a16:creationId xmlns:a16="http://schemas.microsoft.com/office/drawing/2014/main" id="{671E8FA0-A650-98C8-B672-5E6D0DC51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586294" cy="822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2"/>
          <p:cNvSpPr/>
          <p:nvPr/>
        </p:nvSpPr>
        <p:spPr>
          <a:xfrm>
            <a:off x="2037993" y="117633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Neuropati: Tanda Gejala, Penyebab, dan Gambar</a:t>
            </a:r>
            <a:endParaRPr lang="en-US" sz="4374" b="1" dirty="0"/>
          </a:p>
        </p:txBody>
      </p:sp>
      <p:sp>
        <p:nvSpPr>
          <p:cNvPr id="5" name="Shape 3"/>
          <p:cNvSpPr/>
          <p:nvPr/>
        </p:nvSpPr>
        <p:spPr>
          <a:xfrm>
            <a:off x="2037993" y="3009424"/>
            <a:ext cx="10554414" cy="1703308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 b="1"/>
          </a:p>
        </p:txBody>
      </p:sp>
      <p:sp>
        <p:nvSpPr>
          <p:cNvPr id="6" name="Text 4"/>
          <p:cNvSpPr/>
          <p:nvPr/>
        </p:nvSpPr>
        <p:spPr>
          <a:xfrm>
            <a:off x="2260163" y="3239214"/>
            <a:ext cx="2438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Apa Itu Neuropati?</a:t>
            </a:r>
            <a:endParaRPr lang="en-US" sz="2187" b="1" dirty="0"/>
          </a:p>
        </p:txBody>
      </p:sp>
      <p:sp>
        <p:nvSpPr>
          <p:cNvPr id="7" name="Text 5"/>
          <p:cNvSpPr/>
          <p:nvPr/>
        </p:nvSpPr>
        <p:spPr>
          <a:xfrm>
            <a:off x="7541181" y="3150275"/>
            <a:ext cx="482905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latin typeface="Roboto" pitchFamily="34" charset="0"/>
                <a:ea typeface="Roboto" pitchFamily="34" charset="-122"/>
                <a:cs typeface="Roboto" pitchFamily="34" charset="-120"/>
              </a:rPr>
              <a:t>Neuropati adalah kerusakan pada saraf perifer yang menghubungkan sistem saraf pusat dan organ, menyebabkan perubahan sensasi dan fungsi motorik.</a:t>
            </a:r>
            <a:endParaRPr lang="en-US" sz="1750" b="1" dirty="0"/>
          </a:p>
        </p:txBody>
      </p:sp>
      <p:sp>
        <p:nvSpPr>
          <p:cNvPr id="8" name="Text 6"/>
          <p:cNvSpPr/>
          <p:nvPr/>
        </p:nvSpPr>
        <p:spPr>
          <a:xfrm>
            <a:off x="2260163" y="49425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Tanda Gejala</a:t>
            </a:r>
            <a:endParaRPr lang="en-US" sz="2187" b="1" dirty="0"/>
          </a:p>
        </p:txBody>
      </p:sp>
      <p:sp>
        <p:nvSpPr>
          <p:cNvPr id="9" name="Text 7"/>
          <p:cNvSpPr/>
          <p:nvPr/>
        </p:nvSpPr>
        <p:spPr>
          <a:xfrm>
            <a:off x="7541181" y="4853583"/>
            <a:ext cx="505122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latin typeface="Roboto" pitchFamily="34" charset="0"/>
                <a:ea typeface="Roboto" pitchFamily="34" charset="-122"/>
                <a:cs typeface="Roboto" pitchFamily="34" charset="-120"/>
              </a:rPr>
              <a:t>Tanda gejala meliputi nyeri, kesemutan, dan kebas pada ekstremitas, berkurangnya koordinasi motorik, dan kelelahan secara fisik.</a:t>
            </a:r>
            <a:endParaRPr lang="en-US" sz="1750" b="1" dirty="0"/>
          </a:p>
        </p:txBody>
      </p:sp>
      <p:sp>
        <p:nvSpPr>
          <p:cNvPr id="10" name="Shape 8"/>
          <p:cNvSpPr/>
          <p:nvPr/>
        </p:nvSpPr>
        <p:spPr>
          <a:xfrm>
            <a:off x="2037993" y="6060638"/>
            <a:ext cx="10554414" cy="992505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1" name="Text 9"/>
          <p:cNvSpPr/>
          <p:nvPr/>
        </p:nvSpPr>
        <p:spPr>
          <a:xfrm>
            <a:off x="2260163" y="629042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Penyebab</a:t>
            </a:r>
            <a:endParaRPr lang="en-US" sz="2187" b="1" dirty="0"/>
          </a:p>
        </p:txBody>
      </p:sp>
      <p:sp>
        <p:nvSpPr>
          <p:cNvPr id="12" name="Text 10"/>
          <p:cNvSpPr/>
          <p:nvPr/>
        </p:nvSpPr>
        <p:spPr>
          <a:xfrm>
            <a:off x="7541181" y="6201489"/>
            <a:ext cx="527339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b="1" dirty="0">
                <a:latin typeface="Roboto" pitchFamily="34" charset="0"/>
                <a:ea typeface="Roboto" pitchFamily="34" charset="-122"/>
                <a:cs typeface="Roboto" pitchFamily="34" charset="-120"/>
              </a:rPr>
              <a:t>Faktor risiko meliputi diabetes, infeksi, keracunan logam berat, atau peradangan autoimun.</a:t>
            </a:r>
            <a:endParaRPr lang="en-US" sz="175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146"/>
            <a:ext cx="14630400" cy="8273982"/>
            <a:chOff x="0" y="-7622"/>
            <a:chExt cx="12192000" cy="68949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 descr="A black and white sign with images of feet and hands&#10;&#10;Description automatically generated">
            <a:extLst>
              <a:ext uri="{FF2B5EF4-FFF2-40B4-BE49-F238E27FC236}">
                <a16:creationId xmlns:a16="http://schemas.microsoft.com/office/drawing/2014/main" id="{5E4EA6E9-E521-2B05-6812-6B7D4833A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92" b="14986"/>
          <a:stretch/>
        </p:blipFill>
        <p:spPr>
          <a:xfrm>
            <a:off x="147259" y="138885"/>
            <a:ext cx="14326383" cy="79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-630515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37993" y="121247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Pengobatan dan Strategi Pencegahan Perubahan Patologis pada Tubuh Lansia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813691"/>
            <a:ext cx="5166122" cy="2435304"/>
          </a:xfrm>
          <a:prstGeom prst="roundRect">
            <a:avLst>
              <a:gd name="adj" fmla="val 5474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Text 4"/>
          <p:cNvSpPr/>
          <p:nvPr/>
        </p:nvSpPr>
        <p:spPr>
          <a:xfrm>
            <a:off x="2260163" y="40358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Pengobatan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4605218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Terdapat berbagai pilihan pengobatan untuk perubahan patologis pada tubuh lansia, termasuk penggunaan obat-obatan, terapi fisik, dan intervensi bedah jika diperlukan.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813691"/>
            <a:ext cx="5166122" cy="2435304"/>
          </a:xfrm>
          <a:prstGeom prst="roundRect">
            <a:avLst>
              <a:gd name="adj" fmla="val 5474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9" name="Text 7"/>
          <p:cNvSpPr/>
          <p:nvPr/>
        </p:nvSpPr>
        <p:spPr>
          <a:xfrm>
            <a:off x="7648456" y="4035862"/>
            <a:ext cx="2720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Strategi Pencegahan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4605218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 pencegahan mencakup menjaga pola makan sehat, berolahraga secara teratur, mengelola stres, dan mendapatkan perawatan kesehatan rutin.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58516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3520" y="794602"/>
            <a:ext cx="12346839" cy="68330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3520" y="794602"/>
            <a:ext cx="12346839" cy="6833018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ands holding a piece of paper with a thank you message&#10;&#10;Description automatically generated">
            <a:extLst>
              <a:ext uri="{FF2B5EF4-FFF2-40B4-BE49-F238E27FC236}">
                <a16:creationId xmlns:a16="http://schemas.microsoft.com/office/drawing/2014/main" id="{639CF810-BB67-F522-A69E-C16AD2C4C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50" r="-1" b="-1"/>
          <a:stretch/>
        </p:blipFill>
        <p:spPr>
          <a:xfrm>
            <a:off x="1005840" y="280568"/>
            <a:ext cx="12562639" cy="70664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863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576191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157413" y="597218"/>
            <a:ext cx="10315575" cy="1357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44"/>
              </a:lnSpc>
              <a:buNone/>
            </a:pPr>
            <a:r>
              <a:rPr lang="en-US" sz="4275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Perubahan Patofisiologis pada Sistem Muskuloskeletal pada Lansia</a:t>
            </a:r>
            <a:endParaRPr lang="en-US" sz="4275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3" y="2388870"/>
            <a:ext cx="3221355" cy="19908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57413" y="4651177"/>
            <a:ext cx="308610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Penurunan Jumlah Otot</a:t>
            </a:r>
            <a:endParaRPr lang="en-US" sz="2138" dirty="0"/>
          </a:p>
        </p:txBody>
      </p:sp>
      <p:sp>
        <p:nvSpPr>
          <p:cNvPr id="7" name="Text 4"/>
          <p:cNvSpPr/>
          <p:nvPr/>
        </p:nvSpPr>
        <p:spPr>
          <a:xfrm>
            <a:off x="2157413" y="5207675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 otot mulai berkurang di usia 30-an dan terus berkurang seiring bertambahnya usia. Hal ini mengakibatkan penurunan kekuatan otot dan kemampuan melakukan aktivitas sehari-hari.</a:t>
            </a:r>
            <a:endParaRPr lang="en-US" sz="171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23" y="2388870"/>
            <a:ext cx="3221355" cy="19908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04523" y="4651177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Penurunan Densitas Tulang</a:t>
            </a:r>
            <a:endParaRPr lang="en-US" sz="2138" dirty="0"/>
          </a:p>
        </p:txBody>
      </p:sp>
      <p:sp>
        <p:nvSpPr>
          <p:cNvPr id="10" name="Text 6"/>
          <p:cNvSpPr/>
          <p:nvPr/>
        </p:nvSpPr>
        <p:spPr>
          <a:xfrm>
            <a:off x="5704523" y="5547003"/>
            <a:ext cx="3221355" cy="2431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Tulang mulai kehilangan mineral di usia 30-an, mengakibatkan penurunan densitas tulang. Pada lansia, penurunan ini bisa mengakibatkan osteoporosis dan risiko patah tulang yang tinggi.</a:t>
            </a:r>
            <a:endParaRPr lang="en-US" sz="171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633" y="2388870"/>
            <a:ext cx="3221355" cy="19908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51633" y="4651177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Kerusakan Sendi dan Jaringan Penyangga</a:t>
            </a:r>
            <a:endParaRPr lang="en-US" sz="2138" dirty="0"/>
          </a:p>
        </p:txBody>
      </p:sp>
      <p:sp>
        <p:nvSpPr>
          <p:cNvPr id="13" name="Text 8"/>
          <p:cNvSpPr/>
          <p:nvPr/>
        </p:nvSpPr>
        <p:spPr>
          <a:xfrm>
            <a:off x="9251633" y="5547003"/>
            <a:ext cx="3221355" cy="1737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Sendi dan jaringan penyangga menjadi kaku dan tidak elastis seiring bertambahnya usia, menyebabkan nyeri dan masalah mobilitas.</a:t>
            </a:r>
            <a:endParaRPr lang="en-US" sz="17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37993" y="102727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Perubahan Patologis pada Sistem Muskuloskeletal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860358"/>
            <a:ext cx="44410" cy="4341852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Shape 4"/>
          <p:cNvSpPr/>
          <p:nvPr/>
        </p:nvSpPr>
        <p:spPr>
          <a:xfrm>
            <a:off x="7565172" y="3261658"/>
            <a:ext cx="777597" cy="44410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7" name="Shape 5"/>
          <p:cNvSpPr/>
          <p:nvPr/>
        </p:nvSpPr>
        <p:spPr>
          <a:xfrm>
            <a:off x="7065228" y="303395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8" name="Text 6"/>
          <p:cNvSpPr/>
          <p:nvPr/>
        </p:nvSpPr>
        <p:spPr>
          <a:xfrm>
            <a:off x="7246560" y="3075623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30825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Osteoporosis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3651885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Penurunan kepadatan tulang, meningkatkan risiko fraktur.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4372511"/>
            <a:ext cx="777597" cy="44410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2" name="Shape 10"/>
          <p:cNvSpPr/>
          <p:nvPr/>
        </p:nvSpPr>
        <p:spPr>
          <a:xfrm>
            <a:off x="7065228" y="414480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3" name="Text 11"/>
          <p:cNvSpPr/>
          <p:nvPr/>
        </p:nvSpPr>
        <p:spPr>
          <a:xfrm>
            <a:off x="7223700" y="418647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198" y="41933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Artritis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762738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Peradangan pada sendi yang menyebabkan rasa sakit dan keterbatasan gerak.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5523488"/>
            <a:ext cx="777597" cy="44410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7" name="Shape 15"/>
          <p:cNvSpPr/>
          <p:nvPr/>
        </p:nvSpPr>
        <p:spPr>
          <a:xfrm>
            <a:off x="7065228" y="529578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8" name="Text 16"/>
          <p:cNvSpPr/>
          <p:nvPr/>
        </p:nvSpPr>
        <p:spPr>
          <a:xfrm>
            <a:off x="7223700" y="533745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53443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Sarkopenia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913715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Menurunnya massa otot dan kekuatan, memengaruhi kemampuan untuk melakukan aktivitas sehari-hari.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02863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37993" y="1616988"/>
            <a:ext cx="9875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Pengenalan Osteoporosis pada Lansia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755702"/>
            <a:ext cx="3370064" cy="3856911"/>
          </a:xfrm>
          <a:prstGeom prst="roundRect">
            <a:avLst>
              <a:gd name="adj" fmla="val 3956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Text 4"/>
          <p:cNvSpPr/>
          <p:nvPr/>
        </p:nvSpPr>
        <p:spPr>
          <a:xfrm>
            <a:off x="2260163" y="29778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Tanda Gejala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547229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Tidak ada tanda atau gejala dalam fase awal osteoporosis. Patah tulang sering menjadi tanda pertama pada kondisi ini.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2755702"/>
            <a:ext cx="3370064" cy="3856911"/>
          </a:xfrm>
          <a:prstGeom prst="roundRect">
            <a:avLst>
              <a:gd name="adj" fmla="val 3956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9" name="Text 7"/>
          <p:cNvSpPr/>
          <p:nvPr/>
        </p:nvSpPr>
        <p:spPr>
          <a:xfrm>
            <a:off x="5852398" y="29778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Penyebab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52398" y="3547229"/>
            <a:ext cx="292572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Faktor risiko meliputi usia, jenis kelamin (perempuan lebih rentan), kekurangan mineral seperti kalsium dan vitamin D, serta gaya hidup yang tidak sehat.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2755702"/>
            <a:ext cx="3592234" cy="3856911"/>
          </a:xfrm>
          <a:prstGeom prst="roundRect">
            <a:avLst>
              <a:gd name="adj" fmla="val 3956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2" name="Text 10"/>
          <p:cNvSpPr/>
          <p:nvPr/>
        </p:nvSpPr>
        <p:spPr>
          <a:xfrm>
            <a:off x="9444633" y="29778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Gambar</a:t>
            </a:r>
            <a:endParaRPr lang="en-US" sz="2187" dirty="0"/>
          </a:p>
        </p:txBody>
      </p:sp>
      <p:pic>
        <p:nvPicPr>
          <p:cNvPr id="16" name="Picture 15" descr="A diagram of a human body&#10;&#10;Description automatically generated">
            <a:extLst>
              <a:ext uri="{FF2B5EF4-FFF2-40B4-BE49-F238E27FC236}">
                <a16:creationId xmlns:a16="http://schemas.microsoft.com/office/drawing/2014/main" id="{6AA64E7C-2D06-A0AA-5D56-67F56262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898" y="3547228"/>
            <a:ext cx="3539798" cy="30653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6273641" y="579477"/>
            <a:ext cx="7569517" cy="1312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6"/>
              </a:lnSpc>
              <a:buNone/>
            </a:pPr>
            <a:r>
              <a:rPr lang="en-US" sz="413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Perubahan Patofisiologis pada Osteoporosis</a:t>
            </a:r>
            <a:endParaRPr lang="en-US" sz="4133" dirty="0"/>
          </a:p>
        </p:txBody>
      </p:sp>
      <p:sp>
        <p:nvSpPr>
          <p:cNvPr id="5" name="Shape 3"/>
          <p:cNvSpPr/>
          <p:nvPr/>
        </p:nvSpPr>
        <p:spPr>
          <a:xfrm>
            <a:off x="6273641" y="2370415"/>
            <a:ext cx="472321" cy="472321"/>
          </a:xfrm>
          <a:prstGeom prst="roundRect">
            <a:avLst>
              <a:gd name="adj" fmla="val 26671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Text 4"/>
          <p:cNvSpPr/>
          <p:nvPr/>
        </p:nvSpPr>
        <p:spPr>
          <a:xfrm>
            <a:off x="6444972" y="2409706"/>
            <a:ext cx="129540" cy="3936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48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480" dirty="0"/>
          </a:p>
        </p:txBody>
      </p:sp>
      <p:sp>
        <p:nvSpPr>
          <p:cNvPr id="7" name="Text 5"/>
          <p:cNvSpPr/>
          <p:nvPr/>
        </p:nvSpPr>
        <p:spPr>
          <a:xfrm>
            <a:off x="6955869" y="2442567"/>
            <a:ext cx="2997637" cy="6560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Tulang Menjadi Rapuh dan Mudah Patah</a:t>
            </a:r>
            <a:endParaRPr lang="en-US" sz="2066" dirty="0"/>
          </a:p>
        </p:txBody>
      </p:sp>
      <p:sp>
        <p:nvSpPr>
          <p:cNvPr id="8" name="Text 6"/>
          <p:cNvSpPr/>
          <p:nvPr/>
        </p:nvSpPr>
        <p:spPr>
          <a:xfrm>
            <a:off x="6955869" y="3308509"/>
            <a:ext cx="2997637" cy="16787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Kehilangan mineral seperti kalsium dan fosfor membuat tulang lebih rapuh, sehingga meningkatkan risiko patah tulang.</a:t>
            </a:r>
            <a:endParaRPr lang="en-US" sz="1653" dirty="0"/>
          </a:p>
        </p:txBody>
      </p:sp>
      <p:sp>
        <p:nvSpPr>
          <p:cNvPr id="9" name="Shape 7"/>
          <p:cNvSpPr/>
          <p:nvPr/>
        </p:nvSpPr>
        <p:spPr>
          <a:xfrm>
            <a:off x="10163413" y="2370415"/>
            <a:ext cx="472321" cy="472321"/>
          </a:xfrm>
          <a:prstGeom prst="roundRect">
            <a:avLst>
              <a:gd name="adj" fmla="val 26671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0" name="Text 8"/>
          <p:cNvSpPr/>
          <p:nvPr/>
        </p:nvSpPr>
        <p:spPr>
          <a:xfrm>
            <a:off x="10311884" y="2409706"/>
            <a:ext cx="175260" cy="3936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48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480" dirty="0"/>
          </a:p>
        </p:txBody>
      </p:sp>
      <p:sp>
        <p:nvSpPr>
          <p:cNvPr id="11" name="Text 9"/>
          <p:cNvSpPr/>
          <p:nvPr/>
        </p:nvSpPr>
        <p:spPr>
          <a:xfrm>
            <a:off x="10845641" y="2442567"/>
            <a:ext cx="2997637" cy="6560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Tulang Cepat Kehilangan Kekuatan</a:t>
            </a:r>
            <a:endParaRPr lang="en-US" sz="2066" dirty="0"/>
          </a:p>
        </p:txBody>
      </p:sp>
      <p:sp>
        <p:nvSpPr>
          <p:cNvPr id="12" name="Text 10"/>
          <p:cNvSpPr/>
          <p:nvPr/>
        </p:nvSpPr>
        <p:spPr>
          <a:xfrm>
            <a:off x="10845641" y="3308509"/>
            <a:ext cx="2997637" cy="23502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Dengan cepatnya tulang kehilangan kekuatan, tubuh tidak lagi dapat meregenerasi tulang seperti biasa, menyebabkan penurunan densitas tulang dan risiko patah tulang yang meningkat.</a:t>
            </a:r>
            <a:endParaRPr lang="en-US" sz="1653" dirty="0"/>
          </a:p>
        </p:txBody>
      </p:sp>
      <p:sp>
        <p:nvSpPr>
          <p:cNvPr id="13" name="Shape 11"/>
          <p:cNvSpPr/>
          <p:nvPr/>
        </p:nvSpPr>
        <p:spPr>
          <a:xfrm>
            <a:off x="6273641" y="6032659"/>
            <a:ext cx="472321" cy="472321"/>
          </a:xfrm>
          <a:prstGeom prst="roundRect">
            <a:avLst>
              <a:gd name="adj" fmla="val 26671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4" name="Text 12"/>
          <p:cNvSpPr/>
          <p:nvPr/>
        </p:nvSpPr>
        <p:spPr>
          <a:xfrm>
            <a:off x="6425922" y="6071949"/>
            <a:ext cx="167640" cy="3936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48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480" dirty="0"/>
          </a:p>
        </p:txBody>
      </p:sp>
      <p:sp>
        <p:nvSpPr>
          <p:cNvPr id="15" name="Text 13"/>
          <p:cNvSpPr/>
          <p:nvPr/>
        </p:nvSpPr>
        <p:spPr>
          <a:xfrm>
            <a:off x="6955869" y="6104811"/>
            <a:ext cx="2099429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3"/>
              </a:lnSpc>
              <a:buNone/>
            </a:pPr>
            <a:r>
              <a:rPr lang="en-US" sz="206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Sakit dan Nyeri</a:t>
            </a:r>
            <a:endParaRPr lang="en-US" sz="2066" dirty="0"/>
          </a:p>
        </p:txBody>
      </p:sp>
      <p:sp>
        <p:nvSpPr>
          <p:cNvPr id="16" name="Text 14"/>
          <p:cNvSpPr/>
          <p:nvPr/>
        </p:nvSpPr>
        <p:spPr>
          <a:xfrm>
            <a:off x="6955869" y="6642735"/>
            <a:ext cx="6887289" cy="1007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5"/>
              </a:lnSpc>
              <a:buNone/>
            </a:pPr>
            <a:r>
              <a:rPr lang="en-US" sz="1653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Patah tulang dapat menyebabkan sakit dan nyeri yang berkepanjangan, membatasi mobilitas, dan secara signifikan mempengaruhi kualitas hidup.</a:t>
            </a:r>
            <a:endParaRPr lang="en-US" sz="1653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409027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71926" y="607100"/>
            <a:ext cx="10486430" cy="1379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2"/>
              </a:lnSpc>
              <a:buNone/>
            </a:pPr>
            <a:r>
              <a:rPr lang="en-US" sz="434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Sarkopenia: Pengenalan dan Patogenesis</a:t>
            </a:r>
            <a:endParaRPr lang="en-US" sz="4346" dirty="0"/>
          </a:p>
        </p:txBody>
      </p:sp>
      <p:sp>
        <p:nvSpPr>
          <p:cNvPr id="5" name="Shape 3"/>
          <p:cNvSpPr/>
          <p:nvPr/>
        </p:nvSpPr>
        <p:spPr>
          <a:xfrm>
            <a:off x="7293054" y="2428518"/>
            <a:ext cx="44053" cy="5373410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Shape 4"/>
          <p:cNvSpPr/>
          <p:nvPr/>
        </p:nvSpPr>
        <p:spPr>
          <a:xfrm>
            <a:off x="7563386" y="2827139"/>
            <a:ext cx="772597" cy="44053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7" name="Shape 5"/>
          <p:cNvSpPr/>
          <p:nvPr/>
        </p:nvSpPr>
        <p:spPr>
          <a:xfrm>
            <a:off x="7066776" y="2600920"/>
            <a:ext cx="496610" cy="496610"/>
          </a:xfrm>
          <a:prstGeom prst="roundRect">
            <a:avLst>
              <a:gd name="adj" fmla="val 26673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8" name="Text 6"/>
          <p:cNvSpPr/>
          <p:nvPr/>
        </p:nvSpPr>
        <p:spPr>
          <a:xfrm>
            <a:off x="7246441" y="2642235"/>
            <a:ext cx="137160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07" dirty="0"/>
          </a:p>
        </p:txBody>
      </p:sp>
      <p:sp>
        <p:nvSpPr>
          <p:cNvPr id="9" name="Text 7"/>
          <p:cNvSpPr/>
          <p:nvPr/>
        </p:nvSpPr>
        <p:spPr>
          <a:xfrm>
            <a:off x="8529280" y="2649260"/>
            <a:ext cx="2628900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217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Apa itu Sarkopenia?</a:t>
            </a:r>
            <a:endParaRPr lang="en-US" sz="2173" dirty="0"/>
          </a:p>
        </p:txBody>
      </p:sp>
      <p:sp>
        <p:nvSpPr>
          <p:cNvPr id="10" name="Text 8"/>
          <p:cNvSpPr/>
          <p:nvPr/>
        </p:nvSpPr>
        <p:spPr>
          <a:xfrm>
            <a:off x="8529280" y="3214926"/>
            <a:ext cx="4029075" cy="1059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1"/>
              </a:lnSpc>
              <a:buNone/>
            </a:pPr>
            <a:r>
              <a:rPr lang="en-US" sz="1738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Sarkopenia adalah penurunan massa otot dan kekuatan otot yang berkaitan dengan bertambahnya usia.</a:t>
            </a:r>
            <a:endParaRPr lang="en-US" sz="1738" dirty="0"/>
          </a:p>
        </p:txBody>
      </p:sp>
      <p:sp>
        <p:nvSpPr>
          <p:cNvPr id="11" name="Shape 9"/>
          <p:cNvSpPr/>
          <p:nvPr/>
        </p:nvSpPr>
        <p:spPr>
          <a:xfrm>
            <a:off x="6294180" y="3930848"/>
            <a:ext cx="772597" cy="44053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2" name="Shape 10"/>
          <p:cNvSpPr/>
          <p:nvPr/>
        </p:nvSpPr>
        <p:spPr>
          <a:xfrm>
            <a:off x="7066776" y="3704630"/>
            <a:ext cx="496610" cy="496610"/>
          </a:xfrm>
          <a:prstGeom prst="roundRect">
            <a:avLst>
              <a:gd name="adj" fmla="val 26673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3" name="Text 11"/>
          <p:cNvSpPr/>
          <p:nvPr/>
        </p:nvSpPr>
        <p:spPr>
          <a:xfrm>
            <a:off x="7223581" y="3745944"/>
            <a:ext cx="182880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07" dirty="0"/>
          </a:p>
        </p:txBody>
      </p:sp>
      <p:sp>
        <p:nvSpPr>
          <p:cNvPr id="14" name="Text 12"/>
          <p:cNvSpPr/>
          <p:nvPr/>
        </p:nvSpPr>
        <p:spPr>
          <a:xfrm>
            <a:off x="3296722" y="3752969"/>
            <a:ext cx="2804160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16"/>
              </a:lnSpc>
              <a:buNone/>
            </a:pPr>
            <a:r>
              <a:rPr lang="en-US" sz="217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Penyebab Sarkopenia</a:t>
            </a:r>
            <a:endParaRPr lang="en-US" sz="2173" dirty="0"/>
          </a:p>
        </p:txBody>
      </p:sp>
      <p:sp>
        <p:nvSpPr>
          <p:cNvPr id="15" name="Text 13"/>
          <p:cNvSpPr/>
          <p:nvPr/>
        </p:nvSpPr>
        <p:spPr>
          <a:xfrm>
            <a:off x="2071926" y="4318635"/>
            <a:ext cx="4028956" cy="1765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81"/>
              </a:lnSpc>
              <a:buNone/>
            </a:pPr>
            <a:r>
              <a:rPr lang="en-US" sz="1738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Faktor risiko meliputi ketidakaktifan, kurangnya asupan protein, dan perubahan hormonal seperti menurunnya produksi hormon pertumbuhan.</a:t>
            </a:r>
            <a:endParaRPr lang="en-US" sz="1738" dirty="0"/>
          </a:p>
        </p:txBody>
      </p:sp>
      <p:sp>
        <p:nvSpPr>
          <p:cNvPr id="16" name="Shape 14"/>
          <p:cNvSpPr/>
          <p:nvPr/>
        </p:nvSpPr>
        <p:spPr>
          <a:xfrm>
            <a:off x="7563386" y="5427583"/>
            <a:ext cx="772597" cy="44053"/>
          </a:xfrm>
          <a:prstGeom prst="rect">
            <a:avLst/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7" name="Shape 15"/>
          <p:cNvSpPr/>
          <p:nvPr/>
        </p:nvSpPr>
        <p:spPr>
          <a:xfrm>
            <a:off x="7066776" y="5201364"/>
            <a:ext cx="496610" cy="496610"/>
          </a:xfrm>
          <a:prstGeom prst="roundRect">
            <a:avLst>
              <a:gd name="adj" fmla="val 26673"/>
            </a:avLst>
          </a:prstGeom>
          <a:solidFill>
            <a:srgbClr val="E7EDF9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8" name="Text 16"/>
          <p:cNvSpPr/>
          <p:nvPr/>
        </p:nvSpPr>
        <p:spPr>
          <a:xfrm>
            <a:off x="7227391" y="5242679"/>
            <a:ext cx="175260" cy="4138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9"/>
              </a:lnSpc>
              <a:buNone/>
            </a:pPr>
            <a:r>
              <a:rPr lang="en-US" sz="260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07" dirty="0"/>
          </a:p>
        </p:txBody>
      </p:sp>
      <p:sp>
        <p:nvSpPr>
          <p:cNvPr id="19" name="Text 17"/>
          <p:cNvSpPr/>
          <p:nvPr/>
        </p:nvSpPr>
        <p:spPr>
          <a:xfrm>
            <a:off x="8529280" y="5249704"/>
            <a:ext cx="2207657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6"/>
              </a:lnSpc>
              <a:buNone/>
            </a:pPr>
            <a:r>
              <a:rPr lang="en-US" sz="217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Patogenesis</a:t>
            </a:r>
            <a:endParaRPr lang="en-US" sz="2173" dirty="0"/>
          </a:p>
        </p:txBody>
      </p:sp>
      <p:sp>
        <p:nvSpPr>
          <p:cNvPr id="20" name="Text 18"/>
          <p:cNvSpPr/>
          <p:nvPr/>
        </p:nvSpPr>
        <p:spPr>
          <a:xfrm>
            <a:off x="8529280" y="5815370"/>
            <a:ext cx="4029075" cy="1765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1"/>
              </a:lnSpc>
              <a:buNone/>
            </a:pPr>
            <a:r>
              <a:rPr lang="en-US" sz="1738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Pada sarkopenia, serabut otot mulai mengecil dan kehilangan jumlah, mengurangi kemampuan otot untuk menghasilkan tenaga dan menjaga stabilitas tubuh.</a:t>
            </a:r>
            <a:endParaRPr lang="en-US" sz="17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Perubahan Patofisiologis pada Sistem Muskuloskeletal pada Sarkopenia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5389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Penurunan Kekuatan Otot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931932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Massa otot dan kekuatan otot berkurang, sehingga individu lebih rentan terhadap kelemahan dan jatuh.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550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Peningkatan Risiko Jatuh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93205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Tubuh kesulitan mempertahankan keseimbangan, sehingga meningkatkan risiko jatuh dan cedera serius.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5508"/>
            <a:ext cx="3032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Penyediaan Perawatan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Latihan kekuatan otot dan asupan nutrisi yang tepat dapat membantu memperlambat atau mencegah perkembangan sarkopenia.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37993" y="1214914"/>
            <a:ext cx="6911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Gout Arthritis pada Lansia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Tanda dan Gejala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Gout arthritis pada lansia ditandai dengan gejala seperti nyeri hebat, bengkak, dan kemerahan pada sendi.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Penyebab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Gout arthritis disebabkan oleh penumpukan kristal asam urat di dalam sendi.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Penanganan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Penanganan gout arthritis melibatkan penggunaan obat-obatan antiinflamasi, perubahan pola makan, dan peningkatan asupan cairan.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4" name="Text 2"/>
          <p:cNvSpPr/>
          <p:nvPr/>
        </p:nvSpPr>
        <p:spPr>
          <a:xfrm>
            <a:off x="2037993" y="1214914"/>
            <a:ext cx="7840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Rematoid Artritis pada Lansia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Tanda dan Gejala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Rematoid Artritis pada lansia ditandai dengan gejala seperti kaku dan nyeri sendi, kelelahan, dan pembengkakan pada bagian tubuh tertentu.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Penyebab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Penyebab Rematoid Artritis belum diketahui secara pasti, tetapi diduga melibatkan faktor genetik dan gangguan sistem kekebalan tubuh.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Penanganan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Penanganan Rematoid Artritis meliputi penggunaan obat-obatan antiinflamasi, fisioterapi, dan perubahan gaya hidup.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902</Words>
  <Application>Microsoft Office PowerPoint</Application>
  <PresentationFormat>Custom</PresentationFormat>
  <Paragraphs>117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Roboto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Latiful Hidayat</cp:lastModifiedBy>
  <cp:revision>9</cp:revision>
  <dcterms:created xsi:type="dcterms:W3CDTF">2023-10-01T12:09:00Z</dcterms:created>
  <dcterms:modified xsi:type="dcterms:W3CDTF">2024-07-17T03:49:04Z</dcterms:modified>
</cp:coreProperties>
</file>