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25" r:id="rId5"/>
    <p:sldId id="326" r:id="rId6"/>
    <p:sldId id="327" r:id="rId7"/>
    <p:sldId id="337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05" autoAdjust="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tri dish with some transparent capsules">
            <a:extLst>
              <a:ext uri="{FF2B5EF4-FFF2-40B4-BE49-F238E27FC236}">
                <a16:creationId xmlns:a16="http://schemas.microsoft.com/office/drawing/2014/main" id="{F8B829FC-0ACD-46C3-5D7E-74FB2C721D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Abdul </a:t>
            </a:r>
            <a:r>
              <a:rPr lang="en-US" dirty="0" err="1"/>
              <a:t>qodir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DC81EA-2BE3-ADA7-D375-A9CC16FC3D7E}"/>
              </a:ext>
            </a:extLst>
          </p:cNvPr>
          <p:cNvSpPr txBox="1"/>
          <p:nvPr/>
        </p:nvSpPr>
        <p:spPr>
          <a:xfrm>
            <a:off x="6025243" y="631762"/>
            <a:ext cx="609755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Rumusan masalah merupakan pertanyaan penelitian perlu dijawab dengan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Daytona Condensed Light (Body)"/>
              </a:rPr>
              <a:t>penelitian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yang akan dilaksanakan</a:t>
            </a:r>
            <a:endParaRPr lang="en-US" sz="2800" dirty="0">
              <a:solidFill>
                <a:srgbClr val="000000"/>
              </a:solidFill>
              <a:latin typeface="Daytona Condensed Light (Body)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Contoh: </a:t>
            </a:r>
            <a:r>
              <a:rPr lang="id-ID" sz="2800" b="0" i="0" dirty="0">
                <a:solidFill>
                  <a:srgbClr val="3333FF"/>
                </a:solidFill>
                <a:effectLst/>
                <a:latin typeface="Daytona Condensed Light (Body)"/>
              </a:rPr>
              <a:t>Bagaimanakah </a:t>
            </a:r>
            <a:r>
              <a:rPr lang="id-ID" sz="2800" b="0" i="0" dirty="0">
                <a:solidFill>
                  <a:srgbClr val="0000FF"/>
                </a:solidFill>
                <a:effectLst/>
                <a:latin typeface="Daytona Condensed Light (Body)"/>
              </a:rPr>
              <a:t>penatalaksanaan fisoterapi dengan menggunakan kombinasi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Daytona Condensed Light (Body)"/>
              </a:rPr>
              <a:t> </a:t>
            </a:r>
            <a:r>
              <a:rPr lang="id-ID" sz="2800" b="0" i="0" dirty="0">
                <a:solidFill>
                  <a:srgbClr val="0000FF"/>
                </a:solidFill>
                <a:effectLst/>
                <a:latin typeface="Daytona Condensed Light (Body)"/>
              </a:rPr>
              <a:t>Pendekatan </a:t>
            </a:r>
            <a:r>
              <a:rPr lang="id-ID" sz="2800" b="0" i="1" dirty="0">
                <a:solidFill>
                  <a:srgbClr val="0000FF"/>
                </a:solidFill>
                <a:effectLst/>
                <a:latin typeface="Daytona Condensed Light (Body)"/>
              </a:rPr>
              <a:t>Motor Relearning Programme </a:t>
            </a:r>
            <a:r>
              <a:rPr lang="id-ID" sz="2800" b="0" i="0" dirty="0">
                <a:solidFill>
                  <a:srgbClr val="0000FF"/>
                </a:solidFill>
                <a:effectLst/>
                <a:latin typeface="Daytona Condensed Light (Body)"/>
              </a:rPr>
              <a:t>(MRP) dan Core-Strengthening Terhadap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Daytona Condensed Light (Body)"/>
              </a:rPr>
              <a:t> </a:t>
            </a:r>
            <a:r>
              <a:rPr lang="id-ID" sz="2800" b="0" i="0" dirty="0">
                <a:solidFill>
                  <a:srgbClr val="0000FF"/>
                </a:solidFill>
                <a:effectLst/>
                <a:latin typeface="Daytona Condensed Light (Body)"/>
              </a:rPr>
              <a:t>Peningkatan Keseimbangan Statis dan Dinamis pada klien dengan CVD Stroke</a:t>
            </a:r>
            <a:br>
              <a:rPr lang="id-ID" sz="2800" b="0" i="0" dirty="0">
                <a:solidFill>
                  <a:srgbClr val="0000FF"/>
                </a:solidFill>
                <a:effectLst/>
                <a:latin typeface="Daytona Condensed Light (Body)"/>
              </a:rPr>
            </a:br>
            <a:r>
              <a:rPr lang="id-ID" sz="2800" b="0" i="0" dirty="0">
                <a:solidFill>
                  <a:srgbClr val="0000FF"/>
                </a:solidFill>
                <a:effectLst/>
                <a:latin typeface="Daytona Condensed Light (Body)"/>
              </a:rPr>
              <a:t>Iskemik di RS X</a:t>
            </a:r>
            <a:r>
              <a:rPr lang="id-ID" sz="2800" b="0" i="0" dirty="0">
                <a:solidFill>
                  <a:srgbClr val="3333FF"/>
                </a:solidFill>
                <a:effectLst/>
                <a:latin typeface="Daytona Condensed Light (Body)"/>
              </a:rPr>
              <a:t>?</a:t>
            </a:r>
            <a:r>
              <a:rPr lang="id-ID" sz="2800" dirty="0">
                <a:latin typeface="Daytona Condensed Light (Body)"/>
              </a:rPr>
              <a:t> </a:t>
            </a:r>
            <a:br>
              <a:rPr lang="id-ID" sz="2800" dirty="0">
                <a:latin typeface="Daytona Condensed Light (Body)"/>
              </a:rPr>
            </a:br>
            <a:endParaRPr lang="id-ID" sz="2800" dirty="0">
              <a:latin typeface="Daytona Condensed Light (Body)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8C4D2F-8B87-662B-867F-A77FD1F330BF}"/>
              </a:ext>
            </a:extLst>
          </p:cNvPr>
          <p:cNvSpPr txBox="1"/>
          <p:nvPr/>
        </p:nvSpPr>
        <p:spPr>
          <a:xfrm>
            <a:off x="1089350" y="631762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i="0" dirty="0">
                <a:solidFill>
                  <a:srgbClr val="0432FF"/>
                </a:solidFill>
                <a:effectLst/>
                <a:latin typeface="TimesNewRomanPS-BoldMT"/>
              </a:rPr>
              <a:t>Rumusan Masalah</a:t>
            </a:r>
            <a:endParaRPr lang="id-ID" sz="3200" dirty="0"/>
          </a:p>
        </p:txBody>
      </p:sp>
      <p:pic>
        <p:nvPicPr>
          <p:cNvPr id="19" name="Picture Placeholder 6" descr="Pipette over three glass jars">
            <a:extLst>
              <a:ext uri="{FF2B5EF4-FFF2-40B4-BE49-F238E27FC236}">
                <a16:creationId xmlns:a16="http://schemas.microsoft.com/office/drawing/2014/main" id="{8937DE06-BA49-C677-F9F8-82D7D4F00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518" y="1828800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576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8D0DCBF-4950-0688-160D-34FAD5B12E27}"/>
              </a:ext>
            </a:extLst>
          </p:cNvPr>
          <p:cNvSpPr txBox="1"/>
          <p:nvPr/>
        </p:nvSpPr>
        <p:spPr>
          <a:xfrm>
            <a:off x="5810639" y="1397675"/>
            <a:ext cx="60975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3200" b="0" i="0" dirty="0">
                <a:solidFill>
                  <a:srgbClr val="000000"/>
                </a:solidFill>
                <a:effectLst/>
                <a:latin typeface="Daytona Condensed Light (Body)"/>
              </a:rPr>
              <a:t>Bagian ini mengemukakan tujuan yang ingin dicapai melalui proses penelitian.</a:t>
            </a:r>
            <a:endParaRPr lang="en-US" sz="3200" dirty="0">
              <a:solidFill>
                <a:srgbClr val="000000"/>
              </a:solidFill>
              <a:latin typeface="Daytona Condensed Light (Body)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3200" b="0" i="0" dirty="0">
                <a:solidFill>
                  <a:srgbClr val="000000"/>
                </a:solidFill>
                <a:effectLst/>
                <a:latin typeface="Daytona Condensed Light (Body)"/>
              </a:rPr>
              <a:t>Tujuan penelitian harus jelas dan tegas. Tujuan penelitian dapat dibagi menjadi 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3200" b="0" i="0" dirty="0">
                <a:solidFill>
                  <a:srgbClr val="000000"/>
                </a:solidFill>
                <a:effectLst/>
                <a:latin typeface="Daytona Condensed Light (Body)"/>
              </a:rPr>
              <a:t>Tujuan umum dan Tujuan khusus.</a:t>
            </a:r>
            <a:r>
              <a:rPr lang="id-ID" sz="3200" dirty="0">
                <a:latin typeface="Daytona Condensed Light (Body)"/>
              </a:rPr>
              <a:t> </a:t>
            </a:r>
            <a:br>
              <a:rPr lang="id-ID" sz="3200" dirty="0">
                <a:latin typeface="Daytona Condensed Light (Body)"/>
              </a:rPr>
            </a:br>
            <a:endParaRPr lang="id-ID" sz="3200" dirty="0">
              <a:latin typeface="Daytona Condensed Light (Body)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3F3CE-8C61-F35D-95F3-2FD1E2D444C7}"/>
              </a:ext>
            </a:extLst>
          </p:cNvPr>
          <p:cNvSpPr txBox="1"/>
          <p:nvPr/>
        </p:nvSpPr>
        <p:spPr>
          <a:xfrm>
            <a:off x="1490566" y="751344"/>
            <a:ext cx="3862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b="1" i="0" dirty="0">
                <a:solidFill>
                  <a:srgbClr val="000000"/>
                </a:solidFill>
                <a:effectLst/>
                <a:latin typeface="TimesNewRomanPS-BoldMT"/>
              </a:rPr>
              <a:t>Tujuan Penelitian</a:t>
            </a:r>
            <a:endParaRPr lang="id-ID" sz="3600" dirty="0"/>
          </a:p>
        </p:txBody>
      </p:sp>
      <p:pic>
        <p:nvPicPr>
          <p:cNvPr id="19" name="Picture Placeholder 6" descr="Pipette over three glass jars">
            <a:extLst>
              <a:ext uri="{FF2B5EF4-FFF2-40B4-BE49-F238E27FC236}">
                <a16:creationId xmlns:a16="http://schemas.microsoft.com/office/drawing/2014/main" id="{04953A6F-E821-67D5-420B-20144040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518" y="1828800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87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67FC7-B449-D078-54F3-AAB49EFD3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1" t="9797" r="10842" b="9388"/>
          <a:stretch/>
        </p:blipFill>
        <p:spPr>
          <a:xfrm>
            <a:off x="749559" y="317240"/>
            <a:ext cx="10692881" cy="66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1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BCAA7E-A804-37EF-EA64-519C14DF6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9387" r="18954" b="13061"/>
          <a:stretch/>
        </p:blipFill>
        <p:spPr>
          <a:xfrm>
            <a:off x="765110" y="139959"/>
            <a:ext cx="9535886" cy="68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White DNA structure">
            <a:extLst>
              <a:ext uri="{FF2B5EF4-FFF2-40B4-BE49-F238E27FC236}">
                <a16:creationId xmlns:a16="http://schemas.microsoft.com/office/drawing/2014/main" id="{6D8705D1-EA1F-3113-ABE0-EC474D1F18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1130D679-D78E-1F15-EC3D-4BED6D69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pic>
        <p:nvPicPr>
          <p:cNvPr id="22" name="Picture Placeholder 25" descr="Bacteria cultured in a petri dish for a laboratory or a scientific investigation">
            <a:extLst>
              <a:ext uri="{FF2B5EF4-FFF2-40B4-BE49-F238E27FC236}">
                <a16:creationId xmlns:a16="http://schemas.microsoft.com/office/drawing/2014/main" id="{862BA3D8-52E1-692C-F244-F7882DAD22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3341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Placeholder 7" descr="Pipette diffusing dyes in flasks">
            <a:extLst>
              <a:ext uri="{FF2B5EF4-FFF2-40B4-BE49-F238E27FC236}">
                <a16:creationId xmlns:a16="http://schemas.microsoft.com/office/drawing/2014/main" id="{9DA934D8-2609-4227-78DF-CF8F07A2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5681690" y="2601686"/>
            <a:ext cx="6638544" cy="448056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A71839-409D-A891-F38D-540CCA50FAED}"/>
              </a:ext>
            </a:extLst>
          </p:cNvPr>
          <p:cNvSpPr txBox="1"/>
          <p:nvPr/>
        </p:nvSpPr>
        <p:spPr>
          <a:xfrm>
            <a:off x="1828799" y="1866122"/>
            <a:ext cx="584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mengukuti</a:t>
            </a:r>
            <a:r>
              <a:rPr lang="en-US" dirty="0"/>
              <a:t> </a:t>
            </a:r>
            <a:r>
              <a:rPr lang="en-US" dirty="0" err="1"/>
              <a:t>perkuliah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:</a:t>
            </a:r>
          </a:p>
          <a:p>
            <a:endParaRPr lang="id-ID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B730559-8CB9-68C7-30A8-C86110991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79344"/>
              </p:ext>
            </p:extLst>
          </p:nvPr>
        </p:nvGraphicFramePr>
        <p:xfrm>
          <a:off x="1336039" y="2512453"/>
          <a:ext cx="9776719" cy="1257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6719">
                  <a:extLst>
                    <a:ext uri="{9D8B030D-6E8A-4147-A177-3AD203B41FA5}">
                      <a16:colId xmlns:a16="http://schemas.microsoft.com/office/drawing/2014/main" val="2020184596"/>
                    </a:ext>
                  </a:extLst>
                </a:gridCol>
              </a:tblGrid>
              <a:tr h="6285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Mahasiswa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mampu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mengidentifikasi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masalah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keperawatan</a:t>
                      </a:r>
                      <a:r>
                        <a:rPr lang="en-US" sz="2000" dirty="0">
                          <a:effectLst/>
                        </a:rPr>
                        <a:t> (C2, A3, P3)</a:t>
                      </a:r>
                      <a:endParaRPr lang="id-ID" sz="2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666278"/>
                  </a:ext>
                </a:extLst>
              </a:tr>
              <a:tr h="6285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Mahasiswa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mampu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mengidentifikasi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perumusahan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masalah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keperawatan</a:t>
                      </a:r>
                      <a:r>
                        <a:rPr lang="en-US" sz="2000" dirty="0">
                          <a:effectLst/>
                        </a:rPr>
                        <a:t> (C2, A3, P3)</a:t>
                      </a:r>
                      <a:endParaRPr lang="id-ID" sz="2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48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MSKS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D8BC6-DD9D-7F06-3B9F-9F2B462E49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Placeholder 6" descr="Pipette over three glass jars">
            <a:extLst>
              <a:ext uri="{FF2B5EF4-FFF2-40B4-BE49-F238E27FC236}">
                <a16:creationId xmlns:a16="http://schemas.microsoft.com/office/drawing/2014/main" id="{7FFC92DA-E590-4A49-8738-10A5D4DBBE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1828800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AB36C9-BF99-46EE-0C17-B5C858E89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74" y="2525610"/>
            <a:ext cx="7016620" cy="4183100"/>
          </a:xfrm>
        </p:spPr>
        <p:txBody>
          <a:bodyPr/>
          <a:lstStyle/>
          <a:p>
            <a:pPr marL="512763" indent="-5127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Berisi uraian tentang apa yang menjadi latar belakang masalah sehingga perlu dipecahkan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melalui </a:t>
            </a:r>
            <a:r>
              <a:rPr lang="en-US" sz="2200" dirty="0" err="1">
                <a:solidFill>
                  <a:srgbClr val="000000"/>
                </a:solidFill>
                <a:latin typeface="Daytona Condensed Light (Body)"/>
              </a:rPr>
              <a:t>metode</a:t>
            </a:r>
            <a:r>
              <a:rPr lang="en-US" sz="2200" dirty="0">
                <a:solidFill>
                  <a:srgbClr val="000000"/>
                </a:solidFill>
                <a:latin typeface="Daytona Condensed Light (Body)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Daytona Condensed Light (Body)"/>
              </a:rPr>
              <a:t>ilmiah</a:t>
            </a:r>
            <a:endParaRPr lang="en-US" sz="22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512763" indent="-5127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Inti dari latar belakang adalah suatu </a:t>
            </a:r>
            <a:r>
              <a:rPr lang="id-ID" sz="2200" b="1" i="0" dirty="0">
                <a:solidFill>
                  <a:schemeClr val="accent1">
                    <a:lumMod val="75000"/>
                  </a:schemeClr>
                </a:solidFill>
                <a:effectLst/>
                <a:latin typeface="Daytona Condensed Light (Body)"/>
              </a:rPr>
              <a:t>keragu-raguan,</a:t>
            </a: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200" b="1" i="0" dirty="0">
                <a:solidFill>
                  <a:schemeClr val="accent1">
                    <a:lumMod val="75000"/>
                  </a:schemeClr>
                </a:solidFill>
                <a:effectLst/>
                <a:latin typeface="Daytona Condensed Light (Body)"/>
              </a:rPr>
              <a:t>kesenjangan,</a:t>
            </a:r>
            <a:b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</a:b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sehingga peneliti tertarik untuk melakukan investigasi. </a:t>
            </a:r>
            <a:endParaRPr lang="en-US" sz="22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512763" indent="-5127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Masalah tersebut harus didukung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oleh fakta empiris sehingga jelas, memang ada masalah yang perlu diteliti. </a:t>
            </a:r>
            <a:endParaRPr lang="en-US" sz="2200" dirty="0">
              <a:solidFill>
                <a:srgbClr val="000000"/>
              </a:solidFill>
              <a:latin typeface="Daytona Condensed Light (Body)"/>
            </a:endParaRPr>
          </a:p>
          <a:p>
            <a:pPr marL="512763" indent="-5127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Daytona Condensed Light (Body)"/>
              </a:rPr>
              <a:t>H</a:t>
            </a: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arus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ditunjukkan letak masalah yang akan diteliti dalam konteks teori dengan permasalahan yang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200" b="0" i="0" dirty="0">
                <a:solidFill>
                  <a:srgbClr val="000000"/>
                </a:solidFill>
                <a:effectLst/>
                <a:latin typeface="Daytona Condensed Light (Body)"/>
              </a:rPr>
              <a:t>lebih luas, serta peran penelitian tersebut dalam pemecahannya</a:t>
            </a:r>
            <a:r>
              <a:rPr lang="id-ID" sz="2200" dirty="0">
                <a:latin typeface="Daytona Condensed Light (Body)"/>
              </a:rPr>
              <a:t> </a:t>
            </a:r>
            <a:br>
              <a:rPr lang="id-ID" sz="2200" dirty="0">
                <a:latin typeface="Daytona Condensed Light (Body)"/>
              </a:rPr>
            </a:br>
            <a:endParaRPr lang="id-ID" sz="2200" dirty="0">
              <a:latin typeface="Daytona Condensed 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81013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640E3-ACD2-7360-A022-281862D314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76FCA-E5D9-5BC6-F8F1-95D9E556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4</a:t>
            </a:fld>
            <a:endParaRPr lang="en-US" dirty="0"/>
          </a:p>
        </p:txBody>
      </p:sp>
      <p:pic>
        <p:nvPicPr>
          <p:cNvPr id="18" name="Picture Placeholder 17" descr="Scientist looking at a test tube">
            <a:extLst>
              <a:ext uri="{FF2B5EF4-FFF2-40B4-BE49-F238E27FC236}">
                <a16:creationId xmlns:a16="http://schemas.microsoft.com/office/drawing/2014/main" id="{1FB107C6-83C2-4539-D841-857D29AC76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575" y="612775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  <p:pic>
        <p:nvPicPr>
          <p:cNvPr id="15" name="Picture Placeholder 17" descr="Nerve with solid fill">
            <a:extLst>
              <a:ext uri="{FF2B5EF4-FFF2-40B4-BE49-F238E27FC236}">
                <a16:creationId xmlns:a16="http://schemas.microsoft.com/office/drawing/2014/main" id="{D6EBC2A8-A6B3-B04E-41A4-25A9A0676AD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45225" y="1945827"/>
            <a:ext cx="914400" cy="914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59EBB-1744-14F2-6EEA-D5BDC030F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2705" y="2212975"/>
            <a:ext cx="4114800" cy="347472"/>
          </a:xfrm>
        </p:spPr>
        <p:txBody>
          <a:bodyPr/>
          <a:lstStyle/>
          <a:p>
            <a:r>
              <a:rPr lang="en-US" sz="2200" dirty="0" err="1"/>
              <a:t>Introduksi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masalah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Placeholder 19" descr="Microscope with solid fill">
            <a:extLst>
              <a:ext uri="{FF2B5EF4-FFF2-40B4-BE49-F238E27FC236}">
                <a16:creationId xmlns:a16="http://schemas.microsoft.com/office/drawing/2014/main" id="{5231DDDB-E29E-8882-E71C-20340171D8D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45225" y="4514402"/>
            <a:ext cx="914400" cy="9144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A83F6-ADD2-533E-DD3D-2171EC6F7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4782971"/>
            <a:ext cx="4114800" cy="347472"/>
          </a:xfrm>
        </p:spPr>
        <p:txBody>
          <a:bodyPr/>
          <a:lstStyle/>
          <a:p>
            <a:r>
              <a:rPr lang="id-ID" sz="2200" b="1" i="0" dirty="0">
                <a:solidFill>
                  <a:srgbClr val="0432FF"/>
                </a:solidFill>
                <a:effectLst/>
                <a:latin typeface="TimesNewRomanPS-BoldMT"/>
              </a:rPr>
              <a:t>Kronologis</a:t>
            </a:r>
            <a:r>
              <a:rPr lang="id-ID" sz="2200" dirty="0"/>
              <a:t> </a:t>
            </a:r>
            <a:endParaRPr lang="en-US" sz="2200" dirty="0"/>
          </a:p>
        </p:txBody>
      </p:sp>
      <p:pic>
        <p:nvPicPr>
          <p:cNvPr id="17" name="Picture Placeholder 21" descr="Test tubes outline">
            <a:extLst>
              <a:ext uri="{FF2B5EF4-FFF2-40B4-BE49-F238E27FC236}">
                <a16:creationId xmlns:a16="http://schemas.microsoft.com/office/drawing/2014/main" id="{488A4C2A-F5B5-FAD1-D810-289B2092FF6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5225" y="5725563"/>
            <a:ext cx="914400" cy="9144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08684D-1AA5-491C-E832-1EB26568CC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890173"/>
            <a:ext cx="4114800" cy="347472"/>
          </a:xfrm>
        </p:spPr>
        <p:txBody>
          <a:bodyPr/>
          <a:lstStyle/>
          <a:p>
            <a:r>
              <a:rPr lang="id-ID" sz="2200" b="1" i="0" dirty="0">
                <a:solidFill>
                  <a:srgbClr val="0432FF"/>
                </a:solidFill>
                <a:effectLst/>
                <a:latin typeface="TimesNewRomanPS-BoldMT"/>
              </a:rPr>
              <a:t>Solusi</a:t>
            </a:r>
            <a:r>
              <a:rPr lang="id-ID" sz="2200" dirty="0"/>
              <a:t> </a:t>
            </a:r>
            <a:endParaRPr lang="en-US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F9202-DE6B-1C45-E5E0-5432831A744C}"/>
              </a:ext>
            </a:extLst>
          </p:cNvPr>
          <p:cNvSpPr txBox="1"/>
          <p:nvPr/>
        </p:nvSpPr>
        <p:spPr>
          <a:xfrm>
            <a:off x="1203647" y="3878492"/>
            <a:ext cx="4301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latar</a:t>
            </a:r>
            <a:r>
              <a:rPr lang="en-US" sz="2800" dirty="0"/>
              <a:t> </a:t>
            </a:r>
            <a:r>
              <a:rPr lang="en-US" sz="2800" dirty="0" err="1"/>
              <a:t>belakang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?</a:t>
            </a:r>
            <a:endParaRPr lang="id-ID" sz="2800" dirty="0"/>
          </a:p>
        </p:txBody>
      </p:sp>
      <p:pic>
        <p:nvPicPr>
          <p:cNvPr id="35" name="Picture Placeholder 21" descr="Test tubes outline">
            <a:extLst>
              <a:ext uri="{FF2B5EF4-FFF2-40B4-BE49-F238E27FC236}">
                <a16:creationId xmlns:a16="http://schemas.microsoft.com/office/drawing/2014/main" id="{6ECE10F2-3386-92AD-753C-274CA2907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91036" y="3213440"/>
            <a:ext cx="914400" cy="914400"/>
          </a:xfrm>
          <a:prstGeom prst="rect">
            <a:avLst/>
          </a:prstGeom>
        </p:spPr>
      </p:pic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78A4AF5-DF57-248D-BFFC-6BAAB54FE505}"/>
              </a:ext>
            </a:extLst>
          </p:cNvPr>
          <p:cNvSpPr txBox="1">
            <a:spLocks/>
          </p:cNvSpPr>
          <p:nvPr/>
        </p:nvSpPr>
        <p:spPr>
          <a:xfrm>
            <a:off x="7498080" y="3347363"/>
            <a:ext cx="4568734" cy="47222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72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spc="200" baseline="0">
                <a:solidFill>
                  <a:schemeClr val="tx1"/>
                </a:solidFill>
                <a:latin typeface="+mj-lt"/>
                <a:ea typeface="+mn-ea"/>
                <a:cs typeface="Posterama" panose="020B0504020200020000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0" i="0" dirty="0">
                <a:solidFill>
                  <a:srgbClr val="000000"/>
                </a:solidFill>
                <a:effectLst/>
                <a:latin typeface="TimesNewRomanPSMT"/>
              </a:rPr>
              <a:t>Justifikasi / </a:t>
            </a:r>
            <a:r>
              <a:rPr lang="id-ID" b="1" i="0" dirty="0">
                <a:solidFill>
                  <a:srgbClr val="0432FF"/>
                </a:solidFill>
                <a:effectLst/>
                <a:latin typeface="TimesNewRomanPS-BoldMT"/>
              </a:rPr>
              <a:t>Skala </a:t>
            </a:r>
            <a:r>
              <a:rPr lang="id-ID" b="0" i="0" dirty="0">
                <a:solidFill>
                  <a:srgbClr val="000000"/>
                </a:solidFill>
                <a:effectLst/>
                <a:latin typeface="TimesNewRomanPSMT"/>
              </a:rPr>
              <a:t>Masalah</a:t>
            </a:r>
            <a:r>
              <a:rPr lang="id-ID" dirty="0"/>
              <a:t> 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044C6D-CD2E-EA93-694E-F647FF33521E}"/>
              </a:ext>
            </a:extLst>
          </p:cNvPr>
          <p:cNvSpPr txBox="1"/>
          <p:nvPr/>
        </p:nvSpPr>
        <p:spPr>
          <a:xfrm>
            <a:off x="6428792" y="6083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b="0" i="0" dirty="0">
                <a:solidFill>
                  <a:srgbClr val="000000"/>
                </a:solidFill>
                <a:effectLst/>
              </a:rPr>
              <a:t>Dalam latar belakang ini ditulis secara berurutan introduksi masalah penelitian,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id-ID" sz="1800" b="0" i="0" dirty="0">
                <a:solidFill>
                  <a:srgbClr val="000000"/>
                </a:solidFill>
                <a:effectLst/>
              </a:rPr>
              <a:t>justifikasi/skala masalah, kronologi masalah dan konsep solusi (MSKS)</a:t>
            </a:r>
            <a:r>
              <a:rPr lang="id-ID" dirty="0"/>
              <a:t> 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3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C2DD63B-6635-544C-2B46-0210C4AEB697}"/>
              </a:ext>
            </a:extLst>
          </p:cNvPr>
          <p:cNvSpPr txBox="1"/>
          <p:nvPr/>
        </p:nvSpPr>
        <p:spPr>
          <a:xfrm>
            <a:off x="5990252" y="566678"/>
            <a:ext cx="57663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Langsung ungkapkan permasalahan pokok: ruang lingkup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kesenjangan yang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muncul dan perlu diperhatikan.</a:t>
            </a:r>
            <a:endParaRPr lang="en-US" sz="2400" dirty="0">
              <a:solidFill>
                <a:srgbClr val="000000"/>
              </a:solidFill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Penulisan singkat, padat dan jelas untuk mengungkapkan pengertian dan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mengungkapkan cakupan masalah pokok</a:t>
            </a:r>
            <a:endParaRPr lang="en-US" sz="2400" dirty="0">
              <a:solidFill>
                <a:srgbClr val="000000"/>
              </a:solidFill>
              <a:latin typeface="Daytona Condensed Light (Body)"/>
            </a:endParaRPr>
          </a:p>
          <a:p>
            <a:endParaRPr lang="en-US" sz="24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Permasalahan bisa diungkapkan dengan melihat fenomena yang ditemukan di</a:t>
            </a:r>
            <a:b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</a:b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tempat penelitian atau di masyarakat.</a:t>
            </a:r>
            <a:r>
              <a:rPr lang="id-ID" sz="2400" dirty="0">
                <a:latin typeface="Daytona Condensed Light (Body)"/>
              </a:rPr>
              <a:t> </a:t>
            </a:r>
            <a:br>
              <a:rPr lang="id-ID" sz="2400" dirty="0">
                <a:latin typeface="Daytona Condensed Light (Body)"/>
              </a:rPr>
            </a:br>
            <a:endParaRPr lang="id-ID" sz="2400" dirty="0">
              <a:latin typeface="Daytona Condensed Light (Body)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F31FDF-B5A1-18DE-1421-72B4FACCBC21}"/>
              </a:ext>
            </a:extLst>
          </p:cNvPr>
          <p:cNvSpPr txBox="1"/>
          <p:nvPr/>
        </p:nvSpPr>
        <p:spPr>
          <a:xfrm>
            <a:off x="986712" y="818374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4000" b="0" i="0" dirty="0">
                <a:solidFill>
                  <a:srgbClr val="000000"/>
                </a:solidFill>
                <a:effectLst/>
                <a:latin typeface="Daytona Condensed Light (Body)"/>
              </a:rPr>
              <a:t>Introduksi </a:t>
            </a:r>
            <a:r>
              <a:rPr lang="id-ID" sz="4000" b="1" i="0" dirty="0">
                <a:solidFill>
                  <a:srgbClr val="0432FF"/>
                </a:solidFill>
                <a:effectLst/>
                <a:latin typeface="Daytona Condensed Light (Body)"/>
              </a:rPr>
              <a:t>masalah</a:t>
            </a:r>
            <a:endParaRPr lang="id-ID" sz="4000" dirty="0"/>
          </a:p>
        </p:txBody>
      </p:sp>
      <p:pic>
        <p:nvPicPr>
          <p:cNvPr id="19" name="Picture Placeholder 6" descr="Pipette over three glass jars">
            <a:extLst>
              <a:ext uri="{FF2B5EF4-FFF2-40B4-BE49-F238E27FC236}">
                <a16:creationId xmlns:a16="http://schemas.microsoft.com/office/drawing/2014/main" id="{56B18385-A3D3-3917-FF59-1346866B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1828800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400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9BBD7D-4C79-B756-2FE6-846F68732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2" t="19184" r="20867" b="11428"/>
          <a:stretch/>
        </p:blipFill>
        <p:spPr>
          <a:xfrm>
            <a:off x="2827176" y="158620"/>
            <a:ext cx="9324244" cy="655009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E2F1C2-D2AB-4E29-09C8-42517929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399" y="701416"/>
            <a:ext cx="4114800" cy="347472"/>
          </a:xfrm>
        </p:spPr>
        <p:txBody>
          <a:bodyPr/>
          <a:lstStyle/>
          <a:p>
            <a:r>
              <a:rPr lang="en-US" sz="2200" dirty="0" err="1"/>
              <a:t>Contoh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Introduksi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masalah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Placeholder 6" descr="Pipette over three glass jars">
            <a:extLst>
              <a:ext uri="{FF2B5EF4-FFF2-40B4-BE49-F238E27FC236}">
                <a16:creationId xmlns:a16="http://schemas.microsoft.com/office/drawing/2014/main" id="{37551A9D-8C89-4A60-5099-B43AFBAE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738" y="2015412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685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D06070-11C2-AEB9-B321-021F3839C283}"/>
              </a:ext>
            </a:extLst>
          </p:cNvPr>
          <p:cNvSpPr txBox="1"/>
          <p:nvPr/>
        </p:nvSpPr>
        <p:spPr>
          <a:xfrm>
            <a:off x="5997252" y="612844"/>
            <a:ext cx="60975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Justifikasi adalah pembenaran dan bukti secara autentik tentang keberadaan masalah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yang telah diuraikan.</a:t>
            </a:r>
            <a:endParaRPr lang="en-US" dirty="0">
              <a:solidFill>
                <a:srgbClr val="000000"/>
              </a:solidFill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Dalam paragraf ini diungkapkan kesenjangan: antara harapan dan kenyataan, antara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teori dan praktik, antara visi dengan realitas.</a:t>
            </a:r>
            <a:endParaRPr lang="en-US" sz="18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Selain kesenjangan perlu diungkap besar / skala masalah, artinya seberapa besar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masalah itu dapat diangkat menjadi masalah penelitian, yang dapat dibuktikan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dengan data kualitatif maupun kuantitatif. Data dapat diperoleh dari literatur yang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terbaru, hasil penelitian yang masih relevan dan survey awal (bukti empiris).</a:t>
            </a:r>
            <a:endParaRPr lang="en-US" dirty="0">
              <a:solidFill>
                <a:srgbClr val="000000"/>
              </a:solidFill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Penyusunan skala masalah dituliskan dari ruang lingkup yang paling luas hingga ke</a:t>
            </a:r>
            <a:b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</a:br>
            <a:r>
              <a:rPr lang="id-ID" sz="1800" b="0" i="0" dirty="0">
                <a:solidFill>
                  <a:srgbClr val="000000"/>
                </a:solidFill>
                <a:effectLst/>
                <a:latin typeface="Daytona Condensed Light (Body)"/>
              </a:rPr>
              <a:t>lingkup pada tempat penelitian.</a:t>
            </a:r>
            <a:r>
              <a:rPr lang="id-ID" dirty="0">
                <a:latin typeface="Daytona Condensed Light (Body)"/>
              </a:rPr>
              <a:t> </a:t>
            </a:r>
            <a:br>
              <a:rPr lang="id-ID" dirty="0">
                <a:latin typeface="Daytona Condensed Light (Body)"/>
              </a:rPr>
            </a:br>
            <a:endParaRPr lang="id-ID" dirty="0">
              <a:latin typeface="Daytona Condensed Light (Body)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A709C0-1A1E-E4EC-A347-0A283BB78DB0}"/>
              </a:ext>
            </a:extLst>
          </p:cNvPr>
          <p:cNvSpPr txBox="1"/>
          <p:nvPr/>
        </p:nvSpPr>
        <p:spPr>
          <a:xfrm>
            <a:off x="846754" y="612844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b="0" i="0" dirty="0">
                <a:solidFill>
                  <a:srgbClr val="000000"/>
                </a:solidFill>
                <a:effectLst/>
                <a:latin typeface="TimesNewRomanPSMT"/>
              </a:rPr>
              <a:t>Justifikasi / </a:t>
            </a:r>
            <a:r>
              <a:rPr lang="id-ID" sz="2800" b="1" i="0" dirty="0">
                <a:solidFill>
                  <a:srgbClr val="0432FF"/>
                </a:solidFill>
                <a:effectLst/>
                <a:latin typeface="TimesNewRomanPS-BoldMT"/>
              </a:rPr>
              <a:t>Skala </a:t>
            </a:r>
            <a:r>
              <a:rPr lang="id-ID" sz="2800" b="0" i="0" dirty="0">
                <a:solidFill>
                  <a:srgbClr val="000000"/>
                </a:solidFill>
                <a:effectLst/>
                <a:latin typeface="TimesNewRomanPSMT"/>
              </a:rPr>
              <a:t>Masalah</a:t>
            </a:r>
            <a:endParaRPr lang="id-ID" sz="2800" dirty="0"/>
          </a:p>
        </p:txBody>
      </p:sp>
      <p:pic>
        <p:nvPicPr>
          <p:cNvPr id="20" name="Picture Placeholder 6" descr="Pipette over three glass jars">
            <a:extLst>
              <a:ext uri="{FF2B5EF4-FFF2-40B4-BE49-F238E27FC236}">
                <a16:creationId xmlns:a16="http://schemas.microsoft.com/office/drawing/2014/main" id="{740D0E04-D7D2-8407-3311-B683BCA7F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518" y="1828800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167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29932D1-BBFF-B6D6-D52E-6AF99AB0CBC5}"/>
              </a:ext>
            </a:extLst>
          </p:cNvPr>
          <p:cNvSpPr txBox="1"/>
          <p:nvPr/>
        </p:nvSpPr>
        <p:spPr>
          <a:xfrm>
            <a:off x="6012025" y="820723"/>
            <a:ext cx="60975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Kronologis berisi tentang bagaimana urutan kejadian suatu masalah itu sampai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timbulnya akibat jika masalah tersebut tidak ditangani (dampak).</a:t>
            </a:r>
            <a:endParaRPr lang="en-US" sz="2800" dirty="0">
              <a:solidFill>
                <a:srgbClr val="000000"/>
              </a:solidFill>
              <a:latin typeface="Daytona Condensed Light (Body)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Hal ini diuraikan sesuai dengan teori yang didapat dari literatur tentang masing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800" b="0" i="0" dirty="0">
                <a:solidFill>
                  <a:srgbClr val="000000"/>
                </a:solidFill>
                <a:effectLst/>
                <a:latin typeface="Daytona Condensed Light (Body)"/>
              </a:rPr>
              <a:t>masing variabel serta akibat jika masalah tersebut tidak diselesaikan.</a:t>
            </a:r>
            <a:r>
              <a:rPr lang="id-ID" sz="2800" dirty="0">
                <a:latin typeface="Daytona Condensed Light (Body)"/>
              </a:rPr>
              <a:t> </a:t>
            </a:r>
            <a:br>
              <a:rPr lang="id-ID" sz="2800" dirty="0">
                <a:latin typeface="Daytona Condensed Light (Body)"/>
              </a:rPr>
            </a:br>
            <a:endParaRPr lang="id-ID" sz="2800" dirty="0">
              <a:latin typeface="Daytona Condensed Light (Body)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58572-EBF4-EC1D-BDBD-4FE346587895}"/>
              </a:ext>
            </a:extLst>
          </p:cNvPr>
          <p:cNvSpPr txBox="1"/>
          <p:nvPr/>
        </p:nvSpPr>
        <p:spPr>
          <a:xfrm>
            <a:off x="1705170" y="594441"/>
            <a:ext cx="384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b="1" i="0" dirty="0">
                <a:solidFill>
                  <a:srgbClr val="0432FF"/>
                </a:solidFill>
                <a:effectLst/>
                <a:latin typeface="TimesNewRomanPS-BoldMT"/>
              </a:rPr>
              <a:t>Kronologis</a:t>
            </a:r>
            <a:endParaRPr lang="id-ID" sz="3600" dirty="0"/>
          </a:p>
        </p:txBody>
      </p:sp>
      <p:pic>
        <p:nvPicPr>
          <p:cNvPr id="19" name="Picture Placeholder 6" descr="Pipette over three glass jars">
            <a:extLst>
              <a:ext uri="{FF2B5EF4-FFF2-40B4-BE49-F238E27FC236}">
                <a16:creationId xmlns:a16="http://schemas.microsoft.com/office/drawing/2014/main" id="{11A1B2EC-1B10-3BF0-01BB-8EA74EFF9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518" y="1828800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776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A466C9-BD1D-4613-CED1-F7B29674A8EF}"/>
              </a:ext>
            </a:extLst>
          </p:cNvPr>
          <p:cNvSpPr txBox="1"/>
          <p:nvPr/>
        </p:nvSpPr>
        <p:spPr>
          <a:xfrm>
            <a:off x="5931937" y="164975"/>
            <a:ext cx="609755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Paragraf terakhir berisi tentang alternatif solusi untuk menyelesaikan masalah dan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dampak yang ditimbulkannya.</a:t>
            </a:r>
            <a:endParaRPr lang="en-US" sz="2400" dirty="0">
              <a:solidFill>
                <a:srgbClr val="000000"/>
              </a:solidFill>
              <a:latin typeface="Daytona Condensed Light (Body)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Upayakan tidak hanya satu solusi, tetapi berbagai macam solusi untuk beberapa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 </a:t>
            </a: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pihak yang terkait dengan masalah penelitian.</a:t>
            </a:r>
            <a:endParaRPr lang="en-US" sz="2400" dirty="0">
              <a:solidFill>
                <a:srgbClr val="000000"/>
              </a:solidFill>
              <a:latin typeface="Daytona Condensed Light (Body)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Jelaskan bagaimana penelitian ini dapat dipakai untuk solusi yang telah dipaparkan.</a:t>
            </a:r>
            <a:endParaRPr lang="en-US" sz="2400" dirty="0">
              <a:solidFill>
                <a:srgbClr val="000000"/>
              </a:solidFill>
              <a:latin typeface="Daytona Condensed Light (Body)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0" i="0" dirty="0">
              <a:solidFill>
                <a:srgbClr val="000000"/>
              </a:solidFill>
              <a:effectLst/>
              <a:latin typeface="Daytona Condensed Light (Body)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Uraikan juga peran fisioterapis dalam solusi tersebut, sehingga peneliti sebagai</a:t>
            </a:r>
            <a:b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</a:b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fisioterapis ingin memperdalam pengetahuan tentang kasus ini melalui desain studi</a:t>
            </a:r>
            <a:b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</a:br>
            <a:r>
              <a:rPr lang="id-ID" sz="2400" b="0" i="0" dirty="0">
                <a:solidFill>
                  <a:srgbClr val="000000"/>
                </a:solidFill>
                <a:effectLst/>
                <a:latin typeface="Daytona Condensed Light (Body)"/>
              </a:rPr>
              <a:t>kasus</a:t>
            </a:r>
            <a:r>
              <a:rPr lang="id-ID" sz="2400" dirty="0">
                <a:latin typeface="Daytona Condensed Light (Body)"/>
              </a:rPr>
              <a:t> </a:t>
            </a:r>
            <a:br>
              <a:rPr lang="id-ID" sz="2400" dirty="0">
                <a:latin typeface="Daytona Condensed Light (Body)"/>
              </a:rPr>
            </a:br>
            <a:endParaRPr lang="id-ID" sz="2400" dirty="0">
              <a:latin typeface="Daytona Condensed Light (Body)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71A811-1779-9E8D-AE32-A63DBD9198B3}"/>
              </a:ext>
            </a:extLst>
          </p:cNvPr>
          <p:cNvSpPr txBox="1"/>
          <p:nvPr/>
        </p:nvSpPr>
        <p:spPr>
          <a:xfrm>
            <a:off x="1742492" y="721405"/>
            <a:ext cx="3762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i="0" dirty="0">
                <a:solidFill>
                  <a:srgbClr val="0432FF"/>
                </a:solidFill>
                <a:effectLst/>
                <a:latin typeface="TimesNewRomanPS-BoldMT"/>
              </a:rPr>
              <a:t>Solusi</a:t>
            </a:r>
            <a:endParaRPr lang="id-ID" sz="3200" dirty="0"/>
          </a:p>
        </p:txBody>
      </p:sp>
      <p:pic>
        <p:nvPicPr>
          <p:cNvPr id="19" name="Picture Placeholder 6" descr="Pipette over three glass jars">
            <a:extLst>
              <a:ext uri="{FF2B5EF4-FFF2-40B4-BE49-F238E27FC236}">
                <a16:creationId xmlns:a16="http://schemas.microsoft.com/office/drawing/2014/main" id="{BFF36C70-FCA1-B32B-44EF-A3FB88DA6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518" y="1828800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3528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{DB0F1880-C460-458E-B606-3F7BDB5EEBD7}tf67061901_win32</Template>
  <TotalTime>610</TotalTime>
  <Words>523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Daytona Condensed Light</vt:lpstr>
      <vt:lpstr>Daytona Condensed Light (Body)</vt:lpstr>
      <vt:lpstr>Palatino Linotype</vt:lpstr>
      <vt:lpstr>Posterama</vt:lpstr>
      <vt:lpstr>TimesNewRomanPS-BoldMT</vt:lpstr>
      <vt:lpstr>TimesNewRomanPSMT</vt:lpstr>
      <vt:lpstr>Wingdings</vt:lpstr>
      <vt:lpstr>Office Theme</vt:lpstr>
      <vt:lpstr>Pengembangan latar belakang penelitian</vt:lpstr>
      <vt:lpstr>CPMK</vt:lpstr>
      <vt:lpstr>Introduction   MSKS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Identifikasi masalah dalam penelitian</dc:title>
  <dc:creator>Abdul Qodir</dc:creator>
  <cp:lastModifiedBy>Abdul Qodir</cp:lastModifiedBy>
  <cp:revision>2</cp:revision>
  <dcterms:created xsi:type="dcterms:W3CDTF">2023-02-27T02:52:05Z</dcterms:created>
  <dcterms:modified xsi:type="dcterms:W3CDTF">2023-02-28T02:25:37Z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