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34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8605D-9200-4FDC-A6B5-E97F90A6A6F8}"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182632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8605D-9200-4FDC-A6B5-E97F90A6A6F8}"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176868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8605D-9200-4FDC-A6B5-E97F90A6A6F8}"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310221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8605D-9200-4FDC-A6B5-E97F90A6A6F8}"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354328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8605D-9200-4FDC-A6B5-E97F90A6A6F8}"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354353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8605D-9200-4FDC-A6B5-E97F90A6A6F8}"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373322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8605D-9200-4FDC-A6B5-E97F90A6A6F8}" type="datetimeFigureOut">
              <a:rPr lang="en-US" smtClean="0"/>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361308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8605D-9200-4FDC-A6B5-E97F90A6A6F8}" type="datetimeFigureOut">
              <a:rPr lang="en-US" smtClean="0"/>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235788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8605D-9200-4FDC-A6B5-E97F90A6A6F8}" type="datetimeFigureOut">
              <a:rPr lang="en-US" smtClean="0"/>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273478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58605D-9200-4FDC-A6B5-E97F90A6A6F8}"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356730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58605D-9200-4FDC-A6B5-E97F90A6A6F8}"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B0A52-E414-46F7-8132-DF14E51D87B7}" type="slidenum">
              <a:rPr lang="en-US" smtClean="0"/>
              <a:t>‹#›</a:t>
            </a:fld>
            <a:endParaRPr lang="en-US"/>
          </a:p>
        </p:txBody>
      </p:sp>
    </p:spTree>
    <p:extLst>
      <p:ext uri="{BB962C8B-B14F-4D97-AF65-F5344CB8AC3E}">
        <p14:creationId xmlns:p14="http://schemas.microsoft.com/office/powerpoint/2010/main" val="98202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8605D-9200-4FDC-A6B5-E97F90A6A6F8}" type="datetimeFigureOut">
              <a:rPr lang="en-US" smtClean="0"/>
              <a:t>2/22/2023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B0A52-E414-46F7-8132-DF14E51D87B7}" type="slidenum">
              <a:rPr lang="en-US" smtClean="0"/>
              <a:t>‹#›</a:t>
            </a:fld>
            <a:endParaRPr lang="en-US"/>
          </a:p>
        </p:txBody>
      </p:sp>
    </p:spTree>
    <p:extLst>
      <p:ext uri="{BB962C8B-B14F-4D97-AF65-F5344CB8AC3E}">
        <p14:creationId xmlns:p14="http://schemas.microsoft.com/office/powerpoint/2010/main" val="339600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7360"/>
            <a:ext cx="9144000" cy="2387600"/>
          </a:xfrm>
        </p:spPr>
        <p:txBody>
          <a:bodyPr/>
          <a:lstStyle/>
          <a:p>
            <a:r>
              <a:rPr lang="en-US" dirty="0" err="1">
                <a:latin typeface="Segoe UI Semibold" panose="020B0702040204020203" pitchFamily="34" charset="0"/>
                <a:cs typeface="Segoe UI Semibold" panose="020B0702040204020203" pitchFamily="34" charset="0"/>
              </a:rPr>
              <a:t>Pertumbuhan</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dan</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Differensiasi</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Sel</a:t>
            </a:r>
            <a:endParaRPr lang="en-US" dirty="0">
              <a:latin typeface="Segoe UI Semibold" panose="020B0702040204020203" pitchFamily="34" charset="0"/>
              <a:cs typeface="Segoe UI Semibold" panose="020B0702040204020203" pitchFamily="34" charset="0"/>
            </a:endParaRPr>
          </a:p>
        </p:txBody>
      </p:sp>
      <p:sp>
        <p:nvSpPr>
          <p:cNvPr id="3" name="Subtitle 2"/>
          <p:cNvSpPr>
            <a:spLocks noGrp="1"/>
          </p:cNvSpPr>
          <p:nvPr>
            <p:ph type="subTitle" idx="1"/>
          </p:nvPr>
        </p:nvSpPr>
        <p:spPr/>
        <p:txBody>
          <a:bodyPr>
            <a:normAutofit/>
          </a:bodyPr>
          <a:lstStyle/>
          <a:p>
            <a:r>
              <a:rPr lang="en-US" dirty="0" err="1"/>
              <a:t>Frengki</a:t>
            </a:r>
            <a:r>
              <a:rPr lang="en-US" dirty="0"/>
              <a:t> </a:t>
            </a:r>
            <a:r>
              <a:rPr lang="en-US" dirty="0" err="1"/>
              <a:t>Apryanto</a:t>
            </a:r>
            <a:r>
              <a:rPr lang="en-US" dirty="0"/>
              <a:t>, </a:t>
            </a:r>
            <a:r>
              <a:rPr lang="en-US" dirty="0" err="1"/>
              <a:t>S.Kep</a:t>
            </a:r>
            <a:r>
              <a:rPr lang="en-US" dirty="0"/>
              <a:t>., Ns., </a:t>
            </a:r>
            <a:r>
              <a:rPr lang="en-US" dirty="0" err="1"/>
              <a:t>M.Kep</a:t>
            </a:r>
            <a:endParaRPr lang="en-US" dirty="0"/>
          </a:p>
        </p:txBody>
      </p:sp>
    </p:spTree>
    <p:extLst>
      <p:ext uri="{BB962C8B-B14F-4D97-AF65-F5344CB8AC3E}">
        <p14:creationId xmlns:p14="http://schemas.microsoft.com/office/powerpoint/2010/main" val="40583510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5307"/>
            <a:ext cx="10515600" cy="953037"/>
          </a:xfrm>
        </p:spPr>
        <p:txBody>
          <a:bodyPr/>
          <a:lstStyle/>
          <a:p>
            <a:pPr algn="ctr"/>
            <a:r>
              <a:rPr lang="en-US" dirty="0" err="1">
                <a:latin typeface="Segoe UI Semibold" panose="020B0702040204020203" pitchFamily="34" charset="0"/>
                <a:cs typeface="Segoe UI Semibold" panose="020B0702040204020203" pitchFamily="34" charset="0"/>
              </a:rPr>
              <a:t>Tahap</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Diferensiasi</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Sel</a:t>
            </a:r>
            <a:endParaRPr lang="en-US" dirty="0">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r>
              <a:rPr lang="en-US" dirty="0" err="1"/>
              <a:t>Contohnya</a:t>
            </a:r>
            <a:r>
              <a:rPr lang="en-US" dirty="0"/>
              <a:t> </a:t>
            </a:r>
            <a:r>
              <a:rPr lang="en-US" dirty="0" err="1"/>
              <a:t>pada</a:t>
            </a:r>
            <a:r>
              <a:rPr lang="en-US" dirty="0"/>
              <a:t> </a:t>
            </a:r>
            <a:r>
              <a:rPr lang="en-US" dirty="0" err="1"/>
              <a:t>pertumbuhan</a:t>
            </a:r>
            <a:r>
              <a:rPr lang="en-US" dirty="0"/>
              <a:t> </a:t>
            </a:r>
            <a:r>
              <a:rPr lang="en-US" dirty="0" err="1"/>
              <a:t>Embrio</a:t>
            </a:r>
            <a:endParaRPr lang="en-US" dirty="0"/>
          </a:p>
          <a:p>
            <a:pPr marL="514350" indent="-514350">
              <a:buFont typeface="+mj-lt"/>
              <a:buAutoNum type="arabicPeriod"/>
            </a:pPr>
            <a:r>
              <a:rPr lang="en-US" dirty="0" err="1"/>
              <a:t>Zigot</a:t>
            </a:r>
            <a:endParaRPr lang="en-US" dirty="0"/>
          </a:p>
          <a:p>
            <a:pPr marL="514350" indent="-514350">
              <a:buFont typeface="+mj-lt"/>
              <a:buAutoNum type="arabicPeriod"/>
            </a:pPr>
            <a:r>
              <a:rPr lang="en-US" dirty="0"/>
              <a:t>Blastula</a:t>
            </a:r>
          </a:p>
          <a:p>
            <a:pPr marL="514350" indent="-514350">
              <a:buFont typeface="+mj-lt"/>
              <a:buAutoNum type="arabicPeriod"/>
            </a:pPr>
            <a:r>
              <a:rPr lang="en-US" dirty="0" err="1"/>
              <a:t>Grastula</a:t>
            </a:r>
            <a:endParaRPr lang="en-US" dirty="0"/>
          </a:p>
          <a:p>
            <a:pPr marL="514350" indent="-514350">
              <a:buFont typeface="+mj-lt"/>
              <a:buAutoNum type="arabicPeriod"/>
            </a:pPr>
            <a:r>
              <a:rPr lang="en-US" dirty="0" err="1"/>
              <a:t>Tubulasi</a:t>
            </a:r>
            <a:endParaRPr lang="en-US" dirty="0"/>
          </a:p>
          <a:p>
            <a:pPr marL="514350" indent="-514350">
              <a:buFont typeface="+mj-lt"/>
              <a:buAutoNum type="arabicPeriod"/>
            </a:pPr>
            <a:r>
              <a:rPr lang="en-US" dirty="0"/>
              <a:t>Organogenesis.</a:t>
            </a:r>
          </a:p>
        </p:txBody>
      </p:sp>
      <p:pic>
        <p:nvPicPr>
          <p:cNvPr id="4" name="Picture 3">
            <a:extLst>
              <a:ext uri="{FF2B5EF4-FFF2-40B4-BE49-F238E27FC236}">
                <a16:creationId xmlns:a16="http://schemas.microsoft.com/office/drawing/2014/main" id="{F5B8D321-72ED-4E9E-8A7B-8DFA0A3461A7}"/>
              </a:ext>
            </a:extLst>
          </p:cNvPr>
          <p:cNvPicPr>
            <a:picLocks noChangeAspect="1"/>
          </p:cNvPicPr>
          <p:nvPr/>
        </p:nvPicPr>
        <p:blipFill rotWithShape="1">
          <a:blip r:embed="rId2"/>
          <a:srcRect l="63254" t="27714" r="3710" b="44761"/>
          <a:stretch/>
        </p:blipFill>
        <p:spPr>
          <a:xfrm>
            <a:off x="5701936" y="2756263"/>
            <a:ext cx="5870150" cy="3056708"/>
          </a:xfrm>
          <a:prstGeom prst="rect">
            <a:avLst/>
          </a:prstGeom>
        </p:spPr>
      </p:pic>
    </p:spTree>
    <p:extLst>
      <p:ext uri="{BB962C8B-B14F-4D97-AF65-F5344CB8AC3E}">
        <p14:creationId xmlns:p14="http://schemas.microsoft.com/office/powerpoint/2010/main" val="3583557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latin typeface="Segoe UI Semibold" panose="020B0702040204020203" pitchFamily="34" charset="0"/>
                <a:cs typeface="Segoe UI Semibold" panose="020B0702040204020203" pitchFamily="34" charset="0"/>
              </a:rPr>
              <a:t>Faktor</a:t>
            </a:r>
            <a:r>
              <a:rPr lang="en-US" sz="2800" dirty="0">
                <a:latin typeface="Segoe UI Semibold" panose="020B0702040204020203" pitchFamily="34" charset="0"/>
                <a:cs typeface="Segoe UI Semibold" panose="020B0702040204020203" pitchFamily="34" charset="0"/>
              </a:rPr>
              <a:t> Yang </a:t>
            </a:r>
            <a:r>
              <a:rPr lang="en-US" sz="2800" dirty="0" err="1">
                <a:latin typeface="Segoe UI Semibold" panose="020B0702040204020203" pitchFamily="34" charset="0"/>
                <a:cs typeface="Segoe UI Semibold" panose="020B0702040204020203" pitchFamily="34" charset="0"/>
              </a:rPr>
              <a:t>Menyebabkan</a:t>
            </a:r>
            <a:r>
              <a:rPr lang="en-US" sz="2800" dirty="0">
                <a:latin typeface="Segoe UI Semibold" panose="020B0702040204020203" pitchFamily="34" charset="0"/>
                <a:cs typeface="Segoe UI Semibold" panose="020B0702040204020203" pitchFamily="34" charset="0"/>
              </a:rPr>
              <a:t> </a:t>
            </a:r>
            <a:r>
              <a:rPr lang="en-US" sz="2800" dirty="0" err="1">
                <a:latin typeface="Segoe UI Semibold" panose="020B0702040204020203" pitchFamily="34" charset="0"/>
                <a:cs typeface="Segoe UI Semibold" panose="020B0702040204020203" pitchFamily="34" charset="0"/>
              </a:rPr>
              <a:t>Terjadinya</a:t>
            </a:r>
            <a:r>
              <a:rPr lang="en-US" sz="2800" dirty="0">
                <a:latin typeface="Segoe UI Semibold" panose="020B0702040204020203" pitchFamily="34" charset="0"/>
                <a:cs typeface="Segoe UI Semibold" panose="020B0702040204020203" pitchFamily="34" charset="0"/>
              </a:rPr>
              <a:t> </a:t>
            </a:r>
            <a:r>
              <a:rPr lang="en-US" sz="2800" dirty="0" err="1">
                <a:latin typeface="Segoe UI Semibold" panose="020B0702040204020203" pitchFamily="34" charset="0"/>
                <a:cs typeface="Segoe UI Semibold" panose="020B0702040204020203" pitchFamily="34" charset="0"/>
              </a:rPr>
              <a:t>Diferensiasi</a:t>
            </a:r>
            <a:r>
              <a:rPr lang="en-US" sz="2800" dirty="0">
                <a:latin typeface="Segoe UI Semibold" panose="020B0702040204020203" pitchFamily="34" charset="0"/>
                <a:cs typeface="Segoe UI Semibold" panose="020B0702040204020203" pitchFamily="34" charset="0"/>
              </a:rPr>
              <a:t> </a:t>
            </a:r>
            <a:r>
              <a:rPr lang="en-US" sz="2800" dirty="0" err="1">
                <a:latin typeface="Segoe UI Semibold" panose="020B0702040204020203" pitchFamily="34" charset="0"/>
                <a:cs typeface="Segoe UI Semibold" panose="020B0702040204020203" pitchFamily="34" charset="0"/>
              </a:rPr>
              <a:t>Sel</a:t>
            </a:r>
            <a:endParaRPr lang="en-US" sz="2800" dirty="0">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normAutofit/>
          </a:bodyPr>
          <a:lstStyle/>
          <a:p>
            <a:pPr>
              <a:lnSpc>
                <a:spcPct val="150000"/>
              </a:lnSpc>
              <a:spcBef>
                <a:spcPts val="0"/>
              </a:spcBef>
            </a:pPr>
            <a:r>
              <a:rPr lang="en-US" sz="2400" b="1" dirty="0" err="1">
                <a:latin typeface="Arial Narrow" panose="020B0606020202030204" pitchFamily="34" charset="0"/>
              </a:rPr>
              <a:t>Faktor</a:t>
            </a:r>
            <a:r>
              <a:rPr lang="en-US" sz="2400" b="1" dirty="0">
                <a:latin typeface="Arial Narrow" panose="020B0606020202030204" pitchFamily="34" charset="0"/>
              </a:rPr>
              <a:t> </a:t>
            </a:r>
            <a:r>
              <a:rPr lang="en-US" sz="2400" b="1" dirty="0" err="1">
                <a:latin typeface="Arial Narrow" panose="020B0606020202030204" pitchFamily="34" charset="0"/>
              </a:rPr>
              <a:t>ekstrinsik</a:t>
            </a:r>
            <a:r>
              <a:rPr lang="en-US" sz="2400" dirty="0">
                <a:latin typeface="Arial Narrow" panose="020B0606020202030204" pitchFamily="34" charset="0"/>
              </a:rPr>
              <a:t> </a:t>
            </a:r>
            <a:r>
              <a:rPr lang="en-US" sz="2400" dirty="0" err="1">
                <a:latin typeface="Arial Narrow" panose="020B0606020202030204" pitchFamily="34" charset="0"/>
              </a:rPr>
              <a:t>adalah</a:t>
            </a:r>
            <a:r>
              <a:rPr lang="en-US" sz="2400" dirty="0">
                <a:latin typeface="Arial Narrow" panose="020B0606020202030204" pitchFamily="34" charset="0"/>
              </a:rPr>
              <a:t> </a:t>
            </a:r>
            <a:r>
              <a:rPr lang="en-US" sz="2400" dirty="0" err="1">
                <a:latin typeface="Arial Narrow" panose="020B0606020202030204" pitchFamily="34" charset="0"/>
              </a:rPr>
              <a:t>faktor</a:t>
            </a:r>
            <a:r>
              <a:rPr lang="en-US" sz="2400" dirty="0">
                <a:latin typeface="Arial Narrow" panose="020B0606020202030204" pitchFamily="34" charset="0"/>
              </a:rPr>
              <a:t> yang </a:t>
            </a:r>
            <a:r>
              <a:rPr lang="en-US" sz="2400" dirty="0" err="1">
                <a:latin typeface="Arial Narrow" panose="020B0606020202030204" pitchFamily="34" charset="0"/>
              </a:rPr>
              <a:t>berasal</a:t>
            </a:r>
            <a:r>
              <a:rPr lang="en-US" sz="2400" dirty="0">
                <a:latin typeface="Arial Narrow" panose="020B0606020202030204" pitchFamily="34" charset="0"/>
              </a:rPr>
              <a:t> </a:t>
            </a:r>
            <a:r>
              <a:rPr lang="en-US" sz="2400" dirty="0" err="1">
                <a:latin typeface="Arial Narrow" panose="020B0606020202030204" pitchFamily="34" charset="0"/>
              </a:rPr>
              <a:t>dari</a:t>
            </a:r>
            <a:r>
              <a:rPr lang="en-US" sz="2400" dirty="0">
                <a:latin typeface="Arial Narrow" panose="020B0606020202030204" pitchFamily="34" charset="0"/>
              </a:rPr>
              <a:t> </a:t>
            </a:r>
            <a:r>
              <a:rPr lang="en-US" sz="2400" dirty="0" err="1">
                <a:latin typeface="Arial Narrow" panose="020B0606020202030204" pitchFamily="34" charset="0"/>
              </a:rPr>
              <a:t>luar</a:t>
            </a:r>
            <a:r>
              <a:rPr lang="en-US" sz="2400" dirty="0">
                <a:latin typeface="Arial Narrow" panose="020B0606020202030204" pitchFamily="34" charset="0"/>
              </a:rPr>
              <a:t> sel. </a:t>
            </a:r>
            <a:r>
              <a:rPr lang="en-US" sz="2400" dirty="0" err="1">
                <a:latin typeface="Arial Narrow" panose="020B0606020202030204" pitchFamily="34" charset="0"/>
              </a:rPr>
              <a:t>Faktor</a:t>
            </a:r>
            <a:r>
              <a:rPr lang="en-US" sz="2400" dirty="0">
                <a:latin typeface="Arial Narrow" panose="020B0606020202030204" pitchFamily="34" charset="0"/>
              </a:rPr>
              <a:t> </a:t>
            </a:r>
            <a:r>
              <a:rPr lang="en-US" sz="2400" dirty="0" err="1">
                <a:latin typeface="Arial Narrow" panose="020B0606020202030204" pitchFamily="34" charset="0"/>
              </a:rPr>
              <a:t>ekstrinsik</a:t>
            </a:r>
            <a:r>
              <a:rPr lang="en-US" sz="2400" dirty="0">
                <a:latin typeface="Arial Narrow" panose="020B0606020202030204" pitchFamily="34" charset="0"/>
              </a:rPr>
              <a:t> </a:t>
            </a:r>
            <a:r>
              <a:rPr lang="en-US" sz="2400" dirty="0" err="1">
                <a:latin typeface="Arial Narrow" panose="020B0606020202030204" pitchFamily="34" charset="0"/>
              </a:rPr>
              <a:t>terdiri</a:t>
            </a:r>
            <a:r>
              <a:rPr lang="en-US" sz="2400" dirty="0">
                <a:latin typeface="Arial Narrow" panose="020B0606020202030204" pitchFamily="34" charset="0"/>
              </a:rPr>
              <a:t> </a:t>
            </a:r>
            <a:r>
              <a:rPr lang="en-US" sz="2400" dirty="0" err="1">
                <a:latin typeface="Arial Narrow" panose="020B0606020202030204" pitchFamily="34" charset="0"/>
              </a:rPr>
              <a:t>dari</a:t>
            </a:r>
            <a:r>
              <a:rPr lang="en-US" sz="2400" dirty="0">
                <a:latin typeface="Arial Narrow" panose="020B0606020202030204" pitchFamily="34" charset="0"/>
              </a:rPr>
              <a:t> </a:t>
            </a:r>
            <a:r>
              <a:rPr lang="en-US" sz="2400" dirty="0" err="1">
                <a:latin typeface="Arial Narrow" panose="020B0606020202030204" pitchFamily="34" charset="0"/>
              </a:rPr>
              <a:t>supali</a:t>
            </a:r>
            <a:r>
              <a:rPr lang="en-US" sz="2400" dirty="0">
                <a:latin typeface="Arial Narrow" panose="020B0606020202030204" pitchFamily="34" charset="0"/>
              </a:rPr>
              <a:t> </a:t>
            </a:r>
            <a:r>
              <a:rPr lang="en-US" sz="2400" dirty="0" err="1">
                <a:latin typeface="Arial Narrow" panose="020B0606020202030204" pitchFamily="34" charset="0"/>
              </a:rPr>
              <a:t>bahan</a:t>
            </a:r>
            <a:r>
              <a:rPr lang="en-US" sz="2400" dirty="0">
                <a:latin typeface="Arial Narrow" panose="020B0606020202030204" pitchFamily="34" charset="0"/>
              </a:rPr>
              <a:t> </a:t>
            </a:r>
            <a:r>
              <a:rPr lang="en-US" sz="2400" dirty="0" err="1">
                <a:latin typeface="Arial Narrow" panose="020B0606020202030204" pitchFamily="34" charset="0"/>
              </a:rPr>
              <a:t>metabolis</a:t>
            </a:r>
            <a:r>
              <a:rPr lang="en-US" sz="2400" dirty="0">
                <a:latin typeface="Arial Narrow" panose="020B0606020202030204" pitchFamily="34" charset="0"/>
              </a:rPr>
              <a:t> </a:t>
            </a:r>
            <a:r>
              <a:rPr lang="en-US" sz="2400" dirty="0" err="1">
                <a:latin typeface="Arial Narrow" panose="020B0606020202030204" pitchFamily="34" charset="0"/>
              </a:rPr>
              <a:t>dan</a:t>
            </a:r>
            <a:r>
              <a:rPr lang="en-US" sz="2400" dirty="0">
                <a:latin typeface="Arial Narrow" panose="020B0606020202030204" pitchFamily="34" charset="0"/>
              </a:rPr>
              <a:t> </a:t>
            </a:r>
            <a:r>
              <a:rPr lang="en-US" sz="2400" dirty="0" err="1">
                <a:latin typeface="Arial Narrow" panose="020B0606020202030204" pitchFamily="34" charset="0"/>
              </a:rPr>
              <a:t>elektrolit</a:t>
            </a:r>
            <a:r>
              <a:rPr lang="en-US" sz="2400" dirty="0">
                <a:latin typeface="Arial Narrow" panose="020B0606020202030204" pitchFamily="34" charset="0"/>
              </a:rPr>
              <a:t>, gas </a:t>
            </a:r>
            <a:r>
              <a:rPr lang="en-US" sz="2400" dirty="0" err="1">
                <a:latin typeface="Arial Narrow" panose="020B0606020202030204" pitchFamily="34" charset="0"/>
              </a:rPr>
              <a:t>pernapasan</a:t>
            </a:r>
            <a:r>
              <a:rPr lang="en-US" sz="2400" dirty="0">
                <a:latin typeface="Arial Narrow" panose="020B0606020202030204" pitchFamily="34" charset="0"/>
              </a:rPr>
              <a:t>, </a:t>
            </a:r>
            <a:r>
              <a:rPr lang="en-US" sz="2400" dirty="0" err="1">
                <a:latin typeface="Arial Narrow" panose="020B0606020202030204" pitchFamily="34" charset="0"/>
              </a:rPr>
              <a:t>gravitasi</a:t>
            </a:r>
            <a:r>
              <a:rPr lang="en-US" sz="2400" dirty="0">
                <a:latin typeface="Arial Narrow" panose="020B0606020202030204" pitchFamily="34" charset="0"/>
              </a:rPr>
              <a:t>, </a:t>
            </a:r>
            <a:r>
              <a:rPr lang="en-US" sz="2400" dirty="0" err="1">
                <a:latin typeface="Arial Narrow" panose="020B0606020202030204" pitchFamily="34" charset="0"/>
              </a:rPr>
              <a:t>suhu</a:t>
            </a:r>
            <a:r>
              <a:rPr lang="en-US" sz="2400" dirty="0">
                <a:latin typeface="Arial Narrow" panose="020B0606020202030204" pitchFamily="34" charset="0"/>
              </a:rPr>
              <a:t>, </a:t>
            </a:r>
            <a:r>
              <a:rPr lang="en-US" sz="2400" dirty="0" err="1">
                <a:latin typeface="Arial Narrow" panose="020B0606020202030204" pitchFamily="34" charset="0"/>
              </a:rPr>
              <a:t>sinar</a:t>
            </a:r>
            <a:r>
              <a:rPr lang="en-US" sz="2400" dirty="0">
                <a:latin typeface="Arial Narrow" panose="020B0606020202030204" pitchFamily="34" charset="0"/>
              </a:rPr>
              <a:t> </a:t>
            </a:r>
            <a:r>
              <a:rPr lang="en-US" sz="2400" dirty="0" err="1">
                <a:latin typeface="Arial Narrow" panose="020B0606020202030204" pitchFamily="34" charset="0"/>
              </a:rPr>
              <a:t>matahari</a:t>
            </a:r>
            <a:r>
              <a:rPr lang="en-US" sz="2400" dirty="0">
                <a:latin typeface="Arial Narrow" panose="020B0606020202030204" pitchFamily="34" charset="0"/>
              </a:rPr>
              <a:t>, pH, </a:t>
            </a:r>
            <a:r>
              <a:rPr lang="en-US" sz="2400" dirty="0" err="1">
                <a:latin typeface="Arial Narrow" panose="020B0606020202030204" pitchFamily="34" charset="0"/>
              </a:rPr>
              <a:t>letak</a:t>
            </a:r>
            <a:r>
              <a:rPr lang="en-US" sz="2400" dirty="0">
                <a:latin typeface="Arial Narrow" panose="020B0606020202030204" pitchFamily="34" charset="0"/>
              </a:rPr>
              <a:t> </a:t>
            </a:r>
            <a:r>
              <a:rPr lang="en-US" sz="2400" dirty="0" err="1">
                <a:latin typeface="Arial Narrow" panose="020B0606020202030204" pitchFamily="34" charset="0"/>
              </a:rPr>
              <a:t>sel</a:t>
            </a:r>
            <a:r>
              <a:rPr lang="en-US" sz="2400" dirty="0">
                <a:latin typeface="Arial Narrow" panose="020B0606020202030204" pitchFamily="34" charset="0"/>
              </a:rPr>
              <a:t> </a:t>
            </a:r>
            <a:r>
              <a:rPr lang="en-US" sz="2400" dirty="0" err="1">
                <a:latin typeface="Arial Narrow" panose="020B0606020202030204" pitchFamily="34" charset="0"/>
              </a:rPr>
              <a:t>dan</a:t>
            </a:r>
            <a:r>
              <a:rPr lang="en-US" sz="2400" dirty="0">
                <a:latin typeface="Arial Narrow" panose="020B0606020202030204" pitchFamily="34" charset="0"/>
              </a:rPr>
              <a:t> </a:t>
            </a:r>
            <a:r>
              <a:rPr lang="en-US" sz="2400" dirty="0" err="1">
                <a:latin typeface="Arial Narrow" panose="020B0606020202030204" pitchFamily="34" charset="0"/>
              </a:rPr>
              <a:t>kadar</a:t>
            </a:r>
            <a:r>
              <a:rPr lang="en-US" sz="2400" dirty="0">
                <a:latin typeface="Arial Narrow" panose="020B0606020202030204" pitchFamily="34" charset="0"/>
              </a:rPr>
              <a:t> </a:t>
            </a:r>
            <a:r>
              <a:rPr lang="en-US" sz="2400" dirty="0" err="1">
                <a:latin typeface="Arial Narrow" panose="020B0606020202030204" pitchFamily="34" charset="0"/>
              </a:rPr>
              <a:t>zat</a:t>
            </a:r>
            <a:r>
              <a:rPr lang="en-US" sz="2400" dirty="0">
                <a:latin typeface="Arial Narrow" panose="020B0606020202030204" pitchFamily="34" charset="0"/>
              </a:rPr>
              <a:t> </a:t>
            </a:r>
            <a:r>
              <a:rPr lang="en-US" sz="2400" dirty="0" err="1">
                <a:latin typeface="Arial Narrow" panose="020B0606020202030204" pitchFamily="34" charset="0"/>
              </a:rPr>
              <a:t>induktor</a:t>
            </a:r>
            <a:r>
              <a:rPr lang="en-US" sz="2400" dirty="0">
                <a:latin typeface="Arial Narrow" panose="020B0606020202030204" pitchFamily="34" charset="0"/>
              </a:rPr>
              <a:t> </a:t>
            </a:r>
            <a:r>
              <a:rPr lang="en-US" sz="2400" dirty="0" err="1">
                <a:latin typeface="Arial Narrow" panose="020B0606020202030204" pitchFamily="34" charset="0"/>
              </a:rPr>
              <a:t>dan</a:t>
            </a:r>
            <a:r>
              <a:rPr lang="en-US" sz="2400" dirty="0">
                <a:latin typeface="Arial Narrow" panose="020B0606020202030204" pitchFamily="34" charset="0"/>
              </a:rPr>
              <a:t> mesoderm.</a:t>
            </a:r>
          </a:p>
          <a:p>
            <a:pPr>
              <a:lnSpc>
                <a:spcPct val="150000"/>
              </a:lnSpc>
              <a:spcBef>
                <a:spcPts val="0"/>
              </a:spcBef>
            </a:pPr>
            <a:r>
              <a:rPr lang="en-US" sz="2400" b="1" dirty="0" err="1">
                <a:latin typeface="Arial Narrow" panose="020B0606020202030204" pitchFamily="34" charset="0"/>
              </a:rPr>
              <a:t>Faktor</a:t>
            </a:r>
            <a:r>
              <a:rPr lang="en-US" sz="2400" b="1" dirty="0">
                <a:latin typeface="Arial Narrow" panose="020B0606020202030204" pitchFamily="34" charset="0"/>
              </a:rPr>
              <a:t> </a:t>
            </a:r>
            <a:r>
              <a:rPr lang="en-US" sz="2400" b="1" dirty="0" err="1">
                <a:latin typeface="Arial Narrow" panose="020B0606020202030204" pitchFamily="34" charset="0"/>
              </a:rPr>
              <a:t>intrinsik</a:t>
            </a:r>
            <a:r>
              <a:rPr lang="en-US" sz="2400" dirty="0">
                <a:latin typeface="Arial Narrow" panose="020B0606020202030204" pitchFamily="34" charset="0"/>
              </a:rPr>
              <a:t> </a:t>
            </a:r>
            <a:r>
              <a:rPr lang="en-US" sz="2400" dirty="0" err="1">
                <a:latin typeface="Arial Narrow" panose="020B0606020202030204" pitchFamily="34" charset="0"/>
              </a:rPr>
              <a:t>adalah</a:t>
            </a:r>
            <a:r>
              <a:rPr lang="en-US" sz="2400" dirty="0">
                <a:latin typeface="Arial Narrow" panose="020B0606020202030204" pitchFamily="34" charset="0"/>
              </a:rPr>
              <a:t> </a:t>
            </a:r>
            <a:r>
              <a:rPr lang="en-US" sz="2400" dirty="0" err="1">
                <a:latin typeface="Arial Narrow" panose="020B0606020202030204" pitchFamily="34" charset="0"/>
              </a:rPr>
              <a:t>faktor</a:t>
            </a:r>
            <a:r>
              <a:rPr lang="en-US" sz="2400" dirty="0">
                <a:latin typeface="Arial Narrow" panose="020B0606020202030204" pitchFamily="34" charset="0"/>
              </a:rPr>
              <a:t> yang </a:t>
            </a:r>
            <a:r>
              <a:rPr lang="en-US" sz="2400" dirty="0" err="1">
                <a:latin typeface="Arial Narrow" panose="020B0606020202030204" pitchFamily="34" charset="0"/>
              </a:rPr>
              <a:t>berasal</a:t>
            </a:r>
            <a:r>
              <a:rPr lang="en-US" sz="2400" dirty="0">
                <a:latin typeface="Arial Narrow" panose="020B0606020202030204" pitchFamily="34" charset="0"/>
              </a:rPr>
              <a:t> </a:t>
            </a:r>
            <a:r>
              <a:rPr lang="en-US" sz="2400" dirty="0" err="1">
                <a:latin typeface="Arial Narrow" panose="020B0606020202030204" pitchFamily="34" charset="0"/>
              </a:rPr>
              <a:t>dari</a:t>
            </a:r>
            <a:r>
              <a:rPr lang="en-US" sz="2400" dirty="0">
                <a:latin typeface="Arial Narrow" panose="020B0606020202030204" pitchFamily="34" charset="0"/>
              </a:rPr>
              <a:t> </a:t>
            </a:r>
            <a:r>
              <a:rPr lang="en-US" sz="2400" dirty="0" err="1">
                <a:latin typeface="Arial Narrow" panose="020B0606020202030204" pitchFamily="34" charset="0"/>
              </a:rPr>
              <a:t>dalam</a:t>
            </a:r>
            <a:r>
              <a:rPr lang="en-US" sz="2400" dirty="0">
                <a:latin typeface="Arial Narrow" panose="020B0606020202030204" pitchFamily="34" charset="0"/>
              </a:rPr>
              <a:t> sel. </a:t>
            </a:r>
            <a:r>
              <a:rPr lang="en-US" sz="2400" dirty="0" err="1">
                <a:latin typeface="Arial Narrow" panose="020B0606020202030204" pitchFamily="34" charset="0"/>
              </a:rPr>
              <a:t>Faktor</a:t>
            </a:r>
            <a:r>
              <a:rPr lang="en-US" sz="2400" dirty="0">
                <a:latin typeface="Arial Narrow" panose="020B0606020202030204" pitchFamily="34" charset="0"/>
              </a:rPr>
              <a:t> </a:t>
            </a:r>
            <a:r>
              <a:rPr lang="en-US" sz="2400" dirty="0" err="1">
                <a:latin typeface="Arial Narrow" panose="020B0606020202030204" pitchFamily="34" charset="0"/>
              </a:rPr>
              <a:t>intrinsik</a:t>
            </a:r>
            <a:r>
              <a:rPr lang="en-US" sz="2400" dirty="0">
                <a:latin typeface="Arial Narrow" panose="020B0606020202030204" pitchFamily="34" charset="0"/>
              </a:rPr>
              <a:t> </a:t>
            </a:r>
            <a:r>
              <a:rPr lang="en-US" sz="2400" dirty="0" err="1">
                <a:latin typeface="Arial Narrow" panose="020B0606020202030204" pitchFamily="34" charset="0"/>
              </a:rPr>
              <a:t>berada</a:t>
            </a:r>
            <a:r>
              <a:rPr lang="en-US" sz="2400" dirty="0">
                <a:latin typeface="Arial Narrow" panose="020B0606020202030204" pitchFamily="34" charset="0"/>
              </a:rPr>
              <a:t> </a:t>
            </a:r>
            <a:r>
              <a:rPr lang="en-US" sz="2400" dirty="0" err="1">
                <a:latin typeface="Arial Narrow" panose="020B0606020202030204" pitchFamily="34" charset="0"/>
              </a:rPr>
              <a:t>dalam</a:t>
            </a:r>
            <a:r>
              <a:rPr lang="en-US" sz="2400" dirty="0">
                <a:latin typeface="Arial Narrow" panose="020B0606020202030204" pitchFamily="34" charset="0"/>
              </a:rPr>
              <a:t> </a:t>
            </a:r>
            <a:r>
              <a:rPr lang="en-US" sz="2400" dirty="0" err="1">
                <a:latin typeface="Arial Narrow" panose="020B0606020202030204" pitchFamily="34" charset="0"/>
              </a:rPr>
              <a:t>inti</a:t>
            </a:r>
            <a:r>
              <a:rPr lang="en-US" sz="2400" dirty="0">
                <a:latin typeface="Arial Narrow" panose="020B0606020202030204" pitchFamily="34" charset="0"/>
              </a:rPr>
              <a:t> </a:t>
            </a:r>
            <a:r>
              <a:rPr lang="en-US" sz="2400" dirty="0" err="1">
                <a:latin typeface="Arial Narrow" panose="020B0606020202030204" pitchFamily="34" charset="0"/>
              </a:rPr>
              <a:t>dan</a:t>
            </a:r>
            <a:r>
              <a:rPr lang="en-US" sz="2400" dirty="0">
                <a:latin typeface="Arial Narrow" panose="020B0606020202030204" pitchFamily="34" charset="0"/>
              </a:rPr>
              <a:t> </a:t>
            </a:r>
            <a:r>
              <a:rPr lang="en-US" sz="2400" dirty="0" err="1">
                <a:latin typeface="Arial Narrow" panose="020B0606020202030204" pitchFamily="34" charset="0"/>
              </a:rPr>
              <a:t>sitoplasma.Faktor</a:t>
            </a:r>
            <a:r>
              <a:rPr lang="en-US" sz="2400" dirty="0">
                <a:latin typeface="Arial Narrow" panose="020B0606020202030204" pitchFamily="34" charset="0"/>
              </a:rPr>
              <a:t> </a:t>
            </a:r>
            <a:r>
              <a:rPr lang="en-US" sz="2400" dirty="0" err="1">
                <a:latin typeface="Arial Narrow" panose="020B0606020202030204" pitchFamily="34" charset="0"/>
              </a:rPr>
              <a:t>dalam</a:t>
            </a:r>
            <a:r>
              <a:rPr lang="en-US" sz="2400" dirty="0">
                <a:latin typeface="Arial Narrow" panose="020B0606020202030204" pitchFamily="34" charset="0"/>
              </a:rPr>
              <a:t> </a:t>
            </a:r>
            <a:r>
              <a:rPr lang="en-US" sz="2400" dirty="0" err="1">
                <a:latin typeface="Arial Narrow" panose="020B0606020202030204" pitchFamily="34" charset="0"/>
              </a:rPr>
              <a:t>inti</a:t>
            </a:r>
            <a:r>
              <a:rPr lang="en-US" sz="2400" dirty="0">
                <a:latin typeface="Arial Narrow" panose="020B0606020202030204" pitchFamily="34" charset="0"/>
              </a:rPr>
              <a:t> </a:t>
            </a:r>
            <a:r>
              <a:rPr lang="en-US" sz="2400" dirty="0" err="1">
                <a:latin typeface="Arial Narrow" panose="020B0606020202030204" pitchFamily="34" charset="0"/>
              </a:rPr>
              <a:t>adalah</a:t>
            </a:r>
            <a:r>
              <a:rPr lang="en-US" sz="2400" dirty="0">
                <a:latin typeface="Arial Narrow" panose="020B0606020202030204" pitchFamily="34" charset="0"/>
              </a:rPr>
              <a:t> </a:t>
            </a:r>
            <a:r>
              <a:rPr lang="en-US" sz="2400" dirty="0" err="1">
                <a:latin typeface="Arial Narrow" panose="020B0606020202030204" pitchFamily="34" charset="0"/>
              </a:rPr>
              <a:t>kromatin</a:t>
            </a:r>
            <a:r>
              <a:rPr lang="en-US" sz="2400" dirty="0">
                <a:latin typeface="Arial Narrow" panose="020B0606020202030204" pitchFamily="34" charset="0"/>
              </a:rPr>
              <a:t>. </a:t>
            </a:r>
            <a:r>
              <a:rPr lang="en-US" sz="2400" dirty="0" err="1">
                <a:latin typeface="Arial Narrow" panose="020B0606020202030204" pitchFamily="34" charset="0"/>
              </a:rPr>
              <a:t>Faktor</a:t>
            </a:r>
            <a:r>
              <a:rPr lang="en-US" sz="2400" dirty="0">
                <a:latin typeface="Arial Narrow" panose="020B0606020202030204" pitchFamily="34" charset="0"/>
              </a:rPr>
              <a:t> </a:t>
            </a:r>
            <a:r>
              <a:rPr lang="en-US" sz="2400" dirty="0" err="1">
                <a:latin typeface="Arial Narrow" panose="020B0606020202030204" pitchFamily="34" charset="0"/>
              </a:rPr>
              <a:t>dalam</a:t>
            </a:r>
            <a:r>
              <a:rPr lang="en-US" sz="2400" dirty="0">
                <a:latin typeface="Arial Narrow" panose="020B0606020202030204" pitchFamily="34" charset="0"/>
              </a:rPr>
              <a:t> </a:t>
            </a:r>
            <a:r>
              <a:rPr lang="en-US" sz="2400" dirty="0" err="1">
                <a:latin typeface="Arial Narrow" panose="020B0606020202030204" pitchFamily="34" charset="0"/>
              </a:rPr>
              <a:t>sitoplasma</a:t>
            </a:r>
            <a:r>
              <a:rPr lang="en-US" sz="2400" dirty="0">
                <a:latin typeface="Arial Narrow" panose="020B0606020202030204" pitchFamily="34" charset="0"/>
              </a:rPr>
              <a:t> </a:t>
            </a:r>
            <a:r>
              <a:rPr lang="en-US" sz="2400" dirty="0" err="1">
                <a:latin typeface="Arial Narrow" panose="020B0606020202030204" pitchFamily="34" charset="0"/>
              </a:rPr>
              <a:t>sangat</a:t>
            </a:r>
            <a:r>
              <a:rPr lang="en-US" sz="2400" dirty="0">
                <a:latin typeface="Arial Narrow" panose="020B0606020202030204" pitchFamily="34" charset="0"/>
              </a:rPr>
              <a:t> </a:t>
            </a:r>
            <a:r>
              <a:rPr lang="en-US" sz="2400" dirty="0" err="1">
                <a:latin typeface="Arial Narrow" panose="020B0606020202030204" pitchFamily="34" charset="0"/>
              </a:rPr>
              <a:t>kompleks</a:t>
            </a:r>
            <a:r>
              <a:rPr lang="en-US" sz="2400" dirty="0">
                <a:latin typeface="Arial Narrow" panose="020B0606020202030204" pitchFamily="34" charset="0"/>
              </a:rPr>
              <a:t>, </a:t>
            </a:r>
            <a:r>
              <a:rPr lang="en-US" sz="2400" dirty="0" err="1">
                <a:latin typeface="Arial Narrow" panose="020B0606020202030204" pitchFamily="34" charset="0"/>
              </a:rPr>
              <a:t>terutama</a:t>
            </a:r>
            <a:r>
              <a:rPr lang="en-US" sz="2400" dirty="0">
                <a:latin typeface="Arial Narrow" panose="020B0606020202030204" pitchFamily="34" charset="0"/>
              </a:rPr>
              <a:t> </a:t>
            </a:r>
            <a:r>
              <a:rPr lang="en-US" sz="2400" dirty="0" err="1">
                <a:latin typeface="Arial Narrow" panose="020B0606020202030204" pitchFamily="34" charset="0"/>
              </a:rPr>
              <a:t>berupa</a:t>
            </a:r>
            <a:r>
              <a:rPr lang="en-US" sz="2400" dirty="0">
                <a:latin typeface="Arial Narrow" panose="020B0606020202030204" pitchFamily="34" charset="0"/>
              </a:rPr>
              <a:t> </a:t>
            </a:r>
            <a:r>
              <a:rPr lang="en-US" sz="2400" dirty="0" err="1">
                <a:latin typeface="Arial Narrow" panose="020B0606020202030204" pitchFamily="34" charset="0"/>
              </a:rPr>
              <a:t>enzim</a:t>
            </a:r>
            <a:r>
              <a:rPr lang="en-US" sz="2400" dirty="0">
                <a:latin typeface="Arial Narrow" panose="020B0606020202030204" pitchFamily="34" charset="0"/>
              </a:rPr>
              <a:t>, </a:t>
            </a:r>
            <a:r>
              <a:rPr lang="en-US" sz="2400" dirty="0" err="1">
                <a:latin typeface="Arial Narrow" panose="020B0606020202030204" pitchFamily="34" charset="0"/>
              </a:rPr>
              <a:t>kadar</a:t>
            </a:r>
            <a:r>
              <a:rPr lang="en-US" sz="2400" dirty="0">
                <a:latin typeface="Arial Narrow" panose="020B0606020202030204" pitchFamily="34" charset="0"/>
              </a:rPr>
              <a:t> </a:t>
            </a:r>
            <a:r>
              <a:rPr lang="en-US" sz="2400" dirty="0" err="1">
                <a:latin typeface="Arial Narrow" panose="020B0606020202030204" pitchFamily="34" charset="0"/>
              </a:rPr>
              <a:t>metabolit</a:t>
            </a:r>
            <a:r>
              <a:rPr lang="en-US" sz="2400" dirty="0">
                <a:latin typeface="Arial Narrow" panose="020B0606020202030204" pitchFamily="34" charset="0"/>
              </a:rPr>
              <a:t> </a:t>
            </a:r>
            <a:r>
              <a:rPr lang="en-US" sz="2400" dirty="0" err="1">
                <a:latin typeface="Arial Narrow" panose="020B0606020202030204" pitchFamily="34" charset="0"/>
              </a:rPr>
              <a:t>dan</a:t>
            </a:r>
            <a:r>
              <a:rPr lang="en-US" sz="2400" dirty="0">
                <a:latin typeface="Arial Narrow" panose="020B0606020202030204" pitchFamily="34" charset="0"/>
              </a:rPr>
              <a:t> </a:t>
            </a:r>
            <a:r>
              <a:rPr lang="en-US" sz="2400" dirty="0" err="1">
                <a:latin typeface="Arial Narrow" panose="020B0606020202030204" pitchFamily="34" charset="0"/>
              </a:rPr>
              <a:t>elektrolit</a:t>
            </a:r>
            <a:r>
              <a:rPr lang="en-US" sz="2400" dirty="0">
                <a:latin typeface="Arial Narrow" panose="020B0606020202030204" pitchFamily="34" charset="0"/>
              </a:rPr>
              <a:t>, </a:t>
            </a:r>
            <a:r>
              <a:rPr lang="en-US" sz="2400" dirty="0" err="1">
                <a:latin typeface="Arial Narrow" panose="020B0606020202030204" pitchFamily="34" charset="0"/>
              </a:rPr>
              <a:t>serta</a:t>
            </a:r>
            <a:r>
              <a:rPr lang="en-US" sz="2400" dirty="0">
                <a:latin typeface="Arial Narrow" panose="020B0606020202030204" pitchFamily="34" charset="0"/>
              </a:rPr>
              <a:t> </a:t>
            </a:r>
            <a:r>
              <a:rPr lang="en-US" sz="2400" dirty="0" err="1">
                <a:latin typeface="Arial Narrow" panose="020B0606020202030204" pitchFamily="34" charset="0"/>
              </a:rPr>
              <a:t>komposisi</a:t>
            </a:r>
            <a:r>
              <a:rPr lang="en-US" sz="2400" dirty="0">
                <a:latin typeface="Arial Narrow" panose="020B0606020202030204" pitchFamily="34" charset="0"/>
              </a:rPr>
              <a:t> </a:t>
            </a:r>
            <a:r>
              <a:rPr lang="en-US" sz="2400" dirty="0" err="1">
                <a:latin typeface="Arial Narrow" panose="020B0606020202030204" pitchFamily="34" charset="0"/>
              </a:rPr>
              <a:t>suatu</a:t>
            </a:r>
            <a:r>
              <a:rPr lang="en-US" sz="2400" dirty="0">
                <a:latin typeface="Arial Narrow" panose="020B0606020202030204" pitchFamily="34" charset="0"/>
              </a:rPr>
              <a:t> </a:t>
            </a:r>
            <a:r>
              <a:rPr lang="en-US" sz="2400" dirty="0" err="1">
                <a:latin typeface="Arial Narrow" panose="020B0606020202030204" pitchFamily="34" charset="0"/>
              </a:rPr>
              <a:t>organel</a:t>
            </a:r>
            <a:r>
              <a:rPr lang="en-US" sz="2400" dirty="0">
                <a:latin typeface="Arial Narrow" panose="020B0606020202030204" pitchFamily="34" charset="0"/>
              </a:rPr>
              <a:t>.</a:t>
            </a:r>
          </a:p>
        </p:txBody>
      </p:sp>
    </p:spTree>
    <p:extLst>
      <p:ext uri="{BB962C8B-B14F-4D97-AF65-F5344CB8AC3E}">
        <p14:creationId xmlns:p14="http://schemas.microsoft.com/office/powerpoint/2010/main" val="194298760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8186"/>
            <a:ext cx="10515600" cy="1072502"/>
          </a:xfrm>
        </p:spPr>
        <p:txBody>
          <a:bodyPr>
            <a:normAutofit fontScale="90000"/>
          </a:bodyPr>
          <a:lstStyle/>
          <a:p>
            <a:pPr lvl="0" algn="ctr"/>
            <a:r>
              <a:rPr lang="en-US" dirty="0" err="1">
                <a:latin typeface="Segoe UI Semibold" panose="020B0702040204020203" pitchFamily="34" charset="0"/>
                <a:cs typeface="Segoe UI Semibold" panose="020B0702040204020203" pitchFamily="34" charset="0"/>
              </a:rPr>
              <a:t>Diferensiasi</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Sel</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Darah</a:t>
            </a:r>
            <a:r>
              <a:rPr lang="en-US" dirty="0">
                <a:latin typeface="Segoe UI Semibold" panose="020B0702040204020203" pitchFamily="34" charset="0"/>
                <a:cs typeface="Segoe UI Semibold" panose="020B0702040204020203" pitchFamily="34" charset="0"/>
              </a:rPr>
              <a:t> </a:t>
            </a:r>
            <a:br>
              <a:rPr lang="en-US" dirty="0"/>
            </a:br>
            <a:endParaRPr lang="en-US" dirty="0"/>
          </a:p>
        </p:txBody>
      </p:sp>
      <p:pic>
        <p:nvPicPr>
          <p:cNvPr id="4" name="Content Placeholder 3"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2597" y="1690688"/>
            <a:ext cx="5422006" cy="4056845"/>
          </a:xfrm>
          <a:prstGeom prst="rect">
            <a:avLst/>
          </a:prstGeom>
          <a:noFill/>
          <a:ln>
            <a:noFill/>
          </a:ln>
        </p:spPr>
      </p:pic>
    </p:spTree>
    <p:extLst>
      <p:ext uri="{BB962C8B-B14F-4D97-AF65-F5344CB8AC3E}">
        <p14:creationId xmlns:p14="http://schemas.microsoft.com/office/powerpoint/2010/main" val="3742293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latin typeface="Segoe UI Semibold" panose="020B0702040204020203" pitchFamily="34" charset="0"/>
                <a:cs typeface="Segoe UI Semibold" panose="020B0702040204020203" pitchFamily="34" charset="0"/>
              </a:rPr>
              <a:t>Ilustrasi</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Fase</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Perkembangan</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Sel</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Darah</a:t>
            </a:r>
            <a:endParaRPr lang="en-US" dirty="0">
              <a:latin typeface="Segoe UI Semibold" panose="020B0702040204020203" pitchFamily="34" charset="0"/>
              <a:cs typeface="Segoe UI Semibold" panose="020B0702040204020203" pitchFamily="34" charset="0"/>
            </a:endParaRPr>
          </a:p>
        </p:txBody>
      </p:sp>
      <p:pic>
        <p:nvPicPr>
          <p:cNvPr id="4" name="Content Placeholder 3" descr="Perkembangan Sel darah serta faktor yang mempengaruhi proses tersebu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2600" y="1690688"/>
            <a:ext cx="6223000" cy="4608512"/>
          </a:xfrm>
          <a:prstGeom prst="rect">
            <a:avLst/>
          </a:prstGeom>
          <a:noFill/>
          <a:ln>
            <a:noFill/>
          </a:ln>
        </p:spPr>
      </p:pic>
    </p:spTree>
    <p:extLst>
      <p:ext uri="{BB962C8B-B14F-4D97-AF65-F5344CB8AC3E}">
        <p14:creationId xmlns:p14="http://schemas.microsoft.com/office/powerpoint/2010/main" val="144738092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882899"/>
            <a:ext cx="10515600" cy="3294063"/>
          </a:xfrm>
        </p:spPr>
        <p:txBody>
          <a:bodyPr>
            <a:normAutofit/>
          </a:bodyPr>
          <a:lstStyle/>
          <a:p>
            <a:pPr marL="0" indent="0" algn="ctr">
              <a:buNone/>
            </a:pPr>
            <a:r>
              <a:rPr lang="en-US" sz="6000" dirty="0"/>
              <a:t>TERIMA KASIH</a:t>
            </a:r>
          </a:p>
        </p:txBody>
      </p:sp>
    </p:spTree>
    <p:extLst>
      <p:ext uri="{BB962C8B-B14F-4D97-AF65-F5344CB8AC3E}">
        <p14:creationId xmlns:p14="http://schemas.microsoft.com/office/powerpoint/2010/main" val="3098034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atin typeface="Segoe UI Semibold" panose="020B0702040204020203" pitchFamily="34" charset="0"/>
                <a:cs typeface="Segoe UI Semibold" panose="020B0702040204020203" pitchFamily="34" charset="0"/>
              </a:rPr>
              <a:t>Pertumbuhan</a:t>
            </a:r>
            <a:r>
              <a:rPr lang="en-US" b="1" dirty="0">
                <a:latin typeface="Segoe UI Semibold" panose="020B0702040204020203" pitchFamily="34" charset="0"/>
                <a:cs typeface="Segoe UI Semibold" panose="020B0702040204020203" pitchFamily="34" charset="0"/>
              </a:rPr>
              <a:t> </a:t>
            </a:r>
            <a:r>
              <a:rPr lang="en-US" b="1" dirty="0" err="1">
                <a:latin typeface="Segoe UI Semibold" panose="020B0702040204020203" pitchFamily="34" charset="0"/>
                <a:cs typeface="Segoe UI Semibold" panose="020B0702040204020203" pitchFamily="34" charset="0"/>
              </a:rPr>
              <a:t>Sel</a:t>
            </a:r>
            <a:endParaRPr lang="en-US" b="1" dirty="0">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1717182" y="1803043"/>
            <a:ext cx="8757635" cy="4708771"/>
          </a:xfrm>
        </p:spPr>
        <p:txBody>
          <a:bodyPr/>
          <a:lstStyle/>
          <a:p>
            <a:pPr marL="0" indent="0" algn="just">
              <a:lnSpc>
                <a:spcPct val="150000"/>
              </a:lnSpc>
              <a:spcBef>
                <a:spcPts val="0"/>
              </a:spcBef>
              <a:buNone/>
            </a:pPr>
            <a:r>
              <a:rPr lang="en-US" sz="2400" dirty="0" err="1">
                <a:latin typeface="Arial Narrow" panose="020B0606020202030204" pitchFamily="34" charset="0"/>
                <a:cs typeface="Segoe UI Semibold" panose="020B0702040204020203" pitchFamily="34" charset="0"/>
              </a:rPr>
              <a:t>Pertumbuhan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dapat</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didefinisikan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sebagai</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peningkatan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komponen</a:t>
            </a:r>
            <a:r>
              <a:rPr lang="en-US" sz="2400" dirty="0">
                <a:latin typeface="Arial Narrow" panose="020B0606020202030204" pitchFamily="34" charset="0"/>
                <a:cs typeface="Segoe UI Semibold" panose="020B0702040204020203" pitchFamily="34" charset="0"/>
              </a:rPr>
              <a:t> - </a:t>
            </a:r>
            <a:r>
              <a:rPr lang="en-US" sz="2400" dirty="0" err="1">
                <a:latin typeface="Arial Narrow" panose="020B0606020202030204" pitchFamily="34" charset="0"/>
                <a:cs typeface="Segoe UI Semibold" panose="020B0702040204020203" pitchFamily="34" charset="0"/>
              </a:rPr>
              <a:t>komponen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seluler</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Terdapat</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dua</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macam</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pertumbuhan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sel</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yaitu</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pertumbuhan</a:t>
            </a:r>
            <a:r>
              <a:rPr lang="en-US" sz="2400" dirty="0">
                <a:latin typeface="Arial Narrow" panose="020B0606020202030204" pitchFamily="34" charset="0"/>
                <a:cs typeface="Segoe UI Semibold" panose="020B0702040204020203" pitchFamily="34" charset="0"/>
              </a:rPr>
              <a:t> yang </a:t>
            </a:r>
            <a:r>
              <a:rPr lang="en-US" sz="2400" dirty="0" err="1">
                <a:latin typeface="Arial Narrow" panose="020B0606020202030204" pitchFamily="34" charset="0"/>
                <a:cs typeface="Segoe UI Semibold" panose="020B0702040204020203" pitchFamily="34" charset="0"/>
              </a:rPr>
              <a:t>berakibat</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peningkatan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ukuran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sel</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tetapi</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tidak</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jumlah</a:t>
            </a:r>
            <a:r>
              <a:rPr lang="en-US" sz="2400" dirty="0">
                <a:latin typeface="Arial Narrow" panose="020B0606020202030204" pitchFamily="34" charset="0"/>
                <a:cs typeface="Segoe UI Semibold" panose="020B0702040204020203" pitchFamily="34" charset="0"/>
              </a:rPr>
              <a:t> sel. Dan yang </a:t>
            </a:r>
            <a:r>
              <a:rPr lang="en-US" sz="2400" dirty="0" err="1">
                <a:latin typeface="Arial Narrow" panose="020B0606020202030204" pitchFamily="34" charset="0"/>
                <a:cs typeface="Segoe UI Semibold" panose="020B0702040204020203" pitchFamily="34" charset="0"/>
              </a:rPr>
              <a:t>kedua</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adalah</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pertumbuhan</a:t>
            </a:r>
            <a:r>
              <a:rPr lang="en-US" sz="2400" dirty="0">
                <a:latin typeface="Arial Narrow" panose="020B0606020202030204" pitchFamily="34" charset="0"/>
                <a:cs typeface="Segoe UI Semibold" panose="020B0702040204020203" pitchFamily="34" charset="0"/>
              </a:rPr>
              <a:t>  yang  </a:t>
            </a:r>
            <a:r>
              <a:rPr lang="en-US" sz="2400" dirty="0" err="1">
                <a:latin typeface="Arial Narrow" panose="020B0606020202030204" pitchFamily="34" charset="0"/>
                <a:cs typeface="Segoe UI Semibold" panose="020B0702040204020203" pitchFamily="34" charset="0"/>
              </a:rPr>
              <a:t>diikuti</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dengan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peningkatan</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jumlah</a:t>
            </a:r>
            <a:r>
              <a:rPr lang="en-US" sz="2400" dirty="0">
                <a:latin typeface="Arial Narrow" panose="020B0606020202030204" pitchFamily="34" charset="0"/>
                <a:cs typeface="Segoe UI Semibold" panose="020B0702040204020203" pitchFamily="34" charset="0"/>
              </a:rPr>
              <a:t>  sel. </a:t>
            </a:r>
            <a:r>
              <a:rPr lang="en-US" sz="2400" dirty="0" err="1">
                <a:latin typeface="Arial Narrow" panose="020B0606020202030204" pitchFamily="34" charset="0"/>
                <a:cs typeface="Segoe UI Semibold" panose="020B0702040204020203" pitchFamily="34" charset="0"/>
              </a:rPr>
              <a:t>Dalam</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hal</a:t>
            </a:r>
            <a:r>
              <a:rPr lang="en-US" sz="2400" dirty="0">
                <a:latin typeface="Arial Narrow" panose="020B0606020202030204" pitchFamily="34" charset="0"/>
                <a:cs typeface="Segoe UI Semibold" panose="020B0702040204020203" pitchFamily="34" charset="0"/>
              </a:rPr>
              <a:t> yang  </a:t>
            </a:r>
            <a:r>
              <a:rPr lang="en-US" sz="2400" dirty="0" err="1">
                <a:latin typeface="Arial Narrow" panose="020B0606020202030204" pitchFamily="34" charset="0"/>
                <a:cs typeface="Segoe UI Semibold" panose="020B0702040204020203" pitchFamily="34" charset="0"/>
              </a:rPr>
              <a:t>pertama</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inti</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sel</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membelah</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tetapi</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tidak</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diikuti</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oleh</a:t>
            </a:r>
            <a:r>
              <a:rPr lang="en-US" sz="2400" dirty="0">
                <a:latin typeface="Arial Narrow" panose="020B0606020202030204" pitchFamily="34" charset="0"/>
                <a:cs typeface="Segoe UI Semibold" panose="020B0702040204020203" pitchFamily="34" charset="0"/>
              </a:rPr>
              <a:t>  </a:t>
            </a:r>
            <a:r>
              <a:rPr lang="en-US" sz="2400" dirty="0" err="1">
                <a:latin typeface="Arial Narrow" panose="020B0606020202030204" pitchFamily="34" charset="0"/>
                <a:cs typeface="Segoe UI Semibold" panose="020B0702040204020203" pitchFamily="34" charset="0"/>
              </a:rPr>
              <a:t>pembelahan</a:t>
            </a:r>
            <a:r>
              <a:rPr lang="en-US" sz="2400" dirty="0">
                <a:latin typeface="Arial Narrow" panose="020B0606020202030204" pitchFamily="34" charset="0"/>
                <a:cs typeface="Segoe UI Semibold" panose="020B0702040204020203" pitchFamily="34" charset="0"/>
              </a:rPr>
              <a:t>  sel.</a:t>
            </a:r>
          </a:p>
          <a:p>
            <a:pPr marL="0" indent="0">
              <a:buNone/>
            </a:pPr>
            <a:endParaRPr lang="en-US" dirty="0"/>
          </a:p>
        </p:txBody>
      </p:sp>
    </p:spTree>
    <p:extLst>
      <p:ext uri="{BB962C8B-B14F-4D97-AF65-F5344CB8AC3E}">
        <p14:creationId xmlns:p14="http://schemas.microsoft.com/office/powerpoint/2010/main" val="76388265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Segoe UI Semibold" panose="020B0702040204020203" pitchFamily="34" charset="0"/>
                <a:cs typeface="Segoe UI Semibold" panose="020B0702040204020203" pitchFamily="34" charset="0"/>
              </a:rPr>
              <a:t>Tahap-tahap</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Pertumbuhan</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Sel</a:t>
            </a:r>
            <a:endParaRPr lang="en-US" dirty="0">
              <a:latin typeface="Segoe UI Semibold" panose="020B0702040204020203" pitchFamily="34" charset="0"/>
              <a:cs typeface="Segoe UI Semibold" panose="020B0702040204020203" pitchFamily="34" charset="0"/>
            </a:endParaRP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50854" t="33990" r="9594" b="7783"/>
          <a:stretch/>
        </p:blipFill>
        <p:spPr bwMode="auto">
          <a:xfrm>
            <a:off x="3000260" y="1690688"/>
            <a:ext cx="6191480" cy="42600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1298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Segoe UI Semibold" panose="020B0702040204020203" pitchFamily="34" charset="0"/>
                <a:cs typeface="Segoe UI Semibold" panose="020B0702040204020203" pitchFamily="34" charset="0"/>
              </a:rPr>
              <a:t>Pertumbuhan</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Sel</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dalam</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Kultur</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Kontinyu</a:t>
            </a:r>
            <a:endParaRPr lang="en-US" dirty="0">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a:xfrm>
            <a:off x="1609859" y="2057445"/>
            <a:ext cx="9169758" cy="4351338"/>
          </a:xfrm>
        </p:spPr>
        <p:txBody>
          <a:bodyPr>
            <a:normAutofit/>
          </a:bodyPr>
          <a:lstStyle/>
          <a:p>
            <a:pPr marL="0" indent="0" algn="just">
              <a:lnSpc>
                <a:spcPct val="150000"/>
              </a:lnSpc>
              <a:buNone/>
            </a:pPr>
            <a:r>
              <a:rPr lang="en-US" sz="2400" dirty="0" err="1">
                <a:latin typeface="Arial Narrow" panose="020B0606020202030204" pitchFamily="34" charset="0"/>
              </a:rPr>
              <a:t>Dalam</a:t>
            </a:r>
            <a:r>
              <a:rPr lang="en-US" sz="2400" dirty="0">
                <a:latin typeface="Arial Narrow" panose="020B0606020202030204" pitchFamily="34" charset="0"/>
              </a:rPr>
              <a:t> </a:t>
            </a:r>
            <a:r>
              <a:rPr lang="en-US" sz="2400" dirty="0" err="1">
                <a:latin typeface="Arial Narrow" panose="020B0606020202030204" pitchFamily="34" charset="0"/>
              </a:rPr>
              <a:t>kultivasi</a:t>
            </a:r>
            <a:r>
              <a:rPr lang="en-US" sz="2400" dirty="0">
                <a:latin typeface="Arial Narrow" panose="020B0606020202030204" pitchFamily="34" charset="0"/>
              </a:rPr>
              <a:t> </a:t>
            </a:r>
            <a:r>
              <a:rPr lang="en-US" sz="2400" dirty="0" err="1">
                <a:latin typeface="Arial Narrow" panose="020B0606020202030204" pitchFamily="34" charset="0"/>
              </a:rPr>
              <a:t>mikroba</a:t>
            </a:r>
            <a:r>
              <a:rPr lang="en-US" sz="2400" dirty="0">
                <a:latin typeface="Arial Narrow" panose="020B0606020202030204" pitchFamily="34" charset="0"/>
              </a:rPr>
              <a:t> </a:t>
            </a:r>
            <a:r>
              <a:rPr lang="en-US" sz="2400" dirty="0" err="1">
                <a:latin typeface="Arial Narrow" panose="020B0606020202030204" pitchFamily="34" charset="0"/>
              </a:rPr>
              <a:t>menggunakan</a:t>
            </a:r>
            <a:r>
              <a:rPr lang="en-US" sz="2400" dirty="0">
                <a:latin typeface="Arial Narrow" panose="020B0606020202030204" pitchFamily="34" charset="0"/>
              </a:rPr>
              <a:t> </a:t>
            </a:r>
            <a:r>
              <a:rPr lang="en-US" sz="2400" dirty="0" err="1">
                <a:latin typeface="Arial Narrow" panose="020B0606020202030204" pitchFamily="34" charset="0"/>
              </a:rPr>
              <a:t>teknik</a:t>
            </a:r>
            <a:r>
              <a:rPr lang="en-US" sz="2400" dirty="0">
                <a:latin typeface="Arial Narrow" panose="020B0606020202030204" pitchFamily="34" charset="0"/>
              </a:rPr>
              <a:t> </a:t>
            </a:r>
            <a:r>
              <a:rPr lang="en-US" sz="2400" dirty="0" err="1">
                <a:latin typeface="Arial Narrow" panose="020B0606020202030204" pitchFamily="34" charset="0"/>
              </a:rPr>
              <a:t>kultur</a:t>
            </a:r>
            <a:r>
              <a:rPr lang="en-US" sz="2400" dirty="0">
                <a:latin typeface="Arial Narrow" panose="020B0606020202030204" pitchFamily="34" charset="0"/>
              </a:rPr>
              <a:t> </a:t>
            </a:r>
            <a:r>
              <a:rPr lang="en-US" sz="2400" dirty="0" err="1">
                <a:latin typeface="Arial Narrow" panose="020B0606020202030204" pitchFamily="34" charset="0"/>
              </a:rPr>
              <a:t>kontinyu</a:t>
            </a:r>
            <a:r>
              <a:rPr lang="en-US" sz="2400" dirty="0">
                <a:latin typeface="Arial Narrow" panose="020B0606020202030204" pitchFamily="34" charset="0"/>
              </a:rPr>
              <a:t>, </a:t>
            </a:r>
            <a:r>
              <a:rPr lang="en-US" sz="2400" dirty="0" err="1">
                <a:latin typeface="Arial Narrow" panose="020B0606020202030204" pitchFamily="34" charset="0"/>
              </a:rPr>
              <a:t>mikroba</a:t>
            </a:r>
            <a:r>
              <a:rPr lang="en-US" sz="2400" dirty="0">
                <a:latin typeface="Arial Narrow" panose="020B0606020202030204" pitchFamily="34" charset="0"/>
              </a:rPr>
              <a:t> </a:t>
            </a:r>
            <a:r>
              <a:rPr lang="en-US" sz="2400" dirty="0" err="1">
                <a:latin typeface="Arial Narrow" panose="020B0606020202030204" pitchFamily="34" charset="0"/>
              </a:rPr>
              <a:t>ditumbuhkan</a:t>
            </a:r>
            <a:r>
              <a:rPr lang="en-US" sz="2400" dirty="0">
                <a:latin typeface="Arial Narrow" panose="020B0606020202030204" pitchFamily="34" charset="0"/>
              </a:rPr>
              <a:t> </a:t>
            </a:r>
            <a:r>
              <a:rPr lang="en-US" sz="2400" dirty="0" err="1">
                <a:latin typeface="Arial Narrow" panose="020B0606020202030204" pitchFamily="34" charset="0"/>
              </a:rPr>
              <a:t>secara</a:t>
            </a:r>
            <a:r>
              <a:rPr lang="en-US" sz="2400" dirty="0">
                <a:latin typeface="Arial Narrow" panose="020B0606020202030204" pitchFamily="34" charset="0"/>
              </a:rPr>
              <a:t> </a:t>
            </a:r>
            <a:r>
              <a:rPr lang="en-US" sz="2400" dirty="0" err="1">
                <a:latin typeface="Arial Narrow" panose="020B0606020202030204" pitchFamily="34" charset="0"/>
              </a:rPr>
              <a:t>terus</a:t>
            </a:r>
            <a:r>
              <a:rPr lang="en-US" sz="2400" dirty="0">
                <a:latin typeface="Arial Narrow" panose="020B0606020202030204" pitchFamily="34" charset="0"/>
              </a:rPr>
              <a:t> </a:t>
            </a:r>
            <a:r>
              <a:rPr lang="en-US" sz="2400" dirty="0" err="1">
                <a:latin typeface="Arial Narrow" panose="020B0606020202030204" pitchFamily="34" charset="0"/>
              </a:rPr>
              <a:t>menerus</a:t>
            </a:r>
            <a:r>
              <a:rPr lang="en-US" sz="2400" dirty="0">
                <a:latin typeface="Arial Narrow" panose="020B0606020202030204" pitchFamily="34" charset="0"/>
              </a:rPr>
              <a:t> </a:t>
            </a:r>
            <a:r>
              <a:rPr lang="en-US" sz="2400" dirty="0" err="1">
                <a:latin typeface="Arial Narrow" panose="020B0606020202030204" pitchFamily="34" charset="0"/>
              </a:rPr>
              <a:t>pada</a:t>
            </a:r>
            <a:r>
              <a:rPr lang="en-US" sz="2400" dirty="0">
                <a:latin typeface="Arial Narrow" panose="020B0606020202030204" pitchFamily="34" charset="0"/>
              </a:rPr>
              <a:t> </a:t>
            </a:r>
            <a:r>
              <a:rPr lang="en-US" sz="2400" dirty="0" err="1">
                <a:latin typeface="Arial Narrow" panose="020B0606020202030204" pitchFamily="34" charset="0"/>
              </a:rPr>
              <a:t>fase</a:t>
            </a:r>
            <a:r>
              <a:rPr lang="en-US" sz="2400" dirty="0">
                <a:latin typeface="Arial Narrow" panose="020B0606020202030204" pitchFamily="34" charset="0"/>
              </a:rPr>
              <a:t> paling optimum </a:t>
            </a:r>
            <a:r>
              <a:rPr lang="en-US" sz="2400" dirty="0" err="1">
                <a:latin typeface="Arial Narrow" panose="020B0606020202030204" pitchFamily="34" charset="0"/>
              </a:rPr>
              <a:t>untuk</a:t>
            </a:r>
            <a:r>
              <a:rPr lang="en-US" sz="2400" dirty="0">
                <a:latin typeface="Arial Narrow" panose="020B0606020202030204" pitchFamily="34" charset="0"/>
              </a:rPr>
              <a:t> </a:t>
            </a:r>
            <a:r>
              <a:rPr lang="en-US" sz="2400" dirty="0" err="1">
                <a:latin typeface="Arial Narrow" panose="020B0606020202030204" pitchFamily="34" charset="0"/>
              </a:rPr>
              <a:t>fase</a:t>
            </a:r>
            <a:r>
              <a:rPr lang="en-US" sz="2400" dirty="0">
                <a:latin typeface="Arial Narrow" panose="020B0606020202030204" pitchFamily="34" charset="0"/>
              </a:rPr>
              <a:t> </a:t>
            </a:r>
            <a:r>
              <a:rPr lang="en-US" sz="2400" dirty="0" err="1">
                <a:latin typeface="Arial Narrow" panose="020B0606020202030204" pitchFamily="34" charset="0"/>
              </a:rPr>
              <a:t>pertumbuhan</a:t>
            </a:r>
            <a:r>
              <a:rPr lang="en-US" sz="2400" dirty="0">
                <a:latin typeface="Arial Narrow" panose="020B0606020202030204" pitchFamily="34" charset="0"/>
              </a:rPr>
              <a:t> </a:t>
            </a:r>
            <a:r>
              <a:rPr lang="en-US" sz="2400" dirty="0" err="1">
                <a:latin typeface="Arial Narrow" panose="020B0606020202030204" pitchFamily="34" charset="0"/>
              </a:rPr>
              <a:t>yaitu</a:t>
            </a:r>
            <a:r>
              <a:rPr lang="en-US" sz="2400" dirty="0">
                <a:latin typeface="Arial Narrow" panose="020B0606020202030204" pitchFamily="34" charset="0"/>
              </a:rPr>
              <a:t> </a:t>
            </a:r>
            <a:r>
              <a:rPr lang="en-US" sz="2400" dirty="0" err="1">
                <a:latin typeface="Arial Narrow" panose="020B0606020202030204" pitchFamily="34" charset="0"/>
              </a:rPr>
              <a:t>fase</a:t>
            </a:r>
            <a:r>
              <a:rPr lang="en-US" sz="2400" dirty="0">
                <a:latin typeface="Arial Narrow" panose="020B0606020202030204" pitchFamily="34" charset="0"/>
              </a:rPr>
              <a:t> </a:t>
            </a:r>
            <a:r>
              <a:rPr lang="en-US" sz="2400" dirty="0" err="1">
                <a:latin typeface="Arial Narrow" panose="020B0606020202030204" pitchFamily="34" charset="0"/>
              </a:rPr>
              <a:t>eksponensial</a:t>
            </a:r>
            <a:r>
              <a:rPr lang="en-US" sz="2400" dirty="0">
                <a:latin typeface="Arial Narrow" panose="020B0606020202030204" pitchFamily="34" charset="0"/>
              </a:rPr>
              <a:t> </a:t>
            </a:r>
            <a:r>
              <a:rPr lang="en-US" sz="2400" dirty="0" err="1">
                <a:latin typeface="Arial Narrow" panose="020B0606020202030204" pitchFamily="34" charset="0"/>
              </a:rPr>
              <a:t>dimana</a:t>
            </a:r>
            <a:r>
              <a:rPr lang="en-US" sz="2400" dirty="0">
                <a:latin typeface="Arial Narrow" panose="020B0606020202030204" pitchFamily="34" charset="0"/>
              </a:rPr>
              <a:t> </a:t>
            </a:r>
            <a:r>
              <a:rPr lang="en-US" sz="2400" dirty="0" err="1">
                <a:latin typeface="Arial Narrow" panose="020B0606020202030204" pitchFamily="34" charset="0"/>
              </a:rPr>
              <a:t>sel</a:t>
            </a:r>
            <a:r>
              <a:rPr lang="en-US" sz="2400" dirty="0">
                <a:latin typeface="Arial Narrow" panose="020B0606020202030204" pitchFamily="34" charset="0"/>
              </a:rPr>
              <a:t> </a:t>
            </a:r>
            <a:r>
              <a:rPr lang="en-US" sz="2400" dirty="0" err="1">
                <a:latin typeface="Arial Narrow" panose="020B0606020202030204" pitchFamily="34" charset="0"/>
              </a:rPr>
              <a:t>membelah</a:t>
            </a:r>
            <a:r>
              <a:rPr lang="en-US" sz="2400" dirty="0">
                <a:latin typeface="Arial Narrow" panose="020B0606020202030204" pitchFamily="34" charset="0"/>
              </a:rPr>
              <a:t> </a:t>
            </a:r>
            <a:r>
              <a:rPr lang="en-US" sz="2400" dirty="0" err="1">
                <a:latin typeface="Arial Narrow" panose="020B0606020202030204" pitchFamily="34" charset="0"/>
              </a:rPr>
              <a:t>diri</a:t>
            </a:r>
            <a:r>
              <a:rPr lang="en-US" sz="2400" dirty="0">
                <a:latin typeface="Arial Narrow" panose="020B0606020202030204" pitchFamily="34" charset="0"/>
              </a:rPr>
              <a:t> </a:t>
            </a:r>
            <a:r>
              <a:rPr lang="en-US" sz="2400" dirty="0" err="1">
                <a:latin typeface="Arial Narrow" panose="020B0606020202030204" pitchFamily="34" charset="0"/>
              </a:rPr>
              <a:t>dengan</a:t>
            </a:r>
            <a:r>
              <a:rPr lang="en-US" sz="2400" dirty="0">
                <a:latin typeface="Arial Narrow" panose="020B0606020202030204" pitchFamily="34" charset="0"/>
              </a:rPr>
              <a:t> </a:t>
            </a:r>
            <a:r>
              <a:rPr lang="en-US" sz="2400" dirty="0" err="1">
                <a:latin typeface="Arial Narrow" panose="020B0606020202030204" pitchFamily="34" charset="0"/>
              </a:rPr>
              <a:t>laju</a:t>
            </a:r>
            <a:r>
              <a:rPr lang="en-US" sz="2400" dirty="0">
                <a:latin typeface="Arial Narrow" panose="020B0606020202030204" pitchFamily="34" charset="0"/>
              </a:rPr>
              <a:t> yang </a:t>
            </a:r>
            <a:r>
              <a:rPr lang="en-US" sz="2400" dirty="0" err="1">
                <a:latin typeface="Arial Narrow" panose="020B0606020202030204" pitchFamily="34" charset="0"/>
              </a:rPr>
              <a:t>konstan</a:t>
            </a:r>
            <a:r>
              <a:rPr lang="en-US" sz="2400" dirty="0">
                <a:latin typeface="Arial Narrow" panose="020B0606020202030204" pitchFamily="34" charset="0"/>
              </a:rPr>
              <a:t>, </a:t>
            </a:r>
            <a:r>
              <a:rPr lang="en-US" sz="2400" dirty="0" err="1">
                <a:latin typeface="Arial Narrow" panose="020B0606020202030204" pitchFamily="34" charset="0"/>
              </a:rPr>
              <a:t>massa</a:t>
            </a:r>
            <a:r>
              <a:rPr lang="en-US" sz="2400" dirty="0">
                <a:latin typeface="Arial Narrow" panose="020B0606020202030204" pitchFamily="34" charset="0"/>
              </a:rPr>
              <a:t> </a:t>
            </a:r>
            <a:r>
              <a:rPr lang="en-US" sz="2400" dirty="0" err="1">
                <a:latin typeface="Arial Narrow" panose="020B0606020202030204" pitchFamily="34" charset="0"/>
              </a:rPr>
              <a:t>menjadi</a:t>
            </a:r>
            <a:r>
              <a:rPr lang="en-US" sz="2400" dirty="0">
                <a:latin typeface="Arial Narrow" panose="020B0606020202030204" pitchFamily="34" charset="0"/>
              </a:rPr>
              <a:t> </a:t>
            </a:r>
            <a:r>
              <a:rPr lang="en-US" sz="2400" dirty="0" err="1">
                <a:latin typeface="Arial Narrow" panose="020B0606020202030204" pitchFamily="34" charset="0"/>
              </a:rPr>
              <a:t>dua</a:t>
            </a:r>
            <a:r>
              <a:rPr lang="en-US" sz="2400" dirty="0">
                <a:latin typeface="Arial Narrow" panose="020B0606020202030204" pitchFamily="34" charset="0"/>
              </a:rPr>
              <a:t> kali </a:t>
            </a:r>
            <a:r>
              <a:rPr lang="en-US" sz="2400" dirty="0" err="1">
                <a:latin typeface="Arial Narrow" panose="020B0606020202030204" pitchFamily="34" charset="0"/>
              </a:rPr>
              <a:t>lipat</a:t>
            </a:r>
            <a:r>
              <a:rPr lang="en-US" sz="2400" dirty="0">
                <a:latin typeface="Arial Narrow" panose="020B0606020202030204" pitchFamily="34" charset="0"/>
              </a:rPr>
              <a:t> </a:t>
            </a:r>
            <a:r>
              <a:rPr lang="en-US" sz="2400" dirty="0" err="1">
                <a:latin typeface="Arial Narrow" panose="020B0606020202030204" pitchFamily="34" charset="0"/>
              </a:rPr>
              <a:t>mengikuti</a:t>
            </a:r>
            <a:r>
              <a:rPr lang="en-US" sz="2400" dirty="0">
                <a:latin typeface="Arial Narrow" panose="020B0606020202030204" pitchFamily="34" charset="0"/>
              </a:rPr>
              <a:t> </a:t>
            </a:r>
            <a:r>
              <a:rPr lang="en-US" sz="2400" dirty="0" err="1">
                <a:latin typeface="Arial Narrow" panose="020B0606020202030204" pitchFamily="34" charset="0"/>
              </a:rPr>
              <a:t>kurva</a:t>
            </a:r>
            <a:r>
              <a:rPr lang="en-US" sz="2400" dirty="0">
                <a:latin typeface="Arial Narrow" panose="020B0606020202030204" pitchFamily="34" charset="0"/>
              </a:rPr>
              <a:t> </a:t>
            </a:r>
            <a:r>
              <a:rPr lang="en-US" sz="2400" dirty="0" err="1">
                <a:latin typeface="Arial Narrow" panose="020B0606020202030204" pitchFamily="34" charset="0"/>
              </a:rPr>
              <a:t>logaritmik</a:t>
            </a:r>
            <a:r>
              <a:rPr lang="en-US" sz="2400" dirty="0">
                <a:latin typeface="Arial Narrow" panose="020B0606020202030204" pitchFamily="34" charset="0"/>
              </a:rPr>
              <a:t>. </a:t>
            </a:r>
          </a:p>
        </p:txBody>
      </p:sp>
    </p:spTree>
    <p:extLst>
      <p:ext uri="{BB962C8B-B14F-4D97-AF65-F5344CB8AC3E}">
        <p14:creationId xmlns:p14="http://schemas.microsoft.com/office/powerpoint/2010/main" val="3281029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0" cy="1325563"/>
          </a:xfrm>
        </p:spPr>
        <p:txBody>
          <a:bodyPr/>
          <a:lstStyle/>
          <a:p>
            <a:endParaRPr lang="en-US"/>
          </a:p>
        </p:txBody>
      </p:sp>
      <p:sp>
        <p:nvSpPr>
          <p:cNvPr id="3" name="Content Placeholder 2"/>
          <p:cNvSpPr>
            <a:spLocks noGrp="1"/>
          </p:cNvSpPr>
          <p:nvPr>
            <p:ph idx="1"/>
          </p:nvPr>
        </p:nvSpPr>
        <p:spPr>
          <a:xfrm>
            <a:off x="1234225" y="1400622"/>
            <a:ext cx="9723549" cy="4351338"/>
          </a:xfrm>
        </p:spPr>
        <p:txBody>
          <a:bodyPr/>
          <a:lstStyle/>
          <a:p>
            <a:pPr marL="0" indent="0" algn="just">
              <a:lnSpc>
                <a:spcPct val="150000"/>
              </a:lnSpc>
              <a:spcBef>
                <a:spcPts val="0"/>
              </a:spcBef>
              <a:buNone/>
            </a:pPr>
            <a:r>
              <a:rPr lang="en-US" dirty="0">
                <a:latin typeface="Arial Narrow" panose="020B0606020202030204" pitchFamily="34" charset="0"/>
              </a:rPr>
              <a:t>	Hal </a:t>
            </a:r>
            <a:r>
              <a:rPr lang="en-US" dirty="0" err="1">
                <a:latin typeface="Arial Narrow" panose="020B0606020202030204" pitchFamily="34" charset="0"/>
              </a:rPr>
              <a:t>ini</a:t>
            </a:r>
            <a:r>
              <a:rPr lang="en-US" dirty="0">
                <a:latin typeface="Arial Narrow" panose="020B0606020202030204" pitchFamily="34" charset="0"/>
              </a:rPr>
              <a:t> </a:t>
            </a:r>
            <a:r>
              <a:rPr lang="en-US" dirty="0" err="1">
                <a:latin typeface="Arial Narrow" panose="020B0606020202030204" pitchFamily="34" charset="0"/>
              </a:rPr>
              <a:t>dilakukan</a:t>
            </a:r>
            <a:r>
              <a:rPr lang="en-US" dirty="0">
                <a:latin typeface="Arial Narrow" panose="020B0606020202030204" pitchFamily="34" charset="0"/>
              </a:rPr>
              <a:t> </a:t>
            </a:r>
            <a:r>
              <a:rPr lang="en-US" dirty="0" err="1">
                <a:latin typeface="Arial Narrow" panose="020B0606020202030204" pitchFamily="34" charset="0"/>
              </a:rPr>
              <a:t>dengan</a:t>
            </a:r>
            <a:r>
              <a:rPr lang="en-US" dirty="0">
                <a:latin typeface="Arial Narrow" panose="020B0606020202030204" pitchFamily="34" charset="0"/>
              </a:rPr>
              <a:t> </a:t>
            </a:r>
            <a:r>
              <a:rPr lang="en-US" dirty="0" err="1">
                <a:latin typeface="Arial Narrow" panose="020B0606020202030204" pitchFamily="34" charset="0"/>
              </a:rPr>
              <a:t>memberi</a:t>
            </a:r>
            <a:r>
              <a:rPr lang="en-US" dirty="0">
                <a:latin typeface="Arial Narrow" panose="020B0606020202030204" pitchFamily="34" charset="0"/>
              </a:rPr>
              <a:t> </a:t>
            </a:r>
            <a:r>
              <a:rPr lang="en-US" dirty="0" err="1">
                <a:latin typeface="Arial Narrow" panose="020B0606020202030204" pitchFamily="34" charset="0"/>
              </a:rPr>
              <a:t>nutrisi</a:t>
            </a:r>
            <a:r>
              <a:rPr lang="en-US" dirty="0">
                <a:latin typeface="Arial Narrow" panose="020B0606020202030204" pitchFamily="34" charset="0"/>
              </a:rPr>
              <a:t> </a:t>
            </a:r>
            <a:r>
              <a:rPr lang="en-US" dirty="0" err="1">
                <a:latin typeface="Arial Narrow" panose="020B0606020202030204" pitchFamily="34" charset="0"/>
              </a:rPr>
              <a:t>secara</a:t>
            </a:r>
            <a:r>
              <a:rPr lang="en-US" dirty="0">
                <a:latin typeface="Arial Narrow" panose="020B0606020202030204" pitchFamily="34" charset="0"/>
              </a:rPr>
              <a:t> </a:t>
            </a:r>
            <a:r>
              <a:rPr lang="en-US" dirty="0" err="1">
                <a:latin typeface="Arial Narrow" panose="020B0606020202030204" pitchFamily="34" charset="0"/>
              </a:rPr>
              <a:t>terus</a:t>
            </a:r>
            <a:r>
              <a:rPr lang="en-US" dirty="0">
                <a:latin typeface="Arial Narrow" panose="020B0606020202030204" pitchFamily="34" charset="0"/>
              </a:rPr>
              <a:t> </a:t>
            </a:r>
            <a:r>
              <a:rPr lang="en-US" dirty="0" err="1">
                <a:latin typeface="Arial Narrow" panose="020B0606020202030204" pitchFamily="34" charset="0"/>
              </a:rPr>
              <a:t>menerus</a:t>
            </a:r>
            <a:r>
              <a:rPr lang="en-US" dirty="0">
                <a:latin typeface="Arial Narrow" panose="020B0606020202030204" pitchFamily="34" charset="0"/>
              </a:rPr>
              <a:t> </a:t>
            </a:r>
            <a:r>
              <a:rPr lang="en-US" dirty="0" err="1">
                <a:latin typeface="Arial Narrow" panose="020B0606020202030204" pitchFamily="34" charset="0"/>
              </a:rPr>
              <a:t>sehingga</a:t>
            </a:r>
            <a:r>
              <a:rPr lang="en-US" dirty="0">
                <a:latin typeface="Arial Narrow" panose="020B0606020202030204" pitchFamily="34" charset="0"/>
              </a:rPr>
              <a:t> </a:t>
            </a:r>
            <a:r>
              <a:rPr lang="en-US" dirty="0" err="1">
                <a:latin typeface="Arial Narrow" panose="020B0606020202030204" pitchFamily="34" charset="0"/>
              </a:rPr>
              <a:t>mikroba</a:t>
            </a:r>
            <a:r>
              <a:rPr lang="en-US" dirty="0">
                <a:latin typeface="Arial Narrow" panose="020B0606020202030204" pitchFamily="34" charset="0"/>
              </a:rPr>
              <a:t> </a:t>
            </a:r>
            <a:r>
              <a:rPr lang="en-US" dirty="0" err="1">
                <a:latin typeface="Arial Narrow" panose="020B0606020202030204" pitchFamily="34" charset="0"/>
              </a:rPr>
              <a:t>tidak</a:t>
            </a:r>
            <a:r>
              <a:rPr lang="en-US" dirty="0">
                <a:latin typeface="Arial Narrow" panose="020B0606020202030204" pitchFamily="34" charset="0"/>
              </a:rPr>
              <a:t> </a:t>
            </a:r>
            <a:r>
              <a:rPr lang="en-US" dirty="0" err="1">
                <a:latin typeface="Arial Narrow" panose="020B0606020202030204" pitchFamily="34" charset="0"/>
              </a:rPr>
              <a:t>pernah</a:t>
            </a:r>
            <a:r>
              <a:rPr lang="en-US" dirty="0">
                <a:latin typeface="Arial Narrow" panose="020B0606020202030204" pitchFamily="34" charset="0"/>
              </a:rPr>
              <a:t> </a:t>
            </a:r>
            <a:r>
              <a:rPr lang="en-US" dirty="0" err="1">
                <a:latin typeface="Arial Narrow" panose="020B0606020202030204" pitchFamily="34" charset="0"/>
              </a:rPr>
              <a:t>kekurangan</a:t>
            </a:r>
            <a:r>
              <a:rPr lang="en-US" dirty="0">
                <a:latin typeface="Arial Narrow" panose="020B0606020202030204" pitchFamily="34" charset="0"/>
              </a:rPr>
              <a:t> </a:t>
            </a:r>
            <a:r>
              <a:rPr lang="en-US" dirty="0" err="1">
                <a:latin typeface="Arial Narrow" panose="020B0606020202030204" pitchFamily="34" charset="0"/>
              </a:rPr>
              <a:t>nutrisi</a:t>
            </a:r>
            <a:r>
              <a:rPr lang="en-US" dirty="0">
                <a:latin typeface="Arial Narrow" panose="020B0606020202030204" pitchFamily="34" charset="0"/>
              </a:rPr>
              <a:t>. </a:t>
            </a:r>
            <a:r>
              <a:rPr lang="en-US" dirty="0" err="1">
                <a:latin typeface="Arial Narrow" panose="020B0606020202030204" pitchFamily="34" charset="0"/>
              </a:rPr>
              <a:t>Penambahan</a:t>
            </a:r>
            <a:r>
              <a:rPr lang="en-US" dirty="0">
                <a:latin typeface="Arial Narrow" panose="020B0606020202030204" pitchFamily="34" charset="0"/>
              </a:rPr>
              <a:t> </a:t>
            </a:r>
            <a:r>
              <a:rPr lang="en-US" dirty="0" err="1">
                <a:latin typeface="Arial Narrow" panose="020B0606020202030204" pitchFamily="34" charset="0"/>
              </a:rPr>
              <a:t>nutrisi</a:t>
            </a:r>
            <a:r>
              <a:rPr lang="en-US" dirty="0">
                <a:latin typeface="Arial Narrow" panose="020B0606020202030204" pitchFamily="34" charset="0"/>
              </a:rPr>
              <a:t>/media </a:t>
            </a:r>
            <a:r>
              <a:rPr lang="en-US" dirty="0" err="1">
                <a:latin typeface="Arial Narrow" panose="020B0606020202030204" pitchFamily="34" charset="0"/>
              </a:rPr>
              <a:t>segar</a:t>
            </a:r>
            <a:r>
              <a:rPr lang="en-US" dirty="0">
                <a:latin typeface="Arial Narrow" panose="020B0606020202030204" pitchFamily="34" charset="0"/>
              </a:rPr>
              <a:t> </a:t>
            </a:r>
            <a:r>
              <a:rPr lang="en-US" dirty="0" err="1">
                <a:latin typeface="Arial Narrow" panose="020B0606020202030204" pitchFamily="34" charset="0"/>
              </a:rPr>
              <a:t>ke</a:t>
            </a:r>
            <a:r>
              <a:rPr lang="en-US" dirty="0">
                <a:latin typeface="Arial Narrow" panose="020B0606020202030204" pitchFamily="34" charset="0"/>
              </a:rPr>
              <a:t> </a:t>
            </a:r>
            <a:r>
              <a:rPr lang="en-US" dirty="0" err="1">
                <a:latin typeface="Arial Narrow" panose="020B0606020202030204" pitchFamily="34" charset="0"/>
              </a:rPr>
              <a:t>dalam</a:t>
            </a:r>
            <a:r>
              <a:rPr lang="en-US" dirty="0">
                <a:latin typeface="Arial Narrow" panose="020B0606020202030204" pitchFamily="34" charset="0"/>
              </a:rPr>
              <a:t> </a:t>
            </a:r>
            <a:r>
              <a:rPr lang="en-US" dirty="0" err="1">
                <a:latin typeface="Arial Narrow" panose="020B0606020202030204" pitchFamily="34" charset="0"/>
              </a:rPr>
              <a:t>bioreaktor</a:t>
            </a:r>
            <a:r>
              <a:rPr lang="en-US" dirty="0">
                <a:latin typeface="Arial Narrow" panose="020B0606020202030204" pitchFamily="34" charset="0"/>
              </a:rPr>
              <a:t> </a:t>
            </a:r>
            <a:r>
              <a:rPr lang="en-US" dirty="0" err="1">
                <a:latin typeface="Arial Narrow" panose="020B0606020202030204" pitchFamily="34" charset="0"/>
              </a:rPr>
              <a:t>dilakukan</a:t>
            </a:r>
            <a:r>
              <a:rPr lang="en-US" dirty="0">
                <a:latin typeface="Arial Narrow" panose="020B0606020202030204" pitchFamily="34" charset="0"/>
              </a:rPr>
              <a:t> </a:t>
            </a:r>
            <a:r>
              <a:rPr lang="en-US" dirty="0" err="1">
                <a:latin typeface="Arial Narrow" panose="020B0606020202030204" pitchFamily="34" charset="0"/>
              </a:rPr>
              <a:t>secara</a:t>
            </a:r>
            <a:r>
              <a:rPr lang="en-US" dirty="0">
                <a:latin typeface="Arial Narrow" panose="020B0606020202030204" pitchFamily="34" charset="0"/>
              </a:rPr>
              <a:t> </a:t>
            </a:r>
            <a:r>
              <a:rPr lang="en-US" dirty="0" err="1">
                <a:latin typeface="Arial Narrow" panose="020B0606020202030204" pitchFamily="34" charset="0"/>
              </a:rPr>
              <a:t>kontinyu</a:t>
            </a:r>
            <a:r>
              <a:rPr lang="en-US" dirty="0">
                <a:latin typeface="Arial Narrow" panose="020B0606020202030204" pitchFamily="34" charset="0"/>
              </a:rPr>
              <a:t>, </a:t>
            </a:r>
            <a:r>
              <a:rPr lang="en-US" dirty="0" err="1">
                <a:latin typeface="Arial Narrow" panose="020B0606020202030204" pitchFamily="34" charset="0"/>
              </a:rPr>
              <a:t>dimana</a:t>
            </a:r>
            <a:r>
              <a:rPr lang="en-US" dirty="0">
                <a:latin typeface="Arial Narrow" panose="020B0606020202030204" pitchFamily="34" charset="0"/>
              </a:rPr>
              <a:t> </a:t>
            </a:r>
            <a:r>
              <a:rPr lang="en-US" dirty="0" err="1">
                <a:latin typeface="Arial Narrow" panose="020B0606020202030204" pitchFamily="34" charset="0"/>
              </a:rPr>
              <a:t>dalam</a:t>
            </a:r>
            <a:r>
              <a:rPr lang="en-US" dirty="0">
                <a:latin typeface="Arial Narrow" panose="020B0606020202030204" pitchFamily="34" charset="0"/>
              </a:rPr>
              <a:t> </a:t>
            </a:r>
            <a:r>
              <a:rPr lang="en-US" dirty="0" err="1">
                <a:latin typeface="Arial Narrow" panose="020B0606020202030204" pitchFamily="34" charset="0"/>
              </a:rPr>
              <a:t>waktu</a:t>
            </a:r>
            <a:r>
              <a:rPr lang="en-US" dirty="0">
                <a:latin typeface="Arial Narrow" panose="020B0606020202030204" pitchFamily="34" charset="0"/>
              </a:rPr>
              <a:t> yang </a:t>
            </a:r>
            <a:r>
              <a:rPr lang="en-US" dirty="0" err="1">
                <a:latin typeface="Arial Narrow" panose="020B0606020202030204" pitchFamily="34" charset="0"/>
              </a:rPr>
              <a:t>sama</a:t>
            </a:r>
            <a:r>
              <a:rPr lang="en-US" dirty="0">
                <a:latin typeface="Arial Narrow" panose="020B0606020202030204" pitchFamily="34" charset="0"/>
              </a:rPr>
              <a:t> </a:t>
            </a:r>
            <a:r>
              <a:rPr lang="en-US" dirty="0" err="1">
                <a:latin typeface="Arial Narrow" panose="020B0606020202030204" pitchFamily="34" charset="0"/>
              </a:rPr>
              <a:t>larutan</a:t>
            </a:r>
            <a:r>
              <a:rPr lang="en-US" dirty="0">
                <a:latin typeface="Arial Narrow" panose="020B0606020202030204" pitchFamily="34" charset="0"/>
              </a:rPr>
              <a:t> yang </a:t>
            </a:r>
            <a:r>
              <a:rPr lang="en-US" dirty="0" err="1">
                <a:latin typeface="Arial Narrow" panose="020B0606020202030204" pitchFamily="34" charset="0"/>
              </a:rPr>
              <a:t>berisi</a:t>
            </a:r>
            <a:r>
              <a:rPr lang="en-US" dirty="0">
                <a:latin typeface="Arial Narrow" panose="020B0606020202030204" pitchFamily="34" charset="0"/>
              </a:rPr>
              <a:t> </a:t>
            </a:r>
            <a:r>
              <a:rPr lang="en-US" dirty="0" err="1">
                <a:latin typeface="Arial Narrow" panose="020B0606020202030204" pitchFamily="34" charset="0"/>
              </a:rPr>
              <a:t>sel</a:t>
            </a:r>
            <a:r>
              <a:rPr lang="en-US" dirty="0">
                <a:latin typeface="Arial Narrow" panose="020B0606020202030204" pitchFamily="34" charset="0"/>
              </a:rPr>
              <a:t> </a:t>
            </a:r>
            <a:r>
              <a:rPr lang="en-US" dirty="0" err="1">
                <a:latin typeface="Arial Narrow" panose="020B0606020202030204" pitchFamily="34" charset="0"/>
              </a:rPr>
              <a:t>dan</a:t>
            </a:r>
            <a:r>
              <a:rPr lang="en-US" dirty="0">
                <a:latin typeface="Arial Narrow" panose="020B0606020202030204" pitchFamily="34" charset="0"/>
              </a:rPr>
              <a:t> </a:t>
            </a:r>
            <a:r>
              <a:rPr lang="en-US" dirty="0" err="1">
                <a:latin typeface="Arial Narrow" panose="020B0606020202030204" pitchFamily="34" charset="0"/>
              </a:rPr>
              <a:t>hasil</a:t>
            </a:r>
            <a:r>
              <a:rPr lang="en-US" dirty="0">
                <a:latin typeface="Arial Narrow" panose="020B0606020202030204" pitchFamily="34" charset="0"/>
              </a:rPr>
              <a:t> </a:t>
            </a:r>
            <a:r>
              <a:rPr lang="en-US" dirty="0" err="1">
                <a:latin typeface="Arial Narrow" panose="020B0606020202030204" pitchFamily="34" charset="0"/>
              </a:rPr>
              <a:t>produk</a:t>
            </a:r>
            <a:r>
              <a:rPr lang="en-US" dirty="0">
                <a:latin typeface="Arial Narrow" panose="020B0606020202030204" pitchFamily="34" charset="0"/>
              </a:rPr>
              <a:t> </a:t>
            </a:r>
            <a:r>
              <a:rPr lang="en-US" dirty="0" err="1">
                <a:latin typeface="Arial Narrow" panose="020B0606020202030204" pitchFamily="34" charset="0"/>
              </a:rPr>
              <a:t>hasil</a:t>
            </a:r>
            <a:r>
              <a:rPr lang="en-US" dirty="0">
                <a:latin typeface="Arial Narrow" panose="020B0606020202030204" pitchFamily="34" charset="0"/>
              </a:rPr>
              <a:t> </a:t>
            </a:r>
            <a:r>
              <a:rPr lang="en-US" dirty="0" err="1">
                <a:latin typeface="Arial Narrow" panose="020B0606020202030204" pitchFamily="34" charset="0"/>
              </a:rPr>
              <a:t>metabolisme</a:t>
            </a:r>
            <a:r>
              <a:rPr lang="en-US" dirty="0">
                <a:latin typeface="Arial Narrow" panose="020B0606020202030204" pitchFamily="34" charset="0"/>
              </a:rPr>
              <a:t> </a:t>
            </a:r>
            <a:r>
              <a:rPr lang="en-US" dirty="0" err="1">
                <a:latin typeface="Arial Narrow" panose="020B0606020202030204" pitchFamily="34" charset="0"/>
              </a:rPr>
              <a:t>dikeluarkan</a:t>
            </a:r>
            <a:r>
              <a:rPr lang="en-US" dirty="0">
                <a:latin typeface="Arial Narrow" panose="020B0606020202030204" pitchFamily="34" charset="0"/>
              </a:rPr>
              <a:t> </a:t>
            </a:r>
            <a:r>
              <a:rPr lang="en-US" dirty="0" err="1">
                <a:latin typeface="Arial Narrow" panose="020B0606020202030204" pitchFamily="34" charset="0"/>
              </a:rPr>
              <a:t>dari</a:t>
            </a:r>
            <a:r>
              <a:rPr lang="en-US" dirty="0">
                <a:latin typeface="Arial Narrow" panose="020B0606020202030204" pitchFamily="34" charset="0"/>
              </a:rPr>
              <a:t> media </a:t>
            </a:r>
            <a:r>
              <a:rPr lang="en-US" dirty="0" err="1">
                <a:latin typeface="Arial Narrow" panose="020B0606020202030204" pitchFamily="34" charset="0"/>
              </a:rPr>
              <a:t>dengan</a:t>
            </a:r>
            <a:r>
              <a:rPr lang="en-US" dirty="0">
                <a:latin typeface="Arial Narrow" panose="020B0606020202030204" pitchFamily="34" charset="0"/>
              </a:rPr>
              <a:t> volume yang </a:t>
            </a:r>
            <a:r>
              <a:rPr lang="en-US" dirty="0" err="1">
                <a:latin typeface="Arial Narrow" panose="020B0606020202030204" pitchFamily="34" charset="0"/>
              </a:rPr>
              <a:t>sama</a:t>
            </a:r>
            <a:r>
              <a:rPr lang="en-US" dirty="0">
                <a:latin typeface="Arial Narrow" panose="020B0606020202030204" pitchFamily="34" charset="0"/>
              </a:rPr>
              <a:t> </a:t>
            </a:r>
            <a:r>
              <a:rPr lang="en-US" dirty="0" err="1">
                <a:latin typeface="Arial Narrow" panose="020B0606020202030204" pitchFamily="34" charset="0"/>
              </a:rPr>
              <a:t>dengan</a:t>
            </a:r>
            <a:r>
              <a:rPr lang="en-US" dirty="0">
                <a:latin typeface="Arial Narrow" panose="020B0606020202030204" pitchFamily="34" charset="0"/>
              </a:rPr>
              <a:t> </a:t>
            </a:r>
            <a:r>
              <a:rPr lang="en-US" dirty="0" err="1">
                <a:latin typeface="Arial Narrow" panose="020B0606020202030204" pitchFamily="34" charset="0"/>
              </a:rPr>
              <a:t>substrat</a:t>
            </a:r>
            <a:r>
              <a:rPr lang="en-US" dirty="0">
                <a:latin typeface="Arial Narrow" panose="020B0606020202030204" pitchFamily="34" charset="0"/>
              </a:rPr>
              <a:t> yang </a:t>
            </a:r>
            <a:r>
              <a:rPr lang="en-US" dirty="0" err="1">
                <a:latin typeface="Arial Narrow" panose="020B0606020202030204" pitchFamily="34" charset="0"/>
              </a:rPr>
              <a:t>diberikan</a:t>
            </a:r>
            <a:r>
              <a:rPr lang="en-US" dirty="0">
                <a:latin typeface="Arial Narrow" panose="020B0606020202030204" pitchFamily="34" charset="0"/>
              </a:rPr>
              <a:t>.</a:t>
            </a:r>
          </a:p>
          <a:p>
            <a:endParaRPr lang="en-US" dirty="0"/>
          </a:p>
        </p:txBody>
      </p:sp>
    </p:spTree>
    <p:extLst>
      <p:ext uri="{BB962C8B-B14F-4D97-AF65-F5344CB8AC3E}">
        <p14:creationId xmlns:p14="http://schemas.microsoft.com/office/powerpoint/2010/main" val="321774818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825210"/>
            <a:ext cx="10515600" cy="1093742"/>
          </a:xfrm>
        </p:spPr>
        <p:txBody>
          <a:bodyPr>
            <a:noAutofit/>
          </a:bodyPr>
          <a:lstStyle/>
          <a:p>
            <a:pPr algn="ctr"/>
            <a:r>
              <a:rPr lang="id-ID" sz="2800" b="1" dirty="0">
                <a:latin typeface="Segoe UI Semibold" panose="020B0702040204020203" pitchFamily="34" charset="0"/>
                <a:cs typeface="Segoe UI Semibold" panose="020B0702040204020203" pitchFamily="34" charset="0"/>
              </a:rPr>
              <a:t>Kondisi Lingungan yang Berpengaruh pada</a:t>
            </a:r>
            <a:r>
              <a:rPr lang="en-US" sz="2800" b="1" dirty="0">
                <a:latin typeface="Segoe UI Semibold" panose="020B0702040204020203" pitchFamily="34" charset="0"/>
                <a:cs typeface="Segoe UI Semibold" panose="020B0702040204020203" pitchFamily="34" charset="0"/>
              </a:rPr>
              <a:t> </a:t>
            </a:r>
            <a:r>
              <a:rPr lang="id-ID" sz="2800" b="1" dirty="0">
                <a:latin typeface="Segoe UI Semibold" panose="020B0702040204020203" pitchFamily="34" charset="0"/>
                <a:cs typeface="Segoe UI Semibold" panose="020B0702040204020203" pitchFamily="34" charset="0"/>
              </a:rPr>
              <a:t>Pertumbuhan</a:t>
            </a:r>
            <a:br>
              <a:rPr lang="en-US" sz="3200" dirty="0"/>
            </a:br>
            <a:endParaRPr lang="en-US" sz="3200" dirty="0"/>
          </a:p>
        </p:txBody>
      </p:sp>
      <p:sp>
        <p:nvSpPr>
          <p:cNvPr id="3" name="Content Placeholder 2"/>
          <p:cNvSpPr>
            <a:spLocks noGrp="1"/>
          </p:cNvSpPr>
          <p:nvPr>
            <p:ph idx="1"/>
          </p:nvPr>
        </p:nvSpPr>
        <p:spPr>
          <a:xfrm>
            <a:off x="928352" y="1828800"/>
            <a:ext cx="10515600" cy="5409127"/>
          </a:xfrm>
        </p:spPr>
        <p:txBody>
          <a:bodyPr>
            <a:normAutofit/>
          </a:bodyPr>
          <a:lstStyle/>
          <a:p>
            <a:pPr lvl="0" algn="just"/>
            <a:r>
              <a:rPr lang="id-ID" sz="2400" b="1" dirty="0">
                <a:latin typeface="Arial Narrow" panose="020B0606020202030204" pitchFamily="34" charset="0"/>
              </a:rPr>
              <a:t>Suhu</a:t>
            </a:r>
            <a:endParaRPr lang="en-US" sz="2400" b="1" dirty="0">
              <a:latin typeface="Arial Narrow" panose="020B0606020202030204" pitchFamily="34" charset="0"/>
            </a:endParaRPr>
          </a:p>
          <a:p>
            <a:pPr marL="514350" lvl="0" indent="-514350" algn="just">
              <a:buFont typeface="+mj-lt"/>
              <a:buAutoNum type="arabicPeriod"/>
            </a:pPr>
            <a:r>
              <a:rPr lang="id-ID" sz="2400" dirty="0">
                <a:latin typeface="Arial Narrow" panose="020B0606020202030204" pitchFamily="34" charset="0"/>
              </a:rPr>
              <a:t>Psikrofil, yaitu mikroorganisme yang dapat tumbuh pada rentang suhu antara 0 </a:t>
            </a:r>
            <a:r>
              <a:rPr lang="id-ID" sz="2400" baseline="30000" dirty="0">
                <a:latin typeface="Arial Narrow" panose="020B0606020202030204" pitchFamily="34" charset="0"/>
              </a:rPr>
              <a:t>o</a:t>
            </a:r>
            <a:r>
              <a:rPr lang="id-ID" sz="2400" dirty="0">
                <a:latin typeface="Arial Narrow" panose="020B0606020202030204" pitchFamily="34" charset="0"/>
              </a:rPr>
              <a:t>C – 20 </a:t>
            </a:r>
            <a:r>
              <a:rPr lang="id-ID" sz="2400" baseline="30000" dirty="0">
                <a:latin typeface="Arial Narrow" panose="020B0606020202030204" pitchFamily="34" charset="0"/>
              </a:rPr>
              <a:t>o</a:t>
            </a:r>
            <a:r>
              <a:rPr lang="id-ID" sz="2400" dirty="0">
                <a:latin typeface="Arial Narrow" panose="020B0606020202030204" pitchFamily="34" charset="0"/>
              </a:rPr>
              <a:t>C dengan suhu optimumnya sekitar 15 </a:t>
            </a:r>
            <a:r>
              <a:rPr lang="id-ID" sz="2400" baseline="30000" dirty="0">
                <a:latin typeface="Arial Narrow" panose="020B0606020202030204" pitchFamily="34" charset="0"/>
              </a:rPr>
              <a:t>o</a:t>
            </a:r>
            <a:r>
              <a:rPr lang="id-ID" sz="2400" dirty="0">
                <a:latin typeface="Arial Narrow" panose="020B0606020202030204" pitchFamily="34" charset="0"/>
              </a:rPr>
              <a:t>C</a:t>
            </a:r>
            <a:endParaRPr lang="en-US" sz="2400" dirty="0">
              <a:latin typeface="Arial Narrow" panose="020B0606020202030204" pitchFamily="34" charset="0"/>
            </a:endParaRPr>
          </a:p>
          <a:p>
            <a:pPr marL="514350" lvl="0" indent="-514350" algn="just">
              <a:buFont typeface="+mj-lt"/>
              <a:buAutoNum type="arabicPeriod"/>
            </a:pPr>
            <a:r>
              <a:rPr lang="id-ID" sz="2400" dirty="0">
                <a:latin typeface="Arial Narrow" panose="020B0606020202030204" pitchFamily="34" charset="0"/>
              </a:rPr>
              <a:t>Mesofil, yaitu mikroorganisme yang dapat tumbuh pada rentang suhu antara 20 </a:t>
            </a:r>
            <a:r>
              <a:rPr lang="id-ID" sz="2400" baseline="30000" dirty="0">
                <a:latin typeface="Arial Narrow" panose="020B0606020202030204" pitchFamily="34" charset="0"/>
              </a:rPr>
              <a:t>o</a:t>
            </a:r>
            <a:r>
              <a:rPr lang="id-ID" sz="2400" dirty="0">
                <a:latin typeface="Arial Narrow" panose="020B0606020202030204" pitchFamily="34" charset="0"/>
              </a:rPr>
              <a:t>C – 45 </a:t>
            </a:r>
            <a:r>
              <a:rPr lang="id-ID" sz="2400" baseline="30000" dirty="0">
                <a:latin typeface="Arial Narrow" panose="020B0606020202030204" pitchFamily="34" charset="0"/>
              </a:rPr>
              <a:t>o</a:t>
            </a:r>
            <a:r>
              <a:rPr lang="id-ID" sz="2400" dirty="0">
                <a:latin typeface="Arial Narrow" panose="020B0606020202030204" pitchFamily="34" charset="0"/>
              </a:rPr>
              <a:t>C. </a:t>
            </a:r>
            <a:endParaRPr lang="en-US" sz="2400" dirty="0">
              <a:latin typeface="Arial Narrow" panose="020B0606020202030204" pitchFamily="34" charset="0"/>
            </a:endParaRPr>
          </a:p>
          <a:p>
            <a:pPr marL="514350" lvl="0" indent="-514350" algn="just">
              <a:buFont typeface="+mj-lt"/>
              <a:buAutoNum type="arabicPeriod"/>
            </a:pPr>
            <a:r>
              <a:rPr lang="id-ID" sz="2400" dirty="0">
                <a:latin typeface="Arial Narrow" panose="020B0606020202030204" pitchFamily="34" charset="0"/>
              </a:rPr>
              <a:t>Termofil, yaitu mikroorganisme yang dapat tumbuh pada suhu 35 </a:t>
            </a:r>
            <a:r>
              <a:rPr lang="id-ID" sz="2400" baseline="30000" dirty="0">
                <a:latin typeface="Arial Narrow" panose="020B0606020202030204" pitchFamily="34" charset="0"/>
              </a:rPr>
              <a:t>o</a:t>
            </a:r>
            <a:r>
              <a:rPr lang="id-ID" sz="2400" dirty="0">
                <a:latin typeface="Arial Narrow" panose="020B0606020202030204" pitchFamily="34" charset="0"/>
              </a:rPr>
              <a:t>C atau lebih. </a:t>
            </a:r>
            <a:endParaRPr lang="en-US" sz="2400" dirty="0">
              <a:latin typeface="Arial Narrow" panose="020B0606020202030204" pitchFamily="34" charset="0"/>
            </a:endParaRPr>
          </a:p>
          <a:p>
            <a:endParaRPr lang="en-US" sz="2400" dirty="0"/>
          </a:p>
        </p:txBody>
      </p:sp>
    </p:spTree>
    <p:extLst>
      <p:ext uri="{BB962C8B-B14F-4D97-AF65-F5344CB8AC3E}">
        <p14:creationId xmlns:p14="http://schemas.microsoft.com/office/powerpoint/2010/main" val="3482103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426380"/>
            <a:ext cx="10515600" cy="4351338"/>
          </a:xfrm>
        </p:spPr>
        <p:txBody>
          <a:bodyPr>
            <a:normAutofit fontScale="77500" lnSpcReduction="20000"/>
          </a:bodyPr>
          <a:lstStyle/>
          <a:p>
            <a:pPr lvl="0" algn="just"/>
            <a:r>
              <a:rPr lang="id-ID" b="1" dirty="0">
                <a:latin typeface="Arial Narrow" panose="020B0606020202030204" pitchFamily="34" charset="0"/>
              </a:rPr>
              <a:t>Derajat Keasaman (pH)</a:t>
            </a:r>
            <a:endParaRPr lang="en-US" b="1" dirty="0">
              <a:latin typeface="Arial Narrow" panose="020B0606020202030204" pitchFamily="34" charset="0"/>
            </a:endParaRPr>
          </a:p>
          <a:p>
            <a:pPr marL="0" indent="0" algn="just">
              <a:lnSpc>
                <a:spcPct val="170000"/>
              </a:lnSpc>
              <a:spcBef>
                <a:spcPts val="0"/>
              </a:spcBef>
              <a:buNone/>
            </a:pPr>
            <a:r>
              <a:rPr lang="en-US" dirty="0">
                <a:latin typeface="Arial Narrow" panose="020B0606020202030204" pitchFamily="34" charset="0"/>
              </a:rPr>
              <a:t>	</a:t>
            </a:r>
            <a:r>
              <a:rPr lang="id-ID" dirty="0">
                <a:latin typeface="Arial Narrow" panose="020B0606020202030204" pitchFamily="34" charset="0"/>
              </a:rPr>
              <a:t>Pertumbuhan dan kelangsungan hidup mikroorganisme dipengaruhi oleh pH habitat. Derajat keasaman dinyatakan dalam skala pH dengan rentang nilai 0 – 14. Derajat keasaman air murni yaitu 7 (netral). Nilai pH yang semakin menurun mendekati nol, maka keasamannya semakin meningkat, sedangkan nilai pH yang meningkat hingga mencapai 14 maka nilai kebasaan (alkalinitas) semakin meningkat. Selama proses pertumbuhan nilai pH dapat berubah. Adapun rentang pH bagi pertumbuhan bakteri antara 4 – 9 dengan pH optimum 6,5 – 7,5. Sedangkan jamur lebih menyukai pH asam, dengan rentang pH pertumbuhannya yaitu 1 – 9 dan pH optimumnya 4 – 6. </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148569149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017431"/>
            <a:ext cx="10515600" cy="5159532"/>
          </a:xfrm>
        </p:spPr>
        <p:txBody>
          <a:bodyPr>
            <a:normAutofit/>
          </a:bodyPr>
          <a:lstStyle/>
          <a:p>
            <a:pPr lvl="0"/>
            <a:r>
              <a:rPr lang="id-ID" b="1" dirty="0">
                <a:latin typeface="Segoe UI Semibold" panose="020B0702040204020203" pitchFamily="34" charset="0"/>
                <a:cs typeface="Segoe UI Semibold" panose="020B0702040204020203" pitchFamily="34" charset="0"/>
              </a:rPr>
              <a:t>Oksigen</a:t>
            </a:r>
            <a:endParaRPr lang="en-US" b="1" dirty="0">
              <a:latin typeface="Segoe UI Semibold" panose="020B0702040204020203" pitchFamily="34" charset="0"/>
              <a:cs typeface="Segoe UI Semibold" panose="020B0702040204020203" pitchFamily="34" charset="0"/>
            </a:endParaRPr>
          </a:p>
          <a:p>
            <a:pPr marL="0" indent="0" algn="just">
              <a:buNone/>
            </a:pPr>
            <a:r>
              <a:rPr lang="id-ID" sz="2600" dirty="0">
                <a:latin typeface="Arial Narrow" panose="020B0606020202030204" pitchFamily="34" charset="0"/>
              </a:rPr>
              <a:t>Berdasarkan kebutuhan atas oksigen, mikroorganisme dapat dibagi atas 4 kelompok, yaitu:</a:t>
            </a:r>
            <a:endParaRPr lang="en-US" sz="2600" dirty="0">
              <a:latin typeface="Arial Narrow" panose="020B0606020202030204" pitchFamily="34" charset="0"/>
            </a:endParaRPr>
          </a:p>
          <a:p>
            <a:pPr marL="514350" lvl="0" indent="-514350" algn="just">
              <a:buFont typeface="+mj-lt"/>
              <a:buAutoNum type="arabicPeriod"/>
            </a:pPr>
            <a:r>
              <a:rPr lang="id-ID" sz="2600" dirty="0">
                <a:latin typeface="Arial Narrow" panose="020B0606020202030204" pitchFamily="34" charset="0"/>
              </a:rPr>
              <a:t>Mikroorganisme aerob, yaitu mikroorganisme yang memerlukan oksigen</a:t>
            </a:r>
            <a:endParaRPr lang="en-US" sz="2600" dirty="0">
              <a:latin typeface="Arial Narrow" panose="020B0606020202030204" pitchFamily="34" charset="0"/>
            </a:endParaRPr>
          </a:p>
          <a:p>
            <a:pPr marL="514350" lvl="0" indent="-514350" algn="just">
              <a:buFont typeface="+mj-lt"/>
              <a:buAutoNum type="arabicPeriod"/>
            </a:pPr>
            <a:r>
              <a:rPr lang="id-ID" sz="2600" dirty="0">
                <a:latin typeface="Arial Narrow" panose="020B0606020202030204" pitchFamily="34" charset="0"/>
              </a:rPr>
              <a:t>Mikroorganisme anaerob, yaitu mikroorganisme yang tidak memerlukan oksigen karena oksigen tersebut dapat membentuk hidrogen peroksida (H</a:t>
            </a:r>
            <a:r>
              <a:rPr lang="id-ID" sz="2600" baseline="-25000" dirty="0">
                <a:latin typeface="Arial Narrow" panose="020B0606020202030204" pitchFamily="34" charset="0"/>
              </a:rPr>
              <a:t>2</a:t>
            </a:r>
            <a:r>
              <a:rPr lang="id-ID" sz="2600" dirty="0">
                <a:latin typeface="Arial Narrow" panose="020B0606020202030204" pitchFamily="34" charset="0"/>
              </a:rPr>
              <a:t>O</a:t>
            </a:r>
            <a:r>
              <a:rPr lang="id-ID" sz="2600" baseline="-25000" dirty="0">
                <a:latin typeface="Arial Narrow" panose="020B0606020202030204" pitchFamily="34" charset="0"/>
              </a:rPr>
              <a:t>2</a:t>
            </a:r>
            <a:r>
              <a:rPr lang="id-ID" sz="2600" dirty="0">
                <a:latin typeface="Arial Narrow" panose="020B0606020202030204" pitchFamily="34" charset="0"/>
              </a:rPr>
              <a:t>) yang dapat menjadi racun dan menyebabkan kematian</a:t>
            </a:r>
            <a:endParaRPr lang="en-US" sz="2600" dirty="0">
              <a:latin typeface="Arial Narrow" panose="020B0606020202030204" pitchFamily="34" charset="0"/>
            </a:endParaRPr>
          </a:p>
          <a:p>
            <a:pPr marL="514350" lvl="0" indent="-514350" algn="just">
              <a:buFont typeface="+mj-lt"/>
              <a:buAutoNum type="arabicPeriod"/>
            </a:pPr>
            <a:r>
              <a:rPr lang="id-ID" sz="2600" dirty="0">
                <a:latin typeface="Arial Narrow" panose="020B0606020202030204" pitchFamily="34" charset="0"/>
              </a:rPr>
              <a:t>Mikroorganisme fakultatif anaerob, yaitu mikroorganisme yang tetap tumbuh dalam lingkungan fakultatif anaerob</a:t>
            </a:r>
            <a:endParaRPr lang="en-US" sz="2600" dirty="0">
              <a:latin typeface="Arial Narrow" panose="020B0606020202030204" pitchFamily="34" charset="0"/>
            </a:endParaRPr>
          </a:p>
          <a:p>
            <a:pPr marL="514350" lvl="0" indent="-514350" algn="just">
              <a:buFont typeface="+mj-lt"/>
              <a:buAutoNum type="arabicPeriod"/>
            </a:pPr>
            <a:r>
              <a:rPr lang="id-ID" sz="2600" dirty="0">
                <a:latin typeface="Arial Narrow" panose="020B0606020202030204" pitchFamily="34" charset="0"/>
              </a:rPr>
              <a:t>Mikroorganisme aerofilik, yaitu mikroorganisme yang membutuhkan oksigen dalam jumlah yang terbatas karena jumlah oksigen yang berlebih dapat menghambat kinerjanya dan menyebabkan kematian (Hamdiyati, 2011)</a:t>
            </a:r>
            <a:r>
              <a:rPr lang="en-US" sz="2600" dirty="0">
                <a:latin typeface="Arial Narrow" panose="020B0606020202030204" pitchFamily="34" charset="0"/>
              </a:rPr>
              <a:t>.</a:t>
            </a:r>
          </a:p>
          <a:p>
            <a:pPr marL="0" indent="0">
              <a:buNone/>
            </a:pPr>
            <a:endParaRPr lang="en-US" dirty="0"/>
          </a:p>
        </p:txBody>
      </p:sp>
    </p:spTree>
    <p:extLst>
      <p:ext uri="{BB962C8B-B14F-4D97-AF65-F5344CB8AC3E}">
        <p14:creationId xmlns:p14="http://schemas.microsoft.com/office/powerpoint/2010/main" val="142137982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ctr"/>
            <a:r>
              <a:rPr lang="en-US" dirty="0" err="1">
                <a:latin typeface="Segoe UI Semibold" panose="020B0702040204020203" pitchFamily="34" charset="0"/>
                <a:cs typeface="Segoe UI Semibold" panose="020B0702040204020203" pitchFamily="34" charset="0"/>
              </a:rPr>
              <a:t>Diferensiasi</a:t>
            </a:r>
            <a:r>
              <a:rPr lang="en-US" dirty="0">
                <a:latin typeface="Segoe UI Semibold" panose="020B0702040204020203" pitchFamily="34" charset="0"/>
                <a:cs typeface="Segoe UI Semibold" panose="020B0702040204020203" pitchFamily="34" charset="0"/>
              </a:rPr>
              <a:t> </a:t>
            </a:r>
            <a:r>
              <a:rPr lang="en-US" dirty="0" err="1">
                <a:latin typeface="Segoe UI Semibold" panose="020B0702040204020203" pitchFamily="34" charset="0"/>
                <a:cs typeface="Segoe UI Semibold" panose="020B0702040204020203" pitchFamily="34" charset="0"/>
              </a:rPr>
              <a:t>Sel</a:t>
            </a:r>
            <a:endParaRPr lang="en-US" dirty="0">
              <a:latin typeface="Segoe UI Semibold" panose="020B0702040204020203" pitchFamily="34" charset="0"/>
              <a:cs typeface="Segoe UI Semibold" panose="020B0702040204020203" pitchFamily="34" charset="0"/>
            </a:endParaRPr>
          </a:p>
        </p:txBody>
      </p:sp>
      <p:sp>
        <p:nvSpPr>
          <p:cNvPr id="3" name="Content Placeholder 2"/>
          <p:cNvSpPr>
            <a:spLocks noGrp="1"/>
          </p:cNvSpPr>
          <p:nvPr>
            <p:ph idx="1"/>
          </p:nvPr>
        </p:nvSpPr>
        <p:spPr/>
        <p:txBody>
          <a:bodyPr/>
          <a:lstStyle/>
          <a:p>
            <a:pPr marL="0" indent="0" algn="just">
              <a:lnSpc>
                <a:spcPct val="150000"/>
              </a:lnSpc>
              <a:spcBef>
                <a:spcPts val="0"/>
              </a:spcBef>
              <a:buNone/>
            </a:pPr>
            <a:r>
              <a:rPr lang="en-US" dirty="0" err="1">
                <a:latin typeface="Arial Narrow" panose="020B0606020202030204" pitchFamily="34" charset="0"/>
              </a:rPr>
              <a:t>Diferensiasi</a:t>
            </a:r>
            <a:r>
              <a:rPr lang="en-US" dirty="0">
                <a:latin typeface="Arial Narrow" panose="020B0606020202030204" pitchFamily="34" charset="0"/>
              </a:rPr>
              <a:t> </a:t>
            </a:r>
            <a:r>
              <a:rPr lang="en-US" dirty="0" err="1">
                <a:latin typeface="Arial Narrow" panose="020B0606020202030204" pitchFamily="34" charset="0"/>
              </a:rPr>
              <a:t>merupakan</a:t>
            </a:r>
            <a:r>
              <a:rPr lang="en-US" dirty="0">
                <a:latin typeface="Arial Narrow" panose="020B0606020202030204" pitchFamily="34" charset="0"/>
              </a:rPr>
              <a:t> proses </a:t>
            </a:r>
            <a:r>
              <a:rPr lang="en-US" dirty="0" err="1">
                <a:latin typeface="Arial Narrow" panose="020B0606020202030204" pitchFamily="34" charset="0"/>
              </a:rPr>
              <a:t>tumbuh</a:t>
            </a:r>
            <a:r>
              <a:rPr lang="en-US" dirty="0">
                <a:latin typeface="Arial Narrow" panose="020B0606020202030204" pitchFamily="34" charset="0"/>
              </a:rPr>
              <a:t> </a:t>
            </a:r>
            <a:r>
              <a:rPr lang="en-US" dirty="0" err="1">
                <a:latin typeface="Arial Narrow" panose="020B0606020202030204" pitchFamily="34" charset="0"/>
              </a:rPr>
              <a:t>dan</a:t>
            </a:r>
            <a:r>
              <a:rPr lang="en-US" dirty="0">
                <a:latin typeface="Arial Narrow" panose="020B0606020202030204" pitchFamily="34" charset="0"/>
              </a:rPr>
              <a:t> </a:t>
            </a:r>
            <a:r>
              <a:rPr lang="en-US" dirty="0" err="1">
                <a:latin typeface="Arial Narrow" panose="020B0606020202030204" pitchFamily="34" charset="0"/>
              </a:rPr>
              <a:t>berkembangnya</a:t>
            </a:r>
            <a:r>
              <a:rPr lang="en-US" dirty="0">
                <a:latin typeface="Arial Narrow" panose="020B0606020202030204" pitchFamily="34" charset="0"/>
              </a:rPr>
              <a:t> </a:t>
            </a:r>
            <a:r>
              <a:rPr lang="en-US" dirty="0" err="1">
                <a:latin typeface="Arial Narrow" panose="020B0606020202030204" pitchFamily="34" charset="0"/>
              </a:rPr>
              <a:t>sel</a:t>
            </a:r>
            <a:r>
              <a:rPr lang="en-US" dirty="0">
                <a:latin typeface="Arial Narrow" panose="020B0606020202030204" pitchFamily="34" charset="0"/>
              </a:rPr>
              <a:t> </a:t>
            </a:r>
            <a:r>
              <a:rPr lang="en-US" dirty="0" err="1">
                <a:latin typeface="Arial Narrow" panose="020B0606020202030204" pitchFamily="34" charset="0"/>
              </a:rPr>
              <a:t>ke</a:t>
            </a:r>
            <a:r>
              <a:rPr lang="en-US" dirty="0">
                <a:latin typeface="Arial Narrow" panose="020B0606020202030204" pitchFamily="34" charset="0"/>
              </a:rPr>
              <a:t> </a:t>
            </a:r>
            <a:r>
              <a:rPr lang="en-US" dirty="0" err="1">
                <a:latin typeface="Arial Narrow" panose="020B0606020202030204" pitchFamily="34" charset="0"/>
              </a:rPr>
              <a:t>arah</a:t>
            </a:r>
            <a:r>
              <a:rPr lang="en-US" dirty="0">
                <a:latin typeface="Arial Narrow" panose="020B0606020202030204" pitchFamily="34" charset="0"/>
              </a:rPr>
              <a:t> </a:t>
            </a:r>
            <a:r>
              <a:rPr lang="en-US" dirty="0" err="1">
                <a:latin typeface="Arial Narrow" panose="020B0606020202030204" pitchFamily="34" charset="0"/>
              </a:rPr>
              <a:t>fungsi</a:t>
            </a:r>
            <a:r>
              <a:rPr lang="en-US" dirty="0">
                <a:latin typeface="Arial Narrow" panose="020B0606020202030204" pitchFamily="34" charset="0"/>
              </a:rPr>
              <a:t> </a:t>
            </a:r>
            <a:r>
              <a:rPr lang="en-US" dirty="0" err="1">
                <a:latin typeface="Arial Narrow" panose="020B0606020202030204" pitchFamily="34" charset="0"/>
              </a:rPr>
              <a:t>khusus</a:t>
            </a:r>
            <a:r>
              <a:rPr lang="en-US" dirty="0">
                <a:latin typeface="Arial Narrow" panose="020B0606020202030204" pitchFamily="34" charset="0"/>
              </a:rPr>
              <a:t> yang </a:t>
            </a:r>
            <a:r>
              <a:rPr lang="en-US" dirty="0" err="1">
                <a:latin typeface="Arial Narrow" panose="020B0606020202030204" pitchFamily="34" charset="0"/>
              </a:rPr>
              <a:t>tidak</a:t>
            </a:r>
            <a:r>
              <a:rPr lang="en-US" dirty="0">
                <a:latin typeface="Arial Narrow" panose="020B0606020202030204" pitchFamily="34" charset="0"/>
              </a:rPr>
              <a:t> </a:t>
            </a:r>
            <a:r>
              <a:rPr lang="en-US" dirty="0" err="1">
                <a:latin typeface="Arial Narrow" panose="020B0606020202030204" pitchFamily="34" charset="0"/>
              </a:rPr>
              <a:t>dimiliki</a:t>
            </a:r>
            <a:r>
              <a:rPr lang="en-US" dirty="0">
                <a:latin typeface="Arial Narrow" panose="020B0606020202030204" pitchFamily="34" charset="0"/>
              </a:rPr>
              <a:t> </a:t>
            </a:r>
            <a:r>
              <a:rPr lang="en-US" dirty="0" err="1">
                <a:latin typeface="Arial Narrow" panose="020B0606020202030204" pitchFamily="34" charset="0"/>
              </a:rPr>
              <a:t>oleh</a:t>
            </a:r>
            <a:r>
              <a:rPr lang="en-US" dirty="0">
                <a:latin typeface="Arial Narrow" panose="020B0606020202030204" pitchFamily="34" charset="0"/>
              </a:rPr>
              <a:t> </a:t>
            </a:r>
            <a:r>
              <a:rPr lang="en-US" dirty="0" err="1">
                <a:latin typeface="Arial Narrow" panose="020B0606020202030204" pitchFamily="34" charset="0"/>
              </a:rPr>
              <a:t>sel</a:t>
            </a:r>
            <a:r>
              <a:rPr lang="en-US" dirty="0">
                <a:latin typeface="Arial Narrow" panose="020B0606020202030204" pitchFamily="34" charset="0"/>
              </a:rPr>
              <a:t> </a:t>
            </a:r>
            <a:r>
              <a:rPr lang="en-US" dirty="0" err="1">
                <a:latin typeface="Arial Narrow" panose="020B0606020202030204" pitchFamily="34" charset="0"/>
              </a:rPr>
              <a:t>asal</a:t>
            </a:r>
            <a:r>
              <a:rPr lang="en-US" dirty="0">
                <a:latin typeface="Arial Narrow" panose="020B0606020202030204" pitchFamily="34" charset="0"/>
              </a:rPr>
              <a:t>. Proses </a:t>
            </a:r>
            <a:r>
              <a:rPr lang="en-US" dirty="0" err="1">
                <a:latin typeface="Arial Narrow" panose="020B0606020202030204" pitchFamily="34" charset="0"/>
              </a:rPr>
              <a:t>diferensiasi</a:t>
            </a:r>
            <a:r>
              <a:rPr lang="en-US" dirty="0">
                <a:latin typeface="Arial Narrow" panose="020B0606020202030204" pitchFamily="34" charset="0"/>
              </a:rPr>
              <a:t> </a:t>
            </a:r>
            <a:r>
              <a:rPr lang="en-US" dirty="0" err="1">
                <a:latin typeface="Arial Narrow" panose="020B0606020202030204" pitchFamily="34" charset="0"/>
              </a:rPr>
              <a:t>adalah</a:t>
            </a:r>
            <a:r>
              <a:rPr lang="en-US" dirty="0">
                <a:latin typeface="Arial Narrow" panose="020B0606020202030204" pitchFamily="34" charset="0"/>
              </a:rPr>
              <a:t> proses </a:t>
            </a:r>
            <a:r>
              <a:rPr lang="en-US" dirty="0" err="1">
                <a:latin typeface="Arial Narrow" panose="020B0606020202030204" pitchFamily="34" charset="0"/>
              </a:rPr>
              <a:t>terbentuknya</a:t>
            </a:r>
            <a:r>
              <a:rPr lang="en-US" dirty="0">
                <a:latin typeface="Arial Narrow" panose="020B0606020202030204" pitchFamily="34" charset="0"/>
              </a:rPr>
              <a:t> </a:t>
            </a:r>
            <a:r>
              <a:rPr lang="en-US" dirty="0" err="1">
                <a:latin typeface="Arial Narrow" panose="020B0606020202030204" pitchFamily="34" charset="0"/>
              </a:rPr>
              <a:t>sifat-sifat</a:t>
            </a:r>
            <a:r>
              <a:rPr lang="en-US" dirty="0">
                <a:latin typeface="Arial Narrow" panose="020B0606020202030204" pitchFamily="34" charset="0"/>
              </a:rPr>
              <a:t> yang </a:t>
            </a:r>
            <a:r>
              <a:rPr lang="en-US" dirty="0" err="1">
                <a:latin typeface="Arial Narrow" panose="020B0606020202030204" pitchFamily="34" charset="0"/>
              </a:rPr>
              <a:t>baru</a:t>
            </a:r>
            <a:r>
              <a:rPr lang="en-US" dirty="0">
                <a:latin typeface="Arial Narrow" panose="020B0606020202030204" pitchFamily="34" charset="0"/>
              </a:rPr>
              <a:t> </a:t>
            </a:r>
            <a:r>
              <a:rPr lang="en-US" dirty="0" err="1">
                <a:latin typeface="Arial Narrow" panose="020B0606020202030204" pitchFamily="34" charset="0"/>
              </a:rPr>
              <a:t>atau</a:t>
            </a:r>
            <a:r>
              <a:rPr lang="en-US" dirty="0">
                <a:latin typeface="Arial Narrow" panose="020B0606020202030204" pitchFamily="34" charset="0"/>
              </a:rPr>
              <a:t> </a:t>
            </a:r>
            <a:r>
              <a:rPr lang="en-US" dirty="0" err="1">
                <a:latin typeface="Arial Narrow" panose="020B0606020202030204" pitchFamily="34" charset="0"/>
              </a:rPr>
              <a:t>menghilangnya</a:t>
            </a:r>
            <a:r>
              <a:rPr lang="en-US" dirty="0">
                <a:latin typeface="Arial Narrow" panose="020B0606020202030204" pitchFamily="34" charset="0"/>
              </a:rPr>
              <a:t> </a:t>
            </a:r>
            <a:r>
              <a:rPr lang="en-US" dirty="0" err="1">
                <a:latin typeface="Arial Narrow" panose="020B0606020202030204" pitchFamily="34" charset="0"/>
              </a:rPr>
              <a:t>sifat</a:t>
            </a:r>
            <a:r>
              <a:rPr lang="en-US" dirty="0">
                <a:latin typeface="Arial Narrow" panose="020B0606020202030204" pitchFamily="34" charset="0"/>
              </a:rPr>
              <a:t> yang </a:t>
            </a:r>
            <a:r>
              <a:rPr lang="en-US" dirty="0" err="1">
                <a:latin typeface="Arial Narrow" panose="020B0606020202030204" pitchFamily="34" charset="0"/>
              </a:rPr>
              <a:t>tidak</a:t>
            </a:r>
            <a:r>
              <a:rPr lang="en-US" dirty="0">
                <a:latin typeface="Arial Narrow" panose="020B0606020202030204" pitchFamily="34" charset="0"/>
              </a:rPr>
              <a:t> </a:t>
            </a:r>
            <a:r>
              <a:rPr lang="en-US" dirty="0" err="1">
                <a:latin typeface="Arial Narrow" panose="020B0606020202030204" pitchFamily="34" charset="0"/>
              </a:rPr>
              <a:t>ada</a:t>
            </a:r>
            <a:r>
              <a:rPr lang="en-US" dirty="0">
                <a:latin typeface="Arial Narrow" panose="020B0606020202030204" pitchFamily="34" charset="0"/>
              </a:rPr>
              <a:t> </a:t>
            </a:r>
            <a:r>
              <a:rPr lang="en-US" dirty="0" err="1">
                <a:latin typeface="Arial Narrow" panose="020B0606020202030204" pitchFamily="34" charset="0"/>
              </a:rPr>
              <a:t>sehingga</a:t>
            </a:r>
            <a:r>
              <a:rPr lang="en-US" dirty="0">
                <a:latin typeface="Arial Narrow" panose="020B0606020202030204" pitchFamily="34" charset="0"/>
              </a:rPr>
              <a:t> </a:t>
            </a:r>
            <a:r>
              <a:rPr lang="en-US" dirty="0" err="1">
                <a:latin typeface="Arial Narrow" panose="020B0606020202030204" pitchFamily="34" charset="0"/>
              </a:rPr>
              <a:t>sel</a:t>
            </a:r>
            <a:r>
              <a:rPr lang="en-US" dirty="0">
                <a:latin typeface="Arial Narrow" panose="020B0606020202030204" pitchFamily="34" charset="0"/>
              </a:rPr>
              <a:t> </a:t>
            </a:r>
            <a:r>
              <a:rPr lang="en-US" dirty="0" err="1">
                <a:latin typeface="Arial Narrow" panose="020B0606020202030204" pitchFamily="34" charset="0"/>
              </a:rPr>
              <a:t>mendapat</a:t>
            </a:r>
            <a:r>
              <a:rPr lang="en-US" dirty="0">
                <a:latin typeface="Arial Narrow" panose="020B0606020202030204" pitchFamily="34" charset="0"/>
              </a:rPr>
              <a:t> </a:t>
            </a:r>
            <a:r>
              <a:rPr lang="en-US" dirty="0" err="1">
                <a:latin typeface="Arial Narrow" panose="020B0606020202030204" pitchFamily="34" charset="0"/>
              </a:rPr>
              <a:t>sifat</a:t>
            </a:r>
            <a:r>
              <a:rPr lang="en-US" dirty="0">
                <a:latin typeface="Arial Narrow" panose="020B0606020202030204" pitchFamily="34" charset="0"/>
              </a:rPr>
              <a:t> </a:t>
            </a:r>
            <a:r>
              <a:rPr lang="en-US" dirty="0" err="1">
                <a:latin typeface="Arial Narrow" panose="020B0606020202030204" pitchFamily="34" charset="0"/>
              </a:rPr>
              <a:t>dan</a:t>
            </a:r>
            <a:r>
              <a:rPr lang="en-US" dirty="0">
                <a:latin typeface="Arial Narrow" panose="020B0606020202030204" pitchFamily="34" charset="0"/>
              </a:rPr>
              <a:t> </a:t>
            </a:r>
            <a:r>
              <a:rPr lang="en-US" dirty="0" err="1">
                <a:latin typeface="Arial Narrow" panose="020B0606020202030204" pitchFamily="34" charset="0"/>
              </a:rPr>
              <a:t>struktur</a:t>
            </a:r>
            <a:r>
              <a:rPr lang="en-US" dirty="0">
                <a:latin typeface="Arial Narrow" panose="020B0606020202030204" pitchFamily="34" charset="0"/>
              </a:rPr>
              <a:t> yang </a:t>
            </a:r>
            <a:r>
              <a:rPr lang="en-US" dirty="0" err="1">
                <a:latin typeface="Arial Narrow" panose="020B0606020202030204" pitchFamily="34" charset="0"/>
              </a:rPr>
              <a:t>baru</a:t>
            </a:r>
            <a:r>
              <a:rPr lang="en-US" dirty="0">
                <a:latin typeface="Arial Narrow" panose="020B0606020202030204" pitchFamily="34" charset="0"/>
              </a:rPr>
              <a:t>. </a:t>
            </a:r>
            <a:r>
              <a:rPr lang="en-US" dirty="0" err="1">
                <a:latin typeface="Arial Narrow" panose="020B0606020202030204" pitchFamily="34" charset="0"/>
              </a:rPr>
              <a:t>Jadi</a:t>
            </a:r>
            <a:r>
              <a:rPr lang="en-US" dirty="0">
                <a:latin typeface="Arial Narrow" panose="020B0606020202030204" pitchFamily="34" charset="0"/>
              </a:rPr>
              <a:t> </a:t>
            </a:r>
            <a:r>
              <a:rPr lang="en-US" dirty="0" err="1">
                <a:latin typeface="Arial Narrow" panose="020B0606020202030204" pitchFamily="34" charset="0"/>
              </a:rPr>
              <a:t>diferensiasi</a:t>
            </a:r>
            <a:r>
              <a:rPr lang="en-US" dirty="0">
                <a:latin typeface="Arial Narrow" panose="020B0606020202030204" pitchFamily="34" charset="0"/>
              </a:rPr>
              <a:t> </a:t>
            </a:r>
            <a:r>
              <a:rPr lang="en-US" dirty="0" err="1">
                <a:latin typeface="Arial Narrow" panose="020B0606020202030204" pitchFamily="34" charset="0"/>
              </a:rPr>
              <a:t>menekankan</a:t>
            </a:r>
            <a:r>
              <a:rPr lang="en-US" dirty="0">
                <a:latin typeface="Arial Narrow" panose="020B0606020202030204" pitchFamily="34" charset="0"/>
              </a:rPr>
              <a:t> </a:t>
            </a:r>
            <a:r>
              <a:rPr lang="en-US" dirty="0" err="1">
                <a:latin typeface="Arial Narrow" panose="020B0606020202030204" pitchFamily="34" charset="0"/>
              </a:rPr>
              <a:t>pada</a:t>
            </a:r>
            <a:r>
              <a:rPr lang="en-US" dirty="0">
                <a:latin typeface="Arial Narrow" panose="020B0606020202030204" pitchFamily="34" charset="0"/>
              </a:rPr>
              <a:t> </a:t>
            </a:r>
            <a:r>
              <a:rPr lang="en-US" dirty="0" err="1">
                <a:latin typeface="Arial Narrow" panose="020B0606020202030204" pitchFamily="34" charset="0"/>
              </a:rPr>
              <a:t>perubahan</a:t>
            </a:r>
            <a:r>
              <a:rPr lang="en-US" dirty="0">
                <a:latin typeface="Arial Narrow" panose="020B0606020202030204" pitchFamily="34" charset="0"/>
              </a:rPr>
              <a:t> </a:t>
            </a:r>
            <a:r>
              <a:rPr lang="en-US" dirty="0" err="1">
                <a:latin typeface="Arial Narrow" panose="020B0606020202030204" pitchFamily="34" charset="0"/>
              </a:rPr>
              <a:t>kualitatif</a:t>
            </a:r>
            <a:r>
              <a:rPr lang="en-US" dirty="0">
                <a:latin typeface="Arial Narrow" panose="020B0606020202030204" pitchFamily="34" charset="0"/>
              </a:rPr>
              <a:t>.</a:t>
            </a:r>
          </a:p>
        </p:txBody>
      </p:sp>
    </p:spTree>
    <p:extLst>
      <p:ext uri="{BB962C8B-B14F-4D97-AF65-F5344CB8AC3E}">
        <p14:creationId xmlns:p14="http://schemas.microsoft.com/office/powerpoint/2010/main" val="8194860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442</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Segoe UI Semibold</vt:lpstr>
      <vt:lpstr>Office Theme</vt:lpstr>
      <vt:lpstr>Pertumbuhan dan Differensiasi Sel</vt:lpstr>
      <vt:lpstr>Pertumbuhan Sel</vt:lpstr>
      <vt:lpstr>Tahap-tahap Pertumbuhan Sel</vt:lpstr>
      <vt:lpstr>Pertumbuhan Sel dalam Kultur Kontinyu</vt:lpstr>
      <vt:lpstr>PowerPoint Presentation</vt:lpstr>
      <vt:lpstr>Kondisi Lingungan yang Berpengaruh pada Pertumbuhan </vt:lpstr>
      <vt:lpstr>PowerPoint Presentation</vt:lpstr>
      <vt:lpstr>PowerPoint Presentation</vt:lpstr>
      <vt:lpstr>Diferensiasi Sel</vt:lpstr>
      <vt:lpstr>Tahap Diferensiasi Sel</vt:lpstr>
      <vt:lpstr>Faktor Yang Menyebabkan Terjadinya Diferensiasi Sel</vt:lpstr>
      <vt:lpstr>Diferensiasi Sel Darah  </vt:lpstr>
      <vt:lpstr>Ilustrasi Fase Perkembangan Sel Darah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Pertumbuhan dan Differensiasi Sel</dc:title>
  <dc:creator>ERWIN</dc:creator>
  <cp:lastModifiedBy>MyBook 14F</cp:lastModifiedBy>
  <cp:revision>9</cp:revision>
  <dcterms:created xsi:type="dcterms:W3CDTF">2016-12-08T02:12:40Z</dcterms:created>
  <dcterms:modified xsi:type="dcterms:W3CDTF">2023-02-22T01:51:51Z</dcterms:modified>
</cp:coreProperties>
</file>