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23"/>
  </p:notesMasterIdLst>
  <p:sldIdLst>
    <p:sldId id="256" r:id="rId5"/>
    <p:sldId id="258" r:id="rId6"/>
    <p:sldId id="259" r:id="rId7"/>
    <p:sldId id="260" r:id="rId8"/>
    <p:sldId id="261" r:id="rId9"/>
    <p:sldId id="265" r:id="rId10"/>
    <p:sldId id="266" r:id="rId11"/>
    <p:sldId id="262" r:id="rId12"/>
    <p:sldId id="263" r:id="rId13"/>
    <p:sldId id="264" r:id="rId14"/>
    <p:sldId id="267" r:id="rId15"/>
    <p:sldId id="268" r:id="rId16"/>
    <p:sldId id="271" r:id="rId17"/>
    <p:sldId id="269" r:id="rId18"/>
    <p:sldId id="273" r:id="rId19"/>
    <p:sldId id="274" r:id="rId20"/>
    <p:sldId id="275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Penyakit jantung</c:v>
                </c:pt>
                <c:pt idx="1">
                  <c:v>Kanker</c:v>
                </c:pt>
                <c:pt idx="2">
                  <c:v>pernapasan kronis</c:v>
                </c:pt>
                <c:pt idx="3">
                  <c:v>diabetes</c:v>
                </c:pt>
                <c:pt idx="4">
                  <c:v>PTM lain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0.35</c:v>
                </c:pt>
                <c:pt idx="1">
                  <c:v>0.12</c:v>
                </c:pt>
                <c:pt idx="2">
                  <c:v>0.06</c:v>
                </c:pt>
                <c:pt idx="3">
                  <c:v>0.06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B-49C2-B78C-8072391639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1216544"/>
        <c:axId val="1031021440"/>
      </c:barChart>
      <c:catAx>
        <c:axId val="129121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1021440"/>
        <c:crosses val="autoZero"/>
        <c:auto val="1"/>
        <c:lblAlgn val="ctr"/>
        <c:lblOffset val="100"/>
        <c:noMultiLvlLbl val="0"/>
      </c:catAx>
      <c:valAx>
        <c:axId val="103102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121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3A750590-9F9A-443B-9295-A3931D8194B1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2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6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32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7770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97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64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75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2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4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0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6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8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8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6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3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5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00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5557" y="1803405"/>
            <a:ext cx="4599743" cy="1825096"/>
          </a:xfrm>
        </p:spPr>
        <p:txBody>
          <a:bodyPr>
            <a:normAutofit/>
          </a:bodyPr>
          <a:lstStyle/>
          <a:p>
            <a:r>
              <a:rPr lang="en-US" sz="2900" err="1"/>
              <a:t>Asuhan</a:t>
            </a:r>
            <a:r>
              <a:rPr lang="en-US" sz="2900"/>
              <a:t> </a:t>
            </a:r>
            <a:r>
              <a:rPr lang="en-US" sz="2900" err="1"/>
              <a:t>Keperawatan</a:t>
            </a:r>
            <a:r>
              <a:rPr lang="en-US" sz="2900"/>
              <a:t> </a:t>
            </a:r>
            <a:r>
              <a:rPr lang="en-US" sz="2900" err="1"/>
              <a:t>Komunitas</a:t>
            </a:r>
            <a:r>
              <a:rPr lang="en-US" sz="2900"/>
              <a:t> </a:t>
            </a:r>
            <a:r>
              <a:rPr lang="en-US" sz="2900" err="1"/>
              <a:t>agregat</a:t>
            </a:r>
            <a:r>
              <a:rPr lang="en-US" sz="2900"/>
              <a:t> </a:t>
            </a:r>
            <a:r>
              <a:rPr lang="en-US" sz="2900" err="1"/>
              <a:t>Pria</a:t>
            </a:r>
            <a:r>
              <a:rPr lang="en-US" sz="2900"/>
              <a:t> dan Wanita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5557" y="3632201"/>
            <a:ext cx="4599743" cy="685800"/>
          </a:xfrm>
        </p:spPr>
        <p:txBody>
          <a:bodyPr>
            <a:normAutofit/>
          </a:bodyPr>
          <a:lstStyle/>
          <a:p>
            <a:r>
              <a:rPr lang="en-US" dirty="0"/>
              <a:t>Ahmad Guntur </a:t>
            </a:r>
            <a:r>
              <a:rPr lang="en-US" dirty="0" err="1"/>
              <a:t>Alfianto</a:t>
            </a:r>
            <a:r>
              <a:rPr lang="en-US" dirty="0"/>
              <a:t>, S. </a:t>
            </a:r>
            <a:r>
              <a:rPr lang="en-US" dirty="0" err="1"/>
              <a:t>Kep</a:t>
            </a:r>
            <a:r>
              <a:rPr lang="en-US" dirty="0"/>
              <a:t>., Ns., M. </a:t>
            </a:r>
            <a:r>
              <a:rPr lang="en-US" dirty="0" err="1"/>
              <a:t>Kep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8BB2C2-B043-4A5D-8D77-3F4BB03BF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04" y="2492905"/>
            <a:ext cx="3331353" cy="18250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A8E217-A71A-49C2-8692-BF9A0F0A0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5" y="0"/>
            <a:ext cx="47148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DF768-1D1B-4292-99C0-169A56AB7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19" y="1583298"/>
            <a:ext cx="8559726" cy="129302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FAKTOR PENGHAMBAT PERAWATAN KESEHATAN LAKI-LAKI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3DCB9-EA2B-4D14-AEFC-7C6376E4D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19" y="3981674"/>
            <a:ext cx="7702475" cy="2202628"/>
          </a:xfrm>
        </p:spPr>
        <p:txBody>
          <a:bodyPr/>
          <a:lstStyle/>
          <a:p>
            <a:r>
              <a:rPr lang="en-US" dirty="0"/>
              <a:t>POLA PERAWATAN</a:t>
            </a:r>
          </a:p>
          <a:p>
            <a:r>
              <a:rPr lang="en-US" dirty="0"/>
              <a:t>AKSES TERHADAP PERAWATAN (</a:t>
            </a:r>
            <a:r>
              <a:rPr lang="en-US" dirty="0" err="1"/>
              <a:t>misi</a:t>
            </a:r>
            <a:r>
              <a:rPr lang="en-US" dirty="0"/>
              <a:t>,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keuangan</a:t>
            </a:r>
            <a:r>
              <a:rPr lang="en-US" dirty="0"/>
              <a:t>)</a:t>
            </a:r>
          </a:p>
          <a:p>
            <a:r>
              <a:rPr lang="en-US" dirty="0"/>
              <a:t>KURANGNYA PROMOSI KESEHATAN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043A41-B592-4365-AE0E-22B61208B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422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77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FA48F-84B4-422C-8AEE-08180293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2" y="1988055"/>
            <a:ext cx="8226911" cy="129302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FAKTOR PENGHAMBAT PERAWATAN KESEHATAN WANITA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FEAC6-3363-408D-871C-8BE55B812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4061012"/>
            <a:ext cx="7955280" cy="2202628"/>
          </a:xfrm>
        </p:spPr>
        <p:txBody>
          <a:bodyPr/>
          <a:lstStyle/>
          <a:p>
            <a:r>
              <a:rPr lang="en-US" dirty="0"/>
              <a:t>AKSES PELAYANAN KESEHATAN</a:t>
            </a:r>
          </a:p>
          <a:p>
            <a:r>
              <a:rPr lang="en-US" dirty="0"/>
              <a:t>PENDIDIKAN DAN PEKERJAAN</a:t>
            </a:r>
          </a:p>
          <a:p>
            <a:r>
              <a:rPr lang="en-US" dirty="0"/>
              <a:t>PEKERJAAN DAN UPAH</a:t>
            </a:r>
          </a:p>
          <a:p>
            <a:r>
              <a:rPr lang="en-US" dirty="0"/>
              <a:t>WANITA BEKERJA DAN RUMAH TANGGA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18273-17B7-4341-9A1A-9F75B0F90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93"/>
            <a:ext cx="241422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0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902AD-7F1D-4F37-9651-7ED18A8B4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853" y="147356"/>
            <a:ext cx="6377940" cy="1293028"/>
          </a:xfrm>
        </p:spPr>
        <p:txBody>
          <a:bodyPr/>
          <a:lstStyle/>
          <a:p>
            <a:pPr algn="l"/>
            <a:r>
              <a:rPr lang="en-US" dirty="0"/>
              <a:t>STRATEGI PROMOSI KESEHATAN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ECB617-3835-46B5-B7C6-A727EF6A3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53" t="16798" r="23254" b="10521"/>
          <a:stretch/>
        </p:blipFill>
        <p:spPr>
          <a:xfrm>
            <a:off x="892519" y="1386820"/>
            <a:ext cx="7162270" cy="54711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305A9F-2DE0-42E4-BABB-84CA4A50B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422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04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641A1C1-DC81-4430-BACC-9EE6C36EB3A6}"/>
              </a:ext>
            </a:extLst>
          </p:cNvPr>
          <p:cNvSpPr/>
          <p:nvPr/>
        </p:nvSpPr>
        <p:spPr>
          <a:xfrm>
            <a:off x="551329" y="2171700"/>
            <a:ext cx="2783541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B9FAA3-BADF-4895-807C-6E0934CDB0BD}"/>
              </a:ext>
            </a:extLst>
          </p:cNvPr>
          <p:cNvSpPr/>
          <p:nvPr/>
        </p:nvSpPr>
        <p:spPr>
          <a:xfrm>
            <a:off x="3025591" y="2171700"/>
            <a:ext cx="2783541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3C0955-48B3-40DC-81DE-E027EDCE176C}"/>
              </a:ext>
            </a:extLst>
          </p:cNvPr>
          <p:cNvSpPr/>
          <p:nvPr/>
        </p:nvSpPr>
        <p:spPr>
          <a:xfrm>
            <a:off x="5638799" y="2225488"/>
            <a:ext cx="2783541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nak, Kartun bocah, karakter kartun, orang-orang png | PNGEgg">
            <a:extLst>
              <a:ext uri="{FF2B5EF4-FFF2-40B4-BE49-F238E27FC236}">
                <a16:creationId xmlns:a16="http://schemas.microsoft.com/office/drawing/2014/main" id="{A1991A08-97C2-4539-B45C-7B2C2EA95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3" r="34480"/>
          <a:stretch/>
        </p:blipFill>
        <p:spPr bwMode="auto">
          <a:xfrm>
            <a:off x="1596839" y="2765506"/>
            <a:ext cx="517713" cy="1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mium Vector | Happy muslim family cartoon">
            <a:extLst>
              <a:ext uri="{FF2B5EF4-FFF2-40B4-BE49-F238E27FC236}">
                <a16:creationId xmlns:a16="http://schemas.microsoft.com/office/drawing/2014/main" id="{963E4F29-D505-4CE4-89BE-0EF404D7E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10" y="2927536"/>
            <a:ext cx="950539" cy="95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80199E-C7DC-422D-8F7A-7035B0895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178" y="2838028"/>
            <a:ext cx="1130782" cy="112955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CC64A28F-CFA5-45EF-A25A-06BE79AC58F7}"/>
              </a:ext>
            </a:extLst>
          </p:cNvPr>
          <p:cNvSpPr/>
          <p:nvPr/>
        </p:nvSpPr>
        <p:spPr>
          <a:xfrm>
            <a:off x="1004047" y="1169894"/>
            <a:ext cx="6965576" cy="1001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PROSES KEPERAWATAN KOMUNITAS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FE60D4-9430-4A53-9EC7-12CF02881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1422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95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28626-0583-42B4-A532-F52F2E224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pencegahan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7211B-4BCA-4109-832B-F93634300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961042"/>
            <a:ext cx="7955280" cy="1839558"/>
          </a:xfrm>
        </p:spPr>
        <p:txBody>
          <a:bodyPr/>
          <a:lstStyle/>
          <a:p>
            <a:r>
              <a:rPr lang="en-US" dirty="0" err="1"/>
              <a:t>Pencegahan</a:t>
            </a:r>
            <a:r>
              <a:rPr lang="en-US" dirty="0"/>
              <a:t> primer</a:t>
            </a:r>
          </a:p>
          <a:p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skunder</a:t>
            </a:r>
            <a:endParaRPr lang="en-US" dirty="0"/>
          </a:p>
          <a:p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tersier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45246-E40F-4248-A401-6E5CA49F1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93"/>
            <a:ext cx="241422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44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E1199-1E9D-4439-AE3A-01FCD87E0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8526B-8A4B-467B-9839-ADDAA5073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1F4AB-EA69-4A30-8B4B-95B738637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88" t="20849" r="23750" b="6842"/>
          <a:stretch/>
        </p:blipFill>
        <p:spPr>
          <a:xfrm>
            <a:off x="199959" y="337152"/>
            <a:ext cx="8744081" cy="638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42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9AD93-CEF0-49C0-B061-BD5A4744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6BDE6-015C-45FE-920E-534BC75E5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F40DD9-9CE4-41DE-8317-EB50C4DB7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0" t="20850" r="25147" b="14689"/>
          <a:stretch/>
        </p:blipFill>
        <p:spPr>
          <a:xfrm>
            <a:off x="594360" y="714914"/>
            <a:ext cx="7955280" cy="564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58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A87B5-4825-4181-9311-7B9F3299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F18C4-72AF-4B13-9AD2-0993BBE86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4AA98E-BA8C-4915-AF7C-22CB85CADF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47" t="20850" r="36765" b="11288"/>
          <a:stretch/>
        </p:blipFill>
        <p:spPr>
          <a:xfrm>
            <a:off x="1331259" y="150304"/>
            <a:ext cx="6589059" cy="65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02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79E67-EB39-4599-AA85-6ADEB2A7D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SELESAI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3C55A-103F-4283-A4AE-24484FA95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7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96381-5B49-47ED-A2CE-4C34591E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953" y="1086901"/>
            <a:ext cx="7100047" cy="1293028"/>
          </a:xfrm>
        </p:spPr>
        <p:txBody>
          <a:bodyPr>
            <a:normAutofit/>
          </a:bodyPr>
          <a:lstStyle/>
          <a:p>
            <a:r>
              <a:rPr lang="en-US" sz="2000" dirty="0" err="1"/>
              <a:t>Permasalah</a:t>
            </a:r>
            <a:r>
              <a:rPr lang="en-US" sz="2000" dirty="0"/>
              <a:t> Kesehatan pada </a:t>
            </a:r>
            <a:r>
              <a:rPr lang="en-US" sz="2000" dirty="0" err="1"/>
              <a:t>wanita</a:t>
            </a:r>
            <a:r>
              <a:rPr lang="en-US" sz="2000" dirty="0"/>
              <a:t> dan </a:t>
            </a:r>
            <a:r>
              <a:rPr lang="en-US" sz="2000" dirty="0" err="1"/>
              <a:t>pria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73695-84BC-403E-93B7-C90F310CB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4537" cy="497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41FB0E-27A5-4811-AF5C-7EB948C9A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77" r="24387"/>
          <a:stretch/>
        </p:blipFill>
        <p:spPr>
          <a:xfrm>
            <a:off x="3039034" y="2915414"/>
            <a:ext cx="3065931" cy="32909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F49196-556A-4D2A-9558-32AAA44D44F5}"/>
              </a:ext>
            </a:extLst>
          </p:cNvPr>
          <p:cNvSpPr/>
          <p:nvPr/>
        </p:nvSpPr>
        <p:spPr>
          <a:xfrm>
            <a:off x="3039034" y="2417873"/>
            <a:ext cx="3065931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PENYAKIT TIDAK MENULAR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1078EB6-BB3B-4D14-8C8A-5203F99E1A57}"/>
              </a:ext>
            </a:extLst>
          </p:cNvPr>
          <p:cNvSpPr/>
          <p:nvPr/>
        </p:nvSpPr>
        <p:spPr>
          <a:xfrm>
            <a:off x="5567082" y="3234017"/>
            <a:ext cx="1075765" cy="389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DC123E0-776B-46A0-A5DA-AAB356B9CB4D}"/>
              </a:ext>
            </a:extLst>
          </p:cNvPr>
          <p:cNvSpPr/>
          <p:nvPr/>
        </p:nvSpPr>
        <p:spPr>
          <a:xfrm flipH="1">
            <a:off x="2205318" y="3942587"/>
            <a:ext cx="959223" cy="389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10BB1E-1B39-4FA2-92A3-162ED046A044}"/>
              </a:ext>
            </a:extLst>
          </p:cNvPr>
          <p:cNvSpPr/>
          <p:nvPr/>
        </p:nvSpPr>
        <p:spPr>
          <a:xfrm>
            <a:off x="6777318" y="3133165"/>
            <a:ext cx="2003612" cy="490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71% PTM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A3C0AE-5D09-4722-B626-6403B0A8A0EA}"/>
              </a:ext>
            </a:extLst>
          </p:cNvPr>
          <p:cNvSpPr/>
          <p:nvPr/>
        </p:nvSpPr>
        <p:spPr>
          <a:xfrm>
            <a:off x="201706" y="3750710"/>
            <a:ext cx="2003612" cy="810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80%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menengah</a:t>
            </a:r>
            <a:r>
              <a:rPr lang="en-US" dirty="0"/>
              <a:t> </a:t>
            </a:r>
            <a:r>
              <a:rPr lang="en-US" dirty="0" err="1"/>
              <a:t>bawah</a:t>
            </a:r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2F50CDE-7F6A-4F65-BAB2-37284C966892}"/>
              </a:ext>
            </a:extLst>
          </p:cNvPr>
          <p:cNvSpPr/>
          <p:nvPr/>
        </p:nvSpPr>
        <p:spPr>
          <a:xfrm>
            <a:off x="5593976" y="4683700"/>
            <a:ext cx="1075765" cy="389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89757A-534E-4633-BD06-EFEB5279A088}"/>
              </a:ext>
            </a:extLst>
          </p:cNvPr>
          <p:cNvSpPr/>
          <p:nvPr/>
        </p:nvSpPr>
        <p:spPr>
          <a:xfrm>
            <a:off x="6777318" y="4683700"/>
            <a:ext cx="2003612" cy="490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73%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PTM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AC2AD3-BCDF-4AC6-9374-A5B63788938B}"/>
              </a:ext>
            </a:extLst>
          </p:cNvPr>
          <p:cNvSpPr/>
          <p:nvPr/>
        </p:nvSpPr>
        <p:spPr>
          <a:xfrm>
            <a:off x="6212541" y="6333565"/>
            <a:ext cx="2783541" cy="349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WHO, </a:t>
            </a:r>
            <a:r>
              <a:rPr lang="en-US" dirty="0" err="1"/>
              <a:t>tahun</a:t>
            </a:r>
            <a:r>
              <a:rPr lang="en-US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21755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B71C-CAF8-4315-AD41-8F13ACAB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583" y="699248"/>
            <a:ext cx="6377940" cy="726142"/>
          </a:xfrm>
        </p:spPr>
        <p:txBody>
          <a:bodyPr/>
          <a:lstStyle/>
          <a:p>
            <a:r>
              <a:rPr lang="en-US" dirty="0"/>
              <a:t>PERMASALAHAN PTM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952F9A4-CC06-4D7C-B41E-FA8D553B21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690401"/>
              </p:ext>
            </p:extLst>
          </p:nvPr>
        </p:nvGraphicFramePr>
        <p:xfrm>
          <a:off x="392019" y="1656042"/>
          <a:ext cx="7956550" cy="407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DF51BDA-635C-4D9A-B4D6-C79185B5AD71}"/>
              </a:ext>
            </a:extLst>
          </p:cNvPr>
          <p:cNvSpPr/>
          <p:nvPr/>
        </p:nvSpPr>
        <p:spPr>
          <a:xfrm>
            <a:off x="5836024" y="5957044"/>
            <a:ext cx="2918011" cy="65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WHO,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DC9430-5E37-46FD-B0FB-60EDA1A19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422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2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E0FB-E527-4404-823D-3FFB3155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INDONESIA TAHUN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EAB98-8EA1-4620-8264-CFB315E3C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584525"/>
            <a:ext cx="7955280" cy="2458122"/>
          </a:xfrm>
        </p:spPr>
        <p:txBody>
          <a:bodyPr/>
          <a:lstStyle/>
          <a:p>
            <a:r>
              <a:rPr lang="en-US" dirty="0" err="1"/>
              <a:t>Prevalensi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pada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18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keatas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25,8% </a:t>
            </a:r>
            <a:r>
              <a:rPr lang="en-US" dirty="0" err="1"/>
              <a:t>menjadi</a:t>
            </a:r>
            <a:r>
              <a:rPr lang="en-US" dirty="0"/>
              <a:t> 34,1%;</a:t>
            </a:r>
          </a:p>
          <a:p>
            <a:r>
              <a:rPr lang="en-US" dirty="0" err="1"/>
              <a:t>Prevalensi</a:t>
            </a:r>
            <a:r>
              <a:rPr lang="en-US" dirty="0"/>
              <a:t> </a:t>
            </a:r>
            <a:r>
              <a:rPr lang="en-US" dirty="0" err="1"/>
              <a:t>obesitas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18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14,8 % </a:t>
            </a:r>
            <a:r>
              <a:rPr lang="en-US" dirty="0" err="1"/>
              <a:t>menjadi</a:t>
            </a:r>
            <a:r>
              <a:rPr lang="en-US" dirty="0"/>
              <a:t> 21,8%;</a:t>
            </a:r>
          </a:p>
          <a:p>
            <a:r>
              <a:rPr lang="en-US" dirty="0" err="1"/>
              <a:t>Prevalensi</a:t>
            </a:r>
            <a:r>
              <a:rPr lang="en-US" dirty="0"/>
              <a:t> </a:t>
            </a:r>
            <a:r>
              <a:rPr lang="en-US" dirty="0" err="1"/>
              <a:t>merokok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≤18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7,2% </a:t>
            </a:r>
            <a:r>
              <a:rPr lang="en-US" dirty="0" err="1"/>
              <a:t>menjadi</a:t>
            </a:r>
            <a:r>
              <a:rPr lang="en-US" dirty="0"/>
              <a:t> 9,1%.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E66F9-9C26-4A5E-91A5-C9488F0F5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4537" cy="49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8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0D53A-9DDD-4558-96A4-B252C32B7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77" y="1479176"/>
            <a:ext cx="8563088" cy="478715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Prevalensi</a:t>
            </a:r>
            <a:r>
              <a:rPr lang="en-US" dirty="0"/>
              <a:t> Asma pada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4,5% menjadi2,4%;</a:t>
            </a:r>
          </a:p>
          <a:p>
            <a:r>
              <a:rPr lang="en-US" dirty="0" err="1"/>
              <a:t>Prevalensi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1,4 per </a:t>
            </a:r>
            <a:r>
              <a:rPr lang="en-US" dirty="0" err="1"/>
              <a:t>menjadi</a:t>
            </a:r>
            <a:r>
              <a:rPr lang="en-US" dirty="0"/>
              <a:t> 1,8 per mil;</a:t>
            </a:r>
          </a:p>
          <a:p>
            <a:r>
              <a:rPr lang="en-US" dirty="0" err="1"/>
              <a:t>Prevalensi</a:t>
            </a:r>
            <a:r>
              <a:rPr lang="en-US" dirty="0"/>
              <a:t> Stroke pada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≥ 15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7 </a:t>
            </a:r>
            <a:r>
              <a:rPr lang="en-US" dirty="0" err="1"/>
              <a:t>menjadi</a:t>
            </a:r>
            <a:r>
              <a:rPr lang="en-US" dirty="0"/>
              <a:t> 10,9 per mil;</a:t>
            </a:r>
          </a:p>
          <a:p>
            <a:r>
              <a:rPr lang="en-US" dirty="0" err="1"/>
              <a:t>Prevalensi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 ≥ 15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2,0 per mil </a:t>
            </a:r>
            <a:r>
              <a:rPr lang="en-US" dirty="0" err="1"/>
              <a:t>menjadi</a:t>
            </a:r>
            <a:r>
              <a:rPr lang="en-US" dirty="0"/>
              <a:t> 3,8 per mil;</a:t>
            </a:r>
          </a:p>
          <a:p>
            <a:r>
              <a:rPr lang="en-US" dirty="0" err="1"/>
              <a:t>Prevalensi</a:t>
            </a:r>
            <a:r>
              <a:rPr lang="en-US" dirty="0"/>
              <a:t> Diabetes </a:t>
            </a:r>
            <a:r>
              <a:rPr lang="en-US" dirty="0" err="1"/>
              <a:t>Melitus</a:t>
            </a:r>
            <a:r>
              <a:rPr lang="en-US" dirty="0"/>
              <a:t> pada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≥ 15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6,9 % </a:t>
            </a:r>
            <a:r>
              <a:rPr lang="en-US" dirty="0" err="1"/>
              <a:t>menjadi</a:t>
            </a:r>
            <a:r>
              <a:rPr lang="en-US" dirty="0"/>
              <a:t> 10,9%;</a:t>
            </a:r>
          </a:p>
          <a:p>
            <a:r>
              <a:rPr lang="en-US" dirty="0" err="1"/>
              <a:t>Prevalensi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</a:t>
            </a:r>
            <a:r>
              <a:rPr lang="en-US" dirty="0" err="1"/>
              <a:t>sik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pada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≥ 10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26,1% </a:t>
            </a:r>
            <a:r>
              <a:rPr lang="en-US" dirty="0" err="1"/>
              <a:t>menjadi</a:t>
            </a:r>
            <a:r>
              <a:rPr lang="en-US" dirty="0"/>
              <a:t> 33,5%;</a:t>
            </a:r>
          </a:p>
          <a:p>
            <a:r>
              <a:rPr lang="en-US" dirty="0" err="1"/>
              <a:t>Prevalensi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/</a:t>
            </a:r>
            <a:r>
              <a:rPr lang="en-US" dirty="0" err="1"/>
              <a:t>sayur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pada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≥ 5 </a:t>
            </a:r>
            <a:r>
              <a:rPr lang="en-US" dirty="0" err="1"/>
              <a:t>tahunmeningkat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93,5% </a:t>
            </a:r>
            <a:r>
              <a:rPr lang="en-US" dirty="0" err="1"/>
              <a:t>menjadi</a:t>
            </a:r>
            <a:r>
              <a:rPr lang="en-US" dirty="0"/>
              <a:t> 95,5%.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EB5B1B-80C6-4BBA-9D45-11E321CE2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4537" cy="49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87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0F50-EE57-4613-974A-CEC31A56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4524-15E2-4F48-BC89-ACC53478F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ACD2E9-436A-4F37-9DA6-E4A4D8687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8" y="1662499"/>
            <a:ext cx="8848164" cy="4179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06C853-2083-4A44-AE63-4148892C4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422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31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641AF-8C7A-43C6-B972-A490AF401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6C96D-D622-40F7-8200-0843EF5BA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142CC-B8D6-456C-A871-A3B3BC0A4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34" y="594360"/>
            <a:ext cx="8089732" cy="6072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689B04-D3C4-4EEB-8205-093184C74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65"/>
            <a:ext cx="241422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8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C2E2C-0EC2-4245-87E1-EF2CB727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BE727-553A-4CD3-8238-86204DC4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DBA442-7CEB-4AC1-8208-BA64AE4EF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47" t="22889" r="35882" b="13811"/>
          <a:stretch/>
        </p:blipFill>
        <p:spPr>
          <a:xfrm>
            <a:off x="2414225" y="1"/>
            <a:ext cx="6729775" cy="6890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E2EF5-D785-4578-A0F9-06A6EB06B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422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41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AD328-F8D1-4B1F-B57C-4C082A21A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79DC9-3D86-4EDD-A780-65D548630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288E99-0E03-4A14-8F87-DCB34419D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94" t="30476" r="50912" b="14333"/>
          <a:stretch/>
        </p:blipFill>
        <p:spPr>
          <a:xfrm>
            <a:off x="2891117" y="188259"/>
            <a:ext cx="5805687" cy="6481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9ED822-075B-4C44-BABF-906F43D62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422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6314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264</Words>
  <Application>Microsoft Office PowerPoint</Application>
  <PresentationFormat>On-screen Show (4:3)</PresentationFormat>
  <Paragraphs>37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Vapor Trail</vt:lpstr>
      <vt:lpstr>Asuhan Keperawatan Komunitas agregat Pria dan Wanita</vt:lpstr>
      <vt:lpstr>Permasalah Kesehatan pada wanita dan pria</vt:lpstr>
      <vt:lpstr>PERMASALAHAN PTM </vt:lpstr>
      <vt:lpstr>INDONESIA TAHUN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FAKTOR PENGHAMBAT PERAWATAN KESEHATAN LAKI-LAKI</vt:lpstr>
      <vt:lpstr>FAKTOR PENGHAMBAT PERAWATAN KESEHATAN WANITA</vt:lpstr>
      <vt:lpstr>STRATEGI PROMOSI KESEHATAN </vt:lpstr>
      <vt:lpstr>PowerPoint Presentation</vt:lpstr>
      <vt:lpstr>Upaya tingkat pencegahan</vt:lpstr>
      <vt:lpstr>PowerPoint Presentation</vt:lpstr>
      <vt:lpstr>PowerPoint Presentation</vt:lpstr>
      <vt:lpstr>PowerPoint Presentation</vt:lpstr>
      <vt:lpstr>SELESAI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Asuhan Keperawatan Komunitas agregat Pria dan Wanita</dc:title>
  <dc:creator>Guntur Ahmad</dc:creator>
  <cp:lastModifiedBy>Guntur Ahmad</cp:lastModifiedBy>
  <cp:revision>2</cp:revision>
  <dcterms:created xsi:type="dcterms:W3CDTF">2023-03-08T04:03:04Z</dcterms:created>
  <dcterms:modified xsi:type="dcterms:W3CDTF">2023-03-08T05:49:47Z</dcterms:modified>
</cp:coreProperties>
</file>