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0150475" cy="7589838"/>
  <p:notesSz cx="9945688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799" cy="34290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9" y="0"/>
            <a:ext cx="4309799" cy="34290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309799" cy="342900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9" y="6513910"/>
            <a:ext cx="4309799" cy="342900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426B6193-6085-4B6D-8D70-14541D6C8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08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14350"/>
            <a:ext cx="34401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5303-1235-42CF-B87F-1F489258DD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94997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F5303-1235-42CF-B87F-1F489258DD66}" type="slidenum">
              <a:rPr lang="id-ID" smtClean="0"/>
              <a:t>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37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124200"/>
            <a:ext cx="69342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4584700"/>
            <a:ext cx="6934200" cy="6731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23850" y="6961188"/>
            <a:ext cx="2114550" cy="5064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961188"/>
            <a:ext cx="4419600" cy="5064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43863" y="6961188"/>
            <a:ext cx="1862137" cy="506412"/>
          </a:xfrm>
        </p:spPr>
        <p:txBody>
          <a:bodyPr/>
          <a:lstStyle>
            <a:lvl1pPr>
              <a:defRPr/>
            </a:lvl1pPr>
          </a:lstStyle>
          <a:p>
            <a:fld id="{AD51DDA1-DFFB-4A31-AB63-138795190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A65D8-0A7B-474E-BDF9-7652C2E1F4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4913" y="152400"/>
            <a:ext cx="2427287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2400"/>
            <a:ext cx="7129463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6875C-7CF9-48CA-84A6-431735557D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977F-3B93-499E-BAD1-D0D3C74D12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A8313-B367-4760-807A-99FB8B5422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447800"/>
            <a:ext cx="477837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3825" y="1447800"/>
            <a:ext cx="477837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D0556-9C11-4F2E-AB56-E2B5F3A29F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60CC1-1070-4CD9-8B97-FD6AFCC43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09B31-77A8-4A1C-B3E6-F84850CED4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8B4D-B0DB-4D7C-BF98-33296771F4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BBD9-4964-49D3-AD66-CACBC50000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63DB-3299-4048-9397-ECC2D2EFD6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447800"/>
            <a:ext cx="9709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64363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>
              <a:defRPr sz="16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64363"/>
            <a:ext cx="32131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>
              <a:defRPr sz="16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93420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600">
                <a:latin typeface="+mn-lt"/>
              </a:defRPr>
            </a:lvl1pPr>
          </a:lstStyle>
          <a:p>
            <a:fld id="{B4C0B513-D18D-4610-806E-D13FC318E4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79413" indent="-379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err="1" smtClean="0"/>
              <a:t>Cestoda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584699"/>
            <a:ext cx="6934200" cy="1420019"/>
          </a:xfrm>
        </p:spPr>
        <p:txBody>
          <a:bodyPr/>
          <a:lstStyle/>
          <a:p>
            <a:r>
              <a:rPr lang="en-US" sz="3600" dirty="0" err="1" smtClean="0"/>
              <a:t>Cestoda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menginfeksi</a:t>
            </a:r>
            <a:r>
              <a:rPr lang="en-US" sz="3600" dirty="0" smtClean="0"/>
              <a:t> </a:t>
            </a:r>
            <a:r>
              <a:rPr lang="en-US" sz="3600" dirty="0" err="1" smtClean="0"/>
              <a:t>usus</a:t>
            </a:r>
            <a:r>
              <a:rPr lang="en-US" sz="3600" dirty="0" smtClean="0"/>
              <a:t> </a:t>
            </a:r>
            <a:r>
              <a:rPr lang="en-US" sz="3600" dirty="0" err="1" smtClean="0"/>
              <a:t>halus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operculum </a:t>
            </a:r>
            <a:r>
              <a:rPr lang="en-US" dirty="0" err="1" smtClean="0"/>
              <a:t>terbuka</a:t>
            </a:r>
            <a:endParaRPr lang="en-US" dirty="0"/>
          </a:p>
        </p:txBody>
      </p:sp>
      <p:pic>
        <p:nvPicPr>
          <p:cNvPr id="4" name="Content Placeholder 3" descr="Dlatum_egg2 terbu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37" y="1356519"/>
            <a:ext cx="8991600" cy="5562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Definitif</a:t>
            </a:r>
            <a:r>
              <a:rPr lang="en-US" dirty="0" smtClean="0"/>
              <a:t> host :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r>
              <a:rPr lang="en-US" dirty="0" smtClean="0"/>
              <a:t>, </a:t>
            </a:r>
            <a:r>
              <a:rPr lang="en-US" dirty="0" err="1" smtClean="0"/>
              <a:t>anjing</a:t>
            </a:r>
            <a:endParaRPr lang="en-US" dirty="0" smtClean="0"/>
          </a:p>
          <a:p>
            <a:r>
              <a:rPr lang="en-US" dirty="0" smtClean="0"/>
              <a:t>Intermediate host 1 : </a:t>
            </a:r>
            <a:r>
              <a:rPr lang="en-US" dirty="0" err="1" smtClean="0"/>
              <a:t>crustaceae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 smtClean="0"/>
          </a:p>
          <a:p>
            <a:r>
              <a:rPr lang="en-US" dirty="0" smtClean="0"/>
              <a:t>Intermediate host 2 :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 smtClean="0"/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air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r>
              <a:rPr lang="en-US" dirty="0" smtClean="0"/>
              <a:t> (</a:t>
            </a:r>
            <a:r>
              <a:rPr lang="en-US" dirty="0" err="1" smtClean="0"/>
              <a:t>definitif</a:t>
            </a:r>
            <a:r>
              <a:rPr lang="en-US" dirty="0" smtClean="0"/>
              <a:t> host)</a:t>
            </a:r>
          </a:p>
          <a:p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 </a:t>
            </a:r>
            <a:r>
              <a:rPr lang="en-US" dirty="0" err="1" smtClean="0"/>
              <a:t>bersilia</a:t>
            </a:r>
            <a:r>
              <a:rPr lang="en-US" dirty="0" smtClean="0"/>
              <a:t> (</a:t>
            </a:r>
            <a:r>
              <a:rPr lang="en-US" dirty="0" err="1" smtClean="0"/>
              <a:t>coracidium</a:t>
            </a:r>
            <a:r>
              <a:rPr lang="en-US" dirty="0" smtClean="0"/>
              <a:t>)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udang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procercoid</a:t>
            </a:r>
            <a:r>
              <a:rPr lang="en-US" dirty="0" smtClean="0"/>
              <a:t> larva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Udang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procercoid</a:t>
            </a:r>
            <a:r>
              <a:rPr lang="en-US" dirty="0" smtClean="0"/>
              <a:t>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r>
              <a:rPr lang="en-US" dirty="0" smtClean="0"/>
              <a:t>, larva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liver,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plerocercoid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Ikan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plerocercoid</a:t>
            </a:r>
            <a:r>
              <a:rPr lang="en-US" dirty="0" smtClean="0"/>
              <a:t>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endemik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masaknya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plerocercoid</a:t>
            </a:r>
            <a:r>
              <a:rPr lang="en-US" dirty="0" smtClean="0"/>
              <a:t> larva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pengasinan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pengasapan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saginata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pemakan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endParaRPr lang="en-US" dirty="0" smtClean="0"/>
          </a:p>
          <a:p>
            <a:r>
              <a:rPr lang="en-US" dirty="0" smtClean="0"/>
              <a:t>Habitat :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smtClean="0"/>
              <a:t>Intermediate host : </a:t>
            </a:r>
            <a:r>
              <a:rPr lang="en-US" dirty="0" err="1" smtClean="0"/>
              <a:t>sapi</a:t>
            </a:r>
            <a:r>
              <a:rPr lang="en-US" dirty="0" smtClean="0"/>
              <a:t>, </a:t>
            </a:r>
            <a:r>
              <a:rPr lang="en-US" dirty="0" err="1" smtClean="0"/>
              <a:t>kerbau</a:t>
            </a:r>
            <a:endParaRPr lang="en-US" dirty="0" smtClean="0"/>
          </a:p>
          <a:p>
            <a:r>
              <a:rPr lang="en-US" dirty="0" err="1" smtClean="0"/>
              <a:t>Umur</a:t>
            </a:r>
            <a:r>
              <a:rPr lang="en-US" dirty="0" smtClean="0"/>
              <a:t> : 10 </a:t>
            </a:r>
            <a:r>
              <a:rPr lang="en-US" dirty="0" err="1" smtClean="0"/>
              <a:t>tahun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semi </a:t>
            </a:r>
            <a:r>
              <a:rPr lang="en-US" dirty="0" err="1" smtClean="0"/>
              <a:t>transparan</a:t>
            </a:r>
            <a:r>
              <a:rPr lang="en-US" dirty="0" smtClean="0"/>
              <a:t>, 5 – 10 m,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24 m</a:t>
            </a:r>
          </a:p>
          <a:p>
            <a:r>
              <a:rPr lang="en-US" dirty="0" err="1" smtClean="0"/>
              <a:t>Scolex</a:t>
            </a:r>
            <a:r>
              <a:rPr lang="en-US" dirty="0" smtClean="0"/>
              <a:t> :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, 4 sucker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mangkok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rostellum</a:t>
            </a:r>
            <a:endParaRPr lang="en-US" dirty="0" smtClean="0"/>
          </a:p>
          <a:p>
            <a:r>
              <a:rPr lang="en-US" dirty="0" err="1" smtClean="0"/>
              <a:t>Proglottid</a:t>
            </a:r>
            <a:r>
              <a:rPr lang="en-US" dirty="0" smtClean="0"/>
              <a:t> : 1000 – 2000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180px-Taenia_saginata_adult_5260_lo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7" y="1280319"/>
            <a:ext cx="9067800" cy="5867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Proglottid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aenia_saginata_proglottid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37" y="1280319"/>
            <a:ext cx="9296400" cy="5867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endParaRPr lang="en-US" dirty="0"/>
          </a:p>
        </p:txBody>
      </p:sp>
      <p:pic>
        <p:nvPicPr>
          <p:cNvPr id="4" name="Content Placeholder 3" descr="Taenia_saginata_sco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7" y="1508919"/>
            <a:ext cx="8839200" cy="5562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endParaRPr lang="en-US" dirty="0" smtClean="0"/>
          </a:p>
          <a:p>
            <a:r>
              <a:rPr lang="en-US" dirty="0" err="1" smtClean="0"/>
              <a:t>Bulat</a:t>
            </a:r>
            <a:r>
              <a:rPr lang="en-US" dirty="0" smtClean="0"/>
              <a:t>,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endParaRPr lang="en-US" dirty="0" smtClean="0"/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: </a:t>
            </a:r>
            <a:r>
              <a:rPr lang="en-US" dirty="0" err="1" smtClean="0"/>
              <a:t>tipis</a:t>
            </a:r>
            <a:endParaRPr lang="en-US" dirty="0" smtClean="0"/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bergaris</a:t>
            </a:r>
            <a:endParaRPr lang="en-US" dirty="0" smtClean="0"/>
          </a:p>
          <a:p>
            <a:r>
              <a:rPr lang="en-US" dirty="0" err="1" smtClean="0"/>
              <a:t>Resistan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Diphyllobothrium</a:t>
            </a:r>
            <a:r>
              <a:rPr lang="en-US" i="1" dirty="0" smtClean="0"/>
              <a:t> </a:t>
            </a:r>
            <a:r>
              <a:rPr lang="en-US" i="1" dirty="0" err="1" smtClean="0"/>
              <a:t>latum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Eropa</a:t>
            </a:r>
            <a:r>
              <a:rPr lang="en-US" dirty="0" smtClean="0"/>
              <a:t> Tengah, </a:t>
            </a:r>
            <a:r>
              <a:rPr lang="en-US" dirty="0" err="1" smtClean="0"/>
              <a:t>Amerika</a:t>
            </a:r>
            <a:r>
              <a:rPr lang="en-US" dirty="0" smtClean="0"/>
              <a:t>, </a:t>
            </a:r>
            <a:r>
              <a:rPr lang="en-US" dirty="0" err="1" smtClean="0"/>
              <a:t>Jepang</a:t>
            </a:r>
            <a:r>
              <a:rPr lang="en-US" dirty="0" smtClean="0"/>
              <a:t>, </a:t>
            </a:r>
            <a:r>
              <a:rPr lang="en-US" dirty="0" err="1" smtClean="0"/>
              <a:t>Afrika</a:t>
            </a:r>
            <a:r>
              <a:rPr lang="en-US" dirty="0" smtClean="0"/>
              <a:t> Tengah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: </a:t>
            </a:r>
            <a:r>
              <a:rPr lang="en-US" dirty="0" err="1" smtClean="0"/>
              <a:t>diphyllobothriasis</a:t>
            </a:r>
            <a:endParaRPr lang="en-US" dirty="0" smtClean="0"/>
          </a:p>
          <a:p>
            <a:r>
              <a:rPr lang="en-US" dirty="0" smtClean="0"/>
              <a:t>Habitat :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r>
              <a:rPr lang="en-US" dirty="0" smtClean="0"/>
              <a:t>, </a:t>
            </a:r>
            <a:r>
              <a:rPr lang="en-US" dirty="0" err="1" smtClean="0"/>
              <a:t>anjing</a:t>
            </a:r>
            <a:r>
              <a:rPr lang="en-US" dirty="0" smtClean="0"/>
              <a:t>, </a:t>
            </a:r>
            <a:r>
              <a:rPr lang="en-US" dirty="0" err="1" smtClean="0"/>
              <a:t>serigala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pemakan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aenia_egg_wtmt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7" y="1280319"/>
            <a:ext cx="8763000" cy="5638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/ </a:t>
            </a:r>
            <a:r>
              <a:rPr lang="en-US" dirty="0" err="1" smtClean="0"/>
              <a:t>segmen</a:t>
            </a:r>
            <a:r>
              <a:rPr lang="en-US" dirty="0" smtClean="0"/>
              <a:t> gravid </a:t>
            </a:r>
            <a:r>
              <a:rPr lang="en-US" dirty="0" err="1" smtClean="0"/>
              <a:t>termakan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endParaRPr lang="en-US" dirty="0" smtClean="0"/>
          </a:p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r>
              <a:rPr lang="en-US" dirty="0" smtClean="0"/>
              <a:t>,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onchosphere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, </a:t>
            </a:r>
            <a:r>
              <a:rPr lang="en-US" dirty="0" err="1" smtClean="0"/>
              <a:t>leher</a:t>
            </a:r>
            <a:r>
              <a:rPr lang="en-US" dirty="0" smtClean="0"/>
              <a:t>, </a:t>
            </a:r>
            <a:r>
              <a:rPr lang="en-US" dirty="0" err="1" smtClean="0"/>
              <a:t>bahu</a:t>
            </a:r>
            <a:r>
              <a:rPr lang="en-US" dirty="0" smtClean="0"/>
              <a:t>, </a:t>
            </a:r>
            <a:r>
              <a:rPr lang="en-US" dirty="0" err="1" smtClean="0"/>
              <a:t>paha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bovis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termakan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RPH</a:t>
            </a:r>
          </a:p>
          <a:p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/>
              <a:t>Hygiene </a:t>
            </a:r>
            <a:r>
              <a:rPr lang="en-US" dirty="0" err="1" smtClean="0"/>
              <a:t>perorangan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solium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: </a:t>
            </a:r>
            <a:r>
              <a:rPr lang="en-US" dirty="0" err="1" smtClean="0"/>
              <a:t>cacing</a:t>
            </a:r>
            <a:r>
              <a:rPr lang="en-US" dirty="0" smtClean="0"/>
              <a:t> pita </a:t>
            </a:r>
            <a:r>
              <a:rPr lang="en-US" dirty="0" err="1" smtClean="0"/>
              <a:t>babi</a:t>
            </a:r>
            <a:endParaRPr lang="en-US" dirty="0" smtClean="0"/>
          </a:p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pemakan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babi</a:t>
            </a:r>
            <a:endParaRPr lang="en-US" dirty="0" smtClean="0"/>
          </a:p>
          <a:p>
            <a:r>
              <a:rPr lang="en-US" dirty="0" smtClean="0"/>
              <a:t>Habitat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: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smtClean="0"/>
              <a:t>Intermediate host :  </a:t>
            </a:r>
            <a:r>
              <a:rPr lang="en-US" dirty="0" err="1" smtClean="0"/>
              <a:t>babi</a:t>
            </a:r>
            <a:endParaRPr lang="en-US" dirty="0" smtClean="0"/>
          </a:p>
          <a:p>
            <a:r>
              <a:rPr lang="en-US" dirty="0" err="1" smtClean="0"/>
              <a:t>Umur</a:t>
            </a:r>
            <a:r>
              <a:rPr lang="en-US" dirty="0" smtClean="0"/>
              <a:t> : 15 </a:t>
            </a:r>
            <a:r>
              <a:rPr lang="en-US" dirty="0" err="1" smtClean="0"/>
              <a:t>tahun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Putih</a:t>
            </a:r>
            <a:r>
              <a:rPr lang="en-US" dirty="0" smtClean="0"/>
              <a:t> semi </a:t>
            </a:r>
            <a:r>
              <a:rPr lang="en-US" dirty="0" err="1" smtClean="0"/>
              <a:t>transparant</a:t>
            </a:r>
            <a:endParaRPr lang="en-US" dirty="0" smtClean="0"/>
          </a:p>
          <a:p>
            <a:r>
              <a:rPr lang="en-US" dirty="0" err="1" smtClean="0"/>
              <a:t>Panjang</a:t>
            </a:r>
            <a:r>
              <a:rPr lang="en-US" dirty="0" smtClean="0"/>
              <a:t> 2 – 3 m</a:t>
            </a:r>
          </a:p>
          <a:p>
            <a:r>
              <a:rPr lang="en-US" dirty="0" err="1" smtClean="0"/>
              <a:t>Scolex</a:t>
            </a:r>
            <a:r>
              <a:rPr lang="en-US" dirty="0" smtClean="0"/>
              <a:t> :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, 4 sucker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mangkok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rostellum</a:t>
            </a:r>
            <a:endParaRPr lang="en-US" dirty="0" smtClean="0"/>
          </a:p>
          <a:p>
            <a:r>
              <a:rPr lang="en-US" dirty="0" err="1" smtClean="0"/>
              <a:t>Proglottid</a:t>
            </a:r>
            <a:r>
              <a:rPr lang="en-US" dirty="0" smtClean="0"/>
              <a:t> : 800 – 900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Taenia_saginata_adul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7" y="1356519"/>
            <a:ext cx="8915400" cy="5867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Proglottid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aenia_solium_carm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637" y="1311278"/>
            <a:ext cx="8610599" cy="545544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aenia_solium_scolex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37" y="1280319"/>
            <a:ext cx="8991600" cy="5638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saginata</a:t>
            </a:r>
            <a:endParaRPr lang="en-US" dirty="0" smtClean="0"/>
          </a:p>
          <a:p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T. </a:t>
            </a:r>
            <a:r>
              <a:rPr lang="en-US" dirty="0" err="1" smtClean="0"/>
              <a:t>saginata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Intermediate host : </a:t>
            </a:r>
            <a:r>
              <a:rPr lang="en-US" dirty="0" err="1" smtClean="0"/>
              <a:t>babi</a:t>
            </a:r>
            <a:r>
              <a:rPr lang="en-US" dirty="0" smtClean="0"/>
              <a:t>,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Telur</a:t>
            </a:r>
            <a:r>
              <a:rPr lang="en-US" dirty="0" smtClean="0"/>
              <a:t> : </a:t>
            </a:r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Larva :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selullosa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babi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8 </a:t>
            </a:r>
            <a:r>
              <a:rPr lang="en-US" dirty="0" err="1" smtClean="0"/>
              <a:t>bulan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10 m,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keabu</a:t>
            </a:r>
            <a:r>
              <a:rPr lang="en-US" dirty="0" smtClean="0"/>
              <a:t> – </a:t>
            </a:r>
            <a:r>
              <a:rPr lang="en-US" dirty="0" err="1" smtClean="0"/>
              <a:t>abuan</a:t>
            </a:r>
            <a:endParaRPr lang="en-US" dirty="0" smtClean="0"/>
          </a:p>
          <a:p>
            <a:r>
              <a:rPr lang="en-US" dirty="0" smtClean="0"/>
              <a:t>Uterus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 smtClean="0"/>
          </a:p>
          <a:p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: 5 – 13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Scolex</a:t>
            </a:r>
            <a:r>
              <a:rPr lang="en-US" dirty="0" smtClean="0"/>
              <a:t> : </a:t>
            </a:r>
            <a:r>
              <a:rPr lang="en-US" dirty="0" err="1" smtClean="0"/>
              <a:t>memanjang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sendok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lekukan</a:t>
            </a:r>
            <a:r>
              <a:rPr lang="en-US" dirty="0" smtClean="0"/>
              <a:t> (</a:t>
            </a:r>
            <a:r>
              <a:rPr lang="en-US" dirty="0" err="1" smtClean="0"/>
              <a:t>bothria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Proglottid</a:t>
            </a:r>
            <a:r>
              <a:rPr lang="en-US" dirty="0" smtClean="0"/>
              <a:t> : 3.000 – 4.000 </a:t>
            </a:r>
            <a:r>
              <a:rPr lang="en-US" dirty="0" err="1" smtClean="0"/>
              <a:t>segmen</a:t>
            </a:r>
            <a:r>
              <a:rPr lang="en-US" dirty="0" smtClean="0"/>
              <a:t>, </a:t>
            </a:r>
            <a:r>
              <a:rPr lang="en-US" dirty="0" err="1" smtClean="0"/>
              <a:t>punya</a:t>
            </a:r>
            <a:r>
              <a:rPr lang="en-US" dirty="0" smtClean="0"/>
              <a:t> 3 genital pore (vagina, vas deferens, </a:t>
            </a:r>
            <a:r>
              <a:rPr lang="en-US" dirty="0" err="1" smtClean="0"/>
              <a:t>lubang</a:t>
            </a:r>
            <a:r>
              <a:rPr lang="en-US" dirty="0" smtClean="0"/>
              <a:t> uterus)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T. </a:t>
            </a:r>
            <a:r>
              <a:rPr lang="en-US" dirty="0" err="1" smtClean="0"/>
              <a:t>saginata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–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lembu</a:t>
            </a:r>
            <a:endParaRPr lang="en-US" dirty="0" smtClean="0"/>
          </a:p>
          <a:p>
            <a:r>
              <a:rPr lang="en-US" dirty="0" smtClean="0"/>
              <a:t>Habitat :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serigala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larva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Kecil, </a:t>
            </a:r>
            <a:r>
              <a:rPr lang="en-US" dirty="0" err="1" smtClean="0"/>
              <a:t>panjang</a:t>
            </a:r>
            <a:r>
              <a:rPr lang="en-US" dirty="0" smtClean="0"/>
              <a:t> 3 – 6 mm,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scolex</a:t>
            </a:r>
            <a:r>
              <a:rPr lang="en-US" dirty="0" smtClean="0"/>
              <a:t>, </a:t>
            </a:r>
            <a:r>
              <a:rPr lang="en-US" dirty="0" err="1" smtClean="0"/>
              <a:t>leher</a:t>
            </a:r>
            <a:r>
              <a:rPr lang="en-US" dirty="0" smtClean="0"/>
              <a:t>, </a:t>
            </a:r>
            <a:r>
              <a:rPr lang="en-US" dirty="0" err="1" smtClean="0"/>
              <a:t>strobila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segmen</a:t>
            </a:r>
            <a:r>
              <a:rPr lang="en-US" dirty="0" smtClean="0"/>
              <a:t> (immature, mature, gravid)</a:t>
            </a:r>
          </a:p>
          <a:p>
            <a:r>
              <a:rPr lang="en-US" dirty="0" err="1" smtClean="0"/>
              <a:t>Scolex</a:t>
            </a:r>
            <a:r>
              <a:rPr lang="en-US" dirty="0" smtClean="0"/>
              <a:t> : 4 sucker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rostelllum</a:t>
            </a:r>
            <a:r>
              <a:rPr lang="en-US" dirty="0" smtClean="0"/>
              <a:t> 2 </a:t>
            </a:r>
            <a:r>
              <a:rPr lang="en-US" dirty="0" err="1" smtClean="0"/>
              <a:t>kait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Egranulosus_adult_stained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7" y="1280320"/>
            <a:ext cx="8763000" cy="5715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granulosus_scolex_stained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7" y="1508919"/>
            <a:ext cx="9448800" cy="54864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Oval,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Taenia</a:t>
            </a:r>
            <a:endParaRPr lang="en-US" dirty="0" smtClean="0"/>
          </a:p>
          <a:p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hexacanth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endParaRPr lang="en-US" dirty="0" smtClean="0"/>
          </a:p>
          <a:p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lembu</a:t>
            </a:r>
            <a:r>
              <a:rPr lang="en-US" dirty="0" smtClean="0"/>
              <a:t>, </a:t>
            </a:r>
            <a:r>
              <a:rPr lang="en-US" dirty="0" err="1" smtClean="0"/>
              <a:t>domba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herbivora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chinococcus_egg_B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37" y="1204119"/>
            <a:ext cx="9067800" cy="5867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hydatid</a:t>
            </a:r>
            <a:r>
              <a:rPr lang="en-US" dirty="0" smtClean="0"/>
              <a:t> cyst,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: hyaline </a:t>
            </a:r>
            <a:r>
              <a:rPr lang="en-US" dirty="0" err="1" smtClean="0"/>
              <a:t>tanpa</a:t>
            </a:r>
            <a:r>
              <a:rPr lang="en-US" dirty="0" smtClean="0"/>
              <a:t> nucleus, </a:t>
            </a:r>
            <a:r>
              <a:rPr lang="en-US" dirty="0" err="1" smtClean="0"/>
              <a:t>diperkuat</a:t>
            </a:r>
            <a:r>
              <a:rPr lang="en-US" dirty="0" smtClean="0"/>
              <a:t> </a:t>
            </a:r>
            <a:r>
              <a:rPr lang="en-US" dirty="0" err="1" smtClean="0"/>
              <a:t>kutikula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 germinal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 :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Brood capsule :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germinal layer,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scolices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Daughter cyst 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duplikat</a:t>
            </a:r>
            <a:r>
              <a:rPr lang="en-US" dirty="0" smtClean="0"/>
              <a:t> </a:t>
            </a:r>
            <a:r>
              <a:rPr lang="en-US" dirty="0" err="1" smtClean="0"/>
              <a:t>kista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514350" indent="-514350"/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hydratid</a:t>
            </a:r>
            <a:r>
              <a:rPr lang="en-US" dirty="0" smtClean="0"/>
              <a:t>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Unilocular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Oseous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Alveolar </a:t>
            </a:r>
          </a:p>
          <a:p>
            <a:pPr marL="514350" indent="-514350"/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hydratid</a:t>
            </a:r>
            <a:r>
              <a:rPr lang="en-US" dirty="0" smtClean="0"/>
              <a:t> : </a:t>
            </a:r>
            <a:r>
              <a:rPr lang="en-US" dirty="0" err="1" smtClean="0"/>
              <a:t>hepar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organ filter,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- </a:t>
            </a:r>
            <a:r>
              <a:rPr lang="en-US" dirty="0" err="1" smtClean="0"/>
              <a:t>paru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scolices</a:t>
            </a:r>
            <a:endParaRPr lang="en-US" dirty="0"/>
          </a:p>
        </p:txBody>
      </p:sp>
      <p:pic>
        <p:nvPicPr>
          <p:cNvPr id="4" name="Content Placeholder 3" descr="Egranulosis_protoscoleces_PHXChild_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37" y="1356519"/>
            <a:ext cx="8915400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Dlatum_whole_worm_FL dewa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7" y="1127919"/>
            <a:ext cx="8991600" cy="646191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Hydatid</a:t>
            </a:r>
            <a:r>
              <a:rPr lang="en-US" dirty="0" smtClean="0"/>
              <a:t> sand</a:t>
            </a:r>
            <a:endParaRPr lang="en-US" dirty="0"/>
          </a:p>
        </p:txBody>
      </p:sp>
      <p:pic>
        <p:nvPicPr>
          <p:cNvPr id="4" name="Content Placeholder 3" descr="Echinococcus_hydatidsand_B - protoscole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7" y="1508919"/>
            <a:ext cx="9067800" cy="5562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Hydatid</a:t>
            </a:r>
            <a:r>
              <a:rPr lang="en-US" dirty="0" smtClean="0"/>
              <a:t> sand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Brood capsule </a:t>
            </a:r>
            <a:r>
              <a:rPr lang="en-US" dirty="0" err="1" smtClean="0"/>
              <a:t>pecah</a:t>
            </a:r>
            <a:r>
              <a:rPr lang="en-US" dirty="0" smtClean="0"/>
              <a:t>, </a:t>
            </a:r>
            <a:r>
              <a:rPr lang="en-US" dirty="0" err="1" smtClean="0"/>
              <a:t>scolices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Definitif</a:t>
            </a:r>
            <a:r>
              <a:rPr lang="en-US" dirty="0" smtClean="0"/>
              <a:t> host : </a:t>
            </a:r>
            <a:r>
              <a:rPr lang="en-US" dirty="0" err="1" smtClean="0"/>
              <a:t>anjing</a:t>
            </a:r>
            <a:r>
              <a:rPr lang="en-US" dirty="0" smtClean="0"/>
              <a:t>, </a:t>
            </a:r>
            <a:r>
              <a:rPr lang="en-US" dirty="0" err="1" smtClean="0"/>
              <a:t>serigala</a:t>
            </a:r>
            <a:r>
              <a:rPr lang="en-US" dirty="0" smtClean="0"/>
              <a:t>, </a:t>
            </a:r>
            <a:r>
              <a:rPr lang="en-US" dirty="0" err="1" smtClean="0"/>
              <a:t>rubah</a:t>
            </a:r>
            <a:endParaRPr lang="en-US" dirty="0" smtClean="0"/>
          </a:p>
          <a:p>
            <a:r>
              <a:rPr lang="en-US" dirty="0" smtClean="0"/>
              <a:t>Intermediate host :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kambing</a:t>
            </a:r>
            <a:r>
              <a:rPr lang="en-US" dirty="0" smtClean="0"/>
              <a:t>, </a:t>
            </a:r>
            <a:r>
              <a:rPr lang="en-US" dirty="0" err="1" smtClean="0"/>
              <a:t>biri</a:t>
            </a:r>
            <a:r>
              <a:rPr lang="en-US" dirty="0" smtClean="0"/>
              <a:t> – </a:t>
            </a:r>
            <a:r>
              <a:rPr lang="en-US" dirty="0" err="1" smtClean="0"/>
              <a:t>biri</a:t>
            </a:r>
            <a:r>
              <a:rPr lang="en-US" dirty="0" smtClean="0"/>
              <a:t>, </a:t>
            </a:r>
            <a:r>
              <a:rPr lang="en-US" dirty="0" err="1" smtClean="0"/>
              <a:t>kuda</a:t>
            </a:r>
            <a:r>
              <a:rPr lang="en-US" dirty="0" smtClean="0"/>
              <a:t>, </a:t>
            </a:r>
            <a:r>
              <a:rPr lang="en-US" dirty="0" err="1" smtClean="0"/>
              <a:t>sapi</a:t>
            </a:r>
            <a:r>
              <a:rPr lang="en-US" dirty="0" smtClean="0"/>
              <a:t>, </a:t>
            </a:r>
            <a:r>
              <a:rPr lang="en-US" dirty="0" err="1" smtClean="0"/>
              <a:t>babi</a:t>
            </a:r>
            <a:endParaRPr lang="en-US" dirty="0" smtClean="0"/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feces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termakan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intermediate host.</a:t>
            </a:r>
          </a:p>
          <a:p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hexacanth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duodenum</a:t>
            </a:r>
          </a:p>
          <a:p>
            <a:r>
              <a:rPr lang="en-US" dirty="0" smtClean="0"/>
              <a:t>8 jam :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peredaran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organ liver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hydatid</a:t>
            </a:r>
            <a:r>
              <a:rPr lang="en-US" dirty="0" smtClean="0"/>
              <a:t> cyst</a:t>
            </a:r>
          </a:p>
          <a:p>
            <a:r>
              <a:rPr lang="en-US" dirty="0" err="1" smtClean="0"/>
              <a:t>Hydatid</a:t>
            </a:r>
            <a:r>
              <a:rPr lang="en-US" dirty="0" smtClean="0"/>
              <a:t> cyst </a:t>
            </a:r>
            <a:r>
              <a:rPr lang="en-US" dirty="0" err="1" smtClean="0"/>
              <a:t>termakan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 smtClean="0"/>
          </a:p>
          <a:p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6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larva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bertahun</a:t>
            </a:r>
            <a:r>
              <a:rPr lang="en-US" dirty="0" smtClean="0"/>
              <a:t> - </a:t>
            </a:r>
            <a:r>
              <a:rPr lang="en-US" dirty="0" err="1" smtClean="0"/>
              <a:t>tahun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hinococcus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65919"/>
            <a:ext cx="10150475" cy="685799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endemis</a:t>
            </a:r>
            <a:r>
              <a:rPr lang="en-US" dirty="0" smtClean="0"/>
              <a:t>,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RPH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endParaRPr lang="en-US" dirty="0" smtClean="0"/>
          </a:p>
          <a:p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dihidangkan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endParaRPr lang="en-US" dirty="0" smtClean="0"/>
          </a:p>
          <a:p>
            <a:r>
              <a:rPr lang="en-US" dirty="0" err="1" smtClean="0"/>
              <a:t>Sayuran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dicuci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endParaRPr lang="en-US" dirty="0" smtClean="0"/>
          </a:p>
          <a:p>
            <a:r>
              <a:rPr lang="en-US" dirty="0" smtClean="0"/>
              <a:t>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direbus</a:t>
            </a:r>
            <a:endParaRPr lang="en-US" dirty="0" smtClean="0"/>
          </a:p>
          <a:p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endParaRPr lang="en-US" dirty="0" smtClean="0"/>
          </a:p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Hymenolepis</a:t>
            </a:r>
            <a:r>
              <a:rPr lang="en-US" dirty="0" smtClean="0"/>
              <a:t> nana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: </a:t>
            </a:r>
            <a:r>
              <a:rPr lang="en-US" dirty="0" err="1" smtClean="0"/>
              <a:t>kosmopolitan</a:t>
            </a:r>
            <a:endParaRPr lang="en-US" dirty="0" smtClean="0"/>
          </a:p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Cestoda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Umur</a:t>
            </a:r>
            <a:r>
              <a:rPr lang="en-US" dirty="0" smtClean="0"/>
              <a:t> : 2 </a:t>
            </a:r>
            <a:r>
              <a:rPr lang="en-US" dirty="0" err="1" smtClean="0"/>
              <a:t>minggu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(1000 – 8000 </a:t>
            </a:r>
            <a:r>
              <a:rPr lang="en-US" dirty="0" err="1" smtClean="0"/>
              <a:t>ekor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r>
              <a:rPr lang="en-US" dirty="0" smtClean="0"/>
              <a:t> : 4 sucker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rostellum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  <p:pic>
        <p:nvPicPr>
          <p:cNvPr id="4" name="Content Placeholder 3" descr="H_nana_adul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7" y="1204119"/>
            <a:ext cx="9067800" cy="6019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_nana_scolex_D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7" y="1303563"/>
            <a:ext cx="8915400" cy="56917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Proglottid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uterus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bagian</a:t>
            </a:r>
            <a:r>
              <a:rPr lang="en-US" sz="3600" dirty="0" smtClean="0"/>
              <a:t> </a:t>
            </a:r>
            <a:r>
              <a:rPr lang="en-US" sz="3600" dirty="0" err="1" smtClean="0"/>
              <a:t>tengah</a:t>
            </a:r>
            <a:endParaRPr lang="en-US" sz="3600" dirty="0"/>
          </a:p>
        </p:txBody>
      </p:sp>
      <p:pic>
        <p:nvPicPr>
          <p:cNvPr id="4" name="Content Placeholder 3" descr="Dlatum_proglottid_FL uterus diteng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7" y="1280319"/>
            <a:ext cx="9144000" cy="57912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Proglottid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Genital pore unilateral</a:t>
            </a:r>
          </a:p>
          <a:p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endParaRPr lang="en-US" dirty="0" smtClean="0"/>
          </a:p>
          <a:p>
            <a:r>
              <a:rPr lang="en-US" dirty="0" smtClean="0"/>
              <a:t>Uterus :  </a:t>
            </a:r>
            <a:r>
              <a:rPr lang="en-US" dirty="0" err="1" smtClean="0"/>
              <a:t>kantong</a:t>
            </a:r>
            <a:r>
              <a:rPr lang="en-US" dirty="0" smtClean="0"/>
              <a:t> transversal</a:t>
            </a:r>
          </a:p>
          <a:p>
            <a:r>
              <a:rPr lang="en-US" dirty="0" err="1" smtClean="0"/>
              <a:t>Segmen</a:t>
            </a:r>
            <a:r>
              <a:rPr lang="en-US" dirty="0" smtClean="0"/>
              <a:t> gravid : 80 – 180 </a:t>
            </a:r>
            <a:r>
              <a:rPr lang="en-US" dirty="0" err="1" smtClean="0"/>
              <a:t>telur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Proglottid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_nana_H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37" y="1432719"/>
            <a:ext cx="9067800" cy="58674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oval</a:t>
            </a:r>
          </a:p>
          <a:p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2 lapis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: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 </a:t>
            </a:r>
            <a:r>
              <a:rPr lang="en-US" dirty="0" err="1" smtClean="0"/>
              <a:t>embryophere</a:t>
            </a:r>
            <a:r>
              <a:rPr lang="en-US" dirty="0" smtClean="0"/>
              <a:t>, </a:t>
            </a:r>
            <a:r>
              <a:rPr lang="en-US" dirty="0" err="1" smtClean="0"/>
              <a:t>membungkus</a:t>
            </a:r>
            <a:r>
              <a:rPr lang="en-US" dirty="0" smtClean="0"/>
              <a:t> </a:t>
            </a:r>
            <a:r>
              <a:rPr lang="en-US" dirty="0" err="1" smtClean="0"/>
              <a:t>onchophere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3 </a:t>
            </a:r>
            <a:r>
              <a:rPr lang="en-US" dirty="0" err="1" smtClean="0"/>
              <a:t>psg</a:t>
            </a:r>
            <a:r>
              <a:rPr lang="en-US" dirty="0" smtClean="0"/>
              <a:t> </a:t>
            </a:r>
            <a:r>
              <a:rPr lang="en-US" dirty="0" err="1" smtClean="0"/>
              <a:t>kait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lancet</a:t>
            </a:r>
          </a:p>
          <a:p>
            <a:pPr marL="514350" indent="-514350"/>
            <a:r>
              <a:rPr lang="en-US" dirty="0" err="1" smtClean="0"/>
              <a:t>Terapung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_nana_egg_wtmt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37" y="1356519"/>
            <a:ext cx="8229600" cy="55626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Habitat :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illeum</a:t>
            </a:r>
            <a:endParaRPr lang="en-US" dirty="0" smtClean="0"/>
          </a:p>
          <a:p>
            <a:r>
              <a:rPr lang="en-US" dirty="0" smtClean="0"/>
              <a:t>Natural host :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endParaRPr lang="en-US" dirty="0" smtClean="0"/>
          </a:p>
          <a:p>
            <a:r>
              <a:rPr lang="en-US" dirty="0" smtClean="0"/>
              <a:t>Intermediate host : </a:t>
            </a:r>
            <a:r>
              <a:rPr lang="en-US" dirty="0" err="1" smtClean="0"/>
              <a:t>kumbang</a:t>
            </a:r>
            <a:endParaRPr lang="en-US" dirty="0" smtClean="0"/>
          </a:p>
          <a:p>
            <a:r>
              <a:rPr lang="en-US" dirty="0" err="1" smtClean="0"/>
              <a:t>Proglottid</a:t>
            </a:r>
            <a:r>
              <a:rPr lang="en-US" dirty="0" smtClean="0"/>
              <a:t> gravid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feces</a:t>
            </a:r>
          </a:p>
          <a:p>
            <a:r>
              <a:rPr lang="en-US" dirty="0" smtClean="0"/>
              <a:t>Bile </a:t>
            </a:r>
            <a:r>
              <a:rPr lang="en-US" dirty="0" err="1" smtClean="0"/>
              <a:t>tertelan</a:t>
            </a:r>
            <a:r>
              <a:rPr lang="en-US" dirty="0" smtClean="0"/>
              <a:t> host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oncophere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bebaskan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,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villi</a:t>
            </a:r>
            <a:r>
              <a:rPr lang="en-US" dirty="0" smtClean="0"/>
              <a:t>,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larva </a:t>
            </a:r>
            <a:r>
              <a:rPr lang="en-US" dirty="0" err="1" smtClean="0"/>
              <a:t>cysticeroid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villi</a:t>
            </a:r>
            <a:r>
              <a:rPr lang="en-US" dirty="0" smtClean="0"/>
              <a:t> </a:t>
            </a:r>
            <a:r>
              <a:rPr lang="en-US" dirty="0" err="1" smtClean="0"/>
              <a:t>pecah</a:t>
            </a:r>
            <a:endParaRPr lang="en-US" dirty="0" smtClean="0"/>
          </a:p>
          <a:p>
            <a:r>
              <a:rPr lang="en-US" dirty="0" err="1" smtClean="0"/>
              <a:t>Scolex</a:t>
            </a:r>
            <a:r>
              <a:rPr lang="en-US" dirty="0" smtClean="0"/>
              <a:t>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lumen </a:t>
            </a:r>
            <a:r>
              <a:rPr lang="en-US" dirty="0" err="1" smtClean="0"/>
              <a:t>usus</a:t>
            </a:r>
            <a:endParaRPr lang="en-US" dirty="0" smtClean="0"/>
          </a:p>
          <a:p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feces,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host</a:t>
            </a:r>
            <a:endParaRPr lang="en-US" dirty="0"/>
          </a:p>
        </p:txBody>
      </p:sp>
      <p:pic>
        <p:nvPicPr>
          <p:cNvPr id="4" name="Content Placeholder 3" descr="Tribolium_castan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37" y="1256109"/>
            <a:ext cx="8686800" cy="581541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diatasi</a:t>
            </a:r>
            <a:endParaRPr lang="en-US" dirty="0" smtClean="0"/>
          </a:p>
          <a:p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en-US" dirty="0" smtClean="0"/>
          </a:p>
          <a:p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smtClean="0"/>
              <a:t>Rodent control</a:t>
            </a:r>
          </a:p>
          <a:p>
            <a:r>
              <a:rPr lang="en-US" dirty="0" smtClean="0"/>
              <a:t>Hygiene </a:t>
            </a:r>
            <a:r>
              <a:rPr lang="en-US" dirty="0" err="1" smtClean="0"/>
              <a:t>makanan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Diphylidium</a:t>
            </a:r>
            <a:r>
              <a:rPr lang="en-US" dirty="0" smtClean="0"/>
              <a:t> </a:t>
            </a:r>
            <a:r>
              <a:rPr lang="en-US" dirty="0" err="1" smtClean="0"/>
              <a:t>caninum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:</a:t>
            </a:r>
            <a:r>
              <a:rPr lang="en-US" dirty="0" err="1" smtClean="0"/>
              <a:t>diphylidiasis</a:t>
            </a:r>
            <a:endParaRPr lang="en-US" dirty="0" smtClean="0"/>
          </a:p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Panjang</a:t>
            </a:r>
            <a:r>
              <a:rPr lang="en-US" dirty="0" smtClean="0"/>
              <a:t> : 15 – 70 cm,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60 -175 </a:t>
            </a:r>
            <a:r>
              <a:rPr lang="en-US" dirty="0" err="1" smtClean="0"/>
              <a:t>proglottid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Scolex</a:t>
            </a:r>
            <a:r>
              <a:rPr lang="en-US" dirty="0" smtClean="0"/>
              <a:t> : 4 sucker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rostellum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proglottid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semangka</a:t>
            </a:r>
            <a:endParaRPr lang="en-US" dirty="0" smtClean="0"/>
          </a:p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2 set organ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genital pore</a:t>
            </a:r>
          </a:p>
          <a:p>
            <a:r>
              <a:rPr lang="en-US" dirty="0" smtClean="0"/>
              <a:t>Uterus : </a:t>
            </a:r>
            <a:r>
              <a:rPr lang="en-US" dirty="0" err="1" smtClean="0"/>
              <a:t>kantong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Scolex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latum_scolex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7" y="1356520"/>
            <a:ext cx="9372600" cy="55626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Bulat</a:t>
            </a:r>
            <a:endParaRPr lang="en-US" dirty="0" smtClean="0"/>
          </a:p>
          <a:p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oncophere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6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kait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Definitif</a:t>
            </a:r>
            <a:r>
              <a:rPr lang="en-US" dirty="0" smtClean="0"/>
              <a:t> host : </a:t>
            </a:r>
            <a:r>
              <a:rPr lang="en-US" dirty="0" err="1" smtClean="0"/>
              <a:t>anjing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endParaRPr lang="en-US" dirty="0" smtClean="0"/>
          </a:p>
          <a:p>
            <a:r>
              <a:rPr lang="en-US" dirty="0" smtClean="0"/>
              <a:t>Intermediate host : flea (</a:t>
            </a:r>
            <a:r>
              <a:rPr lang="en-US" dirty="0" err="1" smtClean="0"/>
              <a:t>kutu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tertelan</a:t>
            </a:r>
            <a:r>
              <a:rPr lang="en-US" dirty="0" smtClean="0"/>
              <a:t> larva flea,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oncophere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cysticercoid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flea </a:t>
            </a:r>
            <a:r>
              <a:rPr lang="en-US" dirty="0" err="1" smtClean="0"/>
              <a:t>dewasa</a:t>
            </a:r>
            <a:endParaRPr lang="en-US" dirty="0" smtClean="0"/>
          </a:p>
          <a:p>
            <a:r>
              <a:rPr lang="en-US" dirty="0" smtClean="0"/>
              <a:t>Flea </a:t>
            </a:r>
            <a:r>
              <a:rPr lang="en-US" dirty="0" err="1" smtClean="0"/>
              <a:t>tertelan</a:t>
            </a:r>
            <a:r>
              <a:rPr lang="en-US" dirty="0" smtClean="0"/>
              <a:t> </a:t>
            </a:r>
            <a:r>
              <a:rPr lang="en-US" dirty="0" err="1" smtClean="0"/>
              <a:t>definitif</a:t>
            </a:r>
            <a:r>
              <a:rPr lang="en-US" dirty="0" smtClean="0"/>
              <a:t> host,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tercemar</a:t>
            </a:r>
            <a:r>
              <a:rPr lang="en-US" dirty="0" smtClean="0"/>
              <a:t> flea</a:t>
            </a:r>
          </a:p>
          <a:p>
            <a:r>
              <a:rPr lang="en-US" dirty="0" smtClean="0"/>
              <a:t>Hand to mouth contact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smtClean="0"/>
              <a:t>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Morfologi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Oval, 70 x 45 </a:t>
            </a:r>
            <a:r>
              <a:rPr lang="en-US" dirty="0" err="1" smtClean="0"/>
              <a:t>mikron</a:t>
            </a:r>
            <a:endParaRPr lang="en-US" dirty="0" smtClean="0"/>
          </a:p>
          <a:p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menghisap</a:t>
            </a:r>
            <a:r>
              <a:rPr lang="en-US" dirty="0" smtClean="0"/>
              <a:t> </a:t>
            </a:r>
            <a:r>
              <a:rPr lang="en-US" dirty="0" err="1" smtClean="0"/>
              <a:t>empedu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operculum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knob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yang lain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infektif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_latum_CA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37" y="1432719"/>
            <a:ext cx="8305800" cy="586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operculum </a:t>
            </a:r>
            <a:r>
              <a:rPr lang="en-US" dirty="0" err="1" smtClean="0"/>
              <a:t>dan</a:t>
            </a:r>
            <a:r>
              <a:rPr lang="en-US" dirty="0" smtClean="0"/>
              <a:t> knob</a:t>
            </a:r>
            <a:endParaRPr lang="en-US" dirty="0"/>
          </a:p>
        </p:txBody>
      </p:sp>
      <p:pic>
        <p:nvPicPr>
          <p:cNvPr id="4" name="Content Placeholder 3" descr="D_latum_CAP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37" y="1280319"/>
            <a:ext cx="8534400" cy="5867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_glo_clouded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ppp_glo_clouded</Template>
  <TotalTime>625</TotalTime>
  <Words>1150</Words>
  <Application>Microsoft Office PowerPoint</Application>
  <PresentationFormat>Custom</PresentationFormat>
  <Paragraphs>199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ppp_glo_clouded</vt:lpstr>
      <vt:lpstr>Cestoda </vt:lpstr>
      <vt:lpstr>Diphyllobothrium latum</vt:lpstr>
      <vt:lpstr>Morfologi </vt:lpstr>
      <vt:lpstr>Cacing dewasa</vt:lpstr>
      <vt:lpstr>Proglottid dengan uterus di bagian tengah</vt:lpstr>
      <vt:lpstr>Scolex </vt:lpstr>
      <vt:lpstr>Morfologi telur</vt:lpstr>
      <vt:lpstr>Telur </vt:lpstr>
      <vt:lpstr>Terlihat bagian operculum dan knob</vt:lpstr>
      <vt:lpstr>Telur dengan operculum terbuka</vt:lpstr>
      <vt:lpstr>Siklus hidup </vt:lpstr>
      <vt:lpstr>PowerPoint Presentation</vt:lpstr>
      <vt:lpstr>Pencegahan </vt:lpstr>
      <vt:lpstr>Taenia saginata</vt:lpstr>
      <vt:lpstr>Morfologi cacing dewasa</vt:lpstr>
      <vt:lpstr>Cacing dewasa</vt:lpstr>
      <vt:lpstr>Proglottid </vt:lpstr>
      <vt:lpstr>Scolex</vt:lpstr>
      <vt:lpstr>Telur </vt:lpstr>
      <vt:lpstr>Telur </vt:lpstr>
      <vt:lpstr>Siklus hidup</vt:lpstr>
      <vt:lpstr>Pencegahan </vt:lpstr>
      <vt:lpstr>Taenia solium</vt:lpstr>
      <vt:lpstr>Morfologi cacing dewasa</vt:lpstr>
      <vt:lpstr>Cacing dewasa</vt:lpstr>
      <vt:lpstr>Proglottid </vt:lpstr>
      <vt:lpstr>Scolex </vt:lpstr>
      <vt:lpstr>Telur </vt:lpstr>
      <vt:lpstr>Siklus hidup</vt:lpstr>
      <vt:lpstr>Pencegahan </vt:lpstr>
      <vt:lpstr>Echinococcus granulosus</vt:lpstr>
      <vt:lpstr>Morfologi cacing dewasa</vt:lpstr>
      <vt:lpstr>Cacing dewasa</vt:lpstr>
      <vt:lpstr>Scolex </vt:lpstr>
      <vt:lpstr>Telur </vt:lpstr>
      <vt:lpstr>Telur </vt:lpstr>
      <vt:lpstr>Larva </vt:lpstr>
      <vt:lpstr>PowerPoint Presentation</vt:lpstr>
      <vt:lpstr>Telur dengan scolices</vt:lpstr>
      <vt:lpstr>Hydatid sand</vt:lpstr>
      <vt:lpstr>Hydatid sand</vt:lpstr>
      <vt:lpstr>Siklus hidup</vt:lpstr>
      <vt:lpstr>PowerPoint Presentation</vt:lpstr>
      <vt:lpstr>PowerPoint Presentation</vt:lpstr>
      <vt:lpstr>Pencegahan </vt:lpstr>
      <vt:lpstr>Hymenolepis nana</vt:lpstr>
      <vt:lpstr>PowerPoint Presentation</vt:lpstr>
      <vt:lpstr>Cacing dewasa</vt:lpstr>
      <vt:lpstr>Scolex </vt:lpstr>
      <vt:lpstr>Proglottid </vt:lpstr>
      <vt:lpstr>Proglottid </vt:lpstr>
      <vt:lpstr>Telur </vt:lpstr>
      <vt:lpstr>Telur </vt:lpstr>
      <vt:lpstr>Siklus hidup</vt:lpstr>
      <vt:lpstr>PowerPoint Presentation</vt:lpstr>
      <vt:lpstr>Intermediate host</vt:lpstr>
      <vt:lpstr>Pencegahan </vt:lpstr>
      <vt:lpstr>Diphylidium caninum</vt:lpstr>
      <vt:lpstr>Morfologi proglottid</vt:lpstr>
      <vt:lpstr>Morfologi telur</vt:lpstr>
      <vt:lpstr>Siklus hidup</vt:lpstr>
      <vt:lpstr>Cara penularan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Cestoda </dc:title>
  <dc:creator>ASUS</dc:creator>
  <cp:lastModifiedBy>Windows User</cp:lastModifiedBy>
  <cp:revision>63</cp:revision>
  <cp:lastPrinted>2017-04-10T03:27:33Z</cp:lastPrinted>
  <dcterms:created xsi:type="dcterms:W3CDTF">2012-06-03T21:30:35Z</dcterms:created>
  <dcterms:modified xsi:type="dcterms:W3CDTF">2017-04-10T06:33:32Z</dcterms:modified>
</cp:coreProperties>
</file>