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3" r:id="rId27"/>
    <p:sldId id="285" r:id="rId28"/>
    <p:sldId id="286" r:id="rId29"/>
    <p:sldId id="288" r:id="rId30"/>
    <p:sldId id="290" r:id="rId31"/>
    <p:sldId id="292" r:id="rId32"/>
    <p:sldId id="294" r:id="rId33"/>
    <p:sldId id="296" r:id="rId34"/>
    <p:sldId id="298" r:id="rId35"/>
    <p:sldId id="300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er\AppData\Roaming\Microsoft\Excel\Tabel%20bantu_20.10%20(version%201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antor%20ibu\RISKESDAS-2018\LAUNCHING%20HASIL%20RISKESDAS%202018\Tabel%20bantu_20102018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8\Riskesdas\PPT%20Laporan\dummy%20jiw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8\Riskesdas\PPT%20Laporan\dummy%20jiw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bel%20bantu_22102018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w%20Pavilion%20X360\Downloads\Tabel%20bantu_22102018%20(1)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w%20Pavilion%20X360\Downloads\Tabel%20bantu_22102018%20(1)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w%20Pavilion%20X360\Downloads\Tabel%20bantu_20.10.2018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psikosis!$H$1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chemeClr val="tx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033508974481183E-2"/>
                  <c:y val="-4.68480932674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25-47B5-99F1-C2ACCBFFEFDB}"/>
                </c:ext>
              </c:extLst>
            </c:dLbl>
            <c:dLbl>
              <c:idx val="14"/>
              <c:layout>
                <c:manualLayout>
                  <c:x val="-2.1033508974481183E-2"/>
                  <c:y val="-4.9603863459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25-47B5-99F1-C2ACCBFFEFDB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25-47B5-99F1-C2ACCBFFE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psikosis!$G$2:$G$36</c:f>
              <c:strCache>
                <c:ptCount val="35"/>
                <c:pt idx="0">
                  <c:v>Bali</c:v>
                </c:pt>
                <c:pt idx="1">
                  <c:v>DIY</c:v>
                </c:pt>
                <c:pt idx="2">
                  <c:v>NTB</c:v>
                </c:pt>
                <c:pt idx="3">
                  <c:v>Aceh</c:v>
                </c:pt>
                <c:pt idx="4">
                  <c:v>Jateng</c:v>
                </c:pt>
                <c:pt idx="5">
                  <c:v>Sulsel</c:v>
                </c:pt>
                <c:pt idx="6">
                  <c:v>Sumbar</c:v>
                </c:pt>
                <c:pt idx="7">
                  <c:v>Kalbar</c:v>
                </c:pt>
                <c:pt idx="8">
                  <c:v>Sulbar</c:v>
                </c:pt>
                <c:pt idx="9">
                  <c:v>Sulteng</c:v>
                </c:pt>
                <c:pt idx="10">
                  <c:v>Sumsel</c:v>
                </c:pt>
                <c:pt idx="11">
                  <c:v>Babel</c:v>
                </c:pt>
                <c:pt idx="12">
                  <c:v>DKI</c:v>
                </c:pt>
                <c:pt idx="13">
                  <c:v>Gorontalo</c:v>
                </c:pt>
                <c:pt idx="14">
                  <c:v>INDONESIA</c:v>
                </c:pt>
                <c:pt idx="15">
                  <c:v>Jambi</c:v>
                </c:pt>
                <c:pt idx="16">
                  <c:v>Kaltara</c:v>
                </c:pt>
                <c:pt idx="17">
                  <c:v>Pabar</c:v>
                </c:pt>
                <c:pt idx="18">
                  <c:v>Sulut</c:v>
                </c:pt>
                <c:pt idx="19">
                  <c:v>Banten</c:v>
                </c:pt>
                <c:pt idx="20">
                  <c:v>Jatim</c:v>
                </c:pt>
                <c:pt idx="21">
                  <c:v>Lampung</c:v>
                </c:pt>
                <c:pt idx="22">
                  <c:v>Riau</c:v>
                </c:pt>
                <c:pt idx="23">
                  <c:v>Sultra</c:v>
                </c:pt>
                <c:pt idx="24">
                  <c:v>Sumut</c:v>
                </c:pt>
                <c:pt idx="25">
                  <c:v>Bengkulu</c:v>
                </c:pt>
                <c:pt idx="26">
                  <c:v>Jabar</c:v>
                </c:pt>
                <c:pt idx="27">
                  <c:v>Kalsel</c:v>
                </c:pt>
                <c:pt idx="28">
                  <c:v>Kaltim</c:v>
                </c:pt>
                <c:pt idx="29">
                  <c:v>Malut</c:v>
                </c:pt>
                <c:pt idx="30">
                  <c:v>Papua</c:v>
                </c:pt>
                <c:pt idx="31">
                  <c:v>Kalteng</c:v>
                </c:pt>
                <c:pt idx="32">
                  <c:v>Maluku</c:v>
                </c:pt>
                <c:pt idx="33">
                  <c:v>NTT</c:v>
                </c:pt>
                <c:pt idx="34">
                  <c:v>Kepri</c:v>
                </c:pt>
              </c:strCache>
            </c:strRef>
          </c:cat>
          <c:val>
            <c:numRef>
              <c:f>psikosis!$H$2:$H$36</c:f>
              <c:numCache>
                <c:formatCode>General</c:formatCode>
                <c:ptCount val="35"/>
                <c:pt idx="0">
                  <c:v>2.2999999999999998</c:v>
                </c:pt>
                <c:pt idx="1">
                  <c:v>2.7</c:v>
                </c:pt>
                <c:pt idx="2">
                  <c:v>2.1</c:v>
                </c:pt>
                <c:pt idx="3">
                  <c:v>2.7</c:v>
                </c:pt>
                <c:pt idx="4">
                  <c:v>2.2999999999999998</c:v>
                </c:pt>
                <c:pt idx="5">
                  <c:v>2.6</c:v>
                </c:pt>
                <c:pt idx="6">
                  <c:v>1.9000000000000001</c:v>
                </c:pt>
                <c:pt idx="7">
                  <c:v>0.70000000000000162</c:v>
                </c:pt>
                <c:pt idx="8">
                  <c:v>1.5</c:v>
                </c:pt>
                <c:pt idx="9">
                  <c:v>1.9000000000000001</c:v>
                </c:pt>
                <c:pt idx="10">
                  <c:v>1.1000000000000001</c:v>
                </c:pt>
                <c:pt idx="11">
                  <c:v>2.2000000000000002</c:v>
                </c:pt>
                <c:pt idx="12">
                  <c:v>1.1000000000000001</c:v>
                </c:pt>
                <c:pt idx="13">
                  <c:v>1.5</c:v>
                </c:pt>
                <c:pt idx="14">
                  <c:v>1.7</c:v>
                </c:pt>
                <c:pt idx="15">
                  <c:v>0.9</c:v>
                </c:pt>
                <c:pt idx="17">
                  <c:v>1.6</c:v>
                </c:pt>
                <c:pt idx="18">
                  <c:v>0.8</c:v>
                </c:pt>
                <c:pt idx="19">
                  <c:v>1.1000000000000001</c:v>
                </c:pt>
                <c:pt idx="20">
                  <c:v>2.2000000000000002</c:v>
                </c:pt>
                <c:pt idx="21">
                  <c:v>0.8</c:v>
                </c:pt>
                <c:pt idx="22">
                  <c:v>0.9</c:v>
                </c:pt>
                <c:pt idx="23">
                  <c:v>1.1000000000000001</c:v>
                </c:pt>
                <c:pt idx="24">
                  <c:v>0.9</c:v>
                </c:pt>
                <c:pt idx="25">
                  <c:v>1.9000000000000001</c:v>
                </c:pt>
                <c:pt idx="26">
                  <c:v>1.6</c:v>
                </c:pt>
                <c:pt idx="27">
                  <c:v>1.4</c:v>
                </c:pt>
                <c:pt idx="28">
                  <c:v>1.4</c:v>
                </c:pt>
                <c:pt idx="29">
                  <c:v>1.8</c:v>
                </c:pt>
                <c:pt idx="30">
                  <c:v>1.2</c:v>
                </c:pt>
                <c:pt idx="31">
                  <c:v>0.9</c:v>
                </c:pt>
                <c:pt idx="32">
                  <c:v>1.7</c:v>
                </c:pt>
                <c:pt idx="33">
                  <c:v>1.6</c:v>
                </c:pt>
                <c:pt idx="34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5-4A44-9778-2271C5978BA0}"/>
            </c:ext>
          </c:extLst>
        </c:ser>
        <c:ser>
          <c:idx val="1"/>
          <c:order val="1"/>
          <c:tx>
            <c:strRef>
              <c:f>psikosis!$I$1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chemeClr val="accent6"/>
              </a:solidFill>
              <a:ln>
                <a:noFill/>
              </a:ln>
            </c:spPr>
          </c:marker>
          <c:dPt>
            <c:idx val="14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15-4A44-9778-2271C5978BA0}"/>
              </c:ext>
            </c:extLst>
          </c:dPt>
          <c:dLbls>
            <c:dLbl>
              <c:idx val="0"/>
              <c:layout>
                <c:manualLayout>
                  <c:x val="-2.5919705361575802E-2"/>
                  <c:y val="-6.567434347572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15-4A44-9778-2271C5978BA0}"/>
                </c:ext>
              </c:extLst>
            </c:dLbl>
            <c:dLbl>
              <c:idx val="14"/>
              <c:layout>
                <c:manualLayout>
                  <c:x val="-2.425321842130549E-2"/>
                  <c:y val="-6.010096100433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5-4A44-9778-2271C5978BA0}"/>
                </c:ext>
              </c:extLst>
            </c:dLbl>
            <c:dLbl>
              <c:idx val="34"/>
              <c:layout>
                <c:manualLayout>
                  <c:x val="-1.739487754007684E-2"/>
                  <c:y val="-8.13110609237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5-4A44-9778-2271C5978B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psikosis!$G$2:$G$36</c:f>
              <c:strCache>
                <c:ptCount val="35"/>
                <c:pt idx="0">
                  <c:v>Bali</c:v>
                </c:pt>
                <c:pt idx="1">
                  <c:v>DIY</c:v>
                </c:pt>
                <c:pt idx="2">
                  <c:v>NTB</c:v>
                </c:pt>
                <c:pt idx="3">
                  <c:v>Aceh</c:v>
                </c:pt>
                <c:pt idx="4">
                  <c:v>Jateng</c:v>
                </c:pt>
                <c:pt idx="5">
                  <c:v>Sulsel</c:v>
                </c:pt>
                <c:pt idx="6">
                  <c:v>Sumbar</c:v>
                </c:pt>
                <c:pt idx="7">
                  <c:v>Kalbar</c:v>
                </c:pt>
                <c:pt idx="8">
                  <c:v>Sulbar</c:v>
                </c:pt>
                <c:pt idx="9">
                  <c:v>Sulteng</c:v>
                </c:pt>
                <c:pt idx="10">
                  <c:v>Sumsel</c:v>
                </c:pt>
                <c:pt idx="11">
                  <c:v>Babel</c:v>
                </c:pt>
                <c:pt idx="12">
                  <c:v>DKI</c:v>
                </c:pt>
                <c:pt idx="13">
                  <c:v>Gorontalo</c:v>
                </c:pt>
                <c:pt idx="14">
                  <c:v>INDONESIA</c:v>
                </c:pt>
                <c:pt idx="15">
                  <c:v>Jambi</c:v>
                </c:pt>
                <c:pt idx="16">
                  <c:v>Kaltara</c:v>
                </c:pt>
                <c:pt idx="17">
                  <c:v>Pabar</c:v>
                </c:pt>
                <c:pt idx="18">
                  <c:v>Sulut</c:v>
                </c:pt>
                <c:pt idx="19">
                  <c:v>Banten</c:v>
                </c:pt>
                <c:pt idx="20">
                  <c:v>Jatim</c:v>
                </c:pt>
                <c:pt idx="21">
                  <c:v>Lampung</c:v>
                </c:pt>
                <c:pt idx="22">
                  <c:v>Riau</c:v>
                </c:pt>
                <c:pt idx="23">
                  <c:v>Sultra</c:v>
                </c:pt>
                <c:pt idx="24">
                  <c:v>Sumut</c:v>
                </c:pt>
                <c:pt idx="25">
                  <c:v>Bengkulu</c:v>
                </c:pt>
                <c:pt idx="26">
                  <c:v>Jabar</c:v>
                </c:pt>
                <c:pt idx="27">
                  <c:v>Kalsel</c:v>
                </c:pt>
                <c:pt idx="28">
                  <c:v>Kaltim</c:v>
                </c:pt>
                <c:pt idx="29">
                  <c:v>Malut</c:v>
                </c:pt>
                <c:pt idx="30">
                  <c:v>Papua</c:v>
                </c:pt>
                <c:pt idx="31">
                  <c:v>Kalteng</c:v>
                </c:pt>
                <c:pt idx="32">
                  <c:v>Maluku</c:v>
                </c:pt>
                <c:pt idx="33">
                  <c:v>NTT</c:v>
                </c:pt>
                <c:pt idx="34">
                  <c:v>Kepri</c:v>
                </c:pt>
              </c:strCache>
            </c:strRef>
          </c:cat>
          <c:val>
            <c:numRef>
              <c:f>psikosis!$I$2:$I$36</c:f>
              <c:numCache>
                <c:formatCode>General</c:formatCode>
                <c:ptCount val="35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15-4A44-9778-2271C5978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31784"/>
        <c:axId val="288020024"/>
      </c:lineChart>
      <c:catAx>
        <c:axId val="28803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020024"/>
        <c:crosses val="autoZero"/>
        <c:auto val="1"/>
        <c:lblAlgn val="ctr"/>
        <c:lblOffset val="100"/>
        <c:noMultiLvlLbl val="0"/>
      </c:catAx>
      <c:valAx>
        <c:axId val="28802002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rgbClr val="90C226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title>
          <c:tx>
            <c:rich>
              <a:bodyPr rot="0" vert="wordArtVert"/>
              <a:lstStyle/>
              <a:p>
                <a:pPr algn="ctr" rtl="0">
                  <a:defRPr/>
                </a:pPr>
                <a:r>
                  <a:rPr lang="en-GB"/>
                  <a:t>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03178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90C226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39578499562554909"/>
          <c:y val="2.7777777777777998E-2"/>
          <c:w val="0.26954090113735951"/>
          <c:h val="8.3717191601050026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276626441944533"/>
          <c:y val="0.22105457235062217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919546637675192E-2"/>
          <c:y val="0.16225096304492201"/>
          <c:w val="0.67717947013824265"/>
          <c:h val="0.738442327269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'Pasung 3 bulan terakhir'!$B$1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D6FA-4166-B099-CA368E0033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D6FA-4166-B099-CA368E0033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'Pasung 3 bulan terakhir'!$A$2:$A$4</c:f>
              <c:strCache>
                <c:ptCount val="3"/>
                <c:pt idx="0">
                  <c:v>Perkotaan</c:v>
                </c:pt>
                <c:pt idx="1">
                  <c:v>Perdesaan</c:v>
                </c:pt>
                <c:pt idx="2">
                  <c:v>Indonesia</c:v>
                </c:pt>
              </c:strCache>
            </c:strRef>
          </c:cat>
          <c:val>
            <c:numRef>
              <c:f>'Pasung 3 bulan terakhir'!$B$2:$B$4</c:f>
              <c:numCache>
                <c:formatCode>General</c:formatCode>
                <c:ptCount val="3"/>
                <c:pt idx="0">
                  <c:v>31.1</c:v>
                </c:pt>
                <c:pt idx="1">
                  <c:v>31.1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FA-4166-B099-CA368E00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291548200"/>
        <c:axId val="291550944"/>
      </c:barChart>
      <c:catAx>
        <c:axId val="291548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1550944"/>
        <c:crosses val="autoZero"/>
        <c:auto val="1"/>
        <c:lblAlgn val="ctr"/>
        <c:lblOffset val="100"/>
        <c:noMultiLvlLbl val="0"/>
      </c:catAx>
      <c:valAx>
        <c:axId val="291550944"/>
        <c:scaling>
          <c:orientation val="minMax"/>
          <c:max val="5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1548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83-4C33-9F60-F01EE83D312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3-4C33-9F60-F01EE83D312C}"/>
              </c:ext>
            </c:extLst>
          </c:dPt>
          <c:dLbls>
            <c:dLbl>
              <c:idx val="0"/>
              <c:layout>
                <c:manualLayout>
                  <c:x val="0.17417113967051268"/>
                  <c:y val="-2.0473967409970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600" b="0" i="0" u="none" strike="noStrike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3-4C33-9F60-F01EE83D312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600" b="0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83-4C33-9F60-F01EE83D3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Sheet3!$H$2:$I$3</c:f>
              <c:strCache>
                <c:ptCount val="2"/>
                <c:pt idx="0">
                  <c:v>minum obat rutin</c:v>
                </c:pt>
                <c:pt idx="1">
                  <c:v>tidak rutin</c:v>
                </c:pt>
              </c:strCache>
            </c:strRef>
          </c:cat>
          <c:val>
            <c:numRef>
              <c:f>Sheet3!$H$4:$I$4</c:f>
              <c:numCache>
                <c:formatCode>General</c:formatCode>
                <c:ptCount val="2"/>
                <c:pt idx="0">
                  <c:v>48.9</c:v>
                </c:pt>
                <c:pt idx="1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3-4C33-9F60-F01EE83D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5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563883783730032"/>
          <c:y val="0.7712067978578605"/>
          <c:w val="0.56719159495484972"/>
          <c:h val="0.22879320214213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Sheet2!$N$2:$N$9</c:f>
              <c:strCache>
                <c:ptCount val="8"/>
                <c:pt idx="0">
                  <c:v>merasa sudah sehat</c:v>
                </c:pt>
                <c:pt idx="1">
                  <c:v>tidak rutin berobat</c:v>
                </c:pt>
                <c:pt idx="2">
                  <c:v>Tidak mampu beli obat rutin</c:v>
                </c:pt>
                <c:pt idx="3">
                  <c:v>tidak tahan ESO</c:v>
                </c:pt>
                <c:pt idx="4">
                  <c:v>sering lupa</c:v>
                </c:pt>
                <c:pt idx="5">
                  <c:v>merasa dosis tidak sesuai</c:v>
                </c:pt>
                <c:pt idx="6">
                  <c:v>obat tidak tersedia</c:v>
                </c:pt>
                <c:pt idx="7">
                  <c:v>lainnya</c:v>
                </c:pt>
              </c:strCache>
            </c:strRef>
          </c:cat>
          <c:val>
            <c:numRef>
              <c:f>Sheet2!$O$2:$O$9</c:f>
              <c:numCache>
                <c:formatCode>General</c:formatCode>
                <c:ptCount val="8"/>
                <c:pt idx="0">
                  <c:v>36.1</c:v>
                </c:pt>
                <c:pt idx="1">
                  <c:v>33.700000000000003</c:v>
                </c:pt>
                <c:pt idx="2">
                  <c:v>23.6</c:v>
                </c:pt>
                <c:pt idx="3">
                  <c:v>7</c:v>
                </c:pt>
                <c:pt idx="4">
                  <c:v>6.1</c:v>
                </c:pt>
                <c:pt idx="5">
                  <c:v>6.1</c:v>
                </c:pt>
                <c:pt idx="6">
                  <c:v>2.4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0-449F-B911-8B5DE72A5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39256712"/>
        <c:axId val="439261024"/>
      </c:barChart>
      <c:catAx>
        <c:axId val="43925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9261024"/>
        <c:crosses val="autoZero"/>
        <c:auto val="1"/>
        <c:lblAlgn val="ctr"/>
        <c:lblOffset val="100"/>
        <c:noMultiLvlLbl val="0"/>
      </c:catAx>
      <c:valAx>
        <c:axId val="4392610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925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90C226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40478566210702"/>
          <c:y val="0.15132780451872604"/>
          <c:w val="0.77620944502471401"/>
          <c:h val="0.697009741043195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26034492634532702"/>
          <c:y val="0.82000240009049263"/>
          <c:w val="0.73965525288417266"/>
          <c:h val="0.179997599909509"/>
        </c:manualLayout>
      </c:layout>
      <c:overlay val="0"/>
      <c:txPr>
        <a:bodyPr/>
        <a:lstStyle/>
        <a:p>
          <a:pPr>
            <a:defRPr lang="en-US" sz="16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 w="28575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0"/>
      <c:rotY val="29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7776796730187942E-2"/>
          <c:w val="0.94261340028537488"/>
          <c:h val="0.676563715142760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98DB-4AAB-8D3F-BA49D6D123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8DB-4AAB-8D3F-BA49D6D1239C}"/>
              </c:ext>
            </c:extLst>
          </c:dPt>
          <c:dLbls>
            <c:dLbl>
              <c:idx val="0"/>
              <c:layout>
                <c:manualLayout>
                  <c:x val="-0.21726302363354552"/>
                  <c:y val="6.4795432086493473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84,9</a:t>
                    </a:r>
                    <a:endParaRPr lang="en-US" sz="1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B-4AAB-8D3F-BA49D6D1239C}"/>
                </c:ext>
              </c:extLst>
            </c:dLbl>
            <c:dLbl>
              <c:idx val="1"/>
              <c:layout>
                <c:manualLayout>
                  <c:x val="0.18008986949567471"/>
                  <c:y val="-2.5009648050801407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15</a:t>
                    </a:r>
                    <a:r>
                      <a: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,1</a:t>
                    </a:r>
                    <a:endParaRPr lang="en-US" sz="1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8DB-4AAB-8D3F-BA49D6D123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psikosis!$B$62:$B$63</c:f>
              <c:strCache>
                <c:ptCount val="2"/>
                <c:pt idx="0">
                  <c:v>Berobat</c:v>
                </c:pt>
                <c:pt idx="1">
                  <c:v>Tidak berobat</c:v>
                </c:pt>
              </c:strCache>
            </c:strRef>
          </c:cat>
          <c:val>
            <c:numRef>
              <c:f>psikosis!$C$62:$C$63</c:f>
              <c:numCache>
                <c:formatCode>0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B-4AAB-8D3F-BA49D6D12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lang="en-US" sz="1400">
              <a:latin typeface="Arial Narrow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862908440792813E-2"/>
          <c:y val="1.7811073283665924E-2"/>
          <c:w val="0.92837219622909661"/>
          <c:h val="0.739245262032047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643A-445E-B531-8386E4F7F47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3A-445E-B531-8386E4F7F476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3A-445E-B531-8386E4F7F476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3A-445E-B531-8386E4F7F4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DEPRESI!$H$1:$H$35</c:f>
              <c:strCache>
                <c:ptCount val="35"/>
                <c:pt idx="0">
                  <c:v>Sulteng</c:v>
                </c:pt>
                <c:pt idx="1">
                  <c:v>Gorontalo</c:v>
                </c:pt>
                <c:pt idx="2">
                  <c:v>NTT</c:v>
                </c:pt>
                <c:pt idx="3">
                  <c:v>Malut</c:v>
                </c:pt>
                <c:pt idx="4">
                  <c:v>NTB</c:v>
                </c:pt>
                <c:pt idx="5">
                  <c:v>Banten</c:v>
                </c:pt>
                <c:pt idx="6">
                  <c:v>Sumbar</c:v>
                </c:pt>
                <c:pt idx="7">
                  <c:v>Sumut</c:v>
                </c:pt>
                <c:pt idx="8">
                  <c:v>Jabar</c:v>
                </c:pt>
                <c:pt idx="9">
                  <c:v>Sulsel</c:v>
                </c:pt>
                <c:pt idx="10">
                  <c:v>Pabar</c:v>
                </c:pt>
                <c:pt idx="11">
                  <c:v>Riau</c:v>
                </c:pt>
                <c:pt idx="12">
                  <c:v>Sulut</c:v>
                </c:pt>
                <c:pt idx="13">
                  <c:v>Babel</c:v>
                </c:pt>
                <c:pt idx="14">
                  <c:v>Sultra</c:v>
                </c:pt>
                <c:pt idx="15">
                  <c:v>Kalbar</c:v>
                </c:pt>
                <c:pt idx="16">
                  <c:v>Kaltim</c:v>
                </c:pt>
                <c:pt idx="17">
                  <c:v>INDONESIA</c:v>
                </c:pt>
                <c:pt idx="18">
                  <c:v>DKI </c:v>
                </c:pt>
                <c:pt idx="19">
                  <c:v>Kaltara</c:v>
                </c:pt>
                <c:pt idx="20">
                  <c:v>DIY</c:v>
                </c:pt>
                <c:pt idx="21">
                  <c:v>Maluku</c:v>
                </c:pt>
                <c:pt idx="22">
                  <c:v>Bali</c:v>
                </c:pt>
                <c:pt idx="23">
                  <c:v>Bengkulu</c:v>
                </c:pt>
                <c:pt idx="24">
                  <c:v>Kalsel</c:v>
                </c:pt>
                <c:pt idx="25">
                  <c:v>Jatim</c:v>
                </c:pt>
                <c:pt idx="26">
                  <c:v>Aceh</c:v>
                </c:pt>
                <c:pt idx="27">
                  <c:v>Jateng</c:v>
                </c:pt>
                <c:pt idx="28">
                  <c:v>Sulbar</c:v>
                </c:pt>
                <c:pt idx="29">
                  <c:v>Papua</c:v>
                </c:pt>
                <c:pt idx="30">
                  <c:v>Kalteng</c:v>
                </c:pt>
                <c:pt idx="31">
                  <c:v>Kepri</c:v>
                </c:pt>
                <c:pt idx="32">
                  <c:v>Sumsel</c:v>
                </c:pt>
                <c:pt idx="33">
                  <c:v>Lampung</c:v>
                </c:pt>
                <c:pt idx="34">
                  <c:v>Jambi</c:v>
                </c:pt>
              </c:strCache>
            </c:strRef>
          </c:cat>
          <c:val>
            <c:numRef>
              <c:f>DEPRESI!$I$1:$I$35</c:f>
              <c:numCache>
                <c:formatCode>#,##0.0</c:formatCode>
                <c:ptCount val="35"/>
                <c:pt idx="0">
                  <c:v>12.3</c:v>
                </c:pt>
                <c:pt idx="1">
                  <c:v>10.1</c:v>
                </c:pt>
                <c:pt idx="2">
                  <c:v>9.7000000000000011</c:v>
                </c:pt>
                <c:pt idx="3">
                  <c:v>9.3000000000000007</c:v>
                </c:pt>
                <c:pt idx="4">
                  <c:v>8.8000000000000007</c:v>
                </c:pt>
                <c:pt idx="5">
                  <c:v>8.7000000000000011</c:v>
                </c:pt>
                <c:pt idx="6">
                  <c:v>8.2000000000000011</c:v>
                </c:pt>
                <c:pt idx="7">
                  <c:v>7.9</c:v>
                </c:pt>
                <c:pt idx="8">
                  <c:v>7.8</c:v>
                </c:pt>
                <c:pt idx="9">
                  <c:v>7.8</c:v>
                </c:pt>
                <c:pt idx="10">
                  <c:v>7.4</c:v>
                </c:pt>
                <c:pt idx="11">
                  <c:v>6.6</c:v>
                </c:pt>
                <c:pt idx="12">
                  <c:v>6.6</c:v>
                </c:pt>
                <c:pt idx="13">
                  <c:v>6.4</c:v>
                </c:pt>
                <c:pt idx="14">
                  <c:v>6.3</c:v>
                </c:pt>
                <c:pt idx="15">
                  <c:v>6.2</c:v>
                </c:pt>
                <c:pt idx="16">
                  <c:v>6.2</c:v>
                </c:pt>
                <c:pt idx="17">
                  <c:v>6.1</c:v>
                </c:pt>
                <c:pt idx="18">
                  <c:v>5.9</c:v>
                </c:pt>
                <c:pt idx="19">
                  <c:v>5.7</c:v>
                </c:pt>
                <c:pt idx="20">
                  <c:v>5.5</c:v>
                </c:pt>
                <c:pt idx="21">
                  <c:v>5.3</c:v>
                </c:pt>
                <c:pt idx="22">
                  <c:v>5.0999999999999996</c:v>
                </c:pt>
                <c:pt idx="23">
                  <c:v>4.8</c:v>
                </c:pt>
                <c:pt idx="24">
                  <c:v>4.8</c:v>
                </c:pt>
                <c:pt idx="25">
                  <c:v>4.5</c:v>
                </c:pt>
                <c:pt idx="26">
                  <c:v>4.4000000000000004</c:v>
                </c:pt>
                <c:pt idx="27">
                  <c:v>4.4000000000000004</c:v>
                </c:pt>
                <c:pt idx="28">
                  <c:v>4.2</c:v>
                </c:pt>
                <c:pt idx="29">
                  <c:v>4</c:v>
                </c:pt>
                <c:pt idx="30">
                  <c:v>3.9</c:v>
                </c:pt>
                <c:pt idx="31">
                  <c:v>3.7</c:v>
                </c:pt>
                <c:pt idx="32">
                  <c:v>3.4</c:v>
                </c:pt>
                <c:pt idx="33">
                  <c:v>3.2</c:v>
                </c:pt>
                <c:pt idx="3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3A-445E-B531-8386E4F7F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561330872"/>
        <c:axId val="561332832"/>
      </c:barChart>
      <c:catAx>
        <c:axId val="561330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1332832"/>
        <c:crosses val="autoZero"/>
        <c:auto val="1"/>
        <c:lblAlgn val="ctr"/>
        <c:lblOffset val="100"/>
        <c:noMultiLvlLbl val="0"/>
      </c:catAx>
      <c:valAx>
        <c:axId val="561332832"/>
        <c:scaling>
          <c:orientation val="minMax"/>
          <c:max val="25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56133087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90C22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'[Tabel bantu_20.10.2018.xlsx]GME'!$B$1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rgbClr val="00B050"/>
              </a:solidFill>
            </c:spPr>
          </c:marker>
          <c:cat>
            <c:strRef>
              <c:f>'[Tabel bantu_20.10.2018.xlsx]GME'!$A$2:$A$36</c:f>
              <c:strCache>
                <c:ptCount val="35"/>
                <c:pt idx="0">
                  <c:v>Sulteng</c:v>
                </c:pt>
                <c:pt idx="1">
                  <c:v>Gorontalo</c:v>
                </c:pt>
                <c:pt idx="2">
                  <c:v>NTT</c:v>
                </c:pt>
                <c:pt idx="3">
                  <c:v>Banten</c:v>
                </c:pt>
                <c:pt idx="4">
                  <c:v>Malut</c:v>
                </c:pt>
                <c:pt idx="5">
                  <c:v>Sumbar</c:v>
                </c:pt>
                <c:pt idx="6">
                  <c:v>NTB</c:v>
                </c:pt>
                <c:pt idx="7">
                  <c:v>Sulsel</c:v>
                </c:pt>
                <c:pt idx="8">
                  <c:v>Jabar</c:v>
                </c:pt>
                <c:pt idx="9">
                  <c:v>Sumut</c:v>
                </c:pt>
                <c:pt idx="10">
                  <c:v>Maluku</c:v>
                </c:pt>
                <c:pt idx="11">
                  <c:v>Pabar</c:v>
                </c:pt>
                <c:pt idx="12">
                  <c:v>Babel</c:v>
                </c:pt>
                <c:pt idx="13">
                  <c:v>Sultra</c:v>
                </c:pt>
                <c:pt idx="14">
                  <c:v>Kalbar</c:v>
                </c:pt>
                <c:pt idx="15">
                  <c:v>Sulut</c:v>
                </c:pt>
                <c:pt idx="16">
                  <c:v>Riau</c:v>
                </c:pt>
                <c:pt idx="17">
                  <c:v>Kaltara</c:v>
                </c:pt>
                <c:pt idx="18">
                  <c:v>DKI </c:v>
                </c:pt>
                <c:pt idx="19">
                  <c:v>DIY</c:v>
                </c:pt>
                <c:pt idx="20">
                  <c:v>INDONESIA</c:v>
                </c:pt>
                <c:pt idx="21">
                  <c:v>Kaltim</c:v>
                </c:pt>
                <c:pt idx="22">
                  <c:v>Aceh</c:v>
                </c:pt>
                <c:pt idx="23">
                  <c:v>Sulbar</c:v>
                </c:pt>
                <c:pt idx="24">
                  <c:v>Papua</c:v>
                </c:pt>
                <c:pt idx="25">
                  <c:v>Bali</c:v>
                </c:pt>
                <c:pt idx="26">
                  <c:v>Kalsel</c:v>
                </c:pt>
                <c:pt idx="27">
                  <c:v>Jateng</c:v>
                </c:pt>
                <c:pt idx="28">
                  <c:v>Bengkulu</c:v>
                </c:pt>
                <c:pt idx="29">
                  <c:v>Kalteng</c:v>
                </c:pt>
                <c:pt idx="30">
                  <c:v>Jatim</c:v>
                </c:pt>
                <c:pt idx="31">
                  <c:v>Sumsel</c:v>
                </c:pt>
                <c:pt idx="32">
                  <c:v>Lampung</c:v>
                </c:pt>
                <c:pt idx="33">
                  <c:v>Kepri</c:v>
                </c:pt>
                <c:pt idx="34">
                  <c:v>Jambi</c:v>
                </c:pt>
              </c:strCache>
            </c:strRef>
          </c:cat>
          <c:val>
            <c:numRef>
              <c:f>'[Tabel bantu_20.10.2018.xlsx]GME'!$B$2:$B$36</c:f>
              <c:numCache>
                <c:formatCode>General</c:formatCode>
                <c:ptCount val="35"/>
                <c:pt idx="0">
                  <c:v>16</c:v>
                </c:pt>
                <c:pt idx="1">
                  <c:v>16.5</c:v>
                </c:pt>
                <c:pt idx="2">
                  <c:v>14.5</c:v>
                </c:pt>
                <c:pt idx="3">
                  <c:v>11.5</c:v>
                </c:pt>
                <c:pt idx="4">
                  <c:v>8.9</c:v>
                </c:pt>
                <c:pt idx="5">
                  <c:v>13.9</c:v>
                </c:pt>
                <c:pt idx="6">
                  <c:v>12.8</c:v>
                </c:pt>
                <c:pt idx="7">
                  <c:v>13.7</c:v>
                </c:pt>
                <c:pt idx="8">
                  <c:v>20</c:v>
                </c:pt>
                <c:pt idx="9">
                  <c:v>6.9</c:v>
                </c:pt>
                <c:pt idx="10">
                  <c:v>7.5</c:v>
                </c:pt>
                <c:pt idx="11">
                  <c:v>13.2</c:v>
                </c:pt>
                <c:pt idx="12">
                  <c:v>14.5</c:v>
                </c:pt>
                <c:pt idx="13">
                  <c:v>10.200000000000001</c:v>
                </c:pt>
                <c:pt idx="14">
                  <c:v>7.8</c:v>
                </c:pt>
                <c:pt idx="15">
                  <c:v>9</c:v>
                </c:pt>
                <c:pt idx="16">
                  <c:v>11.4</c:v>
                </c:pt>
                <c:pt idx="18">
                  <c:v>14.1</c:v>
                </c:pt>
                <c:pt idx="19">
                  <c:v>9.6</c:v>
                </c:pt>
                <c:pt idx="20">
                  <c:v>11.6</c:v>
                </c:pt>
                <c:pt idx="21">
                  <c:v>6.9</c:v>
                </c:pt>
                <c:pt idx="22">
                  <c:v>4.0999999999999996</c:v>
                </c:pt>
                <c:pt idx="23">
                  <c:v>7.7</c:v>
                </c:pt>
                <c:pt idx="24">
                  <c:v>9.7000000000000011</c:v>
                </c:pt>
                <c:pt idx="25">
                  <c:v>9.8000000000000007</c:v>
                </c:pt>
                <c:pt idx="26">
                  <c:v>11.3</c:v>
                </c:pt>
                <c:pt idx="27">
                  <c:v>12</c:v>
                </c:pt>
                <c:pt idx="28">
                  <c:v>10.3</c:v>
                </c:pt>
                <c:pt idx="29">
                  <c:v>10.7</c:v>
                </c:pt>
                <c:pt idx="30">
                  <c:v>12.3</c:v>
                </c:pt>
                <c:pt idx="31">
                  <c:v>6.3</c:v>
                </c:pt>
                <c:pt idx="32">
                  <c:v>6.8</c:v>
                </c:pt>
                <c:pt idx="33">
                  <c:v>5.0999999999999996</c:v>
                </c:pt>
                <c:pt idx="34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E1-4404-8205-4F7A9EAD5E7E}"/>
            </c:ext>
          </c:extLst>
        </c:ser>
        <c:ser>
          <c:idx val="1"/>
          <c:order val="1"/>
          <c:tx>
            <c:strRef>
              <c:f>'[Tabel bantu_20.10.2018.xlsx]GME'!$C$1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20"/>
              <c:layout>
                <c:manualLayout>
                  <c:x val="-1.7151887585487007E-2"/>
                  <c:y val="6.3957447225829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0F-4F6C-AD58-98CC7C87C3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'[Tabel bantu_20.10.2018.xlsx]GME'!$A$2:$A$36</c:f>
              <c:strCache>
                <c:ptCount val="35"/>
                <c:pt idx="0">
                  <c:v>Sulteng</c:v>
                </c:pt>
                <c:pt idx="1">
                  <c:v>Gorontalo</c:v>
                </c:pt>
                <c:pt idx="2">
                  <c:v>NTT</c:v>
                </c:pt>
                <c:pt idx="3">
                  <c:v>Banten</c:v>
                </c:pt>
                <c:pt idx="4">
                  <c:v>Malut</c:v>
                </c:pt>
                <c:pt idx="5">
                  <c:v>Sumbar</c:v>
                </c:pt>
                <c:pt idx="6">
                  <c:v>NTB</c:v>
                </c:pt>
                <c:pt idx="7">
                  <c:v>Sulsel</c:v>
                </c:pt>
                <c:pt idx="8">
                  <c:v>Jabar</c:v>
                </c:pt>
                <c:pt idx="9">
                  <c:v>Sumut</c:v>
                </c:pt>
                <c:pt idx="10">
                  <c:v>Maluku</c:v>
                </c:pt>
                <c:pt idx="11">
                  <c:v>Pabar</c:v>
                </c:pt>
                <c:pt idx="12">
                  <c:v>Babel</c:v>
                </c:pt>
                <c:pt idx="13">
                  <c:v>Sultra</c:v>
                </c:pt>
                <c:pt idx="14">
                  <c:v>Kalbar</c:v>
                </c:pt>
                <c:pt idx="15">
                  <c:v>Sulut</c:v>
                </c:pt>
                <c:pt idx="16">
                  <c:v>Riau</c:v>
                </c:pt>
                <c:pt idx="17">
                  <c:v>Kaltara</c:v>
                </c:pt>
                <c:pt idx="18">
                  <c:v>DKI </c:v>
                </c:pt>
                <c:pt idx="19">
                  <c:v>DIY</c:v>
                </c:pt>
                <c:pt idx="20">
                  <c:v>INDONESIA</c:v>
                </c:pt>
                <c:pt idx="21">
                  <c:v>Kaltim</c:v>
                </c:pt>
                <c:pt idx="22">
                  <c:v>Aceh</c:v>
                </c:pt>
                <c:pt idx="23">
                  <c:v>Sulbar</c:v>
                </c:pt>
                <c:pt idx="24">
                  <c:v>Papua</c:v>
                </c:pt>
                <c:pt idx="25">
                  <c:v>Bali</c:v>
                </c:pt>
                <c:pt idx="26">
                  <c:v>Kalsel</c:v>
                </c:pt>
                <c:pt idx="27">
                  <c:v>Jateng</c:v>
                </c:pt>
                <c:pt idx="28">
                  <c:v>Bengkulu</c:v>
                </c:pt>
                <c:pt idx="29">
                  <c:v>Kalteng</c:v>
                </c:pt>
                <c:pt idx="30">
                  <c:v>Jatim</c:v>
                </c:pt>
                <c:pt idx="31">
                  <c:v>Sumsel</c:v>
                </c:pt>
                <c:pt idx="32">
                  <c:v>Lampung</c:v>
                </c:pt>
                <c:pt idx="33">
                  <c:v>Kepri</c:v>
                </c:pt>
                <c:pt idx="34">
                  <c:v>Jambi</c:v>
                </c:pt>
              </c:strCache>
            </c:strRef>
          </c:cat>
          <c:val>
            <c:numRef>
              <c:f>'[Tabel bantu_20.10.2018.xlsx]GME'!$C$2:$C$36</c:f>
              <c:numCache>
                <c:formatCode>General</c:formatCode>
                <c:ptCount val="35"/>
                <c:pt idx="0">
                  <c:v>11.6</c:v>
                </c:pt>
                <c:pt idx="1">
                  <c:v>4.9000000000000004</c:v>
                </c:pt>
                <c:pt idx="2">
                  <c:v>7.8</c:v>
                </c:pt>
                <c:pt idx="3">
                  <c:v>5.0999999999999996</c:v>
                </c:pt>
                <c:pt idx="4">
                  <c:v>5.4</c:v>
                </c:pt>
                <c:pt idx="5">
                  <c:v>4.5</c:v>
                </c:pt>
                <c:pt idx="6">
                  <c:v>6.4</c:v>
                </c:pt>
                <c:pt idx="7">
                  <c:v>9.3000000000000007</c:v>
                </c:pt>
                <c:pt idx="8">
                  <c:v>9.3000000000000007</c:v>
                </c:pt>
                <c:pt idx="9">
                  <c:v>4.5</c:v>
                </c:pt>
                <c:pt idx="10">
                  <c:v>4.9000000000000004</c:v>
                </c:pt>
                <c:pt idx="11">
                  <c:v>2.5</c:v>
                </c:pt>
                <c:pt idx="12">
                  <c:v>6</c:v>
                </c:pt>
                <c:pt idx="13">
                  <c:v>4.0999999999999996</c:v>
                </c:pt>
                <c:pt idx="14">
                  <c:v>2.5</c:v>
                </c:pt>
                <c:pt idx="15">
                  <c:v>5.9</c:v>
                </c:pt>
                <c:pt idx="16">
                  <c:v>2.7</c:v>
                </c:pt>
                <c:pt idx="18">
                  <c:v>5.7</c:v>
                </c:pt>
                <c:pt idx="19">
                  <c:v>8.1</c:v>
                </c:pt>
                <c:pt idx="20">
                  <c:v>6</c:v>
                </c:pt>
                <c:pt idx="21">
                  <c:v>3.2</c:v>
                </c:pt>
                <c:pt idx="22">
                  <c:v>6.6</c:v>
                </c:pt>
                <c:pt idx="23">
                  <c:v>6.1</c:v>
                </c:pt>
                <c:pt idx="24">
                  <c:v>4.2</c:v>
                </c:pt>
                <c:pt idx="25">
                  <c:v>4.4000000000000004</c:v>
                </c:pt>
                <c:pt idx="26">
                  <c:v>5.0999999999999996</c:v>
                </c:pt>
                <c:pt idx="27">
                  <c:v>4.7</c:v>
                </c:pt>
                <c:pt idx="28">
                  <c:v>2.2000000000000002</c:v>
                </c:pt>
                <c:pt idx="29">
                  <c:v>3.2</c:v>
                </c:pt>
                <c:pt idx="30">
                  <c:v>6.5</c:v>
                </c:pt>
                <c:pt idx="31">
                  <c:v>4.5999999999999996</c:v>
                </c:pt>
                <c:pt idx="32">
                  <c:v>1.2</c:v>
                </c:pt>
                <c:pt idx="33">
                  <c:v>2.6</c:v>
                </c:pt>
                <c:pt idx="3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E1-4404-8205-4F7A9EAD5E7E}"/>
            </c:ext>
          </c:extLst>
        </c:ser>
        <c:ser>
          <c:idx val="2"/>
          <c:order val="2"/>
          <c:tx>
            <c:strRef>
              <c:f>'[Tabel bantu_20.10.2018.xlsx]GME'!$D$1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rgbClr val="FFC000"/>
              </a:solidFill>
            </c:spPr>
          </c:marker>
          <c:dPt>
            <c:idx val="20"/>
            <c:marker>
              <c:spPr>
                <a:solidFill>
                  <a:srgbClr val="C0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5E1-4404-8205-4F7A9EAD5E7E}"/>
              </c:ext>
            </c:extLst>
          </c:dPt>
          <c:dLbls>
            <c:dLbl>
              <c:idx val="0"/>
              <c:layout>
                <c:manualLayout>
                  <c:x val="-2.8464416117913716E-2"/>
                  <c:y val="-7.971014492753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E1-4404-8205-4F7A9EAD5E7E}"/>
                </c:ext>
              </c:extLst>
            </c:dLbl>
            <c:dLbl>
              <c:idx val="20"/>
              <c:layout>
                <c:manualLayout>
                  <c:x val="-3.2893423109670021E-2"/>
                  <c:y val="-0.1217611437171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53652917952825E-2"/>
                      <c:h val="8.07043323815256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5E1-4404-8205-4F7A9EAD5E7E}"/>
                </c:ext>
              </c:extLst>
            </c:dLbl>
            <c:dLbl>
              <c:idx val="34"/>
              <c:layout>
                <c:manualLayout>
                  <c:x val="-1.1985017312805825E-2"/>
                  <c:y val="-2.173913043478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E1-4404-8205-4F7A9EAD5E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 bantu_20.10.2018.xlsx]GME'!$A$2:$A$36</c:f>
              <c:strCache>
                <c:ptCount val="35"/>
                <c:pt idx="0">
                  <c:v>Sulteng</c:v>
                </c:pt>
                <c:pt idx="1">
                  <c:v>Gorontalo</c:v>
                </c:pt>
                <c:pt idx="2">
                  <c:v>NTT</c:v>
                </c:pt>
                <c:pt idx="3">
                  <c:v>Banten</c:v>
                </c:pt>
                <c:pt idx="4">
                  <c:v>Malut</c:v>
                </c:pt>
                <c:pt idx="5">
                  <c:v>Sumbar</c:v>
                </c:pt>
                <c:pt idx="6">
                  <c:v>NTB</c:v>
                </c:pt>
                <c:pt idx="7">
                  <c:v>Sulsel</c:v>
                </c:pt>
                <c:pt idx="8">
                  <c:v>Jabar</c:v>
                </c:pt>
                <c:pt idx="9">
                  <c:v>Sumut</c:v>
                </c:pt>
                <c:pt idx="10">
                  <c:v>Maluku</c:v>
                </c:pt>
                <c:pt idx="11">
                  <c:v>Pabar</c:v>
                </c:pt>
                <c:pt idx="12">
                  <c:v>Babel</c:v>
                </c:pt>
                <c:pt idx="13">
                  <c:v>Sultra</c:v>
                </c:pt>
                <c:pt idx="14">
                  <c:v>Kalbar</c:v>
                </c:pt>
                <c:pt idx="15">
                  <c:v>Sulut</c:v>
                </c:pt>
                <c:pt idx="16">
                  <c:v>Riau</c:v>
                </c:pt>
                <c:pt idx="17">
                  <c:v>Kaltara</c:v>
                </c:pt>
                <c:pt idx="18">
                  <c:v>DKI </c:v>
                </c:pt>
                <c:pt idx="19">
                  <c:v>DIY</c:v>
                </c:pt>
                <c:pt idx="20">
                  <c:v>INDONESIA</c:v>
                </c:pt>
                <c:pt idx="21">
                  <c:v>Kaltim</c:v>
                </c:pt>
                <c:pt idx="22">
                  <c:v>Aceh</c:v>
                </c:pt>
                <c:pt idx="23">
                  <c:v>Sulbar</c:v>
                </c:pt>
                <c:pt idx="24">
                  <c:v>Papua</c:v>
                </c:pt>
                <c:pt idx="25">
                  <c:v>Bali</c:v>
                </c:pt>
                <c:pt idx="26">
                  <c:v>Kalsel</c:v>
                </c:pt>
                <c:pt idx="27">
                  <c:v>Jateng</c:v>
                </c:pt>
                <c:pt idx="28">
                  <c:v>Bengkulu</c:v>
                </c:pt>
                <c:pt idx="29">
                  <c:v>Kalteng</c:v>
                </c:pt>
                <c:pt idx="30">
                  <c:v>Jatim</c:v>
                </c:pt>
                <c:pt idx="31">
                  <c:v>Sumsel</c:v>
                </c:pt>
                <c:pt idx="32">
                  <c:v>Lampung</c:v>
                </c:pt>
                <c:pt idx="33">
                  <c:v>Kepri</c:v>
                </c:pt>
                <c:pt idx="34">
                  <c:v>Jambi</c:v>
                </c:pt>
              </c:strCache>
            </c:strRef>
          </c:cat>
          <c:val>
            <c:numRef>
              <c:f>'[Tabel bantu_20.10.2018.xlsx]GME'!$D$2:$D$36</c:f>
              <c:numCache>
                <c:formatCode>General</c:formatCode>
                <c:ptCount val="35"/>
                <c:pt idx="0">
                  <c:v>19.8</c:v>
                </c:pt>
                <c:pt idx="1">
                  <c:v>17.7</c:v>
                </c:pt>
                <c:pt idx="2">
                  <c:v>15.7</c:v>
                </c:pt>
                <c:pt idx="3">
                  <c:v>14</c:v>
                </c:pt>
                <c:pt idx="4">
                  <c:v>13.2</c:v>
                </c:pt>
                <c:pt idx="5">
                  <c:v>13</c:v>
                </c:pt>
                <c:pt idx="6">
                  <c:v>12.8</c:v>
                </c:pt>
                <c:pt idx="7">
                  <c:v>12.8</c:v>
                </c:pt>
                <c:pt idx="8">
                  <c:v>12.1</c:v>
                </c:pt>
                <c:pt idx="9">
                  <c:v>11.6</c:v>
                </c:pt>
                <c:pt idx="10">
                  <c:v>11.6</c:v>
                </c:pt>
                <c:pt idx="11">
                  <c:v>11.3</c:v>
                </c:pt>
                <c:pt idx="12">
                  <c:v>11</c:v>
                </c:pt>
                <c:pt idx="13">
                  <c:v>11</c:v>
                </c:pt>
                <c:pt idx="14">
                  <c:v>10.9</c:v>
                </c:pt>
                <c:pt idx="15">
                  <c:v>10.9</c:v>
                </c:pt>
                <c:pt idx="16">
                  <c:v>10.4</c:v>
                </c:pt>
                <c:pt idx="17">
                  <c:v>10.200000000000001</c:v>
                </c:pt>
                <c:pt idx="18">
                  <c:v>10.1</c:v>
                </c:pt>
                <c:pt idx="19">
                  <c:v>10.1</c:v>
                </c:pt>
                <c:pt idx="20">
                  <c:v>9.8000000000000007</c:v>
                </c:pt>
                <c:pt idx="21">
                  <c:v>9.6</c:v>
                </c:pt>
                <c:pt idx="22">
                  <c:v>9</c:v>
                </c:pt>
                <c:pt idx="23">
                  <c:v>8.5</c:v>
                </c:pt>
                <c:pt idx="24">
                  <c:v>8.5</c:v>
                </c:pt>
                <c:pt idx="25">
                  <c:v>8.4</c:v>
                </c:pt>
                <c:pt idx="26">
                  <c:v>7.8</c:v>
                </c:pt>
                <c:pt idx="27">
                  <c:v>7.7</c:v>
                </c:pt>
                <c:pt idx="28">
                  <c:v>7.4</c:v>
                </c:pt>
                <c:pt idx="29">
                  <c:v>7.4</c:v>
                </c:pt>
                <c:pt idx="30">
                  <c:v>6.8</c:v>
                </c:pt>
                <c:pt idx="31">
                  <c:v>6.3</c:v>
                </c:pt>
                <c:pt idx="32">
                  <c:v>5.6</c:v>
                </c:pt>
                <c:pt idx="33">
                  <c:v>5.5</c:v>
                </c:pt>
                <c:pt idx="3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E1-4404-8205-4F7A9EAD5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311664"/>
        <c:axId val="561310488"/>
      </c:lineChart>
      <c:catAx>
        <c:axId val="56131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1310488"/>
        <c:crosses val="autoZero"/>
        <c:auto val="1"/>
        <c:lblAlgn val="ctr"/>
        <c:lblOffset val="100"/>
        <c:noMultiLvlLbl val="0"/>
      </c:catAx>
      <c:valAx>
        <c:axId val="56131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3116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90C22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B9B9C-3ED4-4943-AEFB-F2331F95C4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ED897-4D2D-4841-BC06-51AC3B714D87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/>
            <a:t>Riset</a:t>
          </a:r>
          <a:r>
            <a:rPr lang="en-US" dirty="0"/>
            <a:t> 2008-2009 </a:t>
          </a:r>
          <a:r>
            <a:rPr lang="en-US" dirty="0" err="1"/>
            <a:t>oleh</a:t>
          </a:r>
          <a:r>
            <a:rPr lang="en-US" dirty="0"/>
            <a:t> Prof. Budi </a:t>
          </a:r>
          <a:r>
            <a:rPr lang="en-US" dirty="0" err="1"/>
            <a:t>menyatakan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seseorang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gejala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</a:t>
          </a:r>
          <a:r>
            <a:rPr lang="en-US" dirty="0" err="1"/>
            <a:t>sering</a:t>
          </a:r>
          <a:r>
            <a:rPr lang="en-US" dirty="0"/>
            <a:t> kali </a:t>
          </a:r>
          <a:r>
            <a:rPr lang="en-US" dirty="0" err="1"/>
            <a:t>diangap</a:t>
          </a:r>
          <a:r>
            <a:rPr lang="en-US" dirty="0"/>
            <a:t> </a:t>
          </a:r>
          <a:r>
            <a:rPr lang="en-US" dirty="0" err="1"/>
            <a:t>kerasukan</a:t>
          </a:r>
          <a:r>
            <a:rPr lang="en-US" dirty="0"/>
            <a:t> </a:t>
          </a:r>
          <a:r>
            <a:rPr lang="en-US" dirty="0" err="1"/>
            <a:t>roh</a:t>
          </a:r>
          <a:r>
            <a:rPr lang="en-US" dirty="0"/>
            <a:t> </a:t>
          </a:r>
          <a:r>
            <a:rPr lang="en-US" dirty="0" err="1"/>
            <a:t>halus</a:t>
          </a:r>
          <a:endParaRPr lang="en-US" dirty="0"/>
        </a:p>
      </dgm:t>
    </dgm:pt>
    <dgm:pt modelId="{7B7395D5-9783-4EBC-8FD1-80EB25B91A22}" type="parTrans" cxnId="{5BF38F07-FA01-450C-9E44-478E493635DC}">
      <dgm:prSet/>
      <dgm:spPr/>
      <dgm:t>
        <a:bodyPr/>
        <a:lstStyle/>
        <a:p>
          <a:endParaRPr lang="en-US"/>
        </a:p>
      </dgm:t>
    </dgm:pt>
    <dgm:pt modelId="{1E64F6F4-3229-449D-868E-F1FAE0EC08F1}" type="sibTrans" cxnId="{5BF38F07-FA01-450C-9E44-478E493635DC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B192B257-6B37-4949-9C0E-B12726A87C56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/>
            <a:t>Seseorang</a:t>
          </a:r>
          <a:r>
            <a:rPr lang="en-US" dirty="0"/>
            <a:t> </a:t>
          </a:r>
          <a:r>
            <a:rPr lang="en-US" dirty="0" err="1"/>
            <a:t>mengalami</a:t>
          </a:r>
          <a:r>
            <a:rPr lang="en-US" dirty="0"/>
            <a:t> </a:t>
          </a:r>
          <a:r>
            <a:rPr lang="en-US" dirty="0" err="1"/>
            <a:t>gejala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paling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halusinasi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usia</a:t>
          </a:r>
          <a:r>
            <a:rPr lang="en-US" dirty="0"/>
            <a:t> </a:t>
          </a:r>
          <a:r>
            <a:rPr lang="en-US" dirty="0" err="1"/>
            <a:t>rentan</a:t>
          </a:r>
          <a:r>
            <a:rPr lang="en-US" dirty="0"/>
            <a:t> 15-25 </a:t>
          </a:r>
          <a:r>
            <a:rPr lang="en-US" dirty="0" err="1"/>
            <a:t>tahun</a:t>
          </a:r>
          <a:endParaRPr lang="en-US" dirty="0"/>
        </a:p>
      </dgm:t>
    </dgm:pt>
    <dgm:pt modelId="{1A6AB0E7-8C46-4A13-B403-1F1E500F896F}" type="parTrans" cxnId="{27C54632-816C-4FE5-80E7-343CC09AD3E5}">
      <dgm:prSet/>
      <dgm:spPr/>
      <dgm:t>
        <a:bodyPr/>
        <a:lstStyle/>
        <a:p>
          <a:endParaRPr lang="en-US"/>
        </a:p>
      </dgm:t>
    </dgm:pt>
    <dgm:pt modelId="{C6E45845-B4F0-4A59-A598-BD6046767197}" type="sibTrans" cxnId="{27C54632-816C-4FE5-80E7-343CC09AD3E5}">
      <dgm:prSet/>
      <dgm:spPr/>
      <dgm:t>
        <a:bodyPr/>
        <a:lstStyle/>
        <a:p>
          <a:endParaRPr lang="en-US"/>
        </a:p>
      </dgm:t>
    </dgm:pt>
    <dgm:pt modelId="{6435D194-DEEF-4296-AC47-C118FF462FDD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/>
            <a:t>60 %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pengobatan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alternative (</a:t>
          </a:r>
          <a:r>
            <a:rPr lang="en-US" dirty="0" err="1"/>
            <a:t>kasus</a:t>
          </a:r>
          <a:r>
            <a:rPr lang="en-US" dirty="0"/>
            <a:t> di Jakarta </a:t>
          </a:r>
          <a:r>
            <a:rPr lang="en-US" dirty="0" err="1"/>
            <a:t>tahun</a:t>
          </a:r>
          <a:r>
            <a:rPr lang="en-US" dirty="0"/>
            <a:t> 2008-2009</a:t>
          </a:r>
        </a:p>
      </dgm:t>
    </dgm:pt>
    <dgm:pt modelId="{BFC74E3E-133E-4CC0-A9B2-B07846F20BE5}" type="parTrans" cxnId="{092A56E6-E5EF-443D-B057-AE4048D92C05}">
      <dgm:prSet/>
      <dgm:spPr/>
      <dgm:t>
        <a:bodyPr/>
        <a:lstStyle/>
        <a:p>
          <a:endParaRPr lang="en-US"/>
        </a:p>
      </dgm:t>
    </dgm:pt>
    <dgm:pt modelId="{90B05E2E-9037-4175-998E-8244F6339AFF}" type="sibTrans" cxnId="{092A56E6-E5EF-443D-B057-AE4048D92C05}">
      <dgm:prSet/>
      <dgm:spPr/>
      <dgm:t>
        <a:bodyPr/>
        <a:lstStyle/>
        <a:p>
          <a:endParaRPr lang="en-US"/>
        </a:p>
      </dgm:t>
    </dgm:pt>
    <dgm:pt modelId="{144BD2B6-7899-4A41-8AA6-546F13C77CD7}" type="pres">
      <dgm:prSet presAssocID="{011B9B9C-3ED4-4943-AEFB-F2331F95C44E}" presName="Name0" presStyleCnt="0">
        <dgm:presLayoutVars>
          <dgm:chMax val="7"/>
          <dgm:chPref val="7"/>
          <dgm:dir/>
        </dgm:presLayoutVars>
      </dgm:prSet>
      <dgm:spPr/>
    </dgm:pt>
    <dgm:pt modelId="{8A31BED5-9552-4752-A038-3920448E5CCD}" type="pres">
      <dgm:prSet presAssocID="{011B9B9C-3ED4-4943-AEFB-F2331F95C44E}" presName="Name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709FCA1-292B-415E-BE57-50DFBB5B1D23}" type="pres">
      <dgm:prSet presAssocID="{011B9B9C-3ED4-4943-AEFB-F2331F95C44E}" presName="cycl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FF5A292-DCFF-4FA6-A083-284BADEE2039}" type="pres">
      <dgm:prSet presAssocID="{011B9B9C-3ED4-4943-AEFB-F2331F95C44E}" presName="srcNode" presStyleLbl="node1" presStyleIdx="0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D343E81-3DBF-4FDE-8659-517D20120577}" type="pres">
      <dgm:prSet presAssocID="{011B9B9C-3ED4-4943-AEFB-F2331F95C44E}" presName="conn" presStyleLbl="parChTrans1D2" presStyleIdx="0" presStyleCnt="1"/>
      <dgm:spPr/>
    </dgm:pt>
    <dgm:pt modelId="{A598CF71-5CA5-4880-9F30-CA9FA2672FA6}" type="pres">
      <dgm:prSet presAssocID="{011B9B9C-3ED4-4943-AEFB-F2331F95C44E}" presName="extraNode" presStyleLbl="node1" presStyleIdx="0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C27EDEB-B31E-4F0C-8C4D-F08AEBD9BFB1}" type="pres">
      <dgm:prSet presAssocID="{011B9B9C-3ED4-4943-AEFB-F2331F95C44E}" presName="dstNode" presStyleLbl="node1" presStyleIdx="0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F5FD59F-A21E-48ED-8BD7-D903C6570FB2}" type="pres">
      <dgm:prSet presAssocID="{6B2ED897-4D2D-4841-BC06-51AC3B714D87}" presName="text_1" presStyleLbl="node1" presStyleIdx="0" presStyleCnt="3" custLinFactNeighborX="253" custLinFactNeighborY="-5216">
        <dgm:presLayoutVars>
          <dgm:bulletEnabled val="1"/>
        </dgm:presLayoutVars>
      </dgm:prSet>
      <dgm:spPr/>
    </dgm:pt>
    <dgm:pt modelId="{EF31CEF9-4409-4C1D-AA75-3D6623B7D91D}" type="pres">
      <dgm:prSet presAssocID="{6B2ED897-4D2D-4841-BC06-51AC3B714D87}" presName="accent_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BE9B93E-25EC-4B8A-81E7-2A1AEB4F0E77}" type="pres">
      <dgm:prSet presAssocID="{6B2ED897-4D2D-4841-BC06-51AC3B714D87}" presName="accentRepeatNode" presStyleLbl="solidFgAcc1" presStyleIdx="0" presStyleCnt="3" custLinFactNeighborX="-20544" custLinFactNeighborY="-4554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ABB2049-8429-4F50-A5D9-7C9A2CDF5F80}" type="pres">
      <dgm:prSet presAssocID="{B192B257-6B37-4949-9C0E-B12726A87C56}" presName="text_2" presStyleLbl="node1" presStyleIdx="1" presStyleCnt="3">
        <dgm:presLayoutVars>
          <dgm:bulletEnabled val="1"/>
        </dgm:presLayoutVars>
      </dgm:prSet>
      <dgm:spPr/>
    </dgm:pt>
    <dgm:pt modelId="{92CD42DC-CEC6-4908-9F66-0F529A23BBFF}" type="pres">
      <dgm:prSet presAssocID="{B192B257-6B37-4949-9C0E-B12726A87C56}" presName="accent_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7CBB82B-4BC5-42B2-A482-8CFC4DB3D662}" type="pres">
      <dgm:prSet presAssocID="{B192B257-6B37-4949-9C0E-B12726A87C56}" presName="accentRepeatNode" presStyleLbl="solidFgAcc1" presStyleIdx="1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D25E0F5-50DB-4793-B683-5E50E4B9FB22}" type="pres">
      <dgm:prSet presAssocID="{6435D194-DEEF-4296-AC47-C118FF462FDD}" presName="text_3" presStyleLbl="node1" presStyleIdx="2" presStyleCnt="3">
        <dgm:presLayoutVars>
          <dgm:bulletEnabled val="1"/>
        </dgm:presLayoutVars>
      </dgm:prSet>
      <dgm:spPr/>
    </dgm:pt>
    <dgm:pt modelId="{4A5B2141-8271-434A-91FF-48D5EA9FAEFB}" type="pres">
      <dgm:prSet presAssocID="{6435D194-DEEF-4296-AC47-C118FF462FDD}" presName="accent_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EEA2E39-E2AB-4838-B8C6-3DBD70469259}" type="pres">
      <dgm:prSet presAssocID="{6435D194-DEEF-4296-AC47-C118FF462FDD}" presName="accentRepeatNode" presStyleLbl="solidFgAcc1" presStyleIdx="2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5BF38F07-FA01-450C-9E44-478E493635DC}" srcId="{011B9B9C-3ED4-4943-AEFB-F2331F95C44E}" destId="{6B2ED897-4D2D-4841-BC06-51AC3B714D87}" srcOrd="0" destOrd="0" parTransId="{7B7395D5-9783-4EBC-8FD1-80EB25B91A22}" sibTransId="{1E64F6F4-3229-449D-868E-F1FAE0EC08F1}"/>
    <dgm:cxn modelId="{1578D018-A74B-4763-82EE-92B88B68BA90}" type="presOf" srcId="{1E64F6F4-3229-449D-868E-F1FAE0EC08F1}" destId="{4D343E81-3DBF-4FDE-8659-517D20120577}" srcOrd="0" destOrd="0" presId="urn:microsoft.com/office/officeart/2008/layout/VerticalCurvedList"/>
    <dgm:cxn modelId="{27C54632-816C-4FE5-80E7-343CC09AD3E5}" srcId="{011B9B9C-3ED4-4943-AEFB-F2331F95C44E}" destId="{B192B257-6B37-4949-9C0E-B12726A87C56}" srcOrd="1" destOrd="0" parTransId="{1A6AB0E7-8C46-4A13-B403-1F1E500F896F}" sibTransId="{C6E45845-B4F0-4A59-A598-BD6046767197}"/>
    <dgm:cxn modelId="{7225647C-8ADC-4B91-A29C-24E84436D0C6}" type="presOf" srcId="{6435D194-DEEF-4296-AC47-C118FF462FDD}" destId="{ED25E0F5-50DB-4793-B683-5E50E4B9FB22}" srcOrd="0" destOrd="0" presId="urn:microsoft.com/office/officeart/2008/layout/VerticalCurvedList"/>
    <dgm:cxn modelId="{BA9DEEAA-0D44-475B-82F5-964DB9C707C1}" type="presOf" srcId="{B192B257-6B37-4949-9C0E-B12726A87C56}" destId="{5ABB2049-8429-4F50-A5D9-7C9A2CDF5F80}" srcOrd="0" destOrd="0" presId="urn:microsoft.com/office/officeart/2008/layout/VerticalCurvedList"/>
    <dgm:cxn modelId="{8AE43CB1-C1C7-4333-8E72-5D2F591A7D84}" type="presOf" srcId="{011B9B9C-3ED4-4943-AEFB-F2331F95C44E}" destId="{144BD2B6-7899-4A41-8AA6-546F13C77CD7}" srcOrd="0" destOrd="0" presId="urn:microsoft.com/office/officeart/2008/layout/VerticalCurvedList"/>
    <dgm:cxn modelId="{092A56E6-E5EF-443D-B057-AE4048D92C05}" srcId="{011B9B9C-3ED4-4943-AEFB-F2331F95C44E}" destId="{6435D194-DEEF-4296-AC47-C118FF462FDD}" srcOrd="2" destOrd="0" parTransId="{BFC74E3E-133E-4CC0-A9B2-B07846F20BE5}" sibTransId="{90B05E2E-9037-4175-998E-8244F6339AFF}"/>
    <dgm:cxn modelId="{A7B054FA-1CB7-444E-AE5E-E6A9D656F321}" type="presOf" srcId="{6B2ED897-4D2D-4841-BC06-51AC3B714D87}" destId="{0F5FD59F-A21E-48ED-8BD7-D903C6570FB2}" srcOrd="0" destOrd="0" presId="urn:microsoft.com/office/officeart/2008/layout/VerticalCurvedList"/>
    <dgm:cxn modelId="{F2D0FE42-0EE7-42D7-B142-DB06FA0E5721}" type="presParOf" srcId="{144BD2B6-7899-4A41-8AA6-546F13C77CD7}" destId="{8A31BED5-9552-4752-A038-3920448E5CCD}" srcOrd="0" destOrd="0" presId="urn:microsoft.com/office/officeart/2008/layout/VerticalCurvedList"/>
    <dgm:cxn modelId="{85AE7781-313B-45AA-B305-4E64DE53388A}" type="presParOf" srcId="{8A31BED5-9552-4752-A038-3920448E5CCD}" destId="{2709FCA1-292B-415E-BE57-50DFBB5B1D23}" srcOrd="0" destOrd="0" presId="urn:microsoft.com/office/officeart/2008/layout/VerticalCurvedList"/>
    <dgm:cxn modelId="{43C0AEC8-36C7-42B1-BC95-8CD1B7630D81}" type="presParOf" srcId="{2709FCA1-292B-415E-BE57-50DFBB5B1D23}" destId="{CFF5A292-DCFF-4FA6-A083-284BADEE2039}" srcOrd="0" destOrd="0" presId="urn:microsoft.com/office/officeart/2008/layout/VerticalCurvedList"/>
    <dgm:cxn modelId="{990403A8-D4AF-4235-8EA0-2173A9A03A5E}" type="presParOf" srcId="{2709FCA1-292B-415E-BE57-50DFBB5B1D23}" destId="{4D343E81-3DBF-4FDE-8659-517D20120577}" srcOrd="1" destOrd="0" presId="urn:microsoft.com/office/officeart/2008/layout/VerticalCurvedList"/>
    <dgm:cxn modelId="{E278FC9E-C3C1-47EF-ACFD-C8915733AC3C}" type="presParOf" srcId="{2709FCA1-292B-415E-BE57-50DFBB5B1D23}" destId="{A598CF71-5CA5-4880-9F30-CA9FA2672FA6}" srcOrd="2" destOrd="0" presId="urn:microsoft.com/office/officeart/2008/layout/VerticalCurvedList"/>
    <dgm:cxn modelId="{BF56E0A9-B378-4F1E-8F4C-1BF9BB273625}" type="presParOf" srcId="{2709FCA1-292B-415E-BE57-50DFBB5B1D23}" destId="{FC27EDEB-B31E-4F0C-8C4D-F08AEBD9BFB1}" srcOrd="3" destOrd="0" presId="urn:microsoft.com/office/officeart/2008/layout/VerticalCurvedList"/>
    <dgm:cxn modelId="{28751F39-5334-4825-AC2D-456B196F506E}" type="presParOf" srcId="{8A31BED5-9552-4752-A038-3920448E5CCD}" destId="{0F5FD59F-A21E-48ED-8BD7-D903C6570FB2}" srcOrd="1" destOrd="0" presId="urn:microsoft.com/office/officeart/2008/layout/VerticalCurvedList"/>
    <dgm:cxn modelId="{ABA0BA6E-B4FF-462D-A839-E2A1AF9D6435}" type="presParOf" srcId="{8A31BED5-9552-4752-A038-3920448E5CCD}" destId="{EF31CEF9-4409-4C1D-AA75-3D6623B7D91D}" srcOrd="2" destOrd="0" presId="urn:microsoft.com/office/officeart/2008/layout/VerticalCurvedList"/>
    <dgm:cxn modelId="{274A7F86-F891-4F74-9C3D-2D20C9242DC9}" type="presParOf" srcId="{EF31CEF9-4409-4C1D-AA75-3D6623B7D91D}" destId="{2BE9B93E-25EC-4B8A-81E7-2A1AEB4F0E77}" srcOrd="0" destOrd="0" presId="urn:microsoft.com/office/officeart/2008/layout/VerticalCurvedList"/>
    <dgm:cxn modelId="{5A7C62E4-7087-4AC4-B84E-456CDC7AC804}" type="presParOf" srcId="{8A31BED5-9552-4752-A038-3920448E5CCD}" destId="{5ABB2049-8429-4F50-A5D9-7C9A2CDF5F80}" srcOrd="3" destOrd="0" presId="urn:microsoft.com/office/officeart/2008/layout/VerticalCurvedList"/>
    <dgm:cxn modelId="{64479E0C-BFC2-4FEC-974A-3859225FA51E}" type="presParOf" srcId="{8A31BED5-9552-4752-A038-3920448E5CCD}" destId="{92CD42DC-CEC6-4908-9F66-0F529A23BBFF}" srcOrd="4" destOrd="0" presId="urn:microsoft.com/office/officeart/2008/layout/VerticalCurvedList"/>
    <dgm:cxn modelId="{DFC9A9F7-F07A-4B6B-929E-49181B694FFB}" type="presParOf" srcId="{92CD42DC-CEC6-4908-9F66-0F529A23BBFF}" destId="{97CBB82B-4BC5-42B2-A482-8CFC4DB3D662}" srcOrd="0" destOrd="0" presId="urn:microsoft.com/office/officeart/2008/layout/VerticalCurvedList"/>
    <dgm:cxn modelId="{A9638E21-F89D-4207-851C-C37E3EDDAE57}" type="presParOf" srcId="{8A31BED5-9552-4752-A038-3920448E5CCD}" destId="{ED25E0F5-50DB-4793-B683-5E50E4B9FB22}" srcOrd="5" destOrd="0" presId="urn:microsoft.com/office/officeart/2008/layout/VerticalCurvedList"/>
    <dgm:cxn modelId="{335F17AD-9C4B-4494-BC3B-FE3560FA2C2F}" type="presParOf" srcId="{8A31BED5-9552-4752-A038-3920448E5CCD}" destId="{4A5B2141-8271-434A-91FF-48D5EA9FAEFB}" srcOrd="6" destOrd="0" presId="urn:microsoft.com/office/officeart/2008/layout/VerticalCurvedList"/>
    <dgm:cxn modelId="{D9EA0936-9919-411B-8A9C-E32B5FEA2E1F}" type="presParOf" srcId="{4A5B2141-8271-434A-91FF-48D5EA9FAEFB}" destId="{BEEA2E39-E2AB-4838-B8C6-3DBD704692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47F7C-F5FC-4A2D-917C-48B41EF5C5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63D536-30F4-458A-ACFD-5D953A12496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HEALTHY</a:t>
          </a:r>
        </a:p>
        <a:p>
          <a:r>
            <a:rPr lang="en-US" dirty="0">
              <a:solidFill>
                <a:srgbClr val="00B0F0"/>
              </a:solidFill>
            </a:rPr>
            <a:t>(</a:t>
          </a:r>
          <a:r>
            <a:rPr lang="en-US" dirty="0" err="1">
              <a:solidFill>
                <a:srgbClr val="00B0F0"/>
              </a:solidFill>
            </a:rPr>
            <a:t>Sehat</a:t>
          </a:r>
          <a:r>
            <a:rPr lang="en-US" dirty="0">
              <a:solidFill>
                <a:srgbClr val="00B0F0"/>
              </a:solidFill>
            </a:rPr>
            <a:t>)</a:t>
          </a:r>
        </a:p>
      </dgm:t>
    </dgm:pt>
    <dgm:pt modelId="{76AFA4D5-712C-4921-9003-425E2BDA4B1A}" type="parTrans" cxnId="{3E6B72B5-DFE2-4A45-A5B8-0746773E2394}">
      <dgm:prSet/>
      <dgm:spPr/>
      <dgm:t>
        <a:bodyPr/>
        <a:lstStyle/>
        <a:p>
          <a:endParaRPr lang="en-US"/>
        </a:p>
      </dgm:t>
    </dgm:pt>
    <dgm:pt modelId="{B34C3A5C-9826-4D4C-93DF-21E942006332}" type="sibTrans" cxnId="{3E6B72B5-DFE2-4A45-A5B8-0746773E2394}">
      <dgm:prSet/>
      <dgm:spPr/>
      <dgm:t>
        <a:bodyPr/>
        <a:lstStyle/>
        <a:p>
          <a:endParaRPr lang="en-US"/>
        </a:p>
      </dgm:t>
    </dgm:pt>
    <dgm:pt modelId="{FD3835D4-407F-49D0-9996-7B0130389F2E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RISK </a:t>
          </a:r>
        </a:p>
        <a:p>
          <a:r>
            <a:rPr lang="en-US" dirty="0">
              <a:solidFill>
                <a:srgbClr val="00B0F0"/>
              </a:solidFill>
            </a:rPr>
            <a:t>(</a:t>
          </a:r>
          <a:r>
            <a:rPr lang="en-US" dirty="0" err="1">
              <a:solidFill>
                <a:srgbClr val="00B0F0"/>
              </a:solidFill>
            </a:rPr>
            <a:t>Risiko</a:t>
          </a:r>
          <a:r>
            <a:rPr lang="en-US" dirty="0">
              <a:solidFill>
                <a:srgbClr val="00B0F0"/>
              </a:solidFill>
            </a:rPr>
            <a:t>)</a:t>
          </a:r>
        </a:p>
      </dgm:t>
    </dgm:pt>
    <dgm:pt modelId="{83B7D010-6E1E-4801-BE68-FA939DC53344}" type="parTrans" cxnId="{22353F60-F616-4E0E-807C-EBF38226A16A}">
      <dgm:prSet/>
      <dgm:spPr/>
      <dgm:t>
        <a:bodyPr/>
        <a:lstStyle/>
        <a:p>
          <a:endParaRPr lang="en-US"/>
        </a:p>
      </dgm:t>
    </dgm:pt>
    <dgm:pt modelId="{90A86DF8-6C64-41C1-AD34-F12BCB2AFF7C}" type="sibTrans" cxnId="{22353F60-F616-4E0E-807C-EBF38226A16A}">
      <dgm:prSet/>
      <dgm:spPr/>
      <dgm:t>
        <a:bodyPr/>
        <a:lstStyle/>
        <a:p>
          <a:endParaRPr lang="en-US"/>
        </a:p>
      </dgm:t>
    </dgm:pt>
    <dgm:pt modelId="{E0E56E0F-C7CC-4E65-A0EF-7FED29261F5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DISORDER</a:t>
          </a:r>
        </a:p>
        <a:p>
          <a:r>
            <a:rPr lang="en-US" dirty="0">
              <a:solidFill>
                <a:srgbClr val="00B0F0"/>
              </a:solidFill>
            </a:rPr>
            <a:t>(</a:t>
          </a:r>
          <a:r>
            <a:rPr lang="en-US" dirty="0" err="1">
              <a:solidFill>
                <a:srgbClr val="00B0F0"/>
              </a:solidFill>
            </a:rPr>
            <a:t>Sakit</a:t>
          </a:r>
          <a:r>
            <a:rPr lang="en-US" dirty="0">
              <a:solidFill>
                <a:srgbClr val="00B0F0"/>
              </a:solidFill>
            </a:rPr>
            <a:t>)</a:t>
          </a:r>
        </a:p>
      </dgm:t>
    </dgm:pt>
    <dgm:pt modelId="{6A95C01E-D78B-490F-876A-E6F8D2A056FA}" type="parTrans" cxnId="{14CCD462-B42F-4758-812F-F057C7E671C6}">
      <dgm:prSet/>
      <dgm:spPr/>
      <dgm:t>
        <a:bodyPr/>
        <a:lstStyle/>
        <a:p>
          <a:endParaRPr lang="en-US"/>
        </a:p>
      </dgm:t>
    </dgm:pt>
    <dgm:pt modelId="{A45DF87C-18B7-4887-93EC-5175714CACCD}" type="sibTrans" cxnId="{14CCD462-B42F-4758-812F-F057C7E671C6}">
      <dgm:prSet/>
      <dgm:spPr/>
      <dgm:t>
        <a:bodyPr/>
        <a:lstStyle/>
        <a:p>
          <a:endParaRPr lang="en-US"/>
        </a:p>
      </dgm:t>
    </dgm:pt>
    <dgm:pt modelId="{43B14EF0-467C-4408-8E10-057B2BE890DA}" type="pres">
      <dgm:prSet presAssocID="{9C247F7C-F5FC-4A2D-917C-48B41EF5C5D4}" presName="CompostProcess" presStyleCnt="0">
        <dgm:presLayoutVars>
          <dgm:dir/>
          <dgm:resizeHandles val="exact"/>
        </dgm:presLayoutVars>
      </dgm:prSet>
      <dgm:spPr/>
    </dgm:pt>
    <dgm:pt modelId="{9D6A0A9C-CEA2-46AA-A5FB-D68A9EF4CC04}" type="pres">
      <dgm:prSet presAssocID="{9C247F7C-F5FC-4A2D-917C-48B41EF5C5D4}" presName="arrow" presStyleLbl="bgShp" presStyleIdx="0" presStyleCnt="1" custLinFactNeighborX="4357" custLinFactNeighborY="20329"/>
      <dgm:spPr/>
    </dgm:pt>
    <dgm:pt modelId="{481FD1DF-0DB4-4144-8DE8-EAA8A982B434}" type="pres">
      <dgm:prSet presAssocID="{9C247F7C-F5FC-4A2D-917C-48B41EF5C5D4}" presName="linearProcess" presStyleCnt="0"/>
      <dgm:spPr/>
    </dgm:pt>
    <dgm:pt modelId="{53E01712-673F-47B6-9DDC-EF08116FFD30}" type="pres">
      <dgm:prSet presAssocID="{EB63D536-30F4-458A-ACFD-5D953A12496A}" presName="textNode" presStyleLbl="node1" presStyleIdx="0" presStyleCnt="3">
        <dgm:presLayoutVars>
          <dgm:bulletEnabled val="1"/>
        </dgm:presLayoutVars>
      </dgm:prSet>
      <dgm:spPr/>
    </dgm:pt>
    <dgm:pt modelId="{9952151C-850D-4A1A-92EE-66E85AC1111E}" type="pres">
      <dgm:prSet presAssocID="{B34C3A5C-9826-4D4C-93DF-21E942006332}" presName="sibTrans" presStyleCnt="0"/>
      <dgm:spPr/>
    </dgm:pt>
    <dgm:pt modelId="{9CD38765-CD10-4976-A55B-33F540D06FF7}" type="pres">
      <dgm:prSet presAssocID="{FD3835D4-407F-49D0-9996-7B0130389F2E}" presName="textNode" presStyleLbl="node1" presStyleIdx="1" presStyleCnt="3">
        <dgm:presLayoutVars>
          <dgm:bulletEnabled val="1"/>
        </dgm:presLayoutVars>
      </dgm:prSet>
      <dgm:spPr/>
    </dgm:pt>
    <dgm:pt modelId="{415CE1F1-D7CF-419A-AE0F-33514A7C7A77}" type="pres">
      <dgm:prSet presAssocID="{90A86DF8-6C64-41C1-AD34-F12BCB2AFF7C}" presName="sibTrans" presStyleCnt="0"/>
      <dgm:spPr/>
    </dgm:pt>
    <dgm:pt modelId="{0246F269-682B-4EEA-AA9F-8E3A4C579924}" type="pres">
      <dgm:prSet presAssocID="{E0E56E0F-C7CC-4E65-A0EF-7FED29261F5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2353F60-F616-4E0E-807C-EBF38226A16A}" srcId="{9C247F7C-F5FC-4A2D-917C-48B41EF5C5D4}" destId="{FD3835D4-407F-49D0-9996-7B0130389F2E}" srcOrd="1" destOrd="0" parTransId="{83B7D010-6E1E-4801-BE68-FA939DC53344}" sibTransId="{90A86DF8-6C64-41C1-AD34-F12BCB2AFF7C}"/>
    <dgm:cxn modelId="{14CCD462-B42F-4758-812F-F057C7E671C6}" srcId="{9C247F7C-F5FC-4A2D-917C-48B41EF5C5D4}" destId="{E0E56E0F-C7CC-4E65-A0EF-7FED29261F58}" srcOrd="2" destOrd="0" parTransId="{6A95C01E-D78B-490F-876A-E6F8D2A056FA}" sibTransId="{A45DF87C-18B7-4887-93EC-5175714CACCD}"/>
    <dgm:cxn modelId="{1CA53F6F-7075-46FC-9EDF-0CF4F1900DC3}" type="presOf" srcId="{E0E56E0F-C7CC-4E65-A0EF-7FED29261F58}" destId="{0246F269-682B-4EEA-AA9F-8E3A4C579924}" srcOrd="0" destOrd="0" presId="urn:microsoft.com/office/officeart/2005/8/layout/hProcess9"/>
    <dgm:cxn modelId="{C0B62459-16B5-4C21-8627-DA9282C2C70E}" type="presOf" srcId="{EB63D536-30F4-458A-ACFD-5D953A12496A}" destId="{53E01712-673F-47B6-9DDC-EF08116FFD30}" srcOrd="0" destOrd="0" presId="urn:microsoft.com/office/officeart/2005/8/layout/hProcess9"/>
    <dgm:cxn modelId="{EB5C218D-5EBB-4C7A-9F6E-E0DD152A77FB}" type="presOf" srcId="{FD3835D4-407F-49D0-9996-7B0130389F2E}" destId="{9CD38765-CD10-4976-A55B-33F540D06FF7}" srcOrd="0" destOrd="0" presId="urn:microsoft.com/office/officeart/2005/8/layout/hProcess9"/>
    <dgm:cxn modelId="{7A1233A0-197A-4C30-A91F-9CF65E0C4C33}" type="presOf" srcId="{9C247F7C-F5FC-4A2D-917C-48B41EF5C5D4}" destId="{43B14EF0-467C-4408-8E10-057B2BE890DA}" srcOrd="0" destOrd="0" presId="urn:microsoft.com/office/officeart/2005/8/layout/hProcess9"/>
    <dgm:cxn modelId="{3E6B72B5-DFE2-4A45-A5B8-0746773E2394}" srcId="{9C247F7C-F5FC-4A2D-917C-48B41EF5C5D4}" destId="{EB63D536-30F4-458A-ACFD-5D953A12496A}" srcOrd="0" destOrd="0" parTransId="{76AFA4D5-712C-4921-9003-425E2BDA4B1A}" sibTransId="{B34C3A5C-9826-4D4C-93DF-21E942006332}"/>
    <dgm:cxn modelId="{24D36D72-B485-4D6C-8A3A-9096644FE3DB}" type="presParOf" srcId="{43B14EF0-467C-4408-8E10-057B2BE890DA}" destId="{9D6A0A9C-CEA2-46AA-A5FB-D68A9EF4CC04}" srcOrd="0" destOrd="0" presId="urn:microsoft.com/office/officeart/2005/8/layout/hProcess9"/>
    <dgm:cxn modelId="{2E6C8E04-87E8-4564-8097-3DA6E0E9DA8C}" type="presParOf" srcId="{43B14EF0-467C-4408-8E10-057B2BE890DA}" destId="{481FD1DF-0DB4-4144-8DE8-EAA8A982B434}" srcOrd="1" destOrd="0" presId="urn:microsoft.com/office/officeart/2005/8/layout/hProcess9"/>
    <dgm:cxn modelId="{83195898-096D-46F1-AB10-B59E27C255D2}" type="presParOf" srcId="{481FD1DF-0DB4-4144-8DE8-EAA8A982B434}" destId="{53E01712-673F-47B6-9DDC-EF08116FFD30}" srcOrd="0" destOrd="0" presId="urn:microsoft.com/office/officeart/2005/8/layout/hProcess9"/>
    <dgm:cxn modelId="{D8620C3C-A977-4E88-884A-57FCEAF3EF2F}" type="presParOf" srcId="{481FD1DF-0DB4-4144-8DE8-EAA8A982B434}" destId="{9952151C-850D-4A1A-92EE-66E85AC1111E}" srcOrd="1" destOrd="0" presId="urn:microsoft.com/office/officeart/2005/8/layout/hProcess9"/>
    <dgm:cxn modelId="{028987AE-6849-43E6-B7F6-149188788FF3}" type="presParOf" srcId="{481FD1DF-0DB4-4144-8DE8-EAA8A982B434}" destId="{9CD38765-CD10-4976-A55B-33F540D06FF7}" srcOrd="2" destOrd="0" presId="urn:microsoft.com/office/officeart/2005/8/layout/hProcess9"/>
    <dgm:cxn modelId="{7EED2A6E-9D6F-4517-8F31-ABBC64F09243}" type="presParOf" srcId="{481FD1DF-0DB4-4144-8DE8-EAA8A982B434}" destId="{415CE1F1-D7CF-419A-AE0F-33514A7C7A77}" srcOrd="3" destOrd="0" presId="urn:microsoft.com/office/officeart/2005/8/layout/hProcess9"/>
    <dgm:cxn modelId="{750B6008-2525-4CA4-B55D-6D8D78638320}" type="presParOf" srcId="{481FD1DF-0DB4-4144-8DE8-EAA8A982B434}" destId="{0246F269-682B-4EEA-AA9F-8E3A4C5799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43E81-3DBF-4FDE-8659-517D20120577}">
      <dsp:nvSpPr>
        <dsp:cNvPr id="0" name=""/>
        <dsp:cNvSpPr/>
      </dsp:nvSpPr>
      <dsp:spPr>
        <a:xfrm>
          <a:off x="-5721680" y="-875960"/>
          <a:ext cx="6813317" cy="6813317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FD59F-A21E-48ED-8BD7-D903C6570FB2}">
      <dsp:nvSpPr>
        <dsp:cNvPr id="0" name=""/>
        <dsp:cNvSpPr/>
      </dsp:nvSpPr>
      <dsp:spPr>
        <a:xfrm>
          <a:off x="722703" y="453339"/>
          <a:ext cx="7977072" cy="1012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Riset</a:t>
          </a:r>
          <a:r>
            <a:rPr lang="en-US" sz="2100" kern="1200" dirty="0"/>
            <a:t> 2008-2009 </a:t>
          </a:r>
          <a:r>
            <a:rPr lang="en-US" sz="2100" kern="1200" dirty="0" err="1"/>
            <a:t>oleh</a:t>
          </a:r>
          <a:r>
            <a:rPr lang="en-US" sz="2100" kern="1200" dirty="0"/>
            <a:t> Prof. Budi </a:t>
          </a:r>
          <a:r>
            <a:rPr lang="en-US" sz="2100" kern="1200" dirty="0" err="1"/>
            <a:t>menyatakan</a:t>
          </a:r>
          <a:r>
            <a:rPr lang="en-US" sz="2100" kern="1200" dirty="0"/>
            <a:t> </a:t>
          </a:r>
          <a:r>
            <a:rPr lang="en-US" sz="2100" kern="1200" dirty="0" err="1"/>
            <a:t>bahwa</a:t>
          </a:r>
          <a:r>
            <a:rPr lang="en-US" sz="2100" kern="1200" dirty="0"/>
            <a:t> </a:t>
          </a:r>
          <a:r>
            <a:rPr lang="en-US" sz="2100" kern="1200" dirty="0" err="1"/>
            <a:t>seseorang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gejala</a:t>
          </a:r>
          <a:r>
            <a:rPr lang="en-US" sz="2100" kern="1200" dirty="0"/>
            <a:t> </a:t>
          </a:r>
          <a:r>
            <a:rPr lang="en-US" sz="2100" kern="1200" dirty="0" err="1"/>
            <a:t>awal</a:t>
          </a:r>
          <a:r>
            <a:rPr lang="en-US" sz="2100" kern="1200" dirty="0"/>
            <a:t> </a:t>
          </a:r>
          <a:r>
            <a:rPr lang="en-US" sz="2100" kern="1200" dirty="0" err="1"/>
            <a:t>sering</a:t>
          </a:r>
          <a:r>
            <a:rPr lang="en-US" sz="2100" kern="1200" dirty="0"/>
            <a:t> kali </a:t>
          </a:r>
          <a:r>
            <a:rPr lang="en-US" sz="2100" kern="1200" dirty="0" err="1"/>
            <a:t>diangap</a:t>
          </a:r>
          <a:r>
            <a:rPr lang="en-US" sz="2100" kern="1200" dirty="0"/>
            <a:t> </a:t>
          </a:r>
          <a:r>
            <a:rPr lang="en-US" sz="2100" kern="1200" dirty="0" err="1"/>
            <a:t>kerasukan</a:t>
          </a:r>
          <a:r>
            <a:rPr lang="en-US" sz="2100" kern="1200" dirty="0"/>
            <a:t> </a:t>
          </a:r>
          <a:r>
            <a:rPr lang="en-US" sz="2100" kern="1200" dirty="0" err="1"/>
            <a:t>roh</a:t>
          </a:r>
          <a:r>
            <a:rPr lang="en-US" sz="2100" kern="1200" dirty="0"/>
            <a:t> </a:t>
          </a:r>
          <a:r>
            <a:rPr lang="en-US" sz="2100" kern="1200" dirty="0" err="1"/>
            <a:t>halus</a:t>
          </a:r>
          <a:endParaRPr lang="en-US" sz="2100" kern="1200" dirty="0"/>
        </a:p>
      </dsp:txBody>
      <dsp:txXfrm>
        <a:off x="722703" y="453339"/>
        <a:ext cx="7977072" cy="1012279"/>
      </dsp:txXfrm>
    </dsp:sp>
    <dsp:sp modelId="{2BE9B93E-25EC-4B8A-81E7-2A1AEB4F0E77}">
      <dsp:nvSpPr>
        <dsp:cNvPr id="0" name=""/>
        <dsp:cNvSpPr/>
      </dsp:nvSpPr>
      <dsp:spPr>
        <a:xfrm>
          <a:off x="0" y="321980"/>
          <a:ext cx="1265349" cy="1265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2049-8429-4F50-A5D9-7C9A2CDF5F80}">
      <dsp:nvSpPr>
        <dsp:cNvPr id="0" name=""/>
        <dsp:cNvSpPr/>
      </dsp:nvSpPr>
      <dsp:spPr>
        <a:xfrm>
          <a:off x="1070485" y="2024558"/>
          <a:ext cx="7609109" cy="1012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Seseorang</a:t>
          </a:r>
          <a:r>
            <a:rPr lang="en-US" sz="2100" kern="1200" dirty="0"/>
            <a:t> </a:t>
          </a:r>
          <a:r>
            <a:rPr lang="en-US" sz="2100" kern="1200" dirty="0" err="1"/>
            <a:t>mengalami</a:t>
          </a:r>
          <a:r>
            <a:rPr lang="en-US" sz="2100" kern="1200" dirty="0"/>
            <a:t> </a:t>
          </a:r>
          <a:r>
            <a:rPr lang="en-US" sz="2100" kern="1200" dirty="0" err="1"/>
            <a:t>gejala</a:t>
          </a:r>
          <a:r>
            <a:rPr lang="en-US" sz="2100" kern="1200" dirty="0"/>
            <a:t> </a:t>
          </a:r>
          <a:r>
            <a:rPr lang="en-US" sz="2100" kern="1200" dirty="0" err="1"/>
            <a:t>awal</a:t>
          </a:r>
          <a:r>
            <a:rPr lang="en-US" sz="2100" kern="1200" dirty="0"/>
            <a:t> paling </a:t>
          </a:r>
          <a:r>
            <a:rPr lang="en-US" sz="2100" kern="1200" dirty="0" err="1"/>
            <a:t>banyak</a:t>
          </a:r>
          <a:r>
            <a:rPr lang="en-US" sz="2100" kern="1200" dirty="0"/>
            <a:t> </a:t>
          </a:r>
          <a:r>
            <a:rPr lang="en-US" sz="2100" kern="1200" dirty="0" err="1"/>
            <a:t>adalah</a:t>
          </a:r>
          <a:r>
            <a:rPr lang="en-US" sz="2100" kern="1200" dirty="0"/>
            <a:t> </a:t>
          </a:r>
          <a:r>
            <a:rPr lang="en-US" sz="2100" kern="1200" dirty="0" err="1"/>
            <a:t>halusinasi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usia</a:t>
          </a:r>
          <a:r>
            <a:rPr lang="en-US" sz="2100" kern="1200" dirty="0"/>
            <a:t> </a:t>
          </a:r>
          <a:r>
            <a:rPr lang="en-US" sz="2100" kern="1200" dirty="0" err="1"/>
            <a:t>rentan</a:t>
          </a:r>
          <a:r>
            <a:rPr lang="en-US" sz="2100" kern="1200" dirty="0"/>
            <a:t> 15-25 </a:t>
          </a:r>
          <a:r>
            <a:rPr lang="en-US" sz="2100" kern="1200" dirty="0" err="1"/>
            <a:t>tahun</a:t>
          </a:r>
          <a:endParaRPr lang="en-US" sz="2100" kern="1200" dirty="0"/>
        </a:p>
      </dsp:txBody>
      <dsp:txXfrm>
        <a:off x="1070485" y="2024558"/>
        <a:ext cx="7609109" cy="1012279"/>
      </dsp:txXfrm>
    </dsp:sp>
    <dsp:sp modelId="{97CBB82B-4BC5-42B2-A482-8CFC4DB3D662}">
      <dsp:nvSpPr>
        <dsp:cNvPr id="0" name=""/>
        <dsp:cNvSpPr/>
      </dsp:nvSpPr>
      <dsp:spPr>
        <a:xfrm>
          <a:off x="437810" y="1898023"/>
          <a:ext cx="1265349" cy="1265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E0F5-50DB-4793-B683-5E50E4B9FB22}">
      <dsp:nvSpPr>
        <dsp:cNvPr id="0" name=""/>
        <dsp:cNvSpPr/>
      </dsp:nvSpPr>
      <dsp:spPr>
        <a:xfrm>
          <a:off x="702521" y="3542977"/>
          <a:ext cx="7977072" cy="1012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60 % </a:t>
          </a:r>
          <a:r>
            <a:rPr lang="en-US" sz="2100" kern="1200" dirty="0" err="1"/>
            <a:t>melakukan</a:t>
          </a:r>
          <a:r>
            <a:rPr lang="en-US" sz="2100" kern="1200" dirty="0"/>
            <a:t> </a:t>
          </a:r>
          <a:r>
            <a:rPr lang="en-US" sz="2100" kern="1200" dirty="0" err="1"/>
            <a:t>pengobatan</a:t>
          </a:r>
          <a:r>
            <a:rPr lang="en-US" sz="2100" kern="1200" dirty="0"/>
            <a:t> </a:t>
          </a:r>
          <a:r>
            <a:rPr lang="en-US" sz="2100" kern="1200" dirty="0" err="1"/>
            <a:t>ke</a:t>
          </a:r>
          <a:r>
            <a:rPr lang="en-US" sz="2100" kern="1200" dirty="0"/>
            <a:t> alternative (</a:t>
          </a:r>
          <a:r>
            <a:rPr lang="en-US" sz="2100" kern="1200" dirty="0" err="1"/>
            <a:t>kasus</a:t>
          </a:r>
          <a:r>
            <a:rPr lang="en-US" sz="2100" kern="1200" dirty="0"/>
            <a:t> di Jakarta </a:t>
          </a:r>
          <a:r>
            <a:rPr lang="en-US" sz="2100" kern="1200" dirty="0" err="1"/>
            <a:t>tahun</a:t>
          </a:r>
          <a:r>
            <a:rPr lang="en-US" sz="2100" kern="1200" dirty="0"/>
            <a:t> 2008-2009</a:t>
          </a:r>
        </a:p>
      </dsp:txBody>
      <dsp:txXfrm>
        <a:off x="702521" y="3542977"/>
        <a:ext cx="7977072" cy="1012279"/>
      </dsp:txXfrm>
    </dsp:sp>
    <dsp:sp modelId="{BEEA2E39-E2AB-4838-B8C6-3DBD70469259}">
      <dsp:nvSpPr>
        <dsp:cNvPr id="0" name=""/>
        <dsp:cNvSpPr/>
      </dsp:nvSpPr>
      <dsp:spPr>
        <a:xfrm>
          <a:off x="69847" y="3416442"/>
          <a:ext cx="1265349" cy="1265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0A9C-CEA2-46AA-A5FB-D68A9EF4CC04}">
      <dsp:nvSpPr>
        <dsp:cNvPr id="0" name=""/>
        <dsp:cNvSpPr/>
      </dsp:nvSpPr>
      <dsp:spPr>
        <a:xfrm>
          <a:off x="921999" y="0"/>
          <a:ext cx="6995160" cy="3394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01712-673F-47B6-9DDC-EF08116FFD30}">
      <dsp:nvSpPr>
        <dsp:cNvPr id="0" name=""/>
        <dsp:cNvSpPr/>
      </dsp:nvSpPr>
      <dsp:spPr>
        <a:xfrm>
          <a:off x="153099" y="1018341"/>
          <a:ext cx="2468880" cy="1357788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HEALTHY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B0F0"/>
              </a:solidFill>
            </a:rPr>
            <a:t>(</a:t>
          </a:r>
          <a:r>
            <a:rPr lang="en-US" sz="2900" kern="1200" dirty="0" err="1">
              <a:solidFill>
                <a:srgbClr val="00B0F0"/>
              </a:solidFill>
            </a:rPr>
            <a:t>Sehat</a:t>
          </a:r>
          <a:r>
            <a:rPr lang="en-US" sz="2900" kern="1200" dirty="0">
              <a:solidFill>
                <a:srgbClr val="00B0F0"/>
              </a:solidFill>
            </a:rPr>
            <a:t>)</a:t>
          </a:r>
        </a:p>
      </dsp:txBody>
      <dsp:txXfrm>
        <a:off x="219381" y="1084623"/>
        <a:ext cx="2336316" cy="1225224"/>
      </dsp:txXfrm>
    </dsp:sp>
    <dsp:sp modelId="{9CD38765-CD10-4976-A55B-33F540D06FF7}">
      <dsp:nvSpPr>
        <dsp:cNvPr id="0" name=""/>
        <dsp:cNvSpPr/>
      </dsp:nvSpPr>
      <dsp:spPr>
        <a:xfrm>
          <a:off x="2880360" y="1018341"/>
          <a:ext cx="2468880" cy="1357788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RISK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B0F0"/>
              </a:solidFill>
            </a:rPr>
            <a:t>(</a:t>
          </a:r>
          <a:r>
            <a:rPr lang="en-US" sz="2900" kern="1200" dirty="0" err="1">
              <a:solidFill>
                <a:srgbClr val="00B0F0"/>
              </a:solidFill>
            </a:rPr>
            <a:t>Risiko</a:t>
          </a:r>
          <a:r>
            <a:rPr lang="en-US" sz="2900" kern="1200" dirty="0">
              <a:solidFill>
                <a:srgbClr val="00B0F0"/>
              </a:solidFill>
            </a:rPr>
            <a:t>)</a:t>
          </a:r>
        </a:p>
      </dsp:txBody>
      <dsp:txXfrm>
        <a:off x="2946642" y="1084623"/>
        <a:ext cx="2336316" cy="1225224"/>
      </dsp:txXfrm>
    </dsp:sp>
    <dsp:sp modelId="{0246F269-682B-4EEA-AA9F-8E3A4C579924}">
      <dsp:nvSpPr>
        <dsp:cNvPr id="0" name=""/>
        <dsp:cNvSpPr/>
      </dsp:nvSpPr>
      <dsp:spPr>
        <a:xfrm>
          <a:off x="5607620" y="1018341"/>
          <a:ext cx="2468880" cy="1357788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DISORDER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B0F0"/>
              </a:solidFill>
            </a:rPr>
            <a:t>(</a:t>
          </a:r>
          <a:r>
            <a:rPr lang="en-US" sz="2900" kern="1200" dirty="0" err="1">
              <a:solidFill>
                <a:srgbClr val="00B0F0"/>
              </a:solidFill>
            </a:rPr>
            <a:t>Sakit</a:t>
          </a:r>
          <a:r>
            <a:rPr lang="en-US" sz="2900" kern="1200" dirty="0">
              <a:solidFill>
                <a:srgbClr val="00B0F0"/>
              </a:solidFill>
            </a:rPr>
            <a:t>)</a:t>
          </a:r>
        </a:p>
      </dsp:txBody>
      <dsp:txXfrm>
        <a:off x="5673902" y="1084623"/>
        <a:ext cx="2336316" cy="122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64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7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2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3803A3-B563-475D-98F1-875BCE1E47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6882-F603-4727-8214-272092BC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327188779.pdf" TargetMode="External"/><Relationship Id="rId2" Type="http://schemas.openxmlformats.org/officeDocument/2006/relationships/hyperlink" Target="https://www.ojshafshawaty.ac.id/index.php/jikes/article/view/117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holar.google.co.id/citations?view_op=view_citation&amp;hl=en&amp;user=W5M_sqkAAAAJ&amp;citation_for_view=W5M_sqkAAAAJ:ULOm3_A8WrAC" TargetMode="External"/><Relationship Id="rId4" Type="http://schemas.openxmlformats.org/officeDocument/2006/relationships/hyperlink" Target="https://ojshafshawaty.ac.id/index.php/jikes/article/view/12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349" y="1158456"/>
            <a:ext cx="6619741" cy="1646302"/>
          </a:xfrm>
          <a:scene3d>
            <a:camera prst="orthographicFront"/>
            <a:lightRig rig="threePt" dir="t"/>
          </a:scene3d>
          <a:sp3d>
            <a:bevelT w="101600" prst="riblet"/>
            <a:bevelB prst="angle"/>
          </a:sp3d>
        </p:spPr>
        <p:txBody>
          <a:bodyPr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KONSEP, SEJARAH DAN TREND ISU KEPERAWATAN JIWA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238" y="4790257"/>
            <a:ext cx="8024817" cy="152039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AHMAD GUNTUR ALFIANTO, S. KEP., NERS. M. KEP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 STUDI PENDIDIKAN NERS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STIKES WIDYAGAMA HUSADA 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Email : </a:t>
            </a:r>
            <a:r>
              <a:rPr lang="en-US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nersguntur@yahoo.com , HP : 081332400366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-356029" y="356028"/>
            <a:ext cx="2952982" cy="2240924"/>
          </a:xfrm>
          <a:prstGeom prst="homePlat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Pendidikaners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8" y="140382"/>
            <a:ext cx="1290447" cy="20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8572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59" y="349687"/>
            <a:ext cx="7055380" cy="783654"/>
          </a:xfrm>
        </p:spPr>
        <p:txBody>
          <a:bodyPr/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prodomar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103618"/>
              </p:ext>
            </p:extLst>
          </p:nvPr>
        </p:nvGraphicFramePr>
        <p:xfrm>
          <a:off x="149859" y="1403796"/>
          <a:ext cx="8749442" cy="506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oon 5"/>
          <p:cNvSpPr/>
          <p:nvPr/>
        </p:nvSpPr>
        <p:spPr>
          <a:xfrm>
            <a:off x="592428" y="1970468"/>
            <a:ext cx="450761" cy="785611"/>
          </a:xfrm>
          <a:prstGeom prst="moon">
            <a:avLst>
              <a:gd name="adj" fmla="val 2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53036" y="3631842"/>
            <a:ext cx="515155" cy="5924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911" y="5100033"/>
            <a:ext cx="663262" cy="65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17" y="465597"/>
            <a:ext cx="7055380" cy="513197"/>
          </a:xfrm>
        </p:spPr>
        <p:txBody>
          <a:bodyPr/>
          <a:lstStyle/>
          <a:p>
            <a:pPr algn="ctr"/>
            <a:r>
              <a:rPr lang="en-US" sz="2400" dirty="0"/>
              <a:t>PERKEMBANGAN KEPERAWATAN JIWA </a:t>
            </a:r>
          </a:p>
        </p:txBody>
      </p:sp>
      <p:sp>
        <p:nvSpPr>
          <p:cNvPr id="4" name="Pentagon 3"/>
          <p:cNvSpPr/>
          <p:nvPr/>
        </p:nvSpPr>
        <p:spPr>
          <a:xfrm>
            <a:off x="175617" y="1571223"/>
            <a:ext cx="1506829" cy="8371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1958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7437" y="1429555"/>
            <a:ext cx="6220495" cy="12234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sikap,perasaan,interpertasi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realita,emosi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, panic</a:t>
            </a:r>
          </a:p>
        </p:txBody>
      </p:sp>
      <p:sp>
        <p:nvSpPr>
          <p:cNvPr id="6" name="Pentagon 5"/>
          <p:cNvSpPr/>
          <p:nvPr/>
        </p:nvSpPr>
        <p:spPr>
          <a:xfrm>
            <a:off x="175617" y="3000778"/>
            <a:ext cx="1601668" cy="86288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1960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7438" y="2871989"/>
            <a:ext cx="6220494" cy="1313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Pencegahan</a:t>
            </a:r>
            <a:r>
              <a:rPr lang="en-US" dirty="0"/>
              <a:t> primer, </a:t>
            </a:r>
            <a:r>
              <a:rPr lang="en-US" dirty="0" err="1"/>
              <a:t>impelmentasi</a:t>
            </a:r>
            <a:r>
              <a:rPr lang="en-US" dirty="0"/>
              <a:t>, </a:t>
            </a:r>
            <a:r>
              <a:rPr lang="en-US" dirty="0" err="1"/>
              <a:t>konsultasi</a:t>
            </a:r>
            <a:r>
              <a:rPr lang="en-US" dirty="0"/>
              <a:t> di </a:t>
            </a:r>
            <a:r>
              <a:rPr lang="en-US" dirty="0" err="1"/>
              <a:t>komunitas,terapi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multidisplin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yang </a:t>
            </a:r>
            <a:r>
              <a:rPr lang="en-US" dirty="0" err="1"/>
              <a:t>berkesempatan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psikiatrik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psikolog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27133" y="4559120"/>
            <a:ext cx="1455313" cy="81136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1970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7436" y="4404574"/>
            <a:ext cx="6220495" cy="1197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, proses interpersonal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keluarga,kelompok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3346" y="5885646"/>
            <a:ext cx="6104585" cy="862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terapeutik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487440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KONSEP MODEL KEPERAWATAN JIWA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96834" y="1229932"/>
            <a:ext cx="5710028" cy="6053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Psycoanalisis</a:t>
            </a:r>
            <a:r>
              <a:rPr lang="en-US" dirty="0"/>
              <a:t> (Sigmund </a:t>
            </a:r>
            <a:r>
              <a:rPr lang="en-US" dirty="0" err="1"/>
              <a:t>Frued</a:t>
            </a:r>
            <a:r>
              <a:rPr lang="en-US" dirty="0"/>
              <a:t>, 1856-1939)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578" y="2125013"/>
            <a:ext cx="8448540" cy="359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Father Of psychoanalysis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Black" panose="020B0A04020102020204" pitchFamily="34" charset="0"/>
              </a:rPr>
              <a:t>Kepribadian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manusia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ada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tiga</a:t>
            </a:r>
            <a:r>
              <a:rPr lang="en-US" sz="2000" dirty="0">
                <a:latin typeface="Arial Black" panose="020B0A04020102020204" pitchFamily="34" charset="0"/>
              </a:rPr>
              <a:t> (id, ego, superego)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Id </a:t>
            </a:r>
            <a:r>
              <a:rPr lang="en-US" sz="2000" dirty="0" err="1">
                <a:latin typeface="Arial Black" panose="020B0A04020102020204" pitchFamily="34" charset="0"/>
              </a:rPr>
              <a:t>adalah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dorongan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biologis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menuntut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untuk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segera</a:t>
            </a:r>
            <a:r>
              <a:rPr lang="en-US" sz="2000" dirty="0">
                <a:latin typeface="Arial Black" panose="020B0A04020102020204" pitchFamily="34" charset="0"/>
              </a:rPr>
              <a:t> di </a:t>
            </a:r>
            <a:r>
              <a:rPr lang="en-US" sz="2000" dirty="0" err="1">
                <a:latin typeface="Arial Black" panose="020B0A04020102020204" pitchFamily="34" charset="0"/>
              </a:rPr>
              <a:t>puasakan</a:t>
            </a:r>
            <a:r>
              <a:rPr lang="en-US" sz="2000" dirty="0">
                <a:latin typeface="Arial Black" panose="020B0A04020102020204" pitchFamily="34" charset="0"/>
              </a:rPr>
              <a:t> (ide, </a:t>
            </a:r>
            <a:r>
              <a:rPr lang="en-US" sz="2000" dirty="0" err="1">
                <a:latin typeface="Arial Black" panose="020B0A04020102020204" pitchFamily="34" charset="0"/>
              </a:rPr>
              <a:t>kehendak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nafsu</a:t>
            </a:r>
            <a:r>
              <a:rPr lang="en-US" sz="2000" dirty="0">
                <a:latin typeface="Arial Black" panose="020B0A04020102020204" pitchFamily="34" charset="0"/>
              </a:rPr>
              <a:t>), </a:t>
            </a:r>
            <a:r>
              <a:rPr lang="en-US" sz="2000" dirty="0" err="1">
                <a:latin typeface="Arial Black" panose="020B0A04020102020204" pitchFamily="34" charset="0"/>
              </a:rPr>
              <a:t>prinsip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seneng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tanpa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memandang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adat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istiadat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atau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kebiasaan</a:t>
            </a:r>
            <a:endParaRPr lang="en-US" sz="2000" dirty="0"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Ego </a:t>
            </a:r>
            <a:r>
              <a:rPr lang="en-US" sz="2000" dirty="0" err="1">
                <a:latin typeface="Arial Black" panose="020B0A04020102020204" pitchFamily="34" charset="0"/>
              </a:rPr>
              <a:t>ketidak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mampuan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dalam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menggunakan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akal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Superego </a:t>
            </a:r>
            <a:r>
              <a:rPr lang="en-US" sz="2000" dirty="0" err="1">
                <a:latin typeface="Arial Black" panose="020B0A04020102020204" pitchFamily="34" charset="0"/>
              </a:rPr>
              <a:t>adalah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kemampuan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keperibadian</a:t>
            </a:r>
            <a:r>
              <a:rPr lang="en-US" sz="2000" dirty="0">
                <a:latin typeface="Arial Black" panose="020B0A04020102020204" pitchFamily="34" charset="0"/>
              </a:rPr>
              <a:t> yang </a:t>
            </a:r>
            <a:r>
              <a:rPr lang="en-US" sz="2000" dirty="0" err="1">
                <a:latin typeface="Arial Black" panose="020B0A04020102020204" pitchFamily="34" charset="0"/>
              </a:rPr>
              <a:t>berkaitan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dengan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moral,etika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nilai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norma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aturan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2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84" y="208019"/>
            <a:ext cx="7055380" cy="590471"/>
          </a:xfrm>
        </p:spPr>
        <p:txBody>
          <a:bodyPr/>
          <a:lstStyle/>
          <a:p>
            <a:r>
              <a:rPr lang="en-US" sz="2400" dirty="0" err="1"/>
              <a:t>lanjutan</a:t>
            </a:r>
            <a:endParaRPr lang="en-US" sz="2400" dirty="0"/>
          </a:p>
        </p:txBody>
      </p:sp>
      <p:sp>
        <p:nvSpPr>
          <p:cNvPr id="5" name="Explosion 1 4"/>
          <p:cNvSpPr/>
          <p:nvPr/>
        </p:nvSpPr>
        <p:spPr>
          <a:xfrm>
            <a:off x="2376782" y="3271233"/>
            <a:ext cx="3799268" cy="21121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Cemas</a:t>
            </a:r>
            <a:r>
              <a:rPr lang="en-US" dirty="0"/>
              <a:t>/</a:t>
            </a:r>
            <a:r>
              <a:rPr lang="en-US" dirty="0" err="1"/>
              <a:t>ansietas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844974" y="2730321"/>
            <a:ext cx="862885" cy="8757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98491" y="940157"/>
            <a:ext cx="6903076" cy="1648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Usaha ego </a:t>
            </a:r>
            <a:r>
              <a:rPr lang="en-US" dirty="0" err="1"/>
              <a:t>mengimbangi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implusif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naluri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superego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mentaati</a:t>
            </a:r>
            <a:r>
              <a:rPr lang="en-US" dirty="0"/>
              <a:t> moral,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948636" y="5151549"/>
            <a:ext cx="759223" cy="811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2176530" y="6065948"/>
            <a:ext cx="4932608" cy="6439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id </a:t>
            </a:r>
            <a:r>
              <a:rPr lang="en-US" dirty="0" err="1"/>
              <a:t>dan</a:t>
            </a:r>
            <a:r>
              <a:rPr lang="en-US" dirty="0"/>
              <a:t> superego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ego</a:t>
            </a:r>
          </a:p>
        </p:txBody>
      </p:sp>
    </p:spTree>
    <p:extLst>
      <p:ext uri="{BB962C8B-B14F-4D97-AF65-F5344CB8AC3E}">
        <p14:creationId xmlns:p14="http://schemas.microsoft.com/office/powerpoint/2010/main" val="10589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27" y="272414"/>
            <a:ext cx="7055380" cy="693502"/>
          </a:xfrm>
        </p:spPr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91527" y="1661373"/>
            <a:ext cx="3567448" cy="60530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(</a:t>
            </a:r>
            <a:r>
              <a:rPr lang="en-US" dirty="0" err="1"/>
              <a:t>psikoanalisis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5712" y="748585"/>
            <a:ext cx="3773510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Sadar</a:t>
            </a:r>
            <a:r>
              <a:rPr lang="en-US" dirty="0"/>
              <a:t> (</a:t>
            </a:r>
            <a:r>
              <a:rPr lang="en-US" dirty="0" err="1"/>
              <a:t>gembira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712" y="1539025"/>
            <a:ext cx="3773510" cy="73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Prasadar</a:t>
            </a:r>
            <a:r>
              <a:rPr lang="en-US" dirty="0"/>
              <a:t> (</a:t>
            </a:r>
            <a:r>
              <a:rPr lang="en-US" dirty="0" err="1"/>
              <a:t>persaan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5712" y="2332687"/>
            <a:ext cx="3773510" cy="972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(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bela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ego), traumatic, </a:t>
            </a:r>
            <a:r>
              <a:rPr lang="en-US" dirty="0" err="1"/>
              <a:t>memalukan</a:t>
            </a:r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>
            <a:off x="8442101" y="1906073"/>
            <a:ext cx="515155" cy="25242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8422784" y="2834157"/>
            <a:ext cx="721217" cy="17257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4241560" y="4027063"/>
            <a:ext cx="4134119" cy="106572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Slip of the tongue (</a:t>
            </a:r>
            <a:r>
              <a:rPr lang="en-US" dirty="0" err="1"/>
              <a:t>lidah</a:t>
            </a:r>
            <a:r>
              <a:rPr lang="en-US" dirty="0"/>
              <a:t> yang </a:t>
            </a:r>
            <a:r>
              <a:rPr lang="en-US" dirty="0" err="1"/>
              <a:t>tergelincir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kata-kata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sadar</a:t>
            </a:r>
            <a:endParaRPr lang="en-US" dirty="0"/>
          </a:p>
        </p:txBody>
      </p:sp>
      <p:sp>
        <p:nvSpPr>
          <p:cNvPr id="11" name="Chevron 10"/>
          <p:cNvSpPr/>
          <p:nvPr/>
        </p:nvSpPr>
        <p:spPr>
          <a:xfrm>
            <a:off x="4058352" y="1726573"/>
            <a:ext cx="366417" cy="47490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716430" y="4159876"/>
            <a:ext cx="478025" cy="93291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825122" y="4262906"/>
            <a:ext cx="2704563" cy="10431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Mimpi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prasadar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sadar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075251" y="5422006"/>
            <a:ext cx="790475" cy="425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1210614" y="5847008"/>
            <a:ext cx="2505816" cy="8757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mimpi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45017"/>
          </a:xfrm>
        </p:spPr>
        <p:txBody>
          <a:bodyPr/>
          <a:lstStyle/>
          <a:p>
            <a:pPr algn="ctr"/>
            <a:r>
              <a:rPr lang="en-US" sz="2400" dirty="0" err="1"/>
              <a:t>Frued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memandang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618186" y="2421227"/>
            <a:ext cx="2021983" cy="105606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Fase</a:t>
            </a:r>
            <a:r>
              <a:rPr lang="en-US" dirty="0"/>
              <a:t> oral</a:t>
            </a:r>
          </a:p>
        </p:txBody>
      </p:sp>
      <p:sp>
        <p:nvSpPr>
          <p:cNvPr id="6" name="Pentagon 5"/>
          <p:cNvSpPr/>
          <p:nvPr/>
        </p:nvSpPr>
        <p:spPr>
          <a:xfrm>
            <a:off x="2756078" y="2659486"/>
            <a:ext cx="540912" cy="579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3503053" y="1860996"/>
            <a:ext cx="5228823" cy="19511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stimulus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-kata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mulutnya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525037" y="4018208"/>
            <a:ext cx="785610" cy="785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4275786" y="4906851"/>
            <a:ext cx="3696237" cy="10303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Traumatic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nasa</a:t>
            </a:r>
            <a:r>
              <a:rPr lang="en-US" dirty="0"/>
              <a:t> </a:t>
            </a:r>
            <a:r>
              <a:rPr lang="en-US" dirty="0" err="1"/>
              <a:t>dewasa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8186" y="6040192"/>
            <a:ext cx="7534141" cy="714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Tugas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psikoseksual</a:t>
            </a:r>
            <a:r>
              <a:rPr lang="en-US" dirty="0"/>
              <a:t> (</a:t>
            </a:r>
            <a:r>
              <a:rPr lang="en-US" dirty="0" err="1"/>
              <a:t>frued</a:t>
            </a:r>
            <a:r>
              <a:rPr lang="en-US" dirty="0"/>
              <a:t>) </a:t>
            </a:r>
            <a:r>
              <a:rPr lang="en-US" dirty="0" err="1"/>
              <a:t>Fokus</a:t>
            </a:r>
            <a:r>
              <a:rPr lang="en-US" dirty="0"/>
              <a:t>,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akibat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7" y="323929"/>
            <a:ext cx="7055380" cy="796533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278646" y="1309816"/>
            <a:ext cx="4058575" cy="70433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Erik Erikson (1950)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43" y="2434280"/>
            <a:ext cx="7747687" cy="170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Delapan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psikososial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Tahap</a:t>
            </a:r>
            <a:r>
              <a:rPr lang="en-US" sz="2000" dirty="0"/>
              <a:t> (infant, </a:t>
            </a:r>
            <a:r>
              <a:rPr lang="en-US" sz="2000" dirty="0" err="1"/>
              <a:t>Toddler,pra</a:t>
            </a:r>
            <a:r>
              <a:rPr lang="en-US" sz="2000" dirty="0"/>
              <a:t> </a:t>
            </a:r>
            <a:r>
              <a:rPr lang="en-US" sz="2000" dirty="0" err="1"/>
              <a:t>sekolah,Usia</a:t>
            </a:r>
            <a:r>
              <a:rPr lang="en-US" sz="2000" dirty="0"/>
              <a:t> </a:t>
            </a:r>
            <a:r>
              <a:rPr lang="en-US" sz="2000" dirty="0" err="1"/>
              <a:t>sekolah,Remaja,Dewasa</a:t>
            </a:r>
            <a:r>
              <a:rPr lang="en-US" sz="2000" dirty="0"/>
              <a:t> </a:t>
            </a:r>
            <a:r>
              <a:rPr lang="en-US" sz="2000" dirty="0" err="1"/>
              <a:t>Muda,Dewasa</a:t>
            </a:r>
            <a:r>
              <a:rPr lang="en-US" sz="2000" dirty="0"/>
              <a:t> </a:t>
            </a:r>
            <a:r>
              <a:rPr lang="en-US" sz="2000" dirty="0" err="1"/>
              <a:t>tengah</a:t>
            </a:r>
            <a:r>
              <a:rPr lang="en-US" sz="2000" dirty="0"/>
              <a:t>, </a:t>
            </a:r>
            <a:r>
              <a:rPr lang="en-US" sz="2000" dirty="0" err="1"/>
              <a:t>Maturitas</a:t>
            </a:r>
            <a:r>
              <a:rPr lang="en-US" sz="20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843" y="5622324"/>
            <a:ext cx="7970108" cy="10008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Tugas </a:t>
            </a:r>
            <a:r>
              <a:rPr lang="en-US" dirty="0" err="1"/>
              <a:t>jabrakan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Erikson?</a:t>
            </a:r>
          </a:p>
        </p:txBody>
      </p:sp>
    </p:spTree>
    <p:extLst>
      <p:ext uri="{BB962C8B-B14F-4D97-AF65-F5344CB8AC3E}">
        <p14:creationId xmlns:p14="http://schemas.microsoft.com/office/powerpoint/2010/main" val="12421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97" y="563929"/>
            <a:ext cx="7055380" cy="609963"/>
          </a:xfrm>
        </p:spPr>
        <p:txBody>
          <a:bodyPr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HUBUNGAN TEORI FRUED DAN ERIKSON DALAM APLIKASI KEPERAWATAN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7089" y="3268361"/>
            <a:ext cx="2780271" cy="1396314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12669" y="3657598"/>
            <a:ext cx="1507523" cy="4077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50475" y="1581665"/>
            <a:ext cx="2990335" cy="494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Teori</a:t>
            </a:r>
            <a:r>
              <a:rPr lang="en-US" dirty="0">
                <a:solidFill>
                  <a:schemeClr val="bg1"/>
                </a:solidFill>
              </a:rPr>
              <a:t> Freud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0474" y="2199502"/>
            <a:ext cx="2990335" cy="1235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(traumatic/</a:t>
            </a:r>
            <a:r>
              <a:rPr lang="en-US" dirty="0" err="1"/>
              <a:t>stresor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&gt;&gt;&gt; di </a:t>
            </a:r>
            <a:r>
              <a:rPr lang="en-US" dirty="0" err="1"/>
              <a:t>siksa</a:t>
            </a:r>
            <a:r>
              <a:rPr lang="en-US" dirty="0"/>
              <a:t>, </a:t>
            </a:r>
            <a:r>
              <a:rPr lang="en-US" dirty="0" err="1"/>
              <a:t>kasar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0476" y="5721177"/>
            <a:ext cx="3122714" cy="543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Teori</a:t>
            </a:r>
            <a:r>
              <a:rPr lang="en-US" dirty="0">
                <a:solidFill>
                  <a:schemeClr val="bg1"/>
                </a:solidFill>
              </a:rPr>
              <a:t> Erikson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6666" y="4423717"/>
            <a:ext cx="299033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komunkikasi</a:t>
            </a:r>
            <a:r>
              <a:rPr lang="en-US" dirty="0"/>
              <a:t> </a:t>
            </a:r>
            <a:r>
              <a:rPr lang="en-US" dirty="0" err="1"/>
              <a:t>terapeutik</a:t>
            </a:r>
            <a:r>
              <a:rPr lang="en-US" dirty="0"/>
              <a:t> &gt;&gt;&gt; </a:t>
            </a:r>
            <a:r>
              <a:rPr lang="en-US" dirty="0" err="1"/>
              <a:t>terjalin</a:t>
            </a:r>
            <a:r>
              <a:rPr lang="en-US" dirty="0"/>
              <a:t> trust (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)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6586149" y="3608172"/>
            <a:ext cx="518984" cy="7166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8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543593" cy="486396"/>
          </a:xfrm>
        </p:spPr>
        <p:txBody>
          <a:bodyPr/>
          <a:lstStyle/>
          <a:p>
            <a:r>
              <a:rPr lang="en-US" sz="2400" b="1" dirty="0"/>
              <a:t>TEORI INTERPERSONAL</a:t>
            </a:r>
          </a:p>
        </p:txBody>
      </p:sp>
      <p:sp>
        <p:nvSpPr>
          <p:cNvPr id="4" name="Bevel 3"/>
          <p:cNvSpPr/>
          <p:nvPr/>
        </p:nvSpPr>
        <p:spPr>
          <a:xfrm>
            <a:off x="494271" y="1099751"/>
            <a:ext cx="3534032" cy="766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Harry Sullivan (1892-1949)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4710" y="2150076"/>
            <a:ext cx="8115593" cy="2273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lajutan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Erikson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menyagkut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interpersonal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adekuat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ansietas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Sulllivan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lima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: </a:t>
            </a:r>
            <a:r>
              <a:rPr lang="en-US" dirty="0" err="1"/>
              <a:t>Infan</a:t>
            </a:r>
            <a:r>
              <a:rPr lang="en-US" dirty="0"/>
              <a:t>,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, </a:t>
            </a:r>
            <a:r>
              <a:rPr lang="en-US" dirty="0" err="1"/>
              <a:t>Juvenil</a:t>
            </a:r>
            <a:r>
              <a:rPr lang="en-US" dirty="0"/>
              <a:t>,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US" dirty="0"/>
          </a:p>
        </p:txBody>
      </p:sp>
      <p:sp>
        <p:nvSpPr>
          <p:cNvPr id="6" name="Flowchart: Data 5"/>
          <p:cNvSpPr/>
          <p:nvPr/>
        </p:nvSpPr>
        <p:spPr>
          <a:xfrm>
            <a:off x="484710" y="5171302"/>
            <a:ext cx="7784757" cy="926757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Tugas </a:t>
            </a:r>
            <a:r>
              <a:rPr lang="en-US" b="1" dirty="0" err="1">
                <a:solidFill>
                  <a:schemeClr val="bg1"/>
                </a:solidFill>
              </a:rPr>
              <a:t>Bagaimanakah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tahap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perkembangan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menurut</a:t>
            </a:r>
            <a:r>
              <a:rPr lang="en-US" b="1" dirty="0">
                <a:solidFill>
                  <a:schemeClr val="bg1"/>
                </a:solidFill>
              </a:rPr>
              <a:t> Sullivan?</a:t>
            </a:r>
          </a:p>
        </p:txBody>
      </p:sp>
    </p:spTree>
    <p:extLst>
      <p:ext uri="{BB962C8B-B14F-4D97-AF65-F5344CB8AC3E}">
        <p14:creationId xmlns:p14="http://schemas.microsoft.com/office/powerpoint/2010/main" val="222728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58244"/>
          </a:xfrm>
        </p:spPr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Interpersonal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2052925"/>
            <a:ext cx="8476735" cy="419548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Rounded MT Bold" panose="020F0704030504030204" pitchFamily="34" charset="0"/>
              </a:rPr>
              <a:t>Aplikasi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teori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ini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pengembangan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komunitas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terapeutik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</a:rPr>
              <a:t>Terapis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konselor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 Rounded MT Bold" panose="020F0704030504030204" pitchFamily="34" charset="0"/>
              </a:rPr>
              <a:t>Therapeutic community</a:t>
            </a:r>
          </a:p>
          <a:p>
            <a:r>
              <a:rPr lang="en-US" sz="2400" dirty="0" err="1">
                <a:latin typeface="Arial Rounded MT Bold" panose="020F0704030504030204" pitchFamily="34" charset="0"/>
              </a:rPr>
              <a:t>Pengaplikasian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penyakit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skizofrenia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89716"/>
          </a:xfrm>
        </p:spPr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</a:p>
          <a:p>
            <a:r>
              <a:rPr lang="en-US" dirty="0" err="1"/>
              <a:t>Menganalisis</a:t>
            </a:r>
            <a:r>
              <a:rPr lang="en-US" dirty="0"/>
              <a:t> trend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gelobal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5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9" y="353863"/>
            <a:ext cx="7055380" cy="795314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Humanistik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07774" y="1309816"/>
            <a:ext cx="4436076" cy="1396313"/>
          </a:xfrm>
          <a:prstGeom prst="rightArrow">
            <a:avLst>
              <a:gd name="adj1" fmla="val 50000"/>
              <a:gd name="adj2" fmla="val 389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Abraham Maslow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1161535" y="2545492"/>
            <a:ext cx="4065373" cy="35958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161535" y="5449330"/>
            <a:ext cx="4065373" cy="691979"/>
          </a:xfrm>
          <a:prstGeom prst="trapezoid">
            <a:avLst>
              <a:gd name="adj" fmla="val 58871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1519881" y="4707923"/>
            <a:ext cx="3323969" cy="741407"/>
          </a:xfrm>
          <a:prstGeom prst="trapezoid">
            <a:avLst>
              <a:gd name="adj" fmla="val 575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1940012" y="4053014"/>
            <a:ext cx="2508420" cy="654909"/>
          </a:xfrm>
          <a:prstGeom prst="trapezoid">
            <a:avLst>
              <a:gd name="adj" fmla="val 601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2335427" y="3472246"/>
            <a:ext cx="1705231" cy="580769"/>
          </a:xfrm>
          <a:prstGeom prst="trapezoid">
            <a:avLst>
              <a:gd name="adj" fmla="val 522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47535" y="2916195"/>
            <a:ext cx="2520779" cy="3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>
            <a:off x="3889077" y="3762631"/>
            <a:ext cx="2153377" cy="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4251517" y="4380469"/>
            <a:ext cx="1914505" cy="6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>
            <a:off x="4630480" y="5078627"/>
            <a:ext cx="1560255" cy="3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 flipV="1">
            <a:off x="5023221" y="5782963"/>
            <a:ext cx="1315795" cy="1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Bevel 23"/>
          <p:cNvSpPr/>
          <p:nvPr/>
        </p:nvSpPr>
        <p:spPr>
          <a:xfrm>
            <a:off x="6042454" y="2545492"/>
            <a:ext cx="2631989" cy="704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  <p:sp>
        <p:nvSpPr>
          <p:cNvPr id="25" name="Bevel 24"/>
          <p:cNvSpPr/>
          <p:nvPr/>
        </p:nvSpPr>
        <p:spPr>
          <a:xfrm>
            <a:off x="6042454" y="3410462"/>
            <a:ext cx="2916195" cy="704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Dihargai</a:t>
            </a:r>
            <a:r>
              <a:rPr lang="en-US" dirty="0"/>
              <a:t>/</a:t>
            </a:r>
            <a:r>
              <a:rPr lang="en-US" dirty="0" err="1"/>
              <a:t>menghargai</a:t>
            </a:r>
            <a:endParaRPr lang="en-US" dirty="0"/>
          </a:p>
        </p:txBody>
      </p:sp>
      <p:sp>
        <p:nvSpPr>
          <p:cNvPr id="26" name="Bevel 25"/>
          <p:cNvSpPr/>
          <p:nvPr/>
        </p:nvSpPr>
        <p:spPr>
          <a:xfrm>
            <a:off x="6166022" y="4226011"/>
            <a:ext cx="2508421" cy="704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endParaRPr lang="en-US" dirty="0"/>
          </a:p>
        </p:txBody>
      </p:sp>
      <p:sp>
        <p:nvSpPr>
          <p:cNvPr id="27" name="Bevel 26"/>
          <p:cNvSpPr/>
          <p:nvPr/>
        </p:nvSpPr>
        <p:spPr>
          <a:xfrm>
            <a:off x="6190736" y="4967414"/>
            <a:ext cx="2483707" cy="704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Rasa </a:t>
            </a:r>
            <a:r>
              <a:rPr lang="en-US" dirty="0" err="1"/>
              <a:t>Nyaman</a:t>
            </a:r>
            <a:endParaRPr lang="en-US" dirty="0"/>
          </a:p>
        </p:txBody>
      </p:sp>
      <p:sp>
        <p:nvSpPr>
          <p:cNvPr id="28" name="Bevel 27"/>
          <p:cNvSpPr/>
          <p:nvPr/>
        </p:nvSpPr>
        <p:spPr>
          <a:xfrm>
            <a:off x="6339016" y="5758249"/>
            <a:ext cx="2335427" cy="704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Fisiologis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48184" y="1149177"/>
            <a:ext cx="3410465" cy="8031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Tugas </a:t>
            </a:r>
            <a:r>
              <a:rPr lang="en-US" dirty="0" err="1"/>
              <a:t>Jabarkan</a:t>
            </a:r>
            <a:r>
              <a:rPr lang="en-US" dirty="0"/>
              <a:t> </a:t>
            </a:r>
            <a:r>
              <a:rPr lang="en-US" dirty="0" err="1"/>
              <a:t>Kabutuhan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8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64" y="478475"/>
            <a:ext cx="7055380" cy="783654"/>
          </a:xfrm>
        </p:spPr>
        <p:txBody>
          <a:bodyPr/>
          <a:lstStyle/>
          <a:p>
            <a:pPr algn="ctr"/>
            <a:r>
              <a:rPr lang="en-US" sz="2400" dirty="0" err="1">
                <a:latin typeface="Arial Black" panose="020B0A04020102020204" pitchFamily="34" charset="0"/>
              </a:rPr>
              <a:t>Sejarah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Kesehatan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Jiwa</a:t>
            </a:r>
            <a:r>
              <a:rPr lang="en-US" sz="2400" dirty="0">
                <a:latin typeface="Arial Black" panose="020B0A04020102020204" pitchFamily="34" charset="0"/>
              </a:rPr>
              <a:t> di Indonesia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518" y="1571223"/>
            <a:ext cx="7959144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mahabarata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Ramayana (</a:t>
            </a:r>
            <a:r>
              <a:rPr lang="en-US" dirty="0" err="1"/>
              <a:t>Srikandi</a:t>
            </a:r>
            <a:r>
              <a:rPr lang="en-US" dirty="0"/>
              <a:t> </a:t>
            </a:r>
            <a:r>
              <a:rPr lang="en-US" dirty="0" err="1"/>
              <a:t>Edan</a:t>
            </a:r>
            <a:r>
              <a:rPr lang="en-US" dirty="0"/>
              <a:t>)</a:t>
            </a:r>
          </a:p>
        </p:txBody>
      </p:sp>
      <p:sp>
        <p:nvSpPr>
          <p:cNvPr id="5" name="Down Arrow 4"/>
          <p:cNvSpPr/>
          <p:nvPr/>
        </p:nvSpPr>
        <p:spPr>
          <a:xfrm>
            <a:off x="3902299" y="2543578"/>
            <a:ext cx="811369" cy="347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1532" y="3026536"/>
            <a:ext cx="3412902" cy="77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moyang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902299" y="3934498"/>
            <a:ext cx="946597" cy="37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6524" y="4417456"/>
            <a:ext cx="6323527" cy="1983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Zaman</a:t>
            </a:r>
            <a:r>
              <a:rPr lang="en-US" b="1" dirty="0"/>
              <a:t> </a:t>
            </a:r>
            <a:r>
              <a:rPr lang="en-US" b="1" dirty="0" err="1"/>
              <a:t>Kolonial</a:t>
            </a:r>
            <a:r>
              <a:rPr lang="en-US" b="1" dirty="0"/>
              <a:t> </a:t>
            </a:r>
          </a:p>
          <a:p>
            <a:r>
              <a:rPr lang="en-US" dirty="0" err="1"/>
              <a:t>Kolonial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sensus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ganggun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bentuknya</a:t>
            </a:r>
            <a:r>
              <a:rPr lang="en-US" dirty="0"/>
              <a:t> RSJ 1 </a:t>
            </a:r>
            <a:r>
              <a:rPr lang="en-US" dirty="0" err="1"/>
              <a:t>juli</a:t>
            </a:r>
            <a:r>
              <a:rPr lang="en-US" dirty="0"/>
              <a:t> 1882 di Bogor, 1902 RSJ </a:t>
            </a:r>
            <a:r>
              <a:rPr lang="en-US" dirty="0" err="1"/>
              <a:t>Lawang</a:t>
            </a:r>
            <a:r>
              <a:rPr lang="en-US" dirty="0"/>
              <a:t>, 1923 RSJ </a:t>
            </a:r>
            <a:r>
              <a:rPr lang="en-US" dirty="0" err="1"/>
              <a:t>Magelang</a:t>
            </a:r>
            <a:r>
              <a:rPr lang="en-US" dirty="0"/>
              <a:t>, 1927 RSJ </a:t>
            </a:r>
            <a:r>
              <a:rPr lang="en-US" dirty="0" err="1"/>
              <a:t>Sabang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20" y="450760"/>
            <a:ext cx="4250028" cy="74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Kemerdekaan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1820" y="1506826"/>
            <a:ext cx="8564451" cy="459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1947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jawatan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depertemen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1958 di </a:t>
            </a: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1960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1966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1970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bilogi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neurologi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pengobatannya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1990 diagnostic yang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skizofrenia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1990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20 </a:t>
            </a:r>
            <a:r>
              <a:rPr lang="en-US" dirty="0" err="1"/>
              <a:t>lebih</a:t>
            </a:r>
            <a:r>
              <a:rPr lang="en-US" dirty="0"/>
              <a:t> focus </a:t>
            </a:r>
            <a:r>
              <a:rPr lang="en-US" dirty="0" err="1"/>
              <a:t>kepada</a:t>
            </a:r>
            <a:r>
              <a:rPr lang="en-US" dirty="0"/>
              <a:t> (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primer,skunder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), </a:t>
            </a:r>
            <a:r>
              <a:rPr lang="en-US" dirty="0" err="1"/>
              <a:t>Epidemik</a:t>
            </a:r>
            <a:r>
              <a:rPr lang="en-US" dirty="0"/>
              <a:t> AIDS, </a:t>
            </a:r>
            <a:r>
              <a:rPr lang="en-US" dirty="0" err="1"/>
              <a:t>Berkembangan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ganggun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,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terlarang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Tahun</a:t>
            </a:r>
            <a:r>
              <a:rPr lang="en-US" dirty="0"/>
              <a:t> 2014 di </a:t>
            </a:r>
            <a:r>
              <a:rPr lang="en-US" dirty="0" err="1"/>
              <a:t>bentuknya</a:t>
            </a:r>
            <a:r>
              <a:rPr lang="en-US" dirty="0"/>
              <a:t> PIS PK (</a:t>
            </a:r>
            <a:r>
              <a:rPr lang="en-US" dirty="0" err="1"/>
              <a:t>germas</a:t>
            </a:r>
            <a:r>
              <a:rPr lang="en-US" dirty="0"/>
              <a:t>) </a:t>
            </a:r>
            <a:r>
              <a:rPr lang="en-US" dirty="0" err="1"/>
              <a:t>lebih</a:t>
            </a:r>
            <a:r>
              <a:rPr lang="en-US" dirty="0"/>
              <a:t> focus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primer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12 </a:t>
            </a:r>
            <a:r>
              <a:rPr lang="en-US" dirty="0" err="1"/>
              <a:t>Indikator</a:t>
            </a:r>
            <a:r>
              <a:rPr lang="en-US" dirty="0"/>
              <a:t> PIS PK (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ganggun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847921" cy="1337445"/>
          </a:xfrm>
        </p:spPr>
        <p:txBody>
          <a:bodyPr/>
          <a:lstStyle/>
          <a:p>
            <a:pPr algn="ctr"/>
            <a:r>
              <a:rPr lang="en-US" sz="3200" b="1" dirty="0"/>
              <a:t>TERND DAN ISU KESEHATAN JIWA GLOBAL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459" y="2627290"/>
            <a:ext cx="7765961" cy="92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di Indonesia </a:t>
            </a:r>
            <a:r>
              <a:rPr lang="en-US" sz="2400" dirty="0" err="1"/>
              <a:t>bagaiamana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17" y="4610637"/>
            <a:ext cx="7740203" cy="77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Bagaiman</a:t>
            </a:r>
            <a:r>
              <a:rPr lang="en-US" sz="2000" b="1" dirty="0"/>
              <a:t> Trend </a:t>
            </a:r>
            <a:r>
              <a:rPr lang="en-US" sz="2000" b="1" dirty="0" err="1"/>
              <a:t>isu</a:t>
            </a:r>
            <a:r>
              <a:rPr lang="en-US" sz="2000" b="1" dirty="0"/>
              <a:t> </a:t>
            </a: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b="1" dirty="0" err="1"/>
              <a:t>jiwa</a:t>
            </a:r>
            <a:r>
              <a:rPr lang="en-US" sz="2000" b="1" dirty="0"/>
              <a:t> global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25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8236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RISKESDAS 2007 &amp; 2013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MENTAL HEALTH PROBLEM IN INDONESIA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(</a:t>
            </a:r>
            <a:r>
              <a:rPr lang="en-US" sz="2400" b="1" dirty="0" err="1">
                <a:solidFill>
                  <a:srgbClr val="00B0F0"/>
                </a:solidFill>
              </a:rPr>
              <a:t>Masalah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Kesehatan</a:t>
            </a:r>
            <a:r>
              <a:rPr lang="en-US" sz="2400" b="1" dirty="0">
                <a:solidFill>
                  <a:srgbClr val="00B0F0"/>
                </a:solidFill>
              </a:rPr>
              <a:t> Jiwa di Indonesia)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878323"/>
              </p:ext>
            </p:extLst>
          </p:nvPr>
        </p:nvGraphicFramePr>
        <p:xfrm>
          <a:off x="680356" y="2070900"/>
          <a:ext cx="7783287" cy="248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48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 marL="91416" marR="91416" marT="34284" marB="342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MENTAL DISORDER </a:t>
                      </a:r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(GANGGUAN JIWA)</a:t>
                      </a:r>
                    </a:p>
                  </a:txBody>
                  <a:tcPr marL="91416" marR="91416" marT="34284" marB="342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PREVALENCE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(PREVALENSI)</a:t>
                      </a:r>
                    </a:p>
                  </a:txBody>
                  <a:tcPr marL="91416" marR="91416" marT="34284" marB="342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6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Riskesdas</a:t>
                      </a:r>
                      <a:r>
                        <a:rPr lang="en-US" sz="1800" b="1" dirty="0"/>
                        <a:t> 2007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Riskesdas</a:t>
                      </a:r>
                      <a:r>
                        <a:rPr lang="en-US" sz="1800" b="1" baseline="0" dirty="0"/>
                        <a:t> 2013</a:t>
                      </a:r>
                      <a:endParaRPr lang="en-US" sz="1800" b="1" dirty="0"/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PASUNG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(</a:t>
                      </a:r>
                      <a:r>
                        <a:rPr lang="en-US" sz="1500" b="1" dirty="0" err="1"/>
                        <a:t>Riskesdas</a:t>
                      </a:r>
                      <a:r>
                        <a:rPr lang="en-US" sz="1500" b="1" dirty="0"/>
                        <a:t> 2013)</a:t>
                      </a:r>
                    </a:p>
                  </a:txBody>
                  <a:tcPr marL="91416" marR="91416" marT="34284" marB="342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88"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Severe Mental Disorder  </a:t>
                      </a:r>
                      <a:r>
                        <a:rPr lang="en-US" sz="1500" b="1" dirty="0">
                          <a:solidFill>
                            <a:srgbClr val="00B0F0"/>
                          </a:solidFill>
                        </a:rPr>
                        <a:t>(ODGJ </a:t>
                      </a:r>
                      <a:r>
                        <a:rPr lang="en-US" sz="1500" b="1" dirty="0" err="1">
                          <a:solidFill>
                            <a:srgbClr val="00B0F0"/>
                          </a:solidFill>
                        </a:rPr>
                        <a:t>Berat</a:t>
                      </a:r>
                      <a:r>
                        <a:rPr lang="en-US" sz="1500" b="1" dirty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0.46%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0.17%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14.3%</a:t>
                      </a:r>
                    </a:p>
                  </a:txBody>
                  <a:tcPr marL="91416" marR="91416" marT="34284" marB="342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273"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/>
                        <a:t>Mental Emotional Disorder </a:t>
                      </a:r>
                      <a:r>
                        <a:rPr lang="en-US" sz="1500" b="1" baseline="0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en-US" sz="1500" b="1" baseline="0" dirty="0" err="1">
                          <a:solidFill>
                            <a:srgbClr val="00B0F0"/>
                          </a:solidFill>
                        </a:rPr>
                        <a:t>Gangguan</a:t>
                      </a:r>
                      <a:r>
                        <a:rPr lang="en-US" sz="1500" b="1" baseline="0" dirty="0">
                          <a:solidFill>
                            <a:srgbClr val="00B0F0"/>
                          </a:solidFill>
                        </a:rPr>
                        <a:t> Mental </a:t>
                      </a:r>
                      <a:r>
                        <a:rPr lang="en-US" sz="1500" b="1" baseline="0" dirty="0" err="1">
                          <a:solidFill>
                            <a:srgbClr val="00B0F0"/>
                          </a:solidFill>
                        </a:rPr>
                        <a:t>Emosional</a:t>
                      </a:r>
                      <a:r>
                        <a:rPr lang="en-US" sz="1500" b="1" baseline="0" dirty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en-US" sz="15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11.6%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6.0%</a:t>
                      </a:r>
                    </a:p>
                  </a:txBody>
                  <a:tcPr marL="91416" marR="91416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34284" marB="342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9388" y="5046490"/>
            <a:ext cx="5846544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/>
              <a:t>ODGJ 2013</a:t>
            </a:r>
          </a:p>
          <a:p>
            <a:pPr>
              <a:defRPr/>
            </a:pPr>
            <a:r>
              <a:rPr lang="en-US" sz="1500" dirty="0"/>
              <a:t>TERTINGGI NO 1 : ACEH DAN JOGYA	: 0.27%</a:t>
            </a:r>
          </a:p>
          <a:p>
            <a:pPr>
              <a:defRPr/>
            </a:pPr>
            <a:r>
              <a:rPr lang="en-US" sz="1500" dirty="0"/>
              <a:t>KEDUA	            : SULSEL		: 0.26%</a:t>
            </a:r>
          </a:p>
          <a:p>
            <a:pPr>
              <a:defRPr/>
            </a:pPr>
            <a:r>
              <a:rPr lang="en-US" sz="1500" dirty="0"/>
              <a:t>KETIGA	            : JATENG DAN BALI	: 0.23%</a:t>
            </a:r>
          </a:p>
        </p:txBody>
      </p:sp>
    </p:spTree>
    <p:extLst>
      <p:ext uri="{BB962C8B-B14F-4D97-AF65-F5344CB8AC3E}">
        <p14:creationId xmlns:p14="http://schemas.microsoft.com/office/powerpoint/2010/main" val="37305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89C74593-176A-42C4-8EEB-18EC1776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47" y="1089844"/>
            <a:ext cx="7110923" cy="9855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PROPORSI RUMAH TANGGA DENGAN ART GANGGUAN JIWA SKIZOFRENIA/PSIKOSIS MENURUT PROVINSI</a:t>
            </a:r>
            <a:r>
              <a:rPr lang="en-GB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(PER MIL), 2013-2018</a:t>
            </a:r>
            <a:endParaRPr lang="en-GB" altLang="en-US" sz="21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48EED3-2209-4C40-82A1-37BB6ED7A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95930"/>
              </p:ext>
            </p:extLst>
          </p:nvPr>
        </p:nvGraphicFramePr>
        <p:xfrm>
          <a:off x="544069" y="2252919"/>
          <a:ext cx="815127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772E03-B6F6-4DF6-AE78-8FD40CF196AB}"/>
              </a:ext>
            </a:extLst>
          </p:cNvPr>
          <p:cNvSpPr/>
          <p:nvPr/>
        </p:nvSpPr>
        <p:spPr>
          <a:xfrm>
            <a:off x="2164987" y="5905616"/>
            <a:ext cx="4909444" cy="39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100" dirty="0"/>
              <a:t>7 from 1.000 family: Schizophrenia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7" y="257577"/>
            <a:ext cx="4391695" cy="46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Riskesdes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9392803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75826ADA-D111-481A-BA3A-7CD31EC7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69" y="388338"/>
            <a:ext cx="7213827" cy="10417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PROPORSI RUMAH TANGGA YANG MEMILIKI ART GANGGUAN JIWA SKIZOFRENIA/PSIKOSIS YANG DIPASUN</a:t>
            </a:r>
            <a: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 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MENURUT TEMPAT TINGGAL, 2013-2018</a:t>
            </a:r>
            <a:endParaRPr lang="en-US" altLang="en-US" sz="2100" b="1" dirty="0">
              <a:ea typeface="ＭＳ Ｐゴシック" panose="020B0600070205080204" pitchFamily="34" charset="-128"/>
            </a:endParaRP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691BEFD7-02F9-462F-A2E1-D9A8C8F3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27383" y="572690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F63350-F634-450B-B880-F81857F6024B}" type="slidenum">
              <a:rPr lang="id-ID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id-ID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5716" name="Content Placeholder 3">
            <a:extLst>
              <a:ext uri="{FF2B5EF4-FFF2-40B4-BE49-F238E27FC236}">
                <a16:creationId xmlns:a16="http://schemas.microsoft.com/office/drawing/2014/main" id="{11B8622C-600D-4974-B04A-5B2F75CAF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701743"/>
              </p:ext>
            </p:extLst>
          </p:nvPr>
        </p:nvGraphicFramePr>
        <p:xfrm>
          <a:off x="1122363" y="2576513"/>
          <a:ext cx="3413125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5000661" imgH="3876633" progId="Excel.Chart.8">
                  <p:embed/>
                </p:oleObj>
              </mc:Choice>
              <mc:Fallback>
                <p:oleObj name="Chart" r:id="rId3" imgW="5000661" imgH="387663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2576513"/>
                        <a:ext cx="3413125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Slide Number Placeholder 3">
            <a:extLst>
              <a:ext uri="{FF2B5EF4-FFF2-40B4-BE49-F238E27FC236}">
                <a16:creationId xmlns:a16="http://schemas.microsoft.com/office/drawing/2014/main" id="{7C7B5186-0D26-4A92-AB02-DA7AE9F0238E}"/>
              </a:ext>
            </a:extLst>
          </p:cNvPr>
          <p:cNvSpPr txBox="1">
            <a:spLocks/>
          </p:cNvSpPr>
          <p:nvPr/>
        </p:nvSpPr>
        <p:spPr bwMode="auto">
          <a:xfrm>
            <a:off x="1537098" y="5222082"/>
            <a:ext cx="2593181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/>
              <a:t>Pernah dipasung </a:t>
            </a:r>
            <a:endParaRPr lang="id-ID" altLang="en-US" sz="1200" b="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8CA13A-768B-4BAC-8E00-B508571C3252}"/>
              </a:ext>
            </a:extLst>
          </p:cNvPr>
          <p:cNvGraphicFramePr>
            <a:graphicFrameLocks/>
          </p:cNvGraphicFramePr>
          <p:nvPr/>
        </p:nvGraphicFramePr>
        <p:xfrm>
          <a:off x="4727640" y="1776512"/>
          <a:ext cx="4535022" cy="349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5719" name="Slide Number Placeholder 3">
            <a:extLst>
              <a:ext uri="{FF2B5EF4-FFF2-40B4-BE49-F238E27FC236}">
                <a16:creationId xmlns:a16="http://schemas.microsoft.com/office/drawing/2014/main" id="{895D3F1C-F825-44A1-8A58-117867F2E445}"/>
              </a:ext>
            </a:extLst>
          </p:cNvPr>
          <p:cNvSpPr txBox="1">
            <a:spLocks/>
          </p:cNvSpPr>
          <p:nvPr/>
        </p:nvSpPr>
        <p:spPr bwMode="auto">
          <a:xfrm>
            <a:off x="5555457" y="5266135"/>
            <a:ext cx="2570560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 dirty="0" err="1"/>
              <a:t>Dipasung</a:t>
            </a:r>
            <a:r>
              <a:rPr lang="en-GB" altLang="en-US" sz="1200" b="1" dirty="0"/>
              <a:t> 3 </a:t>
            </a:r>
            <a:r>
              <a:rPr lang="en-GB" altLang="en-US" sz="1200" b="1" dirty="0" err="1"/>
              <a:t>bulan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terakhir</a:t>
            </a:r>
            <a:endParaRPr lang="id-ID" altLang="en-US" sz="1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4FB89-D0EC-4053-8196-B503AE3C9317}"/>
              </a:ext>
            </a:extLst>
          </p:cNvPr>
          <p:cNvSpPr/>
          <p:nvPr/>
        </p:nvSpPr>
        <p:spPr>
          <a:xfrm>
            <a:off x="983114" y="5559880"/>
            <a:ext cx="3692301" cy="353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Schizophrenia Ever been confinement: 14%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296474-3B5C-42D4-8D00-28EE4563D37C}"/>
              </a:ext>
            </a:extLst>
          </p:cNvPr>
          <p:cNvSpPr/>
          <p:nvPr/>
        </p:nvSpPr>
        <p:spPr>
          <a:xfrm>
            <a:off x="4909458" y="5570768"/>
            <a:ext cx="4196442" cy="353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Schizophrenia have been confinement past 3 </a:t>
            </a:r>
            <a:r>
              <a:rPr lang="en-GB" sz="1350" b="1" dirty="0" err="1"/>
              <a:t>mos</a:t>
            </a:r>
            <a:r>
              <a:rPr lang="en-GB" sz="1350" b="1" dirty="0"/>
              <a:t>: 31.5%</a:t>
            </a:r>
          </a:p>
        </p:txBody>
      </p:sp>
    </p:spTree>
    <p:extLst>
      <p:ext uri="{BB962C8B-B14F-4D97-AF65-F5344CB8AC3E}">
        <p14:creationId xmlns:p14="http://schemas.microsoft.com/office/powerpoint/2010/main" val="165777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OleChart spid="115716" grpId="0"/>
      <p:bldP spid="115717" grpId="0"/>
      <p:bldGraphic spid="7" grpId="0">
        <p:bldAsOne/>
      </p:bldGraphic>
      <p:bldP spid="115719" grpId="0"/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B0083A3D-DB39-4350-B0C7-EDFF481E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39" y="581216"/>
            <a:ext cx="6717804" cy="697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CAKUPAN PENGOBATAN PENDERITA </a:t>
            </a:r>
            <a:b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GANGGUAN JIWA SKIZOFRENIA/ PSIKOSIS, 2018</a:t>
            </a:r>
            <a:b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1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16740" name="Group 14">
            <a:extLst>
              <a:ext uri="{FF2B5EF4-FFF2-40B4-BE49-F238E27FC236}">
                <a16:creationId xmlns:a16="http://schemas.microsoft.com/office/drawing/2014/main" id="{4C7529F7-69A5-4936-9289-ED692EE79857}"/>
              </a:ext>
            </a:extLst>
          </p:cNvPr>
          <p:cNvGrpSpPr>
            <a:grpSpLocks/>
          </p:cNvGrpSpPr>
          <p:nvPr/>
        </p:nvGrpSpPr>
        <p:grpSpPr bwMode="auto">
          <a:xfrm>
            <a:off x="656823" y="1828800"/>
            <a:ext cx="3992568" cy="3898107"/>
            <a:chOff x="622750" y="2283450"/>
            <a:chExt cx="7062515" cy="3450771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FC75FC2F-2C1C-4A4D-B7B5-8B8CC21F25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2831347"/>
                </p:ext>
              </p:extLst>
            </p:nvPr>
          </p:nvGraphicFramePr>
          <p:xfrm>
            <a:off x="2685094" y="2283450"/>
            <a:ext cx="5000171" cy="345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2D9579-7F1D-47D4-8458-44B73D6B9FD9}"/>
                </a:ext>
              </a:extLst>
            </p:cNvPr>
            <p:cNvCxnSpPr/>
            <p:nvPr/>
          </p:nvCxnSpPr>
          <p:spPr>
            <a:xfrm flipV="1">
              <a:off x="622750" y="2818626"/>
              <a:ext cx="4584577" cy="14215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88583F-2187-47D5-B5AA-898702D15A78}"/>
                </a:ext>
              </a:extLst>
            </p:cNvPr>
            <p:cNvCxnSpPr/>
            <p:nvPr/>
          </p:nvCxnSpPr>
          <p:spPr>
            <a:xfrm>
              <a:off x="622750" y="4428336"/>
              <a:ext cx="4373913" cy="44040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eft Brace 24">
            <a:extLst>
              <a:ext uri="{FF2B5EF4-FFF2-40B4-BE49-F238E27FC236}">
                <a16:creationId xmlns:a16="http://schemas.microsoft.com/office/drawing/2014/main" id="{A6D9722F-7AF9-47DA-B5BE-D6E687EFACDF}"/>
              </a:ext>
            </a:extLst>
          </p:cNvPr>
          <p:cNvSpPr/>
          <p:nvPr/>
        </p:nvSpPr>
        <p:spPr>
          <a:xfrm>
            <a:off x="4325541" y="2240756"/>
            <a:ext cx="323850" cy="259199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6742" name="TextBox 25">
            <a:extLst>
              <a:ext uri="{FF2B5EF4-FFF2-40B4-BE49-F238E27FC236}">
                <a16:creationId xmlns:a16="http://schemas.microsoft.com/office/drawing/2014/main" id="{EE984849-3E08-48CC-BAE4-CCBC505C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5131594"/>
            <a:ext cx="3370660" cy="2769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Alasan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tidak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rutin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minum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obat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1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bulan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terakhir</a:t>
            </a:r>
            <a:r>
              <a:rPr lang="en-US" altLang="en-US" sz="1200" dirty="0">
                <a:solidFill>
                  <a:schemeClr val="bg2"/>
                </a:solidFill>
                <a:latin typeface="Arial Narrow" panose="020B0606020202030204" pitchFamily="34" charset="0"/>
              </a:rPr>
              <a:t> (%)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B396B01-0E9A-4CDA-951F-7399B2ABB126}"/>
              </a:ext>
            </a:extLst>
          </p:cNvPr>
          <p:cNvGraphicFramePr>
            <a:graphicFrameLocks/>
          </p:cNvGraphicFramePr>
          <p:nvPr/>
        </p:nvGraphicFramePr>
        <p:xfrm>
          <a:off x="4649321" y="2294874"/>
          <a:ext cx="4315167" cy="275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229176-3FAE-4BFF-BEC2-EAF1459AB849}"/>
              </a:ext>
            </a:extLst>
          </p:cNvPr>
          <p:cNvGraphicFramePr>
            <a:graphicFrameLocks/>
          </p:cNvGraphicFramePr>
          <p:nvPr/>
        </p:nvGraphicFramePr>
        <p:xfrm>
          <a:off x="144016" y="2116603"/>
          <a:ext cx="2051720" cy="27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5AD28C-B85E-4BA7-8049-B64EAA33D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10959"/>
              </p:ext>
            </p:extLst>
          </p:nvPr>
        </p:nvGraphicFramePr>
        <p:xfrm>
          <a:off x="-321181" y="2813213"/>
          <a:ext cx="2483768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60D8E6-5572-4BBD-83F9-9354BF1E7702}"/>
              </a:ext>
            </a:extLst>
          </p:cNvPr>
          <p:cNvSpPr txBox="1"/>
          <p:nvPr/>
        </p:nvSpPr>
        <p:spPr>
          <a:xfrm>
            <a:off x="935915" y="3656928"/>
            <a:ext cx="608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Berobat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FAD41-2DF3-4FE7-BEAB-EDBB2EA557DF}"/>
              </a:ext>
            </a:extLst>
          </p:cNvPr>
          <p:cNvSpPr txBox="1"/>
          <p:nvPr/>
        </p:nvSpPr>
        <p:spPr>
          <a:xfrm>
            <a:off x="2466322" y="3712369"/>
            <a:ext cx="608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Rutin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BE8B3-2BFF-443F-AC9B-FD68764A8070}"/>
              </a:ext>
            </a:extLst>
          </p:cNvPr>
          <p:cNvSpPr txBox="1"/>
          <p:nvPr/>
        </p:nvSpPr>
        <p:spPr>
          <a:xfrm>
            <a:off x="3236067" y="3844762"/>
            <a:ext cx="789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Tdk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rutin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Graphic spid="1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00290258-A531-4EA0-8064-2A3629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44" y="309267"/>
            <a:ext cx="7773590" cy="892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PREVALENSI DEPRESI</a:t>
            </a:r>
            <a:r>
              <a:rPr lang="id-ID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PADA  </a:t>
            </a:r>
            <a:r>
              <a:rPr lang="id-ID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ENDUDUK UMUR ≥15 </a:t>
            </a:r>
            <a:r>
              <a:rPr lang="id-ID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AHUN MENURUT </a:t>
            </a:r>
            <a:r>
              <a:rPr lang="id-ID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ROVINSI, 2018</a:t>
            </a:r>
            <a:endParaRPr lang="en-GB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96BE3D44-2A38-4DA3-9F6F-A2136DCD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2"/>
            <a:ext cx="2175062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328FE9-56B7-4334-8690-04A56871F29E}" type="slidenum">
              <a:rPr lang="id-ID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id-ID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7764" name="Title 1">
            <a:extLst>
              <a:ext uri="{FF2B5EF4-FFF2-40B4-BE49-F238E27FC236}">
                <a16:creationId xmlns:a16="http://schemas.microsoft.com/office/drawing/2014/main" id="{F7748D30-7FB8-417C-9DC4-3AB2F0686027}"/>
              </a:ext>
            </a:extLst>
          </p:cNvPr>
          <p:cNvSpPr>
            <a:spLocks noGrp="1"/>
          </p:cNvSpPr>
          <p:nvPr/>
        </p:nvSpPr>
        <p:spPr bwMode="auto">
          <a:xfrm>
            <a:off x="-115523" y="5163908"/>
            <a:ext cx="777359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1200" dirty="0">
                <a:latin typeface="Arial Narrow" panose="020B0606020202030204" pitchFamily="34" charset="0"/>
              </a:rPr>
              <a:t>*berdasarkan wawancara dengan </a:t>
            </a:r>
            <a:r>
              <a:rPr lang="id-ID" altLang="en-US" sz="1200" i="1" dirty="0">
                <a:latin typeface="Arial Narrow" panose="020B0606020202030204" pitchFamily="34" charset="0"/>
              </a:rPr>
              <a:t>Mini International Neuropsychiatric Interview</a:t>
            </a:r>
            <a:r>
              <a:rPr lang="id-ID" altLang="en-US" sz="1200" dirty="0">
                <a:latin typeface="Arial Narrow" panose="020B0606020202030204" pitchFamily="34" charset="0"/>
              </a:rPr>
              <a:t> (MINI</a:t>
            </a:r>
            <a:r>
              <a:rPr lang="en-GB" altLang="en-US" sz="1200" dirty="0">
                <a:latin typeface="Arial Narrow" panose="020B0606020202030204" pitchFamily="34" charset="0"/>
              </a:rPr>
              <a:t>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C713DB-E860-4938-AEDE-02ADFD3C8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957727"/>
              </p:ext>
            </p:extLst>
          </p:nvPr>
        </p:nvGraphicFramePr>
        <p:xfrm>
          <a:off x="335186" y="1777944"/>
          <a:ext cx="7587908" cy="329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0D8F07-8A2E-4BEC-9BCA-BD4DA6BF4CB7}"/>
              </a:ext>
            </a:extLst>
          </p:cNvPr>
          <p:cNvSpPr txBox="1">
            <a:spLocks/>
          </p:cNvSpPr>
          <p:nvPr/>
        </p:nvSpPr>
        <p:spPr>
          <a:xfrm>
            <a:off x="5054582" y="2871437"/>
            <a:ext cx="1981003" cy="779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9%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penderita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depresi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minum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obat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/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menjalani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pengobatan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medis</a:t>
            </a: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F7C0C91-41EB-404D-A455-30BF5BDEA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07407"/>
              </p:ext>
            </p:extLst>
          </p:nvPr>
        </p:nvGraphicFramePr>
        <p:xfrm>
          <a:off x="6916738" y="1385888"/>
          <a:ext cx="222885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3990928" imgH="4457621" progId="Excel.Chart.8">
                  <p:embed/>
                </p:oleObj>
              </mc:Choice>
              <mc:Fallback>
                <p:oleObj name="Chart" r:id="rId4" imgW="3990928" imgH="44576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385888"/>
                        <a:ext cx="222885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74D831-97CF-4BDB-B7D4-0075D1438A79}"/>
              </a:ext>
            </a:extLst>
          </p:cNvPr>
          <p:cNvCxnSpPr/>
          <p:nvPr/>
        </p:nvCxnSpPr>
        <p:spPr>
          <a:xfrm flipV="1">
            <a:off x="4744122" y="3132493"/>
            <a:ext cx="0" cy="58091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F315CA-1E3C-4F48-981C-F765F9D4C59A}"/>
              </a:ext>
            </a:extLst>
          </p:cNvPr>
          <p:cNvCxnSpPr/>
          <p:nvPr/>
        </p:nvCxnSpPr>
        <p:spPr>
          <a:xfrm>
            <a:off x="4744124" y="3140561"/>
            <a:ext cx="342732" cy="0"/>
          </a:xfrm>
          <a:prstGeom prst="line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7D982438-565B-4939-87A0-35F60FE1AFDB}"/>
              </a:ext>
            </a:extLst>
          </p:cNvPr>
          <p:cNvSpPr/>
          <p:nvPr/>
        </p:nvSpPr>
        <p:spPr>
          <a:xfrm>
            <a:off x="5661213" y="5767473"/>
            <a:ext cx="3423311" cy="5497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FF0000"/>
                </a:solidFill>
              </a:rPr>
              <a:t>Prevalence of Depression: 6.1%</a:t>
            </a:r>
          </a:p>
          <a:p>
            <a:pPr algn="ctr"/>
            <a:r>
              <a:rPr lang="en-GB" sz="1500" b="1" dirty="0">
                <a:solidFill>
                  <a:srgbClr val="FF0000"/>
                </a:solidFill>
              </a:rPr>
              <a:t>Only 9% get a medication</a:t>
            </a:r>
          </a:p>
        </p:txBody>
      </p:sp>
    </p:spTree>
    <p:extLst>
      <p:ext uri="{BB962C8B-B14F-4D97-AF65-F5344CB8AC3E}">
        <p14:creationId xmlns:p14="http://schemas.microsoft.com/office/powerpoint/2010/main" val="366298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764" grpId="0"/>
      <p:bldGraphic spid="7" grpId="0">
        <p:bldAsOne/>
      </p:bldGraphic>
      <p:bldOleChart spid="8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E85F-3608-40BA-BDB5-8BA8C5E3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88" y="369155"/>
            <a:ext cx="7963079" cy="17417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4050" b="1" dirty="0"/>
              <a:t>STUDY OF SUICIDAL IDEATION: </a:t>
            </a:r>
            <a:br>
              <a:rPr lang="en-GB" sz="4050" b="1" dirty="0"/>
            </a:br>
            <a:r>
              <a:rPr lang="en-GB" sz="4050" b="1" dirty="0"/>
              <a:t>Adolescences 15-18 years </a:t>
            </a:r>
            <a:br>
              <a:rPr lang="en-GB" sz="4050" b="1" dirty="0"/>
            </a:br>
            <a:r>
              <a:rPr lang="en-GB" sz="1650" b="1" dirty="0"/>
              <a:t>(Keliat, </a:t>
            </a:r>
            <a:r>
              <a:rPr lang="en-GB" sz="1650" b="1" dirty="0" err="1"/>
              <a:t>Nasution</a:t>
            </a:r>
            <a:r>
              <a:rPr lang="en-GB" sz="1650" b="1" dirty="0"/>
              <a:t>, </a:t>
            </a:r>
            <a:r>
              <a:rPr lang="en-GB" sz="1650" b="1" dirty="0" err="1"/>
              <a:t>Wulandari</a:t>
            </a:r>
            <a:r>
              <a:rPr lang="en-GB" sz="1650" b="1" dirty="0"/>
              <a:t>, </a:t>
            </a:r>
            <a:r>
              <a:rPr lang="en-GB" sz="1650" b="1" dirty="0" err="1"/>
              <a:t>Primananda</a:t>
            </a:r>
            <a:r>
              <a:rPr lang="en-GB" sz="1650" b="1" dirty="0"/>
              <a:t>, </a:t>
            </a:r>
            <a:r>
              <a:rPr lang="en-GB" sz="1650" b="1" dirty="0" err="1"/>
              <a:t>Wardani</a:t>
            </a:r>
            <a:r>
              <a:rPr lang="en-GB" sz="1650" b="1" dirty="0"/>
              <a:t>, </a:t>
            </a:r>
            <a:r>
              <a:rPr lang="en-GB" sz="1650" b="1" dirty="0" err="1"/>
              <a:t>Florensa</a:t>
            </a:r>
            <a:r>
              <a:rPr lang="en-GB" sz="1650" b="1" dirty="0"/>
              <a:t>, </a:t>
            </a:r>
            <a:r>
              <a:rPr lang="en-GB" sz="1650" b="1" dirty="0" err="1"/>
              <a:t>Waluyo</a:t>
            </a:r>
            <a:r>
              <a:rPr lang="en-GB" sz="1650" b="1" dirty="0"/>
              <a:t>, 2018)</a:t>
            </a:r>
            <a:r>
              <a:rPr lang="en-GB" sz="33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D226-25BC-400F-A8A8-5CCDB80E8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7" y="2959496"/>
            <a:ext cx="8100810" cy="25418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AutoNum type="arabicPeriod"/>
            </a:pPr>
            <a:r>
              <a:rPr lang="en-GB" sz="3300" dirty="0"/>
              <a:t>Respondents 						: 422 </a:t>
            </a:r>
          </a:p>
          <a:p>
            <a:pPr>
              <a:buAutoNum type="arabicPeriod"/>
            </a:pPr>
            <a:r>
              <a:rPr lang="en-GB" sz="3300" dirty="0"/>
              <a:t>High Suicidal Ideation		: 55.2%</a:t>
            </a:r>
          </a:p>
          <a:p>
            <a:pPr>
              <a:buAutoNum type="arabicPeriod"/>
            </a:pPr>
            <a:r>
              <a:rPr lang="en-GB" sz="3300" dirty="0"/>
              <a:t>Low Suicidal Ideation		: 3.3%</a:t>
            </a:r>
          </a:p>
          <a:p>
            <a:pPr>
              <a:buAutoNum type="arabicPeriod"/>
            </a:pPr>
            <a:r>
              <a:rPr lang="en-GB" sz="3300" dirty="0"/>
              <a:t>No Suicidal Ideation			: 41.5 %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32160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D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42" y="804491"/>
            <a:ext cx="2900460" cy="38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7972" y="5306095"/>
            <a:ext cx="4443211" cy="824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saudara</a:t>
            </a:r>
            <a:r>
              <a:rPr lang="en-US" dirty="0"/>
              <a:t> </a:t>
            </a:r>
            <a:r>
              <a:rPr lang="en-US" dirty="0" err="1"/>
              <a:t>bayangkan</a:t>
            </a:r>
            <a:r>
              <a:rPr lang="en-US" dirty="0"/>
              <a:t>?</a:t>
            </a: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55" y="798197"/>
            <a:ext cx="3013656" cy="38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22E66B24-5547-420D-8706-DC5424D7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3" y="458997"/>
            <a:ext cx="7460116" cy="1040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REVALENSI</a:t>
            </a:r>
            <a: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GANGGUAN MENTAL EMOSIONAL  </a:t>
            </a:r>
            <a:b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PADA PENDUDUK</a:t>
            </a:r>
            <a:r>
              <a:rPr lang="id-ID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UMUR </a:t>
            </a:r>
            <a:r>
              <a:rPr lang="en-US" altLang="en-US" sz="2100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US" altLang="en-US" sz="21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15 TAHUN MENURUT PROVINSI, 2007-2018</a:t>
            </a:r>
          </a:p>
        </p:txBody>
      </p:sp>
      <p:sp>
        <p:nvSpPr>
          <p:cNvPr id="119811" name="TextBox 7">
            <a:extLst>
              <a:ext uri="{FF2B5EF4-FFF2-40B4-BE49-F238E27FC236}">
                <a16:creationId xmlns:a16="http://schemas.microsoft.com/office/drawing/2014/main" id="{8C193F9C-A37B-4E88-B79E-613B571B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10" y="5472991"/>
            <a:ext cx="58281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d-ID" altLang="en-US" sz="1050" b="1">
                <a:latin typeface="Arial Narrow" panose="020B0606020202030204" pitchFamily="34" charset="0"/>
              </a:rPr>
              <a:t>*</a:t>
            </a:r>
            <a:r>
              <a:rPr lang="en-US" altLang="en-US" sz="1050">
                <a:latin typeface="Arial Narrow" panose="020B0606020202030204" pitchFamily="34" charset="0"/>
              </a:rPr>
              <a:t>berdasarkan wawancara dengan </a:t>
            </a:r>
            <a:r>
              <a:rPr lang="en-US" altLang="en-US" sz="1050" i="1">
                <a:latin typeface="Arial Narrow" panose="020B0606020202030204" pitchFamily="34" charset="0"/>
              </a:rPr>
              <a:t>Self Reporting Questionnaire</a:t>
            </a:r>
            <a:r>
              <a:rPr lang="en-US" altLang="en-US" sz="1050">
                <a:latin typeface="Arial Narrow" panose="020B0606020202030204" pitchFamily="34" charset="0"/>
              </a:rPr>
              <a:t>-20</a:t>
            </a:r>
            <a:r>
              <a:rPr lang="id-ID" altLang="en-US" sz="1050">
                <a:latin typeface="Arial Narrow" panose="020B0606020202030204" pitchFamily="34" charset="0"/>
              </a:rPr>
              <a:t> </a:t>
            </a:r>
            <a:r>
              <a:rPr lang="en-US" altLang="en-US" sz="1050">
                <a:latin typeface="Arial Narrow" panose="020B0606020202030204" pitchFamily="34" charset="0"/>
              </a:rPr>
              <a:t>(SRQ-20), Nilai Batas Pisah (</a:t>
            </a:r>
            <a:r>
              <a:rPr lang="en-US" altLang="en-US" sz="1050" i="1">
                <a:latin typeface="Arial Narrow" panose="020B0606020202030204" pitchFamily="34" charset="0"/>
              </a:rPr>
              <a:t>Cut off Point</a:t>
            </a:r>
            <a:r>
              <a:rPr lang="en-US" altLang="en-US" sz="1050">
                <a:latin typeface="Arial Narrow" panose="020B0606020202030204" pitchFamily="34" charset="0"/>
              </a:rPr>
              <a:t>)  ≥ 6            </a:t>
            </a:r>
          </a:p>
        </p:txBody>
      </p:sp>
      <p:sp>
        <p:nvSpPr>
          <p:cNvPr id="119812" name="Slide Number Placeholder 6">
            <a:extLst>
              <a:ext uri="{FF2B5EF4-FFF2-40B4-BE49-F238E27FC236}">
                <a16:creationId xmlns:a16="http://schemas.microsoft.com/office/drawing/2014/main" id="{0F82DA25-EDEE-4968-A00D-7C484FF7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95110" y="572690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FF6719-C755-4A58-A11D-4D1CB0535263}" type="slidenum">
              <a:rPr lang="id-ID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id-ID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364A49-7CA2-40B0-9E3A-0D7884CB3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22480"/>
              </p:ext>
            </p:extLst>
          </p:nvPr>
        </p:nvGraphicFramePr>
        <p:xfrm>
          <a:off x="546296" y="2198360"/>
          <a:ext cx="7928003" cy="30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7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505167"/>
            <a:ext cx="8382000" cy="1333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/>
              <a:t>Summary Table on Psychosocial/Mental health assistance to Tsunami-affected population: WHO Projections and Recommendation (2005)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47" y="2566998"/>
            <a:ext cx="8877300" cy="35569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Severe mental disorder </a:t>
            </a:r>
            <a:r>
              <a:rPr lang="en-US" sz="1500" b="1" dirty="0">
                <a:solidFill>
                  <a:srgbClr val="00B0F0"/>
                </a:solidFill>
              </a:rPr>
              <a:t>(</a:t>
            </a:r>
            <a:r>
              <a:rPr lang="en-US" sz="1500" b="1" dirty="0" err="1">
                <a:solidFill>
                  <a:srgbClr val="00B0F0"/>
                </a:solidFill>
              </a:rPr>
              <a:t>Gangguan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jiwa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berat</a:t>
            </a:r>
            <a:r>
              <a:rPr lang="en-US" sz="1500" b="1" dirty="0">
                <a:solidFill>
                  <a:srgbClr val="00B0F0"/>
                </a:solidFill>
              </a:rPr>
              <a:t>)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2-3% become 3-4% (after 12 mons)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Mild to moderate mental disorder </a:t>
            </a:r>
            <a:r>
              <a:rPr lang="en-US" sz="1500" b="1" dirty="0">
                <a:solidFill>
                  <a:srgbClr val="00B0F0"/>
                </a:solidFill>
              </a:rPr>
              <a:t>(</a:t>
            </a:r>
            <a:r>
              <a:rPr lang="en-US" sz="1500" b="1" dirty="0" err="1">
                <a:solidFill>
                  <a:srgbClr val="00B0F0"/>
                </a:solidFill>
              </a:rPr>
              <a:t>Gangguan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jiwa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sedang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ke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berat</a:t>
            </a:r>
            <a:r>
              <a:rPr lang="en-US" sz="1500" b="1" dirty="0">
                <a:solidFill>
                  <a:srgbClr val="00B0F0"/>
                </a:solidFill>
              </a:rPr>
              <a:t>)</a:t>
            </a:r>
            <a:endParaRPr lang="en-US" sz="15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10% become 15-20% (after 12 mons)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Mild or severe psychosocial distress </a:t>
            </a:r>
            <a:r>
              <a:rPr lang="en-US" sz="1500" b="1" dirty="0">
                <a:solidFill>
                  <a:srgbClr val="00B0F0"/>
                </a:solidFill>
              </a:rPr>
              <a:t>(</a:t>
            </a:r>
            <a:r>
              <a:rPr lang="en-US" sz="1500" b="1" dirty="0" err="1">
                <a:solidFill>
                  <a:srgbClr val="00B0F0"/>
                </a:solidFill>
              </a:rPr>
              <a:t>Distres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psikososial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sedang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ke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berat</a:t>
            </a:r>
            <a:r>
              <a:rPr lang="en-US" sz="1500" b="1" dirty="0">
                <a:solidFill>
                  <a:srgbClr val="00B0F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30-50% (after 12 mons)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Mild psychosocial distress </a:t>
            </a:r>
            <a:r>
              <a:rPr lang="en-US" sz="1500" b="1" dirty="0">
                <a:solidFill>
                  <a:srgbClr val="00B0F0"/>
                </a:solidFill>
              </a:rPr>
              <a:t>(</a:t>
            </a:r>
            <a:r>
              <a:rPr lang="en-US" sz="1500" b="1" dirty="0" err="1">
                <a:solidFill>
                  <a:srgbClr val="00B0F0"/>
                </a:solidFill>
              </a:rPr>
              <a:t>Distres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psikososial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b="1" dirty="0" err="1">
                <a:solidFill>
                  <a:srgbClr val="00B0F0"/>
                </a:solidFill>
              </a:rPr>
              <a:t>sedang</a:t>
            </a:r>
            <a:r>
              <a:rPr lang="en-US" sz="1500" b="1" dirty="0">
                <a:solidFill>
                  <a:srgbClr val="00B0F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20-40% (after 12 mons)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0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68" y="368775"/>
            <a:ext cx="7652867" cy="968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2"/>
                </a:solidFill>
              </a:rPr>
              <a:t>ESTIMATION MENTAL HEALTH PROBLEM   IN INDONESIA </a:t>
            </a:r>
            <a:r>
              <a:rPr lang="en-US" sz="1800" b="1" dirty="0">
                <a:solidFill>
                  <a:schemeClr val="bg2"/>
                </a:solidFill>
              </a:rPr>
              <a:t>(</a:t>
            </a:r>
            <a:r>
              <a:rPr lang="en-US" sz="1800" b="1" dirty="0" err="1">
                <a:solidFill>
                  <a:schemeClr val="bg2"/>
                </a:solidFill>
              </a:rPr>
              <a:t>Riskesdas</a:t>
            </a:r>
            <a:r>
              <a:rPr lang="en-US" sz="1800" b="1" dirty="0">
                <a:solidFill>
                  <a:schemeClr val="bg2"/>
                </a:solidFill>
              </a:rPr>
              <a:t> 2018)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93329"/>
              </p:ext>
            </p:extLst>
          </p:nvPr>
        </p:nvGraphicFramePr>
        <p:xfrm>
          <a:off x="267468" y="1922979"/>
          <a:ext cx="8644712" cy="436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193">
                  <a:extLst>
                    <a:ext uri="{9D8B030D-6E8A-4147-A177-3AD203B41FA5}">
                      <a16:colId xmlns:a16="http://schemas.microsoft.com/office/drawing/2014/main" val="3557296941"/>
                    </a:ext>
                  </a:extLst>
                </a:gridCol>
                <a:gridCol w="2118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VARIABEL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2013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2018</a:t>
                      </a:r>
                    </a:p>
                  </a:txBody>
                  <a:tcPr marL="91416" marR="9141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Population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B0F0"/>
                          </a:solidFill>
                        </a:rPr>
                        <a:t>Penduduk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Number Family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B0F0"/>
                          </a:solidFill>
                        </a:rPr>
                        <a:t>Keluarga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org</a:t>
                      </a: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28127725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Schizophrenia/Psychosis (0.7%)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425.000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org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371.000 org</a:t>
                      </a: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Pernah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Pasung</a:t>
                      </a:r>
                      <a:r>
                        <a:rPr lang="en-US" sz="1800" b="1" dirty="0"/>
                        <a:t> (14%)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60.000 org</a:t>
                      </a: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51.940 org</a:t>
                      </a: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Pasung</a:t>
                      </a:r>
                      <a:r>
                        <a:rPr lang="en-US" sz="1800" b="1" dirty="0"/>
                        <a:t> 3 </a:t>
                      </a:r>
                      <a:r>
                        <a:rPr lang="en-US" sz="1800" b="1" dirty="0" err="1"/>
                        <a:t>bulan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terakhir</a:t>
                      </a:r>
                      <a:r>
                        <a:rPr lang="en-US" sz="1800" b="1" dirty="0"/>
                        <a:t> (31,5%)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116.865 org</a:t>
                      </a: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4230567041"/>
                  </a:ext>
                </a:extLst>
              </a:tr>
              <a:tr h="4577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Berobat</a:t>
                      </a:r>
                      <a:r>
                        <a:rPr lang="en-US" sz="1800" b="1" dirty="0"/>
                        <a:t> (86.9%)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322.399 org</a:t>
                      </a: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2174161048"/>
                  </a:ext>
                </a:extLst>
              </a:tr>
              <a:tr h="5961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Rutin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Minum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Obat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/>
                        <a:t>(48.9%)</a:t>
                      </a:r>
                      <a:endParaRPr lang="en-US" sz="1800" b="1" dirty="0"/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3" marR="9523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157.653org</a:t>
                      </a: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32" y="330139"/>
            <a:ext cx="7652867" cy="1387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2"/>
                </a:solidFill>
              </a:rPr>
              <a:t>ESTIMATION OF DEPRESSION AND MENTAL EMOTIONAL DISORDER IN INDONESIA </a:t>
            </a:r>
            <a:r>
              <a:rPr lang="en-US" sz="1800" b="1" dirty="0">
                <a:solidFill>
                  <a:schemeClr val="bg2"/>
                </a:solidFill>
              </a:rPr>
              <a:t>(</a:t>
            </a:r>
            <a:r>
              <a:rPr lang="en-US" sz="1800" b="1" dirty="0" err="1">
                <a:solidFill>
                  <a:schemeClr val="bg2"/>
                </a:solidFill>
              </a:rPr>
              <a:t>Riskesdas</a:t>
            </a:r>
            <a:r>
              <a:rPr lang="en-US" sz="1800" b="1" dirty="0">
                <a:solidFill>
                  <a:schemeClr val="bg2"/>
                </a:solidFill>
              </a:rPr>
              <a:t> 2018)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05590"/>
              </p:ext>
            </p:extLst>
          </p:nvPr>
        </p:nvGraphicFramePr>
        <p:xfrm>
          <a:off x="228832" y="2516941"/>
          <a:ext cx="8631832" cy="353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72">
                  <a:extLst>
                    <a:ext uri="{9D8B030D-6E8A-4147-A177-3AD203B41FA5}">
                      <a16:colId xmlns:a16="http://schemas.microsoft.com/office/drawing/2014/main" val="1127015592"/>
                    </a:ext>
                  </a:extLst>
                </a:gridCol>
                <a:gridCol w="215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595"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VARIABEL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2013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</a:t>
                      </a:r>
                    </a:p>
                  </a:txBody>
                  <a:tcPr marL="91416" marR="9141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Population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B0F0"/>
                          </a:solidFill>
                        </a:rPr>
                        <a:t>Penduduk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250 </a:t>
                      </a:r>
                      <a:r>
                        <a:rPr lang="en-US" sz="2100" b="1" dirty="0" err="1"/>
                        <a:t>juta</a:t>
                      </a:r>
                      <a:endParaRPr lang="en-US" sz="2100" b="1" dirty="0"/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r>
                        <a:rPr lang="en-US" sz="2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1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Population &gt;15 </a:t>
                      </a:r>
                      <a:r>
                        <a:rPr lang="en-US" sz="1800" b="1" dirty="0" err="1"/>
                        <a:t>Yrs</a:t>
                      </a:r>
                      <a:r>
                        <a:rPr lang="en-US" sz="1800" b="1" dirty="0"/>
                        <a:t> (</a:t>
                      </a:r>
                      <a:r>
                        <a:rPr lang="en-US" sz="1800" b="1" dirty="0" err="1"/>
                        <a:t>Penduduk</a:t>
                      </a:r>
                      <a:r>
                        <a:rPr lang="en-US" sz="1800" b="1" dirty="0"/>
                        <a:t> &gt;15 </a:t>
                      </a:r>
                      <a:r>
                        <a:rPr lang="en-US" sz="1800" b="1" dirty="0" err="1"/>
                        <a:t>tahun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/>
                        <a:t>-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185.5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2812772507"/>
                  </a:ext>
                </a:extLst>
              </a:tr>
              <a:tr h="4792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Depression (6.1%)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/>
                        <a:t>-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11.4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6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baseline="0" dirty="0"/>
                        <a:t>Mental Emotional Disorder </a:t>
                      </a:r>
                      <a:r>
                        <a:rPr lang="en-US" sz="1800" b="1" baseline="0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rgbClr val="00B0F0"/>
                          </a:solidFill>
                        </a:rPr>
                        <a:t>Gangguan</a:t>
                      </a:r>
                      <a:r>
                        <a:rPr lang="en-US" sz="1800" b="1" baseline="0" dirty="0">
                          <a:solidFill>
                            <a:srgbClr val="00B0F0"/>
                          </a:solidFill>
                        </a:rPr>
                        <a:t> Mental </a:t>
                      </a:r>
                      <a:r>
                        <a:rPr lang="en-US" sz="1800" b="1" baseline="0" dirty="0" err="1">
                          <a:solidFill>
                            <a:srgbClr val="00B0F0"/>
                          </a:solidFill>
                        </a:rPr>
                        <a:t>Emosional</a:t>
                      </a:r>
                      <a:r>
                        <a:rPr lang="en-US" sz="1800" b="1" baseline="0" dirty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9.8%</a:t>
                      </a:r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/>
                    </a:p>
                  </a:txBody>
                  <a:tcPr marL="91416" marR="91416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juta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3" marR="9523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90" y="446914"/>
            <a:ext cx="7731578" cy="11222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inherit"/>
              </a:rPr>
              <a:t>POTENTIAL LOST ECONOMY IN INDONESIA PER MONTH: Related to Severe Mental Disorder</a:t>
            </a:r>
            <a:br>
              <a:rPr lang="en-US" altLang="en-US" sz="2400" b="1" dirty="0">
                <a:solidFill>
                  <a:srgbClr val="000000"/>
                </a:solidFill>
                <a:latin typeface="inherit"/>
              </a:rPr>
            </a:br>
            <a:r>
              <a:rPr lang="en-US" altLang="en-US" sz="2100" dirty="0">
                <a:solidFill>
                  <a:schemeClr val="bg2"/>
                </a:solidFill>
              </a:rPr>
              <a:t>  </a:t>
            </a:r>
            <a:r>
              <a:rPr lang="en-US" altLang="en-US" sz="1200" dirty="0">
                <a:solidFill>
                  <a:schemeClr val="bg2"/>
                </a:solidFill>
              </a:rPr>
              <a:t>(</a:t>
            </a:r>
            <a:r>
              <a:rPr lang="en-US" sz="1200" b="1" dirty="0">
                <a:solidFill>
                  <a:schemeClr val="bg2"/>
                </a:solidFill>
              </a:rPr>
              <a:t>POTENSIAL EKONOMI YANG HILANG DI INDONESIA PER BULAN: ODGJ BERAT)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02260"/>
              </p:ext>
            </p:extLst>
          </p:nvPr>
        </p:nvGraphicFramePr>
        <p:xfrm>
          <a:off x="594843" y="2376052"/>
          <a:ext cx="7731578" cy="371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Not Productive People</a:t>
                      </a:r>
                    </a:p>
                    <a:p>
                      <a:pPr algn="ctr"/>
                      <a:r>
                        <a:rPr lang="en-US" sz="2100" dirty="0"/>
                        <a:t>(</a:t>
                      </a:r>
                      <a:r>
                        <a:rPr lang="en-US" sz="2100" dirty="0" err="1"/>
                        <a:t>Unemployement</a:t>
                      </a:r>
                      <a:r>
                        <a:rPr lang="en-US" sz="2100" dirty="0"/>
                        <a:t>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Potential lost economy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r>
                        <a:rPr lang="en-US" sz="2100" b="1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Number of </a:t>
                      </a:r>
                      <a:r>
                        <a:rPr lang="en-US" sz="2100" b="1" dirty="0" err="1"/>
                        <a:t>Patien</a:t>
                      </a:r>
                      <a:r>
                        <a:rPr lang="en-US" sz="2100" b="1" dirty="0"/>
                        <a:t> X Minimum Wage :           </a:t>
                      </a:r>
                      <a:r>
                        <a:rPr lang="en-US" sz="2100" b="1" baseline="0" dirty="0"/>
                        <a:t> 370.000 org </a:t>
                      </a:r>
                      <a:r>
                        <a:rPr lang="en-US" sz="2100" b="1" dirty="0"/>
                        <a:t>X  2 </a:t>
                      </a:r>
                      <a:r>
                        <a:rPr lang="en-US" sz="2100" b="1" dirty="0" err="1"/>
                        <a:t>juta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rp</a:t>
                      </a:r>
                      <a:r>
                        <a:rPr lang="en-US" sz="2100" b="1" baseline="0" dirty="0"/>
                        <a:t> 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  740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r>
                        <a:rPr lang="en-US" sz="2100" b="1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Number of Care Giver:                  185.000 org</a:t>
                      </a:r>
                      <a:r>
                        <a:rPr lang="en-US" sz="2100" b="1" baseline="0" dirty="0"/>
                        <a:t>  </a:t>
                      </a:r>
                      <a:r>
                        <a:rPr lang="en-US" sz="2100" b="1" dirty="0"/>
                        <a:t>(50%)</a:t>
                      </a:r>
                      <a:r>
                        <a:rPr lang="en-US" sz="2100" b="1" baseline="0" dirty="0"/>
                        <a:t>  </a:t>
                      </a:r>
                      <a:r>
                        <a:rPr lang="en-US" sz="2100" b="1" dirty="0"/>
                        <a:t>X</a:t>
                      </a:r>
                      <a:r>
                        <a:rPr lang="en-US" sz="2100" b="1" baseline="0" dirty="0"/>
                        <a:t> 2 </a:t>
                      </a:r>
                      <a:r>
                        <a:rPr lang="en-US" sz="2100" b="1" baseline="0" dirty="0" err="1"/>
                        <a:t>juta</a:t>
                      </a:r>
                      <a:r>
                        <a:rPr lang="en-US" sz="2100" b="1" baseline="0" dirty="0"/>
                        <a:t> </a:t>
                      </a:r>
                      <a:r>
                        <a:rPr lang="en-US" sz="2100" b="1" dirty="0" err="1"/>
                        <a:t>rp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 370 M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100" b="1" dirty="0">
                          <a:solidFill>
                            <a:srgbClr val="C00000"/>
                          </a:solidFill>
                        </a:rPr>
                        <a:t>TOTAL POTENTIAL LOST ECONOMY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100" b="1" dirty="0">
                          <a:solidFill>
                            <a:srgbClr val="C00000"/>
                          </a:solidFill>
                        </a:rPr>
                        <a:t> 1.1 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9457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28" y="1483638"/>
            <a:ext cx="7772401" cy="12059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n-GB" sz="3000" b="1" dirty="0">
                <a:solidFill>
                  <a:schemeClr val="bg2"/>
                </a:solidFill>
              </a:rPr>
              <a:t>THE TARGET OF MENTAL HEALTH SERVICE </a:t>
            </a:r>
            <a:br>
              <a:rPr lang="en-GB" sz="3000" b="1" dirty="0">
                <a:solidFill>
                  <a:schemeClr val="bg2"/>
                </a:solidFill>
              </a:rPr>
            </a:br>
            <a:r>
              <a:rPr lang="en-GB" sz="3000" b="1" dirty="0">
                <a:solidFill>
                  <a:srgbClr val="00B0F0"/>
                </a:solidFill>
              </a:rPr>
              <a:t>(Target </a:t>
            </a:r>
            <a:r>
              <a:rPr lang="en-GB" sz="3000" b="1" dirty="0" err="1">
                <a:solidFill>
                  <a:srgbClr val="00B0F0"/>
                </a:solidFill>
              </a:rPr>
              <a:t>Pelayanan</a:t>
            </a:r>
            <a:r>
              <a:rPr lang="en-GB" sz="3000" b="1" dirty="0">
                <a:solidFill>
                  <a:srgbClr val="00B0F0"/>
                </a:solidFill>
              </a:rPr>
              <a:t> </a:t>
            </a:r>
            <a:r>
              <a:rPr lang="en-GB" sz="3000" b="1" dirty="0" err="1">
                <a:solidFill>
                  <a:srgbClr val="00B0F0"/>
                </a:solidFill>
              </a:rPr>
              <a:t>Kesehatan</a:t>
            </a:r>
            <a:r>
              <a:rPr lang="en-GB" sz="3000" b="1" dirty="0">
                <a:solidFill>
                  <a:srgbClr val="00B0F0"/>
                </a:solidFill>
              </a:rPr>
              <a:t> Jiwa)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98335"/>
              </p:ext>
            </p:extLst>
          </p:nvPr>
        </p:nvGraphicFramePr>
        <p:xfrm>
          <a:off x="547352" y="330665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0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CF1DBF5-EA51-4F3A-A9EF-CB0DF6532FD1}"/>
              </a:ext>
            </a:extLst>
          </p:cNvPr>
          <p:cNvSpPr/>
          <p:nvPr/>
        </p:nvSpPr>
        <p:spPr>
          <a:xfrm>
            <a:off x="2114550" y="1085850"/>
            <a:ext cx="4914900" cy="46863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1350" dirty="0"/>
              <a:t>            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sz="1350" dirty="0"/>
              <a:t>				                             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sz="1350" dirty="0"/>
              <a:t>			                    			                			                                  </a:t>
            </a:r>
            <a:endParaRPr lang="en-US" b="1" dirty="0"/>
          </a:p>
          <a:p>
            <a:pPr algn="ctr">
              <a:defRPr/>
            </a:pPr>
            <a:r>
              <a:rPr lang="en-US" sz="1350" dirty="0"/>
              <a:t>                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b="1" dirty="0"/>
              <a:t>          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DFA64A-D172-46B6-BB1C-E554B1393A7E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>
          <a:xfrm>
            <a:off x="4572000" y="1085850"/>
            <a:ext cx="0" cy="468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4004E-3588-4A15-92A5-D37F600D6F26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2834879" y="1771650"/>
            <a:ext cx="3474244" cy="3314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16B6B-3A24-41D5-B135-43A54D0331AB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2114550" y="3429000"/>
            <a:ext cx="491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EC9E38-01DC-4CD5-A582-1BA25DAF51DD}"/>
              </a:ext>
            </a:extLst>
          </p:cNvPr>
          <p:cNvCxnSpPr>
            <a:cxnSpLocks/>
            <a:stCxn id="4" idx="3"/>
            <a:endCxn id="4" idx="7"/>
          </p:cNvCxnSpPr>
          <p:nvPr/>
        </p:nvCxnSpPr>
        <p:spPr>
          <a:xfrm flipV="1">
            <a:off x="2834879" y="1771650"/>
            <a:ext cx="3474244" cy="3314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0554F78-9BEC-421E-B315-681678590E41}"/>
              </a:ext>
            </a:extLst>
          </p:cNvPr>
          <p:cNvSpPr/>
          <p:nvPr/>
        </p:nvSpPr>
        <p:spPr>
          <a:xfrm>
            <a:off x="3600450" y="2653904"/>
            <a:ext cx="1943100" cy="1657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4344" name="Picture 2">
            <a:extLst>
              <a:ext uri="{FF2B5EF4-FFF2-40B4-BE49-F238E27FC236}">
                <a16:creationId xmlns:a16="http://schemas.microsoft.com/office/drawing/2014/main" id="{DDADEC4F-942C-47BA-A511-1E08A8B8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69" y="3067051"/>
            <a:ext cx="727472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39422-1846-4F38-A1B2-90788FAE4DE2}"/>
              </a:ext>
            </a:extLst>
          </p:cNvPr>
          <p:cNvCxnSpPr/>
          <p:nvPr/>
        </p:nvCxnSpPr>
        <p:spPr>
          <a:xfrm>
            <a:off x="3925491" y="2805113"/>
            <a:ext cx="1389459" cy="1371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819CF-2FE6-4254-959A-178A546904E1}"/>
              </a:ext>
            </a:extLst>
          </p:cNvPr>
          <p:cNvCxnSpPr>
            <a:stCxn id="14" idx="3"/>
          </p:cNvCxnSpPr>
          <p:nvPr/>
        </p:nvCxnSpPr>
        <p:spPr>
          <a:xfrm flipV="1">
            <a:off x="3885010" y="2867025"/>
            <a:ext cx="1258490" cy="12013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F3ED2D-53CF-45B4-A47D-59F9603DEF92}"/>
              </a:ext>
            </a:extLst>
          </p:cNvPr>
          <p:cNvCxnSpPr/>
          <p:nvPr/>
        </p:nvCxnSpPr>
        <p:spPr>
          <a:xfrm>
            <a:off x="4572000" y="2628900"/>
            <a:ext cx="0" cy="16573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2D5BF8-47C7-434D-A585-836148A3F472}"/>
              </a:ext>
            </a:extLst>
          </p:cNvPr>
          <p:cNvCxnSpPr/>
          <p:nvPr/>
        </p:nvCxnSpPr>
        <p:spPr>
          <a:xfrm>
            <a:off x="3573066" y="3429000"/>
            <a:ext cx="20169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28">
            <a:extLst>
              <a:ext uri="{FF2B5EF4-FFF2-40B4-BE49-F238E27FC236}">
                <a16:creationId xmlns:a16="http://schemas.microsoft.com/office/drawing/2014/main" id="{74666402-3122-432D-95C4-6231A326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861" y="3754137"/>
            <a:ext cx="1428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Remaja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Adolesence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4350" name="TextBox 29">
            <a:extLst>
              <a:ext uri="{FF2B5EF4-FFF2-40B4-BE49-F238E27FC236}">
                <a16:creationId xmlns:a16="http://schemas.microsoft.com/office/drawing/2014/main" id="{6B92E205-D468-430C-ADCE-6A10CD56C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004" y="2387204"/>
            <a:ext cx="932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Dewasa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(Adult)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E72917B3-DD54-427A-955B-7C0D8CA9972D}"/>
              </a:ext>
            </a:extLst>
          </p:cNvPr>
          <p:cNvCxnSpPr>
            <a:endCxn id="1028" idx="1"/>
          </p:cNvCxnSpPr>
          <p:nvPr/>
        </p:nvCxnSpPr>
        <p:spPr>
          <a:xfrm flipV="1">
            <a:off x="4655344" y="1398687"/>
            <a:ext cx="2725341" cy="19886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1026">
            <a:extLst>
              <a:ext uri="{FF2B5EF4-FFF2-40B4-BE49-F238E27FC236}">
                <a16:creationId xmlns:a16="http://schemas.microsoft.com/office/drawing/2014/main" id="{95DC7B47-9542-42CA-B8C5-1FFA6FF7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09919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77394CD2-72AD-4C3D-9611-FFEDC5DBC39A}"/>
              </a:ext>
            </a:extLst>
          </p:cNvPr>
          <p:cNvSpPr txBox="1"/>
          <p:nvPr/>
        </p:nvSpPr>
        <p:spPr>
          <a:xfrm>
            <a:off x="7380685" y="937022"/>
            <a:ext cx="1456134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MENTAL DISORDER</a:t>
            </a:r>
          </a:p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(HOSPITAL)</a:t>
            </a:r>
            <a:r>
              <a:rPr lang="en-US" b="1" dirty="0"/>
              <a:t> </a:t>
            </a:r>
          </a:p>
        </p:txBody>
      </p: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F6E53BEE-256C-4B6B-A1DB-F7CE7D75114D}"/>
              </a:ext>
            </a:extLst>
          </p:cNvPr>
          <p:cNvCxnSpPr>
            <a:endCxn id="1033" idx="1"/>
          </p:cNvCxnSpPr>
          <p:nvPr/>
        </p:nvCxnSpPr>
        <p:spPr>
          <a:xfrm>
            <a:off x="5143501" y="3714750"/>
            <a:ext cx="2130421" cy="7720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>
            <a:extLst>
              <a:ext uri="{FF2B5EF4-FFF2-40B4-BE49-F238E27FC236}">
                <a16:creationId xmlns:a16="http://schemas.microsoft.com/office/drawing/2014/main" id="{F6E004DA-B319-4B4A-AEF6-4BE80AE4692D}"/>
              </a:ext>
            </a:extLst>
          </p:cNvPr>
          <p:cNvSpPr txBox="1"/>
          <p:nvPr/>
        </p:nvSpPr>
        <p:spPr>
          <a:xfrm>
            <a:off x="7273922" y="4163617"/>
            <a:ext cx="1773242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</a:rPr>
              <a:t>RISK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(COMMUNITY)</a:t>
            </a: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254386C5-F139-4C04-B1D3-90D2E1EFFA12}"/>
              </a:ext>
            </a:extLst>
          </p:cNvPr>
          <p:cNvCxnSpPr/>
          <p:nvPr/>
        </p:nvCxnSpPr>
        <p:spPr>
          <a:xfrm flipH="1" flipV="1">
            <a:off x="1668066" y="3658791"/>
            <a:ext cx="1614488" cy="4763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id="{14B7CDFE-7B24-4E3A-942C-C22711F4E1AE}"/>
              </a:ext>
            </a:extLst>
          </p:cNvPr>
          <p:cNvSpPr txBox="1"/>
          <p:nvPr/>
        </p:nvSpPr>
        <p:spPr>
          <a:xfrm>
            <a:off x="-31922" y="3213498"/>
            <a:ext cx="177324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HEALTHY</a:t>
            </a:r>
          </a:p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(COMMUNITY)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17D739-D944-4C42-813B-2F7E0394EAEE}"/>
              </a:ext>
            </a:extLst>
          </p:cNvPr>
          <p:cNvSpPr txBox="1"/>
          <p:nvPr/>
        </p:nvSpPr>
        <p:spPr>
          <a:xfrm>
            <a:off x="351906" y="217921"/>
            <a:ext cx="2684861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b="1" dirty="0"/>
              <a:t>TARGET OF SERVICE AND CARE IN THE COMMUNITY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2C05A2C-5DEB-4396-ACCA-75C161291A7E}"/>
              </a:ext>
            </a:extLst>
          </p:cNvPr>
          <p:cNvSpPr/>
          <p:nvPr/>
        </p:nvSpPr>
        <p:spPr>
          <a:xfrm>
            <a:off x="4399955" y="3192151"/>
            <a:ext cx="34290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4EB6E55-D284-4AC0-9E95-F6887FCA9342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816079" y="3286216"/>
            <a:ext cx="2587227" cy="14279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886B6A3-821B-4AF3-8E18-0E225DBCA82E}"/>
              </a:ext>
            </a:extLst>
          </p:cNvPr>
          <p:cNvSpPr txBox="1"/>
          <p:nvPr/>
        </p:nvSpPr>
        <p:spPr>
          <a:xfrm>
            <a:off x="7403306" y="2686051"/>
            <a:ext cx="16862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</a:rPr>
              <a:t>MENTAL DISORDER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bg2"/>
                </a:solidFill>
              </a:rPr>
              <a:t>COMMUNITY)</a:t>
            </a:r>
          </a:p>
        </p:txBody>
      </p:sp>
      <p:sp>
        <p:nvSpPr>
          <p:cNvPr id="14362" name="TextBox 34">
            <a:extLst>
              <a:ext uri="{FF2B5EF4-FFF2-40B4-BE49-F238E27FC236}">
                <a16:creationId xmlns:a16="http://schemas.microsoft.com/office/drawing/2014/main" id="{99A2393C-B806-4132-B5D8-A1E1672D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48" y="4489847"/>
            <a:ext cx="9605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Anak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Sekolah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(School)</a:t>
            </a:r>
          </a:p>
        </p:txBody>
      </p:sp>
      <p:sp>
        <p:nvSpPr>
          <p:cNvPr id="14363" name="TextBox 35">
            <a:extLst>
              <a:ext uri="{FF2B5EF4-FFF2-40B4-BE49-F238E27FC236}">
                <a16:creationId xmlns:a16="http://schemas.microsoft.com/office/drawing/2014/main" id="{6DAFF5CB-980A-417B-A106-B6162EB7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566" y="3428493"/>
            <a:ext cx="1452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Kanak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Kanak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(Toddler)</a:t>
            </a:r>
          </a:p>
        </p:txBody>
      </p:sp>
      <p:sp>
        <p:nvSpPr>
          <p:cNvPr id="14364" name="TextBox 36">
            <a:extLst>
              <a:ext uri="{FF2B5EF4-FFF2-40B4-BE49-F238E27FC236}">
                <a16:creationId xmlns:a16="http://schemas.microsoft.com/office/drawing/2014/main" id="{434E6D72-3E0F-4CAB-AAA5-483738A3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564" y="4627960"/>
            <a:ext cx="1349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APRAS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(Pre-School)</a:t>
            </a:r>
          </a:p>
        </p:txBody>
      </p:sp>
      <p:sp>
        <p:nvSpPr>
          <p:cNvPr id="14365" name="TextBox 38">
            <a:extLst>
              <a:ext uri="{FF2B5EF4-FFF2-40B4-BE49-F238E27FC236}">
                <a16:creationId xmlns:a16="http://schemas.microsoft.com/office/drawing/2014/main" id="{501A9B9F-E521-4DDF-9D79-37B0CE18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584" y="2481263"/>
            <a:ext cx="897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Bayi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(Infant)</a:t>
            </a:r>
          </a:p>
        </p:txBody>
      </p:sp>
      <p:sp>
        <p:nvSpPr>
          <p:cNvPr id="14366" name="TextBox 40">
            <a:extLst>
              <a:ext uri="{FF2B5EF4-FFF2-40B4-BE49-F238E27FC236}">
                <a16:creationId xmlns:a16="http://schemas.microsoft.com/office/drawing/2014/main" id="{A324D22A-D114-41C2-8744-12117314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435" y="1619082"/>
            <a:ext cx="119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BUMIL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(Pregnant)</a:t>
            </a:r>
          </a:p>
        </p:txBody>
      </p:sp>
      <p:sp>
        <p:nvSpPr>
          <p:cNvPr id="14367" name="TextBox 41">
            <a:extLst>
              <a:ext uri="{FF2B5EF4-FFF2-40B4-BE49-F238E27FC236}">
                <a16:creationId xmlns:a16="http://schemas.microsoft.com/office/drawing/2014/main" id="{D19FDCD0-8E28-4977-AD0F-76FA77E74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787" y="1409701"/>
            <a:ext cx="982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LANSIA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(Elderly)</a:t>
            </a:r>
          </a:p>
        </p:txBody>
      </p:sp>
    </p:spTree>
    <p:extLst>
      <p:ext uri="{BB962C8B-B14F-4D97-AF65-F5344CB8AC3E}">
        <p14:creationId xmlns:p14="http://schemas.microsoft.com/office/powerpoint/2010/main" val="13981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4349" grpId="0"/>
      <p:bldP spid="14350" grpId="0"/>
      <p:bldP spid="1028" grpId="0" animBg="1"/>
      <p:bldP spid="1033" grpId="0" animBg="1"/>
      <p:bldP spid="1036" grpId="0" animBg="1"/>
      <p:bldP spid="22" grpId="0" animBg="1"/>
      <p:bldP spid="24" grpId="0" animBg="1"/>
      <p:bldP spid="40" grpId="0" animBg="1"/>
      <p:bldP spid="14362" grpId="0"/>
      <p:bldP spid="14363" grpId="0"/>
      <p:bldP spid="14364" grpId="0"/>
      <p:bldP spid="14365" grpId="0"/>
      <p:bldP spid="14366" grpId="0"/>
      <p:bldP spid="143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93" y="1468192"/>
            <a:ext cx="8590208" cy="426290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Pengaruh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Psikoedukasi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Terhadap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Tingkat 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Pengetahuan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Tentang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Stigma 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Gangguan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Jiwa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it-IT" dirty="0">
                <a:solidFill>
                  <a:schemeClr val="tx1"/>
                </a:solidFill>
              </a:rPr>
              <a:t>Ahmad Guntur Alfianto, Frengki Apriyanto, Maltri Diana)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Pertolongan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pertama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kesehatan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jiwa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pada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siswa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dengan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masalah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psikososial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yang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berisiko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bunuh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sv-SE" dirty="0">
                <a:solidFill>
                  <a:schemeClr val="tx1"/>
                </a:solidFill>
              </a:rPr>
              <a:t>Candra Aprilia Kartika, Ahmad Guntur Alfianto, Mizam Ari Kurniyanti)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Efikasi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Siswa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dengan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Tanda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Gejala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Psikosis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Awal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dalam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Mencari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Bantuan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Melalui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Usaha Kesehatan </a:t>
            </a: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Sekolah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Jiwa</a:t>
            </a:r>
            <a:r>
              <a:rPr lang="en-US" dirty="0">
                <a:solidFill>
                  <a:schemeClr val="tx1"/>
                </a:solidFill>
              </a:rPr>
              <a:t> (Ahmad Guntur </a:t>
            </a:r>
            <a:r>
              <a:rPr lang="en-US" dirty="0" err="1">
                <a:solidFill>
                  <a:schemeClr val="tx1"/>
                </a:solidFill>
              </a:rPr>
              <a:t>Alfianto</a:t>
            </a:r>
            <a:r>
              <a:rPr lang="en-US" dirty="0">
                <a:solidFill>
                  <a:schemeClr val="tx1"/>
                </a:solidFill>
              </a:rPr>
              <a:t>, Ayu </a:t>
            </a:r>
            <a:r>
              <a:rPr lang="en-US" dirty="0" err="1">
                <a:solidFill>
                  <a:schemeClr val="tx1"/>
                </a:solidFill>
              </a:rPr>
              <a:t>Safitri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Tingkat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Stres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Penderita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Diabetes Mellitus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Tipe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 di Wilayah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Pedesaan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Selama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Pandemi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Dalam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Melakukan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Manajemen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Perawatan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</a:t>
            </a:r>
            <a:r>
              <a:rPr lang="en-US" dirty="0">
                <a:solidFill>
                  <a:schemeClr val="tx1"/>
                </a:solidFill>
              </a:rPr>
              <a:t> (Ahmad Guntur </a:t>
            </a:r>
            <a:r>
              <a:rPr lang="en-US" dirty="0" err="1">
                <a:solidFill>
                  <a:schemeClr val="tx1"/>
                </a:solidFill>
              </a:rPr>
              <a:t>Alfianto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Miftakhul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Ulfa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Mizam</a:t>
            </a:r>
            <a:r>
              <a:rPr lang="en-US" dirty="0">
                <a:solidFill>
                  <a:schemeClr val="tx1"/>
                </a:solidFill>
              </a:rPr>
              <a:t> Ari </a:t>
            </a:r>
            <a:r>
              <a:rPr lang="en-US" dirty="0" err="1">
                <a:solidFill>
                  <a:schemeClr val="tx1"/>
                </a:solidFill>
              </a:rPr>
              <a:t>Kurniyanti</a:t>
            </a:r>
            <a:r>
              <a:rPr lang="en-US" dirty="0">
                <a:solidFill>
                  <a:schemeClr val="tx1"/>
                </a:solidFill>
              </a:rPr>
              <a:t>, Kurniawan </a:t>
            </a:r>
            <a:r>
              <a:rPr lang="en-US" dirty="0" err="1">
                <a:solidFill>
                  <a:schemeClr val="tx1"/>
                </a:solidFill>
              </a:rPr>
              <a:t>Erman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Wicaksono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335" y="450761"/>
            <a:ext cx="5842224" cy="74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ISU KESEHATAN JIWA GLOBAL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642" y="5731099"/>
            <a:ext cx="7637172" cy="92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global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2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19259"/>
          </a:xfrm>
        </p:spPr>
        <p:txBody>
          <a:bodyPr/>
          <a:lstStyle/>
          <a:p>
            <a:r>
              <a:rPr lang="en-US" dirty="0" err="1"/>
              <a:t>Sehat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186" y="1455314"/>
            <a:ext cx="7611414" cy="185455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 w="158750" prst="angle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Keadaan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baik</a:t>
            </a:r>
            <a:r>
              <a:rPr lang="en-US" sz="2000" b="1" dirty="0">
                <a:solidFill>
                  <a:schemeClr val="bg1"/>
                </a:solidFill>
              </a:rPr>
              <a:t> (wellness) </a:t>
            </a:r>
            <a:r>
              <a:rPr lang="en-US" sz="2000" b="1" dirty="0" err="1">
                <a:solidFill>
                  <a:schemeClr val="bg1"/>
                </a:solidFill>
              </a:rPr>
              <a:t>baik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fisik</a:t>
            </a:r>
            <a:r>
              <a:rPr lang="en-US" sz="2000" b="1" dirty="0">
                <a:solidFill>
                  <a:schemeClr val="bg1"/>
                </a:solidFill>
              </a:rPr>
              <a:t>, mental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social </a:t>
            </a:r>
            <a:r>
              <a:rPr lang="en-US" sz="2000" b="1" dirty="0" err="1">
                <a:solidFill>
                  <a:schemeClr val="bg1"/>
                </a:solidFill>
              </a:rPr>
              <a:t>secara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penuh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karena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tidak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penyakit</a:t>
            </a:r>
            <a:r>
              <a:rPr lang="en-US" sz="2000" b="1" dirty="0">
                <a:solidFill>
                  <a:schemeClr val="bg1"/>
                </a:solidFill>
              </a:rPr>
              <a:t> (WHO)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8186" y="3554569"/>
            <a:ext cx="7611414" cy="1983346"/>
          </a:xfrm>
          <a:prstGeom prst="round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 prstMaterial="dkEdge"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Sehat</a:t>
            </a:r>
            <a:r>
              <a:rPr lang="en-US" dirty="0"/>
              <a:t> mental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psikologis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social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interpersonal yang </a:t>
            </a:r>
            <a:r>
              <a:rPr lang="en-US" dirty="0" err="1"/>
              <a:t>memuaskan</a:t>
            </a:r>
            <a:r>
              <a:rPr lang="en-US" dirty="0"/>
              <a:t>,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koping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yang </a:t>
            </a:r>
            <a:r>
              <a:rPr lang="en-US" dirty="0" err="1"/>
              <a:t>stabil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8" y="244699"/>
            <a:ext cx="7178220" cy="674886"/>
          </a:xfrm>
        </p:spPr>
        <p:txBody>
          <a:bodyPr/>
          <a:lstStyle/>
          <a:p>
            <a:r>
              <a:rPr lang="en-US" sz="2800" dirty="0" err="1"/>
              <a:t>Sehat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stuart</a:t>
            </a:r>
            <a:r>
              <a:rPr lang="en-US" sz="2800" dirty="0"/>
              <a:t> and </a:t>
            </a:r>
            <a:r>
              <a:rPr lang="en-US" sz="2800" dirty="0" err="1"/>
              <a:t>laria</a:t>
            </a:r>
            <a:r>
              <a:rPr lang="en-US" sz="2800" dirty="0"/>
              <a:t>, 2013</a:t>
            </a:r>
          </a:p>
        </p:txBody>
      </p:sp>
      <p:sp>
        <p:nvSpPr>
          <p:cNvPr id="4" name="Smiley Face 3"/>
          <p:cNvSpPr/>
          <p:nvPr/>
        </p:nvSpPr>
        <p:spPr>
          <a:xfrm>
            <a:off x="7204503" y="1506827"/>
            <a:ext cx="1540252" cy="133940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96214" y="1126903"/>
            <a:ext cx="6722771" cy="2086377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sifat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positif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diri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sendiri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tumbuh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kembang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aktualisasi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diri,keutuhan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kebebasan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diri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persepsi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sesuai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kenyataan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mampu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berdaptasi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lingkungan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875762" y="3618964"/>
            <a:ext cx="7031865" cy="2871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fisik,intelektual,emosiaonal</a:t>
            </a:r>
            <a:r>
              <a:rPr lang="en-US" dirty="0"/>
              <a:t> </a:t>
            </a:r>
            <a:r>
              <a:rPr lang="en-US" dirty="0" err="1"/>
              <a:t>sevara</a:t>
            </a:r>
            <a:r>
              <a:rPr lang="en-US" dirty="0"/>
              <a:t> optimal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 (UU </a:t>
            </a:r>
            <a:r>
              <a:rPr lang="en-US" dirty="0" err="1"/>
              <a:t>Keswa</a:t>
            </a:r>
            <a:r>
              <a:rPr lang="en-US" dirty="0"/>
              <a:t> No.3 </a:t>
            </a:r>
            <a:r>
              <a:rPr lang="en-US" dirty="0" err="1"/>
              <a:t>tahun</a:t>
            </a:r>
            <a:r>
              <a:rPr lang="en-US" dirty="0"/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715906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1" y="285293"/>
            <a:ext cx="7055380" cy="757896"/>
          </a:xfrm>
        </p:spPr>
        <p:txBody>
          <a:bodyPr/>
          <a:lstStyle/>
          <a:p>
            <a:r>
              <a:rPr lang="en-US" dirty="0" err="1"/>
              <a:t>Sakit</a:t>
            </a:r>
            <a:r>
              <a:rPr lang="en-US" dirty="0"/>
              <a:t> mental</a:t>
            </a:r>
          </a:p>
        </p:txBody>
      </p:sp>
      <p:sp>
        <p:nvSpPr>
          <p:cNvPr id="4" name="Pentagon 3"/>
          <p:cNvSpPr/>
          <p:nvPr/>
        </p:nvSpPr>
        <p:spPr>
          <a:xfrm>
            <a:off x="373487" y="1313645"/>
            <a:ext cx="8306874" cy="1596979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American Psychiatric Association (APA), 2000 </a:t>
            </a:r>
            <a:r>
              <a:rPr lang="en-US" dirty="0" err="1"/>
              <a:t>Menyatakan</a:t>
            </a:r>
            <a:r>
              <a:rPr lang="en-US" dirty="0"/>
              <a:t> mental disorder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syndrome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emosioan</a:t>
            </a:r>
            <a:r>
              <a:rPr lang="en-US" dirty="0"/>
              <a:t>,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kematian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73487" y="3258354"/>
            <a:ext cx="8435661" cy="27560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Orang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gangguan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jiwa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disebut</a:t>
            </a:r>
            <a:r>
              <a:rPr lang="en-US" b="1" dirty="0">
                <a:solidFill>
                  <a:schemeClr val="bg1"/>
                </a:solidFill>
              </a:rPr>
              <a:t> (ODGJ) yang </a:t>
            </a:r>
            <a:r>
              <a:rPr lang="en-US" b="1" dirty="0" err="1">
                <a:solidFill>
                  <a:schemeClr val="bg1"/>
                </a:solidFill>
              </a:rPr>
              <a:t>mengalami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gangguan</a:t>
            </a:r>
            <a:r>
              <a:rPr lang="en-US" b="1" dirty="0">
                <a:solidFill>
                  <a:schemeClr val="bg1"/>
                </a:solidFill>
              </a:rPr>
              <a:t> proses piker, </a:t>
            </a:r>
            <a:r>
              <a:rPr lang="en-US" b="1" dirty="0" err="1">
                <a:solidFill>
                  <a:schemeClr val="bg1"/>
                </a:solidFill>
              </a:rPr>
              <a:t>perilaku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perasaan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termanifestasi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dalam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sekumpulan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gejala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perubahan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perilaku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bermakna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serta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menimbulkan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penderitaan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hambatan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dalam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menjalankan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fungsi</a:t>
            </a:r>
            <a:r>
              <a:rPr lang="en-US" b="1" dirty="0">
                <a:solidFill>
                  <a:schemeClr val="bg1"/>
                </a:solidFill>
              </a:rPr>
              <a:t> orang </a:t>
            </a:r>
            <a:r>
              <a:rPr lang="en-US" b="1" dirty="0" err="1">
                <a:solidFill>
                  <a:schemeClr val="bg1"/>
                </a:solidFill>
              </a:rPr>
              <a:t>sebagai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manusia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(UU No. 18 </a:t>
            </a:r>
            <a:r>
              <a:rPr lang="en-US" b="1" dirty="0" err="1">
                <a:solidFill>
                  <a:schemeClr val="bg1"/>
                </a:solidFill>
              </a:rPr>
              <a:t>tahun</a:t>
            </a:r>
            <a:r>
              <a:rPr lang="en-US" b="1" dirty="0">
                <a:solidFill>
                  <a:schemeClr val="bg1"/>
                </a:solidFill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2982355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85292"/>
            <a:ext cx="7055380" cy="835169"/>
          </a:xfrm>
        </p:spPr>
        <p:txBody>
          <a:bodyPr/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FAKTOR YANG MEMPENGARUHI GANGGUAN JIWA</a:t>
            </a:r>
          </a:p>
        </p:txBody>
      </p:sp>
      <p:sp>
        <p:nvSpPr>
          <p:cNvPr id="4" name="Oval 3"/>
          <p:cNvSpPr/>
          <p:nvPr/>
        </p:nvSpPr>
        <p:spPr>
          <a:xfrm>
            <a:off x="2987793" y="1545464"/>
            <a:ext cx="2047741" cy="184167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jiwa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0800000">
            <a:off x="3615585" y="3451537"/>
            <a:ext cx="792156" cy="77273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3909" y="4288663"/>
            <a:ext cx="1738647" cy="6439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individu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867436" y="2131452"/>
            <a:ext cx="901522" cy="66970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4369" y="2131452"/>
            <a:ext cx="837127" cy="6310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6310331" y="2125011"/>
            <a:ext cx="1868663" cy="788831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Interpersonal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8" y="2125011"/>
            <a:ext cx="1571327" cy="6761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Sosial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budaya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6492" y="4900407"/>
            <a:ext cx="2202498" cy="186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watak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Biologis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Kecemasan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Kehawatiran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ketakutan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68225" y="2801154"/>
            <a:ext cx="2446987" cy="202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infeketif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Relasi</a:t>
            </a:r>
            <a:r>
              <a:rPr lang="en-US" dirty="0"/>
              <a:t> yang </a:t>
            </a:r>
            <a:r>
              <a:rPr lang="en-US" dirty="0" err="1"/>
              <a:t>terkegantungan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emosioanal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4958" y="2801154"/>
            <a:ext cx="2331184" cy="23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Kemiskinan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Kekerasan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Diskriminasi</a:t>
            </a:r>
            <a:r>
              <a:rPr lang="en-US" dirty="0"/>
              <a:t> (</a:t>
            </a:r>
            <a:r>
              <a:rPr lang="en-US" dirty="0" err="1"/>
              <a:t>Rasisime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Umur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1" y="349687"/>
            <a:ext cx="7055380" cy="551834"/>
          </a:xfrm>
        </p:spPr>
        <p:txBody>
          <a:bodyPr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KEPERAWATAN KESEHATAN JIWA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922" y="1622738"/>
            <a:ext cx="8324440" cy="1262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khusus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praktik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keperawatan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menggunakan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ilmu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tingkah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laku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sebagai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dasar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menggunakan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diri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sendiri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secara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terapeutik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meningkatkan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kesehatan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klien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(American Nurse Association)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55920" y="3361386"/>
            <a:ext cx="8324441" cy="25628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Proses interpersonal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.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manejemen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focus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promotif</a:t>
            </a:r>
            <a:r>
              <a:rPr lang="en-US" dirty="0"/>
              <a:t> </a:t>
            </a:r>
            <a:r>
              <a:rPr lang="en-US" dirty="0" err="1"/>
              <a:t>perventif</a:t>
            </a:r>
            <a:endParaRPr lang="en-US" dirty="0"/>
          </a:p>
          <a:p>
            <a:pPr algn="just"/>
            <a:r>
              <a:rPr lang="en-US" dirty="0"/>
              <a:t>(</a:t>
            </a:r>
            <a:r>
              <a:rPr lang="en-US" dirty="0" err="1"/>
              <a:t>stuart</a:t>
            </a:r>
            <a:r>
              <a:rPr lang="en-US" dirty="0"/>
              <a:t> and </a:t>
            </a:r>
            <a:r>
              <a:rPr lang="en-US" dirty="0" err="1"/>
              <a:t>laria</a:t>
            </a:r>
            <a:r>
              <a:rPr lang="en-US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710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27" y="375446"/>
            <a:ext cx="7055380" cy="551834"/>
          </a:xfrm>
        </p:spPr>
        <p:txBody>
          <a:bodyPr/>
          <a:lstStyle/>
          <a:p>
            <a:r>
              <a:rPr lang="en-US" sz="2800" b="1" dirty="0" err="1">
                <a:latin typeface="Arial Black" panose="020B0A04020102020204" pitchFamily="34" charset="0"/>
              </a:rPr>
              <a:t>Psikosis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awal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5" y="2910625"/>
            <a:ext cx="1305452" cy="8500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Stresor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(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Bio,Psiko,Sosio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96" y="2897747"/>
            <a:ext cx="1506828" cy="862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bg1"/>
                  </a:solidFill>
                </a:ln>
              </a:rPr>
              <a:t>Prodomar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625" y="2897746"/>
            <a:ext cx="1300768" cy="8757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bg1"/>
                  </a:solidFill>
                </a:ln>
              </a:rPr>
              <a:t>Psikosis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awal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394" y="2871989"/>
            <a:ext cx="1506828" cy="901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</a:rPr>
              <a:t>Duration untreated psychosis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8221" y="2865550"/>
            <a:ext cx="1403797" cy="895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Psychosis</a:t>
            </a:r>
          </a:p>
        </p:txBody>
      </p:sp>
      <p:sp>
        <p:nvSpPr>
          <p:cNvPr id="10" name="Pentagon 9"/>
          <p:cNvSpPr/>
          <p:nvPr/>
        </p:nvSpPr>
        <p:spPr>
          <a:xfrm>
            <a:off x="7122017" y="2865550"/>
            <a:ext cx="1571221" cy="8950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Skizofren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8346" y="1867436"/>
            <a:ext cx="1125148" cy="901521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sehat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313646" y="1867436"/>
            <a:ext cx="1403796" cy="901521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(ODMK)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807594" y="1867436"/>
            <a:ext cx="1326525" cy="901521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819217" y="862885"/>
            <a:ext cx="1674255" cy="1068946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Usia</a:t>
            </a:r>
            <a:r>
              <a:rPr lang="en-US" dirty="0"/>
              <a:t> 15-25 </a:t>
            </a:r>
            <a:r>
              <a:rPr lang="en-US" dirty="0" err="1"/>
              <a:t>tahun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4708" y="3773507"/>
            <a:ext cx="472423" cy="695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28409" y="4481842"/>
            <a:ext cx="1841679" cy="128788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promosi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5" idx="2"/>
          </p:cNvCxnSpPr>
          <p:nvPr/>
        </p:nvCxnSpPr>
        <p:spPr>
          <a:xfrm>
            <a:off x="2157210" y="3760631"/>
            <a:ext cx="869325" cy="7212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305322" y="4494719"/>
            <a:ext cx="1712885" cy="9787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Preventiv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>
            <a:off x="3561009" y="3773507"/>
            <a:ext cx="1307205" cy="850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04574" y="4662149"/>
            <a:ext cx="1738648" cy="7598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Treatmen</a:t>
            </a:r>
            <a:r>
              <a:rPr lang="en-US" dirty="0"/>
              <a:t>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420119" y="2054183"/>
            <a:ext cx="508715" cy="7147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595247" y="1152665"/>
            <a:ext cx="167299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kuratif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739491" y="4636389"/>
            <a:ext cx="167299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kuratif</a:t>
            </a:r>
            <a:endParaRPr lang="en-US" dirty="0"/>
          </a:p>
        </p:txBody>
      </p:sp>
      <p:sp>
        <p:nvSpPr>
          <p:cNvPr id="31" name="Curved Left Arrow 30"/>
          <p:cNvSpPr/>
          <p:nvPr/>
        </p:nvSpPr>
        <p:spPr>
          <a:xfrm>
            <a:off x="8277230" y="359043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3" grpId="0" animBg="1"/>
      <p:bldP spid="26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2013</Words>
  <Application>Microsoft Office PowerPoint</Application>
  <PresentationFormat>On-screen Show (4:3)</PresentationFormat>
  <Paragraphs>340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Arial Narrow</vt:lpstr>
      <vt:lpstr>Arial Rounded MT Bold</vt:lpstr>
      <vt:lpstr>Calibri</vt:lpstr>
      <vt:lpstr>Century Gothic</vt:lpstr>
      <vt:lpstr>inherit</vt:lpstr>
      <vt:lpstr>Wingdings 3</vt:lpstr>
      <vt:lpstr>Ion</vt:lpstr>
      <vt:lpstr>Chart</vt:lpstr>
      <vt:lpstr>KONSEP, SEJARAH DAN TREND ISU KEPERAWATAN JIWA</vt:lpstr>
      <vt:lpstr>Kompetensi dasar</vt:lpstr>
      <vt:lpstr>PowerPoint Presentation</vt:lpstr>
      <vt:lpstr>Sehat </vt:lpstr>
      <vt:lpstr>Sehat menurut stuart and laria, 2013</vt:lpstr>
      <vt:lpstr>Sakit mental</vt:lpstr>
      <vt:lpstr>FAKTOR YANG MEMPENGARUHI GANGGUAN JIWA</vt:lpstr>
      <vt:lpstr>KEPERAWATAN KESEHATAN JIWA</vt:lpstr>
      <vt:lpstr>Psikosis awal</vt:lpstr>
      <vt:lpstr>Fase prodomar</vt:lpstr>
      <vt:lpstr>PERKEMBANGAN KEPERAWATAN JIWA </vt:lpstr>
      <vt:lpstr>KONSEP MODEL KEPERAWATAN JIWA </vt:lpstr>
      <vt:lpstr>lanjutan</vt:lpstr>
      <vt:lpstr>lanjutan</vt:lpstr>
      <vt:lpstr>Frued juga memandang dari pengalaman masa kecil  </vt:lpstr>
      <vt:lpstr>Teori perkembangan</vt:lpstr>
      <vt:lpstr>HUBUNGAN TEORI FRUED DAN ERIKSON DALAM APLIKASI KEPERAWATAN</vt:lpstr>
      <vt:lpstr>TEORI INTERPERSONAL</vt:lpstr>
      <vt:lpstr>Aplikasi Teori Interpersonal</vt:lpstr>
      <vt:lpstr>Teori Humanistik</vt:lpstr>
      <vt:lpstr>Sejarah Kesehatan Jiwa di Indonesia</vt:lpstr>
      <vt:lpstr>PowerPoint Presentation</vt:lpstr>
      <vt:lpstr>TERND DAN ISU KESEHATAN JIWA GLOBAL</vt:lpstr>
      <vt:lpstr>RISKESDAS 2007 &amp; 2013 MENTAL HEALTH PROBLEM IN INDONESIA (Masalah Kesehatan Jiwa di Indonesia)</vt:lpstr>
      <vt:lpstr>PROPORSI RUMAH TANGGA DENGAN ART GANGGUAN JIWA SKIZOFRENIA/PSIKOSIS MENURUT PROVINSI (PER MIL), 2013-2018</vt:lpstr>
      <vt:lpstr>PROPORSI RUMAH TANGGA YANG MEMILIKI ART GANGGUAN JIWA SKIZOFRENIA/PSIKOSIS YANG DIPASUNG  MENURUT TEMPAT TINGGAL, 2013-2018</vt:lpstr>
      <vt:lpstr>CAKUPAN PENGOBATAN PENDERITA  GANGGUAN JIWA SKIZOFRENIA/ PSIKOSIS, 2018 </vt:lpstr>
      <vt:lpstr>PREVALENSI DEPRESI*PADA  PENDUDUK UMUR ≥15 TAHUN MENURUT PROVINSI, 2018</vt:lpstr>
      <vt:lpstr>STUDY OF SUICIDAL IDEATION:  Adolescences 15-18 years  (Keliat, Nasution, Wulandari, Primananda, Wardani, Florensa, Waluyo, 2018) </vt:lpstr>
      <vt:lpstr>PREVALENSI* GANGGUAN MENTAL EMOSIONAL   PADA PENDUDUK UMUR &gt; 15 TAHUN MENURUT PROVINSI, 2007-2018</vt:lpstr>
      <vt:lpstr>Summary Table on Psychosocial/Mental health assistance to Tsunami-affected population: WHO Projections and Recommendation (2005)</vt:lpstr>
      <vt:lpstr>ESTIMATION MENTAL HEALTH PROBLEM   IN INDONESIA (Riskesdas 2018)</vt:lpstr>
      <vt:lpstr>ESTIMATION OF DEPRESSION AND MENTAL EMOTIONAL DISORDER IN INDONESIA (Riskesdas 2018)</vt:lpstr>
      <vt:lpstr>POTENTIAL LOST ECONOMY IN INDONESIA PER MONTH: Related to Severe Mental Disorder   (POTENSIAL EKONOMI YANG HILANG DI INDONESIA PER BULAN: ODGJ BERAT)</vt:lpstr>
      <vt:lpstr>THE TARGET OF MENTAL HEALTH SERVICE  (Target Pelayanan Kesehatan Jiwa)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KONSEP, SEJARAH DAN TREND ISU KEPERAWATAN JIWA</dc:title>
  <dc:creator>LENOVO</dc:creator>
  <cp:lastModifiedBy>Guntur Ahmad</cp:lastModifiedBy>
  <cp:revision>4</cp:revision>
  <dcterms:created xsi:type="dcterms:W3CDTF">2019-03-17T15:22:15Z</dcterms:created>
  <dcterms:modified xsi:type="dcterms:W3CDTF">2023-02-21T04:41:15Z</dcterms:modified>
</cp:coreProperties>
</file>