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313" r:id="rId4"/>
    <p:sldId id="314" r:id="rId5"/>
    <p:sldId id="315" r:id="rId6"/>
    <p:sldId id="329" r:id="rId7"/>
    <p:sldId id="258" r:id="rId8"/>
    <p:sldId id="316" r:id="rId9"/>
    <p:sldId id="295" r:id="rId10"/>
    <p:sldId id="317" r:id="rId11"/>
    <p:sldId id="318" r:id="rId12"/>
    <p:sldId id="319" r:id="rId13"/>
    <p:sldId id="297" r:id="rId14"/>
    <p:sldId id="299" r:id="rId15"/>
    <p:sldId id="320" r:id="rId16"/>
    <p:sldId id="300" r:id="rId17"/>
    <p:sldId id="321" r:id="rId18"/>
    <p:sldId id="322" r:id="rId19"/>
    <p:sldId id="323" r:id="rId20"/>
    <p:sldId id="298" r:id="rId21"/>
    <p:sldId id="301" r:id="rId22"/>
    <p:sldId id="324" r:id="rId23"/>
    <p:sldId id="325" r:id="rId24"/>
    <p:sldId id="326" r:id="rId25"/>
    <p:sldId id="327" r:id="rId26"/>
    <p:sldId id="328" r:id="rId27"/>
    <p:sldId id="312" r:id="rId28"/>
  </p:sldIdLst>
  <p:sldSz cx="6858000" cy="5143500"/>
  <p:notesSz cx="6858000" cy="9144000"/>
  <p:embeddedFontLst>
    <p:embeddedFont>
      <p:font typeface="Abadi" panose="020B0604020104020204" pitchFamily="34" charset="0"/>
      <p:regular r:id="rId30"/>
    </p:embeddedFont>
    <p:embeddedFont>
      <p:font typeface="Agency FB" panose="020B0503020202020204" pitchFamily="34" charset="0"/>
      <p:regular r:id="rId31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Roboto Condensed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41193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▰"/>
              <a:defRPr/>
            </a:lvl1pPr>
            <a:lvl2pPr marL="685800" lvl="1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2pPr>
            <a:lvl3pPr marL="1028700" lvl="2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3pPr>
            <a:lvl4pPr marL="1371600" lvl="3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4pPr>
            <a:lvl5pPr marL="1714500" lvl="4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5pPr>
            <a:lvl6pPr marL="2057400" lvl="5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6pPr>
            <a:lvl7pPr marL="2400300" lvl="6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7pPr>
            <a:lvl8pPr marL="2743200" lvl="7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8pPr>
            <a:lvl9pPr marL="3086100" lvl="8" indent="-285750">
              <a:spcBef>
                <a:spcPts val="750"/>
              </a:spcBef>
              <a:spcAft>
                <a:spcPts val="75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ds.ait.ac.th/disaster-preparedness-mitigation-and-management-dpm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42211" y="1842091"/>
            <a:ext cx="5174069" cy="98882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br>
              <a:rPr lang="en-US" sz="3200" b="0" i="0" u="sng" dirty="0">
                <a:solidFill>
                  <a:schemeClr val="bg1"/>
                </a:solidFill>
                <a:effectLst/>
                <a:latin typeface="Agency FB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0" u="sng" dirty="0">
                <a:solidFill>
                  <a:schemeClr val="bg1"/>
                </a:solidFill>
                <a:latin typeface="Agency FB" panose="020B0503020202020204" pitchFamily="34" charset="0"/>
              </a:rPr>
              <a:t>PERAN, FUNGSI, ASPEK LEGAL DAN KOMUNIKASI DALAM KEPERAWATAN GAWAT DARURAT</a:t>
            </a:r>
            <a:br>
              <a:rPr lang="en-US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</a:br>
            <a:br>
              <a:rPr lang="en-US" b="0" i="0" u="sng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Ahmad Guntur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Alfianto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S.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Kep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Ners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M.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Kep</a:t>
            </a:r>
            <a:endParaRPr sz="1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884CE-9090-4E55-A047-B627342D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92" y="4465674"/>
            <a:ext cx="2927924" cy="677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76EEBC-3B86-48A5-94F5-CA17C408139A}"/>
              </a:ext>
            </a:extLst>
          </p:cNvPr>
          <p:cNvSpPr/>
          <p:nvPr/>
        </p:nvSpPr>
        <p:spPr>
          <a:xfrm>
            <a:off x="-1" y="4274288"/>
            <a:ext cx="3678865" cy="86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 Narrow" panose="020B0606020202030204" pitchFamily="34" charset="0"/>
              </a:rPr>
              <a:t>KLASTER KEPERWATAN JIWA KOMUNITAS DAN GERONTIK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PROGRAM STUDI PENDIDIKAN NERS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STIKES WIDYAGAMA HUSADA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31103-3D6D-4447-BD53-32D89F4218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9751B-3A31-4368-92AA-82947338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43274"/>
            <a:ext cx="3529890" cy="786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14BBB-132A-4F86-95AA-4F38627B8967}"/>
              </a:ext>
            </a:extLst>
          </p:cNvPr>
          <p:cNvSpPr txBox="1"/>
          <p:nvPr/>
        </p:nvSpPr>
        <p:spPr>
          <a:xfrm>
            <a:off x="470491" y="749879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Nurse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Roboto"/>
              </a:rPr>
              <a:t>Reseacher</a:t>
            </a:r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47DA7-13F2-4687-A9CF-BCC70008D18C}"/>
              </a:ext>
            </a:extLst>
          </p:cNvPr>
          <p:cNvSpPr txBox="1"/>
          <p:nvPr/>
        </p:nvSpPr>
        <p:spPr>
          <a:xfrm>
            <a:off x="470491" y="1057656"/>
            <a:ext cx="57282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Membaca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literature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keperawatan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terbaru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Menerapkan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informasi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dalam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praktik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keperawatan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Mengumpulkan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data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Mengumpulkan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studi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penelitian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Berfungsi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sebagai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konsultan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selama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pelaksanaan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studi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penelitian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299A4-060C-41CD-B944-CF4D1D5F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77" y="139981"/>
            <a:ext cx="1828800" cy="1219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713B6F-450C-453A-A25A-4DB611D86425}"/>
              </a:ext>
            </a:extLst>
          </p:cNvPr>
          <p:cNvSpPr txBox="1"/>
          <p:nvPr/>
        </p:nvSpPr>
        <p:spPr>
          <a:xfrm>
            <a:off x="470491" y="234268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Flight Nurse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C6DD1-27E1-4D9D-BF2A-9A45FB6BF2ED}"/>
              </a:ext>
            </a:extLst>
          </p:cNvPr>
          <p:cNvSpPr txBox="1"/>
          <p:nvPr/>
        </p:nvSpPr>
        <p:spPr>
          <a:xfrm>
            <a:off x="470491" y="2693189"/>
            <a:ext cx="5986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Peran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fungsi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gawat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darurat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sebagai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flight nurse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adalah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melakukan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prosedur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lanjutan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di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lapangan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seperti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chest tube,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intubasi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, dan lain-lain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6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8F3B24-9FC6-4A5B-B029-C4944C52C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14074-0CF7-4AA0-89E0-F2892BFF4D46}"/>
              </a:ext>
            </a:extLst>
          </p:cNvPr>
          <p:cNvSpPr txBox="1"/>
          <p:nvPr/>
        </p:nvSpPr>
        <p:spPr>
          <a:xfrm>
            <a:off x="427961" y="898735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Sexual Assault Nurse Examiner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48CCE-6AD1-42E0-91D8-B75B3EBACE83}"/>
              </a:ext>
            </a:extLst>
          </p:cNvPr>
          <p:cNvSpPr txBox="1"/>
          <p:nvPr/>
        </p:nvSpPr>
        <p:spPr>
          <a:xfrm>
            <a:off x="427961" y="1206512"/>
            <a:ext cx="6002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yang </a:t>
            </a:r>
            <a:r>
              <a:rPr lang="en-US" dirty="0" err="1"/>
              <a:t>diketahui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bersaksi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penemuannya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12019-E603-4F00-AADE-6C0D471119C3}"/>
              </a:ext>
            </a:extLst>
          </p:cNvPr>
          <p:cNvSpPr txBox="1"/>
          <p:nvPr/>
        </p:nvSpPr>
        <p:spPr>
          <a:xfrm>
            <a:off x="427961" y="2099064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Trauma Care Specialist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D60B0-0E06-4DA9-953E-DBB0A7749475}"/>
              </a:ext>
            </a:extLst>
          </p:cNvPr>
          <p:cNvSpPr txBox="1"/>
          <p:nvPr/>
        </p:nvSpPr>
        <p:spPr>
          <a:xfrm>
            <a:off x="457200" y="2386988"/>
            <a:ext cx="47155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Sebagai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staf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coordinator di trauma center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Mendokumentasikan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catatan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terkait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tingkat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trauma di UGD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3E9EB6-5802-4E7D-8767-4DB0AC86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5" y="4243274"/>
            <a:ext cx="3529890" cy="786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14DACE-E4B9-4633-AC4F-41B8C747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69" y="2999403"/>
            <a:ext cx="2541181" cy="14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EC056-433F-4D87-9A5E-0C8B119FC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0A6A0-B712-4DEF-AE20-12637D9BCF21}"/>
              </a:ext>
            </a:extLst>
          </p:cNvPr>
          <p:cNvSpPr/>
          <p:nvPr/>
        </p:nvSpPr>
        <p:spPr>
          <a:xfrm>
            <a:off x="1887859" y="191400"/>
            <a:ext cx="4667692" cy="6379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LEGAL ETIS KEPERAWATAN GAWAT DARURAT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E6B39-A66A-482A-B866-52D7A86F8B16}"/>
              </a:ext>
            </a:extLst>
          </p:cNvPr>
          <p:cNvSpPr/>
          <p:nvPr/>
        </p:nvSpPr>
        <p:spPr>
          <a:xfrm>
            <a:off x="3522324" y="2857507"/>
            <a:ext cx="3306725" cy="8718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MELINDUNGI KLIEN JIKA TIDAK MENDAPATKAN PELAYANAN DENGAN BAIK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90BB5-EDB5-4393-827D-EC7FD5613925}"/>
              </a:ext>
            </a:extLst>
          </p:cNvPr>
          <p:cNvSpPr/>
          <p:nvPr/>
        </p:nvSpPr>
        <p:spPr>
          <a:xfrm>
            <a:off x="234497" y="2149119"/>
            <a:ext cx="3306725" cy="871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BEKERJA BEKERJASAM DENGAN PROFESIONAL KESEHATAN LAINYA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4A37A1-7DAC-4C57-A774-D709BE1AEB83}"/>
              </a:ext>
            </a:extLst>
          </p:cNvPr>
          <p:cNvSpPr/>
          <p:nvPr/>
        </p:nvSpPr>
        <p:spPr>
          <a:xfrm>
            <a:off x="234497" y="3365180"/>
            <a:ext cx="3306725" cy="8718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BERDASARKAN KOMPTENASI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53EAD-CAE0-4BC8-8188-C985713A784B}"/>
              </a:ext>
            </a:extLst>
          </p:cNvPr>
          <p:cNvSpPr/>
          <p:nvPr/>
        </p:nvSpPr>
        <p:spPr>
          <a:xfrm>
            <a:off x="3522325" y="1683927"/>
            <a:ext cx="3306725" cy="871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MENJUJUNG TINGGI MARTABAT ORANG LAIN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CA7F6-5A3A-43C6-9AC9-93559508C045}"/>
              </a:ext>
            </a:extLst>
          </p:cNvPr>
          <p:cNvSpPr/>
          <p:nvPr/>
        </p:nvSpPr>
        <p:spPr>
          <a:xfrm>
            <a:off x="234497" y="975539"/>
            <a:ext cx="3306725" cy="87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BEKERJA BERDSARAKN KEILMUAN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C75A59-0CEE-4A93-B2DF-E1E2D4B8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43274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D878-92E3-42E2-B8C6-0CDBF6B4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ASPEK LEGAL ETIS KEPERAWATAN GAWAT DARURAT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7D1D-1B33-4691-B52D-2BB6BB6C62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E4B62-1FC4-4AB2-9F51-4B945BF2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9"/>
            <a:ext cx="3529890" cy="786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4160B-45E5-49BA-A87A-D2509896E4B2}"/>
              </a:ext>
            </a:extLst>
          </p:cNvPr>
          <p:cNvSpPr txBox="1"/>
          <p:nvPr/>
        </p:nvSpPr>
        <p:spPr>
          <a:xfrm>
            <a:off x="190319" y="1969377"/>
            <a:ext cx="61349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dan </a:t>
            </a:r>
            <a:r>
              <a:rPr lang="en-US" dirty="0" err="1"/>
              <a:t>kewajiban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Praktek</a:t>
            </a:r>
            <a:r>
              <a:rPr lang="en-US" dirty="0"/>
              <a:t> yang </a:t>
            </a:r>
            <a:r>
              <a:rPr lang="en-US" dirty="0" err="1"/>
              <a:t>kompeten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seorangperawat</a:t>
            </a:r>
            <a:r>
              <a:rPr lang="en-US" dirty="0"/>
              <a:t> yang </a:t>
            </a:r>
            <a:r>
              <a:rPr lang="en-US" dirty="0" err="1"/>
              <a:t>kompeten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dalampemberian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delegasi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dengankemampuan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delegasi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data </a:t>
            </a:r>
            <a:r>
              <a:rPr lang="en-US" dirty="0" err="1"/>
              <a:t>didokumentasikan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dandikomunikasikan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Ketenagaan</a:t>
            </a:r>
            <a:r>
              <a:rPr lang="en-US" dirty="0"/>
              <a:t> yang </a:t>
            </a:r>
            <a:r>
              <a:rPr lang="en-US" dirty="0" err="1"/>
              <a:t>adekuat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8200A-4072-4215-8C93-6FB6982AC1B4}"/>
              </a:ext>
            </a:extLst>
          </p:cNvPr>
          <p:cNvSpPr/>
          <p:nvPr/>
        </p:nvSpPr>
        <p:spPr>
          <a:xfrm>
            <a:off x="1180214" y="1360967"/>
            <a:ext cx="4401879" cy="414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ALASAN PERLUNYA LEGAL ETIS DALAM KEPERAWATAN</a:t>
            </a:r>
          </a:p>
        </p:txBody>
      </p:sp>
    </p:spTree>
    <p:extLst>
      <p:ext uri="{BB962C8B-B14F-4D97-AF65-F5344CB8AC3E}">
        <p14:creationId xmlns:p14="http://schemas.microsoft.com/office/powerpoint/2010/main" val="33952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3986-09A6-4D2D-868E-C99A9231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392575"/>
            <a:ext cx="4136066" cy="766200"/>
          </a:xfrm>
        </p:spPr>
        <p:txBody>
          <a:bodyPr/>
          <a:lstStyle/>
          <a:p>
            <a:r>
              <a:rPr lang="en-US" dirty="0"/>
              <a:t>8 PRINSIP ETIKA KEPERAWATAN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473C-C4FF-49D2-BF0F-EB4DBC3A5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0AED-C0E6-4B2F-8278-BB81F633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048"/>
            <a:ext cx="3529890" cy="786452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124E8F0-8007-467D-872E-75E223BB16F9}"/>
              </a:ext>
            </a:extLst>
          </p:cNvPr>
          <p:cNvSpPr/>
          <p:nvPr/>
        </p:nvSpPr>
        <p:spPr>
          <a:xfrm>
            <a:off x="1270669" y="1444127"/>
            <a:ext cx="3756185" cy="5847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Otonomi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(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Autonomi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) (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mampu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memtuskan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segala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hal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dengan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9"/>
              </a:rPr>
              <a:t>baik</a:t>
            </a:r>
            <a:r>
              <a:rPr lang="en-US" b="1" i="0" dirty="0">
                <a:solidFill>
                  <a:schemeClr val="bg1"/>
                </a:solidFill>
                <a:effectLst/>
                <a:latin typeface="ff9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859C63-31C8-4151-8739-72628D5A9684}"/>
              </a:ext>
            </a:extLst>
          </p:cNvPr>
          <p:cNvSpPr/>
          <p:nvPr/>
        </p:nvSpPr>
        <p:spPr>
          <a:xfrm>
            <a:off x="1270668" y="2125786"/>
            <a:ext cx="3756185" cy="5847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ff9"/>
              </a:rPr>
              <a:t>Beneficence (Berbuat Baik)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25B7438-D5C0-44EF-B91B-9E9DC50BF634}"/>
              </a:ext>
            </a:extLst>
          </p:cNvPr>
          <p:cNvSpPr/>
          <p:nvPr/>
        </p:nvSpPr>
        <p:spPr>
          <a:xfrm>
            <a:off x="1217582" y="2874033"/>
            <a:ext cx="3763208" cy="5847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ff9"/>
              </a:rPr>
              <a:t>Justice (Keadilan)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9948AF2-9DE8-4967-8E3D-B225C072864F}"/>
              </a:ext>
            </a:extLst>
          </p:cNvPr>
          <p:cNvSpPr/>
          <p:nvPr/>
        </p:nvSpPr>
        <p:spPr>
          <a:xfrm>
            <a:off x="1267157" y="3601388"/>
            <a:ext cx="3763208" cy="5847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ff9"/>
              </a:rPr>
              <a:t>Non-maleficence (tidak merugikan)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AE307-3046-4C79-9367-7A7A2A04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703" y="2164044"/>
            <a:ext cx="1775178" cy="1177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0936-5DE0-4320-9ABB-05A39743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29" t="19401" r="13799"/>
          <a:stretch/>
        </p:blipFill>
        <p:spPr>
          <a:xfrm>
            <a:off x="49382" y="1994366"/>
            <a:ext cx="1115550" cy="16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BA50-B2BD-4DEF-AB00-1AA82705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D717E-8396-41CA-A0F0-48C4C920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891" y="1436850"/>
            <a:ext cx="5577443" cy="1901100"/>
          </a:xfrm>
        </p:spPr>
        <p:txBody>
          <a:bodyPr/>
          <a:lstStyle/>
          <a:p>
            <a:r>
              <a:rPr lang="en-US" sz="2000" dirty="0"/>
              <a:t>Veracity (</a:t>
            </a:r>
            <a:r>
              <a:rPr lang="en-US" sz="2000" dirty="0" err="1"/>
              <a:t>Kejujuran</a:t>
            </a:r>
            <a:r>
              <a:rPr lang="en-US" sz="2000" dirty="0"/>
              <a:t>)</a:t>
            </a:r>
          </a:p>
          <a:p>
            <a:r>
              <a:rPr lang="en-US" sz="2000" dirty="0"/>
              <a:t>Fidelity (</a:t>
            </a:r>
            <a:r>
              <a:rPr lang="en-US" sz="2000" dirty="0" err="1"/>
              <a:t>Menepati</a:t>
            </a:r>
            <a:r>
              <a:rPr lang="en-US" sz="2000" dirty="0"/>
              <a:t> </a:t>
            </a:r>
            <a:r>
              <a:rPr lang="en-US" sz="2000" dirty="0" err="1"/>
              <a:t>janji</a:t>
            </a:r>
            <a:r>
              <a:rPr lang="en-US" sz="2000" dirty="0"/>
              <a:t>)</a:t>
            </a:r>
          </a:p>
          <a:p>
            <a:r>
              <a:rPr lang="en-US" sz="2000" dirty="0"/>
              <a:t>Confidentiality (</a:t>
            </a:r>
            <a:r>
              <a:rPr lang="en-US" sz="2000" dirty="0" err="1"/>
              <a:t>Kerahasiaan</a:t>
            </a:r>
            <a:r>
              <a:rPr lang="en-US" sz="2000" dirty="0"/>
              <a:t>)</a:t>
            </a:r>
          </a:p>
          <a:p>
            <a:r>
              <a:rPr lang="en-US" sz="2000" dirty="0"/>
              <a:t>Accountability (</a:t>
            </a:r>
            <a:r>
              <a:rPr lang="en-US" sz="2000" dirty="0" err="1"/>
              <a:t>Akuntabilitasi</a:t>
            </a:r>
            <a:r>
              <a:rPr lang="en-US" sz="2000" dirty="0"/>
              <a:t>) (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 </a:t>
            </a:r>
            <a:r>
              <a:rPr lang="en-US" sz="2000" dirty="0" err="1"/>
              <a:t>lainya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D619F-BC8E-4FD1-9A6D-43F11610D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CA261-7448-46F0-9C71-F42CC593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048"/>
            <a:ext cx="3529890" cy="78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2B8C4-79DD-4F7D-8158-E3DDDEC0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30" y="191400"/>
            <a:ext cx="2851649" cy="19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0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3375-AA0E-4DFC-BAB1-863129A9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KEBIJAKAN TENTANG PELAYANAN KEPERAWATAN GAWAT DAURAT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621E-BD81-4B28-BFC4-71B798CE8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0" y="2444159"/>
            <a:ext cx="6496493" cy="3145500"/>
          </a:xfrm>
        </p:spPr>
        <p:txBody>
          <a:bodyPr/>
          <a:lstStyle/>
          <a:p>
            <a:pPr algn="l"/>
            <a:r>
              <a:rPr lang="es-ES" sz="1400" b="1" i="0" dirty="0">
                <a:solidFill>
                  <a:srgbClr val="000000"/>
                </a:solidFill>
                <a:effectLst/>
                <a:latin typeface="ff9"/>
              </a:rPr>
              <a:t>UU No. 29 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ff9"/>
              </a:rPr>
              <a:t> 2004</a:t>
            </a:r>
            <a:r>
              <a:rPr lang="es-E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ff5"/>
              </a:rPr>
              <a:t>tentang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ff5"/>
              </a:rPr>
              <a:t>Praktik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ff5"/>
              </a:rPr>
              <a:t>kedokteran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ff5"/>
              </a:rPr>
              <a:t>: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ff5"/>
              </a:rPr>
              <a:t>Pasal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ff5"/>
              </a:rPr>
              <a:t> 73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ff5"/>
              </a:rPr>
              <a:t>ayat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ff5"/>
              </a:rPr>
              <a:t> 1,2,3)</a:t>
            </a:r>
          </a:p>
          <a:p>
            <a:pPr algn="l"/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Undang-undang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No. 36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2009</a:t>
            </a:r>
            <a:r>
              <a:rPr lang="en-U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tentang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Kesehatan)</a:t>
            </a: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PERMENKES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Nomor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148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2010</a:t>
            </a:r>
            <a:r>
              <a:rPr lang="en-U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tentang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izinpenyelengggaraan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praktek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perawat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)</a:t>
            </a: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PERMENKES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Nomor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148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2010</a:t>
            </a:r>
            <a:r>
              <a:rPr lang="en-U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tentang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izin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penyelengggaraanpraktek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perawat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)</a:t>
            </a:r>
            <a:endParaRPr lang="en-US" sz="1400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 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Permenkes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Nomor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512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2007</a:t>
            </a:r>
            <a:r>
              <a:rPr lang="en-U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tentang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ijin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praktekdan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pelaksanaan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praktek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kedokteran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 )</a:t>
            </a:r>
          </a:p>
          <a:p>
            <a:pPr algn="l"/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Permenkes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Nomor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1796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9"/>
              </a:rPr>
              <a:t>Tahun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9"/>
              </a:rPr>
              <a:t> 2011</a:t>
            </a:r>
            <a:r>
              <a:rPr lang="en-US" sz="140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tentangregistrasi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f5"/>
              </a:rPr>
              <a:t>tenaga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f5"/>
              </a:rPr>
              <a:t> Kesehatan)</a:t>
            </a:r>
            <a:endParaRPr lang="en-US" sz="1400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ff5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CD9DC-CD8A-478C-AD40-18441AFC9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5167A-BF43-49EB-8B47-1E73546F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699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9580-5C64-4205-BCCE-58B6806D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PADA SITUASI GAWAT DARURAT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B2C6-6C35-4A61-A524-2E466F171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78" y="999000"/>
            <a:ext cx="5577152" cy="3145500"/>
          </a:xfrm>
        </p:spPr>
        <p:txBody>
          <a:bodyPr/>
          <a:lstStyle/>
          <a:p>
            <a:r>
              <a:rPr lang="en-US" dirty="0"/>
              <a:t>PENYEBAB ASPEK PSIKOLOGIS PADA KEADAAN GAWAT DARURAT</a:t>
            </a:r>
          </a:p>
          <a:p>
            <a:pPr marL="514350" indent="-457200">
              <a:buAutoNum type="arabicPeriod"/>
            </a:pPr>
            <a:r>
              <a:rPr lang="en-US" dirty="0"/>
              <a:t>CEMAS</a:t>
            </a:r>
          </a:p>
          <a:p>
            <a:pPr marL="514350" indent="-457200">
              <a:buAutoNum type="arabicPeriod"/>
            </a:pPr>
            <a:r>
              <a:rPr lang="en-US" dirty="0"/>
              <a:t>HISTERIS</a:t>
            </a:r>
          </a:p>
          <a:p>
            <a:pPr marL="514350" indent="-457200">
              <a:buAutoNum type="arabicPeriod"/>
            </a:pPr>
            <a:r>
              <a:rPr lang="en-US" dirty="0"/>
              <a:t>MUDAH MARAH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A151-C3A4-411B-8B90-DD98AE179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C4C1B-C088-4AAF-8526-EBD8162B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4" y="41656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5B15-E4EB-486F-924F-F1F29C44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DARI KOMUNIKASI DALAM KEADAAN GAWAT DARURAT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E7CBB-0C55-4BCC-B0F4-E361724C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756" y="1264720"/>
            <a:ext cx="6247294" cy="3145500"/>
          </a:xfrm>
        </p:spPr>
        <p:txBody>
          <a:bodyPr/>
          <a:lstStyle/>
          <a:p>
            <a:r>
              <a:rPr lang="en-US" dirty="0" err="1"/>
              <a:t>mendorong</a:t>
            </a:r>
            <a:r>
              <a:rPr lang="en-US" dirty="0"/>
              <a:t> dan </a:t>
            </a:r>
            <a:r>
              <a:rPr lang="en-US" dirty="0" err="1"/>
              <a:t>menganjurkankerjasama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dan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dan </a:t>
            </a:r>
            <a:r>
              <a:rPr lang="en-US" dirty="0" err="1"/>
              <a:t>klien</a:t>
            </a:r>
            <a:r>
              <a:rPr lang="en-US" dirty="0"/>
              <a:t>.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berusahamengungkap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dan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mengevaluasitindakan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perawatan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E382D-0BF4-429E-9363-7A6B7CF83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EB328-5C64-4ACE-A822-47654339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1656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6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3969-63AB-4B97-8E83-AA38C527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KOMUNIKASI PADA KEADAAN GAWAT DARURAT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A0ED6-95BC-4E69-A49E-C6078469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23" y="1493982"/>
            <a:ext cx="5439365" cy="2155535"/>
          </a:xfrm>
        </p:spPr>
        <p:txBody>
          <a:bodyPr/>
          <a:lstStyle/>
          <a:p>
            <a:r>
              <a:rPr lang="en-US" dirty="0"/>
              <a:t>MENDEGARKAN</a:t>
            </a:r>
          </a:p>
          <a:p>
            <a:r>
              <a:rPr lang="en-US" dirty="0"/>
              <a:t>MENUNJUKKAN PENERIMAAN</a:t>
            </a:r>
          </a:p>
          <a:p>
            <a:r>
              <a:rPr lang="en-US" dirty="0"/>
              <a:t>MENGULANGI PERNYTAAN KLIEN</a:t>
            </a:r>
          </a:p>
          <a:p>
            <a:r>
              <a:rPr lang="en-US" dirty="0"/>
              <a:t>KLARIFIKASI</a:t>
            </a:r>
          </a:p>
          <a:p>
            <a:r>
              <a:rPr lang="en-US" dirty="0"/>
              <a:t>MENYAMPAIKAN HASIL PENGAMATAN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5E19-C027-4755-A109-10992755E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3D850-9F97-4FDE-B197-634AA28F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1" y="41656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564471" y="544865"/>
            <a:ext cx="3943800" cy="5746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CAPAIN PEMBELAJARAN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5713500" y="4120313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87850" y="1421338"/>
            <a:ext cx="6206692" cy="1316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Arial Narrow" panose="020B0606020202030204" pitchFamily="34" charset="0"/>
              </a:rPr>
              <a:t>Mahasiswa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mampu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melaksanakan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fungsi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advokasi</a:t>
            </a:r>
            <a:r>
              <a:rPr lang="en-US" sz="2000" dirty="0">
                <a:latin typeface="Arial Narrow" panose="020B0606020202030204" pitchFamily="34" charset="0"/>
              </a:rPr>
              <a:t> dan </a:t>
            </a:r>
            <a:r>
              <a:rPr lang="en-US" sz="2000" dirty="0" err="1">
                <a:latin typeface="Arial Narrow" panose="020B0606020202030204" pitchFamily="34" charset="0"/>
              </a:rPr>
              <a:t>komunikasi</a:t>
            </a:r>
            <a:r>
              <a:rPr lang="en-US" sz="2000" dirty="0">
                <a:latin typeface="Arial Narrow" panose="020B0606020202030204" pitchFamily="34" charset="0"/>
              </a:rPr>
              <a:t> pada </a:t>
            </a:r>
            <a:r>
              <a:rPr lang="en-US" sz="2000" dirty="0" err="1">
                <a:latin typeface="Arial Narrow" panose="020B0606020202030204" pitchFamily="34" charset="0"/>
              </a:rPr>
              <a:t>kasus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kegawatan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kedaruratan</a:t>
            </a:r>
            <a:r>
              <a:rPr lang="en-US" sz="2000" dirty="0">
                <a:latin typeface="Arial Narrow" panose="020B0606020202030204" pitchFamily="34" charset="0"/>
              </a:rPr>
              <a:t> dan </a:t>
            </a:r>
            <a:r>
              <a:rPr lang="en-US" sz="2000" dirty="0" err="1">
                <a:latin typeface="Arial Narrow" panose="020B0606020202030204" pitchFamily="34" charset="0"/>
              </a:rPr>
              <a:t>kegawat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daruratan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terkait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berbagai</a:t>
            </a:r>
            <a:r>
              <a:rPr lang="en-US" sz="2000" dirty="0">
                <a:latin typeface="Arial Narrow" panose="020B0606020202030204" pitchFamily="34" charset="0"/>
              </a:rPr>
              <a:t> system (C4, A5, P5).</a:t>
            </a:r>
            <a:endParaRPr sz="2000" dirty="0">
              <a:latin typeface="Arial Narrow" panose="020B0606020202030204" pitchFamily="34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87850" y="681019"/>
            <a:ext cx="231781" cy="302342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F61855-1786-449D-AB89-420BFAE7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7013"/>
            <a:ext cx="3530009" cy="786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21D60-DB30-4AF9-B344-40C0584B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637" y="2644864"/>
            <a:ext cx="2491783" cy="16581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9B05-3AE8-4340-B78C-AC5CB142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DALAM KEPERAWATAN GAWAT DARURAT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087F-46D3-48CA-ADE9-F782EAF5C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E431A-D97D-42D7-80FB-67BD7FA4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0836CD-C50C-4B0E-BF51-746367556154}"/>
              </a:ext>
            </a:extLst>
          </p:cNvPr>
          <p:cNvSpPr/>
          <p:nvPr/>
        </p:nvSpPr>
        <p:spPr>
          <a:xfrm>
            <a:off x="281097" y="1467293"/>
            <a:ext cx="3529890" cy="40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4B1BA-6D9B-4971-9523-02ECBEE153CC}"/>
              </a:ext>
            </a:extLst>
          </p:cNvPr>
          <p:cNvSpPr/>
          <p:nvPr/>
        </p:nvSpPr>
        <p:spPr>
          <a:xfrm>
            <a:off x="318977" y="2073349"/>
            <a:ext cx="6390167" cy="216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teraputik</a:t>
            </a:r>
            <a:endParaRPr lang="en-US" dirty="0"/>
          </a:p>
          <a:p>
            <a:r>
              <a:rPr lang="en-US" dirty="0"/>
              <a:t>Caring (</a:t>
            </a:r>
            <a:r>
              <a:rPr lang="en-US" dirty="0" err="1"/>
              <a:t>Peduli</a:t>
            </a:r>
            <a:r>
              <a:rPr lang="en-US" dirty="0"/>
              <a:t>)</a:t>
            </a:r>
          </a:p>
          <a:p>
            <a:r>
              <a:rPr lang="en-US" dirty="0"/>
              <a:t>Acceptance (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)</a:t>
            </a:r>
          </a:p>
          <a:p>
            <a:r>
              <a:rPr lang="en-US" dirty="0"/>
              <a:t>Respect (</a:t>
            </a:r>
            <a:r>
              <a:rPr lang="en-US" dirty="0" err="1"/>
              <a:t>menghormati</a:t>
            </a:r>
            <a:r>
              <a:rPr lang="en-US" dirty="0"/>
              <a:t>)</a:t>
            </a:r>
          </a:p>
          <a:p>
            <a:r>
              <a:rPr lang="en-US" dirty="0" err="1"/>
              <a:t>Emparty</a:t>
            </a:r>
            <a:r>
              <a:rPr lang="en-US" dirty="0"/>
              <a:t> (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pasein</a:t>
            </a:r>
            <a:r>
              <a:rPr lang="en-US" dirty="0"/>
              <a:t>)</a:t>
            </a:r>
          </a:p>
          <a:p>
            <a:r>
              <a:rPr lang="en-US" dirty="0"/>
              <a:t>Trust (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)</a:t>
            </a:r>
          </a:p>
          <a:p>
            <a:r>
              <a:rPr lang="en-US" dirty="0" err="1"/>
              <a:t>Integrty</a:t>
            </a:r>
            <a:r>
              <a:rPr lang="en-US" dirty="0"/>
              <a:t> (</a:t>
            </a:r>
            <a:r>
              <a:rPr lang="en-US" dirty="0" err="1"/>
              <a:t>Berpegang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profesionl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291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AF74-2589-42DE-A81C-F632CC44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C74A5-AAB3-4A05-9B20-ECB2EC13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5" y="1327350"/>
            <a:ext cx="6496493" cy="31455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Identifikasi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bantuan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diperlukan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Terpakasn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komunikasi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terfokus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bertanya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validasi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Bahasa yang </a:t>
            </a:r>
            <a:r>
              <a:rPr lang="en-US" sz="2000" dirty="0" err="1">
                <a:latin typeface="+mj-lt"/>
              </a:rPr>
              <a:t>mudah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mengerti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Membnetuk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hubungan</a:t>
            </a:r>
            <a:r>
              <a:rPr lang="en-US" sz="2000" dirty="0">
                <a:latin typeface="+mj-lt"/>
              </a:rPr>
              <a:t> professional</a:t>
            </a:r>
          </a:p>
          <a:p>
            <a:r>
              <a:rPr lang="en-US" sz="2000" dirty="0" err="1">
                <a:latin typeface="+mj-lt"/>
              </a:rPr>
              <a:t>Memotivasi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hargai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serta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respon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klien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Hindari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menyalahkan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memojokan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memberikan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sebutan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negatif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D51E-0A62-43B2-9B95-9F98A7FDC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65940-8A28-4344-AEC5-3EB8C8DF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E517-5F75-4749-B28F-BFC1F212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Komunikasi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Terapeutik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dalam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Keadaan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Tak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Sadarkan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Diri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D7040-6673-4020-A95D-AE974EAF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95" y="1373256"/>
            <a:ext cx="5649237" cy="2769310"/>
          </a:xfrm>
        </p:spPr>
        <p:txBody>
          <a:bodyPr/>
          <a:lstStyle/>
          <a:p>
            <a:r>
              <a:rPr lang="en-US" dirty="0"/>
              <a:t>FUNGSI KOMUNIKASI PADA PASIEN TIDAK SADAR</a:t>
            </a:r>
          </a:p>
          <a:p>
            <a:pPr marL="514350" indent="-457200"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Mengendalikan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Perilaku</a:t>
            </a: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514350" indent="-457200"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Perkembangan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Motivasi</a:t>
            </a: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514350" indent="-457200"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Pengungkapan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Emosional</a:t>
            </a: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514350" indent="-457200"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Informasi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83EF-BE2B-4269-BD56-12B5AC8ED5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6A7B3-3262-4700-B97B-E79912BD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EB9-9792-4C90-97B4-56E2AA02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Cara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berkomunikasi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dengan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Pasien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Tidak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Sadar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41EE6-328F-417D-A068-073F8410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706" y="1327350"/>
            <a:ext cx="4599450" cy="2518140"/>
          </a:xfrm>
        </p:spPr>
        <p:txBody>
          <a:bodyPr/>
          <a:lstStyle/>
          <a:p>
            <a:r>
              <a:rPr lang="en-US" dirty="0"/>
              <a:t>MENJELASKAN</a:t>
            </a:r>
          </a:p>
          <a:p>
            <a:r>
              <a:rPr lang="en-US" dirty="0"/>
              <a:t>MEMFOKUSKAN</a:t>
            </a:r>
          </a:p>
          <a:p>
            <a:r>
              <a:rPr lang="en-US" dirty="0"/>
              <a:t>MEMBERIKAN INFORMASI</a:t>
            </a:r>
          </a:p>
          <a:p>
            <a:r>
              <a:rPr lang="en-US" dirty="0"/>
              <a:t>MEMPERTAHANKAN KETENANGAN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621BE-523D-40FC-8666-28063E6AAC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676B4-6082-41E9-ABF1-566E2AAC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3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1FF5-520C-4059-83DF-0F750D83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Prinsip-Prinsip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Berkomunikasi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Dengan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Pasien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Yang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Tidak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Sadar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159A-5D93-4E74-BC59-0BB26CD9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04" y="1362888"/>
            <a:ext cx="6253556" cy="2794362"/>
          </a:xfrm>
        </p:spPr>
        <p:txBody>
          <a:bodyPr/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Berhati-hati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melakukan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pembicaraan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verbal di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dekat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klien</a:t>
            </a:r>
            <a:endParaRPr lang="en-US" sz="1800" b="0" i="0" dirty="0">
              <a:solidFill>
                <a:srgbClr val="000000"/>
              </a:solidFill>
              <a:effectLst/>
              <a:latin typeface="ff1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Ambil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asumsi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bahwa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klien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dapat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mendengar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pembicaraan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perawat</a:t>
            </a:r>
            <a:endParaRPr lang="en-US" sz="1800" b="0" i="0" dirty="0">
              <a:solidFill>
                <a:srgbClr val="000000"/>
              </a:solidFill>
              <a:effectLst/>
              <a:latin typeface="ff1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Ucapkan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kata-kata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sebelum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menyentuh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klien</a:t>
            </a:r>
            <a:endParaRPr lang="en-US" sz="1800" b="0" i="0" dirty="0">
              <a:solidFill>
                <a:srgbClr val="000000"/>
              </a:solidFill>
              <a:effectLst/>
              <a:latin typeface="ff1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Upayakan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mempertahankan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lingkungan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setenang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mungkin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untuk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membantu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klienfokus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terhadap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komunikasi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yang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perawat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ff1"/>
              </a:rPr>
              <a:t>lakukan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2CFAD-C084-4354-AF5F-CC05BBF1D3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58FD-6AE9-4860-AE44-368634A7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2B4C-6581-44BD-ABF4-3554255E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chemeClr val="bg1"/>
                </a:solidFill>
                <a:effectLst/>
                <a:latin typeface="ff4"/>
              </a:rPr>
              <a:t>Komunikasi terapeutik pada pasien yang rewel/complain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D790C-4653-4656-BC5F-5ACC10A82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781" y="1327350"/>
            <a:ext cx="5761971" cy="2004573"/>
          </a:xfrm>
        </p:spPr>
        <p:txBody>
          <a:bodyPr/>
          <a:lstStyle/>
          <a:p>
            <a:r>
              <a:rPr lang="en-US" dirty="0"/>
              <a:t>DI DENGARKAN</a:t>
            </a:r>
          </a:p>
          <a:p>
            <a:r>
              <a:rPr lang="en-US" dirty="0"/>
              <a:t>BERUSAHAN SEPENDAPAT DENGAN PASIEN</a:t>
            </a:r>
          </a:p>
          <a:p>
            <a:r>
              <a:rPr lang="en-US" dirty="0"/>
              <a:t>TAHAP TENANH DAN KUASI SENDIRI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4FBF4-F673-4660-80A6-D3D7629D2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857DD-2019-4F19-8402-D8DFAD9D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645F-72E9-4378-A698-3E64C12F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Cara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perawat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menangani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pasien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dengan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keluhan</a:t>
            </a:r>
            <a:r>
              <a:rPr lang="en-US" b="1" i="0" dirty="0">
                <a:solidFill>
                  <a:schemeClr val="bg1"/>
                </a:solidFill>
                <a:effectLst/>
                <a:latin typeface="ff4"/>
              </a:rPr>
              <a:t> yang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ff4"/>
              </a:rPr>
              <a:t>benar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8D73-9C3B-478D-9200-34193220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445" y="775675"/>
            <a:ext cx="5489469" cy="3145500"/>
          </a:xfrm>
        </p:spPr>
        <p:txBody>
          <a:bodyPr/>
          <a:lstStyle/>
          <a:p>
            <a:pPr marL="57150" indent="0" algn="l">
              <a:buNone/>
            </a:pPr>
            <a:endParaRPr lang="sv-SE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ff1"/>
              </a:rPr>
              <a:t>Tatap mata pasien dan dengarkan dengan baik</a:t>
            </a:r>
            <a:endParaRPr lang="sv-SE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ff1"/>
              </a:rPr>
              <a:t>Selalu beri tanggapan</a:t>
            </a:r>
            <a:endParaRPr lang="sv-SE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ff1"/>
              </a:rPr>
              <a:t>Perlu kesabaran untuk keluhan pelayanan</a:t>
            </a:r>
            <a:endParaRPr lang="sv-SE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4446-A0A9-4259-A108-C583DE2F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5325F-34DF-4732-9D3C-2B19F88A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7796-B2ED-44CA-B525-3A993D53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TERIMAKASIH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DEAB3-1A9A-4539-8EC6-738AEA98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76DB-4B3C-415E-9C1D-8A25D6956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393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1845-2373-487D-AAE8-437C4204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PERAWAT GAWAT DARURAT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10AC9-A1B8-45C0-A9D4-87057BDD66A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8856" y="1348381"/>
            <a:ext cx="6294474" cy="2724300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emergency nursing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atau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keperawatan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gawat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darurat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adalah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bentuk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asuhan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keperawatan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yang di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berikan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secara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tiba-tiba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kepada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individu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,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kelompok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ataupun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keluarga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dengan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keadaan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yang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mengancam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atau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risiko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mengancam</a:t>
            </a:r>
            <a:r>
              <a:rPr lang="en-US" dirty="0">
                <a:solidFill>
                  <a:srgbClr val="202124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badi" panose="020B0604020104020204" pitchFamily="34" charset="0"/>
              </a:rPr>
              <a:t>kehidupan</a:t>
            </a:r>
            <a:endParaRPr lang="en-US" dirty="0">
              <a:solidFill>
                <a:srgbClr val="202124"/>
              </a:solidFill>
              <a:latin typeface="Abadi" panose="020B0604020104020204" pitchFamily="34" charset="0"/>
            </a:endParaRPr>
          </a:p>
          <a:p>
            <a:pPr algn="just"/>
            <a:r>
              <a:rPr lang="en-US" dirty="0" err="1">
                <a:latin typeface="Abadi" panose="020B0604020104020204" pitchFamily="34" charset="0"/>
              </a:rPr>
              <a:t>pelayanan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Gawat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Darurat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harus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memprioritaskan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penyelamatan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nyawa</a:t>
            </a:r>
            <a:r>
              <a:rPr lang="en-US" dirty="0">
                <a:latin typeface="Abadi" panose="020B0604020104020204" pitchFamily="34" charset="0"/>
              </a:rPr>
              <a:t> dan </a:t>
            </a:r>
            <a:r>
              <a:rPr lang="en-US" dirty="0" err="1">
                <a:latin typeface="Abadi" panose="020B0604020104020204" pitchFamily="34" charset="0"/>
              </a:rPr>
              <a:t>mencegah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kecacatan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pasien</a:t>
            </a:r>
            <a:r>
              <a:rPr lang="en-US" dirty="0">
                <a:latin typeface="Abadi" panose="020B0604020104020204" pitchFamily="34" charset="0"/>
              </a:rPr>
              <a:t> yang </a:t>
            </a:r>
            <a:r>
              <a:rPr lang="en-US" dirty="0" err="1">
                <a:latin typeface="Abadi" panose="020B0604020104020204" pitchFamily="34" charset="0"/>
              </a:rPr>
              <a:t>masuk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</a:t>
            </a:r>
            <a:r>
              <a:rPr lang="en-US" dirty="0">
                <a:latin typeface="Abadi" panose="020B0604020104020204" pitchFamily="34" charset="0"/>
              </a:rPr>
              <a:t> IGD </a:t>
            </a:r>
            <a:r>
              <a:rPr lang="en-US" dirty="0" err="1">
                <a:latin typeface="Abadi" panose="020B0604020104020204" pitchFamily="34" charset="0"/>
              </a:rPr>
              <a:t>rumah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sakit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membutuhkan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pertolongan</a:t>
            </a:r>
            <a:r>
              <a:rPr lang="en-US" dirty="0">
                <a:latin typeface="Abadi" panose="020B0604020104020204" pitchFamily="34" charset="0"/>
              </a:rPr>
              <a:t> yang </a:t>
            </a:r>
            <a:r>
              <a:rPr lang="en-US" dirty="0" err="1">
                <a:latin typeface="Abadi" panose="020B0604020104020204" pitchFamily="34" charset="0"/>
              </a:rPr>
              <a:t>cepat</a:t>
            </a:r>
            <a:r>
              <a:rPr lang="en-US" dirty="0">
                <a:latin typeface="Abadi" panose="020B0604020104020204" pitchFamily="34" charset="0"/>
              </a:rPr>
              <a:t> dan </a:t>
            </a:r>
            <a:r>
              <a:rPr lang="en-US" dirty="0" err="1">
                <a:latin typeface="Abadi" panose="020B0604020104020204" pitchFamily="34" charset="0"/>
              </a:rPr>
              <a:t>tepat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sehingga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perlu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adanya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standar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dalam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memberikan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pelayanan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keperawatan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gawat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darurat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sesuai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komptensi</a:t>
            </a:r>
            <a:r>
              <a:rPr lang="en-US" dirty="0">
                <a:latin typeface="Abadi" panose="020B0604020104020204" pitchFamily="34" charset="0"/>
              </a:rPr>
              <a:t> yang </a:t>
            </a:r>
            <a:r>
              <a:rPr lang="en-US" dirty="0" err="1">
                <a:latin typeface="Abadi" panose="020B0604020104020204" pitchFamily="34" charset="0"/>
              </a:rPr>
              <a:t>diharapkan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badi" panose="020B0604020104020204" pitchFamily="34" charset="0"/>
              </a:rPr>
              <a:t>Pelayanan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dapat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dilakukan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sebelum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masuk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rumah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sakit</a:t>
            </a:r>
            <a:r>
              <a:rPr lang="en-US" dirty="0">
                <a:latin typeface="Abadi" panose="020B0604020104020204" pitchFamily="34" charset="0"/>
              </a:rPr>
              <a:t> (UGD)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718A1-6F46-4A96-9765-D5505547F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CF98D-D555-4373-93CA-54DB98A7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426228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8FF6-BC10-443C-B160-59944C46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ED263-D818-4662-B303-8A927342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4" y="1348381"/>
            <a:ext cx="6145619" cy="2724300"/>
          </a:xfrm>
        </p:spPr>
        <p:txBody>
          <a:bodyPr/>
          <a:lstStyle/>
          <a:p>
            <a:r>
              <a:rPr lang="en-US" sz="1400" b="1" dirty="0" err="1"/>
              <a:t>Pasien</a:t>
            </a:r>
            <a:r>
              <a:rPr lang="en-US" sz="1400" b="1" dirty="0"/>
              <a:t> </a:t>
            </a:r>
            <a:r>
              <a:rPr lang="en-US" sz="1400" b="1" dirty="0" err="1"/>
              <a:t>gawat</a:t>
            </a:r>
            <a:r>
              <a:rPr lang="en-US" sz="1400" b="1" dirty="0"/>
              <a:t> </a:t>
            </a:r>
            <a:r>
              <a:rPr lang="en-US" sz="1400" b="1" dirty="0" err="1"/>
              <a:t>darurat</a:t>
            </a:r>
            <a:r>
              <a:rPr lang="en-US" sz="1400" b="1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yang </a:t>
            </a:r>
            <a:r>
              <a:rPr lang="en-US" sz="1400" dirty="0" err="1"/>
              <a:t>tiba-tiba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gawat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gawat</a:t>
            </a:r>
            <a:r>
              <a:rPr lang="en-US" sz="1400" dirty="0"/>
              <a:t> dan </a:t>
            </a:r>
            <a:r>
              <a:rPr lang="en-US" sz="1400" dirty="0" err="1"/>
              <a:t>terancam</a:t>
            </a:r>
            <a:r>
              <a:rPr lang="en-US" sz="1400" dirty="0"/>
              <a:t> </a:t>
            </a:r>
            <a:r>
              <a:rPr lang="en-US" sz="1400" dirty="0" err="1"/>
              <a:t>nyawanya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badannya</a:t>
            </a:r>
            <a:r>
              <a:rPr lang="en-US" sz="1400" dirty="0"/>
              <a:t> (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cacat</a:t>
            </a:r>
            <a:r>
              <a:rPr lang="en-US" sz="1400" dirty="0"/>
              <a:t>)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mendapat</a:t>
            </a:r>
            <a:r>
              <a:rPr lang="en-US" sz="1400" dirty="0"/>
              <a:t> </a:t>
            </a:r>
            <a:r>
              <a:rPr lang="en-US" sz="1400" dirty="0" err="1"/>
              <a:t>pertolongan</a:t>
            </a:r>
            <a:r>
              <a:rPr lang="en-US" sz="1400" dirty="0"/>
              <a:t> </a:t>
            </a:r>
            <a:r>
              <a:rPr lang="en-US" sz="1400" dirty="0" err="1"/>
              <a:t>secepatnya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Pasien</a:t>
            </a:r>
            <a:r>
              <a:rPr lang="en-US" sz="1400" b="1" dirty="0"/>
              <a:t> </a:t>
            </a:r>
            <a:r>
              <a:rPr lang="en-US" sz="1400" b="1" dirty="0" err="1"/>
              <a:t>gawat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darurat</a:t>
            </a:r>
            <a:r>
              <a:rPr lang="en-US" sz="1400" b="1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gawat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darurat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stadium </a:t>
            </a:r>
            <a:r>
              <a:rPr lang="en-US" sz="1400" dirty="0" err="1"/>
              <a:t>lanjut</a:t>
            </a:r>
            <a:endParaRPr lang="en-US" sz="1400" dirty="0"/>
          </a:p>
          <a:p>
            <a:r>
              <a:rPr lang="en-US" sz="1400" b="1" dirty="0" err="1"/>
              <a:t>Pasien</a:t>
            </a:r>
            <a:r>
              <a:rPr lang="en-US" sz="1400" b="1" dirty="0"/>
              <a:t> </a:t>
            </a:r>
            <a:r>
              <a:rPr lang="en-US" sz="1400" b="1" dirty="0" err="1"/>
              <a:t>darurat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gawat</a:t>
            </a:r>
            <a:r>
              <a:rPr lang="en-US" sz="1400" b="1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akibat</a:t>
            </a:r>
            <a:r>
              <a:rPr lang="en-US" sz="1400" dirty="0"/>
              <a:t> </a:t>
            </a:r>
            <a:r>
              <a:rPr lang="en-US" sz="1400" dirty="0" err="1"/>
              <a:t>musibah</a:t>
            </a:r>
            <a:r>
              <a:rPr lang="en-US" sz="1400" dirty="0"/>
              <a:t> yang </a:t>
            </a:r>
            <a:r>
              <a:rPr lang="en-US" sz="1400" dirty="0" err="1"/>
              <a:t>datang</a:t>
            </a:r>
            <a:r>
              <a:rPr lang="en-US" sz="1400" dirty="0"/>
              <a:t> </a:t>
            </a:r>
            <a:r>
              <a:rPr lang="en-US" sz="1400" dirty="0" err="1"/>
              <a:t>tiba-tiba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mengancam</a:t>
            </a:r>
            <a:r>
              <a:rPr lang="en-US" sz="1400" dirty="0"/>
              <a:t> </a:t>
            </a:r>
            <a:r>
              <a:rPr lang="en-US" sz="1400" dirty="0" err="1"/>
              <a:t>jiwa</a:t>
            </a:r>
            <a:r>
              <a:rPr lang="en-US" sz="1400" dirty="0"/>
              <a:t> dan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badannya</a:t>
            </a:r>
            <a:r>
              <a:rPr lang="en-US" sz="1400" dirty="0"/>
              <a:t>, </a:t>
            </a:r>
            <a:r>
              <a:rPr lang="en-US" sz="1400" dirty="0" err="1"/>
              <a:t>misal</a:t>
            </a:r>
            <a:r>
              <a:rPr lang="en-US" sz="1400" dirty="0"/>
              <a:t> : </a:t>
            </a:r>
            <a:r>
              <a:rPr lang="en-US" sz="1400" dirty="0" err="1"/>
              <a:t>luka</a:t>
            </a:r>
            <a:r>
              <a:rPr lang="en-US" sz="1400" dirty="0"/>
              <a:t> </a:t>
            </a:r>
            <a:r>
              <a:rPr lang="en-US" sz="1400" dirty="0" err="1"/>
              <a:t>sayat</a:t>
            </a:r>
            <a:r>
              <a:rPr lang="en-US" sz="1400" dirty="0"/>
              <a:t> </a:t>
            </a:r>
            <a:r>
              <a:rPr lang="en-US" sz="1400" dirty="0" err="1"/>
              <a:t>dangkal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Pasien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gawat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darurat</a:t>
            </a:r>
            <a:r>
              <a:rPr lang="en-US" sz="1400" b="1" dirty="0"/>
              <a:t>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TBC </a:t>
            </a:r>
            <a:r>
              <a:rPr lang="en-US" sz="1400" dirty="0" err="1"/>
              <a:t>kulit</a:t>
            </a:r>
            <a:r>
              <a:rPr lang="en-US" sz="1400" dirty="0"/>
              <a:t>. </a:t>
            </a:r>
            <a:r>
              <a:rPr lang="en-US" sz="1400" dirty="0" err="1"/>
              <a:t>Kecelakaan</a:t>
            </a:r>
            <a:r>
              <a:rPr lang="en-US" sz="1400" dirty="0"/>
              <a:t> (accident)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kejadian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/>
              <a:t>datangnya</a:t>
            </a:r>
            <a:r>
              <a:rPr lang="en-US" sz="1400" dirty="0"/>
              <a:t> </a:t>
            </a:r>
            <a:r>
              <a:rPr lang="en-US" sz="1400" dirty="0" err="1"/>
              <a:t>mendadak</a:t>
            </a:r>
            <a:r>
              <a:rPr lang="en-US" sz="1400" dirty="0"/>
              <a:t>,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dikehendaki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menimbulkan</a:t>
            </a:r>
            <a:r>
              <a:rPr lang="en-US" sz="1400" dirty="0"/>
              <a:t> </a:t>
            </a:r>
            <a:r>
              <a:rPr lang="en-US" sz="1400" dirty="0" err="1"/>
              <a:t>cedera</a:t>
            </a:r>
            <a:r>
              <a:rPr lang="en-US" sz="1400" dirty="0"/>
              <a:t> (</a:t>
            </a:r>
            <a:r>
              <a:rPr lang="en-US" sz="1400" dirty="0" err="1"/>
              <a:t>fisik</a:t>
            </a:r>
            <a:r>
              <a:rPr lang="en-US" sz="1400" dirty="0"/>
              <a:t>, mental, </a:t>
            </a:r>
            <a:r>
              <a:rPr lang="en-US" sz="1400" dirty="0" err="1"/>
              <a:t>sosial</a:t>
            </a:r>
            <a:r>
              <a:rPr lang="en-US" sz="1400" dirty="0"/>
              <a:t>). </a:t>
            </a:r>
            <a:r>
              <a:rPr lang="en-US" sz="1400" dirty="0" err="1"/>
              <a:t>Cedera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yang </a:t>
            </a:r>
            <a:r>
              <a:rPr lang="en-US" sz="1400" dirty="0" err="1"/>
              <a:t>didapat</a:t>
            </a:r>
            <a:r>
              <a:rPr lang="en-US" sz="1400" dirty="0"/>
              <a:t>/</a:t>
            </a:r>
            <a:r>
              <a:rPr lang="en-US" sz="1400" dirty="0" err="1"/>
              <a:t>dialami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akibat</a:t>
            </a:r>
            <a:r>
              <a:rPr lang="en-US" sz="1400" dirty="0"/>
              <a:t> </a:t>
            </a:r>
            <a:r>
              <a:rPr lang="en-US" sz="1400" dirty="0" err="1"/>
              <a:t>kecelakaan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D95F9-85F4-416B-B74B-817C4EED0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A7506-E171-4551-8BB0-8B659291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" y="426228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D02-EEEE-46DA-860D-69ED19F2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PELAYANAN GAWAT DARURAT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C0254-8386-4559-BD33-07F547B7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16" y="1537988"/>
            <a:ext cx="6230679" cy="27243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dan </a:t>
            </a:r>
            <a:r>
              <a:rPr lang="en-US" dirty="0" err="1"/>
              <a:t>cacat</a:t>
            </a:r>
            <a:r>
              <a:rPr lang="en-US" dirty="0"/>
              <a:t> (to save life and limb) pada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  <a:p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penaganan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.</a:t>
            </a:r>
          </a:p>
          <a:p>
            <a:r>
              <a:rPr lang="en-US" dirty="0" err="1"/>
              <a:t>Menanggulangi</a:t>
            </a:r>
            <a:r>
              <a:rPr lang="en-US" dirty="0"/>
              <a:t> korban </a:t>
            </a:r>
            <a:r>
              <a:rPr lang="en-US" dirty="0" err="1"/>
              <a:t>bencana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D066D-2162-4133-AF7A-4E4C94EEA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A8045-1A03-4EBF-8E74-71F12CEF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62288"/>
            <a:ext cx="3535986" cy="78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3228D-1215-4FDC-885B-7D3EF6CE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069" y="2981800"/>
            <a:ext cx="2399015" cy="13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3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1088-6EE8-4981-A9D4-04E0CC59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</a:t>
            </a:r>
            <a:r>
              <a:rPr lang="en-US" dirty="0" err="1"/>
              <a:t>perawat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7DA3-744C-4263-B88F-74233B9A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77" y="1494264"/>
            <a:ext cx="5890302" cy="2724300"/>
          </a:xfrm>
        </p:spPr>
        <p:txBody>
          <a:bodyPr/>
          <a:lstStyle/>
          <a:p>
            <a:r>
              <a:rPr lang="en-US" sz="1400" b="1" i="0" dirty="0" err="1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Independen</a:t>
            </a:r>
            <a:r>
              <a:rPr lang="en-US" sz="1400" dirty="0">
                <a:solidFill>
                  <a:srgbClr val="202124"/>
                </a:solidFill>
                <a:latin typeface="Abadi" panose="020B0604020104020204" pitchFamily="34" charset="0"/>
              </a:rPr>
              <a:t> : </a:t>
            </a:r>
            <a:r>
              <a:rPr lang="en-US" sz="1400" dirty="0" err="1">
                <a:solidFill>
                  <a:srgbClr val="202124"/>
                </a:solidFill>
                <a:latin typeface="Abadi" panose="020B0604020104020204" pitchFamily="34" charset="0"/>
              </a:rPr>
              <a:t>p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erawat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memiliki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hak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independen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dalam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mengambil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keputusan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dan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melakukan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tindakan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yang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terbaik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yang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didasarkan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dari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ilmu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keperawatan</a:t>
            </a:r>
            <a:endParaRPr lang="en-US" sz="1400" b="0" i="0" dirty="0">
              <a:solidFill>
                <a:srgbClr val="26282B"/>
              </a:solidFill>
              <a:effectLst/>
              <a:latin typeface="Abadi" panose="020B0604020104020204" pitchFamily="34" charset="0"/>
            </a:endParaRPr>
          </a:p>
          <a:p>
            <a:r>
              <a:rPr lang="en-US" sz="1400" b="1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Dependen</a:t>
            </a:r>
            <a:r>
              <a:rPr lang="en-US" sz="1400" b="1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: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perawat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dapat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menjalankan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perintah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dari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dokter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seperti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pemasangan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infus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pemberian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obat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pengambilan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sampel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darah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penyuntikan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dan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sebagainya</a:t>
            </a:r>
            <a:endParaRPr lang="en-US" sz="1400" b="0" i="0" dirty="0">
              <a:solidFill>
                <a:srgbClr val="26282B"/>
              </a:solidFill>
              <a:effectLst/>
              <a:latin typeface="Abadi" panose="020B0604020104020204" pitchFamily="34" charset="0"/>
            </a:endParaRPr>
          </a:p>
          <a:p>
            <a:r>
              <a:rPr lang="en-US" sz="1400" b="1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Interdependen</a:t>
            </a:r>
            <a:r>
              <a:rPr lang="en-US" sz="1400" b="1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 :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perawat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dapat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melakukan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kerja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sama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dengan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berbagai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pihak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lain yang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terlibat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dalam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usaha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memberikan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pelayanan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kesehatan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terbaik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seperti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dokter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ahli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gizi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fisioterapi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, dan para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ahli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untuk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memberikan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tindakan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keperawatan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terhadap</a:t>
            </a:r>
            <a:r>
              <a:rPr lang="en-US" sz="1400" b="0" i="0" dirty="0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26282B"/>
                </a:solidFill>
                <a:effectLst/>
                <a:latin typeface="Abadi" panose="020B0604020104020204" pitchFamily="34" charset="0"/>
              </a:rPr>
              <a:t>pasien</a:t>
            </a:r>
            <a:endParaRPr lang="en-US" sz="1400" b="1" i="0" dirty="0">
              <a:solidFill>
                <a:srgbClr val="26282B"/>
              </a:solidFill>
              <a:effectLst/>
              <a:latin typeface="Abadi" panose="020B0604020104020204" pitchFamily="34" charset="0"/>
            </a:endParaRPr>
          </a:p>
          <a:p>
            <a:endParaRPr lang="en-US" sz="1800" b="1" i="0" dirty="0">
              <a:solidFill>
                <a:srgbClr val="26282B"/>
              </a:solidFill>
              <a:effectLst/>
              <a:latin typeface="Montserra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C77DE-8110-4ED8-B62A-E2B683E675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F4DC5-E9CE-40A2-99EF-2965E6E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62288"/>
            <a:ext cx="353598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679376" y="192253"/>
            <a:ext cx="4945275" cy="680484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Peran </a:t>
            </a:r>
            <a:r>
              <a:rPr lang="en-US" dirty="0" err="1">
                <a:solidFill>
                  <a:schemeClr val="tx1"/>
                </a:solidFill>
              </a:rPr>
              <a:t>perawat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gawat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darurat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de-DE" b="0" i="0" dirty="0">
                <a:solidFill>
                  <a:schemeClr val="tx1"/>
                </a:solidFill>
                <a:effectLst/>
                <a:latin typeface="Roboto"/>
              </a:rPr>
              <a:t>Tscheschlog, B. A., &amp; Jauch, A. (2015)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5713500" y="4120313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DCA85-01D8-423C-A10F-A4B8C897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8580"/>
            <a:ext cx="3529890" cy="786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64A937-0FAA-411C-B7C5-A63D1AE49340}"/>
              </a:ext>
            </a:extLst>
          </p:cNvPr>
          <p:cNvSpPr/>
          <p:nvPr/>
        </p:nvSpPr>
        <p:spPr>
          <a:xfrm>
            <a:off x="478465" y="989694"/>
            <a:ext cx="2030819" cy="605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i="0">
                <a:solidFill>
                  <a:srgbClr val="636363"/>
                </a:solidFill>
                <a:effectLst/>
                <a:latin typeface="Roboto"/>
              </a:rPr>
              <a:t>Staf Nurse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F7DD6-E0A1-4496-AEF4-AC5455869843}"/>
              </a:ext>
            </a:extLst>
          </p:cNvPr>
          <p:cNvSpPr/>
          <p:nvPr/>
        </p:nvSpPr>
        <p:spPr>
          <a:xfrm>
            <a:off x="467714" y="1711840"/>
            <a:ext cx="4199980" cy="21903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Melakukan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independen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assessmen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Merencanakan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intervensi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implementasi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Mengobservasi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melakukan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tindakan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diperlukan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Mengatur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pemberian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obat-obatan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Membantu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ADL (</a:t>
            </a:r>
            <a:r>
              <a:rPr lang="en-US" b="0" i="1" dirty="0">
                <a:solidFill>
                  <a:schemeClr val="tx1"/>
                </a:solidFill>
                <a:effectLst/>
                <a:latin typeface="Roboto"/>
              </a:rPr>
              <a:t>Activity Daily Living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49307-EF46-47E0-A7D9-5C2F79741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031" y="2930885"/>
            <a:ext cx="2139192" cy="1426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F59A-3B87-4F35-9F19-2D2A5168B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031" y="1625945"/>
            <a:ext cx="2139192" cy="1283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AC9F0-8674-47C7-BA7B-43ED03536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64280E-BEE4-428E-A232-FF3FBB9592DC}"/>
              </a:ext>
            </a:extLst>
          </p:cNvPr>
          <p:cNvSpPr/>
          <p:nvPr/>
        </p:nvSpPr>
        <p:spPr>
          <a:xfrm>
            <a:off x="372139" y="734512"/>
            <a:ext cx="2030819" cy="605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i="0">
                <a:solidFill>
                  <a:srgbClr val="636363"/>
                </a:solidFill>
                <a:effectLst/>
                <a:latin typeface="Roboto"/>
              </a:rPr>
              <a:t>Nurse Edukator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C7E23-1170-4D33-BB5A-F227CA4276D4}"/>
              </a:ext>
            </a:extLst>
          </p:cNvPr>
          <p:cNvSpPr/>
          <p:nvPr/>
        </p:nvSpPr>
        <p:spPr>
          <a:xfrm>
            <a:off x="329609" y="1456660"/>
            <a:ext cx="6007396" cy="1115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Mengkaji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kebutuhan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belajar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keluarga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Mengevaluasi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keefektifan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pengajaran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Mendidik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rekan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kerja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kolega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Memiliki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keterampilan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interpersonal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sangat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baik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86A0C-F6E4-413F-8E3F-9566B757EC7D}"/>
              </a:ext>
            </a:extLst>
          </p:cNvPr>
          <p:cNvSpPr/>
          <p:nvPr/>
        </p:nvSpPr>
        <p:spPr>
          <a:xfrm>
            <a:off x="329609" y="2696341"/>
            <a:ext cx="2030819" cy="605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i="0">
                <a:solidFill>
                  <a:srgbClr val="636363"/>
                </a:solidFill>
                <a:effectLst/>
                <a:latin typeface="Roboto"/>
              </a:rPr>
              <a:t>Nurse Manager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6DC97-CF3B-42B6-844B-5C956892E88F}"/>
              </a:ext>
            </a:extLst>
          </p:cNvPr>
          <p:cNvSpPr/>
          <p:nvPr/>
        </p:nvSpPr>
        <p:spPr>
          <a:xfrm>
            <a:off x="329609" y="3404451"/>
            <a:ext cx="6081824" cy="952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Bertindak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sebagai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perwakilan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administratif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di unit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Memastikan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keefektifan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kualitas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lingkungan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fisik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sehat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CD8D6-C995-4F53-9A51-FD00E1B8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048"/>
            <a:ext cx="3529890" cy="78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613E8-D917-4052-A8B2-C614D8877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44" y="96111"/>
            <a:ext cx="2225152" cy="12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E1EC8-8DA6-429C-9FEE-BAE029BD5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83895-E814-411E-8255-0288BCA1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43274"/>
            <a:ext cx="3529890" cy="786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CFD8C-FDA4-4725-A923-08CD635350C6}"/>
              </a:ext>
            </a:extLst>
          </p:cNvPr>
          <p:cNvSpPr txBox="1"/>
          <p:nvPr/>
        </p:nvSpPr>
        <p:spPr>
          <a:xfrm>
            <a:off x="236574" y="824307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Clinical Nurse Specialist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86956F8C-F603-4FDB-855C-63784BF19BB9}"/>
              </a:ext>
            </a:extLst>
          </p:cNvPr>
          <p:cNvSpPr/>
          <p:nvPr/>
        </p:nvSpPr>
        <p:spPr>
          <a:xfrm>
            <a:off x="318975" y="1233376"/>
            <a:ext cx="6294475" cy="11589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Berpartisipasi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dalam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edukasi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langsung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Berkonsultasi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dengan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anggota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keluarga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Berkolaborasi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dengan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tim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kesehatan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lainnya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untuk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mencapai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pelayanan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 </a:t>
            </a:r>
            <a:r>
              <a:rPr lang="en-US" b="0" i="1" dirty="0">
                <a:solidFill>
                  <a:schemeClr val="tx1"/>
                </a:solidFill>
                <a:effectLst/>
                <a:latin typeface="Roboto"/>
              </a:rPr>
              <a:t>high quality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algn="just"/>
            <a:endParaRPr lang="en-US" b="1" i="0" dirty="0">
              <a:solidFill>
                <a:srgbClr val="636363"/>
              </a:solidFill>
              <a:effectLst/>
              <a:latin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B095B-D747-4951-A313-F6D156EC1A60}"/>
              </a:ext>
            </a:extLst>
          </p:cNvPr>
          <p:cNvSpPr txBox="1"/>
          <p:nvPr/>
        </p:nvSpPr>
        <p:spPr>
          <a:xfrm>
            <a:off x="318975" y="2530582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Nurse Practitioner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33DBDD2D-4FB8-4A3E-8F4B-536CE7AD20DA}"/>
              </a:ext>
            </a:extLst>
          </p:cNvPr>
          <p:cNvSpPr/>
          <p:nvPr/>
        </p:nvSpPr>
        <p:spPr>
          <a:xfrm>
            <a:off x="318975" y="2838359"/>
            <a:ext cx="6294475" cy="1480833"/>
          </a:xfrm>
          <a:prstGeom prst="snip2DiagRect">
            <a:avLst>
              <a:gd name="adj1" fmla="val 0"/>
              <a:gd name="adj2" fmla="val 235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Memberikan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perawatan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kesehatan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primer pada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keluarga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Dapat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memperoleh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riwayat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melakukan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pemeriksaan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fisik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Meminta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tes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laboratorium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diagnostik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serta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interprestasi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hasil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lab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Mendiagnosis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gangguan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Merawat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Memberi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konsultasi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mendidik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pasien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beserta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/>
              </a:rPr>
              <a:t>keluarga</a:t>
            </a:r>
            <a:endParaRPr lang="en-US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D62D8B-FD6E-45C7-8E15-6E3A1E92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57" y="60619"/>
            <a:ext cx="2381693" cy="10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4228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1163</Words>
  <Application>Microsoft Office PowerPoint</Application>
  <PresentationFormat>Custom</PresentationFormat>
  <Paragraphs>181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 Narrow</vt:lpstr>
      <vt:lpstr>Abadi</vt:lpstr>
      <vt:lpstr>Agency FB</vt:lpstr>
      <vt:lpstr>Roboto</vt:lpstr>
      <vt:lpstr>Arial</vt:lpstr>
      <vt:lpstr>Montserrat</vt:lpstr>
      <vt:lpstr>ff4</vt:lpstr>
      <vt:lpstr>ff5</vt:lpstr>
      <vt:lpstr>Roboto Condensed Light</vt:lpstr>
      <vt:lpstr>ff9</vt:lpstr>
      <vt:lpstr>Arvo</vt:lpstr>
      <vt:lpstr>Roboto Condensed</vt:lpstr>
      <vt:lpstr>ff1</vt:lpstr>
      <vt:lpstr>Salerio template</vt:lpstr>
      <vt:lpstr> PERAN, FUNGSI, ASPEK LEGAL DAN KOMUNIKASI DALAM KEPERAWATAN GAWAT DARURAT  Ahmad Guntur Alfianto, S. Kep, Ners, M. Kep</vt:lpstr>
      <vt:lpstr>CAPAIN PEMBELAJARAN</vt:lpstr>
      <vt:lpstr>PERAWAT GAWAT DARURAT</vt:lpstr>
      <vt:lpstr>Klasifikasi gawat darurat</vt:lpstr>
      <vt:lpstr>TUJUAN PELAYANAN GAWAT DARURAT</vt:lpstr>
      <vt:lpstr>FUNGSI perawat</vt:lpstr>
      <vt:lpstr>Peran perawat gawat darurat Tscheschlog, B. A., &amp; Jauch, A. (2015)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ASPEK LEGAL ETIS KEPERAWATAN GAWAT DARURAT</vt:lpstr>
      <vt:lpstr>8 PRINSIP ETIKA KEPERAWATAN </vt:lpstr>
      <vt:lpstr>Lanjutan </vt:lpstr>
      <vt:lpstr>KEBIJAKAN TENTANG PELAYANAN KEPERAWATAN GAWAT DAURAT</vt:lpstr>
      <vt:lpstr>KOMUNIKASI PADA SITUASI GAWAT DARURAT</vt:lpstr>
      <vt:lpstr>TUJUAN DARI KOMUNIKASI DALAM KEADAAN GAWAT DARURAT</vt:lpstr>
      <vt:lpstr>TEKNIK KOMUNIKASI PADA KEADAAN GAWAT DARURAT</vt:lpstr>
      <vt:lpstr>KOMUNIKASI DALAM KEPERAWATAN GAWAT DARURAT</vt:lpstr>
      <vt:lpstr>LANJUTAN</vt:lpstr>
      <vt:lpstr>Komunikasi Terapeutik dalam Keadaan Tak Sadarkan Diri</vt:lpstr>
      <vt:lpstr>Cara berkomunikasi dengan Pasien Tidak Sadar</vt:lpstr>
      <vt:lpstr>Prinsip-Prinsip Berkomunikasi Dengan Pasien Yang Tidak Sadar</vt:lpstr>
      <vt:lpstr>Komunikasi terapeutik pada pasien yang rewel/complain</vt:lpstr>
      <vt:lpstr>Cara perawat menangani pasien dengan keluhan yang benar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Preparedness, Mitigation and empowerment  Ahmad Guntur Alfianto, S. Kep, Ners, M. Kep</dc:title>
  <dc:creator>ASUS</dc:creator>
  <cp:lastModifiedBy>Guntur Ahmad</cp:lastModifiedBy>
  <cp:revision>4</cp:revision>
  <dcterms:modified xsi:type="dcterms:W3CDTF">2022-03-22T12:12:45Z</dcterms:modified>
</cp:coreProperties>
</file>