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86" r:id="rId14"/>
    <p:sldId id="278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96" r:id="rId25"/>
    <p:sldId id="282" r:id="rId26"/>
    <p:sldId id="283" r:id="rId27"/>
    <p:sldId id="29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84" r:id="rId37"/>
    <p:sldId id="285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C0F4C-B537-44AB-9315-675955948416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164D9A8D-9026-491F-89DC-B6F977A3673D}">
      <dgm:prSet phldrT="[Text]" custT="1"/>
      <dgm:spPr/>
      <dgm:t>
        <a:bodyPr/>
        <a:lstStyle/>
        <a:p>
          <a:r>
            <a:rPr lang="en-ID" sz="3600" dirty="0" err="1" smtClean="0"/>
            <a:t>Kelompok</a:t>
          </a:r>
          <a:r>
            <a:rPr lang="en-ID" sz="3600" dirty="0" smtClean="0"/>
            <a:t> </a:t>
          </a:r>
          <a:r>
            <a:rPr lang="en-ID" sz="3600" dirty="0" err="1" smtClean="0"/>
            <a:t>bayi</a:t>
          </a:r>
          <a:r>
            <a:rPr lang="en-ID" sz="3600" dirty="0" smtClean="0"/>
            <a:t> &lt; 2 </a:t>
          </a:r>
          <a:r>
            <a:rPr lang="en-ID" sz="3600" dirty="0" err="1" smtClean="0"/>
            <a:t>bln</a:t>
          </a:r>
          <a:endParaRPr lang="en-ID" sz="3600" dirty="0"/>
        </a:p>
      </dgm:t>
    </dgm:pt>
    <dgm:pt modelId="{5AF0D3F0-3B9E-4F31-BF01-0D2E1F8C155F}" type="parTrans" cxnId="{8154C35F-75E1-4AD3-B015-7EC6A66D7C62}">
      <dgm:prSet/>
      <dgm:spPr/>
      <dgm:t>
        <a:bodyPr/>
        <a:lstStyle/>
        <a:p>
          <a:endParaRPr lang="en-ID"/>
        </a:p>
      </dgm:t>
    </dgm:pt>
    <dgm:pt modelId="{11D675BF-3574-4E54-980B-0804074D3E72}" type="sibTrans" cxnId="{8154C35F-75E1-4AD3-B015-7EC6A66D7C62}">
      <dgm:prSet/>
      <dgm:spPr/>
      <dgm:t>
        <a:bodyPr/>
        <a:lstStyle/>
        <a:p>
          <a:endParaRPr lang="en-ID"/>
        </a:p>
      </dgm:t>
    </dgm:pt>
    <dgm:pt modelId="{65C35DD1-B6AC-4C4C-AB84-6644F1A62108}">
      <dgm:prSet phldrT="[Text]" custT="1"/>
      <dgm:spPr/>
      <dgm:t>
        <a:bodyPr/>
        <a:lstStyle/>
        <a:p>
          <a:r>
            <a:rPr lang="en-ID" sz="3600" dirty="0" err="1" smtClean="0"/>
            <a:t>Sasaran</a:t>
          </a:r>
          <a:r>
            <a:rPr lang="en-ID" sz="3600" dirty="0" smtClean="0"/>
            <a:t> ( </a:t>
          </a:r>
          <a:r>
            <a:rPr lang="en-ID" sz="3600" dirty="0" err="1" smtClean="0"/>
            <a:t>Balita</a:t>
          </a:r>
          <a:r>
            <a:rPr lang="en-ID" sz="3600" dirty="0" smtClean="0"/>
            <a:t> 0-5 </a:t>
          </a:r>
          <a:r>
            <a:rPr lang="en-ID" sz="3600" dirty="0" err="1" smtClean="0"/>
            <a:t>tahun</a:t>
          </a:r>
          <a:r>
            <a:rPr lang="en-ID" sz="3600" dirty="0" smtClean="0"/>
            <a:t>)</a:t>
          </a:r>
          <a:endParaRPr lang="en-ID" sz="3600" dirty="0"/>
        </a:p>
      </dgm:t>
    </dgm:pt>
    <dgm:pt modelId="{78CCE3D2-25F5-4D8A-B092-AA13F8DAB8FD}" type="parTrans" cxnId="{A6952306-E931-4C9C-92C7-279B698DBA8F}">
      <dgm:prSet/>
      <dgm:spPr/>
      <dgm:t>
        <a:bodyPr/>
        <a:lstStyle/>
        <a:p>
          <a:endParaRPr lang="en-ID"/>
        </a:p>
      </dgm:t>
    </dgm:pt>
    <dgm:pt modelId="{6948FB1C-4CB8-4BE0-9CC5-5F51A4BDA296}" type="sibTrans" cxnId="{A6952306-E931-4C9C-92C7-279B698DBA8F}">
      <dgm:prSet/>
      <dgm:spPr/>
      <dgm:t>
        <a:bodyPr/>
        <a:lstStyle/>
        <a:p>
          <a:endParaRPr lang="en-ID"/>
        </a:p>
      </dgm:t>
    </dgm:pt>
    <dgm:pt modelId="{8358DD55-9B87-41FD-8717-180E590BC5D6}">
      <dgm:prSet phldrT="[Text]" custT="1"/>
      <dgm:spPr/>
      <dgm:t>
        <a:bodyPr/>
        <a:lstStyle/>
        <a:p>
          <a:r>
            <a:rPr lang="en-ID" sz="3600" dirty="0" err="1" smtClean="0"/>
            <a:t>Kelompok</a:t>
          </a:r>
          <a:r>
            <a:rPr lang="en-ID" sz="3600" dirty="0" smtClean="0"/>
            <a:t> </a:t>
          </a:r>
          <a:r>
            <a:rPr lang="en-ID" sz="3600" dirty="0" err="1" smtClean="0"/>
            <a:t>usia</a:t>
          </a:r>
          <a:r>
            <a:rPr lang="en-ID" sz="3600" dirty="0" smtClean="0"/>
            <a:t> 2bln- 5 </a:t>
          </a:r>
          <a:r>
            <a:rPr lang="en-ID" sz="3600" dirty="0" err="1" smtClean="0"/>
            <a:t>thn</a:t>
          </a:r>
          <a:endParaRPr lang="en-ID" sz="3600" dirty="0"/>
        </a:p>
      </dgm:t>
    </dgm:pt>
    <dgm:pt modelId="{57B9025F-2128-41C3-A7EA-0DDA498C721E}" type="parTrans" cxnId="{4FFFBC13-E561-49C8-BBC6-B1E3F166CE75}">
      <dgm:prSet/>
      <dgm:spPr/>
      <dgm:t>
        <a:bodyPr/>
        <a:lstStyle/>
        <a:p>
          <a:endParaRPr lang="en-ID"/>
        </a:p>
      </dgm:t>
    </dgm:pt>
    <dgm:pt modelId="{9E9934A8-C72D-4196-895E-004DD6D3C994}" type="sibTrans" cxnId="{4FFFBC13-E561-49C8-BBC6-B1E3F166CE75}">
      <dgm:prSet/>
      <dgm:spPr/>
      <dgm:t>
        <a:bodyPr/>
        <a:lstStyle/>
        <a:p>
          <a:endParaRPr lang="en-ID"/>
        </a:p>
      </dgm:t>
    </dgm:pt>
    <dgm:pt modelId="{DA05BCB7-A281-4D22-B433-8F511464FDD7}" type="pres">
      <dgm:prSet presAssocID="{40FC0F4C-B537-44AB-9315-675955948416}" presName="Name0" presStyleCnt="0">
        <dgm:presLayoutVars>
          <dgm:dir/>
          <dgm:resizeHandles val="exact"/>
        </dgm:presLayoutVars>
      </dgm:prSet>
      <dgm:spPr/>
    </dgm:pt>
    <dgm:pt modelId="{C1FC359D-9190-48AF-B1C8-9A02E4688858}" type="pres">
      <dgm:prSet presAssocID="{164D9A8D-9026-491F-89DC-B6F977A3673D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BE579EE0-D0CE-446B-9773-A655C4A81750}" type="pres">
      <dgm:prSet presAssocID="{65C35DD1-B6AC-4C4C-AB84-6644F1A62108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0B686E63-B9AA-4310-9315-3F8607C8440E}" type="pres">
      <dgm:prSet presAssocID="{8358DD55-9B87-41FD-8717-180E590BC5D6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A12F9AD6-96A1-4EB3-95F2-DD263A1EFE52}" type="presOf" srcId="{40FC0F4C-B537-44AB-9315-675955948416}" destId="{DA05BCB7-A281-4D22-B433-8F511464FDD7}" srcOrd="0" destOrd="0" presId="urn:diagrams.loki3.com/TabbedArc+Icon"/>
    <dgm:cxn modelId="{A6952306-E931-4C9C-92C7-279B698DBA8F}" srcId="{40FC0F4C-B537-44AB-9315-675955948416}" destId="{65C35DD1-B6AC-4C4C-AB84-6644F1A62108}" srcOrd="1" destOrd="0" parTransId="{78CCE3D2-25F5-4D8A-B092-AA13F8DAB8FD}" sibTransId="{6948FB1C-4CB8-4BE0-9CC5-5F51A4BDA296}"/>
    <dgm:cxn modelId="{5571237C-A3DA-4681-B6DA-B1B57E7FAA77}" type="presOf" srcId="{65C35DD1-B6AC-4C4C-AB84-6644F1A62108}" destId="{BE579EE0-D0CE-446B-9773-A655C4A81750}" srcOrd="0" destOrd="0" presId="urn:diagrams.loki3.com/TabbedArc+Icon"/>
    <dgm:cxn modelId="{4FFFBC13-E561-49C8-BBC6-B1E3F166CE75}" srcId="{40FC0F4C-B537-44AB-9315-675955948416}" destId="{8358DD55-9B87-41FD-8717-180E590BC5D6}" srcOrd="2" destOrd="0" parTransId="{57B9025F-2128-41C3-A7EA-0DDA498C721E}" sibTransId="{9E9934A8-C72D-4196-895E-004DD6D3C994}"/>
    <dgm:cxn modelId="{8154C35F-75E1-4AD3-B015-7EC6A66D7C62}" srcId="{40FC0F4C-B537-44AB-9315-675955948416}" destId="{164D9A8D-9026-491F-89DC-B6F977A3673D}" srcOrd="0" destOrd="0" parTransId="{5AF0D3F0-3B9E-4F31-BF01-0D2E1F8C155F}" sibTransId="{11D675BF-3574-4E54-980B-0804074D3E72}"/>
    <dgm:cxn modelId="{1F17A207-FAFF-44C3-9777-836E282EF3F6}" type="presOf" srcId="{8358DD55-9B87-41FD-8717-180E590BC5D6}" destId="{0B686E63-B9AA-4310-9315-3F8607C8440E}" srcOrd="0" destOrd="0" presId="urn:diagrams.loki3.com/TabbedArc+Icon"/>
    <dgm:cxn modelId="{D6D62488-BE7D-4463-93E6-FFF5C49049B9}" type="presOf" srcId="{164D9A8D-9026-491F-89DC-B6F977A3673D}" destId="{C1FC359D-9190-48AF-B1C8-9A02E4688858}" srcOrd="0" destOrd="0" presId="urn:diagrams.loki3.com/TabbedArc+Icon"/>
    <dgm:cxn modelId="{DD5A06E1-3962-46AE-A29C-14E58E191A11}" type="presParOf" srcId="{DA05BCB7-A281-4D22-B433-8F511464FDD7}" destId="{C1FC359D-9190-48AF-B1C8-9A02E4688858}" srcOrd="0" destOrd="0" presId="urn:diagrams.loki3.com/TabbedArc+Icon"/>
    <dgm:cxn modelId="{58EF6F3B-7F48-4FF8-8FCB-86DC7812DFD6}" type="presParOf" srcId="{DA05BCB7-A281-4D22-B433-8F511464FDD7}" destId="{BE579EE0-D0CE-446B-9773-A655C4A81750}" srcOrd="1" destOrd="0" presId="urn:diagrams.loki3.com/TabbedArc+Icon"/>
    <dgm:cxn modelId="{F8A95BF5-27DF-40D8-8AA5-3A56757A85FC}" type="presParOf" srcId="{DA05BCB7-A281-4D22-B433-8F511464FDD7}" destId="{0B686E63-B9AA-4310-9315-3F8607C8440E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C359D-9190-48AF-B1C8-9A02E4688858}">
      <dsp:nvSpPr>
        <dsp:cNvPr id="0" name=""/>
        <dsp:cNvSpPr/>
      </dsp:nvSpPr>
      <dsp:spPr>
        <a:xfrm rot="19200000">
          <a:off x="2334" y="1410204"/>
          <a:ext cx="3032745" cy="197128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dirty="0" err="1" smtClean="0"/>
            <a:t>Kelompok</a:t>
          </a:r>
          <a:r>
            <a:rPr lang="en-ID" sz="3600" kern="1200" dirty="0" smtClean="0"/>
            <a:t> </a:t>
          </a:r>
          <a:r>
            <a:rPr lang="en-ID" sz="3600" kern="1200" dirty="0" err="1" smtClean="0"/>
            <a:t>bayi</a:t>
          </a:r>
          <a:r>
            <a:rPr lang="en-ID" sz="3600" kern="1200" dirty="0" smtClean="0"/>
            <a:t> &lt; 2 </a:t>
          </a:r>
          <a:r>
            <a:rPr lang="en-ID" sz="3600" kern="1200" dirty="0" err="1" smtClean="0"/>
            <a:t>bln</a:t>
          </a:r>
          <a:endParaRPr lang="en-ID" sz="3600" kern="1200" dirty="0"/>
        </a:p>
      </dsp:txBody>
      <dsp:txXfrm>
        <a:off x="129492" y="1495177"/>
        <a:ext cx="2840285" cy="1875054"/>
      </dsp:txXfrm>
    </dsp:sp>
    <dsp:sp modelId="{BE579EE0-D0CE-446B-9773-A655C4A81750}">
      <dsp:nvSpPr>
        <dsp:cNvPr id="0" name=""/>
        <dsp:cNvSpPr/>
      </dsp:nvSpPr>
      <dsp:spPr>
        <a:xfrm>
          <a:off x="3436627" y="160223"/>
          <a:ext cx="3032745" cy="197128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dirty="0" err="1" smtClean="0"/>
            <a:t>Sasaran</a:t>
          </a:r>
          <a:r>
            <a:rPr lang="en-ID" sz="3600" kern="1200" dirty="0" smtClean="0"/>
            <a:t> ( </a:t>
          </a:r>
          <a:r>
            <a:rPr lang="en-ID" sz="3600" kern="1200" dirty="0" err="1" smtClean="0"/>
            <a:t>Balita</a:t>
          </a:r>
          <a:r>
            <a:rPr lang="en-ID" sz="3600" kern="1200" dirty="0" smtClean="0"/>
            <a:t> 0-5 </a:t>
          </a:r>
          <a:r>
            <a:rPr lang="en-ID" sz="3600" kern="1200" dirty="0" err="1" smtClean="0"/>
            <a:t>tahun</a:t>
          </a:r>
          <a:r>
            <a:rPr lang="en-ID" sz="3600" kern="1200" dirty="0" smtClean="0"/>
            <a:t>)</a:t>
          </a:r>
          <a:endParaRPr lang="en-ID" sz="3600" kern="1200" dirty="0"/>
        </a:p>
      </dsp:txBody>
      <dsp:txXfrm>
        <a:off x="3532857" y="256453"/>
        <a:ext cx="2840285" cy="1875054"/>
      </dsp:txXfrm>
    </dsp:sp>
    <dsp:sp modelId="{0B686E63-B9AA-4310-9315-3F8607C8440E}">
      <dsp:nvSpPr>
        <dsp:cNvPr id="0" name=""/>
        <dsp:cNvSpPr/>
      </dsp:nvSpPr>
      <dsp:spPr>
        <a:xfrm rot="2400000">
          <a:off x="6870920" y="1410204"/>
          <a:ext cx="3032745" cy="197128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dirty="0" err="1" smtClean="0"/>
            <a:t>Kelompok</a:t>
          </a:r>
          <a:r>
            <a:rPr lang="en-ID" sz="3600" kern="1200" dirty="0" smtClean="0"/>
            <a:t> </a:t>
          </a:r>
          <a:r>
            <a:rPr lang="en-ID" sz="3600" kern="1200" dirty="0" err="1" smtClean="0"/>
            <a:t>usia</a:t>
          </a:r>
          <a:r>
            <a:rPr lang="en-ID" sz="3600" kern="1200" dirty="0" smtClean="0"/>
            <a:t> 2bln- 5 </a:t>
          </a:r>
          <a:r>
            <a:rPr lang="en-ID" sz="3600" kern="1200" dirty="0" err="1" smtClean="0"/>
            <a:t>thn</a:t>
          </a:r>
          <a:endParaRPr lang="en-ID" sz="3600" kern="1200" dirty="0"/>
        </a:p>
      </dsp:txBody>
      <dsp:txXfrm>
        <a:off x="6936222" y="1495177"/>
        <a:ext cx="2840285" cy="187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5F83-8AAF-4331-9F5B-D5185FF6FA22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72979-288B-4EA3-8C96-BA33D2155C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2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F2950-C7DD-4CF7-A437-C47778BF75E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63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467267-1FC7-4EAB-B69B-C6E73DC706BB}" type="slidenum">
              <a:rPr lang="id-ID"/>
              <a:pPr eaLnBrk="1" hangingPunct="1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953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989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963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12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12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904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7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04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557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126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65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641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732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8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3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2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0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6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7DFA-4E8C-427B-83E9-74872D617FFC}" type="datetimeFigureOut">
              <a:rPr lang="en-ID" smtClean="0"/>
              <a:t>20/06/2022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BEDA-0628-417C-8AB7-DEA189D372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5637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odokter.com/otitis-medi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REVIEW MATERI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509963"/>
            <a:ext cx="8791575" cy="1655762"/>
          </a:xfrm>
        </p:spPr>
        <p:txBody>
          <a:bodyPr>
            <a:normAutofit/>
          </a:bodyPr>
          <a:lstStyle/>
          <a:p>
            <a:r>
              <a:rPr lang="en-ID" sz="2800" dirty="0" smtClean="0"/>
              <a:t>HOSPITALISASI, IMUNISASI, MTBS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0207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1071563"/>
            <a:ext cx="76200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mtClean="0">
                <a:solidFill>
                  <a:srgbClr val="FFFF00"/>
                </a:solidFill>
              </a:rPr>
              <a:t>4. Masa sekolah (6 sampai 12 tahun)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366963" y="19812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Anak  cemas berpisah dgn keluarga &amp; terutama kelompok sosialnya.</a:t>
            </a:r>
          </a:p>
          <a:p>
            <a:pPr eaLnBrk="1" hangingPunct="1"/>
            <a:r>
              <a:rPr lang="en-US" smtClean="0"/>
              <a:t>Adanya pembatasan aktifitas </a:t>
            </a:r>
            <a:r>
              <a:rPr lang="en-US" smtClean="0">
                <a:sym typeface="Symbol" pitchFamily="18" charset="2"/>
              </a:rPr>
              <a:t> anak merasa kehilangan kontrol.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Kehilangan kontrol berdampak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pada perubahan peran dalam keluarga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kehilangan kelompok sosialnya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perasaan takut mati &amp; adanya kelemahan fisik</a:t>
            </a:r>
          </a:p>
        </p:txBody>
      </p:sp>
    </p:spTree>
    <p:extLst>
      <p:ext uri="{BB962C8B-B14F-4D97-AF65-F5344CB8AC3E}">
        <p14:creationId xmlns:p14="http://schemas.microsoft.com/office/powerpoint/2010/main" val="31452211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395538" y="1196976"/>
            <a:ext cx="7772400" cy="4289425"/>
          </a:xfrm>
        </p:spPr>
        <p:txBody>
          <a:bodyPr/>
          <a:lstStyle/>
          <a:p>
            <a:pPr eaLnBrk="1" hangingPunct="1"/>
            <a:r>
              <a:rPr lang="en-US" smtClean="0"/>
              <a:t>Reaksi thd perlukaan atau rasa nyeri : ditunjukkan dgn ekspresi baik secara verbal atau non verbal krn akan sdh dpt mengkomunikasikannya.</a:t>
            </a:r>
          </a:p>
          <a:p>
            <a:pPr eaLnBrk="1" hangingPunct="1"/>
            <a:r>
              <a:rPr lang="en-US" smtClean="0"/>
              <a:t>Anak dpt mengontrol perilakunya jika merasa nyeri dgn menggigit bibir atau memegang sesuatu dgn erat.</a:t>
            </a:r>
          </a:p>
        </p:txBody>
      </p:sp>
    </p:spTree>
    <p:extLst>
      <p:ext uri="{BB962C8B-B14F-4D97-AF65-F5344CB8AC3E}">
        <p14:creationId xmlns:p14="http://schemas.microsoft.com/office/powerpoint/2010/main" val="273471301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1000126"/>
            <a:ext cx="7620000" cy="563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mtClean="0">
                <a:solidFill>
                  <a:srgbClr val="FFFF00"/>
                </a:solidFill>
              </a:rPr>
              <a:t>5. Masa Remaja (12 sampai 18 tahun)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smtClean="0"/>
              <a:t>Hospitalisasi menimbulkan perasaan cemas karena berpisah dgn teman sebayanya.</a:t>
            </a:r>
          </a:p>
          <a:p>
            <a:pPr eaLnBrk="1" hangingPunct="1"/>
            <a:r>
              <a:rPr lang="en-US" smtClean="0"/>
              <a:t>Pembatasan aktivitas mengakibatkan anak remaja kehilangan kontrol &amp; menjadi bergantung pada keluarga atau petugas kes.</a:t>
            </a:r>
          </a:p>
          <a:p>
            <a:pPr eaLnBrk="1" hangingPunct="1"/>
            <a:r>
              <a:rPr lang="en-US" smtClean="0"/>
              <a:t>Reaksi yg muncul : menolak perawatan / tindakan yg dilakukan padanya, tdk kooperatif dgn petugas kes atau menarik diri atau menolak kehadiran oranglain.</a:t>
            </a:r>
          </a:p>
        </p:txBody>
      </p:sp>
    </p:spTree>
    <p:extLst>
      <p:ext uri="{BB962C8B-B14F-4D97-AF65-F5344CB8AC3E}">
        <p14:creationId xmlns:p14="http://schemas.microsoft.com/office/powerpoint/2010/main" val="30342638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Dx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MUNCUL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Nyeri</a:t>
            </a:r>
            <a:endParaRPr lang="en-ID" dirty="0" smtClean="0"/>
          </a:p>
          <a:p>
            <a:r>
              <a:rPr lang="en-ID" dirty="0" err="1" smtClean="0"/>
              <a:t>Hipertermi</a:t>
            </a:r>
            <a:endParaRPr lang="en-ID" dirty="0" smtClean="0"/>
          </a:p>
          <a:p>
            <a:r>
              <a:rPr lang="en-ID" dirty="0" err="1" smtClean="0"/>
              <a:t>Diare</a:t>
            </a:r>
            <a:endParaRPr lang="en-ID" dirty="0" smtClean="0"/>
          </a:p>
          <a:p>
            <a:r>
              <a:rPr lang="en-ID" dirty="0" err="1" smtClean="0"/>
              <a:t>Mual</a:t>
            </a:r>
            <a:endParaRPr lang="en-ID" dirty="0" smtClean="0"/>
          </a:p>
          <a:p>
            <a:r>
              <a:rPr lang="en-ID" dirty="0" err="1" smtClean="0"/>
              <a:t>Ansietas</a:t>
            </a:r>
            <a:endParaRPr lang="en-ID" dirty="0" smtClean="0"/>
          </a:p>
          <a:p>
            <a:r>
              <a:rPr lang="en-ID" dirty="0" err="1" smtClean="0"/>
              <a:t>Inefektif</a:t>
            </a:r>
            <a:r>
              <a:rPr lang="en-ID" dirty="0" smtClean="0"/>
              <a:t> </a:t>
            </a:r>
            <a:r>
              <a:rPr lang="en-ID" dirty="0" err="1" smtClean="0"/>
              <a:t>mekanisme</a:t>
            </a:r>
            <a:r>
              <a:rPr lang="en-ID" dirty="0" smtClean="0"/>
              <a:t> </a:t>
            </a:r>
            <a:r>
              <a:rPr lang="en-ID" dirty="0" err="1" smtClean="0"/>
              <a:t>koping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68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Intervensi</a:t>
            </a:r>
            <a:r>
              <a:rPr lang="en-ID" dirty="0" smtClean="0"/>
              <a:t> </a:t>
            </a:r>
            <a:r>
              <a:rPr lang="en-ID" dirty="0" err="1" smtClean="0"/>
              <a:t>dampak</a:t>
            </a:r>
            <a:r>
              <a:rPr lang="en-ID" dirty="0" smtClean="0"/>
              <a:t> </a:t>
            </a:r>
            <a:r>
              <a:rPr lang="en-ID" dirty="0" err="1" smtClean="0"/>
              <a:t>hospitalisasi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rooming </a:t>
            </a:r>
            <a:r>
              <a:rPr lang="id-ID" dirty="0" smtClean="0"/>
              <a:t>in</a:t>
            </a:r>
            <a:endParaRPr lang="en-ID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 </a:t>
            </a:r>
            <a:r>
              <a:rPr lang="id-ID" dirty="0"/>
              <a:t>partisipasi orang tua dan </a:t>
            </a:r>
            <a:r>
              <a:rPr lang="id-ID" dirty="0" smtClean="0"/>
              <a:t>keluarga</a:t>
            </a:r>
            <a:endParaRPr lang="en-ID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ruang </a:t>
            </a:r>
            <a:r>
              <a:rPr lang="id-ID" dirty="0"/>
              <a:t>perawatan seperti suasana </a:t>
            </a:r>
            <a:r>
              <a:rPr lang="id-ID" dirty="0" smtClean="0"/>
              <a:t>rumah</a:t>
            </a:r>
            <a:endParaRPr lang="en-ID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meminimalkan </a:t>
            </a:r>
            <a:r>
              <a:rPr lang="id-ID" dirty="0"/>
              <a:t>tindakan </a:t>
            </a:r>
            <a:r>
              <a:rPr lang="id-ID" dirty="0" smtClean="0"/>
              <a:t>invasif</a:t>
            </a:r>
            <a:endParaRPr lang="en-ID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penjelasan </a:t>
            </a:r>
            <a:r>
              <a:rPr lang="id-ID" dirty="0"/>
              <a:t>secara konkrit mulai anak usia pra </a:t>
            </a:r>
            <a:r>
              <a:rPr lang="id-ID" dirty="0" smtClean="0"/>
              <a:t>sekolah</a:t>
            </a:r>
            <a:endParaRPr lang="en-ID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fasilitasi </a:t>
            </a:r>
            <a:r>
              <a:rPr lang="id-ID" dirty="0"/>
              <a:t>teman sebaya untuk berkunjung dan memberikan kesempatan sosialisasi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35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201" y="260868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ID" sz="4400" dirty="0" smtClean="0"/>
              <a:t>MTBS</a:t>
            </a:r>
            <a:br>
              <a:rPr lang="en-ID" sz="4400" dirty="0" smtClean="0"/>
            </a:br>
            <a:r>
              <a:rPr lang="en-ID" sz="4400" dirty="0" smtClean="0"/>
              <a:t>(MANAJEMEN TERPADU BALITA SAKIT)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2678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SASARAN MTBS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2658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2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PROSES MTBS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d-ID" altLang="en-US" dirty="0">
                <a:latin typeface="Berlin Sans FB" panose="020E0602020502020306" pitchFamily="34" charset="0"/>
                <a:cs typeface="Arial" panose="020B0604020202020204" pitchFamily="34" charset="0"/>
              </a:rPr>
              <a:t>Penilaian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d-ID" altLang="en-US" dirty="0">
                <a:latin typeface="Berlin Sans FB" panose="020E0602020502020306" pitchFamily="34" charset="0"/>
                <a:cs typeface="Arial" panose="020B0604020202020204" pitchFamily="34" charset="0"/>
              </a:rPr>
              <a:t>Klasifikasi Penyakit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d-ID" altLang="en-US" dirty="0">
                <a:latin typeface="Berlin Sans FB" panose="020E0602020502020306" pitchFamily="34" charset="0"/>
                <a:cs typeface="Arial" panose="020B0604020202020204" pitchFamily="34" charset="0"/>
              </a:rPr>
              <a:t>Identifikasi tindakan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d-ID" altLang="en-US" dirty="0">
                <a:latin typeface="Berlin Sans FB" panose="020E0602020502020306" pitchFamily="34" charset="0"/>
                <a:cs typeface="Arial" panose="020B0604020202020204" pitchFamily="34" charset="0"/>
              </a:rPr>
              <a:t>Pengobatan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d-ID" altLang="en-US" dirty="0">
                <a:latin typeface="Berlin Sans FB" panose="020E0602020502020306" pitchFamily="34" charset="0"/>
                <a:cs typeface="Arial" panose="020B0604020202020204" pitchFamily="34" charset="0"/>
              </a:rPr>
              <a:t>Konseling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d-ID" altLang="en-US" dirty="0">
                <a:latin typeface="Berlin Sans FB" panose="020E0602020502020306" pitchFamily="34" charset="0"/>
                <a:cs typeface="Arial" panose="020B0604020202020204" pitchFamily="34" charset="0"/>
              </a:rPr>
              <a:t>Pelayanan tindak lanjut</a:t>
            </a:r>
          </a:p>
        </p:txBody>
      </p:sp>
    </p:spTree>
    <p:extLst>
      <p:ext uri="{BB962C8B-B14F-4D97-AF65-F5344CB8AC3E}">
        <p14:creationId xmlns:p14="http://schemas.microsoft.com/office/powerpoint/2010/main" val="6777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1"/>
            <a:ext cx="7010400" cy="823913"/>
          </a:xfrm>
          <a:solidFill>
            <a:srgbClr val="FFFF99">
              <a:alpha val="50195"/>
            </a:srgbClr>
          </a:solidFill>
          <a:ln>
            <a:solidFill>
              <a:srgbClr val="0066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/>
              <a:t>Penatalaksanaan Balita </a:t>
            </a:r>
            <a:br>
              <a:rPr lang="en-US" altLang="en-US" sz="3200" b="1"/>
            </a:br>
            <a:r>
              <a:rPr lang="en-US" altLang="en-US" sz="3200" b="1"/>
              <a:t>usia 2 bulan s/d 5 tahun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648075" y="1268413"/>
            <a:ext cx="6275388" cy="1439862"/>
          </a:xfrm>
          <a:solidFill>
            <a:schemeClr val="accent1">
              <a:alpha val="50195"/>
            </a:schemeClr>
          </a:solidFill>
          <a:ln>
            <a:solidFill>
              <a:srgbClr val="A5002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/>
              <a:t>Memeriksa </a:t>
            </a:r>
            <a:r>
              <a:rPr lang="en-US" altLang="en-US" sz="1800" b="1" u="sng">
                <a:solidFill>
                  <a:srgbClr val="A50021"/>
                </a:solidFill>
              </a:rPr>
              <a:t>tanda bahaya umum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Apakah anak bisa minum/ menetek?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Apakah anak selalu memuntahkan semua makanan?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Apakah anak kejang?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Apakah anak letargis/ tidak sadar?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48075" y="3141663"/>
            <a:ext cx="6275388" cy="14398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Tanyakan </a:t>
            </a:r>
            <a:r>
              <a:rPr lang="en-US" altLang="en-US" sz="1800" b="1" u="sng">
                <a:solidFill>
                  <a:srgbClr val="A50021"/>
                </a:solidFill>
                <a:latin typeface="Eight Track" pitchFamily="2" charset="0"/>
              </a:rPr>
              <a:t>keluhan utama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Apakah anak batuk/ sukar bernafas?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Apakah anak menderita diare?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Apakah anak demam?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Apakah anak mempunyai masalah telinga?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648075" y="5013325"/>
            <a:ext cx="6275388" cy="431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Periksa </a:t>
            </a:r>
            <a:r>
              <a:rPr lang="en-US" altLang="en-US" sz="1800" b="1" u="sng">
                <a:solidFill>
                  <a:srgbClr val="A50021"/>
                </a:solidFill>
                <a:latin typeface="Eight Track" pitchFamily="2" charset="0"/>
              </a:rPr>
              <a:t>Status Gizi dan Anemia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648075" y="5876926"/>
            <a:ext cx="6275388" cy="36036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Identifikasi/ Klasifikasi </a:t>
            </a:r>
            <a:r>
              <a:rPr lang="en-US" altLang="en-US" sz="1800" b="1" u="sng">
                <a:solidFill>
                  <a:srgbClr val="A50021"/>
                </a:solidFill>
                <a:latin typeface="Eight Track" pitchFamily="2" charset="0"/>
              </a:rPr>
              <a:t>Masalah dan Penatalaksanaan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527801" y="2636839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527801" y="5445126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6527801" y="4581526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196975"/>
            <a:ext cx="15795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1"/>
            <a:ext cx="7010400" cy="823913"/>
          </a:xfrm>
          <a:solidFill>
            <a:srgbClr val="FFFF99">
              <a:alpha val="50195"/>
            </a:srgbClr>
          </a:solidFill>
          <a:ln>
            <a:solidFill>
              <a:srgbClr val="0066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/>
              <a:t>Penatalaksanaan Balita </a:t>
            </a:r>
            <a:br>
              <a:rPr lang="en-US" altLang="en-US" sz="3200" b="1"/>
            </a:br>
            <a:r>
              <a:rPr lang="en-US" altLang="en-US" sz="3200" b="1"/>
              <a:t>usia 1 hari s/d 2 bulan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268413"/>
            <a:ext cx="7524750" cy="3097212"/>
          </a:xfrm>
          <a:solidFill>
            <a:schemeClr val="accent1">
              <a:alpha val="50195"/>
            </a:schemeClr>
          </a:solidFill>
          <a:ln>
            <a:solidFill>
              <a:srgbClr val="A5002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Memeriksa </a:t>
            </a:r>
            <a:r>
              <a:rPr lang="en-US" altLang="en-US" sz="2000" b="1" u="sng">
                <a:solidFill>
                  <a:srgbClr val="A50021"/>
                </a:solidFill>
              </a:rPr>
              <a:t>tanda bahaya umum</a:t>
            </a:r>
            <a:endParaRPr lang="en-US" altLang="en-US" sz="2000" b="1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anak kejang?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anak mengalami gangguan nafas?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terdapat Hipotermi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terdapat kemungkinan infeksi bakteri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terdapat ikterus?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terdapat gangguan saluran cerna?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Bayi Diare?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Apakah Berat Badan rendah/ ada masalah pemberian ASI?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648075" y="4941888"/>
            <a:ext cx="6275388" cy="3603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Identifikasi/ Klasifikasi </a:t>
            </a:r>
            <a:r>
              <a:rPr lang="en-US" altLang="en-US" sz="1800" b="1" u="sng">
                <a:solidFill>
                  <a:srgbClr val="A50021"/>
                </a:solidFill>
                <a:latin typeface="Eight Track" pitchFamily="2" charset="0"/>
              </a:rPr>
              <a:t>Masalah dan Penatalaksanaan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6456364" y="4365626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1847851" y="5876926"/>
            <a:ext cx="1692275" cy="5492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Perlu dirujuk segera</a:t>
            </a:r>
            <a:endParaRPr lang="en-US" altLang="en-US" sz="1800" b="1" u="sng">
              <a:solidFill>
                <a:srgbClr val="A50021"/>
              </a:solidFill>
              <a:latin typeface="Eight Track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3719513" y="5876926"/>
            <a:ext cx="3168650" cy="5492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Perlu dirujuk segera tetapi tdk memungkinkan</a:t>
            </a:r>
            <a:endParaRPr lang="en-US" altLang="en-US" sz="1800" b="1" u="sng">
              <a:solidFill>
                <a:srgbClr val="A50021"/>
              </a:solidFill>
              <a:latin typeface="Eight Track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30728" name="Rectangle 14"/>
          <p:cNvSpPr>
            <a:spLocks noChangeArrowheads="1"/>
          </p:cNvSpPr>
          <p:nvPr/>
        </p:nvSpPr>
        <p:spPr bwMode="auto">
          <a:xfrm>
            <a:off x="7032626" y="5876926"/>
            <a:ext cx="1692275" cy="5492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Tidak perlu dirujuk</a:t>
            </a:r>
            <a:endParaRPr lang="en-US" altLang="en-US" sz="1800" b="1" u="sng">
              <a:solidFill>
                <a:srgbClr val="A50021"/>
              </a:solidFill>
              <a:latin typeface="Eight Track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30729" name="Rectangle 15"/>
          <p:cNvSpPr>
            <a:spLocks noChangeArrowheads="1"/>
          </p:cNvSpPr>
          <p:nvPr/>
        </p:nvSpPr>
        <p:spPr bwMode="auto">
          <a:xfrm>
            <a:off x="8904288" y="5876926"/>
            <a:ext cx="1403350" cy="5492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b="1">
                <a:solidFill>
                  <a:srgbClr val="00002E"/>
                </a:solidFill>
                <a:latin typeface="Eight Track" pitchFamily="2" charset="0"/>
              </a:rPr>
              <a:t>Konseling Ibu</a:t>
            </a:r>
            <a:endParaRPr lang="en-US" altLang="en-US" sz="1800" b="1" u="sng">
              <a:solidFill>
                <a:srgbClr val="A50021"/>
              </a:solidFill>
              <a:latin typeface="Eight Track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800" b="1">
              <a:solidFill>
                <a:srgbClr val="00002E"/>
              </a:solidFill>
              <a:latin typeface="Eight Track" pitchFamily="2" charset="0"/>
            </a:endParaRPr>
          </a:p>
        </p:txBody>
      </p:sp>
      <p:sp>
        <p:nvSpPr>
          <p:cNvPr id="30730" name="Line 17"/>
          <p:cNvSpPr>
            <a:spLocks noChangeShapeType="1"/>
          </p:cNvSpPr>
          <p:nvPr/>
        </p:nvSpPr>
        <p:spPr bwMode="auto">
          <a:xfrm flipH="1">
            <a:off x="2711451" y="5300664"/>
            <a:ext cx="3960813" cy="504825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0731" name="Line 18"/>
          <p:cNvSpPr>
            <a:spLocks noChangeShapeType="1"/>
          </p:cNvSpPr>
          <p:nvPr/>
        </p:nvSpPr>
        <p:spPr bwMode="auto">
          <a:xfrm flipH="1">
            <a:off x="5232401" y="5300663"/>
            <a:ext cx="1439863" cy="576262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0732" name="Line 19"/>
          <p:cNvSpPr>
            <a:spLocks noChangeShapeType="1"/>
          </p:cNvSpPr>
          <p:nvPr/>
        </p:nvSpPr>
        <p:spPr bwMode="auto">
          <a:xfrm>
            <a:off x="6672263" y="5300664"/>
            <a:ext cx="1079500" cy="504825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0733" name="Line 20"/>
          <p:cNvSpPr>
            <a:spLocks noChangeShapeType="1"/>
          </p:cNvSpPr>
          <p:nvPr/>
        </p:nvSpPr>
        <p:spPr bwMode="auto">
          <a:xfrm>
            <a:off x="6743700" y="5300664"/>
            <a:ext cx="2808288" cy="433387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86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25" y="304801"/>
            <a:ext cx="76200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600"/>
              <a:t>DEFINISI</a:t>
            </a:r>
            <a:endParaRPr lang="en-US" sz="20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7117512" y="3034506"/>
            <a:ext cx="3224213" cy="35988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>
              <a:latin typeface="Verdana" pitchFamily="34" charset="0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1809750" y="3095626"/>
            <a:ext cx="3143250" cy="34766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843089" y="3295651"/>
            <a:ext cx="29670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sz="2000" dirty="0"/>
              <a:t>Proses yang karena suatu alasan yang berencana/keadaaan darurat atau trauma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mengharuskan</a:t>
            </a:r>
            <a:r>
              <a:rPr lang="id-ID" sz="2000" dirty="0"/>
              <a:t> anak </a:t>
            </a:r>
            <a:r>
              <a:rPr lang="en-US" sz="2000" dirty="0" err="1"/>
              <a:t>dirawat</a:t>
            </a:r>
            <a:r>
              <a:rPr lang="en-US" sz="2000" dirty="0"/>
              <a:t> di </a:t>
            </a:r>
            <a:r>
              <a:rPr lang="id-ID" sz="2000" dirty="0"/>
              <a:t>rumah sakit </a:t>
            </a:r>
            <a:r>
              <a:rPr lang="en-US" sz="2000" dirty="0"/>
              <a:t> </a:t>
            </a:r>
            <a:r>
              <a:rPr lang="id-ID" sz="2000" dirty="0"/>
              <a:t>(Ball &amp; Bindler, 2003). </a:t>
            </a:r>
            <a:endParaRPr lang="en-US" sz="1400" dirty="0"/>
          </a:p>
        </p:txBody>
      </p:sp>
      <p:sp>
        <p:nvSpPr>
          <p:cNvPr id="4102" name="AutoShape 7"/>
          <p:cNvSpPr>
            <a:spLocks noChangeAspect="1" noChangeArrowheads="1" noTextEdit="1"/>
          </p:cNvSpPr>
          <p:nvPr/>
        </p:nvSpPr>
        <p:spPr bwMode="gray">
          <a:xfrm>
            <a:off x="4746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928" name="Freeform 8"/>
          <p:cNvSpPr>
            <a:spLocks/>
          </p:cNvSpPr>
          <p:nvPr/>
        </p:nvSpPr>
        <p:spPr bwMode="gray">
          <a:xfrm>
            <a:off x="4746625" y="2998789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104" name="AutoShape 9"/>
          <p:cNvSpPr>
            <a:spLocks noChangeAspect="1" noChangeArrowheads="1" noTextEdit="1"/>
          </p:cNvSpPr>
          <p:nvPr/>
        </p:nvSpPr>
        <p:spPr bwMode="gray">
          <a:xfrm flipH="1">
            <a:off x="6392864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930" name="Freeform 10"/>
          <p:cNvSpPr>
            <a:spLocks/>
          </p:cNvSpPr>
          <p:nvPr/>
        </p:nvSpPr>
        <p:spPr bwMode="gray">
          <a:xfrm flipH="1">
            <a:off x="6399214" y="299878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grpSp>
        <p:nvGrpSpPr>
          <p:cNvPr id="4106" name="Group 11"/>
          <p:cNvGrpSpPr>
            <a:grpSpLocks/>
          </p:cNvGrpSpPr>
          <p:nvPr/>
        </p:nvGrpSpPr>
        <p:grpSpPr bwMode="auto">
          <a:xfrm>
            <a:off x="4572000" y="1371600"/>
            <a:ext cx="2998788" cy="1601788"/>
            <a:chOff x="1997" y="1314"/>
            <a:chExt cx="1889" cy="1009"/>
          </a:xfrm>
        </p:grpSpPr>
        <p:grpSp>
          <p:nvGrpSpPr>
            <p:cNvPr id="410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193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</p:grp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764089" y="1752601"/>
            <a:ext cx="20594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d-ID" sz="2400" b="1" dirty="0">
                <a:solidFill>
                  <a:schemeClr val="accent4"/>
                </a:solidFill>
              </a:rPr>
              <a:t>HOSPITALISASI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7100889" y="3276601"/>
            <a:ext cx="31384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>
                <a:sym typeface="Wingdings" pitchFamily="2" charset="2"/>
              </a:rPr>
              <a:t>Perasaan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yg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sering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muncul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pd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anak</a:t>
            </a:r>
            <a:r>
              <a:rPr lang="en-US" sz="2000" dirty="0">
                <a:sym typeface="Wingdings" pitchFamily="2" charset="2"/>
              </a:rPr>
              <a:t> : </a:t>
            </a:r>
            <a:r>
              <a:rPr lang="en-US" sz="2000" dirty="0" err="1">
                <a:sym typeface="Wingdings" pitchFamily="2" charset="2"/>
              </a:rPr>
              <a:t>cemas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marah,sedih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takut</a:t>
            </a:r>
            <a:r>
              <a:rPr lang="en-US" sz="2000" dirty="0">
                <a:sym typeface="Wingdings" pitchFamily="2" charset="2"/>
              </a:rPr>
              <a:t>  &amp; rasa </a:t>
            </a:r>
            <a:r>
              <a:rPr lang="en-US" sz="2000" dirty="0" err="1">
                <a:sym typeface="Wingdings" pitchFamily="2" charset="2"/>
              </a:rPr>
              <a:t>bersalah</a:t>
            </a:r>
            <a:r>
              <a:rPr lang="en-US" sz="2000" dirty="0">
                <a:sym typeface="Wingdings" pitchFamily="2" charset="2"/>
              </a:rPr>
              <a:t> (Wong, 2000). 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err="1">
                <a:sym typeface="Wingdings" pitchFamily="2" charset="2"/>
              </a:rPr>
              <a:t>Bila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anak</a:t>
            </a:r>
            <a:r>
              <a:rPr lang="en-US" sz="2000" dirty="0">
                <a:sym typeface="Wingdings" pitchFamily="2" charset="2"/>
              </a:rPr>
              <a:t> stress  org </a:t>
            </a:r>
            <a:r>
              <a:rPr lang="en-US" sz="2000" dirty="0" err="1">
                <a:sym typeface="Wingdings" pitchFamily="2" charset="2"/>
              </a:rPr>
              <a:t>tua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mjd</a:t>
            </a:r>
            <a:r>
              <a:rPr lang="en-US" sz="2000" dirty="0">
                <a:sym typeface="Wingdings" pitchFamily="2" charset="2"/>
              </a:rPr>
              <a:t> stress &amp; </a:t>
            </a:r>
            <a:r>
              <a:rPr lang="en-US" sz="2000" dirty="0" err="1">
                <a:sym typeface="Wingdings" pitchFamily="2" charset="2"/>
              </a:rPr>
              <a:t>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membuat</a:t>
            </a:r>
            <a:r>
              <a:rPr lang="en-US" sz="2000" dirty="0">
                <a:sym typeface="Wingdings" pitchFamily="2" charset="2"/>
              </a:rPr>
              <a:t> stress </a:t>
            </a:r>
            <a:r>
              <a:rPr lang="en-US" sz="2000" dirty="0" err="1">
                <a:sym typeface="Wingdings" pitchFamily="2" charset="2"/>
              </a:rPr>
              <a:t>anak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semakin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meningkat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>
              <a:solidFill>
                <a:schemeClr val="bg1"/>
              </a:solidFill>
              <a:latin typeface="Architecture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64342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66" y="2030460"/>
            <a:ext cx="9905998" cy="1478570"/>
          </a:xfrm>
        </p:spPr>
        <p:txBody>
          <a:bodyPr/>
          <a:lstStyle/>
          <a:p>
            <a:pPr algn="ctr"/>
            <a:r>
              <a:rPr lang="en-ID" dirty="0" smtClean="0"/>
              <a:t>LIHAT BUKU BAGAN MTBS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50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17965"/>
            <a:ext cx="9905998" cy="1478570"/>
          </a:xfrm>
        </p:spPr>
        <p:txBody>
          <a:bodyPr/>
          <a:lstStyle/>
          <a:p>
            <a:r>
              <a:rPr lang="en-ID" dirty="0" err="1" smtClean="0"/>
              <a:t>imunisasi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19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definisi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Imunisasi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kekebalan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antigen,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kelak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terpajan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antigen yang </a:t>
            </a:r>
            <a:r>
              <a:rPr lang="en-ID" dirty="0" err="1"/>
              <a:t>serupa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 smtClean="0"/>
              <a:t>penyakit</a:t>
            </a:r>
            <a:endParaRPr lang="en-ID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30706" y="3617259"/>
            <a:ext cx="2218765" cy="667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45659" y="4437529"/>
            <a:ext cx="2191870" cy="17346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AKTIF (VAKSIN/ antigen yang </a:t>
            </a:r>
            <a:r>
              <a:rPr lang="en-ID" dirty="0" err="1" smtClean="0"/>
              <a:t>dilemahkan</a:t>
            </a:r>
            <a:r>
              <a:rPr lang="en-ID" dirty="0" smtClean="0"/>
              <a:t>)</a:t>
            </a:r>
            <a:endParaRPr lang="en-ID" dirty="0"/>
          </a:p>
        </p:txBody>
      </p:sp>
      <p:sp>
        <p:nvSpPr>
          <p:cNvPr id="7" name="Oval 6"/>
          <p:cNvSpPr/>
          <p:nvPr/>
        </p:nvSpPr>
        <p:spPr>
          <a:xfrm>
            <a:off x="7333130" y="4437528"/>
            <a:ext cx="2191870" cy="17346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PASIF (</a:t>
            </a:r>
            <a:r>
              <a:rPr lang="en-ID" dirty="0" err="1" smtClean="0"/>
              <a:t>Pemberian</a:t>
            </a:r>
            <a:r>
              <a:rPr lang="en-ID" dirty="0" smtClean="0"/>
              <a:t> Ig </a:t>
            </a:r>
            <a:r>
              <a:rPr lang="en-ID" dirty="0" err="1" smtClean="0"/>
              <a:t>dr</a:t>
            </a:r>
            <a:r>
              <a:rPr lang="en-ID" dirty="0" smtClean="0"/>
              <a:t> poses </a:t>
            </a:r>
            <a:r>
              <a:rPr lang="en-ID" dirty="0" err="1" smtClean="0"/>
              <a:t>infeksi</a:t>
            </a:r>
            <a:r>
              <a:rPr lang="en-ID" dirty="0" smtClean="0"/>
              <a:t>)</a:t>
            </a:r>
            <a:endParaRPr lang="en-ID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49471" y="3617259"/>
            <a:ext cx="2514600" cy="578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9258"/>
          </a:xfrm>
        </p:spPr>
        <p:txBody>
          <a:bodyPr/>
          <a:lstStyle/>
          <a:p>
            <a:r>
              <a:rPr lang="en-ID" dirty="0" err="1" smtClean="0"/>
              <a:t>Penyakit</a:t>
            </a:r>
            <a:r>
              <a:rPr lang="en-ID" dirty="0" smtClean="0"/>
              <a:t> yang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dicegah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imunisasi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3" t="31756" r="41655" b="9391"/>
          <a:stretch/>
        </p:blipFill>
        <p:spPr>
          <a:xfrm>
            <a:off x="2286000" y="1962618"/>
            <a:ext cx="7368988" cy="4567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9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415722"/>
            <a:ext cx="9905998" cy="981682"/>
          </a:xfrm>
        </p:spPr>
        <p:txBody>
          <a:bodyPr>
            <a:normAutofit/>
          </a:bodyPr>
          <a:lstStyle/>
          <a:p>
            <a:r>
              <a:rPr lang="en-ID" sz="4800" b="1" dirty="0" smtClean="0"/>
              <a:t>           √                         x</a:t>
            </a:r>
            <a:endParaRPr lang="en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97404"/>
            <a:ext cx="4748400" cy="354171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D" dirty="0" err="1"/>
              <a:t>Demam</a:t>
            </a:r>
            <a:r>
              <a:rPr lang="en-ID" dirty="0"/>
              <a:t> </a:t>
            </a:r>
            <a:r>
              <a:rPr lang="en-ID" dirty="0" err="1"/>
              <a:t>ringan</a:t>
            </a:r>
            <a:r>
              <a:rPr lang="en-ID" dirty="0"/>
              <a:t>,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38 </a:t>
            </a: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Celcius</a:t>
            </a:r>
            <a:endParaRPr lang="en-ID" dirty="0"/>
          </a:p>
          <a:p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telinga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 </a:t>
            </a:r>
            <a:r>
              <a:rPr lang="en-ID" dirty="0">
                <a:hlinkClick r:id="rId2"/>
              </a:rPr>
              <a:t>otitis media</a:t>
            </a:r>
            <a:endParaRPr lang="en-ID" dirty="0"/>
          </a:p>
          <a:p>
            <a:r>
              <a:rPr lang="en-ID" dirty="0" err="1"/>
              <a:t>Diare</a:t>
            </a:r>
            <a:r>
              <a:rPr lang="en-ID" dirty="0"/>
              <a:t> </a:t>
            </a:r>
            <a:r>
              <a:rPr lang="en-ID" dirty="0" err="1"/>
              <a:t>ringan</a:t>
            </a:r>
            <a:endParaRPr lang="en-ID" dirty="0"/>
          </a:p>
          <a:p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pilek</a:t>
            </a:r>
            <a:endParaRPr lang="en-ID" dirty="0"/>
          </a:p>
          <a:p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antibiotik</a:t>
            </a:r>
            <a:endParaRPr lang="en-ID" dirty="0"/>
          </a:p>
          <a:p>
            <a:endParaRPr lang="en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1649" y="2397404"/>
            <a:ext cx="4748400" cy="3541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 err="1" smtClean="0"/>
              <a:t>Sakit</a:t>
            </a:r>
            <a:r>
              <a:rPr lang="en-ID" dirty="0" smtClean="0"/>
              <a:t> </a:t>
            </a:r>
            <a:r>
              <a:rPr lang="en-ID" dirty="0" err="1" smtClean="0"/>
              <a:t>Kronis</a:t>
            </a:r>
            <a:endParaRPr lang="en-ID" dirty="0" smtClean="0"/>
          </a:p>
          <a:p>
            <a:r>
              <a:rPr lang="en-ID" dirty="0" err="1" smtClean="0"/>
              <a:t>Demam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endParaRPr lang="en-ID" dirty="0" smtClean="0"/>
          </a:p>
          <a:p>
            <a:r>
              <a:rPr lang="en-ID" dirty="0" err="1" smtClean="0"/>
              <a:t>Alergi</a:t>
            </a:r>
            <a:r>
              <a:rPr lang="en-ID" dirty="0" smtClean="0"/>
              <a:t> yang </a:t>
            </a:r>
            <a:r>
              <a:rPr lang="en-ID" dirty="0" err="1" smtClean="0"/>
              <a:t>parah</a:t>
            </a:r>
            <a:endParaRPr lang="en-ID" dirty="0" smtClean="0"/>
          </a:p>
          <a:p>
            <a:r>
              <a:rPr lang="en-ID" dirty="0" err="1" smtClean="0"/>
              <a:t>Penurunan</a:t>
            </a:r>
            <a:r>
              <a:rPr lang="en-ID" dirty="0" smtClean="0"/>
              <a:t> </a:t>
            </a:r>
            <a:r>
              <a:rPr lang="en-ID" dirty="0" err="1" smtClean="0"/>
              <a:t>kekebalan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endParaRPr lang="en-ID" dirty="0" smtClean="0"/>
          </a:p>
          <a:p>
            <a:endParaRPr lang="en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3813" y="770918"/>
            <a:ext cx="9905998" cy="98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mtClean="0"/>
              <a:t>Kapan harus menunda imunisasi??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28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9929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3" t="21279" r="23911" b="43062"/>
          <a:stretch/>
        </p:blipFill>
        <p:spPr>
          <a:xfrm>
            <a:off x="725557" y="1317812"/>
            <a:ext cx="10670704" cy="40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315" t="39014" r="19376" b="24498"/>
          <a:stretch/>
        </p:blipFill>
        <p:spPr>
          <a:xfrm>
            <a:off x="1573305" y="846511"/>
            <a:ext cx="8552329" cy="52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8212"/>
            <a:ext cx="9905998" cy="914447"/>
          </a:xfrm>
        </p:spPr>
        <p:txBody>
          <a:bodyPr/>
          <a:lstStyle/>
          <a:p>
            <a:r>
              <a:rPr lang="en-ID" dirty="0" err="1" smtClean="0"/>
              <a:t>Efek</a:t>
            </a:r>
            <a:r>
              <a:rPr lang="en-ID" dirty="0" smtClean="0"/>
              <a:t> </a:t>
            </a:r>
            <a:r>
              <a:rPr lang="en-ID" dirty="0" err="1" smtClean="0"/>
              <a:t>imunisasi</a:t>
            </a:r>
            <a:endParaRPr lang="en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00690"/>
              </p:ext>
            </p:extLst>
          </p:nvPr>
        </p:nvGraphicFramePr>
        <p:xfrm>
          <a:off x="1736165" y="1102661"/>
          <a:ext cx="8128000" cy="501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 smtClean="0"/>
                        <a:t>Jenis</a:t>
                      </a:r>
                      <a:r>
                        <a:rPr lang="en-ID" sz="2000" b="1" dirty="0" smtClean="0"/>
                        <a:t> </a:t>
                      </a:r>
                      <a:r>
                        <a:rPr lang="en-ID" sz="2000" b="1" dirty="0" err="1" smtClean="0"/>
                        <a:t>Imunisasi</a:t>
                      </a:r>
                      <a:endParaRPr lang="en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smtClean="0"/>
                        <a:t> </a:t>
                      </a:r>
                      <a:r>
                        <a:rPr lang="en-ID" sz="2000" b="1" dirty="0" err="1" smtClean="0"/>
                        <a:t>Efek</a:t>
                      </a:r>
                      <a:r>
                        <a:rPr lang="en-ID" sz="2000" b="1" dirty="0" smtClean="0"/>
                        <a:t> </a:t>
                      </a:r>
                      <a:r>
                        <a:rPr lang="en-ID" sz="2000" b="1" dirty="0" err="1" smtClean="0"/>
                        <a:t>samping</a:t>
                      </a:r>
                      <a:endParaRPr lang="en-ID" sz="2000" b="1" dirty="0"/>
                    </a:p>
                  </a:txBody>
                  <a:tcPr/>
                </a:tc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Hepatitis</a:t>
                      </a:r>
                      <a:r>
                        <a:rPr lang="en-ID" baseline="0" dirty="0" smtClean="0"/>
                        <a:t> 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Nyeri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pada</a:t>
                      </a:r>
                      <a:r>
                        <a:rPr lang="en-ID" baseline="0" dirty="0" smtClean="0"/>
                        <a:t> area </a:t>
                      </a:r>
                      <a:r>
                        <a:rPr lang="en-ID" baseline="0" dirty="0" err="1" smtClean="0"/>
                        <a:t>injeksi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bengkak</a:t>
                      </a:r>
                      <a:endParaRPr lang="en-ID" dirty="0"/>
                    </a:p>
                  </a:txBody>
                  <a:tcPr/>
                </a:tc>
              </a:tr>
              <a:tr h="105860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BCG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Parut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pada</a:t>
                      </a:r>
                      <a:r>
                        <a:rPr lang="en-ID" baseline="0" dirty="0" smtClean="0"/>
                        <a:t> area </a:t>
                      </a:r>
                      <a:r>
                        <a:rPr lang="en-ID" baseline="0" dirty="0" err="1" smtClean="0"/>
                        <a:t>injeksi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pembesaran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kelenjar</a:t>
                      </a:r>
                      <a:r>
                        <a:rPr lang="en-ID" baseline="0" dirty="0" smtClean="0"/>
                        <a:t> di </a:t>
                      </a:r>
                      <a:r>
                        <a:rPr lang="en-ID" baseline="0" dirty="0" err="1" smtClean="0"/>
                        <a:t>leher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atau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ketiak</a:t>
                      </a:r>
                      <a:endParaRPr lang="en-ID" dirty="0"/>
                    </a:p>
                  </a:txBody>
                  <a:tcPr/>
                </a:tc>
              </a:tr>
              <a:tr h="105860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DPT-HIB-HB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Demam</a:t>
                      </a:r>
                      <a:r>
                        <a:rPr lang="en-ID" dirty="0" smtClean="0"/>
                        <a:t>,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bengkak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kemerahan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pada</a:t>
                      </a:r>
                      <a:r>
                        <a:rPr lang="en-ID" baseline="0" dirty="0" smtClean="0"/>
                        <a:t> area </a:t>
                      </a:r>
                      <a:r>
                        <a:rPr lang="en-ID" baseline="0" dirty="0" err="1" smtClean="0"/>
                        <a:t>injeksi</a:t>
                      </a:r>
                      <a:endParaRPr lang="en-ID" dirty="0"/>
                    </a:p>
                  </a:txBody>
                  <a:tcPr/>
                </a:tc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Polio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-</a:t>
                      </a:r>
                      <a:endParaRPr lang="en-ID" dirty="0"/>
                    </a:p>
                  </a:txBody>
                  <a:tcPr/>
                </a:tc>
              </a:tr>
              <a:tr h="1058600"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Campak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Demam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bisa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sampai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tiga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hari</a:t>
                      </a:r>
                      <a:r>
                        <a:rPr lang="en-ID" baseline="0" dirty="0" smtClean="0"/>
                        <a:t>, skin rush </a:t>
                      </a:r>
                      <a:r>
                        <a:rPr lang="en-ID" baseline="0" dirty="0" err="1" smtClean="0"/>
                        <a:t>bisa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sampai</a:t>
                      </a:r>
                      <a:r>
                        <a:rPr lang="en-ID" baseline="0" dirty="0" smtClean="0"/>
                        <a:t> 14 </a:t>
                      </a:r>
                      <a:r>
                        <a:rPr lang="en-ID" baseline="0" dirty="0" err="1" smtClean="0"/>
                        <a:t>hari</a:t>
                      </a:r>
                      <a:endParaRPr lang="en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038011" cy="779976"/>
          </a:xfrm>
        </p:spPr>
        <p:txBody>
          <a:bodyPr>
            <a:normAutofit/>
          </a:bodyPr>
          <a:lstStyle/>
          <a:p>
            <a:r>
              <a:rPr lang="en-ID" sz="4400" b="1" dirty="0" smtClean="0"/>
              <a:t>TBC</a:t>
            </a:r>
            <a:endParaRPr lang="en-ID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8" t="23995" r="38307" b="12605"/>
          <a:stretch/>
        </p:blipFill>
        <p:spPr>
          <a:xfrm>
            <a:off x="806824" y="1505418"/>
            <a:ext cx="6925235" cy="4353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86" t="37750" r="68692" b="16579"/>
          <a:stretch/>
        </p:blipFill>
        <p:spPr>
          <a:xfrm>
            <a:off x="7939971" y="1008506"/>
            <a:ext cx="3111650" cy="313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308" t="44115" r="40993" b="24105"/>
          <a:stretch/>
        </p:blipFill>
        <p:spPr>
          <a:xfrm>
            <a:off x="7918457" y="4316505"/>
            <a:ext cx="3133164" cy="2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837" y="390245"/>
            <a:ext cx="9905998" cy="1097897"/>
          </a:xfrm>
        </p:spPr>
        <p:txBody>
          <a:bodyPr>
            <a:normAutofit/>
          </a:bodyPr>
          <a:lstStyle/>
          <a:p>
            <a:r>
              <a:rPr lang="en-ID" sz="4000" b="1" dirty="0" smtClean="0"/>
              <a:t>DIFTERI</a:t>
            </a:r>
            <a:endParaRPr lang="en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9" t="30448" r="39560" b="7234"/>
          <a:stretch/>
        </p:blipFill>
        <p:spPr>
          <a:xfrm>
            <a:off x="1141412" y="1519518"/>
            <a:ext cx="6938682" cy="4271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646" t="26459" r="59356" b="41920"/>
          <a:stretch/>
        </p:blipFill>
        <p:spPr>
          <a:xfrm>
            <a:off x="8548498" y="2249486"/>
            <a:ext cx="2330459" cy="2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79438"/>
            <a:ext cx="7620000" cy="563562"/>
          </a:xfrm>
        </p:spPr>
        <p:txBody>
          <a:bodyPr>
            <a:normAutofit fontScale="90000"/>
          </a:bodyPr>
          <a:lstStyle/>
          <a:p>
            <a:pPr indent="457200"/>
            <a:r>
              <a:rPr lang="id-ID" smtClean="0"/>
              <a:t>STRESSOR HOSPITALISASI</a:t>
            </a:r>
            <a:br>
              <a:rPr lang="id-ID" smtClean="0"/>
            </a:br>
            <a:r>
              <a:rPr lang="id-ID" smtClean="0"/>
              <a:t> </a:t>
            </a:r>
            <a:r>
              <a:rPr lang="id-ID" sz="2000"/>
              <a:t>(Hockenberry &amp; Wilson, 2007)</a:t>
            </a:r>
            <a:endParaRPr lang="en-US" sz="2000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gray">
          <a:xfrm>
            <a:off x="1676400" y="1295400"/>
            <a:ext cx="6172200" cy="4495800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gray">
          <a:xfrm>
            <a:off x="2514600" y="1857375"/>
            <a:ext cx="3810000" cy="5524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</a:rPr>
              <a:t>Perpisahan dengan orangtua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gray">
          <a:xfrm>
            <a:off x="2524125" y="2500314"/>
            <a:ext cx="3810000" cy="6238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</a:rPr>
              <a:t>Takut  karena sesuatu yang tidak </a:t>
            </a:r>
          </a:p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</a:rPr>
              <a:t>diketahui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gray">
          <a:xfrm>
            <a:off x="2524125" y="3214688"/>
            <a:ext cx="3810000" cy="4810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</a:rPr>
              <a:t>Kehilangan kontrol &amp; otonomi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7696200" y="2895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d-ID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STRESSOR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2524125" y="3927475"/>
            <a:ext cx="3810000" cy="5524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</a:rPr>
              <a:t>Injuri  pada tubuh </a:t>
            </a:r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 tidak nyaman, </a:t>
            </a:r>
          </a:p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nyeri &amp; mutilasi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2525713" y="4662488"/>
            <a:ext cx="3810000" cy="5524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id-ID" dirty="0">
                <a:solidFill>
                  <a:schemeClr val="bg1"/>
                </a:solidFill>
              </a:rPr>
              <a:t>Takut akan kematian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908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6529"/>
          </a:xfrm>
        </p:spPr>
        <p:txBody>
          <a:bodyPr>
            <a:normAutofit/>
          </a:bodyPr>
          <a:lstStyle/>
          <a:p>
            <a:r>
              <a:rPr lang="en-ID" sz="4000" b="1" dirty="0" smtClean="0"/>
              <a:t>PERTUSIS</a:t>
            </a:r>
            <a:endParaRPr lang="en-ID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08" t="34940" r="39800" b="14563"/>
          <a:stretch/>
        </p:blipFill>
        <p:spPr>
          <a:xfrm>
            <a:off x="8601636" y="2487705"/>
            <a:ext cx="3388659" cy="1788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94" t="37837" r="40110" b="7234"/>
          <a:stretch/>
        </p:blipFill>
        <p:spPr>
          <a:xfrm>
            <a:off x="993494" y="1564339"/>
            <a:ext cx="7266456" cy="41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2429"/>
          </a:xfrm>
        </p:spPr>
        <p:txBody>
          <a:bodyPr>
            <a:normAutofit/>
          </a:bodyPr>
          <a:lstStyle/>
          <a:p>
            <a:r>
              <a:rPr lang="en-ID" sz="4000" b="1" dirty="0" smtClean="0"/>
              <a:t>TETANUS</a:t>
            </a:r>
            <a:endParaRPr lang="en-ID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2" t="39378" r="67122" b="30628"/>
          <a:stretch/>
        </p:blipFill>
        <p:spPr>
          <a:xfrm>
            <a:off x="8538881" y="2164977"/>
            <a:ext cx="3131291" cy="196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34" t="27832" r="40994" b="12923"/>
          <a:stretch/>
        </p:blipFill>
        <p:spPr>
          <a:xfrm>
            <a:off x="1141413" y="1541966"/>
            <a:ext cx="6846141" cy="42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3764"/>
          </a:xfrm>
        </p:spPr>
        <p:txBody>
          <a:bodyPr>
            <a:normAutofit/>
          </a:bodyPr>
          <a:lstStyle/>
          <a:p>
            <a:r>
              <a:rPr lang="en-ID" sz="4000" b="1" dirty="0" smtClean="0"/>
              <a:t>HEPATITIS B</a:t>
            </a:r>
            <a:endParaRPr lang="en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35" t="32933" r="40000" b="7627"/>
          <a:stretch/>
        </p:blipFill>
        <p:spPr>
          <a:xfrm>
            <a:off x="1141412" y="1716742"/>
            <a:ext cx="6615953" cy="4074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76" t="27637" r="66140" b="34501"/>
          <a:stretch/>
        </p:blipFill>
        <p:spPr>
          <a:xfrm>
            <a:off x="8081683" y="2249487"/>
            <a:ext cx="3375212" cy="25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0317"/>
          </a:xfrm>
        </p:spPr>
        <p:txBody>
          <a:bodyPr/>
          <a:lstStyle/>
          <a:p>
            <a:r>
              <a:rPr lang="en-ID" b="1" dirty="0" smtClean="0"/>
              <a:t>HIB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5" t="32933" r="40221" b="8804"/>
          <a:stretch/>
        </p:blipFill>
        <p:spPr>
          <a:xfrm>
            <a:off x="1141412" y="1797425"/>
            <a:ext cx="6602506" cy="39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5129"/>
          </a:xfrm>
        </p:spPr>
        <p:txBody>
          <a:bodyPr/>
          <a:lstStyle/>
          <a:p>
            <a:r>
              <a:rPr lang="en-ID" dirty="0" smtClean="0"/>
              <a:t>POLIO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05" t="29794" r="38345" b="12139"/>
          <a:stretch/>
        </p:blipFill>
        <p:spPr>
          <a:xfrm>
            <a:off x="1141412" y="1810872"/>
            <a:ext cx="6858000" cy="3980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25" t="41958" r="81801" b="9784"/>
          <a:stretch/>
        </p:blipFill>
        <p:spPr>
          <a:xfrm>
            <a:off x="8756929" y="1909484"/>
            <a:ext cx="1532965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4476"/>
          </a:xfrm>
        </p:spPr>
        <p:txBody>
          <a:bodyPr>
            <a:normAutofit/>
          </a:bodyPr>
          <a:lstStyle/>
          <a:p>
            <a:r>
              <a:rPr lang="en-ID" sz="4000" b="1" dirty="0" smtClean="0"/>
              <a:t>CAMPAK</a:t>
            </a:r>
            <a:endParaRPr lang="en-ID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39" t="30501" r="40867" b="23938"/>
          <a:stretch/>
        </p:blipFill>
        <p:spPr>
          <a:xfrm>
            <a:off x="8296834" y="1815353"/>
            <a:ext cx="3079377" cy="332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35" t="40975" r="40000" b="6254"/>
          <a:stretch/>
        </p:blipFill>
        <p:spPr>
          <a:xfrm>
            <a:off x="843314" y="1612994"/>
            <a:ext cx="7198027" cy="39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Pengkajian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 smtClean="0"/>
              <a:t>Keluhan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 : </a:t>
            </a:r>
            <a:r>
              <a:rPr lang="en-ID" dirty="0" err="1" smtClean="0"/>
              <a:t>demam</a:t>
            </a:r>
            <a:r>
              <a:rPr lang="en-ID" dirty="0" smtClean="0"/>
              <a:t>/</a:t>
            </a:r>
            <a:r>
              <a:rPr lang="en-ID" dirty="0" err="1" smtClean="0"/>
              <a:t>nyeri</a:t>
            </a:r>
            <a:endParaRPr lang="en-ID" dirty="0" smtClean="0"/>
          </a:p>
          <a:p>
            <a:r>
              <a:rPr lang="en-ID" dirty="0" err="1" smtClean="0"/>
              <a:t>Riwayat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terdahulu</a:t>
            </a:r>
            <a:endParaRPr lang="en-ID" dirty="0" smtClean="0"/>
          </a:p>
          <a:p>
            <a:r>
              <a:rPr lang="en-ID" dirty="0" err="1" smtClean="0"/>
              <a:t>Pra,intra</a:t>
            </a:r>
            <a:r>
              <a:rPr lang="en-ID" dirty="0" smtClean="0"/>
              <a:t>, post natal</a:t>
            </a:r>
            <a:endParaRPr lang="en-ID" dirty="0"/>
          </a:p>
          <a:p>
            <a:r>
              <a:rPr lang="en-ID" dirty="0" err="1" smtClean="0"/>
              <a:t>Riwayat</a:t>
            </a:r>
            <a:r>
              <a:rPr lang="en-ID" dirty="0" smtClean="0"/>
              <a:t> </a:t>
            </a:r>
            <a:r>
              <a:rPr lang="en-ID" dirty="0" err="1" smtClean="0"/>
              <a:t>imunisasi</a:t>
            </a:r>
            <a:r>
              <a:rPr lang="en-ID" dirty="0" smtClean="0"/>
              <a:t> </a:t>
            </a:r>
            <a:r>
              <a:rPr lang="en-ID" dirty="0" err="1" smtClean="0"/>
              <a:t>sebelumnya</a:t>
            </a:r>
            <a:endParaRPr lang="en-ID" dirty="0" smtClean="0"/>
          </a:p>
          <a:p>
            <a:r>
              <a:rPr lang="en-ID" dirty="0" err="1" smtClean="0"/>
              <a:t>Antopometri</a:t>
            </a:r>
            <a:endParaRPr lang="en-ID" dirty="0" smtClean="0"/>
          </a:p>
          <a:p>
            <a:r>
              <a:rPr lang="en-ID" dirty="0" smtClean="0"/>
              <a:t>TTV</a:t>
            </a:r>
          </a:p>
          <a:p>
            <a:r>
              <a:rPr lang="en-ID" dirty="0" err="1" smtClean="0"/>
              <a:t>Pemfis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8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Dx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muncul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Hipertermi</a:t>
            </a:r>
            <a:endParaRPr lang="en-ID" dirty="0" smtClean="0"/>
          </a:p>
          <a:p>
            <a:r>
              <a:rPr lang="en-ID" dirty="0" err="1" smtClean="0"/>
              <a:t>Nyeri</a:t>
            </a:r>
            <a:r>
              <a:rPr lang="en-ID" dirty="0" smtClean="0"/>
              <a:t> </a:t>
            </a:r>
            <a:r>
              <a:rPr lang="en-ID" dirty="0" err="1" smtClean="0"/>
              <a:t>akut</a:t>
            </a:r>
            <a:endParaRPr lang="en-ID" dirty="0" smtClean="0"/>
          </a:p>
          <a:p>
            <a:r>
              <a:rPr lang="en-ID" dirty="0" err="1" smtClean="0"/>
              <a:t>Keterlambatan</a:t>
            </a:r>
            <a:r>
              <a:rPr lang="en-ID" dirty="0" smtClean="0"/>
              <a:t> </a:t>
            </a:r>
            <a:r>
              <a:rPr lang="en-ID" dirty="0" err="1" smtClean="0"/>
              <a:t>tumbuh</a:t>
            </a:r>
            <a:r>
              <a:rPr lang="en-ID" dirty="0" smtClean="0"/>
              <a:t> </a:t>
            </a:r>
            <a:r>
              <a:rPr lang="en-ID" dirty="0" err="1" smtClean="0"/>
              <a:t>kembang</a:t>
            </a:r>
            <a:endParaRPr lang="en-ID" dirty="0" smtClean="0"/>
          </a:p>
          <a:p>
            <a:r>
              <a:rPr lang="en-ID" dirty="0" err="1" smtClean="0"/>
              <a:t>Ansietas</a:t>
            </a:r>
            <a:endParaRPr lang="en-ID" dirty="0" smtClean="0"/>
          </a:p>
          <a:p>
            <a:r>
              <a:rPr lang="en-ID" dirty="0" err="1" smtClean="0"/>
              <a:t>Kurang</a:t>
            </a:r>
            <a:r>
              <a:rPr lang="en-ID" dirty="0" smtClean="0"/>
              <a:t> </a:t>
            </a:r>
            <a:r>
              <a:rPr lang="en-ID" dirty="0" err="1" smtClean="0"/>
              <a:t>pengetahuan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30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sz="4000" dirty="0"/>
              <a:t>PRINSIP-PRINSIP DALAM ETIKA KEPERAWATAN</a:t>
            </a:r>
            <a:endParaRPr lang="en-GB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 A</a:t>
            </a:r>
            <a:r>
              <a:rPr lang="id-ID" sz="2800" dirty="0"/>
              <a:t>UTONOMI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800" dirty="0"/>
              <a:t>	</a:t>
            </a:r>
            <a:r>
              <a:rPr lang="en-GB" sz="2800" dirty="0" err="1"/>
              <a:t>Autonomi</a:t>
            </a:r>
            <a:r>
              <a:rPr lang="en-GB" sz="2800" dirty="0"/>
              <a:t> </a:t>
            </a:r>
            <a:r>
              <a:rPr lang="en-GB" sz="2800" dirty="0" err="1"/>
              <a:t>berarti</a:t>
            </a:r>
            <a:r>
              <a:rPr lang="en-GB" sz="2800" dirty="0"/>
              <a:t> </a:t>
            </a:r>
            <a:r>
              <a:rPr lang="en-GB" sz="2800" dirty="0" err="1"/>
              <a:t>kemampuan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menentukan</a:t>
            </a:r>
            <a:r>
              <a:rPr lang="en-GB" sz="2800" dirty="0"/>
              <a:t> </a:t>
            </a:r>
            <a:r>
              <a:rPr lang="en-GB" sz="2800" dirty="0" err="1"/>
              <a:t>sendiri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mengatur</a:t>
            </a:r>
            <a:r>
              <a:rPr lang="en-GB" sz="2800" dirty="0"/>
              <a:t> </a:t>
            </a:r>
            <a:r>
              <a:rPr lang="en-GB" sz="2800" dirty="0" err="1"/>
              <a:t>diri</a:t>
            </a:r>
            <a:r>
              <a:rPr lang="en-GB" sz="2800" dirty="0"/>
              <a:t> </a:t>
            </a:r>
            <a:r>
              <a:rPr lang="en-GB" sz="2800" dirty="0" err="1"/>
              <a:t>sendiri</a:t>
            </a:r>
            <a:r>
              <a:rPr lang="en-GB" sz="2800" dirty="0"/>
              <a:t>, </a:t>
            </a:r>
            <a:r>
              <a:rPr lang="en-GB" sz="2800" dirty="0" err="1"/>
              <a:t>berarti</a:t>
            </a:r>
            <a:r>
              <a:rPr lang="en-GB" sz="2800" dirty="0"/>
              <a:t> </a:t>
            </a:r>
            <a:r>
              <a:rPr lang="en-GB" sz="2800" dirty="0" err="1"/>
              <a:t>menghargai</a:t>
            </a:r>
            <a:r>
              <a:rPr lang="en-GB" sz="2800" dirty="0"/>
              <a:t> </a:t>
            </a:r>
            <a:r>
              <a:rPr lang="en-GB" sz="2800" dirty="0" err="1"/>
              <a:t>manusia</a:t>
            </a:r>
            <a:r>
              <a:rPr lang="en-GB" sz="2800" dirty="0"/>
              <a:t> </a:t>
            </a:r>
            <a:r>
              <a:rPr lang="en-GB" sz="2800" dirty="0" err="1"/>
              <a:t>sehingga</a:t>
            </a:r>
            <a:r>
              <a:rPr lang="en-GB" sz="2800" dirty="0"/>
              <a:t> </a:t>
            </a:r>
            <a:r>
              <a:rPr lang="id-ID" sz="2800" dirty="0"/>
              <a:t>harapannya perawat </a:t>
            </a:r>
            <a:r>
              <a:rPr lang="en-GB" sz="2800" dirty="0" err="1"/>
              <a:t>memperlakukan</a:t>
            </a:r>
            <a:r>
              <a:rPr lang="en-GB" sz="2800" dirty="0"/>
              <a:t> </a:t>
            </a:r>
            <a:r>
              <a:rPr lang="en-GB" sz="2800" dirty="0" err="1"/>
              <a:t>mereka</a:t>
            </a:r>
            <a:r>
              <a:rPr lang="en-GB" sz="2800" dirty="0"/>
              <a:t> </a:t>
            </a:r>
            <a:r>
              <a:rPr lang="en-GB" sz="2800" dirty="0" err="1"/>
              <a:t>sebagai</a:t>
            </a:r>
            <a:r>
              <a:rPr lang="en-GB" sz="2800" dirty="0"/>
              <a:t> </a:t>
            </a:r>
            <a:r>
              <a:rPr lang="en-GB" sz="2800" dirty="0" err="1"/>
              <a:t>seseorang</a:t>
            </a:r>
            <a:r>
              <a:rPr lang="en-GB" sz="2800" dirty="0"/>
              <a:t> yang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harga</a:t>
            </a:r>
            <a:r>
              <a:rPr lang="en-GB" sz="2800" dirty="0"/>
              <a:t> </a:t>
            </a:r>
            <a:r>
              <a:rPr lang="en-GB" sz="2800" dirty="0" err="1"/>
              <a:t>diri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martabat</a:t>
            </a:r>
            <a:r>
              <a:rPr lang="en-GB" sz="2800" dirty="0"/>
              <a:t> </a:t>
            </a:r>
            <a:r>
              <a:rPr lang="en-GB" sz="2800" dirty="0" err="1"/>
              <a:t>serta</a:t>
            </a:r>
            <a:r>
              <a:rPr lang="en-GB" sz="2800" dirty="0"/>
              <a:t> </a:t>
            </a:r>
            <a:r>
              <a:rPr lang="en-GB" sz="2800" dirty="0" err="1"/>
              <a:t>mampu</a:t>
            </a:r>
            <a:r>
              <a:rPr lang="en-GB" sz="2800" dirty="0"/>
              <a:t> </a:t>
            </a:r>
            <a:r>
              <a:rPr lang="en-GB" sz="2800" dirty="0" err="1"/>
              <a:t>menentukan</a:t>
            </a:r>
            <a:r>
              <a:rPr lang="en-GB" sz="2800" dirty="0"/>
              <a:t> </a:t>
            </a:r>
            <a:r>
              <a:rPr lang="en-GB" sz="2800" dirty="0" err="1"/>
              <a:t>sesuatu</a:t>
            </a:r>
            <a:r>
              <a:rPr lang="en-GB" sz="2800" dirty="0"/>
              <a:t> </a:t>
            </a:r>
            <a:r>
              <a:rPr lang="en-GB" sz="2800" dirty="0" err="1"/>
              <a:t>bagi</a:t>
            </a:r>
            <a:r>
              <a:rPr lang="en-GB" sz="2800" dirty="0"/>
              <a:t> </a:t>
            </a:r>
            <a:r>
              <a:rPr lang="en-GB" sz="2800" dirty="0" err="1"/>
              <a:t>dirinya</a:t>
            </a:r>
            <a:r>
              <a:rPr lang="en-GB" sz="2800" dirty="0"/>
              <a:t>. </a:t>
            </a:r>
            <a:endParaRPr lang="id-ID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B</a:t>
            </a:r>
            <a:r>
              <a:rPr lang="id-ID" sz="2800" dirty="0"/>
              <a:t>ENEFISIENCE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800" dirty="0"/>
              <a:t>	</a:t>
            </a: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prinsip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melakukan</a:t>
            </a:r>
            <a:r>
              <a:rPr lang="en-GB" sz="2800" dirty="0"/>
              <a:t> yang </a:t>
            </a:r>
            <a:r>
              <a:rPr lang="en-GB" sz="2800" dirty="0" err="1"/>
              <a:t>baik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merugikan</a:t>
            </a:r>
            <a:r>
              <a:rPr lang="en-GB" sz="2800" dirty="0"/>
              <a:t> </a:t>
            </a:r>
            <a:r>
              <a:rPr lang="en-GB" sz="2800" dirty="0" err="1"/>
              <a:t>pasien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menimbulkan</a:t>
            </a:r>
            <a:r>
              <a:rPr lang="en-GB" sz="2800" dirty="0"/>
              <a:t> </a:t>
            </a:r>
            <a:r>
              <a:rPr lang="en-GB" sz="2800" dirty="0" err="1"/>
              <a:t>bahaya</a:t>
            </a:r>
            <a:r>
              <a:rPr lang="en-GB" sz="2800" dirty="0"/>
              <a:t> </a:t>
            </a:r>
            <a:r>
              <a:rPr lang="en-GB" sz="2800" dirty="0" err="1"/>
              <a:t>bagi</a:t>
            </a:r>
            <a:r>
              <a:rPr lang="en-GB" sz="2800" dirty="0"/>
              <a:t> </a:t>
            </a:r>
            <a:r>
              <a:rPr lang="en-GB" sz="2800" dirty="0" err="1"/>
              <a:t>pasien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0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60350"/>
            <a:ext cx="8229600" cy="64087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 J</a:t>
            </a:r>
            <a:r>
              <a:rPr lang="id-ID" sz="2800" dirty="0"/>
              <a:t>USTICE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800" dirty="0"/>
              <a:t>	</a:t>
            </a: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prinsip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bertindak</a:t>
            </a:r>
            <a:r>
              <a:rPr lang="en-GB" sz="2800" dirty="0"/>
              <a:t> </a:t>
            </a:r>
            <a:r>
              <a:rPr lang="en-GB" sz="2800" dirty="0" err="1"/>
              <a:t>adil</a:t>
            </a:r>
            <a:r>
              <a:rPr lang="en-GB" sz="2800" dirty="0"/>
              <a:t> </a:t>
            </a:r>
            <a:r>
              <a:rPr lang="en-GB" sz="2800" dirty="0" err="1"/>
              <a:t>bagi</a:t>
            </a:r>
            <a:r>
              <a:rPr lang="en-GB" sz="2800" dirty="0"/>
              <a:t> </a:t>
            </a:r>
            <a:r>
              <a:rPr lang="en-GB" sz="2800" dirty="0" err="1"/>
              <a:t>semua</a:t>
            </a:r>
            <a:r>
              <a:rPr lang="en-GB" sz="2800" dirty="0"/>
              <a:t> </a:t>
            </a:r>
            <a:r>
              <a:rPr lang="en-GB" sz="2800" dirty="0" err="1"/>
              <a:t>individu</a:t>
            </a:r>
            <a:r>
              <a:rPr lang="en-GB" sz="2800" dirty="0"/>
              <a:t>, </a:t>
            </a:r>
            <a:r>
              <a:rPr lang="en-GB" sz="2800" dirty="0" err="1"/>
              <a:t>setiap</a:t>
            </a:r>
            <a:r>
              <a:rPr lang="en-GB" sz="2800" dirty="0"/>
              <a:t> </a:t>
            </a:r>
            <a:r>
              <a:rPr lang="en-GB" sz="2800" dirty="0" err="1"/>
              <a:t>individu</a:t>
            </a:r>
            <a:r>
              <a:rPr lang="en-GB" sz="2800" dirty="0"/>
              <a:t> </a:t>
            </a:r>
            <a:r>
              <a:rPr lang="en-GB" sz="2800" dirty="0" err="1"/>
              <a:t>mendapat</a:t>
            </a:r>
            <a:r>
              <a:rPr lang="en-GB" sz="2800" dirty="0"/>
              <a:t> </a:t>
            </a:r>
            <a:r>
              <a:rPr lang="en-GB" sz="2800" dirty="0" err="1"/>
              <a:t>perlakuan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tindakan</a:t>
            </a:r>
            <a:r>
              <a:rPr lang="en-GB" sz="2800" dirty="0"/>
              <a:t> yang </a:t>
            </a:r>
            <a:r>
              <a:rPr lang="en-GB" sz="2800" dirty="0" err="1"/>
              <a:t>sama</a:t>
            </a:r>
            <a:r>
              <a:rPr lang="en-GB" sz="2800" dirty="0"/>
              <a:t>. </a:t>
            </a:r>
            <a:r>
              <a:rPr lang="en-GB" sz="2800" dirty="0" err="1"/>
              <a:t>Tindakan</a:t>
            </a:r>
            <a:r>
              <a:rPr lang="en-GB" sz="2800" dirty="0"/>
              <a:t> yang </a:t>
            </a:r>
            <a:r>
              <a:rPr lang="en-GB" sz="2800" dirty="0" err="1"/>
              <a:t>sama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selalu</a:t>
            </a:r>
            <a:r>
              <a:rPr lang="en-GB" sz="2800" dirty="0"/>
              <a:t> </a:t>
            </a:r>
            <a:r>
              <a:rPr lang="en-GB" sz="2800" dirty="0" err="1"/>
              <a:t>identik</a:t>
            </a:r>
            <a:r>
              <a:rPr lang="en-GB" sz="2800" dirty="0"/>
              <a:t> </a:t>
            </a:r>
            <a:r>
              <a:rPr lang="en-GB" sz="2800" dirty="0" err="1"/>
              <a:t>tetapi</a:t>
            </a:r>
            <a:r>
              <a:rPr lang="en-GB" sz="2800" dirty="0"/>
              <a:t> </a:t>
            </a:r>
            <a:r>
              <a:rPr lang="en-GB" sz="2800" dirty="0" err="1"/>
              <a:t>dalam</a:t>
            </a:r>
            <a:r>
              <a:rPr lang="en-GB" sz="2800" dirty="0"/>
              <a:t> </a:t>
            </a:r>
            <a:r>
              <a:rPr lang="en-GB" sz="2800" dirty="0" err="1"/>
              <a:t>hal</a:t>
            </a:r>
            <a:r>
              <a:rPr lang="en-GB" sz="2800" dirty="0"/>
              <a:t> </a:t>
            </a:r>
            <a:r>
              <a:rPr lang="en-GB" sz="2800" dirty="0" err="1"/>
              <a:t>ini</a:t>
            </a:r>
            <a:r>
              <a:rPr lang="en-GB" sz="2800" dirty="0"/>
              <a:t> </a:t>
            </a:r>
            <a:r>
              <a:rPr lang="en-GB" sz="2800" dirty="0" err="1"/>
              <a:t>persamaan</a:t>
            </a:r>
            <a:r>
              <a:rPr lang="en-GB" sz="2800" dirty="0"/>
              <a:t> </a:t>
            </a:r>
            <a:r>
              <a:rPr lang="en-GB" sz="2800" dirty="0" err="1"/>
              <a:t>berarti</a:t>
            </a:r>
            <a:r>
              <a:rPr lang="en-GB" sz="2800" dirty="0"/>
              <a:t>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kontribusi</a:t>
            </a:r>
            <a:r>
              <a:rPr lang="en-GB" sz="2800" dirty="0"/>
              <a:t> yang </a:t>
            </a:r>
            <a:r>
              <a:rPr lang="en-GB" sz="2800" dirty="0" err="1"/>
              <a:t>relatif</a:t>
            </a:r>
            <a:r>
              <a:rPr lang="en-GB" sz="2800" dirty="0"/>
              <a:t> </a:t>
            </a:r>
            <a:r>
              <a:rPr lang="en-GB" sz="2800" dirty="0" err="1"/>
              <a:t>sama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kebaikan</a:t>
            </a:r>
            <a:r>
              <a:rPr lang="en-GB" sz="2800" dirty="0"/>
              <a:t> </a:t>
            </a:r>
            <a:r>
              <a:rPr lang="en-GB" sz="2800" dirty="0" err="1"/>
              <a:t>hidup</a:t>
            </a:r>
            <a:r>
              <a:rPr lang="en-GB" sz="2800" dirty="0"/>
              <a:t> </a:t>
            </a:r>
            <a:r>
              <a:rPr lang="en-GB" sz="2800" dirty="0" err="1"/>
              <a:t>seseorang</a:t>
            </a:r>
            <a:r>
              <a:rPr lang="en-GB" sz="2800" dirty="0"/>
              <a:t>  </a:t>
            </a:r>
            <a:br>
              <a:rPr lang="en-GB" sz="2800" dirty="0"/>
            </a:br>
            <a:endParaRPr lang="id-ID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V</a:t>
            </a:r>
            <a:r>
              <a:rPr lang="id-ID" sz="2800" dirty="0"/>
              <a:t>ERACITY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prinsip</a:t>
            </a:r>
            <a:r>
              <a:rPr lang="en-GB" sz="2800" dirty="0"/>
              <a:t> moral </a:t>
            </a:r>
            <a:r>
              <a:rPr lang="en-GB" sz="2800" dirty="0" err="1"/>
              <a:t>dimana</a:t>
            </a:r>
            <a:r>
              <a:rPr lang="en-GB" sz="2800" dirty="0"/>
              <a:t> </a:t>
            </a:r>
            <a:r>
              <a:rPr lang="en-GB" sz="2800" dirty="0" err="1"/>
              <a:t>kita</a:t>
            </a:r>
            <a:r>
              <a:rPr lang="en-GB" sz="2800" dirty="0"/>
              <a:t>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suatu</a:t>
            </a:r>
            <a:r>
              <a:rPr lang="en-GB" sz="2800" dirty="0"/>
              <a:t> </a:t>
            </a:r>
            <a:r>
              <a:rPr lang="en-GB" sz="2800" dirty="0" err="1"/>
              <a:t>kewajiban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mengatakan</a:t>
            </a:r>
            <a:r>
              <a:rPr lang="en-GB" sz="2800" dirty="0"/>
              <a:t> yang </a:t>
            </a:r>
            <a:r>
              <a:rPr lang="en-GB" sz="2800" dirty="0" err="1"/>
              <a:t>sebenarnya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membohongi</a:t>
            </a:r>
            <a:r>
              <a:rPr lang="en-GB" sz="2800" dirty="0"/>
              <a:t> orang lain / </a:t>
            </a:r>
            <a:r>
              <a:rPr lang="en-GB" sz="2800" dirty="0" err="1"/>
              <a:t>pasien</a:t>
            </a:r>
            <a:r>
              <a:rPr lang="en-GB" sz="2800" dirty="0"/>
              <a:t>. </a:t>
            </a:r>
            <a:r>
              <a:rPr lang="en-GB" sz="2800" dirty="0" err="1"/>
              <a:t>Kewajiban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mengatakan</a:t>
            </a:r>
            <a:r>
              <a:rPr lang="en-GB" sz="2800" dirty="0"/>
              <a:t> yang </a:t>
            </a:r>
            <a:r>
              <a:rPr lang="en-GB" sz="2800" dirty="0" err="1"/>
              <a:t>sebenarnya</a:t>
            </a:r>
            <a:r>
              <a:rPr lang="en-GB" sz="2800" dirty="0"/>
              <a:t> </a:t>
            </a:r>
            <a:r>
              <a:rPr lang="en-GB" sz="2800" dirty="0" err="1"/>
              <a:t>didasarkan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penghargaan</a:t>
            </a:r>
            <a:r>
              <a:rPr lang="en-GB" sz="2800" dirty="0"/>
              <a:t> </a:t>
            </a:r>
            <a:r>
              <a:rPr lang="en-GB" sz="2800" dirty="0" err="1"/>
              <a:t>terhadap</a:t>
            </a:r>
            <a:r>
              <a:rPr lang="en-GB" sz="2800" dirty="0"/>
              <a:t> </a:t>
            </a:r>
            <a:r>
              <a:rPr lang="en-GB" sz="2800" dirty="0" err="1"/>
              <a:t>otonomi</a:t>
            </a:r>
            <a:r>
              <a:rPr lang="en-GB" sz="2800" dirty="0"/>
              <a:t> </a:t>
            </a:r>
            <a:r>
              <a:rPr lang="en-GB" sz="2800" dirty="0" err="1"/>
              <a:t>seseorang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mereka</a:t>
            </a:r>
            <a:r>
              <a:rPr lang="en-GB" sz="2800" dirty="0"/>
              <a:t> </a:t>
            </a:r>
            <a:r>
              <a:rPr lang="en-GB" sz="2800" dirty="0" err="1"/>
              <a:t>berhak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diberi</a:t>
            </a:r>
            <a:r>
              <a:rPr lang="en-GB" sz="2800" dirty="0"/>
              <a:t> </a:t>
            </a:r>
            <a:r>
              <a:rPr lang="en-GB" sz="2800" dirty="0" err="1"/>
              <a:t>tahu</a:t>
            </a:r>
            <a:r>
              <a:rPr lang="en-GB" sz="2800" dirty="0"/>
              <a:t> </a:t>
            </a:r>
            <a:r>
              <a:rPr lang="en-GB" sz="2800" dirty="0" err="1"/>
              <a:t>tentang</a:t>
            </a:r>
            <a:r>
              <a:rPr lang="en-GB" sz="2800" dirty="0"/>
              <a:t> </a:t>
            </a:r>
            <a:r>
              <a:rPr lang="en-GB" sz="2800" dirty="0" err="1"/>
              <a:t>hal</a:t>
            </a:r>
            <a:r>
              <a:rPr lang="en-GB" sz="2800" dirty="0"/>
              <a:t> yang </a:t>
            </a:r>
            <a:r>
              <a:rPr lang="en-GB" sz="2800" dirty="0" err="1"/>
              <a:t>sebenarnya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642939"/>
            <a:ext cx="828675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600"/>
              <a:t>Reaksi anak saat hospitalisasi</a:t>
            </a:r>
            <a:br>
              <a:rPr lang="id-ID" sz="3600"/>
            </a:br>
            <a:r>
              <a:rPr lang="id-ID" sz="3600"/>
              <a:t>dipengaruhi oleh: </a:t>
            </a:r>
            <a:r>
              <a:rPr lang="id-ID" sz="2000"/>
              <a:t>(Hockenberry &amp; Wilson, 2007)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7171" name="Line 65"/>
          <p:cNvSpPr>
            <a:spLocks noChangeShapeType="1"/>
          </p:cNvSpPr>
          <p:nvPr/>
        </p:nvSpPr>
        <p:spPr bwMode="auto">
          <a:xfrm>
            <a:off x="3962400" y="256857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72" name="Text Box 66"/>
          <p:cNvSpPr txBox="1">
            <a:spLocks noChangeArrowheads="1"/>
          </p:cNvSpPr>
          <p:nvPr/>
        </p:nvSpPr>
        <p:spPr bwMode="auto">
          <a:xfrm>
            <a:off x="4286250" y="2079626"/>
            <a:ext cx="3325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id-ID" sz="2400">
                <a:solidFill>
                  <a:schemeClr val="bg1"/>
                </a:solidFill>
              </a:rPr>
              <a:t>Usia perkembangan anak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7173" name="Group 113"/>
          <p:cNvGrpSpPr>
            <a:grpSpLocks/>
          </p:cNvGrpSpPr>
          <p:nvPr/>
        </p:nvGrpSpPr>
        <p:grpSpPr bwMode="auto">
          <a:xfrm>
            <a:off x="3581403" y="1979614"/>
            <a:ext cx="639763" cy="541338"/>
            <a:chOff x="1296" y="1247"/>
            <a:chExt cx="403" cy="341"/>
          </a:xfrm>
        </p:grpSpPr>
        <p:grpSp>
          <p:nvGrpSpPr>
            <p:cNvPr id="7242" name="Group 112"/>
            <p:cNvGrpSpPr>
              <a:grpSpLocks/>
            </p:cNvGrpSpPr>
            <p:nvPr/>
          </p:nvGrpSpPr>
          <p:grpSpPr bwMode="auto">
            <a:xfrm>
              <a:off x="1296" y="1247"/>
              <a:ext cx="403" cy="341"/>
              <a:chOff x="662" y="1625"/>
              <a:chExt cx="448" cy="379"/>
            </a:xfrm>
          </p:grpSpPr>
          <p:grpSp>
            <p:nvGrpSpPr>
              <p:cNvPr id="7244" name="Group 99"/>
              <p:cNvGrpSpPr>
                <a:grpSpLocks/>
              </p:cNvGrpSpPr>
              <p:nvPr/>
            </p:nvGrpSpPr>
            <p:grpSpPr bwMode="auto">
              <a:xfrm>
                <a:off x="662" y="1630"/>
                <a:ext cx="448" cy="365"/>
                <a:chOff x="662" y="1630"/>
                <a:chExt cx="448" cy="365"/>
              </a:xfrm>
            </p:grpSpPr>
            <p:sp>
              <p:nvSpPr>
                <p:cNvPr id="41048" name="Oval 88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49" name="Oval 89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50" name="Oval 90"/>
                <p:cNvSpPr>
                  <a:spLocks noChangeArrowheads="1"/>
                </p:cNvSpPr>
                <p:nvPr/>
              </p:nvSpPr>
              <p:spPr bwMode="gray">
                <a:xfrm>
                  <a:off x="694" y="1630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51" name="Oval 91"/>
                <p:cNvSpPr>
                  <a:spLocks noChangeArrowheads="1"/>
                </p:cNvSpPr>
                <p:nvPr/>
              </p:nvSpPr>
              <p:spPr bwMode="gray">
                <a:xfrm>
                  <a:off x="694" y="1631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grpSp>
            <p:nvGrpSpPr>
              <p:cNvPr id="7245" name="Group 9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46" name="Oval 92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d-ID"/>
                </a:p>
              </p:txBody>
            </p:sp>
            <p:grpSp>
              <p:nvGrpSpPr>
                <p:cNvPr id="7247" name="Group 93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48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49" name="Oval 9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50" name="Oval 9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51" name="Oval 9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7243" name="Text Box 67"/>
            <p:cNvSpPr txBox="1">
              <a:spLocks noChangeArrowheads="1"/>
            </p:cNvSpPr>
            <p:nvPr/>
          </p:nvSpPr>
          <p:spPr bwMode="gray">
            <a:xfrm>
              <a:off x="1392" y="1269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1</a:t>
              </a:r>
            </a:p>
          </p:txBody>
        </p:sp>
      </p:grpSp>
      <p:sp>
        <p:nvSpPr>
          <p:cNvPr id="7174" name="Line 70"/>
          <p:cNvSpPr>
            <a:spLocks noChangeShapeType="1"/>
          </p:cNvSpPr>
          <p:nvPr/>
        </p:nvSpPr>
        <p:spPr bwMode="auto">
          <a:xfrm>
            <a:off x="3962400" y="345122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75" name="Text Box 71"/>
          <p:cNvSpPr txBox="1">
            <a:spLocks noChangeArrowheads="1"/>
          </p:cNvSpPr>
          <p:nvPr/>
        </p:nvSpPr>
        <p:spPr bwMode="auto">
          <a:xfrm>
            <a:off x="4325939" y="2643189"/>
            <a:ext cx="47170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id-ID" sz="2400">
                <a:solidFill>
                  <a:schemeClr val="bg1"/>
                </a:solidFill>
              </a:rPr>
              <a:t>Pengalaman yang lalu tentang sakit, </a:t>
            </a:r>
          </a:p>
          <a:p>
            <a:pPr algn="l" eaLnBrk="0" hangingPunct="0"/>
            <a:r>
              <a:rPr lang="id-ID" sz="2400">
                <a:solidFill>
                  <a:schemeClr val="bg1"/>
                </a:solidFill>
              </a:rPr>
              <a:t>perpisahan dan hospitalisasi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176" name="Line 75"/>
          <p:cNvSpPr>
            <a:spLocks noChangeShapeType="1"/>
          </p:cNvSpPr>
          <p:nvPr/>
        </p:nvSpPr>
        <p:spPr bwMode="auto">
          <a:xfrm>
            <a:off x="3962400" y="441960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77" name="Text Box 76"/>
          <p:cNvSpPr txBox="1">
            <a:spLocks noChangeArrowheads="1"/>
          </p:cNvSpPr>
          <p:nvPr/>
        </p:nvSpPr>
        <p:spPr bwMode="auto">
          <a:xfrm>
            <a:off x="4373563" y="3857626"/>
            <a:ext cx="281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id-ID" sz="2400">
                <a:solidFill>
                  <a:schemeClr val="bg1"/>
                </a:solidFill>
              </a:rPr>
              <a:t>Keterampilan koping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178" name="Line 80"/>
          <p:cNvSpPr>
            <a:spLocks noChangeShapeType="1"/>
          </p:cNvSpPr>
          <p:nvPr/>
        </p:nvSpPr>
        <p:spPr bwMode="auto">
          <a:xfrm>
            <a:off x="3962400" y="535622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79" name="Text Box 81"/>
          <p:cNvSpPr txBox="1">
            <a:spLocks noChangeArrowheads="1"/>
          </p:cNvSpPr>
          <p:nvPr/>
        </p:nvSpPr>
        <p:spPr bwMode="auto">
          <a:xfrm>
            <a:off x="4381500" y="4786314"/>
            <a:ext cx="25066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id-ID" sz="2400">
                <a:solidFill>
                  <a:schemeClr val="bg1"/>
                </a:solidFill>
              </a:rPr>
              <a:t>Diagnosis penyakit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7180" name="Group 144"/>
          <p:cNvGrpSpPr>
            <a:grpSpLocks/>
          </p:cNvGrpSpPr>
          <p:nvPr/>
        </p:nvGrpSpPr>
        <p:grpSpPr bwMode="auto">
          <a:xfrm>
            <a:off x="3592516" y="2898775"/>
            <a:ext cx="639763" cy="546100"/>
            <a:chOff x="1303" y="1860"/>
            <a:chExt cx="403" cy="344"/>
          </a:xfrm>
        </p:grpSpPr>
        <p:grpSp>
          <p:nvGrpSpPr>
            <p:cNvPr id="7228" name="Group 114"/>
            <p:cNvGrpSpPr>
              <a:grpSpLocks/>
            </p:cNvGrpSpPr>
            <p:nvPr/>
          </p:nvGrpSpPr>
          <p:grpSpPr bwMode="auto">
            <a:xfrm>
              <a:off x="1303" y="1860"/>
              <a:ext cx="403" cy="344"/>
              <a:chOff x="816" y="2455"/>
              <a:chExt cx="448" cy="379"/>
            </a:xfrm>
          </p:grpSpPr>
          <p:grpSp>
            <p:nvGrpSpPr>
              <p:cNvPr id="7230" name="Group 100"/>
              <p:cNvGrpSpPr>
                <a:grpSpLocks/>
              </p:cNvGrpSpPr>
              <p:nvPr/>
            </p:nvGrpSpPr>
            <p:grpSpPr bwMode="auto">
              <a:xfrm>
                <a:off x="816" y="2458"/>
                <a:ext cx="448" cy="361"/>
                <a:chOff x="662" y="1632"/>
                <a:chExt cx="448" cy="361"/>
              </a:xfrm>
            </p:grpSpPr>
            <p:sp>
              <p:nvSpPr>
                <p:cNvPr id="41061" name="Oval 101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62" name="Oval 102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63" name="Oval 103"/>
                <p:cNvSpPr>
                  <a:spLocks noChangeArrowheads="1"/>
                </p:cNvSpPr>
                <p:nvPr/>
              </p:nvSpPr>
              <p:spPr bwMode="gray">
                <a:xfrm>
                  <a:off x="694" y="1632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64" name="Oval 104"/>
                <p:cNvSpPr>
                  <a:spLocks noChangeArrowheads="1"/>
                </p:cNvSpPr>
                <p:nvPr/>
              </p:nvSpPr>
              <p:spPr bwMode="gray">
                <a:xfrm>
                  <a:off x="694" y="1633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grpSp>
            <p:nvGrpSpPr>
              <p:cNvPr id="7231" name="Group 105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32" name="Oval 106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d-ID"/>
                </a:p>
              </p:txBody>
            </p:sp>
            <p:grpSp>
              <p:nvGrpSpPr>
                <p:cNvPr id="7233" name="Group 107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34" name="Oval 108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35" name="Oval 109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36" name="Oval 110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37" name="Oval 111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7229" name="Text Box 72"/>
            <p:cNvSpPr txBox="1">
              <a:spLocks noChangeArrowheads="1"/>
            </p:cNvSpPr>
            <p:nvPr/>
          </p:nvSpPr>
          <p:spPr bwMode="gray">
            <a:xfrm>
              <a:off x="1406" y="1886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2</a:t>
              </a:r>
            </a:p>
          </p:txBody>
        </p:sp>
      </p:grpSp>
      <p:grpSp>
        <p:nvGrpSpPr>
          <p:cNvPr id="7181" name="Group 115"/>
          <p:cNvGrpSpPr>
            <a:grpSpLocks/>
          </p:cNvGrpSpPr>
          <p:nvPr/>
        </p:nvGrpSpPr>
        <p:grpSpPr bwMode="auto">
          <a:xfrm>
            <a:off x="3614741" y="3830639"/>
            <a:ext cx="639763" cy="541338"/>
            <a:chOff x="1296" y="1247"/>
            <a:chExt cx="403" cy="341"/>
          </a:xfrm>
        </p:grpSpPr>
        <p:grpSp>
          <p:nvGrpSpPr>
            <p:cNvPr id="7214" name="Group 116"/>
            <p:cNvGrpSpPr>
              <a:grpSpLocks/>
            </p:cNvGrpSpPr>
            <p:nvPr/>
          </p:nvGrpSpPr>
          <p:grpSpPr bwMode="auto">
            <a:xfrm>
              <a:off x="1296" y="1247"/>
              <a:ext cx="403" cy="341"/>
              <a:chOff x="662" y="1625"/>
              <a:chExt cx="448" cy="379"/>
            </a:xfrm>
          </p:grpSpPr>
          <p:grpSp>
            <p:nvGrpSpPr>
              <p:cNvPr id="7216" name="Group 117"/>
              <p:cNvGrpSpPr>
                <a:grpSpLocks/>
              </p:cNvGrpSpPr>
              <p:nvPr/>
            </p:nvGrpSpPr>
            <p:grpSpPr bwMode="auto">
              <a:xfrm>
                <a:off x="662" y="1630"/>
                <a:ext cx="448" cy="365"/>
                <a:chOff x="662" y="1630"/>
                <a:chExt cx="448" cy="365"/>
              </a:xfrm>
            </p:grpSpPr>
            <p:sp>
              <p:nvSpPr>
                <p:cNvPr id="41078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79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80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30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81" name="Oval 121"/>
                <p:cNvSpPr>
                  <a:spLocks noChangeArrowheads="1"/>
                </p:cNvSpPr>
                <p:nvPr/>
              </p:nvSpPr>
              <p:spPr bwMode="gray">
                <a:xfrm>
                  <a:off x="694" y="1631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grpSp>
            <p:nvGrpSpPr>
              <p:cNvPr id="7217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18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d-ID"/>
                </a:p>
              </p:txBody>
            </p:sp>
            <p:grpSp>
              <p:nvGrpSpPr>
                <p:cNvPr id="7219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20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21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22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23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7215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3</a:t>
              </a:r>
            </a:p>
          </p:txBody>
        </p:sp>
      </p:grpSp>
      <p:grpSp>
        <p:nvGrpSpPr>
          <p:cNvPr id="7182" name="Group 145"/>
          <p:cNvGrpSpPr>
            <a:grpSpLocks/>
          </p:cNvGrpSpPr>
          <p:nvPr/>
        </p:nvGrpSpPr>
        <p:grpSpPr bwMode="auto">
          <a:xfrm>
            <a:off x="3624266" y="4803775"/>
            <a:ext cx="639763" cy="546100"/>
            <a:chOff x="1323" y="3060"/>
            <a:chExt cx="403" cy="344"/>
          </a:xfrm>
        </p:grpSpPr>
        <p:grpSp>
          <p:nvGrpSpPr>
            <p:cNvPr id="7200" name="Group 130"/>
            <p:cNvGrpSpPr>
              <a:grpSpLocks/>
            </p:cNvGrpSpPr>
            <p:nvPr/>
          </p:nvGrpSpPr>
          <p:grpSpPr bwMode="auto">
            <a:xfrm>
              <a:off x="1323" y="3060"/>
              <a:ext cx="403" cy="344"/>
              <a:chOff x="816" y="2455"/>
              <a:chExt cx="448" cy="379"/>
            </a:xfrm>
          </p:grpSpPr>
          <p:grpSp>
            <p:nvGrpSpPr>
              <p:cNvPr id="7202" name="Group 131"/>
              <p:cNvGrpSpPr>
                <a:grpSpLocks/>
              </p:cNvGrpSpPr>
              <p:nvPr/>
            </p:nvGrpSpPr>
            <p:grpSpPr bwMode="auto">
              <a:xfrm>
                <a:off x="816" y="2458"/>
                <a:ext cx="448" cy="361"/>
                <a:chOff x="662" y="1632"/>
                <a:chExt cx="448" cy="361"/>
              </a:xfrm>
            </p:grpSpPr>
            <p:sp>
              <p:nvSpPr>
                <p:cNvPr id="41092" name="Oval 132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93" name="Oval 133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94" name="Oval 134"/>
                <p:cNvSpPr>
                  <a:spLocks noChangeArrowheads="1"/>
                </p:cNvSpPr>
                <p:nvPr/>
              </p:nvSpPr>
              <p:spPr bwMode="gray">
                <a:xfrm>
                  <a:off x="694" y="1632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41095" name="Oval 135"/>
                <p:cNvSpPr>
                  <a:spLocks noChangeArrowheads="1"/>
                </p:cNvSpPr>
                <p:nvPr/>
              </p:nvSpPr>
              <p:spPr bwMode="gray">
                <a:xfrm>
                  <a:off x="694" y="1633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grpSp>
            <p:nvGrpSpPr>
              <p:cNvPr id="7203" name="Group 136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04" name="Oval 137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d-ID"/>
                </a:p>
              </p:txBody>
            </p:sp>
            <p:grpSp>
              <p:nvGrpSpPr>
                <p:cNvPr id="7205" name="Group 138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06" name="Oval 13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07" name="Oval 14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08" name="Oval 14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209" name="Oval 14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7201" name="Text Box 143"/>
            <p:cNvSpPr txBox="1">
              <a:spLocks noChangeArrowheads="1"/>
            </p:cNvSpPr>
            <p:nvPr/>
          </p:nvSpPr>
          <p:spPr bwMode="gray">
            <a:xfrm>
              <a:off x="1412" y="3072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4</a:t>
              </a:r>
            </a:p>
          </p:txBody>
        </p:sp>
      </p:grpSp>
      <p:grpSp>
        <p:nvGrpSpPr>
          <p:cNvPr id="7183" name="Group 145"/>
          <p:cNvGrpSpPr>
            <a:grpSpLocks/>
          </p:cNvGrpSpPr>
          <p:nvPr/>
        </p:nvGrpSpPr>
        <p:grpSpPr bwMode="auto">
          <a:xfrm>
            <a:off x="3624266" y="5751513"/>
            <a:ext cx="639763" cy="546100"/>
            <a:chOff x="1323" y="3060"/>
            <a:chExt cx="403" cy="344"/>
          </a:xfrm>
        </p:grpSpPr>
        <p:grpSp>
          <p:nvGrpSpPr>
            <p:cNvPr id="7186" name="Group 130"/>
            <p:cNvGrpSpPr>
              <a:grpSpLocks/>
            </p:cNvGrpSpPr>
            <p:nvPr/>
          </p:nvGrpSpPr>
          <p:grpSpPr bwMode="auto">
            <a:xfrm>
              <a:off x="1323" y="3060"/>
              <a:ext cx="403" cy="344"/>
              <a:chOff x="816" y="2455"/>
              <a:chExt cx="448" cy="379"/>
            </a:xfrm>
          </p:grpSpPr>
          <p:grpSp>
            <p:nvGrpSpPr>
              <p:cNvPr id="7188" name="Group 131"/>
              <p:cNvGrpSpPr>
                <a:grpSpLocks/>
              </p:cNvGrpSpPr>
              <p:nvPr/>
            </p:nvGrpSpPr>
            <p:grpSpPr bwMode="auto">
              <a:xfrm>
                <a:off x="816" y="2458"/>
                <a:ext cx="448" cy="361"/>
                <a:chOff x="662" y="1632"/>
                <a:chExt cx="448" cy="361"/>
              </a:xfrm>
            </p:grpSpPr>
            <p:sp>
              <p:nvSpPr>
                <p:cNvPr id="85" name="Oval 132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86" name="Oval 133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87" name="Oval 134"/>
                <p:cNvSpPr>
                  <a:spLocks noChangeArrowheads="1"/>
                </p:cNvSpPr>
                <p:nvPr/>
              </p:nvSpPr>
              <p:spPr bwMode="gray">
                <a:xfrm>
                  <a:off x="694" y="1632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  <p:sp>
              <p:nvSpPr>
                <p:cNvPr id="88" name="Oval 135"/>
                <p:cNvSpPr>
                  <a:spLocks noChangeArrowheads="1"/>
                </p:cNvSpPr>
                <p:nvPr/>
              </p:nvSpPr>
              <p:spPr bwMode="gray">
                <a:xfrm>
                  <a:off x="694" y="1633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grpSp>
            <p:nvGrpSpPr>
              <p:cNvPr id="7189" name="Group 136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190" name="Oval 137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d-ID"/>
                </a:p>
              </p:txBody>
            </p:sp>
            <p:grpSp>
              <p:nvGrpSpPr>
                <p:cNvPr id="7191" name="Group 138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192" name="Oval 13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193" name="Oval 14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194" name="Oval 14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195" name="Oval 14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sp>
          <p:nvSpPr>
            <p:cNvPr id="7187" name="Text Box 143"/>
            <p:cNvSpPr txBox="1">
              <a:spLocks noChangeArrowheads="1"/>
            </p:cNvSpPr>
            <p:nvPr/>
          </p:nvSpPr>
          <p:spPr bwMode="gray">
            <a:xfrm>
              <a:off x="1411" y="3072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400" b="1"/>
                <a:t>5</a:t>
              </a:r>
              <a:endParaRPr lang="en-US" sz="2400" b="1"/>
            </a:p>
          </p:txBody>
        </p:sp>
      </p:grpSp>
      <p:sp>
        <p:nvSpPr>
          <p:cNvPr id="7184" name="Line 80"/>
          <p:cNvSpPr>
            <a:spLocks noChangeShapeType="1"/>
          </p:cNvSpPr>
          <p:nvPr/>
        </p:nvSpPr>
        <p:spPr bwMode="auto">
          <a:xfrm>
            <a:off x="4114800" y="628650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85" name="Text Box 81"/>
          <p:cNvSpPr txBox="1">
            <a:spLocks noChangeArrowheads="1"/>
          </p:cNvSpPr>
          <p:nvPr/>
        </p:nvSpPr>
        <p:spPr bwMode="auto">
          <a:xfrm>
            <a:off x="4381501" y="5786439"/>
            <a:ext cx="20958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id-ID" sz="2400" i="1">
                <a:solidFill>
                  <a:schemeClr val="bg1"/>
                </a:solidFill>
              </a:rPr>
              <a:t>Support system</a:t>
            </a:r>
            <a:endParaRPr lang="en-US" sz="2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361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333376"/>
            <a:ext cx="8229600" cy="633571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b="1" dirty="0" smtClean="0"/>
              <a:t>Menepati janji (</a:t>
            </a:r>
            <a:r>
              <a:rPr lang="sv-SE" b="1" i="1" dirty="0" smtClean="0"/>
              <a:t>Fidelity</a:t>
            </a:r>
            <a:r>
              <a:rPr lang="sv-SE" b="1" dirty="0" smtClean="0"/>
              <a:t>)</a:t>
            </a:r>
            <a:endParaRPr lang="sv-S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dirty="0" smtClean="0"/>
              <a:t>	</a:t>
            </a:r>
            <a:r>
              <a:rPr lang="sv-SE" dirty="0" smtClean="0"/>
              <a:t>Prinsip </a:t>
            </a:r>
            <a:r>
              <a:rPr lang="sv-SE" i="1" dirty="0" smtClean="0"/>
              <a:t>fidelity</a:t>
            </a:r>
            <a:r>
              <a:rPr lang="sv-SE" dirty="0" smtClean="0"/>
              <a:t> dibutuhkan individu untuk menghargai janji dan komitmennya terhadap orang lain. Perawat </a:t>
            </a:r>
            <a:r>
              <a:rPr lang="sv-SE" b="1" dirty="0" smtClean="0"/>
              <a:t>setia</a:t>
            </a:r>
            <a:r>
              <a:rPr lang="sv-SE" dirty="0" smtClean="0"/>
              <a:t> pada komitmennya dan </a:t>
            </a:r>
            <a:r>
              <a:rPr lang="sv-SE" b="1" dirty="0" smtClean="0"/>
              <a:t>menepati janji</a:t>
            </a:r>
            <a:r>
              <a:rPr lang="sv-SE" dirty="0" smtClean="0"/>
              <a:t> serta </a:t>
            </a:r>
            <a:r>
              <a:rPr lang="sv-SE" b="1" dirty="0" smtClean="0"/>
              <a:t>menyimpan rahasia</a:t>
            </a:r>
            <a:r>
              <a:rPr lang="sv-SE" dirty="0" smtClean="0"/>
              <a:t> klien. Kesetiaan, menggambarkan kepatuhan perawat terhadap kode etik yang menyatakan bahwa tanggung jawab dasar dari perawat adalah untuk meningkatkan kesehatan, mencegah penyakit, memulihkan kesehatan dan meminimalkan penderitaan.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6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0"/>
            <a:ext cx="8229600" cy="6858000"/>
          </a:xfrm>
        </p:spPr>
        <p:txBody>
          <a:bodyPr/>
          <a:lstStyle/>
          <a:p>
            <a:pPr eaLnBrk="1" hangingPunct="1"/>
            <a:r>
              <a:rPr lang="sv-SE" b="1" dirty="0" smtClean="0"/>
              <a:t>Karahasiaan (</a:t>
            </a:r>
            <a:r>
              <a:rPr lang="sv-SE" b="1" i="1" dirty="0" smtClean="0"/>
              <a:t>Confidentiality</a:t>
            </a:r>
            <a:r>
              <a:rPr lang="sv-SE" b="1" dirty="0" smtClean="0"/>
              <a:t>)</a:t>
            </a:r>
            <a:endParaRPr lang="sv-SE" dirty="0" smtClean="0"/>
          </a:p>
          <a:p>
            <a:pPr eaLnBrk="1" hangingPunct="1">
              <a:buFontTx/>
              <a:buNone/>
            </a:pPr>
            <a:r>
              <a:rPr lang="id-ID" dirty="0" smtClean="0"/>
              <a:t>	</a:t>
            </a:r>
            <a:r>
              <a:rPr lang="sv-SE" dirty="0" smtClean="0"/>
              <a:t>Aturan dalam prinsip kerahasiaan adalah  </a:t>
            </a:r>
            <a:r>
              <a:rPr lang="id-ID" dirty="0" smtClean="0"/>
              <a:t>menjaga</a:t>
            </a:r>
            <a:r>
              <a:rPr lang="sv-SE" dirty="0" smtClean="0"/>
              <a:t> privasi</a:t>
            </a:r>
            <a:r>
              <a:rPr lang="id-ID" dirty="0" smtClean="0"/>
              <a:t> (informasi)</a:t>
            </a:r>
            <a:r>
              <a:rPr lang="sv-SE" dirty="0" smtClean="0"/>
              <a:t> klien. </a:t>
            </a:r>
            <a:r>
              <a:rPr lang="sv-SE" b="1" dirty="0" smtClean="0"/>
              <a:t>Segala sesuatu yang terdapat dalam dokumen catatan kesehatan klien hanya boleh dibaca dalam rangka pengobatan klien</a:t>
            </a:r>
            <a:r>
              <a:rPr lang="sv-SE" dirty="0" smtClean="0"/>
              <a:t>. Tidak ada seorang</a:t>
            </a:r>
            <a:r>
              <a:rPr lang="id-ID" dirty="0" smtClean="0"/>
              <a:t> </a:t>
            </a:r>
            <a:r>
              <a:rPr lang="sv-SE" dirty="0" smtClean="0"/>
              <a:t>pun dapat memperoleh informasi tersebut kecuali jika diijinkan oleh klien dengan bukti persetujuan. </a:t>
            </a:r>
            <a:r>
              <a:rPr lang="sv-SE" b="1" dirty="0" smtClean="0"/>
              <a:t>Diskusi tentang klien diluar area pelayanan, menyampaikan pada teman atau keluarga tentang klien dengan tenaga kesehatan lain harus dihindari.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3931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260350"/>
            <a:ext cx="8229600" cy="6408738"/>
          </a:xfrm>
          <a:noFill/>
        </p:spPr>
        <p:txBody>
          <a:bodyPr/>
          <a:lstStyle/>
          <a:p>
            <a:pPr eaLnBrk="1" hangingPunct="1"/>
            <a:r>
              <a:rPr lang="sv-SE" b="1" dirty="0" smtClean="0"/>
              <a:t>Tidak merugikan (</a:t>
            </a:r>
            <a:r>
              <a:rPr lang="sv-SE" b="1" i="1" dirty="0" smtClean="0"/>
              <a:t>Nonmaleficience</a:t>
            </a:r>
            <a:r>
              <a:rPr lang="sv-SE" b="1" dirty="0" smtClean="0"/>
              <a:t>)</a:t>
            </a:r>
            <a:endParaRPr lang="sv-SE" dirty="0" smtClean="0"/>
          </a:p>
          <a:p>
            <a:pPr eaLnBrk="1" hangingPunct="1">
              <a:buFontTx/>
              <a:buNone/>
            </a:pPr>
            <a:r>
              <a:rPr lang="id-ID" dirty="0" smtClean="0"/>
              <a:t>	</a:t>
            </a:r>
            <a:r>
              <a:rPr lang="sv-SE" dirty="0" smtClean="0"/>
              <a:t>Prinsip ini berarti tidak menimbulkan bahaya/cedera fisik dan psikologis pada klien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5" y="1382713"/>
            <a:ext cx="8229600" cy="76041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FF00"/>
                </a:solidFill>
              </a:rPr>
              <a:t>1. Masa Bayi ( 0 sampai 1 tahun 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76475"/>
            <a:ext cx="83058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Masalah utama adalah  dampak dari perpisahan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					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	Ggn pembentukan rasa percaya &amp; kasih sayang.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ym typeface="Symbol" pitchFamily="18" charset="2"/>
              </a:rPr>
              <a:t>Anak usia &gt; 6 bln : </a:t>
            </a:r>
            <a:r>
              <a:rPr lang="en-US" i="1" smtClean="0">
                <a:sym typeface="Symbol" pitchFamily="18" charset="2"/>
              </a:rPr>
              <a:t>stranger anxiety </a:t>
            </a:r>
            <a:r>
              <a:rPr lang="en-US" smtClean="0">
                <a:sym typeface="Symbol" pitchFamily="18" charset="2"/>
              </a:rPr>
              <a:t>( cemas bila berhadapan dgn org yg tdk dikenalnya &amp; cemas karena perpisahan 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ym typeface="Symbol" pitchFamily="18" charset="2"/>
              </a:rPr>
              <a:t>Reaksi yg muncul : menangis, marah &amp; banyak melakukan gerak sbg sikap </a:t>
            </a:r>
            <a:r>
              <a:rPr lang="en-US" i="1" smtClean="0">
                <a:sym typeface="Symbol" pitchFamily="18" charset="2"/>
              </a:rPr>
              <a:t>stranger anxiety </a:t>
            </a:r>
            <a:r>
              <a:rPr lang="en-US" smtClean="0">
                <a:sym typeface="Symbol" pitchFamily="18" charset="2"/>
              </a:rPr>
              <a:t>dan ekspresi wajah yg tdk menyenangkan.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24063" y="500064"/>
            <a:ext cx="8286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d-ID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Reaksi anak saat hospitalisasi</a:t>
            </a:r>
            <a:br>
              <a:rPr lang="id-ID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en-US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7" name="Picture 2" descr="C:\CLIP ART\KIDS\AN0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3" y="568326"/>
            <a:ext cx="14287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825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865188"/>
            <a:ext cx="76200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err="1" smtClean="0">
                <a:solidFill>
                  <a:srgbClr val="FFFF00"/>
                </a:solidFill>
              </a:rPr>
              <a:t>Masa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Todler</a:t>
            </a:r>
            <a:r>
              <a:rPr lang="en-US" dirty="0" smtClean="0">
                <a:solidFill>
                  <a:srgbClr val="FFFF00"/>
                </a:solidFill>
              </a:rPr>
              <a:t> ( 1 </a:t>
            </a:r>
            <a:r>
              <a:rPr lang="en-US" dirty="0" err="1" smtClean="0">
                <a:solidFill>
                  <a:srgbClr val="FFFF00"/>
                </a:solidFill>
              </a:rPr>
              <a:t>sampai</a:t>
            </a:r>
            <a:r>
              <a:rPr lang="en-US" dirty="0" smtClean="0">
                <a:solidFill>
                  <a:srgbClr val="FFFF00"/>
                </a:solidFill>
              </a:rPr>
              <a:t> 3 </a:t>
            </a:r>
            <a:r>
              <a:rPr lang="en-US" dirty="0" err="1" smtClean="0">
                <a:solidFill>
                  <a:srgbClr val="FFFF00"/>
                </a:solidFill>
              </a:rPr>
              <a:t>tahun</a:t>
            </a:r>
            <a:r>
              <a:rPr lang="en-US" dirty="0" smtClean="0">
                <a:solidFill>
                  <a:srgbClr val="FFFF00"/>
                </a:solidFill>
              </a:rPr>
              <a:t> 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381250" y="1671638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stress</a:t>
            </a:r>
          </a:p>
          <a:p>
            <a:pPr eaLnBrk="1" hangingPunct="1"/>
            <a:r>
              <a:rPr lang="en-US" dirty="0" err="1" smtClean="0"/>
              <a:t>Sumber</a:t>
            </a:r>
            <a:r>
              <a:rPr lang="en-US" dirty="0" smtClean="0"/>
              <a:t> stressor: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i="1" dirty="0" err="1" smtClean="0"/>
              <a:t>perpisahan</a:t>
            </a:r>
            <a:r>
              <a:rPr lang="en-US" b="1" i="1" dirty="0" smtClean="0"/>
              <a:t>, </a:t>
            </a:r>
            <a:r>
              <a:rPr lang="en-US" b="1" i="1" dirty="0" err="1" smtClean="0"/>
              <a:t>pembatasan</a:t>
            </a:r>
            <a:r>
              <a:rPr lang="en-US" b="1" i="1" dirty="0" smtClean="0"/>
              <a:t> </a:t>
            </a:r>
            <a:r>
              <a:rPr lang="en-US" b="1" i="1" dirty="0" err="1" smtClean="0"/>
              <a:t>gerak</a:t>
            </a:r>
            <a:r>
              <a:rPr lang="en-US" b="1" i="1" dirty="0" smtClean="0"/>
              <a:t>, </a:t>
            </a:r>
            <a:r>
              <a:rPr lang="en-US" b="1" i="1" dirty="0" err="1" smtClean="0"/>
              <a:t>perlukaan</a:t>
            </a:r>
            <a:endParaRPr lang="id-ID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b="1" i="1" dirty="0" smtClean="0"/>
              <a:t>	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:</a:t>
            </a:r>
          </a:p>
          <a:p>
            <a:pPr lvl="3" indent="-704850">
              <a:buNone/>
            </a:pPr>
            <a:r>
              <a:rPr lang="id-ID" sz="2800" dirty="0"/>
              <a:t>1).  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protes</a:t>
            </a:r>
            <a:r>
              <a:rPr lang="en-US" sz="2800" dirty="0"/>
              <a:t> </a:t>
            </a:r>
            <a:r>
              <a:rPr lang="id-ID" sz="2800" dirty="0"/>
              <a:t>.</a:t>
            </a:r>
            <a:r>
              <a:rPr lang="en-US" sz="2800" dirty="0"/>
              <a:t> </a:t>
            </a:r>
            <a:r>
              <a:rPr lang="id-ID" sz="2800" dirty="0"/>
              <a:t>P</a:t>
            </a:r>
            <a:r>
              <a:rPr lang="en-US" sz="2800" dirty="0" err="1"/>
              <a:t>erilaku</a:t>
            </a:r>
            <a:r>
              <a:rPr lang="en-US" sz="2800" dirty="0"/>
              <a:t> ; </a:t>
            </a:r>
            <a:r>
              <a:rPr lang="en-US" sz="2800" dirty="0" err="1"/>
              <a:t>menangis</a:t>
            </a:r>
            <a:r>
              <a:rPr lang="en-US" sz="2800" dirty="0"/>
              <a:t> </a:t>
            </a:r>
            <a:r>
              <a:rPr lang="en-US" sz="2800" dirty="0" err="1"/>
              <a:t>kuat</a:t>
            </a:r>
            <a:r>
              <a:rPr lang="en-US" sz="2800" dirty="0"/>
              <a:t>, </a:t>
            </a:r>
            <a:r>
              <a:rPr lang="en-US" sz="2800" dirty="0" err="1"/>
              <a:t>menjerit</a:t>
            </a:r>
            <a:r>
              <a:rPr lang="en-US" sz="2800" dirty="0"/>
              <a:t> </a:t>
            </a:r>
            <a:r>
              <a:rPr lang="en-US" sz="2800" dirty="0" err="1"/>
              <a:t>memanggil</a:t>
            </a:r>
            <a:r>
              <a:rPr lang="en-US" sz="2800" dirty="0"/>
              <a:t> </a:t>
            </a:r>
            <a:r>
              <a:rPr lang="en-US" sz="2800" dirty="0" err="1"/>
              <a:t>orangtua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menolak</a:t>
            </a:r>
            <a:r>
              <a:rPr lang="en-US" sz="2800" dirty="0"/>
              <a:t> </a:t>
            </a:r>
            <a:r>
              <a:rPr lang="en-US" sz="2800" dirty="0" err="1"/>
              <a:t>perhatian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oranglain</a:t>
            </a:r>
            <a:r>
              <a:rPr lang="en-US" sz="2800" dirty="0"/>
              <a:t>.</a:t>
            </a:r>
          </a:p>
        </p:txBody>
      </p:sp>
      <p:pic>
        <p:nvPicPr>
          <p:cNvPr id="9220" name="Picture 3" descr="C:\CLIP ART\KIDS\AN0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1" y="1857376"/>
            <a:ext cx="1643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23539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143000"/>
            <a:ext cx="8001000" cy="4648200"/>
          </a:xfrm>
        </p:spPr>
        <p:txBody>
          <a:bodyPr>
            <a:normAutofit lnSpcReduction="10000"/>
          </a:bodyPr>
          <a:lstStyle/>
          <a:p>
            <a:pPr marL="1371600" lvl="2" indent="-457200">
              <a:buNone/>
            </a:pPr>
            <a:r>
              <a:rPr lang="en-US" sz="2800"/>
              <a:t>2) Tahap </a:t>
            </a:r>
            <a:r>
              <a:rPr lang="id-ID" sz="2800" i="1"/>
              <a:t>despair </a:t>
            </a:r>
            <a:r>
              <a:rPr lang="id-ID" sz="2800"/>
              <a:t> (</a:t>
            </a:r>
            <a:r>
              <a:rPr lang="en-US" sz="2800"/>
              <a:t>putus asa </a:t>
            </a:r>
            <a:r>
              <a:rPr lang="id-ID" sz="2800"/>
              <a:t>)</a:t>
            </a:r>
            <a:r>
              <a:rPr lang="en-US" sz="2800"/>
              <a:t>: perilaku ; tangisan berkurang, anak tidak aktif, kurang menunjukkan minat untuk bermain dan makan, sedih serta apatis.</a:t>
            </a:r>
          </a:p>
          <a:p>
            <a:pPr marL="1371600" lvl="2" indent="-457200">
              <a:buNone/>
            </a:pPr>
            <a:endParaRPr lang="en-US" sz="2800"/>
          </a:p>
          <a:p>
            <a:pPr marL="1371600" lvl="2" indent="-457200">
              <a:buNone/>
            </a:pPr>
            <a:r>
              <a:rPr lang="en-US" sz="2800"/>
              <a:t>3).Tahap </a:t>
            </a:r>
            <a:r>
              <a:rPr lang="id-ID" sz="2800" i="1"/>
              <a:t>detachment</a:t>
            </a:r>
            <a:r>
              <a:rPr lang="en-US" sz="2800"/>
              <a:t> : secara samar mulai menerima perpisahan, membina hubungan yg dangkal &amp; anak mulai terlihat menyukai lingkungannya.</a:t>
            </a:r>
          </a:p>
          <a:p>
            <a:pPr marL="1371600" lvl="2" indent="-457200">
              <a:buNone/>
            </a:pPr>
            <a:endParaRPr lang="en-US" sz="2800" i="1"/>
          </a:p>
        </p:txBody>
      </p:sp>
    </p:spTree>
    <p:extLst>
      <p:ext uri="{BB962C8B-B14F-4D97-AF65-F5344CB8AC3E}">
        <p14:creationId xmlns:p14="http://schemas.microsoft.com/office/powerpoint/2010/main" val="619454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44538"/>
            <a:ext cx="8229600" cy="6842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mtClean="0">
                <a:solidFill>
                  <a:srgbClr val="FFFF00"/>
                </a:solidFill>
              </a:rPr>
              <a:t>3. Masa prasekolah (3 sampai 6 tahun)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001000" cy="4343400"/>
          </a:xfrm>
        </p:spPr>
        <p:txBody>
          <a:bodyPr/>
          <a:lstStyle/>
          <a:p>
            <a:pPr eaLnBrk="1" hangingPunct="1"/>
            <a:r>
              <a:rPr lang="en-US" smtClean="0"/>
              <a:t>Hospitalisasi memaksa anak utk berpisah dari lingkungan yg dirasakan aman, penuh kasih sayang &amp; menyenangkan yaitu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- lingkungan rumah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- permainan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- teman sepermainan.</a:t>
            </a:r>
          </a:p>
          <a:p>
            <a:pPr eaLnBrk="1" hangingPunct="1"/>
            <a:r>
              <a:rPr lang="en-US" smtClean="0"/>
              <a:t>Reaksi terhadap perpisahan : menolak makan, sering bertanya, menangis walaupun secara perlahan &amp; tdk kooperatif thd petugas kes. </a:t>
            </a:r>
          </a:p>
        </p:txBody>
      </p:sp>
    </p:spTree>
    <p:extLst>
      <p:ext uri="{BB962C8B-B14F-4D97-AF65-F5344CB8AC3E}">
        <p14:creationId xmlns:p14="http://schemas.microsoft.com/office/powerpoint/2010/main" val="327748966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538413" y="9906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Anak merasa kehilangan kontrol terhadap dirinya.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Anak merasa kehilangan kekuatan dirinya.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Anak mempunyai persepsi sbg hukuman shg anak merasa malu, bersalah atau takut.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Takut  thd tindakan &amp; prosedur yg mengancam integritas tubuhnya.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Respon : reaksi agresif dgn marah &amp; berontak, ekspresi verbal mengucapkan kata-kata marah, tdk mau bekerja sama dgn perawat &amp; ketergantungan pada orangtua.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89468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296</TotalTime>
  <Words>855</Words>
  <Application>Microsoft Office PowerPoint</Application>
  <PresentationFormat>Widescreen</PresentationFormat>
  <Paragraphs>191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Architecture</vt:lpstr>
      <vt:lpstr>Arial</vt:lpstr>
      <vt:lpstr>Berlin Sans FB</vt:lpstr>
      <vt:lpstr>Calibri</vt:lpstr>
      <vt:lpstr>Eight Track</vt:lpstr>
      <vt:lpstr>Symbol</vt:lpstr>
      <vt:lpstr>Tahoma</vt:lpstr>
      <vt:lpstr>Times New Roman</vt:lpstr>
      <vt:lpstr>Trebuchet MS</vt:lpstr>
      <vt:lpstr>Tw Cen MT</vt:lpstr>
      <vt:lpstr>Verdana</vt:lpstr>
      <vt:lpstr>Wingdings</vt:lpstr>
      <vt:lpstr>Circuit</vt:lpstr>
      <vt:lpstr>REVIEW MATERI keperawatan anak</vt:lpstr>
      <vt:lpstr>DEFINISI</vt:lpstr>
      <vt:lpstr>STRESSOR HOSPITALISASI  (Hockenberry &amp; Wilson, 2007)</vt:lpstr>
      <vt:lpstr>Reaksi anak saat hospitalisasi dipengaruhi oleh: (Hockenberry &amp; Wilson, 2007)</vt:lpstr>
      <vt:lpstr>1. Masa Bayi ( 0 sampai 1 tahun )</vt:lpstr>
      <vt:lpstr>2. Masa Todler ( 1 sampai 3 tahun )</vt:lpstr>
      <vt:lpstr>PowerPoint Presentation</vt:lpstr>
      <vt:lpstr>3. Masa prasekolah (3 sampai 6 tahun)</vt:lpstr>
      <vt:lpstr>PowerPoint Presentation</vt:lpstr>
      <vt:lpstr>4. Masa sekolah (6 sampai 12 tahun)</vt:lpstr>
      <vt:lpstr>PowerPoint Presentation</vt:lpstr>
      <vt:lpstr>5. Masa Remaja (12 sampai 18 tahun)</vt:lpstr>
      <vt:lpstr>Dx Keperawatan yang MUNCUL</vt:lpstr>
      <vt:lpstr>Intervensi dampak hospitalisasi</vt:lpstr>
      <vt:lpstr>MTBS (MANAJEMEN TERPADU BALITA SAKIT)</vt:lpstr>
      <vt:lpstr>SASARAN MTBS</vt:lpstr>
      <vt:lpstr>PROSES MTBS</vt:lpstr>
      <vt:lpstr>Penatalaksanaan Balita  usia 2 bulan s/d 5 tahun</vt:lpstr>
      <vt:lpstr>Penatalaksanaan Balita  usia 1 hari s/d 2 bulan</vt:lpstr>
      <vt:lpstr>LIHAT BUKU BAGAN MTBS</vt:lpstr>
      <vt:lpstr>imunisasi</vt:lpstr>
      <vt:lpstr>definisi</vt:lpstr>
      <vt:lpstr>Penyakit yang dapat dicegah dengan imunisasi</vt:lpstr>
      <vt:lpstr>           √                         x</vt:lpstr>
      <vt:lpstr>PowerPoint Presentation</vt:lpstr>
      <vt:lpstr>PowerPoint Presentation</vt:lpstr>
      <vt:lpstr>Efek imunisasi</vt:lpstr>
      <vt:lpstr>TBC</vt:lpstr>
      <vt:lpstr>DIFTERI</vt:lpstr>
      <vt:lpstr>PERTUSIS</vt:lpstr>
      <vt:lpstr>TETANUS</vt:lpstr>
      <vt:lpstr>HEPATITIS B</vt:lpstr>
      <vt:lpstr>HIB</vt:lpstr>
      <vt:lpstr>POLIO</vt:lpstr>
      <vt:lpstr>CAMPAK</vt:lpstr>
      <vt:lpstr>Pengkajian</vt:lpstr>
      <vt:lpstr>Dx Keperawatan yang muncul</vt:lpstr>
      <vt:lpstr>PRINSIP-PRINSIP DALAM ETIKA KEPERAWATAN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Virshereads</dc:creator>
  <cp:lastModifiedBy>Virshereads</cp:lastModifiedBy>
  <cp:revision>15</cp:revision>
  <dcterms:created xsi:type="dcterms:W3CDTF">2021-07-27T14:37:53Z</dcterms:created>
  <dcterms:modified xsi:type="dcterms:W3CDTF">2022-06-20T17:00:17Z</dcterms:modified>
</cp:coreProperties>
</file>