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1" r:id="rId9"/>
    <p:sldId id="262" r:id="rId10"/>
    <p:sldId id="265" r:id="rId11"/>
    <p:sldId id="263" r:id="rId12"/>
    <p:sldId id="264" r:id="rId13"/>
  </p:sldIdLst>
  <p:sldSz cx="12192000" cy="6858000"/>
  <p:notesSz cx="6858000" cy="9144000"/>
  <p:defaultTextStyle>
    <a:defPPr>
      <a:defRPr lang="en-ID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3" autoAdjust="0"/>
    <p:restoredTop sz="94676"/>
  </p:normalViewPr>
  <p:slideViewPr>
    <p:cSldViewPr snapToGrid="0">
      <p:cViewPr varScale="1">
        <p:scale>
          <a:sx n="64" d="100"/>
          <a:sy n="64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F88D9-9DED-4FF5-B5AD-9969BD4F6B2D}" type="datetimeFigureOut">
              <a:rPr lang="en-ID" smtClean="0"/>
              <a:t>18/09/2024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F9FA8-E4D7-454C-9BA1-7AEB39FD786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182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F9FA8-E4D7-454C-9BA1-7AEB39FD7866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994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48CA246-4CF8-8BD9-31A3-78774F98089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2800" y="5181600"/>
            <a:ext cx="10058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ID" altLang="en-U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152F7C-0F34-0135-F2FE-34A5921519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12800" y="5791200"/>
            <a:ext cx="10058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ID" altLang="en-US" noProof="0"/>
          </a:p>
        </p:txBody>
      </p:sp>
    </p:spTree>
    <p:extLst>
      <p:ext uri="{BB962C8B-B14F-4D97-AF65-F5344CB8AC3E}">
        <p14:creationId xmlns:p14="http://schemas.microsoft.com/office/powerpoint/2010/main" val="3567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AE45-9426-FBE8-17DB-2298EC460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08AB8-B5D2-F3C6-9BE8-2DE1070D3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689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8A777-5CD8-4A6E-E92D-61E75BDDC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8200" y="381000"/>
            <a:ext cx="26162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08608-4F36-A704-AA84-C1102D1769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76454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359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4C26-F8D2-03FA-D50B-EAEB6231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AD9B1-EA5A-3247-D3BB-2C8AFEB3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011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F990-DF2E-7539-C1C7-244ECEAD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5639E-0124-D9BF-3698-3D364B72A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80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504B-18A2-432A-C966-C6C0C39F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798A4-C4F5-E70A-9B4F-1217CD8DB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800" y="2133600"/>
            <a:ext cx="4775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C6C22-A6B2-04DF-3EB9-E287FFC2C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200" y="2133600"/>
            <a:ext cx="4775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875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718EA-E6D5-B7E0-3DFE-0A610B31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B0246-B96D-8BB4-4097-16C608F56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74B4E-70B0-A671-4385-2F8C1C07A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C09A9-6660-894C-7156-D9371221B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92484-0818-6D6A-109A-CBC594EEE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924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6DACD-1D18-D308-191B-DC2BDD1E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38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84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C80C-1461-5047-F599-92B94749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F6BB2-3648-6AEA-B5ED-726CAEFAD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663E0-9E0B-C651-CB12-887C7C725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90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5FD9-8557-303D-6A60-37565081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F65667-1771-C84C-85B1-DABCB4F4D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BF6E7-65D2-93BF-97F7-134BC7615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81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BEAE2C0-27ED-ECC2-831C-5EAAEA4AA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1"/>
            <a:ext cx="9753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D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83FA9CD-D8A9-A866-42AB-27BE921BA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2133600"/>
            <a:ext cx="9753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D" altLang="en-US"/>
          </a:p>
        </p:txBody>
      </p:sp>
    </p:spTree>
    <p:extLst>
      <p:ext uri="{BB962C8B-B14F-4D97-AF65-F5344CB8AC3E}">
        <p14:creationId xmlns:p14="http://schemas.microsoft.com/office/powerpoint/2010/main" val="1499702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15EB-4244-FAB9-0C8F-D68EE2E1B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91" y="1708483"/>
            <a:ext cx="6202597" cy="2189748"/>
          </a:xfrm>
        </p:spPr>
        <p:txBody>
          <a:bodyPr/>
          <a:lstStyle/>
          <a:p>
            <a:r>
              <a:rPr lang="nl-BE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Pengenalan Program Kewirausahaan </a:t>
            </a:r>
            <a:br>
              <a:rPr lang="nl-BE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l-BE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(P2MW dan PKM-K)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367F8-BD69-00B3-BD00-EF3C44C7C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54" y="5244256"/>
            <a:ext cx="7374394" cy="1168576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Mizam Ari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Kurniyanti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.,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S.Kep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., Ners.,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M.Kep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Dr.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Irfany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</a:schemeClr>
                </a:solidFill>
              </a:rPr>
              <a:t>Rupiwardani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, SE, MMRS</a:t>
            </a:r>
            <a:endParaRPr lang="en-ID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72EF9D-558D-24E9-2CA0-44CEBDEBCAC8}"/>
              </a:ext>
            </a:extLst>
          </p:cNvPr>
          <p:cNvSpPr/>
          <p:nvPr/>
        </p:nvSpPr>
        <p:spPr bwMode="auto">
          <a:xfrm>
            <a:off x="8277727" y="4215556"/>
            <a:ext cx="2069431" cy="2057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FF9300"/>
                </a:solidFill>
                <a:effectLst/>
                <a:latin typeface="Arial" panose="020B0604020202020204" pitchFamily="34" charset="0"/>
              </a:rPr>
              <a:t>S.Kep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9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2122AC1-7295-1CD7-F6BE-A98903E0439C}"/>
              </a:ext>
            </a:extLst>
          </p:cNvPr>
          <p:cNvSpPr/>
          <p:nvPr/>
        </p:nvSpPr>
        <p:spPr bwMode="auto">
          <a:xfrm>
            <a:off x="9669377" y="4215556"/>
            <a:ext cx="2069431" cy="2057400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S.KL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86E515-F7F3-B34B-2572-61C6E2F79DCD}"/>
              </a:ext>
            </a:extLst>
          </p:cNvPr>
          <p:cNvSpPr txBox="1"/>
          <p:nvPr/>
        </p:nvSpPr>
        <p:spPr>
          <a:xfrm>
            <a:off x="9757611" y="4644091"/>
            <a:ext cx="421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W</a:t>
            </a:r>
          </a:p>
          <a:p>
            <a:r>
              <a:rPr lang="en-US" b="1" dirty="0">
                <a:solidFill>
                  <a:srgbClr val="00B050"/>
                </a:solidFill>
              </a:rPr>
              <a:t>G</a:t>
            </a:r>
          </a:p>
          <a:p>
            <a:r>
              <a:rPr lang="en-US" b="1" dirty="0">
                <a:solidFill>
                  <a:srgbClr val="00B05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407181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C12D0-1187-72A1-DCD4-ECBF845C7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E3A4-2C8E-F83A-EE84-4196768F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80" y="412040"/>
            <a:ext cx="9753600" cy="715963"/>
          </a:xfrm>
        </p:spPr>
        <p:txBody>
          <a:bodyPr/>
          <a:lstStyle/>
          <a:p>
            <a:r>
              <a:rPr lang="en-US" sz="3600" dirty="0"/>
              <a:t>Next…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DFB90-A036-6D23-0F69-6284F9400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80" y="1329573"/>
            <a:ext cx="11827240" cy="4758405"/>
          </a:xfrm>
        </p:spPr>
        <p:txBody>
          <a:bodyPr/>
          <a:lstStyle/>
          <a:p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BAB</a:t>
            </a:r>
            <a:r>
              <a:rPr lang="en-ID" sz="2000" dirty="0"/>
              <a:t> </a:t>
            </a:r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4. BIAYA DAN JADWAL KEGIATAN </a:t>
            </a:r>
          </a:p>
          <a:p>
            <a:pPr marL="0" indent="0">
              <a:buNone/>
            </a:pPr>
            <a:r>
              <a:rPr lang="en-ID" sz="2000" dirty="0"/>
              <a:t>4.1 </a:t>
            </a:r>
            <a:r>
              <a:rPr lang="en-ID" sz="2000" dirty="0" err="1"/>
              <a:t>Anggaran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r>
              <a:rPr lang="en-ID" sz="2000" dirty="0"/>
              <a:t> </a:t>
            </a:r>
          </a:p>
          <a:p>
            <a:pPr marL="0" indent="0">
              <a:buNone/>
            </a:pPr>
            <a:r>
              <a:rPr lang="en-ID" sz="2000" dirty="0" err="1">
                <a:highlight>
                  <a:srgbClr val="FFFF00"/>
                </a:highlight>
              </a:rPr>
              <a:t>Rekomendasi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besarnya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pengalokasian</a:t>
            </a:r>
            <a:r>
              <a:rPr lang="en-ID" sz="2000" dirty="0">
                <a:highlight>
                  <a:srgbClr val="FFFF00"/>
                </a:highlight>
              </a:rPr>
              <a:t> dan </a:t>
            </a:r>
            <a:r>
              <a:rPr lang="en-ID" sz="2000" dirty="0" err="1">
                <a:highlight>
                  <a:srgbClr val="FFFF00"/>
                </a:highlight>
              </a:rPr>
              <a:t>penggunaan</a:t>
            </a:r>
            <a:r>
              <a:rPr lang="en-ID" sz="2000" dirty="0">
                <a:highlight>
                  <a:srgbClr val="FFFF00"/>
                </a:highlight>
              </a:rPr>
              <a:t> dana</a:t>
            </a:r>
            <a:r>
              <a:rPr lang="en-ID" sz="2000" dirty="0"/>
              <a:t> PKM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Belmawa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antara</a:t>
            </a:r>
            <a:r>
              <a:rPr lang="en-ID" sz="2000" dirty="0"/>
              <a:t> Rp</a:t>
            </a:r>
            <a:r>
              <a:rPr lang="en-ID" sz="2000" dirty="0">
                <a:highlight>
                  <a:srgbClr val="FFFF00"/>
                </a:highlight>
              </a:rPr>
              <a:t>6.000.000</a:t>
            </a:r>
            <a:r>
              <a:rPr lang="en-ID" sz="2000" dirty="0"/>
              <a:t>,00 (lima </a:t>
            </a:r>
            <a:r>
              <a:rPr lang="en-ID" sz="2000" dirty="0" err="1"/>
              <a:t>juta</a:t>
            </a:r>
            <a:r>
              <a:rPr lang="en-ID" sz="2000" dirty="0"/>
              <a:t> rupiah) </a:t>
            </a:r>
            <a:r>
              <a:rPr lang="en-ID" sz="2000" dirty="0" err="1"/>
              <a:t>s.d.</a:t>
            </a:r>
            <a:r>
              <a:rPr lang="en-ID" sz="2000" dirty="0"/>
              <a:t> Rp</a:t>
            </a:r>
            <a:r>
              <a:rPr lang="en-ID" sz="2000" dirty="0">
                <a:highlight>
                  <a:srgbClr val="FFFF00"/>
                </a:highlight>
              </a:rPr>
              <a:t>10.000.000</a:t>
            </a:r>
            <a:r>
              <a:rPr lang="en-ID" sz="2000" dirty="0"/>
              <a:t>,00 (</a:t>
            </a:r>
            <a:r>
              <a:rPr lang="en-ID" sz="2000" dirty="0" err="1"/>
              <a:t>sepuluh</a:t>
            </a:r>
            <a:r>
              <a:rPr lang="en-ID" sz="2000" dirty="0"/>
              <a:t> </a:t>
            </a:r>
            <a:r>
              <a:rPr lang="en-ID" sz="2000" dirty="0" err="1"/>
              <a:t>juta</a:t>
            </a:r>
            <a:r>
              <a:rPr lang="en-ID" sz="2000" dirty="0"/>
              <a:t> rupiah) </a:t>
            </a:r>
            <a:r>
              <a:rPr lang="en-ID" sz="2000" dirty="0" err="1"/>
              <a:t>ditambah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dana </a:t>
            </a:r>
            <a:r>
              <a:rPr lang="en-ID" sz="2000" dirty="0" err="1"/>
              <a:t>pendamping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>
                <a:highlight>
                  <a:srgbClr val="FFFF00"/>
                </a:highlight>
              </a:rPr>
              <a:t>internal PT</a:t>
            </a:r>
            <a:r>
              <a:rPr lang="en-ID" sz="2000" dirty="0"/>
              <a:t> </a:t>
            </a:r>
            <a:r>
              <a:rPr lang="en-ID" sz="2000" dirty="0" err="1"/>
              <a:t>maksimum</a:t>
            </a:r>
            <a:r>
              <a:rPr lang="en-ID" sz="2000" dirty="0"/>
              <a:t> Rp</a:t>
            </a:r>
            <a:r>
              <a:rPr lang="en-ID" sz="2000" dirty="0">
                <a:highlight>
                  <a:srgbClr val="FFFF00"/>
                </a:highlight>
              </a:rPr>
              <a:t>2.000.00</a:t>
            </a:r>
            <a:r>
              <a:rPr lang="en-ID" sz="2000" dirty="0"/>
              <a:t>0,00 dan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>
                <a:highlight>
                  <a:srgbClr val="FFFF00"/>
                </a:highlight>
              </a:rPr>
              <a:t>mitra</a:t>
            </a:r>
            <a:r>
              <a:rPr lang="en-ID" sz="2000" dirty="0">
                <a:highlight>
                  <a:srgbClr val="FFFF00"/>
                </a:highlight>
              </a:rPr>
              <a:t>/sponsor</a:t>
            </a:r>
            <a:r>
              <a:rPr lang="en-ID" sz="2000" dirty="0"/>
              <a:t> </a:t>
            </a:r>
            <a:r>
              <a:rPr lang="en-ID" sz="2000" dirty="0" err="1"/>
              <a:t>lainnya</a:t>
            </a:r>
            <a:r>
              <a:rPr lang="en-ID" sz="2000" dirty="0"/>
              <a:t> </a:t>
            </a:r>
            <a:r>
              <a:rPr lang="en-ID" sz="2000" dirty="0" err="1"/>
              <a:t>maksimum</a:t>
            </a:r>
            <a:r>
              <a:rPr lang="en-ID" sz="2000" dirty="0"/>
              <a:t> Rp</a:t>
            </a:r>
            <a:r>
              <a:rPr lang="en-ID" sz="2000" dirty="0">
                <a:highlight>
                  <a:srgbClr val="FFFF00"/>
                </a:highlight>
              </a:rPr>
              <a:t>1.000.000</a:t>
            </a:r>
            <a:r>
              <a:rPr lang="en-ID" sz="2000" dirty="0"/>
              <a:t>,00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komposisi</a:t>
            </a:r>
            <a:r>
              <a:rPr lang="en-ID" sz="2000" dirty="0"/>
              <a:t> minimum 80%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operasional</a:t>
            </a:r>
            <a:r>
              <a:rPr lang="en-ID" sz="2000" dirty="0"/>
              <a:t> dan </a:t>
            </a:r>
            <a:r>
              <a:rPr lang="en-ID" sz="2000" dirty="0" err="1"/>
              <a:t>maksimum</a:t>
            </a:r>
            <a:r>
              <a:rPr lang="en-ID" sz="2000" dirty="0"/>
              <a:t> 20%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administrasi</a:t>
            </a:r>
            <a:r>
              <a:rPr lang="en-ID" sz="2000" dirty="0"/>
              <a:t>. </a:t>
            </a:r>
            <a:r>
              <a:rPr lang="en-ID" sz="2000" dirty="0" err="1"/>
              <a:t>Khusus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r>
              <a:rPr lang="en-ID" sz="2000" dirty="0"/>
              <a:t> </a:t>
            </a:r>
            <a:r>
              <a:rPr lang="en-ID" sz="2000" dirty="0" err="1"/>
              <a:t>perjalanan</a:t>
            </a:r>
            <a:r>
              <a:rPr lang="en-ID" sz="2000" dirty="0"/>
              <a:t> </a:t>
            </a:r>
            <a:r>
              <a:rPr lang="en-ID" sz="2000" dirty="0" err="1"/>
              <a:t>lokal</a:t>
            </a:r>
            <a:r>
              <a:rPr lang="en-ID" sz="2000" dirty="0"/>
              <a:t> </a:t>
            </a:r>
            <a:r>
              <a:rPr lang="en-ID" sz="2000" dirty="0" err="1"/>
              <a:t>dilakukan</a:t>
            </a:r>
            <a:r>
              <a:rPr lang="en-ID" sz="2000" dirty="0"/>
              <a:t> </a:t>
            </a:r>
            <a:r>
              <a:rPr lang="en-ID" sz="2000" dirty="0" err="1"/>
              <a:t>seefisien</a:t>
            </a:r>
            <a:r>
              <a:rPr lang="en-ID" sz="2000" dirty="0"/>
              <a:t> </a:t>
            </a:r>
            <a:r>
              <a:rPr lang="en-ID" sz="2000" dirty="0" err="1"/>
              <a:t>mungkin</a:t>
            </a:r>
            <a:r>
              <a:rPr lang="en-ID" sz="2000" dirty="0"/>
              <a:t> (at cost). Bagian </a:t>
            </a:r>
            <a:r>
              <a:rPr lang="en-ID" sz="2000" dirty="0" err="1"/>
              <a:t>Rencana</a:t>
            </a:r>
            <a:r>
              <a:rPr lang="en-ID" sz="2000" dirty="0"/>
              <a:t> </a:t>
            </a:r>
            <a:r>
              <a:rPr lang="en-ID" sz="2000" dirty="0" err="1"/>
              <a:t>Anggaran</a:t>
            </a:r>
            <a:r>
              <a:rPr lang="en-ID" sz="2000" dirty="0"/>
              <a:t> </a:t>
            </a:r>
            <a:r>
              <a:rPr lang="en-ID" sz="2000" dirty="0" err="1"/>
              <a:t>Biaya</a:t>
            </a:r>
            <a:r>
              <a:rPr lang="en-ID" sz="2000" dirty="0"/>
              <a:t> yang </a:t>
            </a:r>
            <a:r>
              <a:rPr lang="en-ID" sz="2000" dirty="0" err="1"/>
              <a:t>diajukan</a:t>
            </a:r>
            <a:r>
              <a:rPr lang="en-ID" sz="2000" dirty="0"/>
              <a:t> </a:t>
            </a:r>
            <a:r>
              <a:rPr lang="en-ID" sz="2000" dirty="0" err="1"/>
              <a:t>tim</a:t>
            </a:r>
            <a:r>
              <a:rPr lang="en-ID" sz="2000" dirty="0"/>
              <a:t> PKM-K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memuat</a:t>
            </a:r>
            <a:r>
              <a:rPr lang="en-ID" sz="2000" dirty="0"/>
              <a:t> </a:t>
            </a:r>
            <a:r>
              <a:rPr lang="en-ID" sz="2000" dirty="0" err="1"/>
              <a:t>alokasi</a:t>
            </a:r>
            <a:r>
              <a:rPr lang="en-ID" sz="2000" dirty="0"/>
              <a:t> dana </a:t>
            </a:r>
            <a:r>
              <a:rPr lang="en-ID" sz="2000" dirty="0" err="1"/>
              <a:t>publikasi</a:t>
            </a:r>
            <a:r>
              <a:rPr lang="en-ID" sz="2000" dirty="0"/>
              <a:t> dan/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promosi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PKM-K di media </a:t>
            </a:r>
            <a:r>
              <a:rPr lang="en-ID" sz="2000" dirty="0" err="1"/>
              <a:t>sosial</a:t>
            </a:r>
            <a:r>
              <a:rPr lang="en-ID" sz="2000" dirty="0"/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4</a:t>
            </a:r>
            <a:r>
              <a:rPr lang="en-ID" sz="2000" dirty="0">
                <a:solidFill>
                  <a:schemeClr val="tx1">
                    <a:lumMod val="75000"/>
                  </a:schemeClr>
                </a:solidFill>
              </a:rPr>
              <a:t>.2 </a:t>
            </a:r>
            <a:r>
              <a:rPr lang="en-ID" sz="2000" dirty="0" err="1">
                <a:solidFill>
                  <a:schemeClr val="tx1">
                    <a:lumMod val="75000"/>
                  </a:schemeClr>
                </a:solidFill>
              </a:rPr>
              <a:t>Jadwal</a:t>
            </a:r>
            <a:r>
              <a:rPr lang="en-ID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sz="2000" dirty="0" err="1">
                <a:solidFill>
                  <a:schemeClr val="tx1">
                    <a:lumMod val="75000"/>
                  </a:schemeClr>
                </a:solidFill>
              </a:rPr>
              <a:t>Kegiatan</a:t>
            </a:r>
            <a:endParaRPr lang="en-ID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ID" sz="2000" dirty="0" err="1"/>
              <a:t>Jadwal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</a:t>
            </a:r>
            <a:r>
              <a:rPr lang="en-ID" sz="2000" dirty="0" err="1"/>
              <a:t>disesuaikan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tahapan</a:t>
            </a:r>
            <a:r>
              <a:rPr lang="en-ID" sz="2000" dirty="0"/>
              <a:t> </a:t>
            </a:r>
            <a:r>
              <a:rPr lang="en-ID" sz="2000" dirty="0" err="1"/>
              <a:t>pekerjaan</a:t>
            </a:r>
            <a:r>
              <a:rPr lang="en-ID" sz="2000" dirty="0"/>
              <a:t>/</a:t>
            </a:r>
            <a:r>
              <a:rPr lang="en-ID" sz="2000" dirty="0" err="1"/>
              <a:t>kegiatan</a:t>
            </a:r>
            <a:r>
              <a:rPr lang="en-ID" sz="2000" dirty="0"/>
              <a:t> dan </a:t>
            </a:r>
            <a:r>
              <a:rPr lang="en-ID" sz="2000" dirty="0" err="1"/>
              <a:t>dibatasi</a:t>
            </a:r>
            <a:r>
              <a:rPr lang="en-ID" sz="2000" dirty="0"/>
              <a:t> </a:t>
            </a:r>
            <a:r>
              <a:rPr lang="en-ID" sz="2000" dirty="0" err="1"/>
              <a:t>selama</a:t>
            </a:r>
            <a:r>
              <a:rPr lang="en-ID" sz="2000" dirty="0"/>
              <a:t> </a:t>
            </a:r>
            <a:r>
              <a:rPr lang="en-ID" sz="2000" dirty="0">
                <a:highlight>
                  <a:srgbClr val="00FF00"/>
                </a:highlight>
              </a:rPr>
              <a:t>3 (</a:t>
            </a:r>
            <a:r>
              <a:rPr lang="en-ID" sz="2000" dirty="0" err="1">
                <a:highlight>
                  <a:srgbClr val="00FF00"/>
                </a:highlight>
              </a:rPr>
              <a:t>tiga</a:t>
            </a:r>
            <a:r>
              <a:rPr lang="en-ID" sz="2000" dirty="0">
                <a:highlight>
                  <a:srgbClr val="00FF00"/>
                </a:highlight>
              </a:rPr>
              <a:t>) </a:t>
            </a:r>
            <a:r>
              <a:rPr lang="en-ID" sz="2000" dirty="0" err="1">
                <a:highlight>
                  <a:srgbClr val="00FF00"/>
                </a:highlight>
              </a:rPr>
              <a:t>bulan</a:t>
            </a:r>
            <a:r>
              <a:rPr lang="en-ID" sz="2000" dirty="0">
                <a:highlight>
                  <a:srgbClr val="00FF00"/>
                </a:highlight>
              </a:rPr>
              <a:t> </a:t>
            </a:r>
            <a:r>
              <a:rPr lang="en-ID" sz="2000" dirty="0" err="1">
                <a:highlight>
                  <a:srgbClr val="00FF00"/>
                </a:highlight>
              </a:rPr>
              <a:t>sampai</a:t>
            </a:r>
            <a:r>
              <a:rPr lang="en-ID" sz="2000" dirty="0">
                <a:highlight>
                  <a:srgbClr val="00FF00"/>
                </a:highlight>
              </a:rPr>
              <a:t> 4 (</a:t>
            </a:r>
            <a:r>
              <a:rPr lang="en-ID" sz="2000" dirty="0" err="1">
                <a:highlight>
                  <a:srgbClr val="00FF00"/>
                </a:highlight>
              </a:rPr>
              <a:t>empat</a:t>
            </a:r>
            <a:r>
              <a:rPr lang="en-ID" sz="2000" dirty="0">
                <a:highlight>
                  <a:srgbClr val="00FF00"/>
                </a:highlight>
              </a:rPr>
              <a:t>) </a:t>
            </a:r>
            <a:r>
              <a:rPr lang="en-ID" sz="2000" dirty="0" err="1">
                <a:highlight>
                  <a:srgbClr val="00FF00"/>
                </a:highlight>
              </a:rPr>
              <a:t>bulan</a:t>
            </a:r>
            <a:r>
              <a:rPr lang="en-ID" sz="2000" dirty="0"/>
              <a:t>. </a:t>
            </a:r>
            <a:r>
              <a:rPr lang="en-ID" sz="2000" dirty="0" err="1"/>
              <a:t>Jadwal</a:t>
            </a:r>
            <a:r>
              <a:rPr lang="en-ID" sz="2000" dirty="0"/>
              <a:t> </a:t>
            </a:r>
            <a:r>
              <a:rPr lang="en-ID" sz="2000" dirty="0" err="1"/>
              <a:t>disusun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>
                <a:highlight>
                  <a:srgbClr val="FFFF00"/>
                </a:highlight>
              </a:rPr>
              <a:t>bentuk</a:t>
            </a:r>
            <a:r>
              <a:rPr lang="en-ID" sz="2000" dirty="0">
                <a:highlight>
                  <a:srgbClr val="FFFF00"/>
                </a:highlight>
              </a:rPr>
              <a:t> bar chart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rencana</a:t>
            </a:r>
            <a:r>
              <a:rPr lang="en-ID" sz="2000" dirty="0"/>
              <a:t> </a:t>
            </a:r>
            <a:r>
              <a:rPr lang="en-ID" sz="2000" dirty="0" err="1"/>
              <a:t>kegiatan</a:t>
            </a:r>
            <a:r>
              <a:rPr lang="en-ID" sz="2000" dirty="0"/>
              <a:t> yang </a:t>
            </a:r>
            <a:r>
              <a:rPr lang="en-ID" sz="2000" dirty="0" err="1"/>
              <a:t>diajukan</a:t>
            </a:r>
            <a:r>
              <a:rPr lang="en-ID" sz="2000" dirty="0"/>
              <a:t>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sesuai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format pada </a:t>
            </a:r>
            <a:r>
              <a:rPr lang="en-ID" sz="2000" dirty="0" err="1"/>
              <a:t>lampiran</a:t>
            </a:r>
            <a:r>
              <a:rPr lang="en-ID" sz="2000" dirty="0">
                <a:solidFill>
                  <a:schemeClr val="tx1">
                    <a:lumMod val="75000"/>
                  </a:schemeClr>
                </a:solidFill>
              </a:rPr>
              <a:t> yang </a:t>
            </a:r>
            <a:r>
              <a:rPr lang="en-ID" sz="2000" dirty="0" err="1">
                <a:solidFill>
                  <a:schemeClr val="tx1">
                    <a:lumMod val="75000"/>
                  </a:schemeClr>
                </a:solidFill>
              </a:rPr>
              <a:t>ada</a:t>
            </a:r>
            <a:r>
              <a:rPr lang="en-ID" sz="2000" dirty="0">
                <a:solidFill>
                  <a:schemeClr val="tx1">
                    <a:lumMod val="75000"/>
                  </a:schemeClr>
                </a:solidFill>
              </a:rPr>
              <a:t> di </a:t>
            </a:r>
            <a:r>
              <a:rPr lang="en-ID" sz="2000" dirty="0" err="1">
                <a:solidFill>
                  <a:schemeClr val="tx1">
                    <a:lumMod val="75000"/>
                  </a:schemeClr>
                </a:solidFill>
              </a:rPr>
              <a:t>panduan</a:t>
            </a:r>
            <a:endParaRPr lang="en-ID" sz="20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2888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A3D8-B397-091E-4751-FA070BCB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307298"/>
            <a:ext cx="9753600" cy="715963"/>
          </a:xfrm>
        </p:spPr>
        <p:txBody>
          <a:bodyPr/>
          <a:lstStyle/>
          <a:p>
            <a:r>
              <a:rPr lang="en-US" sz="3600" dirty="0"/>
              <a:t>Next…..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910E-9E1A-EE6A-3331-653F4AD7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11" y="1167063"/>
            <a:ext cx="11827240" cy="5383639"/>
          </a:xfrm>
        </p:spPr>
        <p:txBody>
          <a:bodyPr/>
          <a:lstStyle/>
          <a:p>
            <a:pPr marL="0" indent="0">
              <a:buNone/>
            </a:pPr>
            <a:endParaRPr lang="en-ID" sz="16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DAFTAR PUSTAKA </a:t>
            </a:r>
          </a:p>
          <a:p>
            <a:pPr marL="0" indent="0">
              <a:buNone/>
            </a:pPr>
            <a:r>
              <a:rPr lang="en-ID" sz="2000" dirty="0"/>
              <a:t>Daftar </a:t>
            </a:r>
            <a:r>
              <a:rPr lang="en-ID" sz="2000" dirty="0" err="1"/>
              <a:t>pustaka</a:t>
            </a:r>
            <a:r>
              <a:rPr lang="en-ID" sz="2000" dirty="0"/>
              <a:t> </a:t>
            </a:r>
            <a:r>
              <a:rPr lang="en-ID" sz="2000" dirty="0" err="1"/>
              <a:t>ditulis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tipe</a:t>
            </a:r>
            <a:r>
              <a:rPr lang="en-ID" sz="2000" dirty="0"/>
              <a:t> </a:t>
            </a:r>
            <a:r>
              <a:rPr lang="en-ID" sz="2000" dirty="0" err="1"/>
              <a:t>huruf</a:t>
            </a:r>
            <a:r>
              <a:rPr lang="en-ID" sz="2000" dirty="0"/>
              <a:t> Times New Roman </a:t>
            </a:r>
            <a:r>
              <a:rPr lang="en-ID" sz="2000" dirty="0" err="1"/>
              <a:t>ukuran</a:t>
            </a:r>
            <a:r>
              <a:rPr lang="en-ID" sz="2000" dirty="0"/>
              <a:t> 12 </a:t>
            </a:r>
            <a:r>
              <a:rPr lang="en-ID" sz="2000" dirty="0" err="1"/>
              <a:t>cetak</a:t>
            </a:r>
            <a:r>
              <a:rPr lang="en-ID" sz="2000" dirty="0"/>
              <a:t> normal. Teks </a:t>
            </a:r>
            <a:r>
              <a:rPr lang="en-ID" sz="2000" dirty="0" err="1"/>
              <a:t>menggunakan</a:t>
            </a:r>
            <a:r>
              <a:rPr lang="en-ID" sz="2000" dirty="0"/>
              <a:t> </a:t>
            </a:r>
            <a:r>
              <a:rPr lang="en-ID" sz="2000" dirty="0" err="1"/>
              <a:t>jarak</a:t>
            </a:r>
            <a:r>
              <a:rPr lang="en-ID" sz="2000" dirty="0"/>
              <a:t> baris 1,15 </a:t>
            </a:r>
            <a:r>
              <a:rPr lang="en-ID" sz="2000" dirty="0" err="1"/>
              <a:t>spasi</a:t>
            </a:r>
            <a:r>
              <a:rPr lang="en-ID" sz="2000" dirty="0"/>
              <a:t> dan </a:t>
            </a:r>
            <a:r>
              <a:rPr lang="en-ID" sz="2000" dirty="0" err="1"/>
              <a:t>perataan</a:t>
            </a:r>
            <a:r>
              <a:rPr lang="en-ID" sz="2000" dirty="0"/>
              <a:t> </a:t>
            </a:r>
            <a:r>
              <a:rPr lang="en-ID" sz="2000" dirty="0" err="1"/>
              <a:t>teks</a:t>
            </a:r>
            <a:r>
              <a:rPr lang="en-ID" sz="2000" dirty="0"/>
              <a:t> </a:t>
            </a:r>
            <a:r>
              <a:rPr lang="en-ID" sz="2000" dirty="0" err="1"/>
              <a:t>menggunakan</a:t>
            </a:r>
            <a:r>
              <a:rPr lang="en-ID" sz="2000" dirty="0"/>
              <a:t> rata </a:t>
            </a:r>
            <a:r>
              <a:rPr lang="en-ID" sz="2000" dirty="0" err="1"/>
              <a:t>kiri</a:t>
            </a:r>
            <a:r>
              <a:rPr lang="en-ID" sz="2000" dirty="0"/>
              <a:t> dan </a:t>
            </a:r>
            <a:r>
              <a:rPr lang="en-ID" sz="2000" dirty="0" err="1"/>
              <a:t>kanan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ketentuan</a:t>
            </a:r>
            <a:r>
              <a:rPr lang="en-ID" sz="2000" dirty="0"/>
              <a:t> baris </a:t>
            </a:r>
            <a:r>
              <a:rPr lang="en-ID" sz="2000" dirty="0" err="1"/>
              <a:t>kedua</a:t>
            </a:r>
            <a:r>
              <a:rPr lang="en-ID" sz="2000" dirty="0"/>
              <a:t> dan </a:t>
            </a:r>
            <a:r>
              <a:rPr lang="en-ID" sz="2000" dirty="0" err="1"/>
              <a:t>setelahnya</a:t>
            </a:r>
            <a:r>
              <a:rPr lang="en-ID" sz="2000" dirty="0"/>
              <a:t> </a:t>
            </a:r>
            <a:r>
              <a:rPr lang="en-ID" sz="2000" dirty="0" err="1"/>
              <a:t>menjorok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(</a:t>
            </a:r>
            <a:r>
              <a:rPr lang="en-ID" sz="2000" dirty="0" err="1"/>
              <a:t>lihat</a:t>
            </a:r>
            <a:r>
              <a:rPr lang="en-ID" sz="2000" dirty="0"/>
              <a:t> </a:t>
            </a:r>
            <a:r>
              <a:rPr lang="en-ID" sz="2000" dirty="0" err="1"/>
              <a:t>contoh</a:t>
            </a:r>
            <a:r>
              <a:rPr lang="en-ID" sz="2000" dirty="0"/>
              <a:t> pada Lampiran 7). </a:t>
            </a:r>
          </a:p>
          <a:p>
            <a:pPr marL="0" indent="0">
              <a:buNone/>
            </a:pPr>
            <a:r>
              <a:rPr lang="en-ID" sz="2000" dirty="0"/>
              <a:t>Daftar Pustaka </a:t>
            </a:r>
            <a:r>
              <a:rPr lang="en-ID" sz="2000" dirty="0" err="1"/>
              <a:t>berisi</a:t>
            </a:r>
            <a:r>
              <a:rPr lang="en-ID" sz="2000" dirty="0"/>
              <a:t> </a:t>
            </a:r>
            <a:r>
              <a:rPr lang="en-ID" sz="2000" dirty="0" err="1"/>
              <a:t>informasi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sumber</a:t>
            </a:r>
            <a:r>
              <a:rPr lang="en-ID" sz="2000" dirty="0"/>
              <a:t> </a:t>
            </a:r>
            <a:r>
              <a:rPr lang="en-ID" sz="2000" dirty="0" err="1"/>
              <a:t>pustaka</a:t>
            </a:r>
            <a:r>
              <a:rPr lang="en-ID" sz="2000" dirty="0"/>
              <a:t> yang </a:t>
            </a:r>
            <a:r>
              <a:rPr lang="en-ID" sz="2000" dirty="0" err="1"/>
              <a:t>telah</a:t>
            </a:r>
            <a:r>
              <a:rPr lang="en-ID" sz="2000" dirty="0"/>
              <a:t> </a:t>
            </a:r>
            <a:r>
              <a:rPr lang="en-ID" sz="2000" dirty="0" err="1"/>
              <a:t>dirujuk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tubuh</a:t>
            </a:r>
            <a:r>
              <a:rPr lang="en-ID" sz="2000" dirty="0"/>
              <a:t> tulisan.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pustaka</a:t>
            </a:r>
            <a:r>
              <a:rPr lang="en-ID" sz="2000" dirty="0"/>
              <a:t> yang </a:t>
            </a:r>
            <a:r>
              <a:rPr lang="en-ID" sz="2000" dirty="0" err="1"/>
              <a:t>dirujuk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naskah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muncul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daftar </a:t>
            </a:r>
            <a:r>
              <a:rPr lang="en-ID" sz="2000" dirty="0" err="1"/>
              <a:t>pustaka</a:t>
            </a:r>
            <a:r>
              <a:rPr lang="en-ID" sz="2000" dirty="0"/>
              <a:t>, dan </a:t>
            </a:r>
            <a:r>
              <a:rPr lang="en-ID" sz="2000" dirty="0" err="1"/>
              <a:t>sebaliknya</a:t>
            </a:r>
            <a:r>
              <a:rPr lang="en-ID" sz="2000" dirty="0"/>
              <a:t>. Format </a:t>
            </a:r>
            <a:r>
              <a:rPr lang="en-ID" sz="2000" dirty="0" err="1"/>
              <a:t>perujukan</a:t>
            </a:r>
            <a:r>
              <a:rPr lang="en-ID" sz="2000" dirty="0"/>
              <a:t> </a:t>
            </a:r>
            <a:r>
              <a:rPr lang="en-ID" sz="2000" dirty="0" err="1"/>
              <a:t>pustaka</a:t>
            </a:r>
            <a:r>
              <a:rPr lang="en-ID" sz="2000" dirty="0"/>
              <a:t> </a:t>
            </a:r>
            <a:r>
              <a:rPr lang="en-ID" sz="2000" dirty="0" err="1"/>
              <a:t>mengikuti</a:t>
            </a:r>
            <a:r>
              <a:rPr lang="en-ID" sz="2000" dirty="0"/>
              <a:t> </a:t>
            </a:r>
            <a:r>
              <a:rPr lang="en-ID" sz="2000" dirty="0">
                <a:highlight>
                  <a:srgbClr val="00FF00"/>
                </a:highlight>
              </a:rPr>
              <a:t>Harvard style</a:t>
            </a:r>
            <a:r>
              <a:rPr lang="en-ID" sz="2000" dirty="0"/>
              <a:t> (</a:t>
            </a:r>
            <a:r>
              <a:rPr lang="en-ID" sz="2000" dirty="0" err="1"/>
              <a:t>nama</a:t>
            </a:r>
            <a:r>
              <a:rPr lang="en-ID" sz="2000" dirty="0"/>
              <a:t> </a:t>
            </a:r>
            <a:r>
              <a:rPr lang="en-ID" sz="2000" dirty="0" err="1"/>
              <a:t>belakang</a:t>
            </a:r>
            <a:r>
              <a:rPr lang="en-ID" sz="2000" dirty="0"/>
              <a:t>, </a:t>
            </a:r>
            <a:r>
              <a:rPr lang="en-ID" sz="2000" dirty="0" err="1"/>
              <a:t>tahun</a:t>
            </a:r>
            <a:r>
              <a:rPr lang="en-ID" sz="2000" dirty="0"/>
              <a:t> dan </a:t>
            </a:r>
            <a:r>
              <a:rPr lang="en-ID" sz="2000" dirty="0" err="1"/>
              <a:t>diurutkan</a:t>
            </a:r>
            <a:r>
              <a:rPr lang="en-ID" sz="2000" dirty="0"/>
              <a:t> </a:t>
            </a:r>
            <a:r>
              <a:rPr lang="en-ID" sz="2000" dirty="0" err="1"/>
              <a:t>berdasar</a:t>
            </a:r>
            <a:r>
              <a:rPr lang="en-ID" sz="2000" dirty="0"/>
              <a:t> abjad</a:t>
            </a:r>
            <a:r>
              <a:rPr lang="en-ID" sz="1600" dirty="0"/>
              <a:t>).</a:t>
            </a:r>
            <a:endParaRPr lang="en-ID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BA97F-3C0B-75BD-97EA-6C2B69ED2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29" t="55959" r="21802" b="28295"/>
          <a:stretch/>
        </p:blipFill>
        <p:spPr>
          <a:xfrm>
            <a:off x="974361" y="4137285"/>
            <a:ext cx="10624685" cy="1888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3C93A-B36C-3BCE-ED24-831FD7802ABD}"/>
              </a:ext>
            </a:extLst>
          </p:cNvPr>
          <p:cNvSpPr txBox="1"/>
          <p:nvPr/>
        </p:nvSpPr>
        <p:spPr>
          <a:xfrm>
            <a:off x="974361" y="3906452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NOTES !!!</a:t>
            </a:r>
          </a:p>
        </p:txBody>
      </p:sp>
    </p:spTree>
    <p:extLst>
      <p:ext uri="{BB962C8B-B14F-4D97-AF65-F5344CB8AC3E}">
        <p14:creationId xmlns:p14="http://schemas.microsoft.com/office/powerpoint/2010/main" val="191609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C3574-1506-983E-B571-E80D495C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354" y="2083634"/>
            <a:ext cx="9753600" cy="1798818"/>
          </a:xfrm>
        </p:spPr>
        <p:txBody>
          <a:bodyPr/>
          <a:lstStyle/>
          <a:p>
            <a:pPr algn="ctr"/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dan </a:t>
            </a:r>
            <a:r>
              <a:rPr lang="en-US" dirty="0" err="1"/>
              <a:t>mulai</a:t>
            </a:r>
            <a:r>
              <a:rPr lang="en-US" dirty="0"/>
              <a:t> Menyusun proposal yang </a:t>
            </a:r>
            <a:r>
              <a:rPr lang="en-US" dirty="0" err="1"/>
              <a:t>dipilih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6985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889C-388A-E2F5-755B-805AB5EF0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2083"/>
            <a:ext cx="9712185" cy="715963"/>
          </a:xfrm>
        </p:spPr>
        <p:txBody>
          <a:bodyPr/>
          <a:lstStyle/>
          <a:p>
            <a:r>
              <a:rPr lang="en-US" dirty="0" err="1"/>
              <a:t>Pengenalan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F06CB7-6097-D269-4575-CDD2C23A5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6" t="24025" r="36066" b="5558"/>
          <a:stretch/>
        </p:blipFill>
        <p:spPr>
          <a:xfrm>
            <a:off x="146235" y="758046"/>
            <a:ext cx="2333580" cy="3267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EBECD-5C3F-6A44-F78F-C8C8C7613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13" t="23594" r="36804" b="7300"/>
          <a:stretch/>
        </p:blipFill>
        <p:spPr>
          <a:xfrm>
            <a:off x="9527109" y="3000688"/>
            <a:ext cx="2545311" cy="34718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9BEBB1-1588-8E5A-A8BA-8B36BEED7F58}"/>
              </a:ext>
            </a:extLst>
          </p:cNvPr>
          <p:cNvSpPr/>
          <p:nvPr/>
        </p:nvSpPr>
        <p:spPr bwMode="auto">
          <a:xfrm>
            <a:off x="2667465" y="957360"/>
            <a:ext cx="8788301" cy="116401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Pembinaan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Mahasiswa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Kewirausahaan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(P2MW)</a:t>
            </a:r>
            <a:endParaRPr kumimoji="0" lang="en-ID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P2MW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program yang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memfasilitasi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pengembangan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usaha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mahasiswa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yang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telah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memiliki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prototipe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sudah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menjalankan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ID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usaha</a:t>
            </a:r>
            <a:r>
              <a:rPr kumimoji="0" lang="en-ID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89E74B6-895E-D479-E756-8A6D556BDD1B}"/>
              </a:ext>
            </a:extLst>
          </p:cNvPr>
          <p:cNvSpPr/>
          <p:nvPr/>
        </p:nvSpPr>
        <p:spPr bwMode="auto">
          <a:xfrm>
            <a:off x="5482915" y="2203475"/>
            <a:ext cx="852407" cy="573437"/>
          </a:xfrm>
          <a:prstGeom prst="down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D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211CE6-2224-BFDB-8AC9-B539584D6E03}"/>
              </a:ext>
            </a:extLst>
          </p:cNvPr>
          <p:cNvSpPr/>
          <p:nvPr/>
        </p:nvSpPr>
        <p:spPr bwMode="auto">
          <a:xfrm>
            <a:off x="3442247" y="2857971"/>
            <a:ext cx="5307505" cy="808829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800" dirty="0"/>
              <a:t>(</a:t>
            </a:r>
            <a:r>
              <a:rPr lang="en-ID" sz="1800" dirty="0" err="1"/>
              <a:t>makanan</a:t>
            </a:r>
            <a:r>
              <a:rPr lang="en-ID" sz="1800" dirty="0"/>
              <a:t> </a:t>
            </a:r>
            <a:r>
              <a:rPr lang="en-ID" sz="1800" dirty="0" err="1"/>
              <a:t>minuman</a:t>
            </a:r>
            <a:r>
              <a:rPr lang="en-ID" sz="1800" dirty="0"/>
              <a:t>/</a:t>
            </a:r>
            <a:r>
              <a:rPr lang="en-ID" sz="1800" dirty="0" err="1"/>
              <a:t>budidaya</a:t>
            </a:r>
            <a:r>
              <a:rPr lang="en-ID" sz="1800" dirty="0"/>
              <a:t>/</a:t>
            </a:r>
            <a:r>
              <a:rPr lang="en-ID" sz="1800" dirty="0" err="1"/>
              <a:t>industri</a:t>
            </a:r>
            <a:r>
              <a:rPr lang="en-ID" sz="1800" dirty="0"/>
              <a:t> </a:t>
            </a:r>
            <a:r>
              <a:rPr lang="en-ID" sz="1800" dirty="0" err="1"/>
              <a:t>kreatif</a:t>
            </a:r>
            <a:r>
              <a:rPr lang="en-ID" sz="1800" dirty="0"/>
              <a:t>, </a:t>
            </a:r>
            <a:r>
              <a:rPr lang="en-ID" sz="1800" dirty="0" err="1"/>
              <a:t>seni</a:t>
            </a:r>
            <a:endParaRPr lang="en-ID" sz="1800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800" dirty="0"/>
              <a:t>dan </a:t>
            </a:r>
            <a:r>
              <a:rPr lang="en-ID" sz="1800" dirty="0" err="1"/>
              <a:t>budaya</a:t>
            </a:r>
            <a:r>
              <a:rPr lang="en-ID" sz="1800" dirty="0"/>
              <a:t>, </a:t>
            </a:r>
            <a:r>
              <a:rPr lang="en-ID" sz="1800" dirty="0" err="1"/>
              <a:t>jasa</a:t>
            </a:r>
            <a:r>
              <a:rPr lang="en-ID" sz="1800" dirty="0"/>
              <a:t>, </a:t>
            </a:r>
            <a:r>
              <a:rPr lang="en-ID" sz="1800" dirty="0" err="1"/>
              <a:t>pariwisata</a:t>
            </a:r>
            <a:r>
              <a:rPr lang="en-ID" sz="1800" dirty="0"/>
              <a:t>, dan </a:t>
            </a:r>
            <a:r>
              <a:rPr lang="en-ID" sz="1800" dirty="0" err="1"/>
              <a:t>perdagangan</a:t>
            </a:r>
            <a:r>
              <a:rPr lang="en-ID" sz="1800" dirty="0"/>
              <a:t>/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800" dirty="0" err="1"/>
              <a:t>manufaktur</a:t>
            </a:r>
            <a:r>
              <a:rPr lang="en-ID" sz="1800" dirty="0"/>
              <a:t>, dan </a:t>
            </a:r>
            <a:r>
              <a:rPr lang="en-ID" sz="1800" dirty="0" err="1"/>
              <a:t>teknologi</a:t>
            </a:r>
            <a:r>
              <a:rPr lang="en-ID" sz="1800" dirty="0"/>
              <a:t> </a:t>
            </a:r>
            <a:r>
              <a:rPr lang="en-ID" sz="1800" dirty="0" err="1"/>
              <a:t>terapan</a:t>
            </a:r>
            <a:r>
              <a:rPr lang="en-ID" sz="1800" dirty="0"/>
              <a:t>/</a:t>
            </a:r>
            <a:r>
              <a:rPr lang="en-ID" sz="1800" dirty="0" err="1"/>
              <a:t>bisnis</a:t>
            </a:r>
            <a:r>
              <a:rPr lang="en-ID" sz="1800" dirty="0"/>
              <a:t> digital</a:t>
            </a:r>
            <a:endParaRPr kumimoji="0" lang="en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3E5C35-9CD2-D89B-9EB5-A10798F344E8}"/>
              </a:ext>
            </a:extLst>
          </p:cNvPr>
          <p:cNvSpPr/>
          <p:nvPr/>
        </p:nvSpPr>
        <p:spPr bwMode="auto">
          <a:xfrm>
            <a:off x="141655" y="4108004"/>
            <a:ext cx="8927025" cy="17369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b="1" dirty="0">
                <a:solidFill>
                  <a:schemeClr val="tx1">
                    <a:lumMod val="75000"/>
                  </a:schemeClr>
                </a:solidFill>
              </a:rPr>
              <a:t>Program </a:t>
            </a:r>
            <a:r>
              <a:rPr lang="en-ID" b="1" dirty="0" err="1">
                <a:solidFill>
                  <a:schemeClr val="tx1">
                    <a:lumMod val="75000"/>
                  </a:schemeClr>
                </a:solidFill>
              </a:rPr>
              <a:t>Kreativitas</a:t>
            </a:r>
            <a:r>
              <a:rPr lang="en-ID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1">
                    <a:lumMod val="75000"/>
                  </a:schemeClr>
                </a:solidFill>
              </a:rPr>
              <a:t>Mahasiswa</a:t>
            </a:r>
            <a:r>
              <a:rPr lang="en-ID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tx1">
                    <a:lumMod val="75000"/>
                  </a:schemeClr>
                </a:solidFill>
              </a:rPr>
              <a:t>Kewirausahaan</a:t>
            </a:r>
            <a:r>
              <a:rPr lang="en-ID" b="1" dirty="0">
                <a:solidFill>
                  <a:schemeClr val="tx1">
                    <a:lumMod val="75000"/>
                  </a:schemeClr>
                </a:solidFill>
              </a:rPr>
              <a:t> (PKM-K)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kreativitas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berfokus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menciptakan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PKM-K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berlatih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kreativitas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800" b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ID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(pasar)</a:t>
            </a:r>
            <a:endParaRPr kumimoji="0" lang="en-ID" sz="1800" b="1" i="0" u="none" strike="noStrike" cap="none" normalizeH="0" baseline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AE6F9D-7FFE-030E-7F03-B4B68FBCC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128" t="48703" r="33898" b="13881"/>
          <a:stretch/>
        </p:blipFill>
        <p:spPr>
          <a:xfrm>
            <a:off x="6689559" y="4736627"/>
            <a:ext cx="2837550" cy="207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6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6DF8-52E1-CE96-36B7-62456C7BB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753600" cy="715963"/>
          </a:xfrm>
        </p:spPr>
        <p:txBody>
          <a:bodyPr/>
          <a:lstStyle/>
          <a:p>
            <a:r>
              <a:rPr lang="en-US" dirty="0" err="1"/>
              <a:t>Kategori</a:t>
            </a:r>
            <a:r>
              <a:rPr lang="en-US" dirty="0"/>
              <a:t> Usaha P2MW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1DD14-0E61-7A20-538A-253B681CF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51" t="23375" r="26476" b="6646"/>
          <a:stretch/>
        </p:blipFill>
        <p:spPr>
          <a:xfrm>
            <a:off x="0" y="1209257"/>
            <a:ext cx="5526564" cy="5148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653519-2B8C-7B8F-91D0-6A9F5ABFED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1" t="44150" r="27213" b="28733"/>
          <a:stretch/>
        </p:blipFill>
        <p:spPr>
          <a:xfrm>
            <a:off x="5923932" y="1"/>
            <a:ext cx="4639793" cy="1793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CFACF2-583D-9C63-8CB6-5C006B9A63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893" t="23811" r="28074" b="6864"/>
          <a:stretch/>
        </p:blipFill>
        <p:spPr>
          <a:xfrm>
            <a:off x="5526564" y="1788979"/>
            <a:ext cx="5276537" cy="49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8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B3DAC8-3BD9-E279-6497-4F3410E39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3" t="23375" r="27951" b="5771"/>
          <a:stretch/>
        </p:blipFill>
        <p:spPr>
          <a:xfrm>
            <a:off x="409074" y="132347"/>
            <a:ext cx="8451888" cy="658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2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7CA6E-0875-BBE8-1F03-C8AA0883F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490" y="1022684"/>
            <a:ext cx="1997241" cy="3834587"/>
          </a:xfrm>
        </p:spPr>
        <p:txBody>
          <a:bodyPr/>
          <a:lstStyle/>
          <a:p>
            <a:r>
              <a:rPr lang="en-US" sz="3200" dirty="0"/>
              <a:t>Format </a:t>
            </a:r>
            <a:r>
              <a:rPr lang="en-US" sz="3200" dirty="0" err="1"/>
              <a:t>Penulisan</a:t>
            </a:r>
            <a:r>
              <a:rPr lang="en-US" sz="3200" dirty="0"/>
              <a:t> P2MW</a:t>
            </a:r>
            <a:endParaRPr lang="en-ID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7D53B-3B98-9B5F-C8EF-E1776AB53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8" t="23594" r="34099" b="5533"/>
          <a:stretch/>
        </p:blipFill>
        <p:spPr>
          <a:xfrm>
            <a:off x="1864895" y="0"/>
            <a:ext cx="498560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E513FA-9347-9083-C1EB-1CBE54514278}"/>
              </a:ext>
            </a:extLst>
          </p:cNvPr>
          <p:cNvSpPr/>
          <p:nvPr/>
        </p:nvSpPr>
        <p:spPr bwMode="auto">
          <a:xfrm>
            <a:off x="6833014" y="0"/>
            <a:ext cx="5341496" cy="1241642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Noble Purpose (10%)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/>
              <a:t>Penilaian</a:t>
            </a:r>
            <a:r>
              <a:rPr lang="en-US" sz="1400" dirty="0"/>
              <a:t> </a:t>
            </a:r>
            <a:r>
              <a:rPr lang="en-US" sz="1400" dirty="0" err="1"/>
              <a:t>tekait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mulia</a:t>
            </a:r>
            <a:r>
              <a:rPr lang="en-US" sz="1400" dirty="0"/>
              <a:t> </a:t>
            </a:r>
            <a:r>
              <a:rPr lang="en-US" sz="1400" dirty="0" err="1"/>
              <a:t>mengapa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mendirikan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diharapkan</a:t>
            </a:r>
            <a:r>
              <a:rPr lang="en-US" sz="1400" dirty="0"/>
              <a:t> </a:t>
            </a:r>
            <a:r>
              <a:rPr lang="en-US" sz="1400" dirty="0" err="1"/>
              <a:t>pendirian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 </a:t>
            </a:r>
            <a:r>
              <a:rPr lang="en-US" sz="1400" dirty="0" err="1">
                <a:highlight>
                  <a:srgbClr val="FFFF00"/>
                </a:highlight>
              </a:rPr>
              <a:t>tidak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hanya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berfokus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/>
              <a:t>pada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highlight>
                  <a:srgbClr val="FFFF00"/>
                </a:highlight>
              </a:rPr>
              <a:t>Keuntungan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  <a:r>
              <a:rPr lang="en-US" sz="1400" dirty="0" err="1">
                <a:highlight>
                  <a:srgbClr val="FFFF00"/>
                </a:highlight>
              </a:rPr>
              <a:t>Saja</a:t>
            </a:r>
            <a:r>
              <a:rPr lang="en-US" sz="1400" dirty="0"/>
              <a:t> </a:t>
            </a:r>
            <a:r>
              <a:rPr lang="en-US" sz="1400" dirty="0" err="1"/>
              <a:t>tetapi</a:t>
            </a:r>
            <a:r>
              <a:rPr lang="en-US" sz="1400" dirty="0"/>
              <a:t> juga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>
                <a:highlight>
                  <a:srgbClr val="00FF00"/>
                </a:highlight>
              </a:rPr>
              <a:t>dampak</a:t>
            </a:r>
            <a:r>
              <a:rPr lang="en-US" sz="1400" dirty="0">
                <a:highlight>
                  <a:srgbClr val="00FF00"/>
                </a:highlight>
              </a:rPr>
              <a:t> </a:t>
            </a:r>
            <a:r>
              <a:rPr lang="en-US" sz="1400" dirty="0" err="1">
                <a:highlight>
                  <a:srgbClr val="00FF00"/>
                </a:highlight>
              </a:rPr>
              <a:t>positif</a:t>
            </a:r>
            <a:r>
              <a:rPr lang="en-US" sz="1400" dirty="0">
                <a:highlight>
                  <a:srgbClr val="00FF00"/>
                </a:highlight>
              </a:rPr>
              <a:t> </a:t>
            </a:r>
            <a:r>
              <a:rPr lang="en-US" sz="1400" dirty="0" err="1">
                <a:highlight>
                  <a:srgbClr val="00FF00"/>
                </a:highlight>
              </a:rPr>
              <a:t>terhadap</a:t>
            </a:r>
            <a:r>
              <a:rPr lang="en-US" sz="1400" dirty="0">
                <a:highlight>
                  <a:srgbClr val="00FF00"/>
                </a:highlight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highlight>
                  <a:srgbClr val="00FF00"/>
                </a:highlight>
              </a:rPr>
              <a:t>masyarakat</a:t>
            </a:r>
            <a:r>
              <a:rPr lang="en-US" sz="1400" dirty="0">
                <a:highlight>
                  <a:srgbClr val="00FF00"/>
                </a:highlight>
              </a:rPr>
              <a:t> dan </a:t>
            </a:r>
            <a:r>
              <a:rPr lang="en-US" sz="1400" dirty="0" err="1">
                <a:highlight>
                  <a:srgbClr val="00FF00"/>
                </a:highlight>
              </a:rPr>
              <a:t>lingkungan</a:t>
            </a:r>
            <a:endParaRPr lang="en-US" sz="1400" dirty="0">
              <a:highlight>
                <a:srgbClr val="00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DC4E76-7769-1745-5D09-E7B96520A762}"/>
              </a:ext>
            </a:extLst>
          </p:cNvPr>
          <p:cNvSpPr/>
          <p:nvPr/>
        </p:nvSpPr>
        <p:spPr bwMode="auto">
          <a:xfrm>
            <a:off x="6833014" y="1269211"/>
            <a:ext cx="5341496" cy="996846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Konsumen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Potensial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(20%)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/>
              <a:t>Kriteria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 </a:t>
            </a:r>
            <a:r>
              <a:rPr lang="en-ID" sz="1400" dirty="0" err="1"/>
              <a:t>menilai</a:t>
            </a:r>
            <a:r>
              <a:rPr lang="en-ID" sz="1400" dirty="0"/>
              <a:t> </a:t>
            </a:r>
            <a:r>
              <a:rPr lang="en-ID" sz="1400" dirty="0" err="1"/>
              <a:t>segmentasi</a:t>
            </a:r>
            <a:r>
              <a:rPr lang="en-ID" sz="1400" dirty="0"/>
              <a:t> </a:t>
            </a:r>
            <a:r>
              <a:rPr lang="en-ID" sz="1400" dirty="0" err="1"/>
              <a:t>konsumen</a:t>
            </a:r>
            <a:r>
              <a:rPr lang="en-ID" sz="1400" dirty="0"/>
              <a:t> dan target </a:t>
            </a:r>
            <a:r>
              <a:rPr lang="en-ID" sz="1400" dirty="0" err="1"/>
              <a:t>pembeli</a:t>
            </a:r>
            <a:r>
              <a:rPr lang="en-ID" sz="1400" dirty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/>
              <a:t>potensial</a:t>
            </a:r>
            <a:r>
              <a:rPr lang="en-ID" sz="1400" dirty="0"/>
              <a:t>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posisi</a:t>
            </a:r>
            <a:r>
              <a:rPr lang="en-ID" sz="1400" dirty="0"/>
              <a:t> </a:t>
            </a:r>
            <a:r>
              <a:rPr lang="en-ID" sz="1400" dirty="0" err="1"/>
              <a:t>produk</a:t>
            </a:r>
            <a:r>
              <a:rPr lang="en-ID" sz="1400" dirty="0"/>
              <a:t> di pasar </a:t>
            </a:r>
            <a:r>
              <a:rPr lang="en-ID" sz="1400" dirty="0" err="1"/>
              <a:t>sasaran</a:t>
            </a:r>
            <a:r>
              <a:rPr lang="en-ID" sz="1400" dirty="0"/>
              <a:t> yang </a:t>
            </a:r>
            <a:r>
              <a:rPr lang="en-ID" sz="1400" dirty="0" err="1"/>
              <a:t>dituju</a:t>
            </a:r>
            <a:r>
              <a:rPr lang="en-ID" sz="1400" dirty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/>
              <a:t>dan </a:t>
            </a:r>
            <a:r>
              <a:rPr lang="en-ID" sz="1400" dirty="0">
                <a:highlight>
                  <a:srgbClr val="00FF00"/>
                </a:highlight>
              </a:rPr>
              <a:t>Analisa competitor </a:t>
            </a:r>
            <a:r>
              <a:rPr lang="en-ID" sz="1400" dirty="0"/>
              <a:t>di </a:t>
            </a:r>
            <a:r>
              <a:rPr lang="en-ID" sz="1400" dirty="0" err="1"/>
              <a:t>pasaran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AC39B1-2806-1D5C-6FD7-E9D6BA453BE8}"/>
              </a:ext>
            </a:extLst>
          </p:cNvPr>
          <p:cNvSpPr/>
          <p:nvPr/>
        </p:nvSpPr>
        <p:spPr bwMode="auto">
          <a:xfrm>
            <a:off x="6867994" y="2266057"/>
            <a:ext cx="5341496" cy="1119861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Produk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(20%)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>
                <a:highlight>
                  <a:srgbClr val="FFFF00"/>
                </a:highlight>
              </a:rPr>
              <a:t>Keunikan</a:t>
            </a:r>
            <a:r>
              <a:rPr lang="en-ID" sz="1400" dirty="0"/>
              <a:t> </a:t>
            </a:r>
            <a:r>
              <a:rPr lang="en-ID" sz="1400" dirty="0" err="1"/>
              <a:t>produk</a:t>
            </a:r>
            <a:r>
              <a:rPr lang="en-ID" sz="1400" dirty="0"/>
              <a:t> </a:t>
            </a:r>
            <a:r>
              <a:rPr lang="en-ID" sz="1400" dirty="0" err="1"/>
              <a:t>anda</a:t>
            </a:r>
            <a:r>
              <a:rPr lang="en-ID" sz="1400" dirty="0"/>
              <a:t> </a:t>
            </a:r>
            <a:r>
              <a:rPr lang="en-ID" sz="1400" dirty="0" err="1"/>
              <a:t>dibandingkan</a:t>
            </a:r>
            <a:r>
              <a:rPr lang="en-ID" sz="1400" dirty="0"/>
              <a:t> </a:t>
            </a:r>
            <a:r>
              <a:rPr lang="en-ID" sz="1400" dirty="0" err="1"/>
              <a:t>dengan</a:t>
            </a:r>
            <a:r>
              <a:rPr lang="en-ID" sz="1400" dirty="0"/>
              <a:t> </a:t>
            </a:r>
            <a:r>
              <a:rPr lang="en-ID" sz="1400" dirty="0" err="1"/>
              <a:t>produk</a:t>
            </a:r>
            <a:r>
              <a:rPr lang="en-ID" sz="1400" dirty="0"/>
              <a:t> yang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/>
              <a:t>ada</a:t>
            </a:r>
            <a:r>
              <a:rPr lang="en-ID" sz="1400" dirty="0"/>
              <a:t> di </a:t>
            </a:r>
            <a:r>
              <a:rPr lang="en-ID" sz="1400" dirty="0" err="1"/>
              <a:t>pasaran</a:t>
            </a:r>
            <a:r>
              <a:rPr lang="en-ID" sz="1400" dirty="0"/>
              <a:t> </a:t>
            </a:r>
            <a:r>
              <a:rPr lang="en-ID" sz="1400" dirty="0" err="1"/>
              <a:t>saat</a:t>
            </a:r>
            <a:r>
              <a:rPr lang="en-ID" sz="1400" dirty="0"/>
              <a:t> </a:t>
            </a:r>
            <a:r>
              <a:rPr lang="en-ID" sz="1400" dirty="0" err="1"/>
              <a:t>ini</a:t>
            </a:r>
            <a:r>
              <a:rPr lang="en-ID" sz="1400" dirty="0"/>
              <a:t>, </a:t>
            </a:r>
            <a:r>
              <a:rPr lang="en-ID" sz="1400" dirty="0" err="1"/>
              <a:t>penggunaan</a:t>
            </a:r>
            <a:r>
              <a:rPr lang="en-ID" sz="1400" dirty="0"/>
              <a:t> </a:t>
            </a:r>
            <a:r>
              <a:rPr lang="en-ID" sz="1400" dirty="0" err="1">
                <a:highlight>
                  <a:srgbClr val="00FF00"/>
                </a:highlight>
              </a:rPr>
              <a:t>bahan</a:t>
            </a:r>
            <a:r>
              <a:rPr lang="en-ID" sz="1400" dirty="0">
                <a:highlight>
                  <a:srgbClr val="00FF00"/>
                </a:highlight>
              </a:rPr>
              <a:t> </a:t>
            </a:r>
            <a:r>
              <a:rPr lang="en-ID" sz="1400" dirty="0" err="1">
                <a:highlight>
                  <a:srgbClr val="00FF00"/>
                </a:highlight>
              </a:rPr>
              <a:t>lokal</a:t>
            </a:r>
            <a:r>
              <a:rPr lang="en-ID" sz="1400" dirty="0"/>
              <a:t>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>
                <a:highlight>
                  <a:srgbClr val="00FF00"/>
                </a:highlight>
              </a:rPr>
              <a:t>seberapa</a:t>
            </a:r>
            <a:endParaRPr lang="en-ID" sz="1400" dirty="0">
              <a:highlight>
                <a:srgbClr val="00FF00"/>
              </a:highlight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>
                <a:highlight>
                  <a:srgbClr val="00FF00"/>
                </a:highlight>
              </a:rPr>
              <a:t>besar</a:t>
            </a:r>
            <a:r>
              <a:rPr lang="en-ID" sz="1400" dirty="0">
                <a:highlight>
                  <a:srgbClr val="00FF00"/>
                </a:highlight>
              </a:rPr>
              <a:t> </a:t>
            </a:r>
            <a:r>
              <a:rPr lang="en-ID" sz="1400" dirty="0" err="1">
                <a:highlight>
                  <a:srgbClr val="00FF00"/>
                </a:highlight>
              </a:rPr>
              <a:t>kemampuan</a:t>
            </a:r>
            <a:r>
              <a:rPr lang="en-ID" sz="1400" dirty="0">
                <a:highlight>
                  <a:srgbClr val="00FF00"/>
                </a:highlight>
              </a:rPr>
              <a:t> </a:t>
            </a:r>
            <a:r>
              <a:rPr lang="en-ID" sz="1400" dirty="0" err="1">
                <a:highlight>
                  <a:srgbClr val="00FF00"/>
                </a:highlight>
              </a:rPr>
              <a:t>produk</a:t>
            </a:r>
            <a:r>
              <a:rPr lang="en-ID" sz="1400" dirty="0"/>
              <a:t> </a:t>
            </a:r>
            <a:r>
              <a:rPr lang="en-ID" sz="1400" dirty="0" err="1"/>
              <a:t>menyelesaikan</a:t>
            </a:r>
            <a:r>
              <a:rPr lang="en-ID" sz="1400" dirty="0"/>
              <a:t> </a:t>
            </a:r>
            <a:r>
              <a:rPr lang="en-ID" sz="1400" dirty="0" err="1"/>
              <a:t>masalah</a:t>
            </a:r>
            <a:r>
              <a:rPr lang="en-ID" sz="1400" dirty="0"/>
              <a:t> </a:t>
            </a:r>
            <a:r>
              <a:rPr lang="en-ID" sz="1400" dirty="0" err="1"/>
              <a:t>konsumen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2532A-A145-F61A-311A-63943E844273}"/>
              </a:ext>
            </a:extLst>
          </p:cNvPr>
          <p:cNvSpPr/>
          <p:nvPr/>
        </p:nvSpPr>
        <p:spPr bwMode="auto">
          <a:xfrm>
            <a:off x="6885484" y="3385918"/>
            <a:ext cx="5341496" cy="123024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Sumber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Daya (20%)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highlight>
                  <a:srgbClr val="00FF00"/>
                </a:highlight>
              </a:rPr>
              <a:t>Kemampuan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dan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highlight>
                  <a:srgbClr val="00FF00"/>
                </a:highlight>
              </a:rPr>
              <a:t>ketrampilan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highlight>
                  <a:srgbClr val="00FF00"/>
                </a:highlight>
              </a:rPr>
              <a:t>tim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dalam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mengelola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usaha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serta</a:t>
            </a:r>
            <a:endParaRPr lang="en-US" sz="1400" dirty="0">
              <a:solidFill>
                <a:schemeClr val="tx1">
                  <a:lumMod val="75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sumber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daya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apa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yang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dimiliki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baik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fisik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sarana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dan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prasarana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maupun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non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fisik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(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mitra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jejaring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) yang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dapat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membantu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dalam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memasarkan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produk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1">
                    <a:lumMod val="75000"/>
                  </a:schemeClr>
                </a:solidFill>
              </a:rPr>
              <a:t>jasanya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907002-8D71-D0AD-4F55-9A127E670911}"/>
              </a:ext>
            </a:extLst>
          </p:cNvPr>
          <p:cNvSpPr/>
          <p:nvPr/>
        </p:nvSpPr>
        <p:spPr bwMode="auto">
          <a:xfrm>
            <a:off x="6885484" y="4616162"/>
            <a:ext cx="5306516" cy="1411505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Pemasaran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(20%)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>
                <a:highlight>
                  <a:srgbClr val="FFFF00"/>
                </a:highlight>
              </a:rPr>
              <a:t>Strategi </a:t>
            </a:r>
            <a:r>
              <a:rPr lang="en-ID" sz="1400" dirty="0" err="1">
                <a:highlight>
                  <a:srgbClr val="FFFF00"/>
                </a:highlight>
              </a:rPr>
              <a:t>pemasaran</a:t>
            </a:r>
            <a:r>
              <a:rPr lang="en-ID" sz="1400" dirty="0"/>
              <a:t> </a:t>
            </a:r>
            <a:r>
              <a:rPr lang="en-ID" sz="1400" dirty="0" err="1"/>
              <a:t>usaha</a:t>
            </a:r>
            <a:r>
              <a:rPr lang="en-ID" sz="1400" dirty="0"/>
              <a:t> yang </a:t>
            </a:r>
            <a:r>
              <a:rPr lang="en-ID" sz="1400" dirty="0" err="1"/>
              <a:t>bertujuan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meningkatkan</a:t>
            </a:r>
            <a:r>
              <a:rPr lang="en-ID" sz="1400" dirty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/>
              <a:t>kesadaran</a:t>
            </a:r>
            <a:r>
              <a:rPr lang="en-ID" sz="1400" dirty="0"/>
              <a:t> </a:t>
            </a:r>
            <a:r>
              <a:rPr lang="en-ID" sz="1400" dirty="0" err="1"/>
              <a:t>merek</a:t>
            </a:r>
            <a:r>
              <a:rPr lang="en-ID" sz="1400" dirty="0"/>
              <a:t>, </a:t>
            </a:r>
            <a:r>
              <a:rPr lang="en-ID" sz="1400" dirty="0" err="1"/>
              <a:t>penjualan</a:t>
            </a:r>
            <a:r>
              <a:rPr lang="en-ID" sz="1400" dirty="0"/>
              <a:t>, </a:t>
            </a:r>
            <a:r>
              <a:rPr lang="en-ID" sz="1400" dirty="0" err="1"/>
              <a:t>pangsa</a:t>
            </a:r>
            <a:r>
              <a:rPr lang="en-ID" sz="1400" dirty="0"/>
              <a:t> pasar </a:t>
            </a:r>
            <a:r>
              <a:rPr lang="en-ID" sz="1400" dirty="0" err="1"/>
              <a:t>serta</a:t>
            </a:r>
            <a:r>
              <a:rPr lang="en-ID" sz="1400" dirty="0"/>
              <a:t> </a:t>
            </a:r>
            <a:r>
              <a:rPr lang="en-ID" sz="1400" dirty="0" err="1"/>
              <a:t>loyalitas</a:t>
            </a:r>
            <a:r>
              <a:rPr lang="en-ID" sz="1400" dirty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/>
              <a:t>pelanggan</a:t>
            </a:r>
            <a:r>
              <a:rPr lang="en-ID" sz="1400" dirty="0"/>
              <a:t>. Strategi </a:t>
            </a:r>
            <a:r>
              <a:rPr lang="en-ID" sz="1400" dirty="0" err="1"/>
              <a:t>tersebut</a:t>
            </a:r>
            <a:r>
              <a:rPr lang="en-ID" sz="1400" dirty="0"/>
              <a:t> </a:t>
            </a:r>
            <a:r>
              <a:rPr lang="en-ID" sz="1400" dirty="0" err="1"/>
              <a:t>mencakup</a:t>
            </a:r>
            <a:r>
              <a:rPr lang="en-ID" sz="1400" dirty="0"/>
              <a:t> </a:t>
            </a:r>
            <a:r>
              <a:rPr lang="en-ID" sz="1400" dirty="0" err="1">
                <a:highlight>
                  <a:srgbClr val="00FF00"/>
                </a:highlight>
              </a:rPr>
              <a:t>saluran</a:t>
            </a:r>
            <a:r>
              <a:rPr lang="en-ID" sz="1400" dirty="0">
                <a:highlight>
                  <a:srgbClr val="00FF00"/>
                </a:highlight>
              </a:rPr>
              <a:t> </a:t>
            </a:r>
            <a:r>
              <a:rPr lang="en-ID" sz="1400" dirty="0" err="1">
                <a:highlight>
                  <a:srgbClr val="00FF00"/>
                </a:highlight>
              </a:rPr>
              <a:t>distribusi</a:t>
            </a:r>
            <a:r>
              <a:rPr lang="en-ID" sz="1400" dirty="0">
                <a:highlight>
                  <a:srgbClr val="00FF00"/>
                </a:highlight>
              </a:rPr>
              <a:t>,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>
                <a:highlight>
                  <a:srgbClr val="00FF00"/>
                </a:highlight>
              </a:rPr>
              <a:t>promosi</a:t>
            </a:r>
            <a:r>
              <a:rPr lang="en-ID" sz="1400" dirty="0">
                <a:highlight>
                  <a:srgbClr val="00FF00"/>
                </a:highlight>
              </a:rPr>
              <a:t>, dan </a:t>
            </a:r>
            <a:r>
              <a:rPr lang="en-ID" sz="1400" dirty="0" err="1">
                <a:highlight>
                  <a:srgbClr val="00FF00"/>
                </a:highlight>
              </a:rPr>
              <a:t>hubungan</a:t>
            </a:r>
            <a:r>
              <a:rPr lang="en-ID" sz="1400" dirty="0">
                <a:highlight>
                  <a:srgbClr val="00FF00"/>
                </a:highlight>
              </a:rPr>
              <a:t> </a:t>
            </a:r>
            <a:r>
              <a:rPr lang="en-ID" sz="1400" dirty="0" err="1">
                <a:highlight>
                  <a:srgbClr val="00FF00"/>
                </a:highlight>
              </a:rPr>
              <a:t>pelanggan</a:t>
            </a:r>
            <a:endParaRPr lang="en-US" sz="1800" dirty="0">
              <a:solidFill>
                <a:schemeClr val="tx1">
                  <a:lumMod val="75000"/>
                </a:schemeClr>
              </a:solidFill>
              <a:highlight>
                <a:srgbClr val="00FF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F3BFA0-919F-E99F-CE56-53449056A839}"/>
              </a:ext>
            </a:extLst>
          </p:cNvPr>
          <p:cNvSpPr/>
          <p:nvPr/>
        </p:nvSpPr>
        <p:spPr bwMode="auto">
          <a:xfrm>
            <a:off x="6833014" y="6027667"/>
            <a:ext cx="5358986" cy="830333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</a:rPr>
              <a:t>Keuangan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(10%)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highlight>
                  <a:srgbClr val="00FF00"/>
                </a:highlight>
              </a:rPr>
              <a:t>Kemampuan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highlight>
                  <a:srgbClr val="00FF00"/>
                </a:highlight>
              </a:rPr>
              <a:t>mengelola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highlight>
                  <a:srgbClr val="00FF00"/>
                </a:highlight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highlight>
                  <a:srgbClr val="00FF00"/>
                </a:highlight>
              </a:rPr>
              <a:t>keuangan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</a:rPr>
              <a:t>usaha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</a:rPr>
              <a:t>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</a:rPr>
              <a:t>dilihat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</a:rPr>
              <a:t>dari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highlight>
                  <a:srgbClr val="FFFF00"/>
                </a:highlight>
              </a:rPr>
              <a:t>proyeks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</a:rPr>
              <a:t>i</a:t>
            </a:r>
            <a:endParaRPr lang="en-ID" sz="1400" dirty="0">
              <a:solidFill>
                <a:schemeClr val="tx1">
                  <a:lumMod val="75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sz="1400" dirty="0" err="1">
                <a:solidFill>
                  <a:schemeClr val="tx1">
                    <a:lumMod val="75000"/>
                  </a:schemeClr>
                </a:solidFill>
              </a:rPr>
              <a:t>laba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</a:rPr>
              <a:t>rugi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</a:rPr>
              <a:t>laporan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</a:rPr>
              <a:t>arus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</a:rPr>
              <a:t> kas dan data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</a:rPr>
              <a:t>laba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</a:rPr>
              <a:t>/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</a:rPr>
              <a:t>ruginya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US" sz="1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6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4D4F6-D787-F484-6514-7C63579C8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Jadwal pelaksanaan</a:t>
            </a:r>
            <a:endParaRPr lang="en-ID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20063-E0AE-7939-76CE-544E08A68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err="1"/>
              <a:t>Penerimaan</a:t>
            </a:r>
            <a:r>
              <a:rPr lang="en-US" sz="3000"/>
              <a:t> proposal (</a:t>
            </a:r>
            <a:r>
              <a:rPr lang="en-US" sz="3000" err="1"/>
              <a:t>Seleksi</a:t>
            </a:r>
            <a:r>
              <a:rPr lang="en-US" sz="3000"/>
              <a:t> internal </a:t>
            </a:r>
            <a:r>
              <a:rPr lang="en-US" sz="3000" err="1"/>
              <a:t>perguruan</a:t>
            </a:r>
            <a:r>
              <a:rPr lang="en-US" sz="3000"/>
              <a:t> </a:t>
            </a:r>
            <a:r>
              <a:rPr lang="en-US" sz="3000" err="1"/>
              <a:t>tinggi</a:t>
            </a:r>
            <a:r>
              <a:rPr lang="en-US" sz="3000"/>
              <a:t>, </a:t>
            </a:r>
            <a:r>
              <a:rPr lang="en-US" sz="3000" err="1"/>
              <a:t>pengusulan</a:t>
            </a:r>
            <a:r>
              <a:rPr lang="en-US" sz="3000"/>
              <a:t> proposal </a:t>
            </a:r>
            <a:r>
              <a:rPr lang="en-US" sz="3000" err="1"/>
              <a:t>ke</a:t>
            </a:r>
            <a:r>
              <a:rPr lang="en-US" sz="3000"/>
              <a:t> </a:t>
            </a:r>
            <a:r>
              <a:rPr lang="en-US" sz="3000" err="1"/>
              <a:t>simbelmawa</a:t>
            </a:r>
            <a:r>
              <a:rPr lang="en-US" sz="3000"/>
              <a:t>) : </a:t>
            </a:r>
            <a:r>
              <a:rPr lang="en-US" sz="3000" b="1" err="1"/>
              <a:t>awal</a:t>
            </a:r>
            <a:r>
              <a:rPr lang="en-US" sz="3000" b="1"/>
              <a:t> </a:t>
            </a:r>
            <a:r>
              <a:rPr lang="en-US" sz="3000" b="1" err="1"/>
              <a:t>februari</a:t>
            </a:r>
            <a:r>
              <a:rPr lang="en-US" sz="3000" b="1"/>
              <a:t> – </a:t>
            </a:r>
            <a:r>
              <a:rPr lang="en-US" sz="3000" b="1" err="1"/>
              <a:t>awal</a:t>
            </a:r>
            <a:r>
              <a:rPr lang="en-US" sz="3000" b="1"/>
              <a:t> </a:t>
            </a:r>
            <a:r>
              <a:rPr lang="en-US" sz="3000" b="1" err="1"/>
              <a:t>maret</a:t>
            </a:r>
            <a:endParaRPr lang="en-US" sz="3000" b="1"/>
          </a:p>
          <a:p>
            <a:pPr>
              <a:lnSpc>
                <a:spcPct val="90000"/>
              </a:lnSpc>
            </a:pPr>
            <a:r>
              <a:rPr lang="en-ID" sz="3000" err="1"/>
              <a:t>Seleksi</a:t>
            </a:r>
            <a:r>
              <a:rPr lang="en-ID" sz="3000"/>
              <a:t> </a:t>
            </a:r>
            <a:r>
              <a:rPr lang="en-ID" sz="3000" err="1"/>
              <a:t>direktorat</a:t>
            </a:r>
            <a:r>
              <a:rPr lang="en-ID" sz="3000"/>
              <a:t> </a:t>
            </a:r>
            <a:r>
              <a:rPr lang="en-ID" sz="3000" err="1"/>
              <a:t>simbelmawa</a:t>
            </a:r>
            <a:r>
              <a:rPr lang="en-ID" sz="3000"/>
              <a:t>: </a:t>
            </a:r>
            <a:r>
              <a:rPr lang="en-ID" sz="3000" b="1" err="1"/>
              <a:t>pertengahan</a:t>
            </a:r>
            <a:r>
              <a:rPr lang="en-ID" sz="3000" b="1"/>
              <a:t> </a:t>
            </a:r>
            <a:r>
              <a:rPr lang="en-ID" sz="3000" b="1" err="1"/>
              <a:t>maret</a:t>
            </a:r>
            <a:r>
              <a:rPr lang="en-ID" sz="3000" b="1"/>
              <a:t> – </a:t>
            </a:r>
            <a:r>
              <a:rPr lang="en-ID" sz="3000" b="1" err="1"/>
              <a:t>awal</a:t>
            </a:r>
            <a:r>
              <a:rPr lang="en-ID" sz="3000" b="1"/>
              <a:t> </a:t>
            </a:r>
            <a:r>
              <a:rPr lang="en-ID" sz="3000" b="1" err="1"/>
              <a:t>mei</a:t>
            </a:r>
            <a:endParaRPr lang="en-ID" sz="3000" b="1"/>
          </a:p>
          <a:p>
            <a:pPr>
              <a:lnSpc>
                <a:spcPct val="90000"/>
              </a:lnSpc>
            </a:pPr>
            <a:r>
              <a:rPr lang="en-ID" sz="3000" err="1"/>
              <a:t>Pengumuman</a:t>
            </a:r>
            <a:r>
              <a:rPr lang="en-ID" sz="3000"/>
              <a:t> </a:t>
            </a:r>
            <a:r>
              <a:rPr lang="en-ID" sz="3000" err="1"/>
              <a:t>penerimaan</a:t>
            </a:r>
            <a:r>
              <a:rPr lang="en-ID" sz="3000"/>
              <a:t>: </a:t>
            </a:r>
            <a:r>
              <a:rPr lang="en-ID" sz="3000" b="1"/>
              <a:t>April</a:t>
            </a:r>
          </a:p>
          <a:p>
            <a:pPr>
              <a:lnSpc>
                <a:spcPct val="90000"/>
              </a:lnSpc>
            </a:pPr>
            <a:r>
              <a:rPr lang="en-ID" sz="3000" err="1"/>
              <a:t>Pelaksanaan</a:t>
            </a:r>
            <a:r>
              <a:rPr lang="en-ID" sz="3000"/>
              <a:t> program: </a:t>
            </a:r>
            <a:r>
              <a:rPr lang="en-ID" sz="3000" b="1"/>
              <a:t>April </a:t>
            </a:r>
            <a:r>
              <a:rPr lang="en-ID" sz="3000" b="1" err="1"/>
              <a:t>pertengahan</a:t>
            </a:r>
            <a:r>
              <a:rPr lang="en-ID" sz="3000" b="1"/>
              <a:t> – September</a:t>
            </a:r>
          </a:p>
          <a:p>
            <a:pPr>
              <a:lnSpc>
                <a:spcPct val="90000"/>
              </a:lnSpc>
            </a:pPr>
            <a:r>
              <a:rPr lang="en-ID" sz="3000" err="1"/>
              <a:t>Pelaporan</a:t>
            </a:r>
            <a:r>
              <a:rPr lang="en-ID" sz="3000"/>
              <a:t> </a:t>
            </a:r>
            <a:r>
              <a:rPr lang="en-ID" sz="3000" err="1"/>
              <a:t>akhir</a:t>
            </a:r>
            <a:r>
              <a:rPr lang="en-ID" sz="3000"/>
              <a:t>: </a:t>
            </a:r>
            <a:r>
              <a:rPr lang="en-ID" sz="3000" b="1"/>
              <a:t>September </a:t>
            </a:r>
            <a:r>
              <a:rPr lang="en-ID" sz="3000" b="1" err="1"/>
              <a:t>pertengahan</a:t>
            </a:r>
            <a:endParaRPr lang="en-ID" sz="3000" b="1"/>
          </a:p>
          <a:p>
            <a:pPr>
              <a:lnSpc>
                <a:spcPct val="90000"/>
              </a:lnSpc>
            </a:pPr>
            <a:r>
              <a:rPr lang="en-ID" sz="3000" err="1"/>
              <a:t>Ekspo</a:t>
            </a:r>
            <a:r>
              <a:rPr lang="en-ID" sz="3000"/>
              <a:t> : </a:t>
            </a:r>
            <a:r>
              <a:rPr lang="en-ID" sz="3000" b="1" err="1"/>
              <a:t>Oktober</a:t>
            </a:r>
            <a:endParaRPr lang="en-ID" sz="3000" b="1"/>
          </a:p>
        </p:txBody>
      </p:sp>
    </p:spTree>
    <p:extLst>
      <p:ext uri="{BB962C8B-B14F-4D97-AF65-F5344CB8AC3E}">
        <p14:creationId xmlns:p14="http://schemas.microsoft.com/office/powerpoint/2010/main" val="384011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136E75-526D-DBC7-9FE9-A5CD8BB6D0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E04461-896D-4BAB-8D7E-9CFB6764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Dana hibah yang diberikan</a:t>
            </a:r>
          </a:p>
        </p:txBody>
      </p:sp>
    </p:spTree>
    <p:extLst>
      <p:ext uri="{BB962C8B-B14F-4D97-AF65-F5344CB8AC3E}">
        <p14:creationId xmlns:p14="http://schemas.microsoft.com/office/powerpoint/2010/main" val="1889610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F3EB-AF3A-C69E-16BF-A4648D0D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1105"/>
            <a:ext cx="9516980" cy="1004341"/>
          </a:xfrm>
        </p:spPr>
        <p:txBody>
          <a:bodyPr/>
          <a:lstStyle/>
          <a:p>
            <a:r>
              <a:rPr lang="fi-FI" sz="3200" b="1" dirty="0" err="1"/>
              <a:t>Sistematika</a:t>
            </a:r>
            <a:r>
              <a:rPr lang="fi-FI" sz="3200" b="1" dirty="0"/>
              <a:t> </a:t>
            </a:r>
            <a:r>
              <a:rPr lang="fi-FI" sz="3200" b="1" dirty="0" err="1"/>
              <a:t>penulisan</a:t>
            </a:r>
            <a:r>
              <a:rPr lang="fi-FI" sz="3200" b="1" dirty="0"/>
              <a:t> isi utama </a:t>
            </a:r>
            <a:r>
              <a:rPr lang="fi-FI" sz="3200" b="1" dirty="0" err="1"/>
              <a:t>proposal</a:t>
            </a:r>
            <a:r>
              <a:rPr lang="fi-FI" sz="3200" b="1" dirty="0"/>
              <a:t> PKM-K</a:t>
            </a:r>
            <a:endParaRPr lang="en-ID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56C2-5F8D-B8F5-2246-BF3A3E677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22" y="1696453"/>
            <a:ext cx="11612556" cy="4740442"/>
          </a:xfrm>
        </p:spPr>
        <p:txBody>
          <a:bodyPr/>
          <a:lstStyle/>
          <a:p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DAFTAR ISI </a:t>
            </a:r>
          </a:p>
          <a:p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DAFTAR GAMBAR (</a:t>
            </a:r>
            <a:r>
              <a:rPr lang="en-ID" sz="2000" b="1" dirty="0" err="1">
                <a:solidFill>
                  <a:schemeClr val="tx1">
                    <a:lumMod val="75000"/>
                  </a:schemeClr>
                </a:solidFill>
              </a:rPr>
              <a:t>jika</a:t>
            </a:r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tx1">
                    <a:lumMod val="75000"/>
                  </a:schemeClr>
                </a:solidFill>
              </a:rPr>
              <a:t>ada</a:t>
            </a:r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) </a:t>
            </a:r>
          </a:p>
          <a:p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DAFTAR TABEL (</a:t>
            </a:r>
            <a:r>
              <a:rPr lang="en-ID" sz="2000" b="1" dirty="0" err="1">
                <a:solidFill>
                  <a:schemeClr val="tx1">
                    <a:lumMod val="75000"/>
                  </a:schemeClr>
                </a:solidFill>
              </a:rPr>
              <a:t>jika</a:t>
            </a:r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tx1">
                    <a:lumMod val="75000"/>
                  </a:schemeClr>
                </a:solidFill>
              </a:rPr>
              <a:t>ada</a:t>
            </a:r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) </a:t>
            </a:r>
          </a:p>
          <a:p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DAFTAR LAMPIRAN (</a:t>
            </a:r>
            <a:r>
              <a:rPr lang="en-ID" sz="2000" b="1" dirty="0" err="1">
                <a:solidFill>
                  <a:schemeClr val="tx1">
                    <a:lumMod val="75000"/>
                  </a:schemeClr>
                </a:solidFill>
              </a:rPr>
              <a:t>jika</a:t>
            </a:r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ID" sz="2000" b="1" dirty="0" err="1">
                <a:solidFill>
                  <a:schemeClr val="tx1">
                    <a:lumMod val="75000"/>
                  </a:schemeClr>
                </a:solidFill>
              </a:rPr>
              <a:t>ada</a:t>
            </a:r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) </a:t>
            </a:r>
          </a:p>
          <a:p>
            <a:pPr marL="0" indent="0">
              <a:buNone/>
            </a:pPr>
            <a:endParaRPr lang="en-ID" sz="2000" b="1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BAB I. PENDAHULUAN </a:t>
            </a:r>
          </a:p>
          <a:p>
            <a:pPr marL="0" indent="0" algn="just">
              <a:buNone/>
            </a:pPr>
            <a:r>
              <a:rPr lang="en-ID" sz="2000" dirty="0"/>
              <a:t>Bab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berisi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uraian</a:t>
            </a:r>
            <a:r>
              <a:rPr lang="en-ID" sz="2000" dirty="0"/>
              <a:t> </a:t>
            </a:r>
            <a:r>
              <a:rPr lang="en-ID" sz="2000" dirty="0" err="1"/>
              <a:t>latar</a:t>
            </a:r>
            <a:r>
              <a:rPr lang="en-ID" sz="2000" dirty="0"/>
              <a:t> </a:t>
            </a:r>
            <a:r>
              <a:rPr lang="en-ID" sz="2000" dirty="0" err="1"/>
              <a:t>belakang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alasan</a:t>
            </a:r>
            <a:r>
              <a:rPr lang="en-ID" sz="2000" dirty="0"/>
              <a:t> yang </a:t>
            </a:r>
            <a:r>
              <a:rPr lang="en-ID" sz="2000" dirty="0" err="1"/>
              <a:t>mendasari</a:t>
            </a:r>
            <a:r>
              <a:rPr lang="en-ID" sz="2000" dirty="0"/>
              <a:t> </a:t>
            </a:r>
            <a:r>
              <a:rPr lang="en-ID" sz="2000" dirty="0" err="1"/>
              <a:t>disusunnya</a:t>
            </a:r>
            <a:r>
              <a:rPr lang="en-ID" sz="2000" dirty="0"/>
              <a:t> proposal PKM-K. Bagian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>
                <a:highlight>
                  <a:srgbClr val="FFFF00"/>
                </a:highlight>
              </a:rPr>
              <a:t>memaparkan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terkait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potensi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/>
              <a:t>dan </a:t>
            </a:r>
            <a:r>
              <a:rPr lang="en-ID" sz="2000" dirty="0" err="1">
                <a:highlight>
                  <a:srgbClr val="FFFF00"/>
                </a:highlight>
              </a:rPr>
              <a:t>peluang</a:t>
            </a:r>
            <a:r>
              <a:rPr lang="en-ID" sz="2000" dirty="0">
                <a:highlight>
                  <a:srgbClr val="FFFF00"/>
                </a:highlight>
              </a:rPr>
              <a:t> pasar </a:t>
            </a:r>
            <a:r>
              <a:rPr lang="en-ID" sz="2000" dirty="0"/>
              <a:t>(</a:t>
            </a:r>
            <a:r>
              <a:rPr lang="en-ID" sz="2000" dirty="0" err="1"/>
              <a:t>berdasarkan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</a:t>
            </a:r>
            <a:r>
              <a:rPr lang="en-ID" sz="2000" dirty="0" err="1"/>
              <a:t>analisis</a:t>
            </a:r>
            <a:r>
              <a:rPr lang="en-ID" sz="2000" dirty="0"/>
              <a:t> pasar) </a:t>
            </a:r>
            <a:r>
              <a:rPr lang="en-ID" sz="2000" dirty="0" err="1"/>
              <a:t>terkait</a:t>
            </a:r>
            <a:r>
              <a:rPr lang="en-ID" sz="2000" dirty="0"/>
              <a:t> ide </a:t>
            </a:r>
            <a:r>
              <a:rPr lang="en-ID" sz="2000" dirty="0" err="1"/>
              <a:t>produk</a:t>
            </a:r>
            <a:r>
              <a:rPr lang="en-ID" sz="2000" dirty="0"/>
              <a:t> yang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dipasarkan</a:t>
            </a:r>
            <a:r>
              <a:rPr lang="en-ID" sz="2000" dirty="0"/>
              <a:t>. </a:t>
            </a:r>
            <a:r>
              <a:rPr lang="en-ID" sz="2000" dirty="0" err="1"/>
              <a:t>Selain</a:t>
            </a:r>
            <a:r>
              <a:rPr lang="en-ID" sz="2000" dirty="0"/>
              <a:t> </a:t>
            </a:r>
            <a:r>
              <a:rPr lang="en-ID" sz="2000" dirty="0" err="1"/>
              <a:t>itu</a:t>
            </a:r>
            <a:r>
              <a:rPr lang="en-ID" sz="2000" dirty="0"/>
              <a:t>, </a:t>
            </a:r>
            <a:r>
              <a:rPr lang="en-ID" sz="2000" dirty="0" err="1"/>
              <a:t>bab</a:t>
            </a:r>
            <a:r>
              <a:rPr lang="en-ID" sz="2000" dirty="0"/>
              <a:t> </a:t>
            </a:r>
            <a:r>
              <a:rPr lang="en-ID" sz="2000" dirty="0" err="1"/>
              <a:t>ini</a:t>
            </a:r>
            <a:r>
              <a:rPr lang="en-ID" sz="2000" dirty="0"/>
              <a:t> juga </a:t>
            </a:r>
            <a:r>
              <a:rPr lang="en-ID" sz="2000" dirty="0" err="1"/>
              <a:t>menampilkan</a:t>
            </a:r>
            <a:r>
              <a:rPr lang="en-ID" sz="2000" dirty="0"/>
              <a:t> </a:t>
            </a:r>
            <a:r>
              <a:rPr lang="en-ID" sz="2000" dirty="0" err="1"/>
              <a:t>keunikan</a:t>
            </a:r>
            <a:r>
              <a:rPr lang="en-ID" sz="2000" dirty="0"/>
              <a:t>, </a:t>
            </a:r>
            <a:r>
              <a:rPr lang="en-ID" sz="2000" dirty="0" err="1"/>
              <a:t>jenis</a:t>
            </a:r>
            <a:r>
              <a:rPr lang="en-ID" sz="2000" dirty="0"/>
              <a:t>, dan </a:t>
            </a:r>
            <a:r>
              <a:rPr lang="en-ID" sz="2000" dirty="0" err="1"/>
              <a:t>spesifikasi</a:t>
            </a:r>
            <a:r>
              <a:rPr lang="en-ID" sz="2000" dirty="0"/>
              <a:t> </a:t>
            </a:r>
            <a:r>
              <a:rPr lang="en-ID" sz="2000" dirty="0" err="1"/>
              <a:t>teknis</a:t>
            </a:r>
            <a:r>
              <a:rPr lang="en-ID" sz="2000" dirty="0"/>
              <a:t> </a:t>
            </a:r>
            <a:r>
              <a:rPr lang="en-ID" sz="2000" dirty="0" err="1"/>
              <a:t>komoditas</a:t>
            </a:r>
            <a:r>
              <a:rPr lang="en-ID" sz="2000" dirty="0"/>
              <a:t> yang </a:t>
            </a:r>
            <a:r>
              <a:rPr lang="en-ID" sz="2000" dirty="0" err="1"/>
              <a:t>akan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modal </a:t>
            </a:r>
            <a:r>
              <a:rPr lang="en-ID" sz="2000" dirty="0" err="1"/>
              <a:t>berwirausaha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memaparkan</a:t>
            </a:r>
            <a:r>
              <a:rPr lang="en-ID" sz="2000" dirty="0"/>
              <a:t> </a:t>
            </a:r>
            <a:r>
              <a:rPr lang="en-ID" sz="2000" dirty="0" err="1"/>
              <a:t>perbedaan</a:t>
            </a:r>
            <a:r>
              <a:rPr lang="en-ID" sz="2000" dirty="0"/>
              <a:t> dan </a:t>
            </a:r>
            <a:r>
              <a:rPr lang="en-ID" sz="2000" dirty="0" err="1"/>
              <a:t>keunggulan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PKM-K </a:t>
            </a:r>
            <a:r>
              <a:rPr lang="en-ID" sz="2000" dirty="0" err="1"/>
              <a:t>dibanding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produk-produk</a:t>
            </a:r>
            <a:r>
              <a:rPr lang="en-ID" sz="2000" dirty="0"/>
              <a:t> </a:t>
            </a:r>
            <a:r>
              <a:rPr lang="en-ID" sz="2000" dirty="0" err="1"/>
              <a:t>sejenis</a:t>
            </a:r>
            <a:r>
              <a:rPr lang="en-ID" sz="2000" dirty="0"/>
              <a:t> yang </a:t>
            </a:r>
            <a:r>
              <a:rPr lang="en-ID" sz="2000" dirty="0" err="1"/>
              <a:t>sudah</a:t>
            </a:r>
            <a:r>
              <a:rPr lang="en-ID" sz="2000" dirty="0"/>
              <a:t> </a:t>
            </a:r>
            <a:r>
              <a:rPr lang="en-ID" sz="2000" dirty="0" err="1"/>
              <a:t>ada</a:t>
            </a:r>
            <a:r>
              <a:rPr lang="en-ID" sz="2000" dirty="0"/>
              <a:t>. </a:t>
            </a:r>
            <a:r>
              <a:rPr lang="en-ID" sz="2000" dirty="0" err="1"/>
              <a:t>Karakteristik</a:t>
            </a:r>
            <a:r>
              <a:rPr lang="en-ID" sz="2000" dirty="0"/>
              <a:t> pasar </a:t>
            </a:r>
            <a:r>
              <a:rPr lang="en-ID" sz="2000" dirty="0" err="1"/>
              <a:t>sasaran</a:t>
            </a:r>
            <a:r>
              <a:rPr lang="en-ID" sz="2000" dirty="0"/>
              <a:t> (</a:t>
            </a:r>
            <a:r>
              <a:rPr lang="en-ID" sz="2000" dirty="0" err="1"/>
              <a:t>calon</a:t>
            </a:r>
            <a:r>
              <a:rPr lang="en-ID" sz="2000" dirty="0"/>
              <a:t> </a:t>
            </a:r>
            <a:r>
              <a:rPr lang="en-ID" sz="2000" dirty="0" err="1"/>
              <a:t>konsumen</a:t>
            </a:r>
            <a:r>
              <a:rPr lang="en-ID" sz="2000" dirty="0"/>
              <a:t>)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diungkapkan</a:t>
            </a:r>
            <a:r>
              <a:rPr lang="en-ID" sz="2000" dirty="0"/>
              <a:t> </a:t>
            </a:r>
            <a:r>
              <a:rPr lang="en-ID" sz="2000" dirty="0" err="1"/>
              <a:t>keberadaan</a:t>
            </a:r>
            <a:r>
              <a:rPr lang="en-ID" sz="2000" dirty="0"/>
              <a:t> dan </a:t>
            </a:r>
            <a:r>
              <a:rPr lang="en-ID" sz="2000" dirty="0" err="1"/>
              <a:t>sebarannya</a:t>
            </a:r>
            <a:r>
              <a:rPr lang="en-ID" sz="2000" dirty="0"/>
              <a:t>. Bagian </a:t>
            </a:r>
            <a:r>
              <a:rPr lang="en-ID" sz="2000" dirty="0" err="1"/>
              <a:t>ini</a:t>
            </a:r>
            <a:r>
              <a:rPr lang="en-ID" sz="2000" dirty="0"/>
              <a:t> juga </a:t>
            </a:r>
            <a:r>
              <a:rPr lang="en-ID" sz="2000" dirty="0" err="1"/>
              <a:t>menyajikan</a:t>
            </a:r>
            <a:r>
              <a:rPr lang="en-ID" sz="2000" dirty="0"/>
              <a:t>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, </a:t>
            </a:r>
            <a:r>
              <a:rPr lang="en-ID" sz="2000" dirty="0" err="1"/>
              <a:t>manfaat</a:t>
            </a:r>
            <a:r>
              <a:rPr lang="en-ID" sz="2000" dirty="0"/>
              <a:t>, dan target </a:t>
            </a:r>
            <a:r>
              <a:rPr lang="en-ID" sz="2000" dirty="0" err="1"/>
              <a:t>luaran</a:t>
            </a:r>
            <a:r>
              <a:rPr lang="en-ID" sz="2000" dirty="0"/>
              <a:t> program PKM-K.</a:t>
            </a:r>
          </a:p>
          <a:p>
            <a:pPr marL="0" indent="0" algn="just">
              <a:buNone/>
            </a:pP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328164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A3D8-B397-091E-4751-FA070BCB2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0" y="517358"/>
            <a:ext cx="9212179" cy="782052"/>
          </a:xfrm>
        </p:spPr>
        <p:txBody>
          <a:bodyPr/>
          <a:lstStyle/>
          <a:p>
            <a:r>
              <a:rPr lang="en-US" sz="3600" dirty="0"/>
              <a:t>Next…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910E-9E1A-EE6A-3331-653F4AD73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380" y="1810837"/>
            <a:ext cx="11827240" cy="4626058"/>
          </a:xfrm>
        </p:spPr>
        <p:txBody>
          <a:bodyPr/>
          <a:lstStyle/>
          <a:p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BAB 2. GAMBARAN UMUM RENCANA USAHA </a:t>
            </a:r>
          </a:p>
          <a:p>
            <a:pPr marL="0" indent="0">
              <a:buNone/>
            </a:pPr>
            <a:r>
              <a:rPr lang="en-ID" sz="2000" dirty="0"/>
              <a:t>Bab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menguraikan</a:t>
            </a:r>
            <a:r>
              <a:rPr lang="en-ID" sz="2000" dirty="0"/>
              <a:t> </a:t>
            </a:r>
            <a:r>
              <a:rPr lang="en-ID" sz="2000" dirty="0" err="1"/>
              <a:t>terkait</a:t>
            </a:r>
            <a:r>
              <a:rPr lang="en-ID" sz="2000" dirty="0"/>
              <a:t> </a:t>
            </a:r>
            <a:r>
              <a:rPr lang="en-ID" sz="2000" dirty="0" err="1">
                <a:highlight>
                  <a:srgbClr val="FFFF00"/>
                </a:highlight>
              </a:rPr>
              <a:t>gambaran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umum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usaha</a:t>
            </a:r>
            <a:r>
              <a:rPr lang="en-ID" sz="2000" dirty="0"/>
              <a:t> yang </a:t>
            </a:r>
            <a:r>
              <a:rPr lang="en-ID" sz="2000" dirty="0" err="1"/>
              <a:t>direncanakan</a:t>
            </a:r>
            <a:r>
              <a:rPr lang="en-ID" sz="2000" dirty="0"/>
              <a:t> dan </a:t>
            </a:r>
            <a:r>
              <a:rPr lang="en-ID" sz="2000" dirty="0" err="1">
                <a:highlight>
                  <a:srgbClr val="FFFF00"/>
                </a:highlight>
              </a:rPr>
              <a:t>lingkungan</a:t>
            </a:r>
            <a:r>
              <a:rPr lang="en-ID" sz="2000" dirty="0"/>
              <a:t> yang </a:t>
            </a:r>
            <a:r>
              <a:rPr lang="en-ID" sz="2000" dirty="0" err="1">
                <a:highlight>
                  <a:srgbClr val="00FF00"/>
                </a:highlight>
              </a:rPr>
              <a:t>menunjukkan</a:t>
            </a:r>
            <a:r>
              <a:rPr lang="en-ID" sz="2000" dirty="0">
                <a:highlight>
                  <a:srgbClr val="00FF00"/>
                </a:highlight>
              </a:rPr>
              <a:t> </a:t>
            </a:r>
            <a:r>
              <a:rPr lang="en-ID" sz="2000" dirty="0" err="1">
                <a:highlight>
                  <a:srgbClr val="00FF00"/>
                </a:highlight>
              </a:rPr>
              <a:t>potensi</a:t>
            </a:r>
            <a:r>
              <a:rPr lang="en-ID" sz="2000" dirty="0">
                <a:highlight>
                  <a:srgbClr val="00FF00"/>
                </a:highlight>
              </a:rPr>
              <a:t> </a:t>
            </a:r>
            <a:r>
              <a:rPr lang="en-ID" sz="2000" dirty="0" err="1">
                <a:highlight>
                  <a:srgbClr val="00FF00"/>
                </a:highlight>
              </a:rPr>
              <a:t>sumber</a:t>
            </a:r>
            <a:r>
              <a:rPr lang="en-ID" sz="2000" dirty="0">
                <a:highlight>
                  <a:srgbClr val="00FF00"/>
                </a:highlight>
              </a:rPr>
              <a:t> </a:t>
            </a:r>
            <a:r>
              <a:rPr lang="en-ID" sz="2000" dirty="0" err="1">
                <a:highlight>
                  <a:srgbClr val="00FF00"/>
                </a:highlight>
              </a:rPr>
              <a:t>daya</a:t>
            </a:r>
            <a:r>
              <a:rPr lang="en-ID" sz="2000" dirty="0"/>
              <a:t>. </a:t>
            </a:r>
            <a:r>
              <a:rPr lang="en-ID" sz="2000" dirty="0" err="1"/>
              <a:t>Paparkan</a:t>
            </a:r>
            <a:r>
              <a:rPr lang="en-ID" sz="2000" dirty="0"/>
              <a:t> juga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komoditas</a:t>
            </a:r>
            <a:r>
              <a:rPr lang="en-ID" sz="2000" dirty="0"/>
              <a:t> </a:t>
            </a:r>
            <a:r>
              <a:rPr lang="en-ID" sz="2000" dirty="0" err="1"/>
              <a:t>produk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, </a:t>
            </a:r>
            <a:r>
              <a:rPr lang="en-ID" sz="2000" dirty="0" err="1"/>
              <a:t>manajemen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, </a:t>
            </a:r>
            <a:r>
              <a:rPr lang="en-ID" sz="2000" dirty="0" err="1"/>
              <a:t>peluang</a:t>
            </a:r>
            <a:r>
              <a:rPr lang="en-ID" sz="2000" dirty="0"/>
              <a:t> pasar dan strategi </a:t>
            </a:r>
            <a:r>
              <a:rPr lang="en-ID" sz="2000" dirty="0" err="1"/>
              <a:t>pemasarannya</a:t>
            </a:r>
            <a:r>
              <a:rPr lang="en-ID" sz="2000" dirty="0"/>
              <a:t>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analisis</a:t>
            </a:r>
            <a:r>
              <a:rPr lang="en-ID" sz="2000" dirty="0"/>
              <a:t> </a:t>
            </a:r>
            <a:r>
              <a:rPr lang="en-ID" sz="2000" dirty="0" err="1"/>
              <a:t>keuangan</a:t>
            </a:r>
            <a:r>
              <a:rPr lang="en-ID" sz="2000" dirty="0"/>
              <a:t> (</a:t>
            </a:r>
            <a:r>
              <a:rPr lang="en-ID" sz="2000" dirty="0" err="1"/>
              <a:t>ekonomi</a:t>
            </a:r>
            <a:r>
              <a:rPr lang="en-ID" sz="2000" dirty="0"/>
              <a:t>) </a:t>
            </a:r>
            <a:r>
              <a:rPr lang="en-ID" sz="2000" dirty="0" err="1"/>
              <a:t>usaha</a:t>
            </a:r>
            <a:r>
              <a:rPr lang="en-ID" sz="2000" dirty="0"/>
              <a:t> yang </a:t>
            </a:r>
            <a:r>
              <a:rPr lang="en-ID" sz="2000" dirty="0" err="1"/>
              <a:t>direncanakan</a:t>
            </a:r>
            <a:r>
              <a:rPr lang="en-ID" sz="2000" dirty="0"/>
              <a:t>. </a:t>
            </a:r>
            <a:r>
              <a:rPr lang="en-ID" sz="2000" dirty="0" err="1"/>
              <a:t>Analisis</a:t>
            </a:r>
            <a:r>
              <a:rPr lang="en-ID" sz="2000" dirty="0"/>
              <a:t> </a:t>
            </a:r>
            <a:r>
              <a:rPr lang="en-ID" sz="2000" dirty="0" err="1"/>
              <a:t>keuangan</a:t>
            </a:r>
            <a:r>
              <a:rPr lang="en-ID" sz="2000" dirty="0"/>
              <a:t> </a:t>
            </a:r>
            <a:r>
              <a:rPr lang="en-ID" sz="2000" dirty="0" err="1"/>
              <a:t>disajikan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singkat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menunjukkan</a:t>
            </a:r>
            <a:r>
              <a:rPr lang="en-ID" sz="2000" dirty="0"/>
              <a:t> </a:t>
            </a:r>
            <a:r>
              <a:rPr lang="en-ID" sz="2000" dirty="0" err="1"/>
              <a:t>kelayakan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 (</a:t>
            </a:r>
            <a:r>
              <a:rPr lang="en-ID" sz="2000" dirty="0" err="1"/>
              <a:t>termasuk</a:t>
            </a:r>
            <a:r>
              <a:rPr lang="en-ID" sz="2000" dirty="0"/>
              <a:t> </a:t>
            </a:r>
            <a:r>
              <a:rPr lang="en-ID" sz="2000" dirty="0" err="1"/>
              <a:t>adanya</a:t>
            </a:r>
            <a:r>
              <a:rPr lang="en-ID" sz="2000" dirty="0"/>
              <a:t> cash flow minimum </a:t>
            </a:r>
            <a:r>
              <a:rPr lang="en-ID" sz="2000" dirty="0" err="1"/>
              <a:t>untuk</a:t>
            </a:r>
            <a:r>
              <a:rPr lang="en-ID" sz="2000" dirty="0"/>
              <a:t> 2 </a:t>
            </a:r>
            <a:r>
              <a:rPr lang="en-ID" sz="2000" dirty="0" err="1"/>
              <a:t>tahun</a:t>
            </a:r>
            <a:r>
              <a:rPr lang="en-ID" sz="2000" dirty="0"/>
              <a:t> </a:t>
            </a:r>
            <a:r>
              <a:rPr lang="en-ID" sz="2000" dirty="0" err="1"/>
              <a:t>ke</a:t>
            </a:r>
            <a:r>
              <a:rPr lang="en-ID" sz="2000" dirty="0"/>
              <a:t> </a:t>
            </a:r>
            <a:r>
              <a:rPr lang="en-ID" sz="2000" dirty="0" err="1"/>
              <a:t>depan</a:t>
            </a:r>
            <a:r>
              <a:rPr lang="en-ID" sz="2000" dirty="0"/>
              <a:t>). </a:t>
            </a:r>
          </a:p>
          <a:p>
            <a:pPr marL="0" indent="0">
              <a:buNone/>
            </a:pPr>
            <a:endParaRPr lang="en-ID" sz="2000" dirty="0"/>
          </a:p>
          <a:p>
            <a:r>
              <a:rPr lang="en-ID" sz="2000" b="1" dirty="0">
                <a:solidFill>
                  <a:schemeClr val="tx1">
                    <a:lumMod val="75000"/>
                  </a:schemeClr>
                </a:solidFill>
              </a:rPr>
              <a:t>BAB 3. METODE PELAKSANAAN </a:t>
            </a:r>
          </a:p>
          <a:p>
            <a:pPr marL="0" indent="0">
              <a:buNone/>
            </a:pPr>
            <a:r>
              <a:rPr lang="en-ID" sz="2000" dirty="0"/>
              <a:t>Bab </a:t>
            </a:r>
            <a:r>
              <a:rPr lang="en-ID" sz="2000" dirty="0" err="1"/>
              <a:t>ini</a:t>
            </a:r>
            <a:r>
              <a:rPr lang="en-ID" sz="2000" dirty="0"/>
              <a:t> </a:t>
            </a:r>
            <a:r>
              <a:rPr lang="en-ID" sz="2000" dirty="0" err="1"/>
              <a:t>menyajikan</a:t>
            </a:r>
            <a:r>
              <a:rPr lang="en-ID" sz="2000" dirty="0"/>
              <a:t> </a:t>
            </a:r>
            <a:r>
              <a:rPr lang="en-ID" sz="2000" dirty="0" err="1"/>
              <a:t>uraian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>
                <a:highlight>
                  <a:srgbClr val="FFFF00"/>
                </a:highlight>
              </a:rPr>
              <a:t>teknik</a:t>
            </a:r>
            <a:r>
              <a:rPr lang="en-ID" sz="2000" dirty="0">
                <a:highlight>
                  <a:srgbClr val="FFFF00"/>
                </a:highlight>
              </a:rPr>
              <a:t>/</a:t>
            </a:r>
            <a:r>
              <a:rPr lang="en-ID" sz="2000" dirty="0" err="1">
                <a:highlight>
                  <a:srgbClr val="FFFF00"/>
                </a:highlight>
              </a:rPr>
              <a:t>cara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membuat</a:t>
            </a:r>
            <a:r>
              <a:rPr lang="en-ID" sz="2000" dirty="0">
                <a:highlight>
                  <a:srgbClr val="FFFF00"/>
                </a:highlight>
              </a:rPr>
              <a:t> </a:t>
            </a:r>
            <a:r>
              <a:rPr lang="en-ID" sz="2000" dirty="0" err="1">
                <a:highlight>
                  <a:srgbClr val="FFFF00"/>
                </a:highlight>
              </a:rPr>
              <a:t>produk</a:t>
            </a:r>
            <a:r>
              <a:rPr lang="en-ID" sz="2000" dirty="0"/>
              <a:t> </a:t>
            </a:r>
            <a:r>
              <a:rPr lang="en-ID" sz="2000" dirty="0" err="1"/>
              <a:t>komoditas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, </a:t>
            </a:r>
            <a:r>
              <a:rPr lang="en-ID" sz="2000" dirty="0" err="1">
                <a:highlight>
                  <a:srgbClr val="FFFF00"/>
                </a:highlight>
              </a:rPr>
              <a:t>mengemas</a:t>
            </a:r>
            <a:r>
              <a:rPr lang="en-ID" sz="2000" dirty="0"/>
              <a:t> dan </a:t>
            </a:r>
            <a:r>
              <a:rPr lang="en-ID" sz="2000" dirty="0" err="1">
                <a:highlight>
                  <a:srgbClr val="FFFF00"/>
                </a:highlight>
              </a:rPr>
              <a:t>memasarkan</a:t>
            </a:r>
            <a:r>
              <a:rPr lang="en-ID" sz="2000" dirty="0" err="1"/>
              <a:t>nya</a:t>
            </a:r>
            <a:r>
              <a:rPr lang="en-ID" sz="2000" dirty="0"/>
              <a:t> </a:t>
            </a:r>
            <a:r>
              <a:rPr lang="en-ID" sz="2000" dirty="0" err="1"/>
              <a:t>sekaligus</a:t>
            </a:r>
            <a:r>
              <a:rPr lang="en-ID" sz="2000" dirty="0"/>
              <a:t> </a:t>
            </a:r>
            <a:r>
              <a:rPr lang="en-ID" sz="2000" dirty="0" err="1"/>
              <a:t>tahapan</a:t>
            </a:r>
            <a:r>
              <a:rPr lang="en-ID" sz="2000" dirty="0"/>
              <a:t> </a:t>
            </a:r>
            <a:r>
              <a:rPr lang="en-ID" sz="2000" dirty="0" err="1"/>
              <a:t>pekerjaan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pencapaian</a:t>
            </a:r>
            <a:r>
              <a:rPr lang="en-ID" sz="2000" dirty="0"/>
              <a:t> </a:t>
            </a:r>
            <a:r>
              <a:rPr lang="en-ID" sz="2000" dirty="0" err="1"/>
              <a:t>tujuan</a:t>
            </a:r>
            <a:r>
              <a:rPr lang="en-ID" sz="2000" dirty="0"/>
              <a:t> PKM-K yang </a:t>
            </a:r>
            <a:r>
              <a:rPr lang="en-ID" sz="2000" dirty="0" err="1"/>
              <a:t>diusulkan</a:t>
            </a:r>
            <a:r>
              <a:rPr lang="en-ID" sz="2000" dirty="0"/>
              <a:t>. Di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tahapan</a:t>
            </a:r>
            <a:r>
              <a:rPr lang="en-ID" sz="2000" dirty="0"/>
              <a:t> </a:t>
            </a:r>
            <a:r>
              <a:rPr lang="en-ID" sz="2000" dirty="0" err="1"/>
              <a:t>pekerjaan</a:t>
            </a:r>
            <a:r>
              <a:rPr lang="en-ID" sz="2000" dirty="0"/>
              <a:t>, </a:t>
            </a:r>
            <a:r>
              <a:rPr lang="en-ID" sz="2000" dirty="0" err="1"/>
              <a:t>aktivitas-aktivitas</a:t>
            </a:r>
            <a:r>
              <a:rPr lang="en-ID" sz="2000" dirty="0"/>
              <a:t> yang </a:t>
            </a:r>
            <a:r>
              <a:rPr lang="en-ID" sz="2000" dirty="0" err="1"/>
              <a:t>dilakukan</a:t>
            </a:r>
            <a:r>
              <a:rPr lang="en-ID" sz="2000" dirty="0"/>
              <a:t> dan </a:t>
            </a:r>
            <a:r>
              <a:rPr lang="en-ID" sz="2000" dirty="0" err="1"/>
              <a:t>alat</a:t>
            </a:r>
            <a:r>
              <a:rPr lang="en-ID" sz="2000" dirty="0"/>
              <a:t>/</a:t>
            </a:r>
            <a:r>
              <a:rPr lang="en-ID" sz="2000" dirty="0" err="1"/>
              <a:t>bahan</a:t>
            </a:r>
            <a:r>
              <a:rPr lang="en-ID" sz="2000" dirty="0"/>
              <a:t> yang </a:t>
            </a:r>
            <a:r>
              <a:rPr lang="en-ID" sz="2000" dirty="0" err="1"/>
              <a:t>digunakan</a:t>
            </a:r>
            <a:r>
              <a:rPr lang="en-ID" sz="2000" dirty="0"/>
              <a:t> juga </a:t>
            </a:r>
            <a:r>
              <a:rPr lang="en-ID" sz="2000" dirty="0" err="1"/>
              <a:t>diuraikan</a:t>
            </a:r>
            <a:r>
              <a:rPr lang="en-ID" sz="2000" dirty="0"/>
              <a:t> </a:t>
            </a:r>
            <a:r>
              <a:rPr lang="en-ID" sz="2000" dirty="0" err="1"/>
              <a:t>secara</a:t>
            </a:r>
            <a:r>
              <a:rPr lang="en-ID" sz="2000" dirty="0"/>
              <a:t> </a:t>
            </a:r>
            <a:r>
              <a:rPr lang="en-ID" sz="2000" dirty="0" err="1"/>
              <a:t>rinci</a:t>
            </a:r>
            <a:r>
              <a:rPr lang="en-ID" sz="2000" dirty="0"/>
              <a:t>. </a:t>
            </a:r>
          </a:p>
          <a:p>
            <a:pPr marL="0" indent="0">
              <a:buNone/>
            </a:pP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52189871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0629E"/>
      </a:lt2>
      <a:accent1>
        <a:srgbClr val="0077C0"/>
      </a:accent1>
      <a:accent2>
        <a:srgbClr val="0082D2"/>
      </a:accent2>
      <a:accent3>
        <a:srgbClr val="FFFFFF"/>
      </a:accent3>
      <a:accent4>
        <a:srgbClr val="404040"/>
      </a:accent4>
      <a:accent5>
        <a:srgbClr val="AABDDC"/>
      </a:accent5>
      <a:accent6>
        <a:srgbClr val="0075BE"/>
      </a:accent6>
      <a:hlink>
        <a:srgbClr val="008CE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D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ID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D5B12"/>
        </a:lt2>
        <a:accent1>
          <a:srgbClr val="E6721D"/>
        </a:accent1>
        <a:accent2>
          <a:srgbClr val="F09125"/>
        </a:accent2>
        <a:accent3>
          <a:srgbClr val="FFFFFF"/>
        </a:accent3>
        <a:accent4>
          <a:srgbClr val="404040"/>
        </a:accent4>
        <a:accent5>
          <a:srgbClr val="F0BCAB"/>
        </a:accent5>
        <a:accent6>
          <a:srgbClr val="D98320"/>
        </a:accent6>
        <a:hlink>
          <a:srgbClr val="F0973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B5206"/>
        </a:lt2>
        <a:accent1>
          <a:srgbClr val="622C0A"/>
        </a:accent1>
        <a:accent2>
          <a:srgbClr val="E58218"/>
        </a:accent2>
        <a:accent3>
          <a:srgbClr val="FFFFFF"/>
        </a:accent3>
        <a:accent4>
          <a:srgbClr val="404040"/>
        </a:accent4>
        <a:accent5>
          <a:srgbClr val="B7ACAA"/>
        </a:accent5>
        <a:accent6>
          <a:srgbClr val="CF7515"/>
        </a:accent6>
        <a:hlink>
          <a:srgbClr val="8B35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6C362C"/>
        </a:lt2>
        <a:accent1>
          <a:srgbClr val="CA7920"/>
        </a:accent1>
        <a:accent2>
          <a:srgbClr val="E4980F"/>
        </a:accent2>
        <a:accent3>
          <a:srgbClr val="FFFFFF"/>
        </a:accent3>
        <a:accent4>
          <a:srgbClr val="404040"/>
        </a:accent4>
        <a:accent5>
          <a:srgbClr val="E1BEAB"/>
        </a:accent5>
        <a:accent6>
          <a:srgbClr val="CF890C"/>
        </a:accent6>
        <a:hlink>
          <a:srgbClr val="F1AD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28E32"/>
        </a:lt2>
        <a:accent1>
          <a:srgbClr val="D89306"/>
        </a:accent1>
        <a:accent2>
          <a:srgbClr val="E19E06"/>
        </a:accent2>
        <a:accent3>
          <a:srgbClr val="FFFFFF"/>
        </a:accent3>
        <a:accent4>
          <a:srgbClr val="404040"/>
        </a:accent4>
        <a:accent5>
          <a:srgbClr val="E9C8AA"/>
        </a:accent5>
        <a:accent6>
          <a:srgbClr val="CC8F05"/>
        </a:accent6>
        <a:hlink>
          <a:srgbClr val="EFB2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629E"/>
        </a:lt2>
        <a:accent1>
          <a:srgbClr val="0077C0"/>
        </a:accent1>
        <a:accent2>
          <a:srgbClr val="E4980F"/>
        </a:accent2>
        <a:accent3>
          <a:srgbClr val="FFFFFF"/>
        </a:accent3>
        <a:accent4>
          <a:srgbClr val="404040"/>
        </a:accent4>
        <a:accent5>
          <a:srgbClr val="AABDDC"/>
        </a:accent5>
        <a:accent6>
          <a:srgbClr val="CF890C"/>
        </a:accent6>
        <a:hlink>
          <a:srgbClr val="F1AD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0629E"/>
        </a:lt2>
        <a:accent1>
          <a:srgbClr val="0077C0"/>
        </a:accent1>
        <a:accent2>
          <a:srgbClr val="0082D2"/>
        </a:accent2>
        <a:accent3>
          <a:srgbClr val="FFFFFF"/>
        </a:accent3>
        <a:accent4>
          <a:srgbClr val="404040"/>
        </a:accent4>
        <a:accent5>
          <a:srgbClr val="AABDDC"/>
        </a:accent5>
        <a:accent6>
          <a:srgbClr val="0075BE"/>
        </a:accent6>
        <a:hlink>
          <a:srgbClr val="008CE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555</TotalTime>
  <Words>879</Words>
  <Application>Microsoft Office PowerPoint</Application>
  <PresentationFormat>Widescreen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Microsoft Sans Serif</vt:lpstr>
      <vt:lpstr>powerpoint-template-24</vt:lpstr>
      <vt:lpstr>Pengenalan Program Kewirausahaan  (P2MW dan PKM-K)</vt:lpstr>
      <vt:lpstr>Pengenalan</vt:lpstr>
      <vt:lpstr>Kategori Usaha P2MW</vt:lpstr>
      <vt:lpstr>PowerPoint Presentation</vt:lpstr>
      <vt:lpstr>Format Penulisan P2MW</vt:lpstr>
      <vt:lpstr>Jadwal pelaksanaan</vt:lpstr>
      <vt:lpstr>Dana hibah yang diberikan</vt:lpstr>
      <vt:lpstr>Sistematika penulisan isi utama proposal PKM-K</vt:lpstr>
      <vt:lpstr>Next…</vt:lpstr>
      <vt:lpstr>Next…</vt:lpstr>
      <vt:lpstr>Next…..</vt:lpstr>
      <vt:lpstr>Semangat belajar dan mulai Menyusun proposal yang dipilih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Latiful Hidayat</dc:creator>
  <cp:lastModifiedBy>Latiful Hidayat</cp:lastModifiedBy>
  <cp:revision>43</cp:revision>
  <dcterms:created xsi:type="dcterms:W3CDTF">2024-07-17T06:10:49Z</dcterms:created>
  <dcterms:modified xsi:type="dcterms:W3CDTF">2024-09-18T07:21:32Z</dcterms:modified>
</cp:coreProperties>
</file>