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7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18895" y="1109218"/>
            <a:ext cx="6506209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6639" y="1573526"/>
            <a:ext cx="3884929" cy="397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8464" y="2064258"/>
            <a:ext cx="3681095" cy="405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08401" y="483488"/>
            <a:ext cx="3727196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8650" y="1628012"/>
            <a:ext cx="8086699" cy="436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0136" y="1600022"/>
            <a:ext cx="3907154" cy="1246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621665">
              <a:lnSpc>
                <a:spcPct val="100000"/>
              </a:lnSpc>
              <a:spcBef>
                <a:spcPts val="110"/>
              </a:spcBef>
            </a:pPr>
            <a:r>
              <a:rPr sz="4000" spc="5" dirty="0"/>
              <a:t>Amenorhea </a:t>
            </a:r>
            <a:r>
              <a:rPr sz="4000" spc="10" dirty="0"/>
              <a:t> H</a:t>
            </a:r>
            <a:r>
              <a:rPr sz="4000" dirty="0"/>
              <a:t>ypog</a:t>
            </a:r>
            <a:r>
              <a:rPr sz="4000" spc="10" dirty="0"/>
              <a:t>o</a:t>
            </a:r>
            <a:r>
              <a:rPr sz="4000" dirty="0"/>
              <a:t>na</a:t>
            </a:r>
            <a:r>
              <a:rPr sz="4000" spc="10" dirty="0"/>
              <a:t>d</a:t>
            </a:r>
            <a:r>
              <a:rPr sz="4000" dirty="0"/>
              <a:t>otr</a:t>
            </a:r>
            <a:r>
              <a:rPr sz="4000" spc="10" dirty="0"/>
              <a:t>o</a:t>
            </a:r>
            <a:r>
              <a:rPr sz="4000" dirty="0"/>
              <a:t>pi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561666"/>
            <a:ext cx="328739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8610" marR="5080" indent="-296545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latin typeface="Arial MT"/>
                <a:cs typeface="Arial MT"/>
              </a:rPr>
              <a:t>Pemer</a:t>
            </a:r>
            <a:r>
              <a:rPr sz="4400" spc="5" dirty="0">
                <a:latin typeface="Arial MT"/>
                <a:cs typeface="Arial MT"/>
              </a:rPr>
              <a:t>i</a:t>
            </a:r>
            <a:r>
              <a:rPr sz="4400" dirty="0">
                <a:latin typeface="Arial MT"/>
                <a:cs typeface="Arial MT"/>
              </a:rPr>
              <a:t>ks</a:t>
            </a:r>
            <a:r>
              <a:rPr sz="4400" spc="-5" dirty="0">
                <a:latin typeface="Arial MT"/>
                <a:cs typeface="Arial MT"/>
              </a:rPr>
              <a:t>a</a:t>
            </a:r>
            <a:r>
              <a:rPr sz="4400" dirty="0">
                <a:latin typeface="Arial MT"/>
                <a:cs typeface="Arial MT"/>
              </a:rPr>
              <a:t>a</a:t>
            </a:r>
            <a:r>
              <a:rPr sz="4400" spc="-5" dirty="0">
                <a:latin typeface="Arial MT"/>
                <a:cs typeface="Arial MT"/>
              </a:rPr>
              <a:t>n  Penunjang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44010" y="1628012"/>
            <a:ext cx="3180715" cy="30130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70" dirty="0">
                <a:latin typeface="Arial MT"/>
                <a:cs typeface="Arial MT"/>
              </a:rPr>
              <a:t>Tes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darah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:</a:t>
            </a:r>
            <a:r>
              <a:rPr sz="2000" spc="-10" dirty="0">
                <a:latin typeface="Arial MT"/>
                <a:cs typeface="Arial MT"/>
              </a:rPr>
              <a:t> untuk </a:t>
            </a:r>
            <a:r>
              <a:rPr sz="2000" spc="-5" dirty="0">
                <a:latin typeface="Arial MT"/>
                <a:cs typeface="Arial MT"/>
              </a:rPr>
              <a:t> mengecek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kadar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hormon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FSH,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LH,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prolactin,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TSH 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dan</a:t>
            </a:r>
            <a:r>
              <a:rPr sz="2000" dirty="0">
                <a:latin typeface="Arial MT"/>
                <a:cs typeface="Arial MT"/>
              </a:rPr>
              <a:t> kadar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zat</a:t>
            </a:r>
            <a:r>
              <a:rPr sz="2000" spc="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besi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Biopsi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endometrium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70" dirty="0">
                <a:latin typeface="Arial MT"/>
                <a:cs typeface="Arial MT"/>
              </a:rPr>
              <a:t>Tes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genetic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MRI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kelenjar</a:t>
            </a:r>
            <a:endParaRPr sz="200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</a:pPr>
            <a:r>
              <a:rPr sz="2000" spc="-10" dirty="0">
                <a:latin typeface="Arial MT"/>
                <a:cs typeface="Arial MT"/>
              </a:rPr>
              <a:t>pituitary/hipotalamus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CT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scan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3141" y="1301877"/>
            <a:ext cx="35509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Pe</a:t>
            </a:r>
            <a:r>
              <a:rPr sz="3600" spc="-20" dirty="0"/>
              <a:t>n</a:t>
            </a:r>
            <a:r>
              <a:rPr sz="3600" spc="-5" dirty="0"/>
              <a:t>ata</a:t>
            </a:r>
            <a:r>
              <a:rPr sz="3600" spc="-20" dirty="0"/>
              <a:t>l</a:t>
            </a:r>
            <a:r>
              <a:rPr sz="3600" spc="-5" dirty="0"/>
              <a:t>aks</a:t>
            </a:r>
            <a:r>
              <a:rPr sz="3600" spc="-20" dirty="0"/>
              <a:t>a</a:t>
            </a:r>
            <a:r>
              <a:rPr sz="3600" spc="-5" dirty="0"/>
              <a:t>n</a:t>
            </a:r>
            <a:r>
              <a:rPr sz="3600" spc="-20" dirty="0"/>
              <a:t>a</a:t>
            </a:r>
            <a:r>
              <a:rPr sz="3600" spc="-5" dirty="0"/>
              <a:t>an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12444" y="2516695"/>
            <a:ext cx="3864610" cy="170942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68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spc="-45" dirty="0">
                <a:latin typeface="Arial MT"/>
                <a:cs typeface="Arial MT"/>
              </a:rPr>
              <a:t>Terapi</a:t>
            </a:r>
            <a:r>
              <a:rPr sz="2400" spc="-8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infertilitas</a:t>
            </a:r>
            <a:endParaRPr sz="24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Pemberian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progestin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atau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hormon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gonadotropin</a:t>
            </a:r>
            <a:endParaRPr sz="24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Injeksi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HCG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5571" y="4215460"/>
            <a:ext cx="583247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spc="-5" dirty="0">
                <a:latin typeface="Arial MT"/>
                <a:cs typeface="Arial MT"/>
              </a:rPr>
              <a:t>Diagnosa</a:t>
            </a:r>
            <a:r>
              <a:rPr sz="4400" spc="-40" dirty="0">
                <a:latin typeface="Arial MT"/>
                <a:cs typeface="Arial MT"/>
              </a:rPr>
              <a:t> </a:t>
            </a:r>
            <a:r>
              <a:rPr sz="4400" spc="-5" dirty="0">
                <a:latin typeface="Arial MT"/>
                <a:cs typeface="Arial MT"/>
              </a:rPr>
              <a:t>Keperawatan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8012"/>
            <a:ext cx="620839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Gangguan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citra </a:t>
            </a:r>
            <a:r>
              <a:rPr sz="2000" spc="-10" dirty="0">
                <a:latin typeface="Arial MT"/>
                <a:cs typeface="Arial MT"/>
              </a:rPr>
              <a:t>tubuh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berhubungan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dengan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biofisik,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0668" y="1932508"/>
            <a:ext cx="524764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/>
              <a:t>tahap</a:t>
            </a:r>
            <a:r>
              <a:rPr sz="2000" spc="10" dirty="0"/>
              <a:t> </a:t>
            </a:r>
            <a:r>
              <a:rPr sz="2000" spc="-5" dirty="0"/>
              <a:t>perkembangan,</a:t>
            </a:r>
            <a:r>
              <a:rPr sz="2000" dirty="0"/>
              <a:t> </a:t>
            </a:r>
            <a:r>
              <a:rPr sz="2000" spc="-5" dirty="0"/>
              <a:t>perseptual</a:t>
            </a:r>
            <a:r>
              <a:rPr sz="2000" spc="25" dirty="0"/>
              <a:t> </a:t>
            </a:r>
            <a:r>
              <a:rPr sz="2000" spc="-10" dirty="0"/>
              <a:t>dan</a:t>
            </a:r>
            <a:r>
              <a:rPr sz="2000" spc="15" dirty="0"/>
              <a:t> </a:t>
            </a:r>
            <a:r>
              <a:rPr sz="2000" spc="-15" dirty="0"/>
              <a:t>penyakit</a:t>
            </a:r>
            <a:endParaRPr sz="2000"/>
          </a:p>
        </p:txBody>
      </p:sp>
      <p:sp>
        <p:nvSpPr>
          <p:cNvPr id="5" name="object 5"/>
          <p:cNvSpPr txBox="1"/>
          <p:nvPr/>
        </p:nvSpPr>
        <p:spPr>
          <a:xfrm>
            <a:off x="536244" y="2237154"/>
            <a:ext cx="5958205" cy="10617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Ansietas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berhubungan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dengan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status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kesehatan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Defisit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pengetahuan</a:t>
            </a:r>
            <a:r>
              <a:rPr sz="2000" spc="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berhubungan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dengan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kurang</a:t>
            </a:r>
            <a:endParaRPr sz="200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 MT"/>
                <a:cs typeface="Arial MT"/>
              </a:rPr>
              <a:t>informasi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yang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didapat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tentang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5" dirty="0">
                <a:latin typeface="Arial MT"/>
                <a:cs typeface="Arial MT"/>
              </a:rPr>
              <a:t>penyakitnya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5346" y="483488"/>
            <a:ext cx="589216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Intervensi</a:t>
            </a:r>
            <a:r>
              <a:rPr spc="-50" dirty="0"/>
              <a:t> </a:t>
            </a:r>
            <a:r>
              <a:rPr spc="-5" dirty="0"/>
              <a:t>Keperawatan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/>
              <a:t>Promosi</a:t>
            </a:r>
            <a:r>
              <a:rPr spc="-50" dirty="0"/>
              <a:t> </a:t>
            </a:r>
            <a:r>
              <a:rPr dirty="0"/>
              <a:t>citra</a:t>
            </a:r>
            <a:r>
              <a:rPr spc="-50" dirty="0"/>
              <a:t> </a:t>
            </a:r>
            <a:r>
              <a:rPr dirty="0"/>
              <a:t>tubuh</a:t>
            </a:r>
            <a:r>
              <a:rPr spc="-15" dirty="0"/>
              <a:t> </a:t>
            </a:r>
            <a:r>
              <a:rPr dirty="0"/>
              <a:t>:</a:t>
            </a:r>
          </a:p>
          <a:p>
            <a:pPr marL="356870" indent="-344805">
              <a:lnSpc>
                <a:spcPct val="100000"/>
              </a:lnSpc>
              <a:spcBef>
                <a:spcPts val="430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/>
              <a:t>Identifikasi</a:t>
            </a:r>
            <a:r>
              <a:rPr spc="-80" dirty="0"/>
              <a:t> </a:t>
            </a:r>
            <a:r>
              <a:rPr dirty="0"/>
              <a:t>harapan</a:t>
            </a:r>
            <a:r>
              <a:rPr spc="-35" dirty="0"/>
              <a:t> </a:t>
            </a:r>
            <a:r>
              <a:rPr dirty="0"/>
              <a:t>citra</a:t>
            </a:r>
            <a:r>
              <a:rPr spc="-35" dirty="0"/>
              <a:t> </a:t>
            </a:r>
            <a:r>
              <a:rPr dirty="0"/>
              <a:t>tubuh</a:t>
            </a:r>
          </a:p>
          <a:p>
            <a:pPr marR="19685" algn="r">
              <a:lnSpc>
                <a:spcPct val="100000"/>
              </a:lnSpc>
              <a:spcBef>
                <a:spcPts val="5"/>
              </a:spcBef>
            </a:pPr>
            <a:r>
              <a:rPr dirty="0"/>
              <a:t>berdasarkan</a:t>
            </a:r>
            <a:r>
              <a:rPr spc="-50" dirty="0"/>
              <a:t> </a:t>
            </a:r>
            <a:r>
              <a:rPr dirty="0"/>
              <a:t>tahap</a:t>
            </a:r>
            <a:r>
              <a:rPr spc="-35" dirty="0"/>
              <a:t> </a:t>
            </a:r>
            <a:r>
              <a:rPr dirty="0"/>
              <a:t>perkembangan</a:t>
            </a:r>
          </a:p>
          <a:p>
            <a:pPr marL="344170" marR="21590" indent="-344170" algn="r">
              <a:lnSpc>
                <a:spcPct val="100000"/>
              </a:lnSpc>
              <a:spcBef>
                <a:spcPts val="430"/>
              </a:spcBef>
              <a:buChar char="•"/>
              <a:tabLst>
                <a:tab pos="344170" algn="l"/>
                <a:tab pos="357505" algn="l"/>
              </a:tabLst>
            </a:pPr>
            <a:r>
              <a:rPr spc="-5" dirty="0"/>
              <a:t>Monitor</a:t>
            </a:r>
            <a:r>
              <a:rPr spc="-10" dirty="0"/>
              <a:t> </a:t>
            </a:r>
            <a:r>
              <a:rPr dirty="0"/>
              <a:t>frekuensi</a:t>
            </a:r>
            <a:r>
              <a:rPr spc="-60" dirty="0"/>
              <a:t> </a:t>
            </a:r>
            <a:r>
              <a:rPr dirty="0"/>
              <a:t>pernyataan</a:t>
            </a:r>
            <a:r>
              <a:rPr spc="-40" dirty="0"/>
              <a:t> </a:t>
            </a:r>
            <a:r>
              <a:rPr dirty="0"/>
              <a:t>kritik</a:t>
            </a:r>
          </a:p>
          <a:p>
            <a:pPr marL="356870">
              <a:lnSpc>
                <a:spcPct val="100000"/>
              </a:lnSpc>
            </a:pPr>
            <a:r>
              <a:rPr dirty="0"/>
              <a:t>terhadap</a:t>
            </a:r>
            <a:r>
              <a:rPr spc="-45" dirty="0"/>
              <a:t> </a:t>
            </a:r>
            <a:r>
              <a:rPr dirty="0"/>
              <a:t>diri</a:t>
            </a:r>
            <a:r>
              <a:rPr spc="-20" dirty="0"/>
              <a:t> </a:t>
            </a:r>
            <a:r>
              <a:rPr dirty="0"/>
              <a:t>sendiri</a:t>
            </a:r>
          </a:p>
          <a:p>
            <a:pPr marL="356870" indent="-344805">
              <a:lnSpc>
                <a:spcPct val="100000"/>
              </a:lnSpc>
              <a:spcBef>
                <a:spcPts val="434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/>
              <a:t>Diskusikan</a:t>
            </a:r>
            <a:r>
              <a:rPr spc="-85" dirty="0"/>
              <a:t> </a:t>
            </a:r>
            <a:r>
              <a:rPr dirty="0"/>
              <a:t>perubahan</a:t>
            </a:r>
            <a:r>
              <a:rPr spc="-30" dirty="0"/>
              <a:t> </a:t>
            </a:r>
            <a:r>
              <a:rPr spc="5" dirty="0"/>
              <a:t>tubuh</a:t>
            </a:r>
            <a:r>
              <a:rPr spc="-55" dirty="0"/>
              <a:t> </a:t>
            </a:r>
            <a:r>
              <a:rPr spc="5" dirty="0"/>
              <a:t>dan</a:t>
            </a:r>
          </a:p>
          <a:p>
            <a:pPr marL="356870">
              <a:lnSpc>
                <a:spcPct val="100000"/>
              </a:lnSpc>
            </a:pPr>
            <a:r>
              <a:rPr dirty="0"/>
              <a:t>fungsinya</a:t>
            </a:r>
          </a:p>
          <a:p>
            <a:pPr marL="356870" indent="-344805">
              <a:lnSpc>
                <a:spcPct val="100000"/>
              </a:lnSpc>
              <a:spcBef>
                <a:spcPts val="434"/>
              </a:spcBef>
              <a:buChar char="•"/>
              <a:tabLst>
                <a:tab pos="356870" algn="l"/>
                <a:tab pos="357505" algn="l"/>
              </a:tabLst>
            </a:pPr>
            <a:r>
              <a:rPr spc="5" dirty="0"/>
              <a:t>Diskusikan</a:t>
            </a:r>
            <a:r>
              <a:rPr spc="-90" dirty="0"/>
              <a:t> </a:t>
            </a:r>
            <a:r>
              <a:rPr dirty="0"/>
              <a:t>perbedaan</a:t>
            </a:r>
            <a:r>
              <a:rPr spc="-45" dirty="0"/>
              <a:t> </a:t>
            </a:r>
            <a:r>
              <a:rPr dirty="0"/>
              <a:t>penampilan</a:t>
            </a:r>
          </a:p>
          <a:p>
            <a:pPr marL="356870">
              <a:lnSpc>
                <a:spcPct val="100000"/>
              </a:lnSpc>
            </a:pPr>
            <a:r>
              <a:rPr dirty="0"/>
              <a:t>fisik</a:t>
            </a:r>
            <a:r>
              <a:rPr spc="-40" dirty="0"/>
              <a:t> </a:t>
            </a:r>
            <a:r>
              <a:rPr dirty="0"/>
              <a:t>terhadap</a:t>
            </a:r>
            <a:r>
              <a:rPr spc="-40" dirty="0"/>
              <a:t> </a:t>
            </a:r>
            <a:r>
              <a:rPr dirty="0"/>
              <a:t>harga</a:t>
            </a:r>
            <a:r>
              <a:rPr spc="-50" dirty="0"/>
              <a:t> </a:t>
            </a:r>
            <a:r>
              <a:rPr dirty="0"/>
              <a:t>diri</a:t>
            </a:r>
          </a:p>
          <a:p>
            <a:pPr marL="356870" indent="-344805">
              <a:lnSpc>
                <a:spcPct val="100000"/>
              </a:lnSpc>
              <a:spcBef>
                <a:spcPts val="434"/>
              </a:spcBef>
              <a:buChar char="•"/>
              <a:tabLst>
                <a:tab pos="356870" algn="l"/>
                <a:tab pos="357505" algn="l"/>
              </a:tabLst>
            </a:pPr>
            <a:r>
              <a:rPr spc="5" dirty="0"/>
              <a:t>Diskusikan</a:t>
            </a:r>
            <a:r>
              <a:rPr spc="-90" dirty="0"/>
              <a:t> </a:t>
            </a:r>
            <a:r>
              <a:rPr spc="5" dirty="0"/>
              <a:t>kondisi</a:t>
            </a:r>
            <a:r>
              <a:rPr spc="-35" dirty="0"/>
              <a:t> </a:t>
            </a:r>
            <a:r>
              <a:rPr dirty="0"/>
              <a:t>stress</a:t>
            </a:r>
            <a:r>
              <a:rPr spc="-75" dirty="0"/>
              <a:t> </a:t>
            </a:r>
            <a:r>
              <a:rPr spc="-5" dirty="0"/>
              <a:t>yang</a:t>
            </a:r>
          </a:p>
          <a:p>
            <a:pPr marL="356870">
              <a:lnSpc>
                <a:spcPct val="100000"/>
              </a:lnSpc>
            </a:pPr>
            <a:r>
              <a:rPr dirty="0"/>
              <a:t>mempengaruhi</a:t>
            </a:r>
            <a:r>
              <a:rPr spc="-65" dirty="0"/>
              <a:t> </a:t>
            </a:r>
            <a:r>
              <a:rPr dirty="0"/>
              <a:t>citra</a:t>
            </a:r>
            <a:r>
              <a:rPr spc="-55" dirty="0"/>
              <a:t> </a:t>
            </a:r>
            <a:r>
              <a:rPr dirty="0"/>
              <a:t>tubuh</a:t>
            </a:r>
          </a:p>
          <a:p>
            <a:pPr marL="356870" indent="-344805">
              <a:lnSpc>
                <a:spcPct val="100000"/>
              </a:lnSpc>
              <a:spcBef>
                <a:spcPts val="430"/>
              </a:spcBef>
              <a:buChar char="•"/>
              <a:tabLst>
                <a:tab pos="356870" algn="l"/>
                <a:tab pos="357505" algn="l"/>
              </a:tabLst>
            </a:pPr>
            <a:r>
              <a:rPr spc="5" dirty="0"/>
              <a:t>Jelaskan</a:t>
            </a:r>
            <a:r>
              <a:rPr spc="-55" dirty="0"/>
              <a:t> </a:t>
            </a:r>
            <a:r>
              <a:rPr dirty="0"/>
              <a:t>kepada</a:t>
            </a:r>
            <a:r>
              <a:rPr spc="-55" dirty="0"/>
              <a:t> </a:t>
            </a:r>
            <a:r>
              <a:rPr dirty="0"/>
              <a:t>keluarga</a:t>
            </a:r>
            <a:r>
              <a:rPr spc="-25" dirty="0"/>
              <a:t> </a:t>
            </a:r>
            <a:r>
              <a:rPr dirty="0"/>
              <a:t>tentang</a:t>
            </a:r>
          </a:p>
          <a:p>
            <a:pPr marL="356870">
              <a:lnSpc>
                <a:spcPct val="100000"/>
              </a:lnSpc>
            </a:pPr>
            <a:r>
              <a:rPr spc="-5" dirty="0"/>
              <a:t>perawatan</a:t>
            </a:r>
            <a:r>
              <a:rPr spc="-15" dirty="0"/>
              <a:t> </a:t>
            </a:r>
            <a:r>
              <a:rPr dirty="0"/>
              <a:t>perubahan</a:t>
            </a:r>
            <a:r>
              <a:rPr spc="-50" dirty="0"/>
              <a:t> </a:t>
            </a:r>
            <a:r>
              <a:rPr dirty="0"/>
              <a:t>citra</a:t>
            </a:r>
            <a:r>
              <a:rPr spc="-20" dirty="0"/>
              <a:t> </a:t>
            </a:r>
            <a:r>
              <a:rPr dirty="0"/>
              <a:t>tubuh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28464" y="1569869"/>
            <a:ext cx="3601720" cy="326961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900" dirty="0">
                <a:latin typeface="Arial MT"/>
                <a:cs typeface="Arial MT"/>
              </a:rPr>
              <a:t>Reduksi</a:t>
            </a:r>
            <a:r>
              <a:rPr sz="1900" spc="-3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ansietas</a:t>
            </a:r>
            <a:endParaRPr sz="19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59"/>
              </a:spcBef>
              <a:buChar char="•"/>
              <a:tabLst>
                <a:tab pos="356870" algn="l"/>
                <a:tab pos="357505" algn="l"/>
              </a:tabLst>
            </a:pPr>
            <a:r>
              <a:rPr sz="1900" spc="-5" dirty="0">
                <a:latin typeface="Arial MT"/>
                <a:cs typeface="Arial MT"/>
              </a:rPr>
              <a:t>Monitor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tanda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tanda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ansietas</a:t>
            </a:r>
            <a:endParaRPr sz="19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455"/>
              </a:spcBef>
              <a:buChar char="•"/>
              <a:tabLst>
                <a:tab pos="356870" algn="l"/>
                <a:tab pos="357505" algn="l"/>
              </a:tabLst>
            </a:pPr>
            <a:r>
              <a:rPr sz="1900" spc="-5" dirty="0">
                <a:latin typeface="Arial MT"/>
                <a:cs typeface="Arial MT"/>
              </a:rPr>
              <a:t>Pahami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situasi</a:t>
            </a:r>
            <a:r>
              <a:rPr sz="1900" spc="-2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yang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membuat </a:t>
            </a:r>
            <a:r>
              <a:rPr sz="1900" spc="-51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ansietas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dengarkan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dengan 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penuh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perhatian</a:t>
            </a:r>
            <a:endParaRPr sz="19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59"/>
              </a:spcBef>
              <a:buChar char="•"/>
              <a:tabLst>
                <a:tab pos="356870" algn="l"/>
                <a:tab pos="357505" algn="l"/>
              </a:tabLst>
            </a:pPr>
            <a:r>
              <a:rPr sz="1900" spc="-5" dirty="0">
                <a:latin typeface="Arial MT"/>
                <a:cs typeface="Arial MT"/>
              </a:rPr>
              <a:t>Gunakan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pendekatan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yang</a:t>
            </a:r>
            <a:endParaRPr sz="190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</a:pPr>
            <a:r>
              <a:rPr sz="1900" spc="-5" dirty="0">
                <a:latin typeface="Arial MT"/>
                <a:cs typeface="Arial MT"/>
              </a:rPr>
              <a:t>tenang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dan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meyakinkan</a:t>
            </a:r>
            <a:endParaRPr sz="1900">
              <a:latin typeface="Arial MT"/>
              <a:cs typeface="Arial MT"/>
            </a:endParaRPr>
          </a:p>
          <a:p>
            <a:pPr marL="344170" marR="6985" indent="-344170">
              <a:lnSpc>
                <a:spcPct val="100000"/>
              </a:lnSpc>
              <a:spcBef>
                <a:spcPts val="459"/>
              </a:spcBef>
              <a:buChar char="•"/>
              <a:tabLst>
                <a:tab pos="344170" algn="l"/>
                <a:tab pos="357505" algn="l"/>
              </a:tabLst>
            </a:pPr>
            <a:r>
              <a:rPr sz="1900" spc="-5" dirty="0">
                <a:latin typeface="Arial MT"/>
                <a:cs typeface="Arial MT"/>
              </a:rPr>
              <a:t>Anjurkan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keluarga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untuk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tetap</a:t>
            </a:r>
            <a:endParaRPr sz="1900">
              <a:latin typeface="Arial MT"/>
              <a:cs typeface="Arial MT"/>
            </a:endParaRPr>
          </a:p>
          <a:p>
            <a:pPr marR="52705" algn="ctr">
              <a:lnSpc>
                <a:spcPct val="100000"/>
              </a:lnSpc>
            </a:pPr>
            <a:r>
              <a:rPr sz="1900" spc="-5" dirty="0">
                <a:latin typeface="Arial MT"/>
                <a:cs typeface="Arial MT"/>
              </a:rPr>
              <a:t>bersama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pasien,</a:t>
            </a:r>
            <a:r>
              <a:rPr sz="1900" spc="-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jika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perlu</a:t>
            </a:r>
            <a:endParaRPr sz="19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55"/>
              </a:spcBef>
              <a:buChar char="•"/>
              <a:tabLst>
                <a:tab pos="356870" algn="l"/>
                <a:tab pos="357505" algn="l"/>
              </a:tabLst>
            </a:pPr>
            <a:r>
              <a:rPr sz="1900" dirty="0">
                <a:latin typeface="Arial MT"/>
                <a:cs typeface="Arial MT"/>
              </a:rPr>
              <a:t>Latih</a:t>
            </a:r>
            <a:r>
              <a:rPr sz="1900" spc="-2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teknik</a:t>
            </a:r>
            <a:r>
              <a:rPr sz="1900" spc="-4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relaksasi</a:t>
            </a:r>
            <a:endParaRPr sz="19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5346" y="483488"/>
            <a:ext cx="589216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Intervensi</a:t>
            </a:r>
            <a:r>
              <a:rPr spc="-50" dirty="0"/>
              <a:t> </a:t>
            </a:r>
            <a:r>
              <a:rPr spc="-5" dirty="0"/>
              <a:t>Keperawatan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51432"/>
            <a:ext cx="5836285" cy="41243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Arial MT"/>
                <a:cs typeface="Arial MT"/>
              </a:rPr>
              <a:t>Edukasi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Kesehatan</a:t>
            </a:r>
            <a:endParaRPr sz="2400">
              <a:latin typeface="Arial MT"/>
              <a:cs typeface="Arial MT"/>
            </a:endParaRPr>
          </a:p>
          <a:p>
            <a:pPr marL="356870" marR="358775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Identifikasi kesiapan dan kemampuan </a:t>
            </a:r>
            <a:r>
              <a:rPr sz="2400" spc="-66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menerima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informasi</a:t>
            </a:r>
            <a:endParaRPr sz="2400">
              <a:latin typeface="Arial MT"/>
              <a:cs typeface="Arial MT"/>
            </a:endParaRPr>
          </a:p>
          <a:p>
            <a:pPr marL="356870" marR="191770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Sediakan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materi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media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pendidikan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kesehatan</a:t>
            </a:r>
            <a:endParaRPr sz="24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Arial MT"/>
                <a:cs typeface="Arial MT"/>
              </a:rPr>
              <a:t>Jadwalkan </a:t>
            </a:r>
            <a:r>
              <a:rPr sz="2400" dirty="0">
                <a:latin typeface="Arial MT"/>
                <a:cs typeface="Arial MT"/>
              </a:rPr>
              <a:t>pendidikan kesehatan sesuai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kesepakatan</a:t>
            </a:r>
            <a:endParaRPr sz="24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Berikan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kesempatan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bertanya</a:t>
            </a:r>
            <a:endParaRPr sz="2400">
              <a:latin typeface="Arial MT"/>
              <a:cs typeface="Arial MT"/>
            </a:endParaRPr>
          </a:p>
          <a:p>
            <a:pPr marL="356870" marR="920115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sz="2400" dirty="0">
                <a:latin typeface="Arial MT"/>
                <a:cs typeface="Arial MT"/>
              </a:rPr>
              <a:t>Jelaskan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5" dirty="0">
                <a:latin typeface="Arial MT"/>
                <a:cs typeface="Arial MT"/>
              </a:rPr>
              <a:t>faktor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resiko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yang</a:t>
            </a:r>
            <a:r>
              <a:rPr sz="2400" spc="5" dirty="0">
                <a:latin typeface="Arial MT"/>
                <a:cs typeface="Arial MT"/>
              </a:rPr>
              <a:t> dapat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mempengaruhi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kesehatan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Daftar</a:t>
            </a:r>
            <a:r>
              <a:rPr spc="-55" dirty="0"/>
              <a:t> </a:t>
            </a:r>
            <a:r>
              <a:rPr dirty="0"/>
              <a:t>Pustaka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628012"/>
            <a:ext cx="8079105" cy="436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7505" algn="l"/>
              </a:tabLst>
            </a:pPr>
            <a:r>
              <a:rPr sz="1600" spc="-25" dirty="0">
                <a:latin typeface="Arial MT"/>
                <a:cs typeface="Arial MT"/>
              </a:rPr>
              <a:t>Dwyer, </a:t>
            </a:r>
            <a:r>
              <a:rPr sz="1600" spc="5" dirty="0">
                <a:latin typeface="Arial MT"/>
                <a:cs typeface="Arial MT"/>
              </a:rPr>
              <a:t>A. </a:t>
            </a:r>
            <a:r>
              <a:rPr sz="1600" spc="-5" dirty="0">
                <a:latin typeface="Arial MT"/>
                <a:cs typeface="Arial MT"/>
              </a:rPr>
              <a:t>A., Quinton, R., Morin, </a:t>
            </a:r>
            <a:r>
              <a:rPr sz="1600" dirty="0">
                <a:latin typeface="Arial MT"/>
                <a:cs typeface="Arial MT"/>
              </a:rPr>
              <a:t>D., </a:t>
            </a:r>
            <a:r>
              <a:rPr sz="1600" spc="5" dirty="0">
                <a:latin typeface="Arial MT"/>
                <a:cs typeface="Arial MT"/>
              </a:rPr>
              <a:t>&amp; </a:t>
            </a:r>
            <a:r>
              <a:rPr sz="1600" spc="-5" dirty="0">
                <a:latin typeface="Arial MT"/>
                <a:cs typeface="Arial MT"/>
              </a:rPr>
              <a:t>Pitteloud, N. </a:t>
            </a:r>
            <a:r>
              <a:rPr sz="1600" spc="-10" dirty="0">
                <a:latin typeface="Arial MT"/>
                <a:cs typeface="Arial MT"/>
              </a:rPr>
              <a:t>(2014). </a:t>
            </a:r>
            <a:r>
              <a:rPr sz="1600" spc="-5" dirty="0">
                <a:latin typeface="Arial MT"/>
                <a:cs typeface="Arial MT"/>
              </a:rPr>
              <a:t>Identifying </a:t>
            </a:r>
            <a:r>
              <a:rPr sz="1600" dirty="0">
                <a:latin typeface="Arial MT"/>
                <a:cs typeface="Arial MT"/>
              </a:rPr>
              <a:t>the </a:t>
            </a:r>
            <a:r>
              <a:rPr sz="1600" spc="-5" dirty="0">
                <a:latin typeface="Arial MT"/>
                <a:cs typeface="Arial MT"/>
              </a:rPr>
              <a:t>unmet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health </a:t>
            </a:r>
            <a:r>
              <a:rPr sz="1600" spc="-10" dirty="0">
                <a:latin typeface="Arial MT"/>
                <a:cs typeface="Arial MT"/>
              </a:rPr>
              <a:t>needs </a:t>
            </a:r>
            <a:r>
              <a:rPr sz="1600" spc="-5" dirty="0">
                <a:latin typeface="Arial MT"/>
                <a:cs typeface="Arial MT"/>
              </a:rPr>
              <a:t>of patients with congenital hypogonadotropic </a:t>
            </a:r>
            <a:r>
              <a:rPr sz="1600" spc="-10" dirty="0">
                <a:latin typeface="Arial MT"/>
                <a:cs typeface="Arial MT"/>
              </a:rPr>
              <a:t>hypogonadism </a:t>
            </a:r>
            <a:r>
              <a:rPr sz="1600" spc="-5" dirty="0">
                <a:latin typeface="Arial MT"/>
                <a:cs typeface="Arial MT"/>
              </a:rPr>
              <a:t>using </a:t>
            </a:r>
            <a:r>
              <a:rPr sz="1600" dirty="0">
                <a:latin typeface="Arial MT"/>
                <a:cs typeface="Arial MT"/>
              </a:rPr>
              <a:t>a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web-based needs assessment: Implications </a:t>
            </a:r>
            <a:r>
              <a:rPr sz="1600" dirty="0">
                <a:latin typeface="Arial MT"/>
                <a:cs typeface="Arial MT"/>
              </a:rPr>
              <a:t>for </a:t>
            </a:r>
            <a:r>
              <a:rPr sz="1600" spc="-5" dirty="0">
                <a:latin typeface="Arial MT"/>
                <a:cs typeface="Arial MT"/>
              </a:rPr>
              <a:t>online interventions and </a:t>
            </a:r>
            <a:r>
              <a:rPr sz="1600" spc="-10" dirty="0">
                <a:latin typeface="Arial MT"/>
                <a:cs typeface="Arial MT"/>
              </a:rPr>
              <a:t>peer-to-peer </a:t>
            </a:r>
            <a:r>
              <a:rPr sz="1600" spc="-5" dirty="0">
                <a:latin typeface="Arial MT"/>
                <a:cs typeface="Arial MT"/>
              </a:rPr>
              <a:t> support. </a:t>
            </a:r>
            <a:r>
              <a:rPr sz="1600" i="1" spc="-5" dirty="0">
                <a:latin typeface="Arial"/>
                <a:cs typeface="Arial"/>
              </a:rPr>
              <a:t>Orphanet Journal </a:t>
            </a:r>
            <a:r>
              <a:rPr sz="1600" i="1" spc="-15" dirty="0">
                <a:latin typeface="Arial"/>
                <a:cs typeface="Arial"/>
              </a:rPr>
              <a:t>of </a:t>
            </a:r>
            <a:r>
              <a:rPr sz="1600" i="1" spc="-5" dirty="0">
                <a:latin typeface="Arial"/>
                <a:cs typeface="Arial"/>
              </a:rPr>
              <a:t>Rare Diseases</a:t>
            </a:r>
            <a:r>
              <a:rPr sz="1600" spc="-5" dirty="0">
                <a:latin typeface="Arial MT"/>
                <a:cs typeface="Arial MT"/>
              </a:rPr>
              <a:t>, </a:t>
            </a:r>
            <a:r>
              <a:rPr sz="1600" i="1" spc="-5" dirty="0">
                <a:latin typeface="Arial"/>
                <a:cs typeface="Arial"/>
              </a:rPr>
              <a:t>9</a:t>
            </a:r>
            <a:r>
              <a:rPr sz="1600" spc="-5" dirty="0">
                <a:latin typeface="Arial MT"/>
                <a:cs typeface="Arial MT"/>
              </a:rPr>
              <a:t>(1), </a:t>
            </a:r>
            <a:r>
              <a:rPr sz="1600" spc="-30" dirty="0">
                <a:latin typeface="Arial MT"/>
                <a:cs typeface="Arial MT"/>
              </a:rPr>
              <a:t>1–11. </a:t>
            </a:r>
            <a:r>
              <a:rPr sz="1600" spc="-10" dirty="0">
                <a:latin typeface="Arial MT"/>
                <a:cs typeface="Arial MT"/>
              </a:rPr>
              <a:t>https://doi.org/10.1186/1750-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20" dirty="0">
                <a:latin typeface="Arial MT"/>
                <a:cs typeface="Arial MT"/>
              </a:rPr>
              <a:t>1172-9-83</a:t>
            </a:r>
            <a:endParaRPr sz="1600">
              <a:latin typeface="Arial MT"/>
              <a:cs typeface="Arial MT"/>
            </a:endParaRPr>
          </a:p>
          <a:p>
            <a:pPr marL="356870" marR="10160" indent="-344805" algn="just">
              <a:lnSpc>
                <a:spcPct val="100000"/>
              </a:lnSpc>
              <a:spcBef>
                <a:spcPts val="390"/>
              </a:spcBef>
              <a:buChar char="•"/>
              <a:tabLst>
                <a:tab pos="357505" algn="l"/>
              </a:tabLst>
            </a:pPr>
            <a:r>
              <a:rPr sz="1600" spc="-5" dirty="0">
                <a:latin typeface="Arial MT"/>
                <a:cs typeface="Arial MT"/>
              </a:rPr>
              <a:t>Santoro, N. (2017). Update </a:t>
            </a:r>
            <a:r>
              <a:rPr sz="1600" dirty="0">
                <a:latin typeface="Arial MT"/>
                <a:cs typeface="Arial MT"/>
              </a:rPr>
              <a:t>in </a:t>
            </a:r>
            <a:r>
              <a:rPr sz="1600" spc="-10" dirty="0">
                <a:latin typeface="Arial MT"/>
                <a:cs typeface="Arial MT"/>
              </a:rPr>
              <a:t>hyper- </a:t>
            </a:r>
            <a:r>
              <a:rPr sz="1600" spc="-5" dirty="0">
                <a:latin typeface="Arial MT"/>
                <a:cs typeface="Arial MT"/>
              </a:rPr>
              <a:t>and hypogonadotropic </a:t>
            </a:r>
            <a:r>
              <a:rPr sz="1600" spc="-10" dirty="0">
                <a:latin typeface="Arial MT"/>
                <a:cs typeface="Arial MT"/>
              </a:rPr>
              <a:t>amenorrhea. </a:t>
            </a:r>
            <a:r>
              <a:rPr sz="1600" i="1" spc="-5" dirty="0">
                <a:latin typeface="Arial"/>
                <a:cs typeface="Arial"/>
              </a:rPr>
              <a:t>Journal </a:t>
            </a:r>
            <a:r>
              <a:rPr sz="1600" i="1" spc="-10" dirty="0">
                <a:latin typeface="Arial"/>
                <a:cs typeface="Arial"/>
              </a:rPr>
              <a:t>of </a:t>
            </a:r>
            <a:r>
              <a:rPr sz="1600" i="1" spc="-5" dirty="0">
                <a:latin typeface="Arial"/>
                <a:cs typeface="Arial"/>
              </a:rPr>
              <a:t> Clinical</a:t>
            </a:r>
            <a:r>
              <a:rPr sz="1600" i="1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Endocrinology</a:t>
            </a:r>
            <a:r>
              <a:rPr sz="1600" i="1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and</a:t>
            </a:r>
            <a:r>
              <a:rPr sz="1600" i="1" spc="-5" dirty="0">
                <a:latin typeface="Arial"/>
                <a:cs typeface="Arial"/>
              </a:rPr>
              <a:t> Metabolism</a:t>
            </a:r>
            <a:r>
              <a:rPr sz="1600" spc="-5" dirty="0">
                <a:latin typeface="Arial MT"/>
                <a:cs typeface="Arial MT"/>
              </a:rPr>
              <a:t>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i="1" spc="-25" dirty="0">
                <a:latin typeface="Arial"/>
                <a:cs typeface="Arial"/>
              </a:rPr>
              <a:t>96</a:t>
            </a:r>
            <a:r>
              <a:rPr sz="1600" spc="-25" dirty="0">
                <a:latin typeface="Arial MT"/>
                <a:cs typeface="Arial MT"/>
              </a:rPr>
              <a:t>(11),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3281–3288.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https://doi.org/10.1210/jc.2011-1419</a:t>
            </a:r>
            <a:endParaRPr sz="1600">
              <a:latin typeface="Arial MT"/>
              <a:cs typeface="Arial MT"/>
            </a:endParaRPr>
          </a:p>
          <a:p>
            <a:pPr marL="356870" marR="6985" indent="-34480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7505" algn="l"/>
              </a:tabLst>
            </a:pPr>
            <a:r>
              <a:rPr sz="1600" spc="-5" dirty="0">
                <a:latin typeface="Arial MT"/>
                <a:cs typeface="Arial MT"/>
              </a:rPr>
              <a:t>Silveira, L. </a:t>
            </a:r>
            <a:r>
              <a:rPr sz="1600" spc="-85" dirty="0">
                <a:latin typeface="Arial MT"/>
                <a:cs typeface="Arial MT"/>
              </a:rPr>
              <a:t>F.</a:t>
            </a:r>
            <a:r>
              <a:rPr sz="1600" spc="-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G., MacColl, </a:t>
            </a:r>
            <a:r>
              <a:rPr sz="1600" dirty="0">
                <a:latin typeface="Arial MT"/>
                <a:cs typeface="Arial MT"/>
              </a:rPr>
              <a:t>G. S., </a:t>
            </a:r>
            <a:r>
              <a:rPr sz="1600" spc="5" dirty="0">
                <a:latin typeface="Arial MT"/>
                <a:cs typeface="Arial MT"/>
              </a:rPr>
              <a:t>&amp; </a:t>
            </a:r>
            <a:r>
              <a:rPr sz="1600" spc="-10" dirty="0">
                <a:latin typeface="Arial MT"/>
                <a:cs typeface="Arial MT"/>
              </a:rPr>
              <a:t>Bouloux, </a:t>
            </a:r>
            <a:r>
              <a:rPr sz="1600" spc="-105" dirty="0">
                <a:latin typeface="Arial MT"/>
                <a:cs typeface="Arial MT"/>
              </a:rPr>
              <a:t>P.</a:t>
            </a:r>
            <a:r>
              <a:rPr sz="1600" spc="-1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M. </a:t>
            </a:r>
            <a:r>
              <a:rPr sz="1600" dirty="0">
                <a:latin typeface="Arial MT"/>
                <a:cs typeface="Arial MT"/>
              </a:rPr>
              <a:t>G. </a:t>
            </a:r>
            <a:r>
              <a:rPr sz="1600" spc="-5" dirty="0">
                <a:latin typeface="Arial MT"/>
                <a:cs typeface="Arial MT"/>
              </a:rPr>
              <a:t>(2018). Hypogonadotropic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hypogonadism.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i="1" spc="-5" dirty="0">
                <a:latin typeface="Arial"/>
                <a:cs typeface="Arial"/>
              </a:rPr>
              <a:t>Seminars</a:t>
            </a:r>
            <a:r>
              <a:rPr sz="1600" i="1" dirty="0">
                <a:latin typeface="Arial"/>
                <a:cs typeface="Arial"/>
              </a:rPr>
              <a:t> in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Reproductive</a:t>
            </a:r>
            <a:r>
              <a:rPr sz="1600" i="1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Medicine</a:t>
            </a:r>
            <a:r>
              <a:rPr sz="1600" spc="-5" dirty="0">
                <a:latin typeface="Arial MT"/>
                <a:cs typeface="Arial MT"/>
              </a:rPr>
              <a:t>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i="1" spc="-10" dirty="0">
                <a:latin typeface="Arial"/>
                <a:cs typeface="Arial"/>
              </a:rPr>
              <a:t>20</a:t>
            </a:r>
            <a:r>
              <a:rPr sz="1600" spc="-10" dirty="0">
                <a:latin typeface="Arial MT"/>
                <a:cs typeface="Arial MT"/>
              </a:rPr>
              <a:t>(4),</a:t>
            </a:r>
            <a:r>
              <a:rPr sz="1600" spc="-5" dirty="0">
                <a:latin typeface="Arial MT"/>
                <a:cs typeface="Arial MT"/>
              </a:rPr>
              <a:t> 327–338.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https://doi.org/10.1055/s-2002-36707</a:t>
            </a:r>
            <a:endParaRPr sz="1600">
              <a:latin typeface="Arial MT"/>
              <a:cs typeface="Arial MT"/>
            </a:endParaRPr>
          </a:p>
          <a:p>
            <a:pPr marL="356870" marR="5715" indent="-344805" algn="just">
              <a:lnSpc>
                <a:spcPct val="100000"/>
              </a:lnSpc>
              <a:spcBef>
                <a:spcPts val="390"/>
              </a:spcBef>
              <a:buChar char="•"/>
              <a:tabLst>
                <a:tab pos="357505" algn="l"/>
              </a:tabLst>
            </a:pPr>
            <a:r>
              <a:rPr sz="1600" spc="-5" dirty="0">
                <a:latin typeface="Arial MT"/>
                <a:cs typeface="Arial MT"/>
              </a:rPr>
              <a:t>Sukmawati, M., Wahyudi, </a:t>
            </a:r>
            <a:r>
              <a:rPr sz="1600" dirty="0">
                <a:latin typeface="Arial MT"/>
                <a:cs typeface="Arial MT"/>
              </a:rPr>
              <a:t>A., </a:t>
            </a:r>
            <a:r>
              <a:rPr sz="1600" spc="-10" dirty="0">
                <a:latin typeface="Arial MT"/>
                <a:cs typeface="Arial MT"/>
              </a:rPr>
              <a:t>Hartono, </a:t>
            </a:r>
            <a:r>
              <a:rPr sz="1600" spc="5" dirty="0">
                <a:latin typeface="Arial MT"/>
                <a:cs typeface="Arial MT"/>
              </a:rPr>
              <a:t>J., &amp; </a:t>
            </a:r>
            <a:r>
              <a:rPr sz="1600" spc="-30" dirty="0">
                <a:latin typeface="Arial MT"/>
                <a:cs typeface="Arial MT"/>
              </a:rPr>
              <a:t>Tanojo,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95" dirty="0">
                <a:latin typeface="Arial MT"/>
                <a:cs typeface="Arial MT"/>
              </a:rPr>
              <a:t>T.</a:t>
            </a:r>
            <a:r>
              <a:rPr sz="1600" spc="25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D. (2019). Remaja pria </a:t>
            </a:r>
            <a:r>
              <a:rPr sz="1600" spc="-10" dirty="0">
                <a:latin typeface="Arial MT"/>
                <a:cs typeface="Arial MT"/>
              </a:rPr>
              <a:t>18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tahun </a:t>
            </a:r>
            <a:r>
              <a:rPr sz="1600" spc="-5" dirty="0">
                <a:latin typeface="Arial MT"/>
                <a:cs typeface="Arial MT"/>
              </a:rPr>
              <a:t>dengan hipogonadotropik-hipogonadisme dan postur </a:t>
            </a:r>
            <a:r>
              <a:rPr sz="1600" dirty="0">
                <a:latin typeface="Arial MT"/>
                <a:cs typeface="Arial MT"/>
              </a:rPr>
              <a:t>tubuh </a:t>
            </a:r>
            <a:r>
              <a:rPr sz="1600" spc="-5" dirty="0">
                <a:latin typeface="Arial MT"/>
                <a:cs typeface="Arial MT"/>
              </a:rPr>
              <a:t>pendek: sebuah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laporan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kasus.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i="1" spc="-10" dirty="0">
                <a:latin typeface="Arial"/>
                <a:cs typeface="Arial"/>
              </a:rPr>
              <a:t>Intisari</a:t>
            </a:r>
            <a:r>
              <a:rPr sz="1600" i="1" spc="-5" dirty="0">
                <a:latin typeface="Arial"/>
                <a:cs typeface="Arial"/>
              </a:rPr>
              <a:t> Sains</a:t>
            </a:r>
            <a:r>
              <a:rPr sz="1600" i="1" dirty="0">
                <a:latin typeface="Arial"/>
                <a:cs typeface="Arial"/>
              </a:rPr>
              <a:t> Medis</a:t>
            </a:r>
            <a:r>
              <a:rPr sz="1600" dirty="0">
                <a:latin typeface="Arial MT"/>
                <a:cs typeface="Arial MT"/>
              </a:rPr>
              <a:t>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i="1" spc="-5" dirty="0">
                <a:latin typeface="Arial"/>
                <a:cs typeface="Arial"/>
              </a:rPr>
              <a:t>10</a:t>
            </a:r>
            <a:r>
              <a:rPr sz="1600" spc="-5" dirty="0">
                <a:latin typeface="Arial MT"/>
                <a:cs typeface="Arial MT"/>
              </a:rPr>
              <a:t>(3),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568–574.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https://doi.org/10.15562/ism.v10i3.465</a:t>
            </a:r>
            <a:endParaRPr sz="1600">
              <a:latin typeface="Arial MT"/>
              <a:cs typeface="Arial MT"/>
            </a:endParaRPr>
          </a:p>
          <a:p>
            <a:pPr marL="356870" marR="6985" indent="-34480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7505" algn="l"/>
              </a:tabLst>
            </a:pPr>
            <a:r>
              <a:rPr sz="1600" spc="-25" dirty="0">
                <a:latin typeface="Arial MT"/>
                <a:cs typeface="Arial MT"/>
              </a:rPr>
              <a:t>Tudhur, </a:t>
            </a:r>
            <a:r>
              <a:rPr sz="1600" spc="-5" dirty="0">
                <a:latin typeface="Arial MT"/>
                <a:cs typeface="Arial MT"/>
              </a:rPr>
              <a:t>N. </a:t>
            </a:r>
            <a:r>
              <a:rPr sz="1600" spc="5" dirty="0">
                <a:latin typeface="Arial MT"/>
                <a:cs typeface="Arial MT"/>
              </a:rPr>
              <a:t>S., </a:t>
            </a:r>
            <a:r>
              <a:rPr sz="1600" spc="-5" dirty="0">
                <a:latin typeface="Arial MT"/>
                <a:cs typeface="Arial MT"/>
              </a:rPr>
              <a:t>Paramitha, </a:t>
            </a:r>
            <a:r>
              <a:rPr sz="1600" spc="5" dirty="0">
                <a:latin typeface="Arial MT"/>
                <a:cs typeface="Arial MT"/>
              </a:rPr>
              <a:t>A. </a:t>
            </a:r>
            <a:r>
              <a:rPr sz="1600" spc="-10" dirty="0">
                <a:latin typeface="Arial MT"/>
                <a:cs typeface="Arial MT"/>
              </a:rPr>
              <a:t>D., </a:t>
            </a:r>
            <a:r>
              <a:rPr sz="1600" spc="-20" dirty="0">
                <a:latin typeface="Arial MT"/>
                <a:cs typeface="Arial MT"/>
              </a:rPr>
              <a:t>Islamy, </a:t>
            </a:r>
            <a:r>
              <a:rPr sz="1600" spc="-5" dirty="0">
                <a:latin typeface="Arial MT"/>
                <a:cs typeface="Arial MT"/>
              </a:rPr>
              <a:t>N., </a:t>
            </a:r>
            <a:r>
              <a:rPr sz="1600" spc="5" dirty="0">
                <a:latin typeface="Arial MT"/>
                <a:cs typeface="Arial MT"/>
              </a:rPr>
              <a:t>&amp; </a:t>
            </a:r>
            <a:r>
              <a:rPr sz="1600" dirty="0">
                <a:latin typeface="Arial MT"/>
                <a:cs typeface="Arial MT"/>
              </a:rPr>
              <a:t>Wiajaya, O. </a:t>
            </a:r>
            <a:r>
              <a:rPr sz="1600" spc="-5" dirty="0">
                <a:latin typeface="Arial MT"/>
                <a:cs typeface="Arial MT"/>
              </a:rPr>
              <a:t>(2021). </a:t>
            </a:r>
            <a:r>
              <a:rPr sz="1600" i="1" spc="-5" dirty="0">
                <a:latin typeface="Arial"/>
                <a:cs typeface="Arial"/>
              </a:rPr>
              <a:t>Laporan Kasus </a:t>
            </a:r>
            <a:r>
              <a:rPr sz="1600" i="1" dirty="0">
                <a:latin typeface="Arial"/>
                <a:cs typeface="Arial"/>
              </a:rPr>
              <a:t>: 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i="1" spc="10" dirty="0">
                <a:latin typeface="Arial"/>
                <a:cs typeface="Arial"/>
              </a:rPr>
              <a:t>A</a:t>
            </a:r>
            <a:r>
              <a:rPr sz="1600" i="1" spc="-15" dirty="0">
                <a:latin typeface="Arial"/>
                <a:cs typeface="Arial"/>
              </a:rPr>
              <a:t>m</a:t>
            </a:r>
            <a:r>
              <a:rPr sz="1600" i="1" spc="-10" dirty="0">
                <a:latin typeface="Arial"/>
                <a:cs typeface="Arial"/>
              </a:rPr>
              <a:t>enore</a:t>
            </a:r>
            <a:r>
              <a:rPr sz="1600" i="1" dirty="0">
                <a:latin typeface="Arial"/>
                <a:cs typeface="Arial"/>
              </a:rPr>
              <a:t>a</a:t>
            </a:r>
            <a:r>
              <a:rPr sz="1600" i="1" spc="10" dirty="0">
                <a:latin typeface="Arial"/>
                <a:cs typeface="Arial"/>
              </a:rPr>
              <a:t> P</a:t>
            </a:r>
            <a:r>
              <a:rPr sz="1600" i="1" spc="-10" dirty="0">
                <a:latin typeface="Arial"/>
                <a:cs typeface="Arial"/>
              </a:rPr>
              <a:t>r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15" dirty="0">
                <a:latin typeface="Arial"/>
                <a:cs typeface="Arial"/>
              </a:rPr>
              <a:t>m</a:t>
            </a:r>
            <a:r>
              <a:rPr sz="1600" i="1" spc="-10" dirty="0">
                <a:latin typeface="Arial"/>
                <a:cs typeface="Arial"/>
              </a:rPr>
              <a:t>e</a:t>
            </a:r>
            <a:r>
              <a:rPr sz="1600" i="1" dirty="0">
                <a:latin typeface="Arial"/>
                <a:cs typeface="Arial"/>
              </a:rPr>
              <a:t>r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Ca</a:t>
            </a:r>
            <a:r>
              <a:rPr sz="1600" i="1" spc="5" dirty="0">
                <a:latin typeface="Arial"/>
                <a:cs typeface="Arial"/>
              </a:rPr>
              <a:t>s</a:t>
            </a:r>
            <a:r>
              <a:rPr sz="1600" i="1" dirty="0">
                <a:latin typeface="Arial"/>
                <a:cs typeface="Arial"/>
              </a:rPr>
              <a:t>e</a:t>
            </a:r>
            <a:r>
              <a:rPr sz="1600" i="1" spc="-15" dirty="0">
                <a:latin typeface="Arial"/>
                <a:cs typeface="Arial"/>
              </a:rPr>
              <a:t> </a:t>
            </a:r>
            <a:r>
              <a:rPr sz="1600" i="1" spc="-10" dirty="0">
                <a:latin typeface="Arial"/>
                <a:cs typeface="Arial"/>
              </a:rPr>
              <a:t>Repor</a:t>
            </a:r>
            <a:r>
              <a:rPr sz="1600" i="1" dirty="0">
                <a:latin typeface="Arial"/>
                <a:cs typeface="Arial"/>
              </a:rPr>
              <a:t>t</a:t>
            </a:r>
            <a:r>
              <a:rPr sz="1600" i="1" spc="-125" dirty="0">
                <a:latin typeface="Arial"/>
                <a:cs typeface="Arial"/>
              </a:rPr>
              <a:t> </a:t>
            </a:r>
            <a:r>
              <a:rPr sz="1600" i="1" dirty="0">
                <a:latin typeface="Arial"/>
                <a:cs typeface="Arial"/>
              </a:rPr>
              <a:t>:</a:t>
            </a:r>
            <a:r>
              <a:rPr sz="1600" i="1" spc="20" dirty="0">
                <a:latin typeface="Arial"/>
                <a:cs typeface="Arial"/>
              </a:rPr>
              <a:t> </a:t>
            </a:r>
            <a:r>
              <a:rPr sz="1600" i="1" spc="10" dirty="0">
                <a:latin typeface="Arial"/>
                <a:cs typeface="Arial"/>
              </a:rPr>
              <a:t>P</a:t>
            </a:r>
            <a:r>
              <a:rPr sz="1600" i="1" spc="-10" dirty="0">
                <a:latin typeface="Arial"/>
                <a:cs typeface="Arial"/>
              </a:rPr>
              <a:t>r</a:t>
            </a:r>
            <a:r>
              <a:rPr sz="1600" i="1" dirty="0">
                <a:latin typeface="Arial"/>
                <a:cs typeface="Arial"/>
              </a:rPr>
              <a:t>i</a:t>
            </a:r>
            <a:r>
              <a:rPr sz="1600" i="1" spc="-10" dirty="0">
                <a:latin typeface="Arial"/>
                <a:cs typeface="Arial"/>
              </a:rPr>
              <a:t>m</a:t>
            </a:r>
            <a:r>
              <a:rPr sz="1600" i="1" dirty="0">
                <a:latin typeface="Arial"/>
                <a:cs typeface="Arial"/>
              </a:rPr>
              <a:t>a</a:t>
            </a:r>
            <a:r>
              <a:rPr sz="1600" i="1" spc="-15" dirty="0">
                <a:latin typeface="Arial"/>
                <a:cs typeface="Arial"/>
              </a:rPr>
              <a:t>r</a:t>
            </a:r>
            <a:r>
              <a:rPr sz="1600" i="1" dirty="0">
                <a:latin typeface="Arial"/>
                <a:cs typeface="Arial"/>
              </a:rPr>
              <a:t>y</a:t>
            </a:r>
            <a:r>
              <a:rPr sz="1600" i="1" spc="-55" dirty="0">
                <a:latin typeface="Arial"/>
                <a:cs typeface="Arial"/>
              </a:rPr>
              <a:t> </a:t>
            </a:r>
            <a:r>
              <a:rPr sz="1600" i="1" spc="10" dirty="0">
                <a:latin typeface="Arial"/>
                <a:cs typeface="Arial"/>
              </a:rPr>
              <a:t>A</a:t>
            </a:r>
            <a:r>
              <a:rPr sz="1600" i="1" spc="-15" dirty="0">
                <a:latin typeface="Arial"/>
                <a:cs typeface="Arial"/>
              </a:rPr>
              <a:t>m</a:t>
            </a:r>
            <a:r>
              <a:rPr sz="1600" i="1" spc="-10" dirty="0">
                <a:latin typeface="Arial"/>
                <a:cs typeface="Arial"/>
              </a:rPr>
              <a:t>enorrhe</a:t>
            </a:r>
            <a:r>
              <a:rPr sz="1600" i="1" spc="-5" dirty="0">
                <a:latin typeface="Arial"/>
                <a:cs typeface="Arial"/>
              </a:rPr>
              <a:t>a</a:t>
            </a:r>
            <a:r>
              <a:rPr sz="1600" dirty="0">
                <a:latin typeface="Arial MT"/>
                <a:cs typeface="Arial MT"/>
              </a:rPr>
              <a:t>.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i="1" spc="-130" dirty="0">
                <a:latin typeface="Arial"/>
                <a:cs typeface="Arial"/>
              </a:rPr>
              <a:t>1</a:t>
            </a:r>
            <a:r>
              <a:rPr sz="1600" i="1" spc="-10" dirty="0">
                <a:latin typeface="Arial"/>
                <a:cs typeface="Arial"/>
              </a:rPr>
              <a:t>1</a:t>
            </a:r>
            <a:r>
              <a:rPr sz="1600" spc="-10" dirty="0">
                <a:latin typeface="Arial MT"/>
                <a:cs typeface="Arial MT"/>
              </a:rPr>
              <a:t>(</a:t>
            </a:r>
            <a:r>
              <a:rPr sz="1600" spc="10" dirty="0">
                <a:latin typeface="Arial MT"/>
                <a:cs typeface="Arial MT"/>
              </a:rPr>
              <a:t>A</a:t>
            </a:r>
            <a:r>
              <a:rPr sz="1600" spc="-10" dirty="0">
                <a:latin typeface="Arial MT"/>
                <a:cs typeface="Arial MT"/>
              </a:rPr>
              <a:t>pr</a:t>
            </a:r>
            <a:r>
              <a:rPr sz="1600" dirty="0">
                <a:latin typeface="Arial MT"/>
                <a:cs typeface="Arial MT"/>
              </a:rPr>
              <a:t>il</a:t>
            </a:r>
            <a:r>
              <a:rPr sz="1600" spc="-10" dirty="0">
                <a:latin typeface="Arial MT"/>
                <a:cs typeface="Arial MT"/>
              </a:rPr>
              <a:t>)</a:t>
            </a:r>
            <a:r>
              <a:rPr sz="1600" dirty="0">
                <a:latin typeface="Arial MT"/>
                <a:cs typeface="Arial MT"/>
              </a:rPr>
              <a:t>, </a:t>
            </a:r>
            <a:r>
              <a:rPr sz="1600" spc="-10" dirty="0">
                <a:latin typeface="Arial MT"/>
                <a:cs typeface="Arial MT"/>
              </a:rPr>
              <a:t>191–195</a:t>
            </a:r>
            <a:r>
              <a:rPr sz="1600" dirty="0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0370" y="2917901"/>
            <a:ext cx="266700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Thank</a:t>
            </a:r>
            <a:r>
              <a:rPr spc="-125" dirty="0"/>
              <a:t> </a:t>
            </a:r>
            <a:r>
              <a:rPr spc="-145" dirty="0"/>
              <a:t>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0207" y="483488"/>
            <a:ext cx="3786504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Latar</a:t>
            </a:r>
            <a:r>
              <a:rPr spc="-35" dirty="0"/>
              <a:t> </a:t>
            </a:r>
            <a:r>
              <a:rPr spc="-5" dirty="0"/>
              <a:t>Belakang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14525" y="1653666"/>
            <a:ext cx="486346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Hipogonadotropik Hipogonadisme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(HH) </a:t>
            </a:r>
            <a:r>
              <a:rPr sz="2400" dirty="0">
                <a:latin typeface="Arial MT"/>
                <a:cs typeface="Arial MT"/>
              </a:rPr>
              <a:t>merupakan sindrom </a:t>
            </a:r>
            <a:r>
              <a:rPr sz="2400" spc="-5" dirty="0">
                <a:latin typeface="Arial MT"/>
                <a:cs typeface="Arial MT"/>
              </a:rPr>
              <a:t>klinis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kegagalan </a:t>
            </a:r>
            <a:r>
              <a:rPr sz="2400" dirty="0">
                <a:latin typeface="Arial MT"/>
                <a:cs typeface="Arial MT"/>
              </a:rPr>
              <a:t>gonad karena </a:t>
            </a:r>
            <a:r>
              <a:rPr sz="2400" spc="-5" dirty="0">
                <a:latin typeface="Arial MT"/>
                <a:cs typeface="Arial MT"/>
              </a:rPr>
              <a:t>adanya </a:t>
            </a:r>
            <a:r>
              <a:rPr sz="2400" dirty="0">
                <a:latin typeface="Arial MT"/>
                <a:cs typeface="Arial MT"/>
              </a:rPr>
              <a:t> defisiensi </a:t>
            </a:r>
            <a:r>
              <a:rPr sz="2400" i="1" dirty="0">
                <a:latin typeface="Arial"/>
                <a:cs typeface="Arial"/>
              </a:rPr>
              <a:t>gonadotropin releasing </a:t>
            </a:r>
            <a:r>
              <a:rPr sz="2400" i="1" spc="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hormone</a:t>
            </a:r>
            <a:r>
              <a:rPr sz="2400" i="1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 MT"/>
                <a:cs typeface="Arial MT"/>
              </a:rPr>
              <a:t>(GnRH) </a:t>
            </a:r>
            <a:r>
              <a:rPr sz="2400" dirty="0">
                <a:latin typeface="Arial MT"/>
                <a:cs typeface="Arial MT"/>
              </a:rPr>
              <a:t>pada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hipotalamus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atau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gonadotropin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pada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ptiutari.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8888"/>
            <a:ext cx="6553199" cy="1354217"/>
          </a:xfrm>
        </p:spPr>
        <p:txBody>
          <a:bodyPr/>
          <a:lstStyle/>
          <a:p>
            <a:r>
              <a:rPr lang="en-ID" dirty="0" smtClean="0"/>
              <a:t>Gonadotropin </a:t>
            </a:r>
            <a:r>
              <a:rPr lang="en-ID" dirty="0" err="1" smtClean="0"/>
              <a:t>Hormon</a:t>
            </a:r>
            <a:endParaRPr lang="en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833" t="26285" r="21667" b="11463"/>
          <a:stretch/>
        </p:blipFill>
        <p:spPr>
          <a:xfrm>
            <a:off x="0" y="0"/>
            <a:ext cx="9220200" cy="67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71650" y="861186"/>
            <a:ext cx="50272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77620" algn="l"/>
                <a:tab pos="1515745" algn="l"/>
                <a:tab pos="2152650" algn="l"/>
                <a:tab pos="4015740" algn="l"/>
              </a:tabLst>
            </a:pPr>
            <a:r>
              <a:rPr sz="2400" dirty="0">
                <a:latin typeface="Arial MT"/>
                <a:cs typeface="Arial MT"/>
              </a:rPr>
              <a:t>Pen</a:t>
            </a:r>
            <a:r>
              <a:rPr sz="2400" spc="-25" dirty="0">
                <a:latin typeface="Arial MT"/>
                <a:cs typeface="Arial MT"/>
              </a:rPr>
              <a:t>y</a:t>
            </a:r>
            <a:r>
              <a:rPr sz="2400" dirty="0">
                <a:latin typeface="Arial MT"/>
                <a:cs typeface="Arial MT"/>
              </a:rPr>
              <a:t>akit		</a:t>
            </a:r>
            <a:r>
              <a:rPr sz="2400" spc="-5" dirty="0">
                <a:latin typeface="Arial MT"/>
                <a:cs typeface="Arial MT"/>
              </a:rPr>
              <a:t>ini</a:t>
            </a:r>
            <a:r>
              <a:rPr sz="2400" dirty="0">
                <a:latin typeface="Arial MT"/>
                <a:cs typeface="Arial MT"/>
              </a:rPr>
              <a:t>	</a:t>
            </a:r>
            <a:r>
              <a:rPr sz="2400" spc="10" dirty="0">
                <a:latin typeface="Arial MT"/>
                <a:cs typeface="Arial MT"/>
              </a:rPr>
              <a:t>m</a:t>
            </a:r>
            <a:r>
              <a:rPr sz="2400" dirty="0">
                <a:latin typeface="Arial MT"/>
                <a:cs typeface="Arial MT"/>
              </a:rPr>
              <a:t>e</a:t>
            </a:r>
            <a:r>
              <a:rPr sz="2400" spc="-5" dirty="0">
                <a:latin typeface="Arial MT"/>
                <a:cs typeface="Arial MT"/>
              </a:rPr>
              <a:t>ru</a:t>
            </a:r>
            <a:r>
              <a:rPr sz="2400" spc="-20" dirty="0">
                <a:latin typeface="Arial MT"/>
                <a:cs typeface="Arial MT"/>
              </a:rPr>
              <a:t>p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5" dirty="0">
                <a:latin typeface="Arial MT"/>
                <a:cs typeface="Arial MT"/>
              </a:rPr>
              <a:t>k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5" dirty="0">
                <a:latin typeface="Arial MT"/>
                <a:cs typeface="Arial MT"/>
              </a:rPr>
              <a:t>n</a:t>
            </a:r>
            <a:r>
              <a:rPr sz="2400" dirty="0">
                <a:latin typeface="Arial MT"/>
                <a:cs typeface="Arial MT"/>
              </a:rPr>
              <a:t>	</a:t>
            </a:r>
            <a:r>
              <a:rPr sz="2400" spc="-5" dirty="0">
                <a:latin typeface="Arial MT"/>
                <a:cs typeface="Arial MT"/>
              </a:rPr>
              <a:t>s</a:t>
            </a:r>
            <a:r>
              <a:rPr sz="2400" spc="-20" dirty="0">
                <a:latin typeface="Arial MT"/>
                <a:cs typeface="Arial MT"/>
              </a:rPr>
              <a:t>e</a:t>
            </a:r>
            <a:r>
              <a:rPr sz="2400" dirty="0">
                <a:latin typeface="Arial MT"/>
                <a:cs typeface="Arial MT"/>
              </a:rPr>
              <a:t>bu</a:t>
            </a:r>
            <a:r>
              <a:rPr sz="2400" spc="-20" dirty="0">
                <a:latin typeface="Arial MT"/>
                <a:cs typeface="Arial MT"/>
              </a:rPr>
              <a:t>a</a:t>
            </a:r>
            <a:r>
              <a:rPr sz="2400" spc="-5" dirty="0">
                <a:latin typeface="Arial MT"/>
                <a:cs typeface="Arial MT"/>
              </a:rPr>
              <a:t>h  penyakit	akibat</a:t>
            </a:r>
            <a:r>
              <a:rPr sz="2400" spc="3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mutasi</a:t>
            </a:r>
            <a:r>
              <a:rPr sz="2400" spc="30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genetik</a:t>
            </a:r>
            <a:r>
              <a:rPr sz="2400" spc="3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yang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3421" y="1592960"/>
            <a:ext cx="32950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3690">
              <a:lnSpc>
                <a:spcPct val="100000"/>
              </a:lnSpc>
              <a:spcBef>
                <a:spcPts val="100"/>
              </a:spcBef>
              <a:tabLst>
                <a:tab pos="975994" algn="l"/>
                <a:tab pos="2247265" algn="l"/>
              </a:tabLst>
            </a:pPr>
            <a:r>
              <a:rPr sz="2400" spc="-20" dirty="0">
                <a:latin typeface="Arial MT"/>
                <a:cs typeface="Arial MT"/>
              </a:rPr>
              <a:t>g</a:t>
            </a:r>
            <a:r>
              <a:rPr sz="2400" dirty="0">
                <a:latin typeface="Arial MT"/>
                <a:cs typeface="Arial MT"/>
              </a:rPr>
              <a:t>an</a:t>
            </a:r>
            <a:r>
              <a:rPr sz="2400" spc="-20" dirty="0">
                <a:latin typeface="Arial MT"/>
                <a:cs typeface="Arial MT"/>
              </a:rPr>
              <a:t>gg</a:t>
            </a:r>
            <a:r>
              <a:rPr sz="2400" dirty="0">
                <a:latin typeface="Arial MT"/>
                <a:cs typeface="Arial MT"/>
              </a:rPr>
              <a:t>ua</a:t>
            </a:r>
            <a:r>
              <a:rPr sz="2400" spc="-5" dirty="0">
                <a:latin typeface="Arial MT"/>
                <a:cs typeface="Arial MT"/>
              </a:rPr>
              <a:t>n</a:t>
            </a:r>
            <a:r>
              <a:rPr sz="2400" dirty="0">
                <a:latin typeface="Arial MT"/>
                <a:cs typeface="Arial MT"/>
              </a:rPr>
              <a:t>	hor</a:t>
            </a:r>
            <a:r>
              <a:rPr sz="2400" spc="-15" dirty="0">
                <a:latin typeface="Arial MT"/>
                <a:cs typeface="Arial MT"/>
              </a:rPr>
              <a:t>m</a:t>
            </a:r>
            <a:r>
              <a:rPr sz="2400" dirty="0">
                <a:latin typeface="Arial MT"/>
                <a:cs typeface="Arial MT"/>
              </a:rPr>
              <a:t>o</a:t>
            </a:r>
            <a:r>
              <a:rPr sz="2400" spc="-5" dirty="0">
                <a:latin typeface="Arial MT"/>
                <a:cs typeface="Arial MT"/>
              </a:rPr>
              <a:t>n  </a:t>
            </a:r>
            <a:r>
              <a:rPr sz="2400" spc="-25" dirty="0">
                <a:latin typeface="Arial MT"/>
                <a:cs typeface="Arial MT"/>
              </a:rPr>
              <a:t>y</a:t>
            </a:r>
            <a:r>
              <a:rPr sz="2400" dirty="0">
                <a:latin typeface="Arial MT"/>
                <a:cs typeface="Arial MT"/>
              </a:rPr>
              <a:t>ang	disertai	</a:t>
            </a:r>
            <a:r>
              <a:rPr sz="2400" spc="-5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</a:t>
            </a:r>
            <a:r>
              <a:rPr sz="2400" spc="-20" dirty="0">
                <a:latin typeface="Arial MT"/>
                <a:cs typeface="Arial MT"/>
              </a:rPr>
              <a:t>e</a:t>
            </a:r>
            <a:r>
              <a:rPr sz="2400" dirty="0">
                <a:latin typeface="Arial MT"/>
                <a:cs typeface="Arial MT"/>
              </a:rPr>
              <a:t>n</a:t>
            </a:r>
            <a:r>
              <a:rPr sz="2400" spc="-20" dirty="0">
                <a:latin typeface="Arial MT"/>
                <a:cs typeface="Arial MT"/>
              </a:rPr>
              <a:t>g</a:t>
            </a:r>
            <a:r>
              <a:rPr sz="2400" dirty="0">
                <a:latin typeface="Arial MT"/>
                <a:cs typeface="Arial MT"/>
              </a:rPr>
              <a:t>an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95696" y="2324861"/>
            <a:ext cx="1604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pen</a:t>
            </a:r>
            <a:r>
              <a:rPr sz="2400" spc="-5" dirty="0">
                <a:latin typeface="Arial MT"/>
                <a:cs typeface="Arial MT"/>
              </a:rPr>
              <a:t>ci</a:t>
            </a:r>
            <a:r>
              <a:rPr sz="2400" spc="-25" dirty="0">
                <a:latin typeface="Arial MT"/>
                <a:cs typeface="Arial MT"/>
              </a:rPr>
              <a:t>u</a:t>
            </a:r>
            <a:r>
              <a:rPr sz="2400" spc="10" dirty="0">
                <a:latin typeface="Arial MT"/>
                <a:cs typeface="Arial MT"/>
              </a:rPr>
              <a:t>m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5" dirty="0">
                <a:latin typeface="Arial MT"/>
                <a:cs typeface="Arial MT"/>
              </a:rPr>
              <a:t>n</a:t>
            </a:r>
            <a:r>
              <a:rPr sz="2400" dirty="0"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1650" y="1592960"/>
            <a:ext cx="173545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melibatkan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reproduksi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gangguan </a:t>
            </a:r>
            <a:r>
              <a:rPr sz="2400" dirty="0">
                <a:latin typeface="Arial MT"/>
                <a:cs typeface="Arial MT"/>
              </a:rPr>
              <a:t> D</a:t>
            </a:r>
            <a:r>
              <a:rPr sz="2400" spc="-15" dirty="0">
                <a:latin typeface="Arial MT"/>
                <a:cs typeface="Arial MT"/>
              </a:rPr>
              <a:t>i</a:t>
            </a:r>
            <a:r>
              <a:rPr sz="2400" dirty="0">
                <a:latin typeface="Arial MT"/>
                <a:cs typeface="Arial MT"/>
              </a:rPr>
              <a:t>pe</a:t>
            </a:r>
            <a:r>
              <a:rPr sz="2400" spc="-10" dirty="0">
                <a:latin typeface="Arial MT"/>
                <a:cs typeface="Arial MT"/>
              </a:rPr>
              <a:t>r</a:t>
            </a:r>
            <a:r>
              <a:rPr sz="2400" dirty="0">
                <a:latin typeface="Arial MT"/>
                <a:cs typeface="Arial MT"/>
              </a:rPr>
              <a:t>ki</a:t>
            </a:r>
            <a:r>
              <a:rPr sz="2400" spc="-15" dirty="0">
                <a:latin typeface="Arial MT"/>
                <a:cs typeface="Arial MT"/>
              </a:rPr>
              <a:t>r</a:t>
            </a:r>
            <a:r>
              <a:rPr sz="2400" dirty="0">
                <a:latin typeface="Arial MT"/>
                <a:cs typeface="Arial MT"/>
              </a:rPr>
              <a:t>akan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3461" y="2324861"/>
            <a:ext cx="11626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indra </a:t>
            </a:r>
            <a:r>
              <a:rPr sz="2400" spc="5" dirty="0">
                <a:latin typeface="Arial MT"/>
                <a:cs typeface="Arial MT"/>
              </a:rPr>
              <a:t> pen</a:t>
            </a:r>
            <a:r>
              <a:rPr sz="2400" spc="-25" dirty="0">
                <a:latin typeface="Arial MT"/>
                <a:cs typeface="Arial MT"/>
              </a:rPr>
              <a:t>y</a:t>
            </a:r>
            <a:r>
              <a:rPr sz="2400" spc="5" dirty="0">
                <a:latin typeface="Arial MT"/>
                <a:cs typeface="Arial MT"/>
              </a:rPr>
              <a:t>a</a:t>
            </a:r>
            <a:r>
              <a:rPr sz="2400" dirty="0">
                <a:latin typeface="Arial MT"/>
                <a:cs typeface="Arial MT"/>
              </a:rPr>
              <a:t>kit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71650" y="3056635"/>
            <a:ext cx="3815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3775" algn="l"/>
                <a:tab pos="1460500" algn="l"/>
                <a:tab pos="2866390" algn="l"/>
              </a:tabLst>
            </a:pPr>
            <a:r>
              <a:rPr sz="2400" dirty="0">
                <a:latin typeface="Arial MT"/>
                <a:cs typeface="Arial MT"/>
              </a:rPr>
              <a:t>pad</a:t>
            </a:r>
            <a:r>
              <a:rPr sz="2400" spc="-5" dirty="0">
                <a:latin typeface="Arial MT"/>
                <a:cs typeface="Arial MT"/>
              </a:rPr>
              <a:t>a</a:t>
            </a:r>
            <a:r>
              <a:rPr sz="2400" dirty="0">
                <a:latin typeface="Arial MT"/>
                <a:cs typeface="Arial MT"/>
              </a:rPr>
              <a:t>	</a:t>
            </a:r>
            <a:r>
              <a:rPr sz="2400" spc="-5" dirty="0">
                <a:latin typeface="Arial MT"/>
                <a:cs typeface="Arial MT"/>
              </a:rPr>
              <a:t>1</a:t>
            </a:r>
            <a:r>
              <a:rPr sz="2400" dirty="0">
                <a:latin typeface="Arial MT"/>
                <a:cs typeface="Arial MT"/>
              </a:rPr>
              <a:t>	d</a:t>
            </a:r>
            <a:r>
              <a:rPr sz="2400" spc="-5" dirty="0">
                <a:latin typeface="Arial MT"/>
                <a:cs typeface="Arial MT"/>
              </a:rPr>
              <a:t>ia</a:t>
            </a:r>
            <a:r>
              <a:rPr sz="2400" spc="5" dirty="0">
                <a:latin typeface="Arial MT"/>
                <a:cs typeface="Arial MT"/>
              </a:rPr>
              <a:t>n</a:t>
            </a:r>
            <a:r>
              <a:rPr sz="2400" dirty="0">
                <a:latin typeface="Arial MT"/>
                <a:cs typeface="Arial MT"/>
              </a:rPr>
              <a:t>t</a:t>
            </a:r>
            <a:r>
              <a:rPr sz="2400" spc="10" dirty="0">
                <a:latin typeface="Arial MT"/>
                <a:cs typeface="Arial MT"/>
              </a:rPr>
              <a:t>a</a:t>
            </a:r>
            <a:r>
              <a:rPr sz="2400" spc="-5" dirty="0">
                <a:latin typeface="Arial MT"/>
                <a:cs typeface="Arial MT"/>
              </a:rPr>
              <a:t>ra</a:t>
            </a:r>
            <a:r>
              <a:rPr sz="2400" dirty="0">
                <a:latin typeface="Arial MT"/>
                <a:cs typeface="Arial MT"/>
              </a:rPr>
              <a:t>	</a:t>
            </a:r>
            <a:r>
              <a:rPr sz="2400" spc="-20" dirty="0">
                <a:latin typeface="Arial MT"/>
                <a:cs typeface="Arial MT"/>
              </a:rPr>
              <a:t>5</a:t>
            </a:r>
            <a:r>
              <a:rPr sz="2400" dirty="0">
                <a:latin typeface="Arial MT"/>
                <a:cs typeface="Arial MT"/>
              </a:rPr>
              <a:t>0.000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99328" y="2690316"/>
            <a:ext cx="14986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643255" algn="l"/>
              </a:tabLst>
            </a:pPr>
            <a:r>
              <a:rPr sz="2400" dirty="0">
                <a:latin typeface="Arial MT"/>
                <a:cs typeface="Arial MT"/>
              </a:rPr>
              <a:t>ini	</a:t>
            </a:r>
            <a:r>
              <a:rPr sz="2400" spc="-5" dirty="0">
                <a:latin typeface="Arial MT"/>
                <a:cs typeface="Arial MT"/>
              </a:rPr>
              <a:t>terjadi</a:t>
            </a:r>
            <a:endParaRPr sz="2400">
              <a:latin typeface="Arial MT"/>
              <a:cs typeface="Arial MT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Arial MT"/>
                <a:cs typeface="Arial MT"/>
              </a:rPr>
              <a:t>hingga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1650" y="3422091"/>
            <a:ext cx="502793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100.000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orang.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Angka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kejadian</a:t>
            </a:r>
            <a:r>
              <a:rPr sz="2400" spc="5" dirty="0">
                <a:latin typeface="Arial MT"/>
                <a:cs typeface="Arial MT"/>
              </a:rPr>
              <a:t> di 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Indonesia masih </a:t>
            </a:r>
            <a:r>
              <a:rPr sz="2400" spc="-5" dirty="0">
                <a:latin typeface="Arial MT"/>
                <a:cs typeface="Arial MT"/>
              </a:rPr>
              <a:t>terbatas </a:t>
            </a:r>
            <a:r>
              <a:rPr sz="2400" dirty="0">
                <a:latin typeface="Arial MT"/>
                <a:cs typeface="Arial MT"/>
              </a:rPr>
              <a:t>dan </a:t>
            </a:r>
            <a:r>
              <a:rPr sz="2400" spc="-5" dirty="0">
                <a:latin typeface="Arial MT"/>
                <a:cs typeface="Arial MT"/>
              </a:rPr>
              <a:t>belum </a:t>
            </a:r>
            <a:r>
              <a:rPr sz="2400" dirty="0">
                <a:latin typeface="Arial MT"/>
                <a:cs typeface="Arial MT"/>
              </a:rPr>
              <a:t> diketahui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secara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pasti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875" y="2630805"/>
            <a:ext cx="185610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Def</a:t>
            </a:r>
            <a:r>
              <a:rPr dirty="0"/>
              <a:t>i</a:t>
            </a:r>
            <a:r>
              <a:rPr spc="-10" dirty="0"/>
              <a:t>n</a:t>
            </a:r>
            <a:r>
              <a:rPr dirty="0"/>
              <a:t>i</a:t>
            </a:r>
            <a:r>
              <a:rPr spc="-5" dirty="0"/>
              <a:t>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95929" y="1076655"/>
            <a:ext cx="4695825" cy="3684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 MT"/>
                <a:cs typeface="Arial MT"/>
              </a:rPr>
              <a:t>Amenore </a:t>
            </a:r>
            <a:r>
              <a:rPr sz="2400" spc="-5" dirty="0">
                <a:latin typeface="Arial MT"/>
                <a:cs typeface="Arial MT"/>
              </a:rPr>
              <a:t>Hypogonadotropik </a:t>
            </a:r>
            <a:r>
              <a:rPr sz="2400" dirty="0">
                <a:latin typeface="Arial MT"/>
                <a:cs typeface="Arial MT"/>
              </a:rPr>
              <a:t> adalah kondisi dimana terdapat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kadar FSH dan LH </a:t>
            </a:r>
            <a:r>
              <a:rPr sz="2400" spc="-10" dirty="0">
                <a:latin typeface="Arial MT"/>
                <a:cs typeface="Arial MT"/>
              </a:rPr>
              <a:t>yang </a:t>
            </a:r>
            <a:r>
              <a:rPr sz="2400" dirty="0">
                <a:latin typeface="Arial MT"/>
                <a:cs typeface="Arial MT"/>
              </a:rPr>
              <a:t>cukup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untuk menstimulasi </a:t>
            </a:r>
            <a:r>
              <a:rPr sz="2400" spc="-5" dirty="0">
                <a:latin typeface="Arial MT"/>
                <a:cs typeface="Arial MT"/>
              </a:rPr>
              <a:t>ovarium </a:t>
            </a:r>
            <a:r>
              <a:rPr sz="2400" dirty="0">
                <a:latin typeface="Arial MT"/>
                <a:cs typeface="Arial MT"/>
              </a:rPr>
              <a:t>tetapi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ovarium </a:t>
            </a:r>
            <a:r>
              <a:rPr sz="2400" dirty="0">
                <a:latin typeface="Arial MT"/>
                <a:cs typeface="Arial MT"/>
              </a:rPr>
              <a:t>tidak </a:t>
            </a:r>
            <a:r>
              <a:rPr sz="2400" spc="5" dirty="0">
                <a:latin typeface="Arial MT"/>
                <a:cs typeface="Arial MT"/>
              </a:rPr>
              <a:t>mampu 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menghasilkan esterogen dan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progesterone. </a:t>
            </a:r>
            <a:r>
              <a:rPr sz="2400" spc="-5" dirty="0">
                <a:latin typeface="Arial MT"/>
                <a:cs typeface="Arial MT"/>
              </a:rPr>
              <a:t>Hal </a:t>
            </a:r>
            <a:r>
              <a:rPr sz="2400" dirty="0">
                <a:latin typeface="Arial MT"/>
                <a:cs typeface="Arial MT"/>
              </a:rPr>
              <a:t>ini menandakan </a:t>
            </a:r>
            <a:r>
              <a:rPr sz="2400" spc="-66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bahwa </a:t>
            </a:r>
            <a:r>
              <a:rPr sz="2400" spc="-5" dirty="0">
                <a:latin typeface="Arial MT"/>
                <a:cs typeface="Arial MT"/>
              </a:rPr>
              <a:t>ovarium </a:t>
            </a:r>
            <a:r>
              <a:rPr sz="2400" dirty="0">
                <a:latin typeface="Arial MT"/>
                <a:cs typeface="Arial MT"/>
              </a:rPr>
              <a:t>atau </a:t>
            </a:r>
            <a:r>
              <a:rPr sz="2400" spc="-5" dirty="0">
                <a:latin typeface="Arial MT"/>
                <a:cs typeface="Arial MT"/>
              </a:rPr>
              <a:t>gonad </a:t>
            </a:r>
            <a:r>
              <a:rPr sz="2400" dirty="0">
                <a:latin typeface="Arial MT"/>
                <a:cs typeface="Arial MT"/>
              </a:rPr>
              <a:t>tidak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berespon terhadap </a:t>
            </a:r>
            <a:r>
              <a:rPr sz="2400" spc="-5" dirty="0">
                <a:latin typeface="Arial MT"/>
                <a:cs typeface="Arial MT"/>
              </a:rPr>
              <a:t>rangsangan </a:t>
            </a:r>
            <a:r>
              <a:rPr sz="2400" dirty="0">
                <a:latin typeface="Arial MT"/>
                <a:cs typeface="Arial MT"/>
              </a:rPr>
              <a:t> FSH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dan</a:t>
            </a:r>
            <a:r>
              <a:rPr sz="2400" spc="-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LH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dari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hipofisis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anterior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609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Eti</a:t>
            </a:r>
            <a:r>
              <a:rPr spc="5" dirty="0"/>
              <a:t>o</a:t>
            </a:r>
            <a:r>
              <a:rPr spc="-5" dirty="0"/>
              <a:t>logi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2449194"/>
            <a:ext cx="5097780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2000" spc="-5" dirty="0">
                <a:latin typeface="Arial MT"/>
                <a:cs typeface="Arial MT"/>
              </a:rPr>
              <a:t>Penyebab dari Amenorre Hypogonadotropik 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adalah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kurangnya</a:t>
            </a:r>
            <a:r>
              <a:rPr sz="2000" dirty="0">
                <a:latin typeface="Arial MT"/>
                <a:cs typeface="Arial MT"/>
              </a:rPr>
              <a:t> hormone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yang</a:t>
            </a:r>
            <a:r>
              <a:rPr sz="2000" spc="-5" dirty="0">
                <a:latin typeface="Arial MT"/>
                <a:cs typeface="Arial MT"/>
              </a:rPr>
              <a:t> biasanya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merangsang </a:t>
            </a:r>
            <a:r>
              <a:rPr sz="2000" spc="-10" dirty="0">
                <a:latin typeface="Arial MT"/>
                <a:cs typeface="Arial MT"/>
              </a:rPr>
              <a:t>ovarium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(GnRH, </a:t>
            </a:r>
            <a:r>
              <a:rPr sz="2000" spc="-10" dirty="0">
                <a:latin typeface="Arial MT"/>
                <a:cs typeface="Arial MT"/>
              </a:rPr>
              <a:t>FSH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dan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LH).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3217" y="547496"/>
            <a:ext cx="6421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Penyebab</a:t>
            </a:r>
            <a:r>
              <a:rPr sz="3600" spc="65" dirty="0"/>
              <a:t> </a:t>
            </a:r>
            <a:r>
              <a:rPr sz="3600" spc="-15" dirty="0"/>
              <a:t>Kurangnya</a:t>
            </a:r>
            <a:r>
              <a:rPr sz="3600" spc="55" dirty="0"/>
              <a:t> </a:t>
            </a:r>
            <a:r>
              <a:rPr sz="3600" spc="-10" dirty="0"/>
              <a:t>Hormone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6244" y="1628012"/>
            <a:ext cx="6120130" cy="44767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60960" indent="-344805">
              <a:lnSpc>
                <a:spcPct val="100000"/>
              </a:lnSpc>
              <a:spcBef>
                <a:spcPts val="9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Kerusakan</a:t>
            </a:r>
            <a:r>
              <a:rPr sz="2000" spc="-10" dirty="0">
                <a:latin typeface="Arial MT"/>
                <a:cs typeface="Arial MT"/>
              </a:rPr>
              <a:t> pada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kelenjar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pituitari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atau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hipotalamus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akibat pembedahan, cedera, </a:t>
            </a:r>
            <a:r>
              <a:rPr sz="2000" spc="-20" dirty="0">
                <a:latin typeface="Arial MT"/>
                <a:cs typeface="Arial MT"/>
              </a:rPr>
              <a:t>tumor, </a:t>
            </a:r>
            <a:r>
              <a:rPr sz="2000" dirty="0">
                <a:latin typeface="Arial MT"/>
                <a:cs typeface="Arial MT"/>
              </a:rPr>
              <a:t>infeksi </a:t>
            </a:r>
            <a:r>
              <a:rPr sz="2000" spc="-10" dirty="0">
                <a:latin typeface="Arial MT"/>
                <a:cs typeface="Arial MT"/>
              </a:rPr>
              <a:t>atau </a:t>
            </a:r>
            <a:r>
              <a:rPr sz="2000" spc="-5" dirty="0">
                <a:latin typeface="Arial MT"/>
                <a:cs typeface="Arial MT"/>
              </a:rPr>
              <a:t> radiasi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Cacat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genetic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Penggunaan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obat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obatan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opioid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atau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steroid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dalam</a:t>
            </a:r>
            <a:endParaRPr sz="200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jangka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panjang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atau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dosis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tinggi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Tingkat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prolactin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tinggi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Stress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berat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Masalah</a:t>
            </a:r>
            <a:r>
              <a:rPr sz="2000" spc="-5" dirty="0">
                <a:latin typeface="Arial MT"/>
                <a:cs typeface="Arial MT"/>
              </a:rPr>
              <a:t> nutrisi</a:t>
            </a:r>
            <a:endParaRPr sz="2000">
              <a:latin typeface="Arial MT"/>
              <a:cs typeface="Arial MT"/>
            </a:endParaRPr>
          </a:p>
          <a:p>
            <a:pPr marL="356870" marR="120014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5" dirty="0">
                <a:latin typeface="Arial MT"/>
                <a:cs typeface="Arial MT"/>
              </a:rPr>
              <a:t>Penyakit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kronis,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termasuk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peradangan</a:t>
            </a:r>
            <a:r>
              <a:rPr sz="2000" spc="6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kronis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atau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infeksi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Penggunaan</a:t>
            </a:r>
            <a:r>
              <a:rPr sz="2000" spc="6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obat obatan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0" dirty="0">
                <a:latin typeface="Arial MT"/>
                <a:cs typeface="Arial MT"/>
              </a:rPr>
              <a:t>Kondisi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medis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tertentu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9311" y="483488"/>
            <a:ext cx="440563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0" dirty="0"/>
              <a:t>Tanda</a:t>
            </a:r>
            <a:r>
              <a:rPr spc="-40" dirty="0"/>
              <a:t> </a:t>
            </a:r>
            <a:r>
              <a:rPr spc="-5" dirty="0"/>
              <a:t>dan</a:t>
            </a:r>
            <a:r>
              <a:rPr spc="-25" dirty="0"/>
              <a:t> </a:t>
            </a:r>
            <a:r>
              <a:rPr spc="-5" dirty="0"/>
              <a:t>Gejala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566212"/>
            <a:ext cx="3756660" cy="429450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spc="-10" dirty="0">
                <a:latin typeface="Arial MT"/>
                <a:cs typeface="Arial MT"/>
              </a:rPr>
              <a:t>Anak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anak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356870" marR="5080" indent="-344805">
              <a:lnSpc>
                <a:spcPct val="100000"/>
              </a:lnSpc>
              <a:spcBef>
                <a:spcPts val="480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5" dirty="0">
                <a:latin typeface="Arial MT"/>
                <a:cs typeface="Arial MT"/>
              </a:rPr>
              <a:t>Kurangnya</a:t>
            </a:r>
            <a:r>
              <a:rPr sz="2000" spc="9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perkembangan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saat</a:t>
            </a:r>
            <a:r>
              <a:rPr sz="2000" spc="-10" dirty="0">
                <a:latin typeface="Arial MT"/>
                <a:cs typeface="Arial MT"/>
              </a:rPr>
              <a:t> pubertas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(perkembangan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mungkin </a:t>
            </a:r>
            <a:r>
              <a:rPr sz="2000" spc="-5" dirty="0">
                <a:latin typeface="Arial MT"/>
                <a:cs typeface="Arial MT"/>
              </a:rPr>
              <a:t>terlambat atau </a:t>
            </a:r>
            <a:r>
              <a:rPr sz="2000" spc="-10" dirty="0">
                <a:latin typeface="Arial MT"/>
                <a:cs typeface="Arial MT"/>
              </a:rPr>
              <a:t>tidak </a:t>
            </a:r>
            <a:r>
              <a:rPr sz="2000" spc="-5" dirty="0">
                <a:latin typeface="Arial MT"/>
                <a:cs typeface="Arial MT"/>
              </a:rPr>
              <a:t> lengkap)</a:t>
            </a:r>
            <a:endParaRPr sz="2000">
              <a:latin typeface="Arial MT"/>
              <a:cs typeface="Arial MT"/>
            </a:endParaRPr>
          </a:p>
          <a:p>
            <a:pPr marL="356870" marR="39751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15" dirty="0">
                <a:latin typeface="Arial MT"/>
                <a:cs typeface="Arial MT"/>
              </a:rPr>
              <a:t>Kurangnya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perkembangan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15" dirty="0">
                <a:latin typeface="Arial MT"/>
                <a:cs typeface="Arial MT"/>
              </a:rPr>
              <a:t>payudara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dan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periode 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menstruasi</a:t>
            </a:r>
            <a:endParaRPr sz="2000">
              <a:latin typeface="Arial MT"/>
              <a:cs typeface="Arial MT"/>
            </a:endParaRPr>
          </a:p>
          <a:p>
            <a:pPr marL="356870" marR="37592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Ketidakmampuan </a:t>
            </a:r>
            <a:r>
              <a:rPr sz="2000" spc="-10" dirty="0">
                <a:latin typeface="Arial MT"/>
                <a:cs typeface="Arial MT"/>
              </a:rPr>
              <a:t>untuk </a:t>
            </a:r>
            <a:r>
              <a:rPr sz="2000" spc="-5" dirty="0">
                <a:latin typeface="Arial MT"/>
                <a:cs typeface="Arial MT"/>
              </a:rPr>
              <a:t> mencium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(dalam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beberapa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kasus)</a:t>
            </a:r>
            <a:endParaRPr sz="2000">
              <a:latin typeface="Arial MT"/>
              <a:cs typeface="Arial MT"/>
            </a:endParaRPr>
          </a:p>
          <a:p>
            <a:pPr marL="356870" indent="-344805">
              <a:lnSpc>
                <a:spcPct val="100000"/>
              </a:lnSpc>
              <a:spcBef>
                <a:spcPts val="484"/>
              </a:spcBef>
              <a:buChar char="•"/>
              <a:tabLst>
                <a:tab pos="356870" algn="l"/>
                <a:tab pos="357505" algn="l"/>
              </a:tabLst>
            </a:pPr>
            <a:r>
              <a:rPr sz="2000" spc="-5" dirty="0">
                <a:latin typeface="Arial MT"/>
                <a:cs typeface="Arial MT"/>
              </a:rPr>
              <a:t>Perawakan</a:t>
            </a:r>
            <a:r>
              <a:rPr sz="2000" spc="2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pendek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(dalam</a:t>
            </a:r>
            <a:endParaRPr sz="2000">
              <a:latin typeface="Arial MT"/>
              <a:cs typeface="Arial MT"/>
            </a:endParaRPr>
          </a:p>
          <a:p>
            <a:pPr marL="356870">
              <a:lnSpc>
                <a:spcPct val="100000"/>
              </a:lnSpc>
            </a:pPr>
            <a:r>
              <a:rPr sz="2000" spc="-10" dirty="0">
                <a:latin typeface="Arial MT"/>
                <a:cs typeface="Arial MT"/>
              </a:rPr>
              <a:t>beberapa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kasus)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8464" y="1624965"/>
            <a:ext cx="1299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MT"/>
                <a:cs typeface="Arial MT"/>
              </a:rPr>
              <a:t>Dewasa</a:t>
            </a:r>
            <a:r>
              <a:rPr sz="2400" spc="-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: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186690" indent="-344805">
              <a:lnSpc>
                <a:spcPct val="100000"/>
              </a:lnSpc>
              <a:spcBef>
                <a:spcPts val="100"/>
              </a:spcBef>
              <a:buChar char="•"/>
              <a:tabLst>
                <a:tab pos="356870" algn="l"/>
                <a:tab pos="357505" algn="l"/>
              </a:tabLst>
            </a:pPr>
            <a:r>
              <a:rPr spc="-5" dirty="0"/>
              <a:t>Kehilangan </a:t>
            </a:r>
            <a:r>
              <a:rPr dirty="0"/>
              <a:t>minat pada </a:t>
            </a:r>
            <a:r>
              <a:rPr spc="-655" dirty="0"/>
              <a:t> </a:t>
            </a:r>
            <a:r>
              <a:rPr dirty="0"/>
              <a:t>seks</a:t>
            </a:r>
          </a:p>
          <a:p>
            <a:pPr marL="356870" marR="225425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spc="-5" dirty="0"/>
              <a:t>Hilangnya</a:t>
            </a:r>
            <a:r>
              <a:rPr spc="30" dirty="0"/>
              <a:t> </a:t>
            </a:r>
            <a:r>
              <a:rPr dirty="0"/>
              <a:t>periode </a:t>
            </a:r>
            <a:r>
              <a:rPr spc="5" dirty="0"/>
              <a:t> </a:t>
            </a:r>
            <a:r>
              <a:rPr dirty="0"/>
              <a:t>menstruasi</a:t>
            </a:r>
            <a:r>
              <a:rPr spc="-90" dirty="0"/>
              <a:t> </a:t>
            </a:r>
            <a:r>
              <a:rPr dirty="0"/>
              <a:t>(amenorre)</a:t>
            </a:r>
          </a:p>
          <a:p>
            <a:pPr marL="356870" marR="290830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/>
              <a:t>Penurunan </a:t>
            </a:r>
            <a:r>
              <a:rPr spc="-5" dirty="0"/>
              <a:t>energi </a:t>
            </a:r>
            <a:r>
              <a:rPr dirty="0"/>
              <a:t>dan </a:t>
            </a:r>
            <a:r>
              <a:rPr spc="-655" dirty="0"/>
              <a:t> </a:t>
            </a:r>
            <a:r>
              <a:rPr dirty="0"/>
              <a:t>minat</a:t>
            </a:r>
            <a:r>
              <a:rPr spc="-45" dirty="0"/>
              <a:t> </a:t>
            </a:r>
            <a:r>
              <a:rPr dirty="0"/>
              <a:t>dalam</a:t>
            </a:r>
            <a:r>
              <a:rPr spc="-10" dirty="0"/>
              <a:t> </a:t>
            </a:r>
            <a:r>
              <a:rPr spc="-5" dirty="0"/>
              <a:t>aktivitas</a:t>
            </a:r>
          </a:p>
          <a:p>
            <a:pPr marL="356870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/>
              <a:t>Penambahan</a:t>
            </a:r>
            <a:r>
              <a:rPr spc="-80" dirty="0"/>
              <a:t> </a:t>
            </a:r>
            <a:r>
              <a:rPr spc="-5" dirty="0"/>
              <a:t>berat</a:t>
            </a:r>
          </a:p>
          <a:p>
            <a:pPr marL="356870">
              <a:lnSpc>
                <a:spcPct val="100000"/>
              </a:lnSpc>
            </a:pPr>
            <a:r>
              <a:rPr dirty="0"/>
              <a:t>badan</a:t>
            </a:r>
          </a:p>
          <a:p>
            <a:pPr marL="356870" indent="-344805">
              <a:lnSpc>
                <a:spcPct val="100000"/>
              </a:lnSpc>
              <a:spcBef>
                <a:spcPts val="575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/>
              <a:t>Perubahan</a:t>
            </a:r>
            <a:r>
              <a:rPr spc="-45" dirty="0"/>
              <a:t> </a:t>
            </a:r>
            <a:r>
              <a:rPr dirty="0"/>
              <a:t>suasana</a:t>
            </a:r>
            <a:r>
              <a:rPr spc="-50" dirty="0"/>
              <a:t> </a:t>
            </a:r>
            <a:r>
              <a:rPr dirty="0"/>
              <a:t>hati</a:t>
            </a:r>
          </a:p>
          <a:p>
            <a:pPr marL="356870" indent="-344805">
              <a:lnSpc>
                <a:spcPct val="100000"/>
              </a:lnSpc>
              <a:spcBef>
                <a:spcPts val="580"/>
              </a:spcBef>
              <a:buChar char="•"/>
              <a:tabLst>
                <a:tab pos="356870" algn="l"/>
                <a:tab pos="357505" algn="l"/>
              </a:tabLst>
            </a:pPr>
            <a:r>
              <a:rPr dirty="0"/>
              <a:t>Infertilitas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" y="0"/>
            <a:ext cx="2167255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Pat</a:t>
            </a:r>
            <a:r>
              <a:rPr spc="10" dirty="0"/>
              <a:t>h</a:t>
            </a:r>
            <a:r>
              <a:rPr spc="-10" dirty="0"/>
              <a:t>way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7710" y="0"/>
            <a:ext cx="6266689" cy="6382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639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Arial MT</vt:lpstr>
      <vt:lpstr>Calibri</vt:lpstr>
      <vt:lpstr>Office Theme</vt:lpstr>
      <vt:lpstr>Amenorhea  Hypogonadotropi</vt:lpstr>
      <vt:lpstr>Latar Belakang</vt:lpstr>
      <vt:lpstr>Gonadotropin Hormon</vt:lpstr>
      <vt:lpstr>PowerPoint Presentation</vt:lpstr>
      <vt:lpstr>Definisi</vt:lpstr>
      <vt:lpstr>Etiologi</vt:lpstr>
      <vt:lpstr>Penyebab Kurangnya Hormone</vt:lpstr>
      <vt:lpstr>Tanda dan Gejala</vt:lpstr>
      <vt:lpstr>Pathway</vt:lpstr>
      <vt:lpstr>PowerPoint Presentation</vt:lpstr>
      <vt:lpstr>Penatalaksanaan</vt:lpstr>
      <vt:lpstr>tahap perkembangan, perseptual dan penyakit</vt:lpstr>
      <vt:lpstr>Intervensi Keperawatan</vt:lpstr>
      <vt:lpstr>Intervensi Keperawatan</vt:lpstr>
      <vt:lpstr>Daftar Pustaka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Amenorhea  Hypogonadotropi</dc:title>
  <dc:creator>Irsha Talita Daria</dc:creator>
  <cp:lastModifiedBy>Virshereads</cp:lastModifiedBy>
  <cp:revision>3</cp:revision>
  <dcterms:created xsi:type="dcterms:W3CDTF">2024-04-01T01:28:28Z</dcterms:created>
  <dcterms:modified xsi:type="dcterms:W3CDTF">2024-04-01T02:51:31Z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2024-04-01T00:00:00Z</vt:filetime>
  </property>
</Properties>
</file>