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1" r:id="rId21"/>
    <p:sldId id="282" r:id="rId22"/>
    <p:sldId id="283" r:id="rId23"/>
    <p:sldId id="284" r:id="rId24"/>
    <p:sldId id="299" r:id="rId25"/>
    <p:sldId id="302" r:id="rId26"/>
    <p:sldId id="303" r:id="rId27"/>
    <p:sldId id="309" r:id="rId28"/>
    <p:sldId id="310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0068-D86B-417C-91B7-6803CA49C0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006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38FC-3906-4795-B62E-A7D2482759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720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8F57-14C2-4206-863D-B90B54CF0E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258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5979-0D92-485A-8515-25F852C08D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864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EC18-FF74-461E-8B46-A77EB1171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7949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D199-C459-40CE-A22B-C8C9146923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3506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4ABD-8C56-4238-8A1B-30D570DDC7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469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0541-65D6-45DA-AC37-BD56CA1240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5819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8A52-2E2E-46D6-8B7A-CACC8857F1C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866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982D-0172-4F35-AEE7-C5B111B9D5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1730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A5CC-A29B-4C77-8F63-1B2835EAA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0220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D3A67-BB01-4B7A-BE7E-C991DCA0244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Breat%20Is%20Best/MPEGAV/AVSEQ01.DAT" TargetMode="Externa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and%20Expressing/MPEGAV/AVSEQ01.DAT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610600" cy="1524000"/>
          </a:xfrm>
        </p:spPr>
        <p:txBody>
          <a:bodyPr/>
          <a:lstStyle/>
          <a:p>
            <a:pPr algn="ctr" eaLnBrk="1" hangingPunct="1"/>
            <a:r>
              <a:rPr lang="en-US" sz="3600"/>
              <a:t>MASALAH DAN PENANGGULANGAN DALAM PEMBERIAN ASI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5588" y="5257800"/>
            <a:ext cx="4953000" cy="1295400"/>
          </a:xfrm>
        </p:spPr>
        <p:txBody>
          <a:bodyPr/>
          <a:lstStyle/>
          <a:p>
            <a:pPr eaLnBrk="1" hangingPunct="1"/>
            <a:r>
              <a:rPr lang="id-ID" sz="1600" b="1" i="1" dirty="0"/>
              <a:t>ARI DAMAYANTI</a:t>
            </a:r>
            <a:r>
              <a:rPr lang="en-US" sz="1600" b="1" i="1" dirty="0"/>
              <a:t> W, S.</a:t>
            </a:r>
            <a:r>
              <a:rPr lang="en-US" sz="1600" b="1" i="1" dirty="0" err="1"/>
              <a:t>Kep</a:t>
            </a:r>
            <a:r>
              <a:rPr lang="en-US" sz="1600" b="1" i="1" dirty="0"/>
              <a:t>.,Ns.,</a:t>
            </a:r>
            <a:r>
              <a:rPr lang="en-US" sz="1600" b="1" i="1" dirty="0" err="1"/>
              <a:t>M.Kep</a:t>
            </a:r>
            <a:endParaRPr lang="en-US" sz="1600" b="1" i="1" dirty="0"/>
          </a:p>
          <a:p>
            <a:pPr eaLnBrk="1" hangingPunct="1"/>
            <a:endParaRPr lang="en-US" sz="1600" b="1" i="1" dirty="0"/>
          </a:p>
        </p:txBody>
      </p:sp>
      <p:pic>
        <p:nvPicPr>
          <p:cNvPr id="3076" name="Picture 4" descr="anak 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89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447800"/>
            <a:ext cx="2514600" cy="2362200"/>
          </a:xfrm>
        </p:spPr>
        <p:txBody>
          <a:bodyPr/>
          <a:lstStyle/>
          <a:p>
            <a:pPr eaLnBrk="1" hangingPunct="1"/>
            <a:r>
              <a:rPr lang="en-US"/>
              <a:t>CHIN</a:t>
            </a:r>
          </a:p>
          <a:p>
            <a:pPr eaLnBrk="1" hangingPunct="1"/>
            <a:r>
              <a:rPr lang="en-US"/>
              <a:t>AREOLA</a:t>
            </a:r>
          </a:p>
          <a:p>
            <a:pPr eaLnBrk="1" hangingPunct="1"/>
            <a:r>
              <a:rPr lang="en-US"/>
              <a:t>LIPS</a:t>
            </a:r>
          </a:p>
          <a:p>
            <a:pPr eaLnBrk="1" hangingPunct="1"/>
            <a:r>
              <a:rPr lang="en-US"/>
              <a:t>MOUTH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4876800" cy="457200"/>
          </a:xfrm>
          <a:noFill/>
        </p:spPr>
        <p:txBody>
          <a:bodyPr/>
          <a:lstStyle/>
          <a:p>
            <a:pPr eaLnBrk="1" hangingPunct="1"/>
            <a:r>
              <a:rPr lang="en-US" sz="2400"/>
              <a:t>PERLEKATAN YANG BENAR</a:t>
            </a:r>
            <a:endParaRPr lang="en-GB" sz="240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657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10000" y="129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852863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3886200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L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38862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M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4572000" y="4114800"/>
            <a:ext cx="457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2400">
                <a:solidFill>
                  <a:srgbClr val="000000"/>
                </a:solidFill>
              </a:rPr>
              <a:t>Ibu merasa nyaman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2400">
                <a:solidFill>
                  <a:srgbClr val="000000"/>
                </a:solidFill>
              </a:rPr>
              <a:t>Ibu tidak merasa sakit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2400">
                <a:solidFill>
                  <a:srgbClr val="000000"/>
                </a:solidFill>
              </a:rPr>
              <a:t>Pipi tdk cekung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2400">
                <a:solidFill>
                  <a:srgbClr val="000000"/>
                </a:solidFill>
              </a:rPr>
              <a:t>Tdk ada suara cup…cup… (hanya terdengar suara menelan)</a:t>
            </a:r>
          </a:p>
        </p:txBody>
      </p:sp>
    </p:spTree>
    <p:extLst>
      <p:ext uri="{BB962C8B-B14F-4D97-AF65-F5344CB8AC3E}">
        <p14:creationId xmlns:p14="http://schemas.microsoft.com/office/powerpoint/2010/main" val="202143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  <p:bldP spid="1536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10400" cy="457200"/>
          </a:xfrm>
        </p:spPr>
        <p:txBody>
          <a:bodyPr/>
          <a:lstStyle/>
          <a:p>
            <a:pPr algn="ctr" eaLnBrk="1" hangingPunct="1"/>
            <a:r>
              <a:rPr lang="en-US" sz="2800"/>
              <a:t>PUTTING LECET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19600" y="1066800"/>
            <a:ext cx="4267200" cy="2514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/>
              <a:t>PENATALAKSANAAN: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en-GB" sz="2800"/>
              <a:t>Olesi ASI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en-GB" sz="2800"/>
              <a:t>Jangan memakai sabun atau alkohol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endParaRPr lang="en-GB" sz="280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714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038600" y="3657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NIPPLE SHIELD</a:t>
            </a:r>
            <a:endParaRPr lang="en-GB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46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  <p:bldP spid="16387" grpId="0" build="p" autoUpdateAnimBg="0"/>
      <p:bldP spid="163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010400" cy="457200"/>
          </a:xfrm>
        </p:spPr>
        <p:txBody>
          <a:bodyPr/>
          <a:lstStyle/>
          <a:p>
            <a:pPr eaLnBrk="1" hangingPunct="1"/>
            <a:r>
              <a:rPr lang="en-US" sz="3200"/>
              <a:t>2. PAYUDARA BENGKAK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762000"/>
            <a:ext cx="6096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/>
              <a:t>Penyebab: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Bendungan pd pembuluh darah dan pembuluh limfe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Sekresi ASI banyak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ASI tdk dikeluarkan dg sempurna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/>
              <a:t>Pencegahan/penatalaksanaan: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Susukan bayi segera setelah lahir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Susukan bayi tanpa jadwal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Jangan memberi minuman lain pd bayi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Ibu harus rileks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Lakukan masase pd leher dan punggung belakang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Kompres dingin pasca menyusui untuk mengurangi odem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952750" y="190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3" name="Picture 474" descr="http://www.riainvision.com/assets/images/sjbnet/breast_anato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971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8077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010400" cy="457200"/>
          </a:xfrm>
          <a:noFill/>
        </p:spPr>
        <p:txBody>
          <a:bodyPr/>
          <a:lstStyle/>
          <a:p>
            <a:pPr algn="ctr" eaLnBrk="1" hangingPunct="1"/>
            <a:r>
              <a:rPr lang="en-US" sz="3200"/>
              <a:t>PAYUDARA BENGKAK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32004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87700" y="1219200"/>
            <a:ext cx="5943600" cy="4191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/>
              <a:t>PENATALAKSANAAN: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en-US" sz="2800"/>
              <a:t>Mandi hangat atau kompres hangat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en-US" sz="2800"/>
              <a:t>Masase rolling atau punggung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en-US" sz="2800"/>
              <a:t>Keluarkan sedikit ASI agar areola lembut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en-US" sz="2800"/>
              <a:t>Susui bayi, terakhir kompres dingin untuk mengurangi odem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339981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543800" cy="457200"/>
          </a:xfrm>
        </p:spPr>
        <p:txBody>
          <a:bodyPr/>
          <a:lstStyle/>
          <a:p>
            <a:pPr algn="ctr" eaLnBrk="1" hangingPunct="1"/>
            <a:r>
              <a:rPr lang="en-US" sz="2800"/>
              <a:t>CARA MENSTIMULASI REFLEK OKSITOSIN SEBELUM ASI DIPERAS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6019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39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010400" cy="457200"/>
          </a:xfrm>
        </p:spPr>
        <p:txBody>
          <a:bodyPr/>
          <a:lstStyle/>
          <a:p>
            <a:pPr eaLnBrk="1" hangingPunct="1"/>
            <a:r>
              <a:rPr lang="en-US" sz="3200"/>
              <a:t>3. SALURAN ASI TERSUMBAT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685800"/>
            <a:ext cx="60198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/>
              <a:t>Penyebab: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/>
              <a:t>BH yang ketat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/>
              <a:t>Jari yang menekan saluran ASI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/>
              <a:t>ASI di dalam saluran tidak dikeluarkan</a:t>
            </a:r>
          </a:p>
          <a:p>
            <a:pPr eaLnBrk="1" hangingPunct="1">
              <a:buFont typeface="Wingdings" pitchFamily="2" charset="2"/>
              <a:buNone/>
            </a:pPr>
            <a:endParaRPr 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sz="2800" u="sng"/>
              <a:t>Penatalaksanaan:</a:t>
            </a:r>
          </a:p>
          <a:p>
            <a:pPr eaLnBrk="1" hangingPunct="1"/>
            <a:r>
              <a:rPr lang="en-US" sz="2800"/>
              <a:t>Menghilangkan sumbatan dg lebih sering menyusui dan melakukan pengurutan</a:t>
            </a:r>
          </a:p>
          <a:p>
            <a:pPr eaLnBrk="1" hangingPunct="1"/>
            <a:r>
              <a:rPr lang="en-US" sz="2800"/>
              <a:t>Cukup istirahat</a:t>
            </a:r>
          </a:p>
          <a:p>
            <a:pPr eaLnBrk="1" hangingPunct="1"/>
            <a:r>
              <a:rPr lang="en-US" sz="2800"/>
              <a:t>BH yang menyangga tapi tdk ketat</a:t>
            </a:r>
            <a:endParaRPr lang="en-GB" sz="280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25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204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s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11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4267200" cy="4572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BH YANG MENOPANG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7674458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239000" cy="533400"/>
          </a:xfrm>
        </p:spPr>
        <p:txBody>
          <a:bodyPr/>
          <a:lstStyle/>
          <a:p>
            <a:pPr eaLnBrk="1" hangingPunct="1"/>
            <a:r>
              <a:rPr lang="en-US" sz="2800"/>
              <a:t>4. MASTITIS ATAU RADANG PAYUDARA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762000"/>
            <a:ext cx="5562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/>
              <a:t>Penyebab: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Bila puting lecet, saluran ASI tersumbat tidak ditatalaksana dg baik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u="sng"/>
              <a:t>Penatalaksanaan: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 Ibu istirahat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ASI tetap harus dikeluarkan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Minum antibiotika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Kompres atau minum analgesik</a:t>
            </a:r>
            <a:endParaRPr lang="en-GB"/>
          </a:p>
        </p:txBody>
      </p:sp>
      <p:pic>
        <p:nvPicPr>
          <p:cNvPr id="22532" name="Picture 5" descr="mastitis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11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r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2895600" y="247650"/>
            <a:ext cx="3962400" cy="514350"/>
          </a:xfrm>
          <a:noFill/>
        </p:spPr>
        <p:txBody>
          <a:bodyPr/>
          <a:lstStyle/>
          <a:p>
            <a:pPr eaLnBrk="1" hangingPunct="1"/>
            <a:r>
              <a:rPr lang="en-US" sz="3200"/>
              <a:t>POSISI MENYUSUI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485233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reastfee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4191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fig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ts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4267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2"/>
          <p:cNvSpPr>
            <a:spLocks noGrp="1" noChangeArrowheads="1"/>
          </p:cNvSpPr>
          <p:nvPr>
            <p:ph type="title"/>
          </p:nvPr>
        </p:nvSpPr>
        <p:spPr>
          <a:xfrm>
            <a:off x="1447800" y="95250"/>
            <a:ext cx="3048000" cy="514350"/>
          </a:xfrm>
          <a:noFill/>
        </p:spPr>
        <p:txBody>
          <a:bodyPr/>
          <a:lstStyle/>
          <a:p>
            <a:pPr eaLnBrk="1" hangingPunct="1"/>
            <a:r>
              <a:rPr lang="en-US" sz="3200"/>
              <a:t>LANJUTAN…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524561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239000" cy="838200"/>
          </a:xfrm>
        </p:spPr>
        <p:txBody>
          <a:bodyPr/>
          <a:lstStyle/>
          <a:p>
            <a:pPr algn="ctr" eaLnBrk="1" hangingPunct="1"/>
            <a:r>
              <a:rPr lang="en-US" sz="3600"/>
              <a:t>MASALAH MENYUSUI MASA ANTENATAL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70104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sz="2800"/>
              <a:t>KURANG ATAU SALAH INFORMASI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/>
              <a:t>Bayi pada minggu-minggu pertama defekasinya encer&amp;sering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/>
              <a:t>Menyangka susu formula sebaik ASI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/>
              <a:t>Bayi mendapat susu formula kurang kenyang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/>
              <a:t>ASI belum keluar pd hari pertama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/>
              <a:t>Payudara berukuran kecil 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/>
              <a:t>Ibu bekerja perlu melatih bayi minum dari botol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25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4191000" cy="685800"/>
          </a:xfrm>
        </p:spPr>
        <p:txBody>
          <a:bodyPr/>
          <a:lstStyle/>
          <a:p>
            <a:pPr eaLnBrk="1" hangingPunct="1"/>
            <a:r>
              <a:rPr lang="en-US" sz="3600"/>
              <a:t>2. IBU BEKERJA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6575" y="838200"/>
            <a:ext cx="59436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/>
              <a:t>	Masalah: melatih bayi minum dari botol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u="sng"/>
              <a:t>Anjuran:</a:t>
            </a:r>
            <a:r>
              <a:rPr lang="en-US" sz="280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/>
              <a:t>Selama cuti hanya menyusui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/>
              <a:t>Sebelum mulai bekerja ubah pola minum bayi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/>
              <a:t>Sebelum berangkat bekerja susui bayi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/>
              <a:t>Selama di kantor perah ASI setiap 3-4 jam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/>
              <a:t>ASI dpt disimpan di lemari es (2x24 jam), pd suhu kamar (6-8 jam) dan dpt diberikan bayi saat ibu bekerja dg cangkir setelah di hangatkan terlebih dahulu</a:t>
            </a:r>
            <a:endParaRPr lang="en-GB" sz="2800"/>
          </a:p>
        </p:txBody>
      </p:sp>
      <p:pic>
        <p:nvPicPr>
          <p:cNvPr id="27652" name="Picture 4" descr="61437_ibu_menyusui_300_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563"/>
            <a:ext cx="3124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12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  <p:bldP spid="276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10400" cy="609600"/>
          </a:xfrm>
        </p:spPr>
        <p:txBody>
          <a:bodyPr/>
          <a:lstStyle/>
          <a:p>
            <a:pPr algn="ctr" eaLnBrk="1" hangingPunct="1"/>
            <a:r>
              <a:rPr lang="en-US" sz="3200"/>
              <a:t>PENATALAKSANAAN IBU BEKERJA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524000"/>
            <a:ext cx="4495800" cy="5181600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en-US" sz="2800"/>
              <a:t>Susui bayi sebelum dan sesudah pulang kerja, terutama malam hari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sz="2800"/>
              <a:t>Cara memeras ASI: letakkan telunjuk dan ibu jari, tarik ke arah dada kemudian tekan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sz="2800"/>
              <a:t>Lepas, tekan lepas, pindah segmen dari atas atau bawah ke kiri atau kanan 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457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50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  <p:bldP spid="286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114800"/>
            <a:ext cx="2790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219200"/>
            <a:ext cx="2466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5943600" cy="685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POMPA MANUAL DAN ELEKTRIK</a:t>
            </a:r>
          </a:p>
        </p:txBody>
      </p:sp>
    </p:spTree>
    <p:extLst>
      <p:ext uri="{BB962C8B-B14F-4D97-AF65-F5344CB8AC3E}">
        <p14:creationId xmlns:p14="http://schemas.microsoft.com/office/powerpoint/2010/main" val="931362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9528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87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685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10400" cy="457200"/>
          </a:xfrm>
        </p:spPr>
        <p:txBody>
          <a:bodyPr/>
          <a:lstStyle/>
          <a:p>
            <a:pPr eaLnBrk="1" hangingPunct="1"/>
            <a:r>
              <a:rPr lang="en-US" sz="3200"/>
              <a:t>POSISI MENYUSUI BAYI KEMBAR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9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64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724400" y="4191000"/>
            <a:ext cx="4114800" cy="23622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/>
              <a:t>Football position/posisi bawah lengan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/>
              <a:t>Posisi silang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/>
              <a:t>Posisi sejajar</a:t>
            </a:r>
          </a:p>
        </p:txBody>
      </p:sp>
    </p:spTree>
    <p:extLst>
      <p:ext uri="{BB962C8B-B14F-4D97-AF65-F5344CB8AC3E}">
        <p14:creationId xmlns:p14="http://schemas.microsoft.com/office/powerpoint/2010/main" val="1577497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010400" cy="457200"/>
          </a:xfrm>
        </p:spPr>
        <p:txBody>
          <a:bodyPr/>
          <a:lstStyle/>
          <a:p>
            <a:pPr eaLnBrk="1" hangingPunct="1"/>
            <a:r>
              <a:rPr lang="en-US" sz="3200"/>
              <a:t>6. BAYI SUMBING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914400"/>
            <a:ext cx="44958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Bila celah hanya pd bibir atau langit-langit lunak dapat menyusu dg: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/>
              <a:t>Posisi ½ duduk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/>
              <a:t>Ibu jari dapat menutup celah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 Bila lebar dengan menggunakan protese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GB" sz="280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5715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07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  <p:bldP spid="491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10400" cy="533400"/>
          </a:xfrm>
        </p:spPr>
        <p:txBody>
          <a:bodyPr/>
          <a:lstStyle/>
          <a:p>
            <a:pPr algn="ctr" eaLnBrk="1" hangingPunct="1"/>
            <a:r>
              <a:rPr lang="en-US" sz="2800"/>
              <a:t>PENATALAKSANAAN BAYI BIBIR SUMBING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2438400" y="1905000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HABERMAN FEEDER</a:t>
            </a:r>
            <a:endParaRPr lang="en-GB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42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/>
      <p:bldP spid="5018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010400" cy="533400"/>
          </a:xfrm>
        </p:spPr>
        <p:txBody>
          <a:bodyPr/>
          <a:lstStyle/>
          <a:p>
            <a:pPr eaLnBrk="1" hangingPunct="1"/>
            <a:r>
              <a:rPr lang="en-US" sz="3600"/>
              <a:t>RELAKTASI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828800"/>
            <a:ext cx="3952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2286000" y="1447800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GUNAKAN SUPLEMENTER</a:t>
            </a:r>
            <a:endParaRPr lang="en-GB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0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  <p:bldP spid="5632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800">
                <a:latin typeface="Segoe Print" pitchFamily="2" charset="0"/>
              </a:rPr>
              <a:t>Semoga Bermanfaat</a:t>
            </a:r>
          </a:p>
        </p:txBody>
      </p:sp>
      <p:sp>
        <p:nvSpPr>
          <p:cNvPr id="5734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4800" b="1">
                <a:latin typeface="Segoe Print" pitchFamily="2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11010621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8600"/>
            <a:ext cx="71628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sz="3600" b="1" dirty="0"/>
              <a:t>INFORMASI YG DIBERIKAN KEPADA IBU HAMIL ATAU MENYUSUI ANTARA LAIN:</a:t>
            </a:r>
          </a:p>
          <a:p>
            <a:pPr eaLnBrk="1" hangingPunct="1">
              <a:buFontTx/>
              <a:buNone/>
            </a:pPr>
            <a:endParaRPr lang="en-US" sz="3600" b="1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ASI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gabung</a:t>
            </a: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Cara </a:t>
            </a:r>
            <a:r>
              <a:rPr lang="en-US" dirty="0" err="1"/>
              <a:t>menyusui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baik&amp;benar</a:t>
            </a: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formula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err="1"/>
              <a:t>Menunda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6 </a:t>
            </a:r>
            <a:r>
              <a:rPr lang="en-US" dirty="0" err="1"/>
              <a:t>bln</a:t>
            </a:r>
            <a:r>
              <a:rPr lang="en-US" dirty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09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696200" cy="914400"/>
          </a:xfrm>
        </p:spPr>
        <p:txBody>
          <a:bodyPr/>
          <a:lstStyle/>
          <a:p>
            <a:pPr algn="ctr" eaLnBrk="1" hangingPunct="1"/>
            <a:r>
              <a:rPr lang="en-US" sz="3200"/>
              <a:t>2) PUTING SUSU TERBENAM ATAU DATAR</a:t>
            </a:r>
            <a:endParaRPr lang="en-GB" sz="32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524000"/>
            <a:ext cx="57150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/>
              <a:t>Terdapat berbagai bentuk puting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/>
              <a:t>Selama hamil puting akan menjadi lentur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/>
              <a:t>Bayi tidak menghisap dari puting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/>
              <a:t>Setelah bayi lahir dpt dibantu dg spuit yg dibalik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/>
              <a:t>Posisi menyusu dan perlekatan yg baik </a:t>
            </a:r>
            <a:endParaRPr lang="en-GB"/>
          </a:p>
        </p:txBody>
      </p:sp>
      <p:pic>
        <p:nvPicPr>
          <p:cNvPr id="7172" name="Picture 4" descr="puting terbe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276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53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010400" cy="457200"/>
          </a:xfrm>
        </p:spPr>
        <p:txBody>
          <a:bodyPr/>
          <a:lstStyle/>
          <a:p>
            <a:pPr eaLnBrk="1" hangingPunct="1"/>
            <a:r>
              <a:rPr lang="en-US" sz="3600"/>
              <a:t>PUTTING TERBENAM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73152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Segera setelah lahir dibantu dengan alat spuit, nipple puller, nipple former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62225"/>
            <a:ext cx="23622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5563"/>
            <a:ext cx="24384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279900" y="2590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NIPPLE PULLER</a:t>
            </a:r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858000" y="2209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NIPPLE FORMER</a:t>
            </a:r>
            <a:endParaRPr lang="en-GB" sz="2000" b="1">
              <a:solidFill>
                <a:srgbClr val="000000"/>
              </a:solidFill>
            </a:endParaRPr>
          </a:p>
        </p:txBody>
      </p:sp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013"/>
            <a:ext cx="42545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15240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SPUIT</a:t>
            </a:r>
            <a:endParaRPr lang="en-GB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0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  <p:bldP spid="9219" grpId="0" build="p" autoUpdateAnimBg="0"/>
      <p:bldP spid="9222" grpId="0"/>
      <p:bldP spid="9223" grpId="0"/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5551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h55511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071563"/>
            <a:ext cx="4381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7315200" cy="4572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PENGELUARAN ASI SECARA MANUAL</a:t>
            </a:r>
            <a:endParaRPr lang="en-GB" sz="2800"/>
          </a:p>
        </p:txBody>
      </p:sp>
      <p:pic>
        <p:nvPicPr>
          <p:cNvPr id="11269" name="Picture 7" descr="668558644_3L94p-S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457200" y="114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1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4864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2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2438400" y="411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3</a:t>
            </a:r>
            <a:endParaRPr lang="en-GB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239000" cy="1219200"/>
          </a:xfrm>
        </p:spPr>
        <p:txBody>
          <a:bodyPr/>
          <a:lstStyle/>
          <a:p>
            <a:pPr algn="ctr" eaLnBrk="1" hangingPunct="1"/>
            <a:r>
              <a:rPr lang="en-US" sz="3600"/>
              <a:t>MASALAH MENYUSUI MASA PASCA PERSALINAN DINI</a:t>
            </a:r>
          </a:p>
        </p:txBody>
      </p:sp>
      <p:pic>
        <p:nvPicPr>
          <p:cNvPr id="12291" name="Picture 5" descr="puting-susu-lece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57475"/>
            <a:ext cx="54864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371600" y="2133600"/>
            <a:ext cx="373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1. PUTING SUSU LECET</a:t>
            </a:r>
          </a:p>
        </p:txBody>
      </p:sp>
    </p:spTree>
    <p:extLst>
      <p:ext uri="{BB962C8B-B14F-4D97-AF65-F5344CB8AC3E}">
        <p14:creationId xmlns:p14="http://schemas.microsoft.com/office/powerpoint/2010/main" val="10853080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5105400" cy="533400"/>
          </a:xfrm>
        </p:spPr>
        <p:txBody>
          <a:bodyPr/>
          <a:lstStyle/>
          <a:p>
            <a:pPr eaLnBrk="1" hangingPunct="1"/>
            <a:r>
              <a:rPr lang="en-US" sz="3200"/>
              <a:t>1. PUTING SUSU LECET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0"/>
            <a:ext cx="6781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/>
              <a:t>Penyebab: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Posisi dan perlekatan yg salah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Melepaskan penghisapan bayi yg salah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Membersihkan puting dg sabun/alkohol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/>
              <a:t>Penatalaksanaan: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Memperbaiki posisi menyusui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Tetap mengeluarkan ASI dari payudara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Oleskan ASI ke puting yg lecet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Boleh minum obat bila sangat sakit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852691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4876800" cy="457200"/>
          </a:xfrm>
          <a:noFill/>
        </p:spPr>
        <p:txBody>
          <a:bodyPr/>
          <a:lstStyle/>
          <a:p>
            <a:pPr eaLnBrk="1" hangingPunct="1"/>
            <a:r>
              <a:rPr lang="en-US" sz="2400"/>
              <a:t>PERLEKATAN YANG BENAR</a:t>
            </a:r>
            <a:endParaRPr lang="en-GB" sz="240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819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6096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90600" y="68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1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705600" y="68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3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581400" y="68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2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2819400" y="3657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PERLEKATAN YG SALAH</a:t>
            </a:r>
            <a:endParaRPr lang="en-GB" sz="2400" b="1">
              <a:solidFill>
                <a:srgbClr val="000000"/>
              </a:solidFill>
            </a:endParaRPr>
          </a:p>
        </p:txBody>
      </p:sp>
      <p:pic>
        <p:nvPicPr>
          <p:cNvPr id="14346" name="Picture 12" descr="ts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7244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4800600" y="4267200"/>
            <a:ext cx="411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4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45" grpId="0" build="p" autoUpdateAnimBg="0"/>
    </p:bldLst>
  </p:timing>
</p:sld>
</file>

<file path=ppt/theme/theme1.xml><?xml version="1.0" encoding="utf-8"?>
<a:theme xmlns:a="http://schemas.openxmlformats.org/drawingml/2006/main" name="Chalk design template">
  <a:themeElements>
    <a:clrScheme name="Chal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lk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624</Words>
  <Application>Microsoft Office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Segoe Print</vt:lpstr>
      <vt:lpstr>Wingdings</vt:lpstr>
      <vt:lpstr>Chalk design template</vt:lpstr>
      <vt:lpstr>MASALAH DAN PENANGGULANGAN DALAM PEMBERIAN ASI</vt:lpstr>
      <vt:lpstr>MASALAH MENYUSUI MASA ANTENATAL</vt:lpstr>
      <vt:lpstr>PowerPoint Presentation</vt:lpstr>
      <vt:lpstr>2) PUTING SUSU TERBENAM ATAU DATAR</vt:lpstr>
      <vt:lpstr>PUTTING TERBENAM</vt:lpstr>
      <vt:lpstr>PENGELUARAN ASI SECARA MANUAL</vt:lpstr>
      <vt:lpstr>MASALAH MENYUSUI MASA PASCA PERSALINAN DINI</vt:lpstr>
      <vt:lpstr>1. PUTING SUSU LECET</vt:lpstr>
      <vt:lpstr>PERLEKATAN YANG BENAR</vt:lpstr>
      <vt:lpstr>PERLEKATAN YANG BENAR</vt:lpstr>
      <vt:lpstr>PUTTING LECET</vt:lpstr>
      <vt:lpstr>2. PAYUDARA BENGKAK</vt:lpstr>
      <vt:lpstr>PAYUDARA BENGKAK</vt:lpstr>
      <vt:lpstr>CARA MENSTIMULASI REFLEK OKSITOSIN SEBELUM ASI DIPERAS</vt:lpstr>
      <vt:lpstr>3. SALURAN ASI TERSUMBAT</vt:lpstr>
      <vt:lpstr>BH YANG MENOPANG</vt:lpstr>
      <vt:lpstr>4. MASTITIS ATAU RADANG PAYUDARA</vt:lpstr>
      <vt:lpstr>POSISI MENYUSUI</vt:lpstr>
      <vt:lpstr>LANJUTAN…</vt:lpstr>
      <vt:lpstr>2. IBU BEKERJA</vt:lpstr>
      <vt:lpstr>PENATALAKSANAAN IBU BEKERJA</vt:lpstr>
      <vt:lpstr>POMPA MANUAL DAN ELEKTRIK</vt:lpstr>
      <vt:lpstr>PowerPoint Presentation</vt:lpstr>
      <vt:lpstr>POSISI MENYUSUI BAYI KEMBAR</vt:lpstr>
      <vt:lpstr>6. BAYI SUMBING</vt:lpstr>
      <vt:lpstr>PENATALAKSANAAN BAYI BIBIR SUMBING</vt:lpstr>
      <vt:lpstr>RELAKTASI</vt:lpstr>
      <vt:lpstr>Semoga Bermanfaat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MASALAH DAN PENANGGULANGAN DALAM PEMBERIAN ASI</dc:title>
  <dc:creator>ismail - [2010]</dc:creator>
  <cp:lastModifiedBy>Admin .</cp:lastModifiedBy>
  <cp:revision>10</cp:revision>
  <dcterms:created xsi:type="dcterms:W3CDTF">2015-06-10T23:19:09Z</dcterms:created>
  <dcterms:modified xsi:type="dcterms:W3CDTF">2025-04-23T06:20:54Z</dcterms:modified>
</cp:coreProperties>
</file>