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31"/>
  </p:notesMasterIdLst>
  <p:handoutMasterIdLst>
    <p:handoutMasterId r:id="rId32"/>
  </p:handoutMasterIdLst>
  <p:sldIdLst>
    <p:sldId id="383" r:id="rId2"/>
    <p:sldId id="289" r:id="rId3"/>
    <p:sldId id="333" r:id="rId4"/>
    <p:sldId id="339" r:id="rId5"/>
    <p:sldId id="340" r:id="rId6"/>
    <p:sldId id="335" r:id="rId7"/>
    <p:sldId id="338" r:id="rId8"/>
    <p:sldId id="373" r:id="rId9"/>
    <p:sldId id="374" r:id="rId10"/>
    <p:sldId id="375" r:id="rId11"/>
    <p:sldId id="346" r:id="rId12"/>
    <p:sldId id="376" r:id="rId13"/>
    <p:sldId id="377" r:id="rId14"/>
    <p:sldId id="379" r:id="rId15"/>
    <p:sldId id="381" r:id="rId16"/>
    <p:sldId id="385" r:id="rId17"/>
    <p:sldId id="387" r:id="rId18"/>
    <p:sldId id="384" r:id="rId19"/>
    <p:sldId id="388" r:id="rId20"/>
    <p:sldId id="389" r:id="rId21"/>
    <p:sldId id="390" r:id="rId22"/>
    <p:sldId id="391" r:id="rId23"/>
    <p:sldId id="393" r:id="rId24"/>
    <p:sldId id="392" r:id="rId25"/>
    <p:sldId id="395" r:id="rId26"/>
    <p:sldId id="396" r:id="rId27"/>
    <p:sldId id="397" r:id="rId28"/>
    <p:sldId id="394" r:id="rId29"/>
    <p:sldId id="398" r:id="rId30"/>
  </p:sldIdLst>
  <p:sldSz cx="12192000" cy="6858000"/>
  <p:notesSz cx="7077075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66"/>
    <a:srgbClr val="BBE0E3"/>
    <a:srgbClr val="0000FF"/>
    <a:srgbClr val="FF9933"/>
    <a:srgbClr val="FFFF00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F44ACB-9437-4D30-9514-B5AD57C3ADAB}" type="datetime1">
              <a:rPr lang="en-US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4ED7C0-E593-48F0-BB2E-784C59FC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E76637-C784-4ADB-968A-74F37339D06F}" type="datetime1">
              <a:rPr lang="en-US"/>
              <a:pPr>
                <a:defRPr/>
              </a:pPr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2B043B-474B-400B-B753-A92352D5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1163" y="703263"/>
            <a:ext cx="62547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d-ID" smtClean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B9251D-BA9E-4F23-BC2B-4ED0E0A70EC5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07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1163" y="703263"/>
            <a:ext cx="62547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d-ID" smtClean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126378-D743-4D20-ACDA-FB87062FCB24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58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3D867-A5CF-4A57-B7A5-70695525E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8" descr="LOGO2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132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back u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LOGO2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613151"/>
            <a:ext cx="4267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33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10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8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6D243-FCF7-44AA-83FA-0DD7A6266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0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FC9F6-51B3-439B-8386-13BDD86468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CF0B-1C1C-4586-B892-36B8EDD5B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CD63E-74DF-4A92-9FAE-A31CB0F68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1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4A32C-AC9A-4A78-A0AD-4CCB282A8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77458-DF1A-4406-928B-509BF36125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F523-33E1-492D-B59C-82516EF08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D4E77-E215-4E3F-B39C-ECF9F95BFC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57A6-3144-490B-863F-F761594AF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BEEF3-5F7B-4C75-8512-1EA636E2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6D0EB1-0727-4D11-8C5F-72F0AD319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3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895601"/>
            <a:ext cx="7765321" cy="1326321"/>
          </a:xfrm>
        </p:spPr>
        <p:txBody>
          <a:bodyPr>
            <a:normAutofit/>
          </a:bodyPr>
          <a:lstStyle/>
          <a:p>
            <a:r>
              <a:rPr lang="id-ID" sz="72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</a:rPr>
              <a:t>THALASSEMIA</a:t>
            </a:r>
          </a:p>
        </p:txBody>
      </p:sp>
    </p:spTree>
    <p:extLst>
      <p:ext uri="{BB962C8B-B14F-4D97-AF65-F5344CB8AC3E}">
        <p14:creationId xmlns:p14="http://schemas.microsoft.com/office/powerpoint/2010/main" val="329948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4770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VI. Pemeriksaan Diagnostik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784350"/>
            <a:ext cx="8382000" cy="45720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dirty="0" err="1">
                <a:latin typeface="Snap ITC" charset="0"/>
                <a:ea typeface="ＭＳ Ｐゴシック" charset="0"/>
                <a:cs typeface="ＭＳ Ｐゴシック" charset="0"/>
              </a:rPr>
              <a:t>Radiologis</a:t>
            </a:r>
            <a:r>
              <a:rPr lang="en-US" dirty="0">
                <a:latin typeface="Snap ITC" charset="0"/>
                <a:ea typeface="ＭＳ Ｐゴシック" charset="0"/>
                <a:cs typeface="ＭＳ Ｐゴシック" charset="0"/>
              </a:rPr>
              <a:t> n </a:t>
            </a:r>
            <a:r>
              <a:rPr lang="en-US" dirty="0" err="1">
                <a:latin typeface="Snap ITC" charset="0"/>
                <a:ea typeface="ＭＳ Ｐゴシック" charset="0"/>
                <a:cs typeface="ＭＳ Ｐゴシック" charset="0"/>
              </a:rPr>
              <a:t>Laboratorium</a:t>
            </a:r>
            <a:endParaRPr lang="en-US" dirty="0">
              <a:latin typeface="Snap ITC" charset="0"/>
              <a:ea typeface="ＭＳ Ｐゴシック" charset="0"/>
              <a:cs typeface="ＭＳ Ｐゴシック" charset="0"/>
            </a:endParaRPr>
          </a:p>
          <a:p>
            <a:pPr marL="68263" indent="0" algn="ctr">
              <a:buNone/>
            </a:pPr>
            <a:endParaRPr lang="en-US" dirty="0">
              <a:latin typeface="Snap ITC" charset="0"/>
              <a:ea typeface="ＭＳ Ｐゴシック" charset="0"/>
              <a:cs typeface="ＭＳ Ｐゴシック" charset="0"/>
            </a:endParaRPr>
          </a:p>
          <a:p>
            <a:pPr marL="68263" indent="0" algn="ctr">
              <a:buNone/>
            </a:pPr>
            <a:endParaRPr lang="en-US" dirty="0">
              <a:latin typeface="Snap ITC" charset="0"/>
              <a:ea typeface="ＭＳ Ｐゴシック" charset="0"/>
              <a:cs typeface="ＭＳ Ｐゴシック" charset="0"/>
            </a:endParaRPr>
          </a:p>
          <a:p>
            <a:pPr marL="68263" indent="0" algn="ctr">
              <a:buNone/>
            </a:pPr>
            <a:endParaRPr lang="en-US" dirty="0">
              <a:latin typeface="Snap ITC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Thal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trait:Hb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9-10 g/dl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HbH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disease:Hb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6-7 g/dl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Thal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intermedia:Hb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7-8 g/dl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Thal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major:Hb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less than 5 g/dl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Morfology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RBC: hypochromic, microcytic, 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electrophoresis: (1)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Thal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trait-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HbF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1-5%,    HbA2 3.5-8%,rest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   (2)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Thal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major-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HbF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20-100%,HbA2 2-7%,HbA 0-60%</a:t>
            </a:r>
          </a:p>
          <a:p>
            <a:pPr>
              <a:lnSpc>
                <a:spcPct val="90000"/>
              </a:lnSpc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Normal: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95%, HbA2: 2-4%,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HbF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0.5-1%</a:t>
            </a:r>
          </a:p>
          <a:p>
            <a:pPr marL="68263" indent="0" algn="ctr">
              <a:buNone/>
            </a:pPr>
            <a:endParaRPr lang="en-US" dirty="0">
              <a:latin typeface="Snap ITC" charset="0"/>
              <a:ea typeface="ＭＳ Ｐゴシック" charset="0"/>
              <a:cs typeface="ＭＳ Ｐゴシック" charset="0"/>
            </a:endParaRPr>
          </a:p>
          <a:p>
            <a:pPr marL="68263" indent="0">
              <a:lnSpc>
                <a:spcPct val="80000"/>
              </a:lnSpc>
              <a:buNone/>
            </a:pPr>
            <a:endParaRPr lang="en-US" dirty="0">
              <a:solidFill>
                <a:srgbClr val="FFFFFF"/>
              </a:solidFill>
              <a:latin typeface="Tempus Sans IT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2667001"/>
            <a:ext cx="3124200" cy="58896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</a:lstStyle>
          <a:p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THALASSEMIA-Lab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Keperawatan\Desktop\gambar thalassemia\transfu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1"/>
            <a:ext cx="2057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VII. Treatment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2209801"/>
            <a:ext cx="6705600" cy="42529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ea typeface="ＭＳ Ｐゴシック" pitchFamily="-106" charset="-128"/>
              </a:rPr>
              <a:t>Transfusi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darah</a:t>
            </a:r>
            <a:r>
              <a:rPr lang="en-US" sz="2800" b="1" dirty="0">
                <a:ea typeface="ＭＳ Ｐゴシック" pitchFamily="-106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ea typeface="ＭＳ Ｐゴシック" pitchFamily="-106" charset="-128"/>
              </a:rPr>
              <a:t>Asam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folat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teratur</a:t>
            </a:r>
            <a:r>
              <a:rPr lang="en-US" sz="2800" b="1" dirty="0">
                <a:ea typeface="ＭＳ Ｐゴシック" pitchFamily="-106" charset="-128"/>
              </a:rPr>
              <a:t>, </a:t>
            </a:r>
            <a:r>
              <a:rPr lang="en-US" sz="2800" b="1" dirty="0" err="1">
                <a:ea typeface="ＭＳ Ｐゴシック" pitchFamily="-106" charset="-128"/>
              </a:rPr>
              <a:t>jika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diit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buruk</a:t>
            </a:r>
            <a:endParaRPr lang="en-US" sz="2800" b="1" dirty="0">
              <a:ea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ea typeface="ＭＳ Ｐゴシック" pitchFamily="-106" charset="-128"/>
              </a:rPr>
              <a:t>Pemberian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cheleting</a:t>
            </a:r>
            <a:r>
              <a:rPr lang="en-US" sz="2800" b="1" dirty="0">
                <a:ea typeface="ＭＳ Ｐゴシック" pitchFamily="-106" charset="-128"/>
              </a:rPr>
              <a:t> agents (</a:t>
            </a:r>
            <a:r>
              <a:rPr lang="en-US" sz="2800" b="1" dirty="0" err="1">
                <a:ea typeface="ＭＳ Ｐゴシック" pitchFamily="-106" charset="-128"/>
              </a:rPr>
              <a:t>desferal</a:t>
            </a:r>
            <a:r>
              <a:rPr lang="en-US" sz="2800" b="1" dirty="0">
                <a:ea typeface="ＭＳ Ｐゴシック" pitchFamily="-106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pitchFamily="-106" charset="-128"/>
              </a:rPr>
              <a:t>Vitamin C</a:t>
            </a:r>
            <a:r>
              <a:rPr lang="id-ID" sz="2800" b="1" dirty="0">
                <a:ea typeface="ＭＳ Ｐゴシック" pitchFamily="-106" charset="-128"/>
              </a:rPr>
              <a:t> untuk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meningkatan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ekskresi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besi</a:t>
            </a:r>
            <a:endParaRPr lang="en-US" sz="2800" b="1" dirty="0">
              <a:ea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ea typeface="ＭＳ Ｐゴシック" pitchFamily="-106" charset="-128"/>
              </a:rPr>
              <a:t>Splenektomi</a:t>
            </a:r>
            <a:r>
              <a:rPr lang="en-US" sz="2800" b="1" dirty="0">
                <a:ea typeface="ＭＳ Ｐゴシック" pitchFamily="-106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ea typeface="ＭＳ Ｐゴシック" pitchFamily="-106" charset="-128"/>
              </a:rPr>
              <a:t>Terapi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endokrin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jika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pubertas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terlambat</a:t>
            </a:r>
            <a:endParaRPr lang="en-US" sz="2800" b="1" dirty="0">
              <a:ea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b="1" dirty="0">
                <a:ea typeface="ＭＳ Ｐゴシック" pitchFamily="-106" charset="-128"/>
              </a:rPr>
              <a:t>T</a:t>
            </a:r>
            <a:r>
              <a:rPr lang="en-US" sz="2800" b="1" dirty="0" err="1">
                <a:ea typeface="ＭＳ Ｐゴシック" pitchFamily="-106" charset="-128"/>
              </a:rPr>
              <a:t>ransplantsi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sumsum</a:t>
            </a:r>
            <a:r>
              <a:rPr lang="en-US" sz="2800" b="1" dirty="0">
                <a:ea typeface="ＭＳ Ｐゴシック" pitchFamily="-106" charset="-128"/>
              </a:rPr>
              <a:t> </a:t>
            </a:r>
            <a:r>
              <a:rPr lang="en-US" sz="2800" b="1" dirty="0" err="1">
                <a:ea typeface="ＭＳ Ｐゴシック" pitchFamily="-106" charset="-128"/>
              </a:rPr>
              <a:t>tulang</a:t>
            </a:r>
            <a:endParaRPr lang="id-ID" sz="2800" b="1" dirty="0">
              <a:ea typeface="ＭＳ Ｐゴシック" pitchFamily="-106" charset="-128"/>
            </a:endParaRPr>
          </a:p>
          <a:p>
            <a:pPr marL="68263" indent="0">
              <a:lnSpc>
                <a:spcPct val="90000"/>
              </a:lnSpc>
              <a:buNone/>
            </a:pPr>
            <a:endParaRPr lang="id-ID" sz="2800" b="1" dirty="0">
              <a:ea typeface="ＭＳ Ｐゴシック" pitchFamily="-106" charset="-128"/>
            </a:endParaRPr>
          </a:p>
          <a:p>
            <a:pPr eaLnBrk="1" hangingPunct="1"/>
            <a:endParaRPr lang="id-ID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buFont typeface="Wingdings" pitchFamily="-106" charset="2"/>
              <a:buNone/>
            </a:pPr>
            <a:endParaRPr lang="en-US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Keperawatan\Desktop\gambar thalassemia\transfu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1"/>
            <a:ext cx="990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VII. Treatment cont...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2209801"/>
            <a:ext cx="6705600" cy="4252913"/>
          </a:xfrm>
        </p:spPr>
        <p:txBody>
          <a:bodyPr/>
          <a:lstStyle/>
          <a:p>
            <a:pPr eaLnBrk="1" hangingPunct="1"/>
            <a:endParaRPr lang="id-ID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buFont typeface="Wingdings" pitchFamily="-106" charset="2"/>
              <a:buNone/>
            </a:pPr>
            <a:endParaRPr lang="en-US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0"/>
            <a:ext cx="7086600" cy="544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3399"/>
              </a:buClr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EFEK SAMPING TRANSFUSI DARAH</a:t>
            </a:r>
          </a:p>
          <a:p>
            <a:pPr eaLnBrk="1" hangingPunct="1">
              <a:lnSpc>
                <a:spcPct val="90000"/>
              </a:lnSpc>
              <a:buClr>
                <a:srgbClr val="FF3399"/>
              </a:buClr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Clr>
                <a:srgbClr val="FF3399"/>
              </a:buClr>
              <a:buFont typeface="Arial"/>
              <a:buChar char="•"/>
            </a:pP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Efek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samping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transfusi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darah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adalah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kelebihan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zat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besi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terkena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penyakit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ditularkan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melalui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darah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ditransfusikan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rgbClr val="FF3399"/>
              </a:buClr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Clr>
                <a:srgbClr val="FF3399"/>
              </a:buClr>
              <a:buFont typeface="Arial"/>
              <a:buChar char="•"/>
            </a:pP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penderita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sudah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sering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mendapatkan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transfusi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kelebihan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zat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besi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ditumpuk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tubuh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seperti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hati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jantung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paru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otak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kulit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dll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rgbClr val="FF3399"/>
              </a:buClr>
            </a:pP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Clr>
                <a:srgbClr val="FF3399"/>
              </a:buClr>
              <a:buFont typeface="Arial"/>
              <a:buChar char="•"/>
            </a:pP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Penumpukan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zat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besi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mengganggu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fungsi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organ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tubuh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tersebut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bahkan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menyebabkan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kematian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akibat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kegagalan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fungsi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jantung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hati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2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Keperawatan\Desktop\gambar thalassemia\transfu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1"/>
            <a:ext cx="990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VII. Treatment Cont...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2209801"/>
            <a:ext cx="6705600" cy="4252913"/>
          </a:xfrm>
        </p:spPr>
        <p:txBody>
          <a:bodyPr/>
          <a:lstStyle/>
          <a:p>
            <a:pPr eaLnBrk="1" hangingPunct="1"/>
            <a:endParaRPr lang="id-ID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buFont typeface="Wingdings" pitchFamily="-106" charset="2"/>
              <a:buNone/>
            </a:pPr>
            <a:endParaRPr lang="en-US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600200"/>
            <a:ext cx="7467600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CARA MENGATASI KELEBIHAN BESI: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  <a:latin typeface="Berlin Sans FB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Pemberian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obat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pengikat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zat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besi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nama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dagang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Desferal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secara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teratur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terus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menerus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. </a:t>
            </a:r>
            <a:endParaRPr lang="en-US" sz="2400" dirty="0">
              <a:solidFill>
                <a:srgbClr val="FFFFFF"/>
              </a:solidFill>
              <a:latin typeface="Berlin Sans FB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Berlin Sans FB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Obat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 yang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saat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tersedia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pasaran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diberikan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melalui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jarum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kecil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ke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bawah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kulit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subkutan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obatnya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dipompakan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secara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perlahan-lahan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oleh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alat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disebut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i="1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syringe driver</a:t>
            </a:r>
            <a:r>
              <a:rPr lang="ja-JP" alt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. </a:t>
            </a:r>
            <a:endParaRPr lang="en-US" sz="2400" dirty="0">
              <a:solidFill>
                <a:srgbClr val="FFFFFF"/>
              </a:solidFill>
              <a:latin typeface="Berlin Sans FB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Berlin Sans FB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Pemakaian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alat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diperlukan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karena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kerja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obat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hanya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efektif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bila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diberikan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secara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perlahan-lahan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selama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kurang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lebih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10 jam per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Idealnya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obat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diberikan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lima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dalam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seminggu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seumur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hidup</a:t>
            </a:r>
            <a:r>
              <a:rPr lang="en-US" sz="2400" dirty="0">
                <a:solidFill>
                  <a:srgbClr val="FFFFFF"/>
                </a:solidFill>
                <a:latin typeface="Berlin Sans FB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VII. Treatment cont...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2209801"/>
            <a:ext cx="6705600" cy="4252913"/>
          </a:xfrm>
        </p:spPr>
        <p:txBody>
          <a:bodyPr/>
          <a:lstStyle/>
          <a:p>
            <a:pPr eaLnBrk="1" hangingPunct="1"/>
            <a:endParaRPr lang="id-ID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buFont typeface="Wingdings" pitchFamily="-106" charset="2"/>
              <a:buNone/>
            </a:pPr>
            <a:endParaRPr lang="en-US" dirty="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ea typeface="ＭＳ Ｐゴシック" pitchFamily="-106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7772400" cy="4572000"/>
          </a:xfrm>
          <a:prstGeom prst="rect">
            <a:avLst/>
          </a:prstGeom>
          <a:solidFill>
            <a:srgbClr val="FF3399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IX. Nursing care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09800" y="1600201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Snap ITC" charset="0"/>
              </a:rPr>
              <a:t>DIAGNOSA KEPERAWATAN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0" y="2133601"/>
            <a:ext cx="7239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800" dirty="0" err="1"/>
              <a:t>Ketidakefektifan</a:t>
            </a:r>
            <a:r>
              <a:rPr lang="en-US" sz="1800" dirty="0"/>
              <a:t> </a:t>
            </a:r>
            <a:r>
              <a:rPr lang="en-US" sz="1800" dirty="0" err="1"/>
              <a:t>perfusi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perifer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…..</a:t>
            </a:r>
          </a:p>
          <a:p>
            <a:pPr eaLnBrk="1" hangingPunct="1">
              <a:buFontTx/>
              <a:buAutoNum type="arabicPeriod"/>
            </a:pPr>
            <a:r>
              <a:rPr lang="en-US" sz="1800" dirty="0" err="1"/>
              <a:t>Intoleransi</a:t>
            </a:r>
            <a:r>
              <a:rPr lang="en-US" sz="1800" dirty="0"/>
              <a:t> </a:t>
            </a:r>
            <a:r>
              <a:rPr lang="en-US" sz="1800" dirty="0" err="1"/>
              <a:t>aktifitas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…</a:t>
            </a:r>
          </a:p>
          <a:p>
            <a:pPr eaLnBrk="1" hangingPunct="1">
              <a:buFontTx/>
              <a:buAutoNum type="arabicPeriod"/>
            </a:pPr>
            <a:r>
              <a:rPr lang="en-US" sz="1800" dirty="0" err="1"/>
              <a:t>Resiko</a:t>
            </a:r>
            <a:r>
              <a:rPr lang="en-US" sz="1800" dirty="0"/>
              <a:t> </a:t>
            </a:r>
            <a:r>
              <a:rPr lang="en-US" sz="1800" dirty="0" err="1"/>
              <a:t>gangguan</a:t>
            </a:r>
            <a:r>
              <a:rPr lang="en-US" sz="1800" dirty="0"/>
              <a:t> </a:t>
            </a:r>
            <a:r>
              <a:rPr lang="en-US" sz="1800" dirty="0" err="1"/>
              <a:t>pertumbuhan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…</a:t>
            </a:r>
          </a:p>
          <a:p>
            <a:pPr eaLnBrk="1" hangingPunct="1">
              <a:buFontTx/>
              <a:buAutoNum type="arabicPeriod"/>
            </a:pPr>
            <a:r>
              <a:rPr lang="en-US" sz="1800" dirty="0" err="1"/>
              <a:t>Resiko</a:t>
            </a:r>
            <a:r>
              <a:rPr lang="en-US" sz="1800" dirty="0"/>
              <a:t> </a:t>
            </a:r>
            <a:r>
              <a:rPr lang="en-US" sz="1800" dirty="0" err="1"/>
              <a:t>keterlambatan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…</a:t>
            </a:r>
          </a:p>
          <a:p>
            <a:pPr eaLnBrk="1" hangingPunct="1">
              <a:buFontTx/>
              <a:buAutoNum type="arabicPeriod"/>
            </a:pPr>
            <a:r>
              <a:rPr lang="en-US" sz="1800" dirty="0" err="1"/>
              <a:t>Dst</a:t>
            </a:r>
            <a:r>
              <a:rPr lang="en-US" sz="1800" dirty="0"/>
              <a:t>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4267200"/>
            <a:ext cx="3962400" cy="193833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latin typeface="Rockwell Extra Bold" charset="0"/>
              </a:rPr>
              <a:t>Intervensi keperawatan :</a:t>
            </a:r>
          </a:p>
          <a:p>
            <a:pPr algn="ctr" eaLnBrk="1" hangingPunct="1"/>
            <a:endParaRPr lang="en-US" sz="2800">
              <a:latin typeface="Rockwell Extra Bold" charset="0"/>
            </a:endParaRPr>
          </a:p>
          <a:p>
            <a:pPr algn="ctr" eaLnBrk="1" hangingPunct="1"/>
            <a:r>
              <a:rPr lang="en-US" sz="1800"/>
              <a:t>Tujuan, kriteria hasil, rencana tindakan, rasional, implementasi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4343401"/>
            <a:ext cx="3048000" cy="708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latin typeface="Bauhaus 93" charset="0"/>
              </a:rPr>
              <a:t>EVALUASI???</a:t>
            </a:r>
          </a:p>
        </p:txBody>
      </p:sp>
      <p:sp>
        <p:nvSpPr>
          <p:cNvPr id="13" name="Down Arrow 6"/>
          <p:cNvSpPr>
            <a:spLocks noChangeArrowheads="1"/>
          </p:cNvSpPr>
          <p:nvPr/>
        </p:nvSpPr>
        <p:spPr bwMode="auto">
          <a:xfrm>
            <a:off x="3810000" y="3657600"/>
            <a:ext cx="12192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6324600" y="4419600"/>
            <a:ext cx="762000" cy="533400"/>
          </a:xfrm>
          <a:prstGeom prst="rightArrow">
            <a:avLst/>
          </a:prstGeom>
          <a:solidFill>
            <a:schemeClr val="bg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10353761" cy="1326321"/>
          </a:xfrm>
        </p:spPr>
        <p:txBody>
          <a:bodyPr/>
          <a:lstStyle/>
          <a:p>
            <a:r>
              <a:rPr lang="en-ID" dirty="0" err="1" smtClean="0"/>
              <a:t>dhf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06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8138375" cy="4351338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virus dengue </a:t>
            </a:r>
            <a:r>
              <a:rPr lang="en-US" sz="2400" dirty="0" err="1"/>
              <a:t>sejenis</a:t>
            </a:r>
            <a:r>
              <a:rPr lang="en-US" sz="2400" dirty="0"/>
              <a:t> virus yang </a:t>
            </a:r>
            <a:r>
              <a:rPr lang="en-US" sz="2400" dirty="0" err="1"/>
              <a:t>tergolong</a:t>
            </a:r>
            <a:r>
              <a:rPr lang="en-US" sz="2400" dirty="0"/>
              <a:t> </a:t>
            </a:r>
            <a:r>
              <a:rPr lang="en-US" sz="2400" dirty="0" err="1"/>
              <a:t>arbovirus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penderita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gigitan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 </a:t>
            </a:r>
            <a:r>
              <a:rPr lang="en-US" sz="2400" dirty="0" err="1"/>
              <a:t>aedes</a:t>
            </a:r>
            <a:r>
              <a:rPr lang="en-US" sz="2400" dirty="0"/>
              <a:t> </a:t>
            </a:r>
            <a:r>
              <a:rPr lang="en-US" sz="2400" dirty="0" err="1"/>
              <a:t>aegypty</a:t>
            </a:r>
            <a:r>
              <a:rPr lang="en-US" sz="2400" dirty="0"/>
              <a:t> (</a:t>
            </a:r>
            <a:r>
              <a:rPr lang="en-US" sz="2400" dirty="0" err="1"/>
              <a:t>Christantie</a:t>
            </a:r>
            <a:r>
              <a:rPr lang="en-US" sz="2400" dirty="0"/>
              <a:t> Efendy,1995 ).</a:t>
            </a:r>
            <a:br>
              <a:rPr lang="en-US" sz="2400" dirty="0"/>
            </a:br>
            <a:r>
              <a:rPr lang="en-US" sz="2400" dirty="0"/>
              <a:t>Dengue </a:t>
            </a:r>
            <a:r>
              <a:rPr lang="en-US" sz="2400" dirty="0" err="1"/>
              <a:t>haemorhagic</a:t>
            </a:r>
            <a:r>
              <a:rPr lang="en-US" sz="2400" dirty="0"/>
              <a:t> fever (DHF)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orang </a:t>
            </a:r>
            <a:r>
              <a:rPr lang="en-US" sz="2400" dirty="0" err="1"/>
              <a:t>dewasa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demam</a:t>
            </a:r>
            <a:r>
              <a:rPr lang="en-US" sz="2400" dirty="0"/>
              <a:t>,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 yang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ruam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ruam</a:t>
            </a:r>
            <a:r>
              <a:rPr lang="en-US" sz="2400" dirty="0"/>
              <a:t>. DHF </a:t>
            </a:r>
            <a:r>
              <a:rPr lang="en-US" sz="2400" dirty="0" err="1"/>
              <a:t>sejenis</a:t>
            </a:r>
            <a:r>
              <a:rPr lang="en-US" sz="2400" dirty="0"/>
              <a:t> virus yang </a:t>
            </a:r>
            <a:r>
              <a:rPr lang="en-US" sz="2400" dirty="0" err="1"/>
              <a:t>tergolong</a:t>
            </a:r>
            <a:r>
              <a:rPr lang="en-US" sz="2400" dirty="0"/>
              <a:t> </a:t>
            </a:r>
            <a:r>
              <a:rPr lang="en-US" sz="2400" dirty="0" err="1"/>
              <a:t>arbo</a:t>
            </a:r>
            <a:r>
              <a:rPr lang="en-US" sz="2400" dirty="0"/>
              <a:t> virus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penderita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gigitan</a:t>
            </a:r>
            <a:r>
              <a:rPr lang="en-US" sz="2400" dirty="0"/>
              <a:t> </a:t>
            </a:r>
            <a:r>
              <a:rPr lang="en-US" sz="2400" dirty="0" err="1"/>
              <a:t>nyamuk</a:t>
            </a:r>
            <a:r>
              <a:rPr lang="en-US" sz="2400" dirty="0"/>
              <a:t> </a:t>
            </a:r>
            <a:r>
              <a:rPr lang="en-US" sz="2400" dirty="0" err="1"/>
              <a:t>aedes</a:t>
            </a:r>
            <a:r>
              <a:rPr lang="en-US" sz="2400" dirty="0"/>
              <a:t> </a:t>
            </a:r>
            <a:r>
              <a:rPr lang="en-US" sz="2400" dirty="0" err="1"/>
              <a:t>aegypty</a:t>
            </a:r>
            <a:r>
              <a:rPr lang="en-US" sz="2400" dirty="0"/>
              <a:t> (</a:t>
            </a:r>
            <a:r>
              <a:rPr lang="en-US" sz="2400" dirty="0" err="1"/>
              <a:t>betina</a:t>
            </a:r>
            <a:r>
              <a:rPr lang="en-US" sz="2400" dirty="0"/>
              <a:t>) (</a:t>
            </a:r>
            <a:r>
              <a:rPr lang="en-US" sz="2400" dirty="0" err="1"/>
              <a:t>Seoparman</a:t>
            </a:r>
            <a:r>
              <a:rPr lang="en-US" sz="2400" dirty="0"/>
              <a:t>, 1990).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74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1981200" cy="4438365"/>
          </a:xfrm>
        </p:spPr>
        <p:txBody>
          <a:bodyPr vert="vert270"/>
          <a:lstStyle/>
          <a:p>
            <a:r>
              <a:rPr lang="en-ID" dirty="0" smtClean="0"/>
              <a:t>PATHWAY DHF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4" t="12945" r="18332" b="8499"/>
          <a:stretch/>
        </p:blipFill>
        <p:spPr>
          <a:xfrm>
            <a:off x="2590800" y="228600"/>
            <a:ext cx="9296400" cy="64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MANIFESTASI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465"/>
            <a:ext cx="8273483" cy="44958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DEMAM DENGUE ( DD )</a:t>
            </a:r>
            <a:r>
              <a:rPr lang="en-US" sz="2400" dirty="0"/>
              <a:t> </a:t>
            </a:r>
            <a:endParaRPr lang="en-US" sz="2400" dirty="0" smtClean="0"/>
          </a:p>
          <a:p>
            <a:pPr lvl="0"/>
            <a:r>
              <a:rPr lang="en-US" sz="2400" dirty="0" err="1" smtClean="0"/>
              <a:t>Demam</a:t>
            </a:r>
            <a:r>
              <a:rPr lang="en-US" sz="2400" dirty="0" smtClean="0"/>
              <a:t> </a:t>
            </a:r>
            <a:r>
              <a:rPr lang="en-US" sz="2400" dirty="0" err="1"/>
              <a:t>akut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2-7 </a:t>
            </a:r>
            <a:r>
              <a:rPr lang="en-US" sz="2400" dirty="0" err="1"/>
              <a:t>hari</a:t>
            </a:r>
            <a:r>
              <a:rPr lang="en-US" sz="2400" dirty="0"/>
              <a:t>,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manifestasi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,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retroorbita</a:t>
            </a:r>
            <a:r>
              <a:rPr lang="en-US" sz="2400" dirty="0"/>
              <a:t>,   </a:t>
            </a:r>
            <a:r>
              <a:rPr lang="en-US" sz="2400" dirty="0" err="1"/>
              <a:t>mialgia</a:t>
            </a:r>
            <a:r>
              <a:rPr lang="en-US" sz="2400" dirty="0"/>
              <a:t>, </a:t>
            </a:r>
            <a:r>
              <a:rPr lang="en-US" sz="2400" dirty="0" err="1"/>
              <a:t>manifestasi</a:t>
            </a:r>
            <a:r>
              <a:rPr lang="en-US" sz="2400" dirty="0"/>
              <a:t> </a:t>
            </a:r>
            <a:r>
              <a:rPr lang="en-US" sz="2400" dirty="0" err="1"/>
              <a:t>perdarahan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leukopenia.</a:t>
            </a:r>
          </a:p>
          <a:p>
            <a:pPr lvl="0"/>
            <a:r>
              <a:rPr lang="en-US" sz="2400" dirty="0"/>
              <a:t> 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trombositopenia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/>
              <a:t>ke-3-5 ==&gt;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pemulihan</a:t>
            </a:r>
            <a:r>
              <a:rPr lang="en-US" sz="2400" dirty="0"/>
              <a:t> (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r>
              <a:rPr lang="en-US" sz="2400" dirty="0"/>
              <a:t>), </a:t>
            </a:r>
            <a:r>
              <a:rPr lang="en-US" sz="2400" dirty="0" err="1"/>
              <a:t>klinis</a:t>
            </a:r>
            <a:r>
              <a:rPr lang="en-US" sz="2400" dirty="0"/>
              <a:t> </a:t>
            </a:r>
            <a:r>
              <a:rPr lang="en-US" sz="2400" dirty="0" err="1"/>
              <a:t>membaik</a:t>
            </a:r>
            <a:r>
              <a:rPr lang="en-US" sz="2400" dirty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062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Users\Keperawatan\Desktop\gambar thalassemia\blood n ch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228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I. </a:t>
            </a: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Definition &amp; Etiology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2057401"/>
            <a:ext cx="6553200" cy="4176713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ea typeface="ＭＳ Ｐゴシック" pitchFamily="-106" charset="-128"/>
            </a:endParaRPr>
          </a:p>
          <a:p>
            <a:r>
              <a:rPr lang="id-ID" sz="3800" dirty="0"/>
              <a:t>Thalasemia adalah sekelompok penyakit keturunan yang merupakan akibat dari ketidakseimbangan pembuatan salah satu dari keempat rantai asam amino yang membentuk hemoglobin (medicastore, 2004).</a:t>
            </a:r>
          </a:p>
          <a:p>
            <a:r>
              <a:rPr lang="id-ID" sz="3800" dirty="0"/>
              <a:t>Sindrom thalasemia adalah sekelompok penyakit atau keadaan herediter dimana produksi satu atau lebih dari satu jenis rantai polipeptida terganggu (Kosasih, 2001).</a:t>
            </a:r>
            <a:br>
              <a:rPr lang="id-ID" sz="3800" dirty="0"/>
            </a:br>
            <a:r>
              <a:rPr lang="id-ID" sz="3800" dirty="0"/>
              <a:t>Thalasemia merupakan penyakit anemia hemolitik herediter yang diturunkan secara resesif, menurut hukum mendel.</a:t>
            </a:r>
            <a:r>
              <a:rPr lang="id-ID" sz="2900" dirty="0"/>
              <a:t/>
            </a:r>
            <a:br>
              <a:rPr lang="id-ID" sz="2900" dirty="0"/>
            </a:br>
            <a:endParaRPr lang="en-US" sz="2900" dirty="0"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DEMAM BERDARAH DENGUE/DBD/ DHF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2"/>
            <a:ext cx="9452020" cy="482468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mendadak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2-7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retroorbita</a:t>
            </a:r>
            <a:r>
              <a:rPr lang="en-US" dirty="0"/>
              <a:t>, </a:t>
            </a:r>
            <a:r>
              <a:rPr lang="en-US" dirty="0" err="1"/>
              <a:t>mialgia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 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torniquet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Ruam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: </a:t>
            </a:r>
            <a:r>
              <a:rPr lang="en-US" dirty="0" err="1"/>
              <a:t>petekiae</a:t>
            </a:r>
            <a:r>
              <a:rPr lang="en-US" dirty="0"/>
              <a:t>, </a:t>
            </a:r>
            <a:r>
              <a:rPr lang="en-US" dirty="0" err="1"/>
              <a:t>ekimosis</a:t>
            </a:r>
            <a:r>
              <a:rPr lang="en-US" dirty="0"/>
              <a:t>, </a:t>
            </a:r>
            <a:r>
              <a:rPr lang="en-US" dirty="0" err="1"/>
              <a:t>purpura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/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cerna</a:t>
            </a:r>
            <a:r>
              <a:rPr lang="en-US" dirty="0"/>
              <a:t>/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: </a:t>
            </a:r>
            <a:r>
              <a:rPr lang="en-US" dirty="0" err="1"/>
              <a:t>epistaksis</a:t>
            </a:r>
            <a:r>
              <a:rPr lang="en-US" dirty="0"/>
              <a:t>,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gusi</a:t>
            </a:r>
            <a:r>
              <a:rPr lang="en-US" dirty="0"/>
              <a:t>, hematemesis, melena, </a:t>
            </a:r>
            <a:r>
              <a:rPr lang="en-US" dirty="0" err="1"/>
              <a:t>hematuri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Hepatomegali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Perembesan</a:t>
            </a:r>
            <a:r>
              <a:rPr lang="en-US" dirty="0"/>
              <a:t> plasma: </a:t>
            </a:r>
            <a:r>
              <a:rPr lang="en-US" dirty="0" err="1"/>
              <a:t>efusi</a:t>
            </a:r>
            <a:r>
              <a:rPr lang="en-US" dirty="0"/>
              <a:t> pleura, </a:t>
            </a:r>
            <a:r>
              <a:rPr lang="en-US" dirty="0" err="1"/>
              <a:t>efusi</a:t>
            </a:r>
            <a:r>
              <a:rPr lang="en-US" dirty="0"/>
              <a:t> </a:t>
            </a:r>
            <a:r>
              <a:rPr lang="en-US" dirty="0" err="1"/>
              <a:t>perikard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perembesan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peritoneal.</a:t>
            </a:r>
          </a:p>
          <a:p>
            <a:pPr lvl="0"/>
            <a:r>
              <a:rPr lang="en-US" dirty="0"/>
              <a:t> </a:t>
            </a:r>
            <a:r>
              <a:rPr lang="en-US" dirty="0" err="1" smtClean="0"/>
              <a:t>Trombositopenia</a:t>
            </a:r>
            <a:r>
              <a:rPr lang="en-US" dirty="0"/>
              <a:t> </a:t>
            </a:r>
            <a:r>
              <a:rPr lang="en-US" dirty="0" smtClean="0"/>
              <a:t>( &lt; 100.000 )</a:t>
            </a:r>
            <a:endParaRPr lang="en-US" dirty="0"/>
          </a:p>
          <a:p>
            <a:pPr lvl="0"/>
            <a:r>
              <a:rPr lang="en-US" dirty="0"/>
              <a:t> </a:t>
            </a:r>
            <a:r>
              <a:rPr lang="en-US" dirty="0" err="1" smtClean="0"/>
              <a:t>Hemokonsentrasi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Hematokrit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20 % )</a:t>
            </a:r>
            <a:endParaRPr lang="en-US" dirty="0"/>
          </a:p>
          <a:p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3-5 ==&gt;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(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),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syok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DENGUE SYOK SYNDROME / DSS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91411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Manifestasi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DBD,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sirkulasi</a:t>
            </a:r>
            <a:r>
              <a:rPr lang="en-US" sz="2400" dirty="0"/>
              <a:t> (</a:t>
            </a:r>
            <a:r>
              <a:rPr lang="en-US" sz="2400" dirty="0" err="1"/>
              <a:t>syok</a:t>
            </a:r>
            <a:r>
              <a:rPr lang="en-US" sz="2400" dirty="0"/>
              <a:t>).</a:t>
            </a:r>
            <a:br>
              <a:rPr lang="en-US" sz="2400" dirty="0"/>
            </a:b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syok</a:t>
            </a:r>
            <a:r>
              <a:rPr lang="en-US" sz="2400" dirty="0"/>
              <a:t> :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gelisah</a:t>
            </a:r>
            <a:r>
              <a:rPr lang="en-US" sz="2400" dirty="0"/>
              <a:t>,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, </a:t>
            </a:r>
            <a:r>
              <a:rPr lang="en-US" sz="2400" dirty="0" err="1"/>
              <a:t>sianosis.Nafas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, </a:t>
            </a:r>
            <a:r>
              <a:rPr lang="en-US" sz="2400" dirty="0" err="1"/>
              <a:t>nadi</a:t>
            </a:r>
            <a:r>
              <a:rPr lang="en-US" sz="2400" dirty="0"/>
              <a:t> </a:t>
            </a:r>
            <a:r>
              <a:rPr lang="en-US" sz="2400" dirty="0" err="1"/>
              <a:t>teraba</a:t>
            </a:r>
            <a:r>
              <a:rPr lang="en-US" sz="2400" dirty="0"/>
              <a:t> </a:t>
            </a:r>
            <a:r>
              <a:rPr lang="en-US" sz="2400" dirty="0" err="1"/>
              <a:t>lembut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teraba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 smtClean="0"/>
              <a:t>turun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Akral</a:t>
            </a:r>
            <a:r>
              <a:rPr lang="en-US" sz="2400" dirty="0"/>
              <a:t> </a:t>
            </a:r>
            <a:r>
              <a:rPr lang="en-US" sz="2400" dirty="0" err="1"/>
              <a:t>dingin</a:t>
            </a:r>
            <a:r>
              <a:rPr lang="en-US" sz="2400" dirty="0"/>
              <a:t>, capillary refill </a:t>
            </a:r>
            <a:r>
              <a:rPr lang="en-US" sz="2400" dirty="0" err="1"/>
              <a:t>turun</a:t>
            </a:r>
            <a:r>
              <a:rPr lang="en-US" sz="2400" dirty="0"/>
              <a:t>.</a:t>
            </a:r>
          </a:p>
          <a:p>
            <a:r>
              <a:rPr lang="en-US" sz="2400" dirty="0"/>
              <a:t>Diuresis </a:t>
            </a:r>
            <a:r>
              <a:rPr lang="en-US" sz="2400" dirty="0" err="1"/>
              <a:t>turun</a:t>
            </a:r>
            <a:r>
              <a:rPr lang="en-US" sz="2400" dirty="0"/>
              <a:t>, </a:t>
            </a:r>
            <a:r>
              <a:rPr lang="en-US" sz="2400" dirty="0" err="1"/>
              <a:t>hingga</a:t>
            </a:r>
            <a:r>
              <a:rPr lang="en-US" sz="2400" dirty="0"/>
              <a:t> anuria.</a:t>
            </a:r>
          </a:p>
        </p:txBody>
      </p:sp>
    </p:spTree>
    <p:extLst>
      <p:ext uri="{BB962C8B-B14F-4D97-AF65-F5344CB8AC3E}">
        <p14:creationId xmlns:p14="http://schemas.microsoft.com/office/powerpoint/2010/main" val="67537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1673" y="759856"/>
          <a:ext cx="7508383" cy="534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333"/>
                <a:gridCol w="6012050"/>
              </a:tblGrid>
              <a:tr h="887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Derajat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Penyakit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Kriteria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87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DBD derajat 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Demam disertai gejala tidak khas, dan satu-satunya manifestasi perdarahan ialah uji torniquet positif.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87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DBD derajat II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Seperti derajat I, disertai perdarahan spontan di kulit atau perdarahan lain.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94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DBD derajat III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Terdapat kegagalan sirkulasi (nadi cepat dan lembut, tekanan nadi menurun ( &lt; 20 mmHg) atau hipotensi, sianosis disekitar mulut, kulit dingin dan lembab, dan anak tampak gelisah.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87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DBD derajat IV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Syok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berat</a:t>
                      </a:r>
                      <a:r>
                        <a:rPr lang="en-US" sz="2000" dirty="0">
                          <a:effectLst/>
                        </a:rPr>
                        <a:t> (profound shock): </a:t>
                      </a:r>
                      <a:r>
                        <a:rPr lang="en-US" sz="2000" dirty="0" err="1">
                          <a:effectLst/>
                        </a:rPr>
                        <a:t>nadi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tidak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dapat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diraba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tekanan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darah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tidak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dapat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diukur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636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PENATALAKSANAAN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13383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Tirah</a:t>
            </a:r>
            <a:r>
              <a:rPr lang="en-US" dirty="0"/>
              <a:t> baring</a:t>
            </a:r>
          </a:p>
          <a:p>
            <a:pPr lvl="0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lvl="0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infus</a:t>
            </a:r>
            <a:r>
              <a:rPr lang="en-US" dirty="0" smtClean="0"/>
              <a:t> RL/ </a:t>
            </a:r>
            <a:r>
              <a:rPr lang="en-US" dirty="0" err="1" smtClean="0"/>
              <a:t>NaCL</a:t>
            </a:r>
            <a:endParaRPr lang="en-US" dirty="0"/>
          </a:p>
          <a:p>
            <a:pPr lvl="0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: </a:t>
            </a:r>
            <a:r>
              <a:rPr lang="en-US" dirty="0" smtClean="0"/>
              <a:t> </a:t>
            </a:r>
            <a:r>
              <a:rPr lang="en-US" dirty="0" err="1" smtClean="0"/>
              <a:t>antipiretik</a:t>
            </a:r>
            <a:r>
              <a:rPr lang="en-US" dirty="0" smtClean="0"/>
              <a:t> , antibiotic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/>
          </a:p>
          <a:p>
            <a:pPr lvl="0"/>
            <a:r>
              <a:rPr lang="en-US" dirty="0"/>
              <a:t>Anti </a:t>
            </a:r>
            <a:r>
              <a:rPr lang="en-US" dirty="0" err="1"/>
              <a:t>konvulsi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 smtClean="0"/>
              <a:t>kejang</a:t>
            </a:r>
            <a:endParaRPr lang="en-US" dirty="0" smtClean="0"/>
          </a:p>
          <a:p>
            <a:pPr lvl="0"/>
            <a:r>
              <a:rPr lang="en-US" dirty="0" err="1" smtClean="0"/>
              <a:t>Transfusi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trombocyt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endParaRPr lang="en-US" dirty="0"/>
          </a:p>
          <a:p>
            <a:pPr lvl="0"/>
            <a:r>
              <a:rPr lang="en-US" dirty="0"/>
              <a:t>Monitor </a:t>
            </a:r>
            <a:r>
              <a:rPr lang="en-US" dirty="0" err="1"/>
              <a:t>tanda-tanda</a:t>
            </a:r>
            <a:r>
              <a:rPr lang="en-US" dirty="0"/>
              <a:t> vital (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Nadi</a:t>
            </a:r>
            <a:r>
              <a:rPr lang="en-US" dirty="0"/>
              <a:t>, RR).</a:t>
            </a:r>
          </a:p>
          <a:p>
            <a:pPr lvl="0"/>
            <a:r>
              <a:rPr lang="en-US" dirty="0"/>
              <a:t>Monitor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renjatan</a:t>
            </a:r>
            <a:endParaRPr lang="en-US" dirty="0"/>
          </a:p>
          <a:p>
            <a:pPr lvl="0"/>
            <a:r>
              <a:rPr lang="en-US" dirty="0"/>
              <a:t>Monitor </a:t>
            </a:r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HB,HT,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Trombosit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10353761" cy="1326321"/>
          </a:xfrm>
        </p:spPr>
        <p:txBody>
          <a:bodyPr/>
          <a:lstStyle/>
          <a:p>
            <a:r>
              <a:rPr lang="en-ID" dirty="0" smtClean="0"/>
              <a:t>OTITIS MEDIA AKUT (OMA)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400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r>
              <a:rPr lang="id-ID" altLang="en-US" smtClean="0"/>
              <a:t>P</a:t>
            </a:r>
            <a:r>
              <a:rPr lang="en-US" altLang="en-US" smtClean="0"/>
              <a:t>eradangan</a:t>
            </a:r>
            <a:r>
              <a:rPr lang="id-ID" altLang="en-US" smtClean="0"/>
              <a:t> sebagian/seluruh</a:t>
            </a:r>
            <a:r>
              <a:rPr lang="en-US" altLang="en-US" smtClean="0"/>
              <a:t> telinga tengah</a:t>
            </a:r>
            <a:r>
              <a:rPr lang="id-ID" altLang="en-US" smtClean="0"/>
              <a:t>, tuba Eustachius, antrum mastoid, dan sel-sel mastoid</a:t>
            </a:r>
          </a:p>
          <a:p>
            <a:r>
              <a:rPr lang="id-ID" altLang="en-US" smtClean="0"/>
              <a:t>Terjadi </a:t>
            </a:r>
            <a:r>
              <a:rPr lang="en-US" altLang="en-US" smtClean="0"/>
              <a:t> </a:t>
            </a:r>
            <a:r>
              <a:rPr lang="id-ID" altLang="en-US" smtClean="0"/>
              <a:t>&lt;</a:t>
            </a:r>
            <a:r>
              <a:rPr lang="en-US" altLang="en-US" smtClean="0"/>
              <a:t> 3 minggu</a:t>
            </a:r>
            <a:endParaRPr lang="id-ID" altLang="en-US" smtClean="0"/>
          </a:p>
          <a:p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15270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ETIOLOGI</a:t>
            </a:r>
            <a:endParaRPr lang="id-ID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774826" y="1412876"/>
            <a:ext cx="8893175" cy="5256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mtClean="0"/>
              <a:t> Sumbatan tuba eustachius</a:t>
            </a:r>
            <a:endParaRPr lang="id-ID" altLang="en-US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mtClean="0"/>
              <a:t>Pertahanan tubuh</a:t>
            </a:r>
            <a:r>
              <a:rPr lang="id-ID" altLang="en-US" smtClean="0"/>
              <a:t> (</a:t>
            </a:r>
            <a:r>
              <a:rPr lang="en-US" altLang="en-US" smtClean="0"/>
              <a:t>silia mukosa tuba eustachius</a:t>
            </a:r>
            <a:r>
              <a:rPr lang="id-ID" altLang="en-US" smtClean="0"/>
              <a:t>)</a:t>
            </a:r>
            <a:r>
              <a:rPr lang="en-US" altLang="en-US" smtClean="0"/>
              <a:t> tergangg</a:t>
            </a:r>
            <a:r>
              <a:rPr lang="id-ID" altLang="en-US" smtClean="0"/>
              <a:t>u </a:t>
            </a:r>
            <a:r>
              <a:rPr lang="id-ID" altLang="en-US" smtClean="0">
                <a:sym typeface="Wingdings" panose="05000000000000000000" pitchFamily="2" charset="2"/>
              </a:rPr>
              <a:t> </a:t>
            </a:r>
            <a:r>
              <a:rPr lang="en-US" altLang="en-US" smtClean="0"/>
              <a:t>pencegahan invasi kuman ke dalam telinga tengah terganggu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mtClean="0"/>
              <a:t>ISPA</a:t>
            </a:r>
          </a:p>
        </p:txBody>
      </p:sp>
    </p:spTree>
    <p:extLst>
      <p:ext uri="{BB962C8B-B14F-4D97-AF65-F5344CB8AC3E}">
        <p14:creationId xmlns:p14="http://schemas.microsoft.com/office/powerpoint/2010/main" val="208360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marL="274320" indent="-274320">
              <a:buFont typeface="Wingdings" panose="05000000000000000000" pitchFamily="2" charset="2"/>
              <a:buChar char="q"/>
              <a:defRPr/>
            </a:pPr>
            <a:r>
              <a:rPr lang="en-US" dirty="0" err="1" smtClean="0"/>
              <a:t>Kuman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OMA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Streptococcus </a:t>
            </a:r>
            <a:r>
              <a:rPr lang="en-US" dirty="0" err="1" smtClean="0"/>
              <a:t>hemoliticus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 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> 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err="1" smtClean="0"/>
              <a:t>Pneumococcus</a:t>
            </a:r>
            <a:endParaRPr lang="en-US" dirty="0" smtClean="0"/>
          </a:p>
          <a:p>
            <a:pPr marL="274320" indent="-274320">
              <a:buFont typeface="Wingdings"/>
              <a:buChar char="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456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143605" cy="4343399"/>
          </a:xfrm>
        </p:spPr>
        <p:txBody>
          <a:bodyPr vert="vert270"/>
          <a:lstStyle/>
          <a:p>
            <a:r>
              <a:rPr lang="en-ID" dirty="0" smtClean="0"/>
              <a:t>PATHWAY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25" t="22209" r="20000" b="6645"/>
          <a:stretch/>
        </p:blipFill>
        <p:spPr>
          <a:xfrm>
            <a:off x="3124200" y="228600"/>
            <a:ext cx="90487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457200"/>
            <a:ext cx="10353761" cy="609600"/>
          </a:xfrm>
        </p:spPr>
        <p:txBody>
          <a:bodyPr/>
          <a:lstStyle/>
          <a:p>
            <a:r>
              <a:rPr lang="en-ID" dirty="0" smtClean="0"/>
              <a:t>KONJUNGTIVITIS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71600"/>
            <a:ext cx="1035376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>
                <a:effectLst/>
              </a:rPr>
              <a:t> </a:t>
            </a:r>
            <a:endParaRPr lang="en-ID" dirty="0">
              <a:effectLst/>
            </a:endParaRPr>
          </a:p>
          <a:p>
            <a:r>
              <a:rPr lang="id-ID" dirty="0">
                <a:effectLst/>
              </a:rPr>
              <a:t>Pengertian: infeksi atau inflamasi pada konjungtiva mata (akut maupun kronis).</a:t>
            </a:r>
            <a:endParaRPr lang="en-ID" dirty="0">
              <a:effectLst/>
            </a:endParaRPr>
          </a:p>
          <a:p>
            <a:r>
              <a:rPr lang="id-ID" dirty="0">
                <a:effectLst/>
              </a:rPr>
              <a:t>Mekanisme: mikroorganisme atau allergen menyebabkan iritasi pada kelopak mata sehingga kelopak mata sukar membuka dan menutup secara sempurna. Kelopak mata menjadi kering sehingga menyebabkan konjungtivitis.</a:t>
            </a:r>
            <a:endParaRPr lang="en-ID" dirty="0">
              <a:effectLst/>
            </a:endParaRPr>
          </a:p>
          <a:p>
            <a:r>
              <a:rPr lang="id-ID" dirty="0">
                <a:effectLst/>
              </a:rPr>
              <a:t>Manifestasi klinis: pelebaran pembuluh darah menyebabkan peradangan yang ditandai dengan sklera dan konjungtiva yang merah, edema, rasa nyeri, dan adanya sekret mukopurulen.</a:t>
            </a:r>
            <a:endParaRPr lang="en-ID" dirty="0">
              <a:effectLst/>
            </a:endParaRPr>
          </a:p>
          <a:p>
            <a:r>
              <a:rPr lang="id-ID" dirty="0">
                <a:effectLst/>
              </a:rPr>
              <a:t>Penanganan: dapat hilang/sembuh sendiri tergantung penyebab. Antibiotik salep dan pembersihan kelopak mata dapat dilakukan.</a:t>
            </a:r>
            <a:endParaRPr lang="en-ID" dirty="0">
              <a:effectLst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636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858000" cy="8382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I. </a:t>
            </a: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Definition &amp; Etiology cont..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828801"/>
            <a:ext cx="7848600" cy="3871913"/>
          </a:xfrm>
        </p:spPr>
        <p:txBody>
          <a:bodyPr/>
          <a:lstStyle/>
          <a:p>
            <a:pPr eaLnBrk="1" hangingPunct="1"/>
            <a:endParaRPr lang="id-ID" sz="280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buFont typeface="Wingdings" pitchFamily="-106" charset="2"/>
              <a:buNone/>
            </a:pPr>
            <a:endParaRPr lang="en-US" sz="280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</p:txBody>
      </p:sp>
      <p:pic>
        <p:nvPicPr>
          <p:cNvPr id="11271" name="Picture 3" descr="Alpha and beta globin gene lo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1"/>
            <a:ext cx="4953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Keperawatan\Desktop\gambar thalassemia\cha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600200"/>
            <a:ext cx="3219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C:\Users\Keperawatan\Desktop\gambar thalassemia\norn n abd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1148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C:\Users\Keperawatan\Desktop\gambar thalassemia\blood ce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867400" y="457201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Pernikahan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 smtClean="0">
                <a:latin typeface="Corbel" pitchFamily="-106" charset="0"/>
              </a:rPr>
              <a:t>penderita</a:t>
            </a:r>
            <a:r>
              <a:rPr lang="id-ID" b="1" dirty="0" smtClean="0">
                <a:latin typeface="Corbel" pitchFamily="-106" charset="0"/>
              </a:rPr>
              <a:t>/carrier  </a:t>
            </a:r>
          </a:p>
          <a:p>
            <a:r>
              <a:rPr lang="id-ID" b="1" dirty="0" smtClean="0">
                <a:latin typeface="Corbel" pitchFamily="-106" charset="0"/>
              </a:rPr>
              <a:t>              thalassemia  </a:t>
            </a:r>
            <a:r>
              <a:rPr lang="en-US" b="1" dirty="0" smtClean="0">
                <a:latin typeface="Corbel" pitchFamily="-106" charset="0"/>
              </a:rPr>
              <a:t> </a:t>
            </a:r>
            <a:endParaRPr lang="en-US" b="1" dirty="0">
              <a:latin typeface="Corbel" pitchFamily="-10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6932613" y="1295401"/>
            <a:ext cx="3063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105400" y="15240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Penurunan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penyakit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secara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resesif</a:t>
            </a:r>
            <a:endParaRPr lang="en-US" b="1" dirty="0">
              <a:latin typeface="Corbel" pitchFamily="-10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929438" y="2062163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4114800" y="2362201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Gangguan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sintesis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globin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  <a:r>
              <a:rPr lang="en-US" b="1" dirty="0">
                <a:latin typeface="Corbel" pitchFamily="-106" charset="0"/>
              </a:rPr>
              <a:t> &amp;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(</a:t>
            </a:r>
            <a:r>
              <a:rPr lang="en-US" b="1" dirty="0" err="1">
                <a:latin typeface="Corbel" pitchFamily="-106" charset="0"/>
              </a:rPr>
              <a:t>kromoson</a:t>
            </a:r>
            <a:r>
              <a:rPr lang="en-US" b="1" dirty="0">
                <a:latin typeface="Corbel" pitchFamily="-106" charset="0"/>
              </a:rPr>
              <a:t> 11 &amp; 16)</a:t>
            </a:r>
          </a:p>
          <a:p>
            <a:endParaRPr lang="en-US" dirty="0">
              <a:latin typeface="Corbel" pitchFamily="-10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481638" y="3281363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122614"/>
            <a:ext cx="3124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605838" y="3281363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896101" y="2933701"/>
            <a:ext cx="381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3276600" y="3505200"/>
            <a:ext cx="434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US" b="1" dirty="0" err="1">
                <a:latin typeface="Corbel" pitchFamily="-106" charset="0"/>
              </a:rPr>
              <a:t>Pembentukan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  <a:r>
              <a:rPr lang="en-US" b="1" dirty="0">
                <a:latin typeface="Corbel" pitchFamily="-106" charset="0"/>
              </a:rPr>
              <a:t> &amp;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diretikulosit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id-ID" b="1" dirty="0" smtClean="0">
                <a:latin typeface="Corbel" pitchFamily="-106" charset="0"/>
              </a:rPr>
              <a:t>   </a:t>
            </a:r>
          </a:p>
          <a:p>
            <a:pPr marL="0" lvl="1"/>
            <a:r>
              <a:rPr lang="id-ID" b="1" dirty="0" smtClean="0">
                <a:latin typeface="Corbel" pitchFamily="-106" charset="0"/>
              </a:rPr>
              <a:t>   </a:t>
            </a:r>
            <a:r>
              <a:rPr lang="en-US" b="1" dirty="0" err="1" smtClean="0">
                <a:latin typeface="Corbel" pitchFamily="-106" charset="0"/>
              </a:rPr>
              <a:t>tidak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seimbang</a:t>
            </a:r>
            <a:endParaRPr lang="en-US" b="1" dirty="0">
              <a:latin typeface="Corbel" pitchFamily="-106" charset="0"/>
            </a:endParaRPr>
          </a:p>
          <a:p>
            <a:pPr marL="0" lvl="1">
              <a:buFont typeface="Arial" charset="0"/>
              <a:buChar char="•"/>
            </a:pP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kurang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dibanding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</a:p>
          <a:p>
            <a:pPr marL="0" lvl="1">
              <a:buFont typeface="Arial" charset="0"/>
              <a:buChar char="•"/>
            </a:pPr>
            <a:r>
              <a:rPr lang="en-US" b="1" dirty="0">
                <a:latin typeface="Corbel" pitchFamily="-106" charset="0"/>
                <a:sym typeface="Symbol" pitchFamily="18" charset="2"/>
              </a:rPr>
              <a:t> </a:t>
            </a:r>
            <a:r>
              <a:rPr lang="en-US" b="1" dirty="0" err="1">
                <a:latin typeface="Corbel" pitchFamily="-106" charset="0"/>
              </a:rPr>
              <a:t>Ranai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tidak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dibentuk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sama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sekali</a:t>
            </a:r>
            <a:endParaRPr lang="en-US" b="1" dirty="0">
              <a:latin typeface="Corbel" pitchFamily="-106" charset="0"/>
            </a:endParaRPr>
          </a:p>
          <a:p>
            <a:pPr marL="0" lvl="1">
              <a:buFont typeface="Arial" charset="0"/>
              <a:buChar char="•"/>
            </a:pP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dibentuk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tapi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tidak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mencukupi</a:t>
            </a:r>
            <a:endParaRPr lang="en-US" b="1" dirty="0">
              <a:latin typeface="Corbel" pitchFamily="-106" charset="0"/>
            </a:endParaRP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8077200" y="3505201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 </a:t>
            </a:r>
            <a:r>
              <a:rPr lang="en-US" b="1" dirty="0" err="1">
                <a:latin typeface="Corbel" pitchFamily="-106" charset="0"/>
                <a:sym typeface="Symbol" pitchFamily="18" charset="2"/>
              </a:rPr>
              <a:t>krang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 </a:t>
            </a:r>
            <a:r>
              <a:rPr lang="en-US" b="1" dirty="0" err="1">
                <a:latin typeface="Corbel" pitchFamily="-106" charset="0"/>
                <a:sym typeface="Symbol" pitchFamily="18" charset="2"/>
              </a:rPr>
              <a:t>terbentuk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 </a:t>
            </a:r>
            <a:r>
              <a:rPr lang="en-US" b="1" dirty="0" err="1">
                <a:latin typeface="Corbel" pitchFamily="-106" charset="0"/>
                <a:sym typeface="Symbol" pitchFamily="18" charset="2"/>
              </a:rPr>
              <a:t>dibanding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 </a:t>
            </a:r>
            <a:r>
              <a:rPr lang="en-US" b="1" dirty="0" err="1">
                <a:latin typeface="Corbel" pitchFamily="-106" charset="0"/>
                <a:sym typeface="Symbol" pitchFamily="18" charset="2"/>
              </a:rPr>
              <a:t>rantai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 </a:t>
            </a:r>
            <a:r>
              <a:rPr lang="en-US" b="1" dirty="0">
                <a:latin typeface="Corbel" pitchFamily="-106" charset="0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8266907" y="4990307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481638" y="5338763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TextBox 20"/>
          <p:cNvSpPr txBox="1">
            <a:spLocks noChangeArrowheads="1"/>
          </p:cNvSpPr>
          <p:nvPr/>
        </p:nvSpPr>
        <p:spPr bwMode="auto">
          <a:xfrm>
            <a:off x="4419600" y="56388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Thalasemia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 (beta)</a:t>
            </a:r>
            <a:r>
              <a:rPr lang="en-US" b="1" dirty="0">
                <a:latin typeface="Corbel" pitchFamily="-106" charset="0"/>
              </a:rPr>
              <a:t> </a:t>
            </a:r>
          </a:p>
        </p:txBody>
      </p:sp>
      <p:sp>
        <p:nvSpPr>
          <p:cNvPr id="13329" name="TextBox 21"/>
          <p:cNvSpPr txBox="1">
            <a:spLocks noChangeArrowheads="1"/>
          </p:cNvSpPr>
          <p:nvPr/>
        </p:nvSpPr>
        <p:spPr bwMode="auto">
          <a:xfrm>
            <a:off x="7391400" y="56388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Thalasemia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 (</a:t>
            </a:r>
            <a:r>
              <a:rPr lang="en-US" b="1" dirty="0" err="1">
                <a:latin typeface="Corbel" pitchFamily="-106" charset="0"/>
                <a:sym typeface="Symbol" pitchFamily="18" charset="2"/>
              </a:rPr>
              <a:t>aLpha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)</a:t>
            </a:r>
            <a:r>
              <a:rPr lang="en-US" b="1" dirty="0">
                <a:latin typeface="Corbel" pitchFamily="-106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638800" y="6475414"/>
            <a:ext cx="3124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573294" y="6285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49094" y="6285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929438" y="6699250"/>
            <a:ext cx="3159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 txBox="1">
            <a:spLocks/>
          </p:cNvSpPr>
          <p:nvPr/>
        </p:nvSpPr>
        <p:spPr>
          <a:xfrm>
            <a:off x="1524000" y="0"/>
            <a:ext cx="4267200" cy="12192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spc="-1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I</a:t>
            </a:r>
            <a:r>
              <a:rPr lang="id-ID" sz="2800" b="1" spc="-1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II. Pathophysiology</a:t>
            </a:r>
            <a:endParaRPr lang="en-US" sz="2800" b="1" spc="-1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rot="5400000">
            <a:off x="6091238" y="157163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971800" y="447675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buFont typeface="Arial" charset="0"/>
              <a:buChar char="•"/>
            </a:pPr>
            <a:r>
              <a:rPr lang="en-US" sz="1600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Pembentukan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  <a:r>
              <a:rPr lang="en-US" b="1" dirty="0">
                <a:latin typeface="Corbel" pitchFamily="-106" charset="0"/>
              </a:rPr>
              <a:t> &amp;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</a:p>
          <a:p>
            <a:pPr lvl="1" algn="ctr">
              <a:buFont typeface="Arial" charset="0"/>
              <a:buChar char="•"/>
            </a:pPr>
            <a:r>
              <a:rPr lang="en-US" b="1" dirty="0">
                <a:latin typeface="Corbel" pitchFamily="-106" charset="0"/>
                <a:sym typeface="Symbol" pitchFamily="18" charset="2"/>
              </a:rPr>
              <a:t> </a:t>
            </a:r>
            <a:r>
              <a:rPr lang="en-US" b="1" dirty="0" err="1">
                <a:latin typeface="Corbel" pitchFamily="-106" charset="0"/>
              </a:rPr>
              <a:t>Pembentukan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  <a:r>
              <a:rPr lang="en-US" b="1" dirty="0">
                <a:latin typeface="Corbel" pitchFamily="-106" charset="0"/>
              </a:rPr>
              <a:t> &amp;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kurang</a:t>
            </a:r>
            <a:endParaRPr lang="en-US" b="1" dirty="0">
              <a:latin typeface="Corbel" pitchFamily="-106" charset="0"/>
            </a:endParaRPr>
          </a:p>
          <a:p>
            <a:pPr lvl="1" algn="ctr">
              <a:buFont typeface="Arial" charset="0"/>
              <a:buChar char="•"/>
            </a:pP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Penimbunan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pengendapan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  <a:r>
              <a:rPr lang="en-US" b="1" dirty="0">
                <a:latin typeface="Corbel" pitchFamily="-106" charset="0"/>
              </a:rPr>
              <a:t> &amp; 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 yang </a:t>
            </a:r>
            <a:r>
              <a:rPr lang="en-US" b="1" dirty="0" err="1">
                <a:latin typeface="Corbel" pitchFamily="-106" charset="0"/>
              </a:rPr>
              <a:t>berlebihan</a:t>
            </a:r>
            <a:endParaRPr lang="en-US" b="1" dirty="0">
              <a:latin typeface="Corbel" pitchFamily="-10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6091238" y="1519238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495800" y="1590675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Corbel" pitchFamily="-106" charset="0"/>
              </a:rPr>
              <a:t>Tidak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terbentuk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Hb</a:t>
            </a:r>
            <a:r>
              <a:rPr lang="en-US" b="1" dirty="0">
                <a:latin typeface="Corbel" pitchFamily="-106" charset="0"/>
              </a:rPr>
              <a:t> A (2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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dan</a:t>
            </a:r>
            <a:r>
              <a:rPr lang="en-US" b="1" dirty="0">
                <a:latin typeface="Corbel" pitchFamily="-106" charset="0"/>
              </a:rPr>
              <a:t> 2</a:t>
            </a:r>
            <a:r>
              <a:rPr lang="en-US" b="1" dirty="0">
                <a:latin typeface="Corbel" pitchFamily="-106" charset="0"/>
                <a:sym typeface="Symbol" pitchFamily="18" charset="2"/>
              </a:rPr>
              <a:t></a:t>
            </a:r>
            <a:r>
              <a:rPr lang="en-US" b="1" dirty="0">
                <a:latin typeface="Corbel" pitchFamily="-106" charset="0"/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091238" y="2052638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091238" y="2509838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091238" y="3119438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091238" y="3652838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091238" y="4262438"/>
            <a:ext cx="3159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1524000" y="2133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b="1" dirty="0">
                <a:latin typeface="Corbel" pitchFamily="-106" charset="0"/>
              </a:rPr>
              <a:t>                              T</a:t>
            </a:r>
            <a:r>
              <a:rPr lang="en-US" b="1" dirty="0" err="1">
                <a:latin typeface="Corbel" pitchFamily="-106" charset="0"/>
              </a:rPr>
              <a:t>erbentuk</a:t>
            </a:r>
            <a:r>
              <a:rPr lang="en-US" b="1" dirty="0">
                <a:latin typeface="Corbel" pitchFamily="-106" charset="0"/>
              </a:rPr>
              <a:t> inclusion </a:t>
            </a:r>
            <a:r>
              <a:rPr lang="en-US" b="1" dirty="0" err="1" smtClean="0">
                <a:latin typeface="Corbel" pitchFamily="-106" charset="0"/>
              </a:rPr>
              <a:t>bodie</a:t>
            </a:r>
            <a:r>
              <a:rPr lang="id-ID" b="1" dirty="0" smtClean="0">
                <a:latin typeface="Corbel" pitchFamily="-106" charset="0"/>
              </a:rPr>
              <a:t>s </a:t>
            </a:r>
            <a:r>
              <a:rPr lang="en-US" b="1" dirty="0" smtClean="0">
                <a:latin typeface="Corbel" pitchFamily="-106" charset="0"/>
              </a:rPr>
              <a:t>(</a:t>
            </a:r>
            <a:r>
              <a:rPr lang="en-US" b="1" dirty="0" err="1" smtClean="0">
                <a:latin typeface="Corbel" pitchFamily="-106" charset="0"/>
              </a:rPr>
              <a:t>akumulasi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endapan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rantai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globin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 smtClean="0">
                <a:latin typeface="Corbel" pitchFamily="-106" charset="0"/>
              </a:rPr>
              <a:t>berlebihan</a:t>
            </a:r>
            <a:r>
              <a:rPr lang="en-US" b="1" dirty="0">
                <a:latin typeface="Corbel" pitchFamily="-106" charset="0"/>
              </a:rPr>
              <a:t>)</a:t>
            </a: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4495800" y="2657475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 err="1" smtClean="0">
                <a:latin typeface="Corbel" pitchFamily="-106" charset="0"/>
              </a:rPr>
              <a:t>M</a:t>
            </a:r>
            <a:r>
              <a:rPr lang="en-US" b="1" dirty="0" err="1" smtClean="0">
                <a:latin typeface="Corbel" pitchFamily="-106" charset="0"/>
              </a:rPr>
              <a:t>enempel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pada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dinding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eritrosit</a:t>
            </a:r>
            <a:endParaRPr lang="en-US" b="1" dirty="0">
              <a:latin typeface="Corbel" pitchFamily="-106" charset="0"/>
            </a:endParaRPr>
          </a:p>
        </p:txBody>
      </p:sp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4953000" y="3190875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b="1" dirty="0" err="1" smtClean="0">
                <a:latin typeface="Corbel" pitchFamily="-106" charset="0"/>
              </a:rPr>
              <a:t>M</a:t>
            </a:r>
            <a:r>
              <a:rPr lang="en-US" b="1" dirty="0" err="1" smtClean="0">
                <a:latin typeface="Corbel" pitchFamily="-106" charset="0"/>
              </a:rPr>
              <a:t>erusak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dinding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eritrosit</a:t>
            </a:r>
            <a:endParaRPr lang="en-US" b="1" dirty="0">
              <a:latin typeface="Corbel" pitchFamily="-106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5715000" y="3810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b="1" dirty="0" err="1" smtClean="0">
                <a:latin typeface="Corbel" pitchFamily="-106" charset="0"/>
              </a:rPr>
              <a:t>H</a:t>
            </a:r>
            <a:r>
              <a:rPr lang="en-US" b="1" dirty="0" err="1" smtClean="0">
                <a:latin typeface="Corbel" pitchFamily="-106" charset="0"/>
              </a:rPr>
              <a:t>emolisis</a:t>
            </a:r>
            <a:endParaRPr lang="en-US" b="1" dirty="0">
              <a:latin typeface="Corbel" pitchFamily="-106" charset="0"/>
            </a:endParaRPr>
          </a:p>
        </p:txBody>
      </p:sp>
      <p:sp>
        <p:nvSpPr>
          <p:cNvPr id="14351" name="TextBox 14"/>
          <p:cNvSpPr txBox="1">
            <a:spLocks noChangeArrowheads="1"/>
          </p:cNvSpPr>
          <p:nvPr/>
        </p:nvSpPr>
        <p:spPr bwMode="auto">
          <a:xfrm>
            <a:off x="2667000" y="441960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Eritrosit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darah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tidak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efektif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pengancuran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prekursor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eritorsit</a:t>
            </a:r>
            <a:r>
              <a:rPr lang="en-US" b="1" dirty="0">
                <a:latin typeface="Corbel" pitchFamily="-106" charset="0"/>
              </a:rPr>
              <a:t> </a:t>
            </a:r>
            <a:endParaRPr lang="id-ID" b="1" dirty="0">
              <a:latin typeface="Corbel" pitchFamily="-106" charset="0"/>
            </a:endParaRPr>
          </a:p>
          <a:p>
            <a:pPr lvl="1"/>
            <a:r>
              <a:rPr lang="id-ID" b="1" dirty="0">
                <a:latin typeface="Corbel" pitchFamily="-106" charset="0"/>
              </a:rPr>
              <a:t>   </a:t>
            </a:r>
            <a:r>
              <a:rPr lang="en-US" b="1" dirty="0" err="1">
                <a:latin typeface="Corbel" pitchFamily="-106" charset="0"/>
              </a:rPr>
              <a:t>di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intramedular</a:t>
            </a:r>
            <a:r>
              <a:rPr lang="en-US" b="1" dirty="0">
                <a:latin typeface="Corbel" pitchFamily="-106" charset="0"/>
              </a:rPr>
              <a:t> (</a:t>
            </a:r>
            <a:r>
              <a:rPr lang="en-US" b="1" dirty="0" err="1">
                <a:latin typeface="Corbel" pitchFamily="-106" charset="0"/>
              </a:rPr>
              <a:t>sumsum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tulang</a:t>
            </a:r>
            <a:r>
              <a:rPr lang="en-US" b="1" dirty="0">
                <a:latin typeface="Corbel" pitchFamily="-106" charset="0"/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Kurang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sintesis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 smtClean="0">
                <a:latin typeface="Corbel" pitchFamily="-106" charset="0"/>
              </a:rPr>
              <a:t>Hb</a:t>
            </a:r>
            <a:r>
              <a:rPr lang="id-ID" b="1" dirty="0" smtClean="0">
                <a:latin typeface="Corbel" pitchFamily="-106" charset="0"/>
              </a:rPr>
              <a:t>,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en-US" b="1" dirty="0" err="1" smtClean="0">
                <a:latin typeface="Corbel" pitchFamily="-106" charset="0"/>
              </a:rPr>
              <a:t>ter</a:t>
            </a:r>
            <a:r>
              <a:rPr lang="id-ID" b="1" dirty="0" smtClean="0">
                <a:latin typeface="Corbel" pitchFamily="-106" charset="0"/>
              </a:rPr>
              <a:t>jadi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id-ID" b="1" dirty="0" err="1" smtClean="0">
                <a:latin typeface="Corbel" pitchFamily="-106" charset="0"/>
              </a:rPr>
              <a:t>e</a:t>
            </a:r>
            <a:r>
              <a:rPr lang="en-US" b="1" dirty="0" err="1" smtClean="0">
                <a:latin typeface="Corbel" pitchFamily="-106" charset="0"/>
              </a:rPr>
              <a:t>ritrosit</a:t>
            </a:r>
            <a:r>
              <a:rPr lang="en-US" b="1" dirty="0" smtClean="0">
                <a:latin typeface="Corbel" pitchFamily="-106" charset="0"/>
              </a:rPr>
              <a:t> </a:t>
            </a:r>
            <a:r>
              <a:rPr lang="en-US" b="1" dirty="0">
                <a:latin typeface="Corbel" pitchFamily="-106" charset="0"/>
              </a:rPr>
              <a:t>yang </a:t>
            </a:r>
            <a:r>
              <a:rPr lang="en-US" b="1" dirty="0" err="1">
                <a:latin typeface="Corbel" pitchFamily="-106" charset="0"/>
              </a:rPr>
              <a:t>hipokrom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dan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mikrositer</a:t>
            </a:r>
            <a:endParaRPr lang="en-US" b="1" dirty="0">
              <a:latin typeface="Corbel" pitchFamily="-106" charset="0"/>
            </a:endParaRPr>
          </a:p>
          <a:p>
            <a:pPr lvl="1">
              <a:buFont typeface="Arial" charset="0"/>
              <a:buChar char="•"/>
            </a:pP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Hemolisis</a:t>
            </a:r>
            <a:r>
              <a:rPr lang="en-US" b="1" dirty="0">
                <a:latin typeface="Corbel" pitchFamily="-106" charset="0"/>
              </a:rPr>
              <a:t> </a:t>
            </a:r>
            <a:r>
              <a:rPr lang="en-US" b="1" dirty="0" err="1">
                <a:latin typeface="Corbel" pitchFamily="-106" charset="0"/>
              </a:rPr>
              <a:t>eritrosit</a:t>
            </a:r>
            <a:r>
              <a:rPr lang="en-US" b="1" dirty="0">
                <a:latin typeface="Corbel" pitchFamily="-106" charset="0"/>
              </a:rPr>
              <a:t> yang </a:t>
            </a:r>
            <a:r>
              <a:rPr lang="en-US" b="1" dirty="0" err="1">
                <a:latin typeface="Corbel" pitchFamily="-106" charset="0"/>
              </a:rPr>
              <a:t>immatur</a:t>
            </a:r>
            <a:endParaRPr lang="en-US" b="1" dirty="0">
              <a:latin typeface="Corbel" pitchFamily="-10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091238" y="5851525"/>
            <a:ext cx="3159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0794" y="5934670"/>
            <a:ext cx="45768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>
                <a:ln>
                  <a:prstDash val="solid"/>
                </a:ln>
                <a:solidFill>
                  <a:srgbClr val="FF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Thalassemia</a:t>
            </a:r>
            <a:endParaRPr lang="en-US" sz="5400" b="1" dirty="0">
              <a:ln>
                <a:prstDash val="solid"/>
              </a:ln>
              <a:solidFill>
                <a:srgbClr val="FF99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4354" name="Picture 24" descr="C:\Users\Keperawatan\Desktop\gambar thalassemia\blood ce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828801"/>
            <a:ext cx="7848600" cy="3871913"/>
          </a:xfrm>
        </p:spPr>
        <p:txBody>
          <a:bodyPr/>
          <a:lstStyle/>
          <a:p>
            <a:pPr eaLnBrk="1" hangingPunct="1"/>
            <a:endParaRPr lang="id-ID" sz="280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buFont typeface="Wingdings" pitchFamily="-106" charset="2"/>
              <a:buNone/>
            </a:pPr>
            <a:endParaRPr lang="en-US" sz="2800">
              <a:latin typeface="Arial Rounded MT Bold" pitchFamily="34" charset="0"/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ea typeface="ＭＳ Ｐゴシック" pitchFamily="-106" charset="-128"/>
            </a:endParaRPr>
          </a:p>
        </p:txBody>
      </p:sp>
      <p:pic>
        <p:nvPicPr>
          <p:cNvPr id="15365" name="Picture 2" descr="C:\Users\Keperawatan\Desktop\pelatihan multimedia\sf_03thalassaem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7086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7912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I</a:t>
            </a: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V. Clinical Manifestation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981201"/>
            <a:ext cx="4495800" cy="45577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  <a:t>Anemia </a:t>
            </a:r>
            <a:b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</a:br>
            <a:endParaRPr lang="en-US" sz="2800" b="1">
              <a:solidFill>
                <a:srgbClr val="FFFFFF"/>
              </a:solidFill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  <a:t>Pembesaran hati dan limpa</a:t>
            </a:r>
          </a:p>
          <a:p>
            <a:pPr eaLnBrk="1" hangingPunct="1">
              <a:lnSpc>
                <a:spcPct val="80000"/>
              </a:lnSpc>
            </a:pPr>
            <a:endParaRPr lang="en-US" sz="2800" b="1">
              <a:solidFill>
                <a:srgbClr val="FFFFFF"/>
              </a:solidFill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800" b="1">
                <a:solidFill>
                  <a:srgbClr val="FFFFFF"/>
                </a:solidFill>
                <a:ea typeface="ＭＳ Ｐゴシック" pitchFamily="-106" charset="-128"/>
              </a:rPr>
              <a:t>Gangguan pertumbuhan tulang</a:t>
            </a:r>
            <a: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  <a:t/>
            </a:r>
            <a:b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</a:br>
            <a:endParaRPr lang="en-US" sz="2800" b="1">
              <a:solidFill>
                <a:srgbClr val="FFFFFF"/>
              </a:solidFill>
              <a:ea typeface="ＭＳ Ｐゴシック" pitchFamily="-106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  <a:t>Gejala </a:t>
            </a:r>
            <a:r>
              <a:rPr lang="id-ID" sz="2800" b="1">
                <a:solidFill>
                  <a:srgbClr val="FFFFFF"/>
                </a:solidFill>
                <a:ea typeface="ＭＳ Ｐゴシック" pitchFamily="-106" charset="-128"/>
              </a:rPr>
              <a:t>yang tampak: </a:t>
            </a:r>
            <a:r>
              <a:rPr lang="en-US" sz="2800" b="1">
                <a:solidFill>
                  <a:srgbClr val="FFFFFF"/>
                </a:solidFill>
                <a:ea typeface="ＭＳ Ｐゴシック" pitchFamily="-106" charset="-128"/>
              </a:rPr>
              <a:t>anak lemah, pucat, perkembangan  fisik tidak sesuai umur, perut membuncit</a:t>
            </a:r>
            <a:endParaRPr lang="en-US" sz="2800" b="1">
              <a:ea typeface="ＭＳ Ｐゴシック" pitchFamily="-106" charset="-128"/>
            </a:endParaRPr>
          </a:p>
        </p:txBody>
      </p:sp>
      <p:pic>
        <p:nvPicPr>
          <p:cNvPr id="16391" name="Picture 7" descr="C:\Users\Keperawatan\Desktop\gambar thalassemia\manifest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4770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V. Classification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784350"/>
            <a:ext cx="8382000" cy="4572000"/>
          </a:xfrm>
        </p:spPr>
        <p:txBody>
          <a:bodyPr>
            <a:normAutofit lnSpcReduction="10000"/>
          </a:bodyPr>
          <a:lstStyle/>
          <a:p>
            <a:pPr marL="68263" indent="0">
              <a:lnSpc>
                <a:spcPct val="80000"/>
              </a:lnSpc>
              <a:buNone/>
            </a:pPr>
            <a:r>
              <a:rPr lang="en-US" sz="2800" dirty="0" err="1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Thalasemia</a:t>
            </a:r>
            <a:r>
              <a:rPr lang="en-US" sz="2800" dirty="0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 mayor </a:t>
            </a:r>
            <a:r>
              <a:rPr lang="en-US" sz="2800" dirty="0">
                <a:solidFill>
                  <a:srgbClr val="FF9900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>
                <a:solidFill>
                  <a:srgbClr val="FF9900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Thalasemia</a:t>
            </a:r>
            <a:r>
              <a:rPr lang="en-US" sz="2800" dirty="0">
                <a:solidFill>
                  <a:srgbClr val="FF9900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homozigot</a:t>
            </a:r>
            <a:r>
              <a:rPr lang="en-US" sz="2800" dirty="0">
                <a:solidFill>
                  <a:srgbClr val="FF9900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8263" indent="0">
              <a:lnSpc>
                <a:spcPct val="80000"/>
              </a:lnSpc>
              <a:buNone/>
            </a:pPr>
            <a:endParaRPr lang="en-US" sz="2800" dirty="0">
              <a:solidFill>
                <a:srgbClr val="FF9900"/>
              </a:solidFill>
              <a:latin typeface="Tempus Sans IT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Anemia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berat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menjadi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nyata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umur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3 – 6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bulan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setelah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lahir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hidup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tanpa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ditransfusi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  <a:b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Pembesaran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hati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limpa</a:t>
            </a:r>
            <a:endParaRPr lang="en-US" dirty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Perubahan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tulang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karena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hiperaktivitas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sumsum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tulang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berupa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deformitas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fraktur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spontan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terutama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kasus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kurang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mendapat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transfusi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darah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mengakibatkan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muka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mongoloid,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dapat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menyebabkan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pertumbuhan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berlebihan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tulang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prontal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Pertumbuhan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gigi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biasanya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ahoma" charset="0"/>
                <a:ea typeface="ＭＳ Ｐゴシック" charset="0"/>
              </a:rPr>
              <a:t>buruk</a:t>
            </a:r>
            <a: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.</a:t>
            </a:r>
            <a:br>
              <a:rPr lang="en-US" sz="2000" dirty="0">
                <a:solidFill>
                  <a:srgbClr val="FFFFFF"/>
                </a:solidFill>
                <a:latin typeface="Tahoma" charset="0"/>
                <a:ea typeface="ＭＳ Ｐゴシック" charset="0"/>
              </a:rPr>
            </a:br>
            <a:endParaRPr lang="en-US" sz="2000" dirty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Gejala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lain yang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tampak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ialah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lemah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pucat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perkembangan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fisik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sesuai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umur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berat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badan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kurang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perut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membuncit</a:t>
            </a:r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82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477000" cy="1066800"/>
          </a:xfrm>
          <a:prstGeom prst="round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p3d prstMaterial="powder">
            <a:bevelT w="50800" h="50800" prst="coolSlan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>
                <a:solidFill>
                  <a:srgbClr val="FEB80A"/>
                </a:solidFill>
                <a:latin typeface="Consolas" pitchFamily="-106" charset="0"/>
                <a:ea typeface="ＭＳ Ｐゴシック" pitchFamily="-106" charset="-128"/>
              </a:rPr>
              <a:t>V. Classification</a:t>
            </a:r>
            <a:endParaRPr lang="en-US" sz="2800" dirty="0">
              <a:solidFill>
                <a:srgbClr val="FEB80A"/>
              </a:solidFill>
              <a:latin typeface="Consolas" pitchFamily="-106" charset="0"/>
              <a:ea typeface="ＭＳ Ｐゴシック" pitchFamily="-106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784350"/>
            <a:ext cx="8382000" cy="4572000"/>
          </a:xfrm>
        </p:spPr>
        <p:txBody>
          <a:bodyPr>
            <a:normAutofit fontScale="85000" lnSpcReduction="20000"/>
          </a:bodyPr>
          <a:lstStyle/>
          <a:p>
            <a:pPr marL="68263" indent="0">
              <a:lnSpc>
                <a:spcPct val="80000"/>
              </a:lnSpc>
              <a:buNone/>
            </a:pPr>
            <a:r>
              <a:rPr lang="en-US" sz="2800" dirty="0" err="1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Thalasemia</a:t>
            </a:r>
            <a:r>
              <a:rPr lang="en-US" sz="2800" dirty="0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minor </a:t>
            </a:r>
            <a:r>
              <a:rPr lang="en-US" sz="2800" dirty="0">
                <a:solidFill>
                  <a:srgbClr val="FF9900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(Trait)</a:t>
            </a:r>
          </a:p>
          <a:p>
            <a:pPr marL="68263" indent="0">
              <a:lnSpc>
                <a:spcPct val="80000"/>
              </a:lnSpc>
              <a:buNone/>
            </a:pPr>
            <a:endParaRPr lang="en-US" sz="2800" dirty="0">
              <a:solidFill>
                <a:srgbClr val="FF9900"/>
              </a:solidFill>
              <a:latin typeface="Tempus Sans ITC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Tx/>
              <a:buNone/>
            </a:pP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Umumnya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dijumpai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gejala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klinis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khas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,</a:t>
            </a:r>
          </a:p>
          <a:p>
            <a:pPr algn="just" eaLnBrk="1" hangingPunct="1">
              <a:buFontTx/>
              <a:buNone/>
            </a:pP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tanpa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anemia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anemia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ringan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just" eaLnBrk="1" hangingPunct="1">
              <a:buNone/>
            </a:pPr>
            <a:endParaRPr lang="en-US" dirty="0">
              <a:solidFill>
                <a:srgbClr val="FF99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buNone/>
            </a:pPr>
            <a:r>
              <a:rPr lang="en-US" sz="2800" dirty="0" err="1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Thalasemia</a:t>
            </a:r>
            <a:r>
              <a:rPr lang="en-US" sz="2800" dirty="0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FF9900"/>
                </a:solidFill>
                <a:latin typeface="Tahoma" charset="0"/>
                <a:ea typeface="ＭＳ Ｐゴシック" charset="0"/>
                <a:cs typeface="ＭＳ Ｐゴシック" charset="0"/>
              </a:rPr>
              <a:t>Intermedia</a:t>
            </a:r>
            <a:endParaRPr lang="en-US" sz="2800" dirty="0">
              <a:solidFill>
                <a:srgbClr val="FF9900"/>
              </a:solidFill>
              <a:latin typeface="Tempus Sans ITC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Tx/>
              <a:buNone/>
            </a:pPr>
            <a:endParaRPr lang="en-US" dirty="0">
              <a:solidFill>
                <a:srgbClr val="FFFFFF"/>
              </a:solidFill>
              <a:latin typeface="Tempus Sans ITC" charset="0"/>
              <a:ea typeface="ＭＳ Ｐゴシック" charset="0"/>
              <a:cs typeface="ＭＳ Ｐゴシック" charset="0"/>
            </a:endParaRPr>
          </a:p>
          <a:p>
            <a:pPr algn="just" eaLnBrk="1" hangingPunct="1"/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Keadaan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klinisnya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lebih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baik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gejala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lebih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ringan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Thalasemia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mayor, </a:t>
            </a:r>
          </a:p>
          <a:p>
            <a:pPr algn="just" eaLnBrk="1" hangingPunct="1"/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Anemia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sedang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(hemoglobin 7 – 10,0 g/dl)</a:t>
            </a:r>
          </a:p>
          <a:p>
            <a:pPr algn="just" eaLnBrk="1" hangingPunct="1"/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Gejala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deformitas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tulang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hepatomegali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splenomegali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gambaran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kelebihan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beban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besi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nampak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masa</a:t>
            </a:r>
            <a:r>
              <a:rPr lang="en-US" dirty="0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empus Sans ITC" charset="0"/>
                <a:ea typeface="ＭＳ Ｐゴシック" charset="0"/>
                <a:cs typeface="ＭＳ Ｐゴシック" charset="0"/>
              </a:rPr>
              <a:t>dewasa</a:t>
            </a:r>
            <a:endParaRPr lang="en-US" dirty="0">
              <a:solidFill>
                <a:srgbClr val="FFFFFF"/>
              </a:solidFill>
              <a:latin typeface="Tempus Sans IT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1267</TotalTime>
  <Words>976</Words>
  <Application>Microsoft Office PowerPoint</Application>
  <PresentationFormat>Widescreen</PresentationFormat>
  <Paragraphs>234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MS PGothic</vt:lpstr>
      <vt:lpstr>Arial</vt:lpstr>
      <vt:lpstr>Arial Rounded MT Bold</vt:lpstr>
      <vt:lpstr>Bauhaus 93</vt:lpstr>
      <vt:lpstr>Berlin Sans FB</vt:lpstr>
      <vt:lpstr>Bookman Old Style</vt:lpstr>
      <vt:lpstr>Calibri</vt:lpstr>
      <vt:lpstr>Consolas</vt:lpstr>
      <vt:lpstr>Corbel</vt:lpstr>
      <vt:lpstr>Impact</vt:lpstr>
      <vt:lpstr>Rockwell</vt:lpstr>
      <vt:lpstr>Rockwell Extra Bold</vt:lpstr>
      <vt:lpstr>Snap ITC</vt:lpstr>
      <vt:lpstr>Symbol</vt:lpstr>
      <vt:lpstr>Tahoma</vt:lpstr>
      <vt:lpstr>Tempus Sans ITC</vt:lpstr>
      <vt:lpstr>Times New Roman</vt:lpstr>
      <vt:lpstr>Wingdings</vt:lpstr>
      <vt:lpstr>Damask</vt:lpstr>
      <vt:lpstr>THALASSEMIA</vt:lpstr>
      <vt:lpstr>I. Definition &amp; Etiology</vt:lpstr>
      <vt:lpstr>I. Definition &amp; Etiology cont..</vt:lpstr>
      <vt:lpstr>PowerPoint Presentation</vt:lpstr>
      <vt:lpstr>PowerPoint Presentation</vt:lpstr>
      <vt:lpstr>PowerPoint Presentation</vt:lpstr>
      <vt:lpstr>IV. Clinical Manifestation</vt:lpstr>
      <vt:lpstr>V. Classification</vt:lpstr>
      <vt:lpstr>V. Classification</vt:lpstr>
      <vt:lpstr>VI. Pemeriksaan Diagnostik</vt:lpstr>
      <vt:lpstr>VII. Treatment</vt:lpstr>
      <vt:lpstr>VII. Treatment cont...</vt:lpstr>
      <vt:lpstr>VII. Treatment Cont...</vt:lpstr>
      <vt:lpstr>VII. Treatment cont...</vt:lpstr>
      <vt:lpstr>IX. Nursing care</vt:lpstr>
      <vt:lpstr>dhf</vt:lpstr>
      <vt:lpstr>PENGERTIAN</vt:lpstr>
      <vt:lpstr>PATHWAY DHF</vt:lpstr>
      <vt:lpstr>MANIFESTASI KLINIS</vt:lpstr>
      <vt:lpstr>DEMAM BERDARAH DENGUE/DBD/ DHF</vt:lpstr>
      <vt:lpstr>DENGUE SYOK SYNDROME / DSS</vt:lpstr>
      <vt:lpstr>PowerPoint Presentation</vt:lpstr>
      <vt:lpstr>PENATALAKSANAAN</vt:lpstr>
      <vt:lpstr>OTITIS MEDIA AKUT (OMA)</vt:lpstr>
      <vt:lpstr>DEFINISI</vt:lpstr>
      <vt:lpstr>ETIOLOGI</vt:lpstr>
      <vt:lpstr>PowerPoint Presentation</vt:lpstr>
      <vt:lpstr>PATHWAY</vt:lpstr>
      <vt:lpstr>KONJUNGTIVITIS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xherryxxx</dc:creator>
  <cp:lastModifiedBy>Virshereads</cp:lastModifiedBy>
  <cp:revision>117</cp:revision>
  <dcterms:created xsi:type="dcterms:W3CDTF">2011-05-10T02:44:09Z</dcterms:created>
  <dcterms:modified xsi:type="dcterms:W3CDTF">2021-08-25T17:10:26Z</dcterms:modified>
</cp:coreProperties>
</file>