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5" r:id="rId4"/>
    <p:sldId id="271" r:id="rId5"/>
    <p:sldId id="270" r:id="rId6"/>
    <p:sldId id="272" r:id="rId7"/>
    <p:sldId id="258" r:id="rId8"/>
    <p:sldId id="276" r:id="rId9"/>
    <p:sldId id="269" r:id="rId10"/>
    <p:sldId id="262" r:id="rId11"/>
    <p:sldId id="264" r:id="rId12"/>
    <p:sldId id="274" r:id="rId13"/>
    <p:sldId id="266" r:id="rId14"/>
    <p:sldId id="275" r:id="rId15"/>
    <p:sldId id="261" r:id="rId16"/>
    <p:sldId id="273" r:id="rId17"/>
    <p:sldId id="268" r:id="rId18"/>
    <p:sldId id="267" r:id="rId19"/>
    <p:sldId id="259" r:id="rId20"/>
    <p:sldId id="260" r:id="rId21"/>
    <p:sldId id="263" r:id="rId2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31" autoAdjust="0"/>
  </p:normalViewPr>
  <p:slideViewPr>
    <p:cSldViewPr snapToGrid="0">
      <p:cViewPr varScale="1">
        <p:scale>
          <a:sx n="44" d="100"/>
          <a:sy n="44" d="100"/>
        </p:scale>
        <p:origin x="7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2EACA-7756-424E-8DDD-D638F03A3EE8}" type="datetimeFigureOut">
              <a:rPr lang="id-ID" smtClean="0"/>
              <a:t>09/03/2022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EA492-B9EF-45A6-AE72-4BB7B03E33A3}" type="slidenum">
              <a:rPr lang="id-ID" smtClean="0"/>
              <a:t>‹#›</a:t>
            </a:fld>
            <a:endParaRPr lang="id-ID"/>
          </a:p>
        </p:txBody>
      </p:sp>
    </p:spTree>
    <p:extLst>
      <p:ext uri="{BB962C8B-B14F-4D97-AF65-F5344CB8AC3E}">
        <p14:creationId xmlns:p14="http://schemas.microsoft.com/office/powerpoint/2010/main" val="74871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Sumber: https://blog.kliknclean.com/fakta-tentang-semut/</a:t>
            </a:r>
            <a:endParaRPr lang="id-ID" dirty="0"/>
          </a:p>
        </p:txBody>
      </p:sp>
      <p:sp>
        <p:nvSpPr>
          <p:cNvPr id="4" name="Slide Number Placeholder 3"/>
          <p:cNvSpPr>
            <a:spLocks noGrp="1"/>
          </p:cNvSpPr>
          <p:nvPr>
            <p:ph type="sldNum" sz="quarter" idx="10"/>
          </p:nvPr>
        </p:nvSpPr>
        <p:spPr/>
        <p:txBody>
          <a:bodyPr/>
          <a:lstStyle/>
          <a:p>
            <a:fld id="{74BEA492-B9EF-45A6-AE72-4BB7B03E33A3}" type="slidenum">
              <a:rPr lang="id-ID" smtClean="0"/>
              <a:t>5</a:t>
            </a:fld>
            <a:endParaRPr lang="id-ID"/>
          </a:p>
        </p:txBody>
      </p:sp>
    </p:spTree>
    <p:extLst>
      <p:ext uri="{BB962C8B-B14F-4D97-AF65-F5344CB8AC3E}">
        <p14:creationId xmlns:p14="http://schemas.microsoft.com/office/powerpoint/2010/main" val="94019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Apa yang perlu anda lakukan ialah dengan mengambil kapur sirih sebaik-baiknya yang lembut yang telah banyak terendam dengan air. Sapukanlah kapur sirih tadi pada sekeliling telinga anak anda bahagian luar telinganya sahaja. Biarkan seketika pasti semutnya akan keluar dengan sendirinya. Inilah dia petua orang tua-tua</a:t>
            </a:r>
            <a:endParaRPr lang="id-ID" dirty="0"/>
          </a:p>
        </p:txBody>
      </p:sp>
      <p:sp>
        <p:nvSpPr>
          <p:cNvPr id="4" name="Slide Number Placeholder 3"/>
          <p:cNvSpPr>
            <a:spLocks noGrp="1"/>
          </p:cNvSpPr>
          <p:nvPr>
            <p:ph type="sldNum" sz="quarter" idx="10"/>
          </p:nvPr>
        </p:nvSpPr>
        <p:spPr/>
        <p:txBody>
          <a:bodyPr/>
          <a:lstStyle/>
          <a:p>
            <a:fld id="{74BEA492-B9EF-45A6-AE72-4BB7B03E33A3}" type="slidenum">
              <a:rPr lang="id-ID" smtClean="0"/>
              <a:t>18</a:t>
            </a:fld>
            <a:endParaRPr lang="id-ID"/>
          </a:p>
        </p:txBody>
      </p:sp>
    </p:spTree>
    <p:extLst>
      <p:ext uri="{BB962C8B-B14F-4D97-AF65-F5344CB8AC3E}">
        <p14:creationId xmlns:p14="http://schemas.microsoft.com/office/powerpoint/2010/main" val="334488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Sumber: https://mitraklinik.com/blog/menjadi-kepiting-atau-semut/</a:t>
            </a:r>
            <a:endParaRPr lang="id-ID" b="1" dirty="0"/>
          </a:p>
        </p:txBody>
      </p:sp>
      <p:sp>
        <p:nvSpPr>
          <p:cNvPr id="4" name="Slide Number Placeholder 3"/>
          <p:cNvSpPr>
            <a:spLocks noGrp="1"/>
          </p:cNvSpPr>
          <p:nvPr>
            <p:ph type="sldNum" sz="quarter" idx="10"/>
          </p:nvPr>
        </p:nvSpPr>
        <p:spPr/>
        <p:txBody>
          <a:bodyPr/>
          <a:lstStyle/>
          <a:p>
            <a:fld id="{74BEA492-B9EF-45A6-AE72-4BB7B03E33A3}" type="slidenum">
              <a:rPr lang="id-ID" smtClean="0"/>
              <a:t>20</a:t>
            </a:fld>
            <a:endParaRPr lang="id-ID"/>
          </a:p>
        </p:txBody>
      </p:sp>
    </p:spTree>
    <p:extLst>
      <p:ext uri="{BB962C8B-B14F-4D97-AF65-F5344CB8AC3E}">
        <p14:creationId xmlns:p14="http://schemas.microsoft.com/office/powerpoint/2010/main" val="361574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BEA492-B9EF-45A6-AE72-4BB7B03E33A3}" type="slidenum">
              <a:rPr lang="id-ID" smtClean="0"/>
              <a:t>21</a:t>
            </a:fld>
            <a:endParaRPr lang="id-ID"/>
          </a:p>
        </p:txBody>
      </p:sp>
    </p:spTree>
    <p:extLst>
      <p:ext uri="{BB962C8B-B14F-4D97-AF65-F5344CB8AC3E}">
        <p14:creationId xmlns:p14="http://schemas.microsoft.com/office/powerpoint/2010/main" val="69821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1" i="0" kern="1200" dirty="0" smtClean="0">
                <a:solidFill>
                  <a:schemeClr val="tx1"/>
                </a:solidFill>
                <a:effectLst/>
                <a:latin typeface="+mn-lt"/>
                <a:ea typeface="+mn-ea"/>
                <a:cs typeface="+mn-cs"/>
              </a:rPr>
              <a:t>Metamorfosis Semut</a:t>
            </a:r>
          </a:p>
          <a:p>
            <a:endParaRPr lang="id-ID" dirty="0" smtClean="0"/>
          </a:p>
          <a:p>
            <a:r>
              <a:rPr lang="id-ID" sz="1200" b="0" i="0" kern="1200" dirty="0" smtClean="0">
                <a:solidFill>
                  <a:schemeClr val="tx1"/>
                </a:solidFill>
                <a:effectLst/>
                <a:latin typeface="+mn-lt"/>
                <a:ea typeface="+mn-ea"/>
                <a:cs typeface="+mn-cs"/>
              </a:rPr>
              <a:t>Berikut ini adalah siklus hidup semut, semut adalah hewan yang bermetamorfosis sempurna karena termasuk ke dalam ciri-ciri hewan yang bermetamorfosis sempurna seperti yang di jelaskan di atas semut melalui 4 tahap yaitu mulai dari fase telur, fase larva, fase pupa, dan akhirnya menjadi semut dewasa (Imago). Adapun penjelasan dari ke-4 tahap tersebut sebagai berikut :</a:t>
            </a:r>
          </a:p>
          <a:p>
            <a:r>
              <a:rPr lang="id-ID" sz="1200" b="1" i="0" kern="1200" dirty="0" smtClean="0">
                <a:solidFill>
                  <a:schemeClr val="tx1"/>
                </a:solidFill>
                <a:effectLst/>
                <a:latin typeface="+mn-lt"/>
                <a:ea typeface="+mn-ea"/>
                <a:cs typeface="+mn-cs"/>
              </a:rPr>
              <a:t>1. Fase Telur</a:t>
            </a:r>
          </a:p>
          <a:p>
            <a:r>
              <a:rPr lang="id-ID" sz="1200" b="0" i="0" kern="1200" dirty="0" smtClean="0">
                <a:solidFill>
                  <a:schemeClr val="tx1"/>
                </a:solidFill>
                <a:effectLst/>
                <a:latin typeface="+mn-lt"/>
                <a:ea typeface="+mn-ea"/>
                <a:cs typeface="+mn-cs"/>
              </a:rPr>
              <a:t>Kehidupan semut dimulai dari telur. Apabila sel telur dibuahi, progeni akan diploid betina, namun jika tidak, itu akan menjadi haploid pria.</a:t>
            </a:r>
          </a:p>
          <a:p>
            <a:r>
              <a:rPr lang="id-ID" sz="1200" b="1" i="0" kern="1200" dirty="0" smtClean="0">
                <a:solidFill>
                  <a:schemeClr val="tx1"/>
                </a:solidFill>
                <a:effectLst/>
                <a:latin typeface="+mn-lt"/>
                <a:ea typeface="+mn-ea"/>
                <a:cs typeface="+mn-cs"/>
              </a:rPr>
              <a:t>2. Fase Larva</a:t>
            </a:r>
          </a:p>
          <a:p>
            <a:r>
              <a:rPr lang="id-ID" sz="1200" b="0" i="0" kern="1200" dirty="0" smtClean="0">
                <a:solidFill>
                  <a:schemeClr val="tx1"/>
                </a:solidFill>
                <a:effectLst/>
                <a:latin typeface="+mn-lt"/>
                <a:ea typeface="+mn-ea"/>
                <a:cs typeface="+mn-cs"/>
              </a:rPr>
              <a:t>Setelah melalui fase telur selanjutnya ke fase larva, Telur kecil menetas menjadi larva berbentuk cacing tanpa mata dan juga tanpa kaki. Larva semut sebagian besar tidak bergerak dan diberi makan serta dirawat oleh semut pekerja. Makanan diberikan pada larva oleh trophallaxis, sebuah proses yang unik di mana seekor semut memuntahkan makanan cair yang ada di temboloknya. </a:t>
            </a:r>
          </a:p>
          <a:p>
            <a:r>
              <a:rPr lang="id-ID" sz="1200" b="0" i="0" kern="1200" dirty="0" smtClean="0">
                <a:solidFill>
                  <a:schemeClr val="tx1"/>
                </a:solidFill>
                <a:effectLst/>
                <a:latin typeface="+mn-lt"/>
                <a:ea typeface="+mn-ea"/>
                <a:cs typeface="+mn-cs"/>
              </a:rPr>
              <a:t>Hal ini juga dilakukan oleh semut dewasa. Larva, terutama pada tahap selanjutnya, mungkin juga diberikan makanan yang berbentuk padat, seperti telur trofik, potonfgan mangsa, dan benih yang dibawa oleh semut pekerja. Larva tumbuh melalui serangkaian 4 bahkan 5 tahap molting dan memasuki tahap pupal.</a:t>
            </a:r>
          </a:p>
          <a:p>
            <a:r>
              <a:rPr lang="id-ID" sz="1200" b="1" i="0" kern="1200" dirty="0" smtClean="0">
                <a:solidFill>
                  <a:schemeClr val="tx1"/>
                </a:solidFill>
                <a:effectLst/>
                <a:latin typeface="+mn-lt"/>
                <a:ea typeface="+mn-ea"/>
                <a:cs typeface="+mn-cs"/>
              </a:rPr>
              <a:t>3. Pupa</a:t>
            </a:r>
          </a:p>
          <a:p>
            <a:r>
              <a:rPr lang="id-ID" sz="1200" b="0" i="0" kern="1200" dirty="0" smtClean="0">
                <a:solidFill>
                  <a:schemeClr val="tx1"/>
                </a:solidFill>
                <a:effectLst/>
                <a:latin typeface="+mn-lt"/>
                <a:ea typeface="+mn-ea"/>
                <a:cs typeface="+mn-cs"/>
              </a:rPr>
              <a:t>Bilamana larva cukup besar, maka metamorfosis menjadi pupa. Pupa terlihat seperti dengan semut dewasa, yang memebedakan antena dan sayapnya dilipat ke tubuh mereka. Pada beberapa spesies, pupa tersebut diselubungi oleh kepompong yang ada di sekelilingnya untuk mendapat perlindungan. Pada spesies lain, pupa masih belum ditemukan. Selama masa ini, pupa berubah menjadi semut dewasa.</a:t>
            </a:r>
          </a:p>
          <a:p>
            <a:r>
              <a:rPr lang="id-ID" sz="1200" b="1" i="0" kern="1200" dirty="0" smtClean="0">
                <a:solidFill>
                  <a:schemeClr val="tx1"/>
                </a:solidFill>
                <a:effectLst/>
                <a:latin typeface="+mn-lt"/>
                <a:ea typeface="+mn-ea"/>
                <a:cs typeface="+mn-cs"/>
              </a:rPr>
              <a:t>4. Semut Dewasa (Imago)</a:t>
            </a:r>
          </a:p>
          <a:p>
            <a:r>
              <a:rPr lang="id-ID" sz="1200" b="0" i="0" kern="1200" dirty="0" smtClean="0">
                <a:solidFill>
                  <a:schemeClr val="tx1"/>
                </a:solidFill>
                <a:effectLst/>
                <a:latin typeface="+mn-lt"/>
                <a:ea typeface="+mn-ea"/>
                <a:cs typeface="+mn-cs"/>
              </a:rPr>
              <a:t>Setelah memalui tahap-tahap diatas, akhirnya, pupa itu muncul sebagai semut dewasa. Semut dewasa bisa menjadi salah satu dari tiga kasta : Ratu, Pekerja wanita atau laki-laki.</a:t>
            </a:r>
          </a:p>
          <a:p>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Sumber: https://www.fajarpendidikan.co.id/metamorfosis-semut-gambar-proses-siklus-tahapan-penjelasannya/ </a:t>
            </a:r>
          </a:p>
          <a:p>
            <a:endParaRPr lang="id-ID"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EA492-B9EF-45A6-AE72-4BB7B03E33A3}" type="slidenum">
              <a:rPr lang="id-ID" smtClean="0"/>
              <a:t>7</a:t>
            </a:fld>
            <a:endParaRPr lang="id-ID"/>
          </a:p>
        </p:txBody>
      </p:sp>
    </p:spTree>
    <p:extLst>
      <p:ext uri="{BB962C8B-B14F-4D97-AF65-F5344CB8AC3E}">
        <p14:creationId xmlns:p14="http://schemas.microsoft.com/office/powerpoint/2010/main" val="128737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https://m.facebook.com/rentokilindonesia/photos/a.199979723918880/625251354725046/?type=3</a:t>
            </a:r>
            <a:endParaRPr lang="id-ID"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EA492-B9EF-45A6-AE72-4BB7B03E33A3}" type="slidenum">
              <a:rPr lang="id-ID" smtClean="0"/>
              <a:t>8</a:t>
            </a:fld>
            <a:endParaRPr lang="id-ID"/>
          </a:p>
        </p:txBody>
      </p:sp>
    </p:spTree>
    <p:extLst>
      <p:ext uri="{BB962C8B-B14F-4D97-AF65-F5344CB8AC3E}">
        <p14:creationId xmlns:p14="http://schemas.microsoft.com/office/powerpoint/2010/main" val="380824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7 Jenis Semut Unik di Indonesia:</a:t>
            </a:r>
          </a:p>
          <a:p>
            <a:pPr marL="228600" indent="-228600">
              <a:buAutoNum type="arabicPeriod"/>
            </a:pPr>
            <a:r>
              <a:rPr lang="id-ID" b="0" dirty="0" smtClean="0"/>
              <a:t>Semut Hitam, 2. Semut Hantu, 3. Semut Api, 4. Semut Odorous, 5. Semut Firaun, 6. Semut Tukang Kayu, 7. Semut Pavement</a:t>
            </a:r>
          </a:p>
          <a:p>
            <a:pPr marL="228600" indent="-228600">
              <a:buAutoNum type="arabicPeriod"/>
            </a:pPr>
            <a:endParaRPr lang="id-ID" b="0" dirty="0" smtClean="0"/>
          </a:p>
          <a:p>
            <a:pPr marL="0" indent="0">
              <a:buNone/>
            </a:pPr>
            <a:r>
              <a:rPr lang="de-DE" b="1" dirty="0" smtClean="0"/>
              <a:t>5 Jenis Semut Paling Berbahaya</a:t>
            </a:r>
            <a:r>
              <a:rPr lang="id-ID" b="1" dirty="0" smtClean="0"/>
              <a:t>:</a:t>
            </a:r>
          </a:p>
          <a:p>
            <a:pPr marL="0" indent="0">
              <a:buNone/>
            </a:pPr>
            <a:r>
              <a:rPr lang="id-ID" b="0" dirty="0" smtClean="0"/>
              <a:t>1. Semut Peluru, 2. Semut Banteng, 3. Semut Florida Harvester, 4. Semut Api, 5. Semut Siafu</a:t>
            </a:r>
          </a:p>
        </p:txBody>
      </p:sp>
      <p:sp>
        <p:nvSpPr>
          <p:cNvPr id="4" name="Slide Number Placeholder 3"/>
          <p:cNvSpPr>
            <a:spLocks noGrp="1"/>
          </p:cNvSpPr>
          <p:nvPr>
            <p:ph type="sldNum" sz="quarter" idx="10"/>
          </p:nvPr>
        </p:nvSpPr>
        <p:spPr/>
        <p:txBody>
          <a:bodyPr/>
          <a:lstStyle/>
          <a:p>
            <a:fld id="{74BEA492-B9EF-45A6-AE72-4BB7B03E33A3}" type="slidenum">
              <a:rPr lang="id-ID" smtClean="0"/>
              <a:t>9</a:t>
            </a:fld>
            <a:endParaRPr lang="id-ID"/>
          </a:p>
        </p:txBody>
      </p:sp>
    </p:spTree>
    <p:extLst>
      <p:ext uri="{BB962C8B-B14F-4D97-AF65-F5344CB8AC3E}">
        <p14:creationId xmlns:p14="http://schemas.microsoft.com/office/powerpoint/2010/main" val="7324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1. Makanan dan minuman yang manis</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Seperti yang kita ketahui, bahwa semut yang sering kita jumpai di dalam rumah menyukai makanan dan minuman yang manis, seperti gula pasir, madu, sirup, roti dan jus. Namun mereka akan mencari zat manis dari madu yang ditinggalkan oleh serangga lain apabila mereka kesulitan mendapatkan makanan yang manis di sekitar area rumah kita.</a:t>
            </a:r>
          </a:p>
          <a:p>
            <a:r>
              <a:rPr lang="id-ID" sz="1200" b="0" i="0" kern="1200" dirty="0" smtClean="0">
                <a:solidFill>
                  <a:schemeClr val="tx1"/>
                </a:solidFill>
                <a:effectLst/>
                <a:latin typeface="+mn-lt"/>
                <a:ea typeface="+mn-ea"/>
                <a:cs typeface="+mn-cs"/>
              </a:rPr>
              <a:t>Madu yang kaya akan gula ini dikeluarkan oleh serangga kecil yaitu kutu daun saat mereka memakan tanaman. Dan tahukah Anda? Bahwa diantara populasi kutu daun ini sengaja memberikan madu tersebut kepada koloni semut sebagai simbiosis mutualisme. Madu yang mereka berikan kepada koloni semut ditukar dengan perlindungan bagi populasi kutu daun dari pemangsa yang lebih besar.</a:t>
            </a:r>
          </a:p>
          <a:p>
            <a:r>
              <a:rPr lang="id-ID" sz="1200" b="1" i="0" kern="1200" dirty="0" smtClean="0">
                <a:solidFill>
                  <a:schemeClr val="tx1"/>
                </a:solidFill>
                <a:effectLst/>
                <a:latin typeface="+mn-lt"/>
                <a:ea typeface="+mn-ea"/>
                <a:cs typeface="+mn-cs"/>
              </a:rPr>
              <a:t>2. Makanan yang berprotein</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Selain menyukai makanan dan minuman yang manis sebagai sumber energi, semut juga menyukai makanan yang berprotein untuk tumbuh dan berkembangbiak. Sumber makanan yang berprotein tinggi ini ada pada makanan seperti telur dan daging. Selain itu, serangga ini juga menyukai pada minyak ataupun lemak dari proses memasak yang biasanya terdapat pada lantai dapur, permukaan meja dan peralatan memasak.</a:t>
            </a:r>
          </a:p>
          <a:p>
            <a:r>
              <a:rPr lang="id-ID" sz="1200" b="0" i="0" kern="1200" dirty="0" smtClean="0">
                <a:solidFill>
                  <a:schemeClr val="tx1"/>
                </a:solidFill>
                <a:effectLst/>
                <a:latin typeface="+mn-lt"/>
                <a:ea typeface="+mn-ea"/>
                <a:cs typeface="+mn-cs"/>
              </a:rPr>
              <a:t>Namun kita juga mungkin pernah menyaksikan ada segerombolan semut yang membawa serangga mati ke koloninya seperti lalat atau kecoa untuk mereka makan. Hal ini disebabkan karena semut juga akan mendapatkan kandungan protein dari memakan serangga mati tersebut.</a:t>
            </a:r>
          </a:p>
          <a:p>
            <a:r>
              <a:rPr lang="id-ID" sz="1200" b="1" i="0" kern="1200" dirty="0" smtClean="0">
                <a:solidFill>
                  <a:schemeClr val="tx1"/>
                </a:solidFill>
                <a:effectLst/>
                <a:latin typeface="+mn-lt"/>
                <a:ea typeface="+mn-ea"/>
                <a:cs typeface="+mn-cs"/>
              </a:rPr>
              <a:t>3. Jamur yang merupakan sumber nutrisi</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Perlu kita ketahui, bahwa ada beberapa spesies semut yang membudidayakan jamur di area yang lembab seperti di kebun rumah Anda. Hal ini dilakukan karena mereka tumbuh dan berkembangbiak hanya dengan memakan jamur atau fungi. Spesies yang memakan jamur yang merupakan sumber nutrisi bagi mereka adalah spesies semut pemotong daun.</a:t>
            </a:r>
          </a:p>
          <a:p>
            <a:endParaRPr lang="id-ID" dirty="0" smtClean="0"/>
          </a:p>
          <a:p>
            <a:r>
              <a:rPr lang="id-ID" dirty="0" smtClean="0"/>
              <a:t>Sumber: https://pestcontroljakarta.id/2019/04/14/inilah-fakta-makanan-yang-disukai-oleh-semut/</a:t>
            </a:r>
          </a:p>
          <a:p>
            <a:endParaRPr lang="id-ID" dirty="0" smtClean="0"/>
          </a:p>
          <a:p>
            <a:r>
              <a:rPr lang="id-ID" dirty="0" smtClean="0"/>
              <a:t>https://bali.idntimes.com/science/experiment/eka-supriyadi/kenapa-semut-suka-makanan-manis/3</a:t>
            </a:r>
            <a:endParaRPr lang="id-ID" dirty="0"/>
          </a:p>
        </p:txBody>
      </p:sp>
      <p:sp>
        <p:nvSpPr>
          <p:cNvPr id="4" name="Slide Number Placeholder 3"/>
          <p:cNvSpPr>
            <a:spLocks noGrp="1"/>
          </p:cNvSpPr>
          <p:nvPr>
            <p:ph type="sldNum" sz="quarter" idx="10"/>
          </p:nvPr>
        </p:nvSpPr>
        <p:spPr/>
        <p:txBody>
          <a:bodyPr/>
          <a:lstStyle/>
          <a:p>
            <a:fld id="{74BEA492-B9EF-45A6-AE72-4BB7B03E33A3}" type="slidenum">
              <a:rPr lang="id-ID" smtClean="0"/>
              <a:t>11</a:t>
            </a:fld>
            <a:endParaRPr lang="id-ID"/>
          </a:p>
        </p:txBody>
      </p:sp>
    </p:spTree>
    <p:extLst>
      <p:ext uri="{BB962C8B-B14F-4D97-AF65-F5344CB8AC3E}">
        <p14:creationId xmlns:p14="http://schemas.microsoft.com/office/powerpoint/2010/main" val="398757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1" i="0" kern="1200" dirty="0" smtClean="0">
                <a:solidFill>
                  <a:schemeClr val="tx1"/>
                </a:solidFill>
                <a:effectLst/>
                <a:latin typeface="+mn-lt"/>
                <a:ea typeface="+mn-ea"/>
                <a:cs typeface="+mn-cs"/>
              </a:rPr>
              <a:t>Semut Merah vs. Semut Hitam</a:t>
            </a:r>
          </a:p>
          <a:p>
            <a:r>
              <a:rPr lang="id-ID" sz="1200" b="0" i="0" kern="1200" dirty="0" smtClean="0">
                <a:solidFill>
                  <a:schemeClr val="tx1"/>
                </a:solidFill>
                <a:effectLst/>
                <a:latin typeface="+mn-lt"/>
                <a:ea typeface="+mn-ea"/>
                <a:cs typeface="+mn-cs"/>
              </a:rPr>
              <a:t>Apa bedanya semut merah dan semut hitam?</a:t>
            </a:r>
          </a:p>
          <a:p>
            <a:r>
              <a:rPr lang="id-ID" sz="1200" b="0" i="0" kern="1200" dirty="0" smtClean="0">
                <a:solidFill>
                  <a:schemeClr val="tx1"/>
                </a:solidFill>
                <a:effectLst/>
                <a:latin typeface="+mn-lt"/>
                <a:ea typeface="+mn-ea"/>
                <a:cs typeface="+mn-cs"/>
              </a:rPr>
              <a:t>Sebenarnya spesies semut bukanlah hanya semut merah dan semut hitam, namun ada lebih dari 1400 spesies semut di dunia ini. Semut juga ada yang berwarna hijau dan metalik meskipun semut hitam dan semut merah adalah jenis semut yang paling terkenal. </a:t>
            </a:r>
          </a:p>
          <a:p>
            <a:r>
              <a:rPr lang="id-ID" sz="1200" b="1" i="0" kern="1200" dirty="0" smtClean="0">
                <a:solidFill>
                  <a:schemeClr val="tx1"/>
                </a:solidFill>
                <a:effectLst/>
                <a:latin typeface="+mn-lt"/>
                <a:ea typeface="+mn-ea"/>
                <a:cs typeface="+mn-cs"/>
              </a:rPr>
              <a:t>Lalu apa ya perbedaan antara semut merah dan semut hitam ini?</a:t>
            </a:r>
          </a:p>
          <a:p>
            <a:r>
              <a:rPr lang="id-ID" sz="1200" b="0" i="0" kern="1200" dirty="0" smtClean="0">
                <a:solidFill>
                  <a:schemeClr val="tx1"/>
                </a:solidFill>
                <a:effectLst/>
                <a:latin typeface="+mn-lt"/>
                <a:ea typeface="+mn-ea"/>
                <a:cs typeface="+mn-cs"/>
              </a:rPr>
              <a:t>Hal yang paling kita rasakan bedanya tentulah gigitannya. Semut merah atau sering disebut dengan semut api menggigit dengan menggunakan mulutnya dan kemudian menyuntikkan racun kepada musuhnya. Racun tersebut menyebabkan kita merasa terbakar karena api. Semut merah juga lebih agresif daripada semut hitam dan akhir-akhir ini diduga menjadi alasan berkurangnya populasi burung-burung, burung puyuh, kadal, dan kodok. Semut merah sering ditemukan di tanah dan gundukkan-gundukkan yang menjadi batas teritori koloninya.</a:t>
            </a:r>
          </a:p>
          <a:p>
            <a:r>
              <a:rPr lang="id-ID" sz="1200" b="0" i="0" kern="1200" dirty="0" smtClean="0">
                <a:solidFill>
                  <a:schemeClr val="tx1"/>
                </a:solidFill>
                <a:effectLst/>
                <a:latin typeface="+mn-lt"/>
                <a:ea typeface="+mn-ea"/>
                <a:cs typeface="+mn-cs"/>
              </a:rPr>
              <a:t>Sementara semut hitam menyerang dengan cara menggigit dan menyemprotkan sejenis cairan asam ke musuhnya, tapi gigitan ini tidak sesakit racun dari semut merah. Semut hitam biasanya dapat ditemukan di pohon, kayu, atau di dalam rumah. Semut hitam tidak agresif seperti semut merah dan tidak akan menggigit manusia jika tidak diganggu.</a:t>
            </a:r>
          </a:p>
          <a:p>
            <a:r>
              <a:rPr lang="id-ID" sz="1200" b="0" i="0" kern="1200" dirty="0" smtClean="0">
                <a:solidFill>
                  <a:schemeClr val="tx1"/>
                </a:solidFill>
                <a:effectLst/>
                <a:latin typeface="+mn-lt"/>
                <a:ea typeface="+mn-ea"/>
                <a:cs typeface="+mn-cs"/>
              </a:rPr>
              <a:t>Nah mulai sekarang, mau semutnya hitam atau merah, usahakan jangan ganggu kehidupan mereka ya.</a:t>
            </a:r>
          </a:p>
          <a:p>
            <a:r>
              <a:rPr lang="id-ID" sz="1200" b="1" i="0" kern="1200" dirty="0" smtClean="0">
                <a:solidFill>
                  <a:schemeClr val="tx1"/>
                </a:solidFill>
                <a:effectLst/>
                <a:latin typeface="+mn-lt"/>
                <a:ea typeface="+mn-ea"/>
                <a:cs typeface="+mn-cs"/>
              </a:rPr>
              <a:t>Sumber:</a:t>
            </a:r>
            <a:r>
              <a:rPr lang="id-ID" sz="1200" b="1" i="0" kern="1200" baseline="0" dirty="0" smtClean="0">
                <a:solidFill>
                  <a:schemeClr val="tx1"/>
                </a:solidFill>
                <a:effectLst/>
                <a:latin typeface="+mn-lt"/>
                <a:ea typeface="+mn-ea"/>
                <a:cs typeface="+mn-cs"/>
              </a:rPr>
              <a:t> https://kumparan.com/lampu-edison/semut-merah-vs-semut-hitam/full</a:t>
            </a:r>
          </a:p>
          <a:p>
            <a:endParaRPr lang="id-ID" sz="1200" b="1" i="0" kern="1200" baseline="0" dirty="0" smtClean="0">
              <a:solidFill>
                <a:schemeClr val="tx1"/>
              </a:solidFill>
              <a:effectLst/>
              <a:latin typeface="+mn-lt"/>
              <a:ea typeface="+mn-ea"/>
              <a:cs typeface="+mn-cs"/>
            </a:endParaRPr>
          </a:p>
          <a:p>
            <a:r>
              <a:rPr lang="id-ID" sz="1200" b="0" i="0" kern="1200" baseline="0" dirty="0" smtClean="0">
                <a:solidFill>
                  <a:schemeClr val="tx1"/>
                </a:solidFill>
                <a:effectLst/>
                <a:latin typeface="+mn-lt"/>
                <a:ea typeface="+mn-ea"/>
                <a:cs typeface="+mn-cs"/>
              </a:rPr>
              <a:t>Gigitan kecil yang menyakitkan mungkin kalimat yang tepat saat kamu terkena sengatan semut. </a:t>
            </a:r>
          </a:p>
          <a:p>
            <a:r>
              <a:rPr lang="id-ID" sz="1200" b="0" i="0" kern="1200" baseline="0" dirty="0" smtClean="0">
                <a:solidFill>
                  <a:schemeClr val="tx1"/>
                </a:solidFill>
                <a:effectLst/>
                <a:latin typeface="+mn-lt"/>
                <a:ea typeface="+mn-ea"/>
                <a:cs typeface="+mn-cs"/>
              </a:rPr>
              <a:t>Semua jenis semut berpotensi untuk 'menggigit' namun sejumlah semut tidak mengigit dengan giginya melainkan menyengat melalui ekornya, termasuk semut api.</a:t>
            </a:r>
          </a:p>
          <a:p>
            <a:r>
              <a:rPr lang="id-ID" sz="1200" b="0" i="0" kern="1200" baseline="0" dirty="0" smtClean="0">
                <a:solidFill>
                  <a:schemeClr val="tx1"/>
                </a:solidFill>
                <a:effectLst/>
                <a:latin typeface="+mn-lt"/>
                <a:ea typeface="+mn-ea"/>
                <a:cs typeface="+mn-cs"/>
              </a:rPr>
              <a:t>Semut api adalah salah satu spesies semut yang dapat menyebabkan 'gigitan' yang sangat menyakitkan. </a:t>
            </a:r>
          </a:p>
          <a:p>
            <a:r>
              <a:rPr lang="id-ID" sz="1200" b="0" i="0" kern="1200" baseline="0" dirty="0" smtClean="0">
                <a:solidFill>
                  <a:schemeClr val="tx1"/>
                </a:solidFill>
                <a:effectLst/>
                <a:latin typeface="+mn-lt"/>
                <a:ea typeface="+mn-ea"/>
                <a:cs typeface="+mn-cs"/>
              </a:rPr>
              <a:t>Selain warnanya yang merah, semut ini terkenal dengan sengatannya yang membara dan terkenal karena menyengat berkali-kali saat menggigit. </a:t>
            </a:r>
          </a:p>
          <a:p>
            <a:r>
              <a:rPr lang="id-ID" sz="1200" b="0" i="0" kern="1200" baseline="0" dirty="0" smtClean="0">
                <a:solidFill>
                  <a:schemeClr val="tx1"/>
                </a:solidFill>
                <a:effectLst/>
                <a:latin typeface="+mn-lt"/>
                <a:ea typeface="+mn-ea"/>
                <a:cs typeface="+mn-cs"/>
              </a:rPr>
              <a:t>Nyatanya mereka tidak mengigit dengan gigi melainkan sengatan jarum yang berada pada bagian ekor. Rasa sakit yang kamu derita berasal dari tetesan racun yang disekresikan dari ekor seperti jarumnya ini. </a:t>
            </a:r>
          </a:p>
          <a:p>
            <a:r>
              <a:rPr lang="id-ID" b="1" dirty="0" smtClean="0"/>
              <a:t>https://www.indozone.id/fakta-dan-mitos/ers7W9q/bukan-menggigit-ini-cara-semut-menyengat-manusia/read-all</a:t>
            </a:r>
            <a:endParaRPr lang="id-ID" b="1" dirty="0"/>
          </a:p>
        </p:txBody>
      </p:sp>
      <p:sp>
        <p:nvSpPr>
          <p:cNvPr id="4" name="Slide Number Placeholder 3"/>
          <p:cNvSpPr>
            <a:spLocks noGrp="1"/>
          </p:cNvSpPr>
          <p:nvPr>
            <p:ph type="sldNum" sz="quarter" idx="10"/>
          </p:nvPr>
        </p:nvSpPr>
        <p:spPr/>
        <p:txBody>
          <a:bodyPr/>
          <a:lstStyle/>
          <a:p>
            <a:fld id="{74BEA492-B9EF-45A6-AE72-4BB7B03E33A3}" type="slidenum">
              <a:rPr lang="id-ID" smtClean="0"/>
              <a:t>12</a:t>
            </a:fld>
            <a:endParaRPr lang="id-ID"/>
          </a:p>
        </p:txBody>
      </p:sp>
    </p:spTree>
    <p:extLst>
      <p:ext uri="{BB962C8B-B14F-4D97-AF65-F5344CB8AC3E}">
        <p14:creationId xmlns:p14="http://schemas.microsoft.com/office/powerpoint/2010/main" val="63111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https://m.merdeka.com/feedid/trend/video-begini-cara-semut-makan-bangkai-binatang-dan-menyisakan-tulang-171224v.html</a:t>
            </a:r>
            <a:endParaRPr lang="id-ID" b="1" dirty="0"/>
          </a:p>
        </p:txBody>
      </p:sp>
      <p:sp>
        <p:nvSpPr>
          <p:cNvPr id="4" name="Slide Number Placeholder 3"/>
          <p:cNvSpPr>
            <a:spLocks noGrp="1"/>
          </p:cNvSpPr>
          <p:nvPr>
            <p:ph type="sldNum" sz="quarter" idx="10"/>
          </p:nvPr>
        </p:nvSpPr>
        <p:spPr/>
        <p:txBody>
          <a:bodyPr/>
          <a:lstStyle/>
          <a:p>
            <a:fld id="{74BEA492-B9EF-45A6-AE72-4BB7B03E33A3}" type="slidenum">
              <a:rPr lang="id-ID" smtClean="0"/>
              <a:t>13</a:t>
            </a:fld>
            <a:endParaRPr lang="id-ID"/>
          </a:p>
        </p:txBody>
      </p:sp>
    </p:spTree>
    <p:extLst>
      <p:ext uri="{BB962C8B-B14F-4D97-AF65-F5344CB8AC3E}">
        <p14:creationId xmlns:p14="http://schemas.microsoft.com/office/powerpoint/2010/main" val="324655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Sumber: https://www.brainacademy.id/blog/-semut-mengeluarkan-bau-menyengat</a:t>
            </a:r>
            <a:endParaRPr lang="id-ID" b="1" dirty="0"/>
          </a:p>
        </p:txBody>
      </p:sp>
      <p:sp>
        <p:nvSpPr>
          <p:cNvPr id="4" name="Slide Number Placeholder 3"/>
          <p:cNvSpPr>
            <a:spLocks noGrp="1"/>
          </p:cNvSpPr>
          <p:nvPr>
            <p:ph type="sldNum" sz="quarter" idx="10"/>
          </p:nvPr>
        </p:nvSpPr>
        <p:spPr/>
        <p:txBody>
          <a:bodyPr/>
          <a:lstStyle/>
          <a:p>
            <a:fld id="{74BEA492-B9EF-45A6-AE72-4BB7B03E33A3}" type="slidenum">
              <a:rPr lang="id-ID" smtClean="0"/>
              <a:t>15</a:t>
            </a:fld>
            <a:endParaRPr lang="id-ID"/>
          </a:p>
        </p:txBody>
      </p:sp>
    </p:spTree>
    <p:extLst>
      <p:ext uri="{BB962C8B-B14F-4D97-AF65-F5344CB8AC3E}">
        <p14:creationId xmlns:p14="http://schemas.microsoft.com/office/powerpoint/2010/main" val="308206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Jamur Cordyceps memiliki kemampuan untuk melakukan hal-hal yang sangat buruk bagi semut, yang pada akhirnya mengambil alih sistem saraf dari otaknya. Ketika otak sudah rusak, semut akan menjadi tidak layaknya seorang zombie dan menyerang koloninya sendiri.</a:t>
            </a:r>
            <a:r>
              <a:rPr lang="id-ID" dirty="0" smtClean="0"/>
              <a:t/>
            </a:r>
            <a:br>
              <a:rPr lang="id-ID" dirty="0" smtClean="0"/>
            </a:br>
            <a:r>
              <a:rPr lang="id-ID" dirty="0" smtClean="0"/>
              <a:t/>
            </a:r>
            <a:br>
              <a:rPr lang="id-ID" dirty="0" smtClean="0"/>
            </a:br>
            <a:r>
              <a:rPr lang="id-ID" sz="1200" b="0" i="0" kern="1200" dirty="0" smtClean="0">
                <a:solidFill>
                  <a:schemeClr val="tx1"/>
                </a:solidFill>
                <a:effectLst/>
                <a:latin typeface="+mn-lt"/>
                <a:ea typeface="+mn-ea"/>
                <a:cs typeface="+mn-cs"/>
              </a:rPr>
              <a:t>Menurut penelitian terbaru yang dilakukan oleh sekelompok ilmuwan dari Pennsylvania State University, Amerika Serikat, semut-semut yang terinfeksi jamur ini bisa dengan mudah menyusup masuk ke dalam koloni semut yang sehat.</a:t>
            </a:r>
            <a:r>
              <a:rPr lang="id-ID" dirty="0" smtClean="0"/>
              <a:t/>
            </a:r>
            <a:br>
              <a:rPr lang="id-ID" dirty="0" smtClean="0"/>
            </a:br>
            <a:r>
              <a:rPr lang="id-ID" dirty="0" smtClean="0"/>
              <a:t/>
            </a:r>
            <a:br>
              <a:rPr lang="id-ID" dirty="0" smtClean="0"/>
            </a:br>
            <a:r>
              <a:rPr lang="id-ID" sz="1200" b="0" i="0" kern="1200" dirty="0" smtClean="0">
                <a:solidFill>
                  <a:schemeClr val="tx1"/>
                </a:solidFill>
                <a:effectLst/>
                <a:latin typeface="+mn-lt"/>
                <a:ea typeface="+mn-ea"/>
                <a:cs typeface="+mn-cs"/>
              </a:rPr>
              <a:t>Tidak hanya diterima di dalam sarang, semut-semut yang sehat itu dengan senang hati berbagi makanan dengan semut yang sudah jadi zombie. Hal ini cukup unik untuk dipelajari, karena biasanya serangga mampu mendeteksi bila ada anggota koloninya yang sakit dan mengasingkannya.</a:t>
            </a:r>
            <a:r>
              <a:rPr lang="id-ID" dirty="0" smtClean="0"/>
              <a:t/>
            </a:r>
            <a:br>
              <a:rPr lang="id-ID" dirty="0" smtClean="0"/>
            </a:br>
            <a:r>
              <a:rPr lang="id-ID" dirty="0" smtClean="0"/>
              <a:t/>
            </a:r>
            <a:br>
              <a:rPr lang="id-ID" dirty="0" smtClean="0"/>
            </a:br>
            <a:r>
              <a:rPr lang="id-ID" sz="1200" b="0" i="0" kern="1200" dirty="0" smtClean="0">
                <a:solidFill>
                  <a:schemeClr val="tx1"/>
                </a:solidFill>
                <a:effectLst/>
                <a:latin typeface="+mn-lt"/>
                <a:ea typeface="+mn-ea"/>
                <a:cs typeface="+mn-cs"/>
              </a:rPr>
              <a:t>Satu-satunya kejanggalan yang terlihat adalah semut zombie lebih banyak berada di luar sarang daripada di dalam. Hal ini mungkin karena jamur tersebut "memerintahkan" inangnya untuk berada di luar sarang agar bisa bereproduksi.</a:t>
            </a:r>
            <a:r>
              <a:rPr lang="id-ID" dirty="0" smtClean="0"/>
              <a:t/>
            </a:r>
            <a:br>
              <a:rPr lang="id-ID" dirty="0" smtClean="0"/>
            </a:br>
            <a:r>
              <a:rPr lang="id-ID" dirty="0" smtClean="0"/>
              <a:t/>
            </a:r>
            <a:br>
              <a:rPr lang="id-ID" dirty="0" smtClean="0"/>
            </a:br>
            <a:r>
              <a:rPr lang="id-ID" sz="1200" b="0" i="0" kern="1200" dirty="0" smtClean="0">
                <a:solidFill>
                  <a:schemeClr val="tx1"/>
                </a:solidFill>
                <a:effectLst/>
                <a:latin typeface="+mn-lt"/>
                <a:ea typeface="+mn-ea"/>
                <a:cs typeface="+mn-cs"/>
              </a:rPr>
              <a:t>Begitu parasit keluar dari tubuh semut, semut lain akan mendeteksi parasit</a:t>
            </a:r>
            <a:r>
              <a:rPr lang="id-ID" dirty="0" smtClean="0"/>
              <a:t/>
            </a:r>
            <a:br>
              <a:rPr lang="id-ID" dirty="0" smtClean="0"/>
            </a:br>
            <a:r>
              <a:rPr lang="id-ID" sz="1200" b="0" i="0" kern="1200" dirty="0" smtClean="0">
                <a:solidFill>
                  <a:schemeClr val="tx1"/>
                </a:solidFill>
                <a:effectLst/>
                <a:latin typeface="+mn-lt"/>
                <a:ea typeface="+mn-ea"/>
                <a:cs typeface="+mn-cs"/>
              </a:rPr>
              <a:t>dan membunuhnya. Akan tetapi, mereka tidak bisa mengetahui ketika penyakit tersebut masih berada didalam tubuh yg sedang dalam proses perkembangan.</a:t>
            </a:r>
            <a:r>
              <a:rPr lang="id-ID" dirty="0" smtClean="0"/>
              <a:t/>
            </a:r>
            <a:br>
              <a:rPr lang="id-ID" dirty="0" smtClean="0"/>
            </a:br>
            <a:r>
              <a:rPr lang="id-ID" dirty="0" smtClean="0"/>
              <a:t/>
            </a:r>
            <a:br>
              <a:rPr lang="id-ID" dirty="0" smtClean="0"/>
            </a:br>
            <a:r>
              <a:rPr lang="id-ID" sz="1200" b="0" i="0" kern="1200" dirty="0" smtClean="0">
                <a:solidFill>
                  <a:schemeClr val="tx1"/>
                </a:solidFill>
                <a:effectLst/>
                <a:latin typeface="+mn-lt"/>
                <a:ea typeface="+mn-ea"/>
                <a:cs typeface="+mn-cs"/>
              </a:rPr>
              <a:t>Menurut David Hughes, profesor entomologi dan biologi di Pennsylvania State University, jamur tersebut mampu menginfeksi semut tanpa membuat tingkah laku inangnya berubah, sehingga tidak menimbulkan kecurigaan pada semut lain.</a:t>
            </a:r>
            <a:endParaRPr lang="id-ID" dirty="0"/>
          </a:p>
        </p:txBody>
      </p:sp>
      <p:sp>
        <p:nvSpPr>
          <p:cNvPr id="4" name="Slide Number Placeholder 3"/>
          <p:cNvSpPr>
            <a:spLocks noGrp="1"/>
          </p:cNvSpPr>
          <p:nvPr>
            <p:ph type="sldNum" sz="quarter" idx="10"/>
          </p:nvPr>
        </p:nvSpPr>
        <p:spPr/>
        <p:txBody>
          <a:bodyPr/>
          <a:lstStyle/>
          <a:p>
            <a:fld id="{74BEA492-B9EF-45A6-AE72-4BB7B03E33A3}" type="slidenum">
              <a:rPr lang="id-ID" smtClean="0"/>
              <a:t>17</a:t>
            </a:fld>
            <a:endParaRPr lang="id-ID"/>
          </a:p>
        </p:txBody>
      </p:sp>
    </p:spTree>
    <p:extLst>
      <p:ext uri="{BB962C8B-B14F-4D97-AF65-F5344CB8AC3E}">
        <p14:creationId xmlns:p14="http://schemas.microsoft.com/office/powerpoint/2010/main" val="242931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D5E2356-049E-4F9E-839C-83ADFB2A20A7}" type="datetimeFigureOut">
              <a:rPr lang="id-ID" smtClean="0"/>
              <a:t>09/03/2022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398417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5E2356-049E-4F9E-839C-83ADFB2A20A7}" type="datetimeFigureOut">
              <a:rPr lang="id-ID" smtClean="0"/>
              <a:t>09/03/2022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261018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5E2356-049E-4F9E-839C-83ADFB2A20A7}" type="datetimeFigureOut">
              <a:rPr lang="id-ID" smtClean="0"/>
              <a:t>09/03/2022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315994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5E2356-049E-4F9E-839C-83ADFB2A20A7}" type="datetimeFigureOut">
              <a:rPr lang="id-ID" smtClean="0"/>
              <a:t>09/03/2022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117004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E2356-049E-4F9E-839C-83ADFB2A20A7}" type="datetimeFigureOut">
              <a:rPr lang="id-ID" smtClean="0"/>
              <a:t>09/03/2022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99120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D5E2356-049E-4F9E-839C-83ADFB2A20A7}" type="datetimeFigureOut">
              <a:rPr lang="id-ID" smtClean="0"/>
              <a:t>09/03/2022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36494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D5E2356-049E-4F9E-839C-83ADFB2A20A7}" type="datetimeFigureOut">
              <a:rPr lang="id-ID" smtClean="0"/>
              <a:t>09/03/2022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62793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D5E2356-049E-4F9E-839C-83ADFB2A20A7}" type="datetimeFigureOut">
              <a:rPr lang="id-ID" smtClean="0"/>
              <a:t>09/03/2022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171725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E2356-049E-4F9E-839C-83ADFB2A20A7}" type="datetimeFigureOut">
              <a:rPr lang="id-ID" smtClean="0"/>
              <a:t>09/03/2022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173212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E2356-049E-4F9E-839C-83ADFB2A20A7}" type="datetimeFigureOut">
              <a:rPr lang="id-ID" smtClean="0"/>
              <a:t>09/03/2022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91959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E2356-049E-4F9E-839C-83ADFB2A20A7}" type="datetimeFigureOut">
              <a:rPr lang="id-ID" smtClean="0"/>
              <a:t>09/03/2022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F3383B-86C7-46BD-A20D-E2B9D9C43599}" type="slidenum">
              <a:rPr lang="id-ID" smtClean="0"/>
              <a:t>‹#›</a:t>
            </a:fld>
            <a:endParaRPr lang="id-ID"/>
          </a:p>
        </p:txBody>
      </p:sp>
    </p:spTree>
    <p:extLst>
      <p:ext uri="{BB962C8B-B14F-4D97-AF65-F5344CB8AC3E}">
        <p14:creationId xmlns:p14="http://schemas.microsoft.com/office/powerpoint/2010/main" val="47551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E2356-049E-4F9E-839C-83ADFB2A20A7}" type="datetimeFigureOut">
              <a:rPr lang="id-ID" smtClean="0"/>
              <a:t>09/03/2022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383B-86C7-46BD-A20D-E2B9D9C43599}" type="slidenum">
              <a:rPr lang="id-ID" smtClean="0"/>
              <a:t>‹#›</a:t>
            </a:fld>
            <a:endParaRPr lang="id-ID"/>
          </a:p>
        </p:txBody>
      </p:sp>
    </p:spTree>
    <p:extLst>
      <p:ext uri="{BB962C8B-B14F-4D97-AF65-F5344CB8AC3E}">
        <p14:creationId xmlns:p14="http://schemas.microsoft.com/office/powerpoint/2010/main" val="277360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dle Ants: Simulasi Semut Pekerja yang Imut - JurnalApps.c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71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7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07513" y="3026532"/>
            <a:ext cx="5794401" cy="3769830"/>
          </a:xfrm>
          <a:prstGeom prst="rect">
            <a:avLst/>
          </a:prstGeom>
        </p:spPr>
      </p:pic>
      <p:sp>
        <p:nvSpPr>
          <p:cNvPr id="7" name="Rectangle 6"/>
          <p:cNvSpPr/>
          <p:nvPr/>
        </p:nvSpPr>
        <p:spPr>
          <a:xfrm>
            <a:off x="6051396" y="221494"/>
            <a:ext cx="5947316" cy="3631763"/>
          </a:xfrm>
          <a:prstGeom prst="rect">
            <a:avLst/>
          </a:prstGeom>
        </p:spPr>
        <p:txBody>
          <a:bodyPr wrap="square">
            <a:spAutoFit/>
          </a:bodyPr>
          <a:lstStyle/>
          <a:p>
            <a:pPr marL="285750" indent="-285750">
              <a:buFont typeface="Arial" panose="020B0604020202020204" pitchFamily="34" charset="0"/>
              <a:buChar char="•"/>
            </a:pPr>
            <a:r>
              <a:rPr lang="id-ID" sz="2300" b="1" i="0" dirty="0" smtClean="0">
                <a:solidFill>
                  <a:srgbClr val="202124"/>
                </a:solidFill>
                <a:effectLst/>
                <a:latin typeface="arial" panose="020B0604020202020204" pitchFamily="34" charset="0"/>
              </a:rPr>
              <a:t>Semut pekerja </a:t>
            </a:r>
            <a:r>
              <a:rPr lang="id-ID" sz="2300" b="0" i="0" dirty="0" smtClean="0">
                <a:solidFill>
                  <a:srgbClr val="202124"/>
                </a:solidFill>
                <a:effectLst/>
                <a:latin typeface="arial" panose="020B0604020202020204" pitchFamily="34" charset="0"/>
              </a:rPr>
              <a:t>merupakan </a:t>
            </a:r>
            <a:r>
              <a:rPr lang="id-ID" sz="2300" b="1" i="0" dirty="0" smtClean="0">
                <a:solidFill>
                  <a:srgbClr val="202124"/>
                </a:solidFill>
                <a:effectLst/>
                <a:latin typeface="arial" panose="020B0604020202020204" pitchFamily="34" charset="0"/>
              </a:rPr>
              <a:t>semut </a:t>
            </a:r>
            <a:r>
              <a:rPr lang="id-ID" sz="2300" b="0" i="0" dirty="0" smtClean="0">
                <a:solidFill>
                  <a:srgbClr val="202124"/>
                </a:solidFill>
                <a:effectLst/>
                <a:latin typeface="arial" panose="020B0604020202020204" pitchFamily="34" charset="0"/>
              </a:rPr>
              <a:t>betina yang tidak bertelur, namun mereka mengabdikan diri untuk mengurus telur-telur ratunya. </a:t>
            </a:r>
          </a:p>
          <a:p>
            <a:pPr marL="285750" indent="-285750">
              <a:buFont typeface="Arial" panose="020B0604020202020204" pitchFamily="34" charset="0"/>
              <a:buChar char="•"/>
            </a:pPr>
            <a:r>
              <a:rPr lang="id-ID" sz="2300" b="1" i="0" dirty="0" smtClean="0">
                <a:solidFill>
                  <a:srgbClr val="202124"/>
                </a:solidFill>
                <a:effectLst/>
                <a:latin typeface="arial" panose="020B0604020202020204" pitchFamily="34" charset="0"/>
              </a:rPr>
              <a:t>Semut pekerja</a:t>
            </a:r>
            <a:r>
              <a:rPr lang="id-ID" sz="2300" b="0" i="0" dirty="0" smtClean="0">
                <a:solidFill>
                  <a:srgbClr val="202124"/>
                </a:solidFill>
                <a:effectLst/>
                <a:latin typeface="arial" panose="020B0604020202020204" pitchFamily="34" charset="0"/>
              </a:rPr>
              <a:t> cenderung menghadapi risiko kerja yang tinggi karena media untuk menaruh telur yang lembab menjadi sarang pertumbuhan bakteri. </a:t>
            </a:r>
          </a:p>
          <a:p>
            <a:pPr marL="285750" indent="-285750">
              <a:buFont typeface="Arial" panose="020B0604020202020204" pitchFamily="34" charset="0"/>
              <a:buChar char="•"/>
            </a:pPr>
            <a:r>
              <a:rPr lang="id-ID" sz="2300" b="1" i="0" dirty="0" smtClean="0">
                <a:solidFill>
                  <a:srgbClr val="202124"/>
                </a:solidFill>
                <a:effectLst/>
                <a:latin typeface="arial" panose="020B0604020202020204" pitchFamily="34" charset="0"/>
              </a:rPr>
              <a:t>Semut pekerja</a:t>
            </a:r>
            <a:r>
              <a:rPr lang="id-ID" sz="2300" b="0" i="0" dirty="0" smtClean="0">
                <a:solidFill>
                  <a:srgbClr val="202124"/>
                </a:solidFill>
                <a:effectLst/>
                <a:latin typeface="arial" panose="020B0604020202020204" pitchFamily="34" charset="0"/>
              </a:rPr>
              <a:t> juga bertugas untuk merawat bayi </a:t>
            </a:r>
            <a:r>
              <a:rPr lang="id-ID" sz="2300" b="1" i="0" dirty="0" smtClean="0">
                <a:solidFill>
                  <a:srgbClr val="202124"/>
                </a:solidFill>
                <a:effectLst/>
                <a:latin typeface="arial" panose="020B0604020202020204" pitchFamily="34" charset="0"/>
              </a:rPr>
              <a:t>semut</a:t>
            </a:r>
            <a:r>
              <a:rPr lang="id-ID" sz="2300" b="0" i="0" dirty="0" smtClean="0">
                <a:solidFill>
                  <a:srgbClr val="202124"/>
                </a:solidFill>
                <a:effectLst/>
                <a:latin typeface="arial" panose="020B0604020202020204" pitchFamily="34" charset="0"/>
              </a:rPr>
              <a:t>.</a:t>
            </a:r>
            <a:endParaRPr lang="id-ID" sz="23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3" y="-447515"/>
            <a:ext cx="5698378" cy="4211504"/>
          </a:xfrm>
          <a:prstGeom prst="rect">
            <a:avLst/>
          </a:prstGeom>
        </p:spPr>
      </p:pic>
      <p:grpSp>
        <p:nvGrpSpPr>
          <p:cNvPr id="10" name="Group 9"/>
          <p:cNvGrpSpPr/>
          <p:nvPr/>
        </p:nvGrpSpPr>
        <p:grpSpPr>
          <a:xfrm>
            <a:off x="103458" y="3184963"/>
            <a:ext cx="5400000" cy="3788057"/>
            <a:chOff x="103458" y="3184963"/>
            <a:chExt cx="5400000" cy="3788057"/>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8" y="3184963"/>
              <a:ext cx="5400000" cy="3788057"/>
            </a:xfrm>
            <a:prstGeom prst="rect">
              <a:avLst/>
            </a:prstGeom>
          </p:spPr>
        </p:pic>
        <p:sp>
          <p:nvSpPr>
            <p:cNvPr id="5" name="Rectangle 4"/>
            <p:cNvSpPr/>
            <p:nvPr/>
          </p:nvSpPr>
          <p:spPr>
            <a:xfrm>
              <a:off x="3430038" y="5919901"/>
              <a:ext cx="1829347" cy="707886"/>
            </a:xfrm>
            <a:prstGeom prst="rect">
              <a:avLst/>
            </a:prstGeom>
          </p:spPr>
          <p:txBody>
            <a:bodyPr wrap="none">
              <a:spAutoFit/>
            </a:bodyPr>
            <a:lstStyle/>
            <a:p>
              <a:pPr algn="r"/>
              <a:r>
                <a:rPr lang="id-ID" sz="2000" b="1" dirty="0" smtClean="0"/>
                <a:t>Kisaran ukuran </a:t>
              </a:r>
            </a:p>
            <a:p>
              <a:pPr algn="r"/>
              <a:r>
                <a:rPr lang="id-ID" sz="2000" b="1" dirty="0" smtClean="0"/>
                <a:t>semut pekerja</a:t>
              </a:r>
              <a:endParaRPr lang="id-ID" sz="2000" b="1" dirty="0"/>
            </a:p>
          </p:txBody>
        </p:sp>
      </p:grpSp>
    </p:spTree>
    <p:extLst>
      <p:ext uri="{BB962C8B-B14F-4D97-AF65-F5344CB8AC3E}">
        <p14:creationId xmlns:p14="http://schemas.microsoft.com/office/powerpoint/2010/main" val="3858021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787" y="3746810"/>
            <a:ext cx="4983202" cy="2800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08" y="230459"/>
            <a:ext cx="5626162" cy="3516351"/>
          </a:xfrm>
          <a:prstGeom prst="rect">
            <a:avLst/>
          </a:prstGeom>
        </p:spPr>
      </p:pic>
      <p:sp>
        <p:nvSpPr>
          <p:cNvPr id="7" name="Rectangle 6"/>
          <p:cNvSpPr/>
          <p:nvPr/>
        </p:nvSpPr>
        <p:spPr>
          <a:xfrm>
            <a:off x="6279529" y="939656"/>
            <a:ext cx="5518460" cy="1754326"/>
          </a:xfrm>
          <a:prstGeom prst="rect">
            <a:avLst/>
          </a:prstGeom>
        </p:spPr>
        <p:txBody>
          <a:bodyPr wrap="square">
            <a:spAutoFit/>
          </a:bodyPr>
          <a:lstStyle/>
          <a:p>
            <a:pPr>
              <a:lnSpc>
                <a:spcPct val="150000"/>
              </a:lnSpc>
            </a:pPr>
            <a:r>
              <a:rPr lang="id-ID" sz="2400" b="1" dirty="0" smtClean="0"/>
              <a:t>1. Makanan dan minuman yang manis</a:t>
            </a:r>
          </a:p>
          <a:p>
            <a:pPr>
              <a:lnSpc>
                <a:spcPct val="150000"/>
              </a:lnSpc>
            </a:pPr>
            <a:r>
              <a:rPr lang="id-ID" sz="2400" b="1" dirty="0" smtClean="0"/>
              <a:t>2. Makanan yang berprotein</a:t>
            </a:r>
          </a:p>
          <a:p>
            <a:pPr>
              <a:lnSpc>
                <a:spcPct val="150000"/>
              </a:lnSpc>
            </a:pPr>
            <a:r>
              <a:rPr lang="id-ID" sz="2400" b="1" dirty="0" smtClean="0"/>
              <a:t>3. Jamur yang merupakan sumber nutrisi</a:t>
            </a:r>
            <a:endParaRPr lang="id-ID" sz="2400" b="1" dirty="0"/>
          </a:p>
        </p:txBody>
      </p:sp>
      <p:sp>
        <p:nvSpPr>
          <p:cNvPr id="8" name="Rectangle 7"/>
          <p:cNvSpPr/>
          <p:nvPr/>
        </p:nvSpPr>
        <p:spPr>
          <a:xfrm>
            <a:off x="282499" y="3922084"/>
            <a:ext cx="7201353" cy="2677656"/>
          </a:xfrm>
          <a:prstGeom prst="rect">
            <a:avLst/>
          </a:prstGeom>
        </p:spPr>
        <p:txBody>
          <a:bodyPr wrap="square">
            <a:spAutoFit/>
          </a:bodyPr>
          <a:lstStyle/>
          <a:p>
            <a:pPr marL="457200" indent="-457200">
              <a:buFont typeface="+mj-lt"/>
              <a:buAutoNum type="arabicPeriod"/>
            </a:pPr>
            <a:r>
              <a:rPr lang="id-ID" sz="2400" b="1" dirty="0" smtClean="0"/>
              <a:t>Radar semut didesain sensitif untuk menemukan sumber glukosa dan fruktosa</a:t>
            </a:r>
          </a:p>
          <a:p>
            <a:pPr marL="457200" indent="-457200">
              <a:buFont typeface="+mj-lt"/>
              <a:buAutoNum type="arabicPeriod"/>
            </a:pPr>
            <a:r>
              <a:rPr lang="id-ID" sz="2400" b="1" dirty="0" smtClean="0"/>
              <a:t>Semut termasuk serangga yang paling aktif, zat gula dibutuhkan semut untuk diubah menjadi energi</a:t>
            </a:r>
          </a:p>
          <a:p>
            <a:pPr marL="457200" indent="-457200">
              <a:buFont typeface="+mj-lt"/>
              <a:buAutoNum type="arabicPeriod"/>
            </a:pPr>
            <a:r>
              <a:rPr lang="id-ID" sz="2400" b="1" dirty="0" smtClean="0"/>
              <a:t>Semut bukan hanya memakan makanan yang manis, ia juga membutuhkan sumber makanan lainnya</a:t>
            </a:r>
            <a:endParaRPr lang="id-ID" sz="2400" b="1" dirty="0"/>
          </a:p>
        </p:txBody>
      </p:sp>
      <p:sp>
        <p:nvSpPr>
          <p:cNvPr id="9" name="Rectangle 8"/>
          <p:cNvSpPr/>
          <p:nvPr/>
        </p:nvSpPr>
        <p:spPr>
          <a:xfrm>
            <a:off x="7996601" y="3769112"/>
            <a:ext cx="3377848" cy="646331"/>
          </a:xfrm>
          <a:prstGeom prst="rect">
            <a:avLst/>
          </a:prstGeom>
        </p:spPr>
        <p:txBody>
          <a:bodyPr wrap="none">
            <a:spAutoFit/>
          </a:bodyPr>
          <a:lstStyle/>
          <a:p>
            <a:pPr algn="r"/>
            <a:r>
              <a:rPr lang="fi-FI" b="1" i="0" dirty="0" smtClean="0">
                <a:solidFill>
                  <a:srgbClr val="333333"/>
                </a:solidFill>
                <a:effectLst/>
                <a:latin typeface="Roboto Slab"/>
              </a:rPr>
              <a:t>Kenapa Semut Suka </a:t>
            </a:r>
            <a:endParaRPr lang="id-ID" b="1" i="0" dirty="0" smtClean="0">
              <a:solidFill>
                <a:srgbClr val="333333"/>
              </a:solidFill>
              <a:effectLst/>
              <a:latin typeface="Roboto Slab"/>
            </a:endParaRPr>
          </a:p>
          <a:p>
            <a:pPr algn="r"/>
            <a:r>
              <a:rPr lang="fi-FI" b="1" i="0" dirty="0" smtClean="0">
                <a:solidFill>
                  <a:srgbClr val="333333"/>
                </a:solidFill>
                <a:effectLst/>
                <a:latin typeface="Roboto Slab"/>
              </a:rPr>
              <a:t>Mendatangi Makanan Manis?</a:t>
            </a:r>
            <a:endParaRPr lang="fi-FI" b="1" i="0" dirty="0">
              <a:solidFill>
                <a:srgbClr val="333333"/>
              </a:solidFill>
              <a:effectLst/>
              <a:latin typeface="Roboto Slab"/>
            </a:endParaRPr>
          </a:p>
        </p:txBody>
      </p:sp>
    </p:spTree>
    <p:extLst>
      <p:ext uri="{BB962C8B-B14F-4D97-AF65-F5344CB8AC3E}">
        <p14:creationId xmlns:p14="http://schemas.microsoft.com/office/powerpoint/2010/main" val="1818044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765934" y="1443242"/>
            <a:ext cx="5237368" cy="2912185"/>
            <a:chOff x="6814060" y="408531"/>
            <a:chExt cx="5237368" cy="2912185"/>
          </a:xfrm>
        </p:grpSpPr>
        <p:pic>
          <p:nvPicPr>
            <p:cNvPr id="9218" name="Picture 2" descr="Kenapa Semut Hitam Tidak Menggigit Sementara Semut Merah Menggigit? Kenapa  Begitu Bogeng?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060" y="408531"/>
              <a:ext cx="5177218" cy="29121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12584" y="2595784"/>
              <a:ext cx="4438844" cy="461665"/>
            </a:xfrm>
            <a:prstGeom prst="rect">
              <a:avLst/>
            </a:prstGeom>
          </p:spPr>
          <p:txBody>
            <a:bodyPr wrap="none">
              <a:spAutoFit/>
            </a:bodyPr>
            <a:lstStyle/>
            <a:p>
              <a:r>
                <a:rPr lang="id-ID" sz="2400" b="1" dirty="0" smtClean="0"/>
                <a:t>https://youtu.be/wLgPCqKQOOA</a:t>
              </a:r>
              <a:endParaRPr lang="id-ID" sz="2400" b="1" dirty="0"/>
            </a:p>
          </p:txBody>
        </p:sp>
      </p:grpSp>
      <p:sp>
        <p:nvSpPr>
          <p:cNvPr id="5" name="Rectangle 4"/>
          <p:cNvSpPr/>
          <p:nvPr/>
        </p:nvSpPr>
        <p:spPr>
          <a:xfrm>
            <a:off x="6694731" y="728078"/>
            <a:ext cx="5336717" cy="523220"/>
          </a:xfrm>
          <a:prstGeom prst="rect">
            <a:avLst/>
          </a:prstGeom>
        </p:spPr>
        <p:txBody>
          <a:bodyPr wrap="none">
            <a:spAutoFit/>
          </a:bodyPr>
          <a:lstStyle/>
          <a:p>
            <a:r>
              <a:rPr lang="id-ID" sz="2800" b="1" i="0" dirty="0" smtClean="0">
                <a:solidFill>
                  <a:srgbClr val="000000"/>
                </a:solidFill>
                <a:effectLst/>
                <a:latin typeface="Heebo"/>
              </a:rPr>
              <a:t>Semut Merah vs. Semut Hitam</a:t>
            </a:r>
            <a:endParaRPr lang="id-ID" sz="2800" b="1" i="0" dirty="0">
              <a:solidFill>
                <a:srgbClr val="000000"/>
              </a:solidFill>
              <a:effectLst/>
              <a:latin typeface="Heebo"/>
            </a:endParaRPr>
          </a:p>
        </p:txBody>
      </p:sp>
      <p:sp>
        <p:nvSpPr>
          <p:cNvPr id="6" name="Rectangle 5"/>
          <p:cNvSpPr/>
          <p:nvPr/>
        </p:nvSpPr>
        <p:spPr>
          <a:xfrm>
            <a:off x="238539" y="223864"/>
            <a:ext cx="5778570" cy="830997"/>
          </a:xfrm>
          <a:prstGeom prst="rect">
            <a:avLst/>
          </a:prstGeom>
        </p:spPr>
        <p:txBody>
          <a:bodyPr wrap="none">
            <a:spAutoFit/>
          </a:bodyPr>
          <a:lstStyle/>
          <a:p>
            <a:pPr algn="ctr"/>
            <a:r>
              <a:rPr lang="id-ID" sz="2400" b="1" i="0" dirty="0" smtClean="0">
                <a:solidFill>
                  <a:srgbClr val="393939"/>
                </a:solidFill>
                <a:effectLst/>
                <a:latin typeface="Roboto"/>
              </a:rPr>
              <a:t>BUKAN MENGGIGIT INI </a:t>
            </a:r>
          </a:p>
          <a:p>
            <a:pPr algn="ctr"/>
            <a:r>
              <a:rPr lang="id-ID" sz="2400" b="1" i="0" dirty="0" smtClean="0">
                <a:solidFill>
                  <a:srgbClr val="393939"/>
                </a:solidFill>
                <a:effectLst/>
                <a:latin typeface="Roboto"/>
              </a:rPr>
              <a:t>CARA SEMUT MENYENGAT MANUSIA</a:t>
            </a:r>
            <a:endParaRPr lang="id-ID" sz="2400" b="1" i="0" dirty="0">
              <a:solidFill>
                <a:srgbClr val="393939"/>
              </a:solidFill>
              <a:effectLst/>
              <a:latin typeface="Roboto"/>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76" y="4838121"/>
            <a:ext cx="3233555" cy="1898559"/>
          </a:xfrm>
          <a:prstGeom prst="rect">
            <a:avLst/>
          </a:prstGeom>
        </p:spPr>
      </p:pic>
      <p:sp>
        <p:nvSpPr>
          <p:cNvPr id="8" name="Rectangle 7"/>
          <p:cNvSpPr/>
          <p:nvPr/>
        </p:nvSpPr>
        <p:spPr>
          <a:xfrm>
            <a:off x="767759" y="1285694"/>
            <a:ext cx="6096000" cy="3416320"/>
          </a:xfrm>
          <a:prstGeom prst="rect">
            <a:avLst/>
          </a:prstGeom>
        </p:spPr>
        <p:txBody>
          <a:bodyPr>
            <a:spAutoFit/>
          </a:bodyPr>
          <a:lstStyle/>
          <a:p>
            <a:pPr marL="342900" indent="-342900">
              <a:buFont typeface="Arial" panose="020B0604020202020204" pitchFamily="34" charset="0"/>
              <a:buChar char="•"/>
            </a:pPr>
            <a:r>
              <a:rPr lang="id-ID" sz="2400" dirty="0" smtClean="0"/>
              <a:t>Ekor jarum semut lebih tipis dari diameter rambut manusia. Ini terdiri dari 3 bagian yang disatukan hingga membentuk saluran untuk mengeluarkan racun</a:t>
            </a:r>
          </a:p>
          <a:p>
            <a:pPr marL="342900" indent="-342900">
              <a:buFont typeface="Arial" panose="020B0604020202020204" pitchFamily="34" charset="0"/>
              <a:buChar char="•"/>
            </a:pPr>
            <a:r>
              <a:rPr lang="id-ID" sz="2400" dirty="0" smtClean="0"/>
              <a:t>Bagian itu bisa bergerak sangat cepat. Hanya perlu 75 milidetik untuk setiap cabang untuk terus menggali ke dalam kulit Anda dan melepaskan racunnya, bahkan lebih cepat dari kedipan mata. </a:t>
            </a:r>
          </a:p>
        </p:txBody>
      </p:sp>
      <p:sp>
        <p:nvSpPr>
          <p:cNvPr id="11" name="Rectangle 10"/>
          <p:cNvSpPr/>
          <p:nvPr/>
        </p:nvSpPr>
        <p:spPr>
          <a:xfrm>
            <a:off x="2144766" y="4719443"/>
            <a:ext cx="9906662" cy="1938992"/>
          </a:xfrm>
          <a:prstGeom prst="rect">
            <a:avLst/>
          </a:prstGeom>
        </p:spPr>
        <p:txBody>
          <a:bodyPr wrap="square">
            <a:spAutoFit/>
          </a:bodyPr>
          <a:lstStyle/>
          <a:p>
            <a:pPr marL="342900" indent="-342900">
              <a:buFont typeface="Arial" panose="020B0604020202020204" pitchFamily="34" charset="0"/>
              <a:buChar char="•"/>
            </a:pPr>
            <a:r>
              <a:rPr lang="id-ID" sz="2400" dirty="0" smtClean="0"/>
              <a:t>Sebenarnya beberapa spesies semut lebih suka menghindari interaksi dengan manusia, artinya mereka akan melarikan diri daripada menyerang.</a:t>
            </a:r>
          </a:p>
          <a:p>
            <a:pPr marL="342900" indent="-342900">
              <a:buFont typeface="Arial" panose="020B0604020202020204" pitchFamily="34" charset="0"/>
              <a:buChar char="•"/>
            </a:pPr>
            <a:r>
              <a:rPr lang="id-ID" sz="2400" dirty="0" smtClean="0"/>
              <a:t>Namun agresivitas semut menjadi faktor yang menentukan apakah mereka akan menggigit atau tidak. </a:t>
            </a:r>
          </a:p>
          <a:p>
            <a:pPr marL="342900" indent="-342900">
              <a:buFont typeface="Arial" panose="020B0604020202020204" pitchFamily="34" charset="0"/>
              <a:buChar char="•"/>
            </a:pPr>
            <a:r>
              <a:rPr lang="id-ID" sz="2400" dirty="0" smtClean="0"/>
              <a:t>Mereka akan menyengat saat merasa terancam oleh keberadaan manusia.</a:t>
            </a:r>
            <a:endParaRPr lang="id-ID" sz="2400" dirty="0"/>
          </a:p>
        </p:txBody>
      </p:sp>
    </p:spTree>
    <p:extLst>
      <p:ext uri="{BB962C8B-B14F-4D97-AF65-F5344CB8AC3E}">
        <p14:creationId xmlns:p14="http://schemas.microsoft.com/office/powerpoint/2010/main" val="312276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33" y="1717521"/>
            <a:ext cx="5071782" cy="3666558"/>
          </a:xfrm>
          <a:prstGeom prst="rect">
            <a:avLst/>
          </a:prstGeom>
        </p:spPr>
      </p:pic>
      <p:sp>
        <p:nvSpPr>
          <p:cNvPr id="5" name="Rectangle 4"/>
          <p:cNvSpPr/>
          <p:nvPr/>
        </p:nvSpPr>
        <p:spPr>
          <a:xfrm>
            <a:off x="723201" y="318031"/>
            <a:ext cx="11052485" cy="1077218"/>
          </a:xfrm>
          <a:prstGeom prst="rect">
            <a:avLst/>
          </a:prstGeom>
        </p:spPr>
        <p:txBody>
          <a:bodyPr wrap="square">
            <a:spAutoFit/>
          </a:bodyPr>
          <a:lstStyle/>
          <a:p>
            <a:r>
              <a:rPr lang="id-ID" sz="3200" b="1" i="0" dirty="0" smtClean="0">
                <a:solidFill>
                  <a:srgbClr val="000000"/>
                </a:solidFill>
                <a:effectLst/>
                <a:latin typeface="Noto Sans"/>
              </a:rPr>
              <a:t>Cara semut makan bangkai binatang dan menyisakan tulang</a:t>
            </a:r>
            <a:endParaRPr lang="id-ID" sz="3200" b="1" i="0" dirty="0">
              <a:solidFill>
                <a:srgbClr val="000000"/>
              </a:solidFill>
              <a:effectLst/>
              <a:latin typeface="Noto Sans"/>
            </a:endParaRPr>
          </a:p>
        </p:txBody>
      </p:sp>
      <p:sp>
        <p:nvSpPr>
          <p:cNvPr id="6" name="Rectangle 5"/>
          <p:cNvSpPr/>
          <p:nvPr/>
        </p:nvSpPr>
        <p:spPr>
          <a:xfrm>
            <a:off x="6096000" y="1583709"/>
            <a:ext cx="6096000" cy="4524315"/>
          </a:xfrm>
          <a:prstGeom prst="rect">
            <a:avLst/>
          </a:prstGeom>
        </p:spPr>
        <p:txBody>
          <a:bodyPr>
            <a:spAutoFit/>
          </a:bodyPr>
          <a:lstStyle/>
          <a:p>
            <a:pPr marL="285750" indent="-285750">
              <a:buFont typeface="Arial" panose="020B0604020202020204" pitchFamily="34" charset="0"/>
              <a:buChar char="•"/>
            </a:pPr>
            <a:r>
              <a:rPr lang="id-ID" sz="2400" b="0" i="0" dirty="0" smtClean="0">
                <a:solidFill>
                  <a:srgbClr val="000000"/>
                </a:solidFill>
                <a:effectLst/>
                <a:latin typeface="Noto Sans"/>
              </a:rPr>
              <a:t>Awalnya bangkai cicak itu tak ada yang menyentuh. </a:t>
            </a:r>
          </a:p>
          <a:p>
            <a:pPr marL="285750" indent="-285750">
              <a:buFont typeface="Arial" panose="020B0604020202020204" pitchFamily="34" charset="0"/>
              <a:buChar char="•"/>
            </a:pPr>
            <a:r>
              <a:rPr lang="id-ID" sz="2400" b="0" i="0" dirty="0" smtClean="0">
                <a:solidFill>
                  <a:srgbClr val="000000"/>
                </a:solidFill>
                <a:effectLst/>
                <a:latin typeface="Noto Sans"/>
              </a:rPr>
              <a:t>Seolah mengecek kondisi di sekitar bangkai cicak, semut mulai berdatangan satu per satu.</a:t>
            </a:r>
          </a:p>
          <a:p>
            <a:pPr marL="285750" indent="-285750">
              <a:buFont typeface="Arial" panose="020B0604020202020204" pitchFamily="34" charset="0"/>
              <a:buChar char="•"/>
            </a:pPr>
            <a:r>
              <a:rPr lang="id-ID" sz="2400" b="0" i="0" dirty="0" smtClean="0">
                <a:solidFill>
                  <a:srgbClr val="000000"/>
                </a:solidFill>
                <a:effectLst/>
                <a:latin typeface="Noto Sans"/>
              </a:rPr>
              <a:t>Bangkai cicak itu akhirnya menjadi santapan besar bagi kawanan semut.</a:t>
            </a:r>
          </a:p>
          <a:p>
            <a:pPr marL="285750" indent="-285750">
              <a:buFont typeface="Arial" panose="020B0604020202020204" pitchFamily="34" charset="0"/>
              <a:buChar char="•"/>
            </a:pPr>
            <a:r>
              <a:rPr lang="id-ID" sz="2400" b="0" i="0" dirty="0" smtClean="0">
                <a:solidFill>
                  <a:srgbClr val="000000"/>
                </a:solidFill>
                <a:effectLst/>
                <a:latin typeface="Noto Sans"/>
              </a:rPr>
              <a:t>Jumlah serangga itu semakin banyak bahkan satu per satu mulai memilih bagian tubuh disukai lalu menggerogotinya, hingga menyisakan tulang. </a:t>
            </a:r>
            <a:endParaRPr lang="id-ID" sz="2400" b="0" i="0" dirty="0">
              <a:solidFill>
                <a:srgbClr val="000000"/>
              </a:solidFill>
              <a:effectLst/>
              <a:latin typeface="Noto Sans"/>
            </a:endParaRPr>
          </a:p>
        </p:txBody>
      </p:sp>
      <p:sp>
        <p:nvSpPr>
          <p:cNvPr id="7" name="Rectangle 6"/>
          <p:cNvSpPr/>
          <p:nvPr/>
        </p:nvSpPr>
        <p:spPr>
          <a:xfrm>
            <a:off x="956773" y="5461028"/>
            <a:ext cx="5139227" cy="523220"/>
          </a:xfrm>
          <a:prstGeom prst="rect">
            <a:avLst/>
          </a:prstGeom>
        </p:spPr>
        <p:txBody>
          <a:bodyPr wrap="none">
            <a:spAutoFit/>
          </a:bodyPr>
          <a:lstStyle/>
          <a:p>
            <a:r>
              <a:rPr lang="id-ID" sz="2800" b="1" dirty="0" smtClean="0"/>
              <a:t>https://youtu.be/R3Mt2E1M6dU</a:t>
            </a:r>
            <a:endParaRPr lang="id-ID" sz="2800" b="1" dirty="0"/>
          </a:p>
        </p:txBody>
      </p:sp>
    </p:spTree>
    <p:extLst>
      <p:ext uri="{BB962C8B-B14F-4D97-AF65-F5344CB8AC3E}">
        <p14:creationId xmlns:p14="http://schemas.microsoft.com/office/powerpoint/2010/main" val="297848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9531" y="457590"/>
            <a:ext cx="6401304" cy="523220"/>
          </a:xfrm>
          <a:prstGeom prst="rect">
            <a:avLst/>
          </a:prstGeom>
        </p:spPr>
        <p:txBody>
          <a:bodyPr wrap="none">
            <a:spAutoFit/>
          </a:bodyPr>
          <a:lstStyle/>
          <a:p>
            <a:r>
              <a:rPr lang="id-ID" sz="2800" b="1" dirty="0" smtClean="0"/>
              <a:t>RASANYA BIBIR BENGKAK DIGIGIT SEMUT</a:t>
            </a:r>
            <a:endParaRPr lang="id-ID"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8" y="1441459"/>
            <a:ext cx="6642437" cy="3761914"/>
          </a:xfrm>
          <a:prstGeom prst="rect">
            <a:avLst/>
          </a:prstGeom>
        </p:spPr>
      </p:pic>
      <p:sp>
        <p:nvSpPr>
          <p:cNvPr id="6" name="Rectangle 5"/>
          <p:cNvSpPr/>
          <p:nvPr/>
        </p:nvSpPr>
        <p:spPr>
          <a:xfrm>
            <a:off x="2357327" y="5664022"/>
            <a:ext cx="7045711" cy="646331"/>
          </a:xfrm>
          <a:prstGeom prst="rect">
            <a:avLst/>
          </a:prstGeom>
        </p:spPr>
        <p:txBody>
          <a:bodyPr wrap="none">
            <a:spAutoFit/>
          </a:bodyPr>
          <a:lstStyle/>
          <a:p>
            <a:r>
              <a:rPr lang="id-ID" sz="3600" b="1" dirty="0" smtClean="0"/>
              <a:t>BAGAIMANA PENGALAMAN ANDA?</a:t>
            </a:r>
            <a:endParaRPr lang="id-ID" sz="3600" b="1" dirty="0"/>
          </a:p>
        </p:txBody>
      </p:sp>
    </p:spTree>
    <p:extLst>
      <p:ext uri="{BB962C8B-B14F-4D97-AF65-F5344CB8AC3E}">
        <p14:creationId xmlns:p14="http://schemas.microsoft.com/office/powerpoint/2010/main" val="422383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10" y="111510"/>
            <a:ext cx="6120000" cy="3060000"/>
          </a:xfrm>
          <a:prstGeom prst="rect">
            <a:avLst/>
          </a:prstGeom>
        </p:spPr>
      </p:pic>
      <p:sp>
        <p:nvSpPr>
          <p:cNvPr id="5" name="Rectangle 4"/>
          <p:cNvSpPr/>
          <p:nvPr/>
        </p:nvSpPr>
        <p:spPr>
          <a:xfrm>
            <a:off x="73170" y="3617863"/>
            <a:ext cx="12051923" cy="2862322"/>
          </a:xfrm>
          <a:prstGeom prst="rect">
            <a:avLst/>
          </a:prstGeom>
        </p:spPr>
        <p:txBody>
          <a:bodyPr wrap="square">
            <a:spAutoFit/>
          </a:bodyPr>
          <a:lstStyle/>
          <a:p>
            <a:pPr marL="285750" indent="-285750" algn="just">
              <a:buFont typeface="Arial" panose="020B0604020202020204" pitchFamily="34" charset="0"/>
              <a:buChar char="•"/>
            </a:pPr>
            <a:r>
              <a:rPr lang="id-ID" sz="2000" b="0" i="0" dirty="0" smtClean="0">
                <a:solidFill>
                  <a:srgbClr val="000000"/>
                </a:solidFill>
                <a:effectLst/>
                <a:latin typeface="arial" panose="020B0604020202020204" pitchFamily="34" charset="0"/>
              </a:rPr>
              <a:t>Lalu kenapa sih saat kamu menekan semut, kamu mencium bau aneh dan menyengat dari semut? Jadi ketika semut sedang dalam bahaya, ia akan</a:t>
            </a:r>
            <a:r>
              <a:rPr lang="id-ID" sz="2000" b="1" i="0" dirty="0" smtClean="0">
                <a:solidFill>
                  <a:srgbClr val="20124D"/>
                </a:solidFill>
                <a:effectLst/>
                <a:latin typeface="arial" panose="020B0604020202020204" pitchFamily="34" charset="0"/>
              </a:rPr>
              <a:t> mensekresi zat feromon, lagi-lagi gunanya untuk memberi tanda bahaya atau terdapat ancaman dari musuh kepada semut lainnya. </a:t>
            </a:r>
            <a:endParaRPr lang="id-ID" sz="2000" b="0" i="0" dirty="0" smtClean="0">
              <a:solidFill>
                <a:srgbClr val="000000"/>
              </a:solidFill>
              <a:effectLst/>
              <a:latin typeface="-apple-system"/>
            </a:endParaRPr>
          </a:p>
          <a:p>
            <a:pPr marL="285750" indent="-285750" algn="just">
              <a:buFont typeface="Arial" panose="020B0604020202020204" pitchFamily="34" charset="0"/>
              <a:buChar char="•"/>
            </a:pPr>
            <a:r>
              <a:rPr lang="id-ID" sz="2000" b="0" i="0" dirty="0" smtClean="0">
                <a:solidFill>
                  <a:srgbClr val="000000"/>
                </a:solidFill>
                <a:effectLst/>
                <a:latin typeface="arial" panose="020B0604020202020204" pitchFamily="34" charset="0"/>
              </a:rPr>
              <a:t>Seolah-olah semut ingin memberitahukan bahwa ia dalam bahaya dan meminta pertolongan kepada temannya untuk melepaskannya dari jeratan musuh melalui bau feromon yang disebar</a:t>
            </a:r>
            <a:r>
              <a:rPr lang="id-ID" sz="2000" b="0" i="0" dirty="0" smtClean="0">
                <a:solidFill>
                  <a:srgbClr val="000000"/>
                </a:solidFill>
                <a:effectLst/>
                <a:latin typeface="-apple-system"/>
              </a:rPr>
              <a:t>.</a:t>
            </a:r>
          </a:p>
          <a:p>
            <a:pPr marL="285750" indent="-285750" algn="just">
              <a:buFont typeface="Arial" panose="020B0604020202020204" pitchFamily="34" charset="0"/>
              <a:buChar char="•"/>
            </a:pPr>
            <a:r>
              <a:rPr lang="id-ID" sz="2000" b="0" i="0" dirty="0" smtClean="0">
                <a:solidFill>
                  <a:srgbClr val="000000"/>
                </a:solidFill>
                <a:effectLst/>
                <a:latin typeface="arial" panose="020B0604020202020204" pitchFamily="34" charset="0"/>
              </a:rPr>
              <a:t>Bau dari kebanyakan semut yang sering ditemui berasal dari zat kimia yang termasuk dalam golongan senyawa kimia </a:t>
            </a:r>
            <a:r>
              <a:rPr lang="id-ID" sz="2000" b="0" i="1" dirty="0" smtClean="0">
                <a:solidFill>
                  <a:srgbClr val="000000"/>
                </a:solidFill>
                <a:effectLst/>
                <a:latin typeface="arial" panose="020B0604020202020204" pitchFamily="34" charset="0"/>
              </a:rPr>
              <a:t>methyl ketones</a:t>
            </a:r>
            <a:r>
              <a:rPr lang="id-ID" sz="2000" b="0" i="0" dirty="0" smtClean="0">
                <a:solidFill>
                  <a:srgbClr val="000000"/>
                </a:solidFill>
                <a:effectLst/>
                <a:latin typeface="arial" panose="020B0604020202020204" pitchFamily="34" charset="0"/>
              </a:rPr>
              <a:t>. Di mana senyawa kimia ini juga dapat diproduksi oleh jamur </a:t>
            </a:r>
            <a:r>
              <a:rPr lang="id-ID" sz="2000" b="0" i="1" dirty="0" smtClean="0">
                <a:solidFill>
                  <a:srgbClr val="000000"/>
                </a:solidFill>
                <a:effectLst/>
                <a:latin typeface="arial" panose="020B0604020202020204" pitchFamily="34" charset="0"/>
              </a:rPr>
              <a:t>penicillium</a:t>
            </a:r>
            <a:r>
              <a:rPr lang="id-ID" sz="2000" b="0" i="0" dirty="0" smtClean="0">
                <a:solidFill>
                  <a:srgbClr val="000000"/>
                </a:solidFill>
                <a:effectLst/>
                <a:latin typeface="arial" panose="020B0604020202020204" pitchFamily="34" charset="0"/>
              </a:rPr>
              <a:t> yang biasanya terdapat di dalam kelapa yang membusuk.</a:t>
            </a:r>
            <a:endParaRPr lang="id-ID" sz="2000" b="0" i="0" dirty="0" smtClean="0">
              <a:solidFill>
                <a:srgbClr val="000000"/>
              </a:solidFill>
              <a:effectLst/>
              <a:latin typeface="-apple-system"/>
            </a:endParaRPr>
          </a:p>
          <a:p>
            <a:pPr marL="285750" indent="-285750" algn="just">
              <a:buFont typeface="Arial" panose="020B0604020202020204" pitchFamily="34" charset="0"/>
              <a:buChar char="•"/>
            </a:pPr>
            <a:r>
              <a:rPr lang="id-ID" sz="2000" b="0" i="0" dirty="0" smtClean="0">
                <a:solidFill>
                  <a:srgbClr val="000000"/>
                </a:solidFill>
                <a:effectLst/>
                <a:latin typeface="arial" panose="020B0604020202020204" pitchFamily="34" charset="0"/>
              </a:rPr>
              <a:t>Dapat dikatakan bahwa</a:t>
            </a:r>
            <a:r>
              <a:rPr lang="id-ID" sz="2000" b="1" i="0" dirty="0" smtClean="0">
                <a:solidFill>
                  <a:srgbClr val="073763"/>
                </a:solidFill>
                <a:effectLst/>
                <a:latin typeface="arial" panose="020B0604020202020204" pitchFamily="34" charset="0"/>
              </a:rPr>
              <a:t> bau yang dihasilkan semut seperti bau kelapa yang membusuk.</a:t>
            </a:r>
            <a:endParaRPr lang="id-ID" sz="2000" b="0" i="0" dirty="0">
              <a:solidFill>
                <a:srgbClr val="000000"/>
              </a:solidFill>
              <a:effectLst/>
              <a:latin typeface="-apple-system"/>
            </a:endParaRPr>
          </a:p>
        </p:txBody>
      </p:sp>
      <p:sp>
        <p:nvSpPr>
          <p:cNvPr id="6" name="Rectangle 5"/>
          <p:cNvSpPr/>
          <p:nvPr/>
        </p:nvSpPr>
        <p:spPr>
          <a:xfrm>
            <a:off x="6057662" y="66906"/>
            <a:ext cx="6089733" cy="3477875"/>
          </a:xfrm>
          <a:prstGeom prst="rect">
            <a:avLst/>
          </a:prstGeom>
        </p:spPr>
        <p:txBody>
          <a:bodyPr wrap="square">
            <a:spAutoFit/>
          </a:bodyPr>
          <a:lstStyle/>
          <a:p>
            <a:pPr marL="285750" indent="-285750" algn="just">
              <a:buFont typeface="Arial" panose="020B0604020202020204" pitchFamily="34" charset="0"/>
              <a:buChar char="•"/>
            </a:pPr>
            <a:r>
              <a:rPr lang="id-ID" sz="2000" b="0" i="0" dirty="0" smtClean="0">
                <a:solidFill>
                  <a:srgbClr val="000000"/>
                </a:solidFill>
                <a:effectLst/>
                <a:latin typeface="arial" panose="020B0604020202020204" pitchFamily="34" charset="0"/>
              </a:rPr>
              <a:t>Beberapa semut terutama semut rumahan memiliki keunikan aroma kimia yang disebut feromon. Feromon adalah senyawa kimia hidrokarbon yang berguna untuk interaksi dalam ekosistem dan memiliki peranan penting dalam sistem komunikasi pada serangga.</a:t>
            </a:r>
            <a:endParaRPr lang="id-ID" sz="2000" b="0" i="0" dirty="0" smtClean="0">
              <a:solidFill>
                <a:srgbClr val="000000"/>
              </a:solidFill>
              <a:effectLst/>
              <a:latin typeface="-apple-system"/>
            </a:endParaRPr>
          </a:p>
          <a:p>
            <a:pPr marL="285750" indent="-285750" algn="just">
              <a:buFont typeface="Arial" panose="020B0604020202020204" pitchFamily="34" charset="0"/>
              <a:buChar char="•"/>
            </a:pPr>
            <a:r>
              <a:rPr lang="id-ID" sz="2000" b="0" i="0" dirty="0" smtClean="0">
                <a:solidFill>
                  <a:srgbClr val="000000"/>
                </a:solidFill>
                <a:effectLst/>
                <a:latin typeface="arial" panose="020B0604020202020204" pitchFamily="34" charset="0"/>
              </a:rPr>
              <a:t>Semut menggunakan feromon untuk berkomunikasi antar semut lainnya menggunakan bau yang dikeluarkan. Feromon juga membantu semut untuk menunjukan jalan untuk mencari sumber makan. </a:t>
            </a:r>
            <a:endParaRPr lang="id-ID" sz="2000" b="0" i="0" dirty="0" smtClean="0">
              <a:solidFill>
                <a:srgbClr val="000000"/>
              </a:solidFill>
              <a:effectLst/>
              <a:latin typeface="-apple-system"/>
            </a:endParaRPr>
          </a:p>
        </p:txBody>
      </p:sp>
    </p:spTree>
    <p:extLst>
      <p:ext uri="{BB962C8B-B14F-4D97-AF65-F5344CB8AC3E}">
        <p14:creationId xmlns:p14="http://schemas.microsoft.com/office/powerpoint/2010/main" val="2849089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834" y="254027"/>
            <a:ext cx="5141445" cy="6012958"/>
          </a:xfrm>
          <a:prstGeom prst="rect">
            <a:avLst/>
          </a:prstGeom>
        </p:spPr>
      </p:pic>
      <p:sp>
        <p:nvSpPr>
          <p:cNvPr id="5" name="Rectangle 4"/>
          <p:cNvSpPr/>
          <p:nvPr/>
        </p:nvSpPr>
        <p:spPr>
          <a:xfrm>
            <a:off x="282498" y="254027"/>
            <a:ext cx="6096000" cy="6370975"/>
          </a:xfrm>
          <a:prstGeom prst="rect">
            <a:avLst/>
          </a:prstGeom>
        </p:spPr>
        <p:txBody>
          <a:bodyPr>
            <a:spAutoFit/>
          </a:bodyPr>
          <a:lstStyle/>
          <a:p>
            <a:pPr marL="285750" indent="-285750">
              <a:buFont typeface="Arial" panose="020B0604020202020204" pitchFamily="34" charset="0"/>
              <a:buChar char="•"/>
            </a:pPr>
            <a:r>
              <a:rPr lang="id-ID" sz="2400" b="0" i="0" dirty="0" smtClean="0">
                <a:solidFill>
                  <a:srgbClr val="212529"/>
                </a:solidFill>
                <a:effectLst/>
                <a:latin typeface="-apple-system"/>
              </a:rPr>
              <a:t>Tidak semua semut bisa berenang, itu tergantung pada spesiesnya masing-masing. </a:t>
            </a:r>
          </a:p>
          <a:p>
            <a:pPr marL="285750" indent="-285750">
              <a:buFont typeface="Arial" panose="020B0604020202020204" pitchFamily="34" charset="0"/>
              <a:buChar char="•"/>
            </a:pPr>
            <a:r>
              <a:rPr lang="id-ID" sz="2400" b="0" i="0" dirty="0" smtClean="0">
                <a:solidFill>
                  <a:srgbClr val="212529"/>
                </a:solidFill>
                <a:effectLst/>
                <a:latin typeface="-apple-system"/>
              </a:rPr>
              <a:t>Mereka juga tidak menguasai gaya kupu-kupu atau dada, namun mereka memiliki kemampuan untuk bertahan hidup di air dengan menggunakan versi dayung mereka sendiri, dan juga dapat mengapung untuk jangka waktu yang lama.</a:t>
            </a:r>
          </a:p>
          <a:p>
            <a:pPr marL="285750" indent="-285750">
              <a:buFont typeface="Arial" panose="020B0604020202020204" pitchFamily="34" charset="0"/>
              <a:buChar char="•"/>
            </a:pPr>
            <a:r>
              <a:rPr lang="id-ID" sz="2400" b="0" i="0" dirty="0" smtClean="0">
                <a:solidFill>
                  <a:srgbClr val="212529"/>
                </a:solidFill>
                <a:effectLst/>
                <a:latin typeface="-apple-system"/>
              </a:rPr>
              <a:t>Sederhananya, semut adalah penyintas yang luar biasa. </a:t>
            </a:r>
          </a:p>
          <a:p>
            <a:pPr marL="285750" indent="-285750">
              <a:buFont typeface="Arial" panose="020B0604020202020204" pitchFamily="34" charset="0"/>
              <a:buChar char="•"/>
            </a:pPr>
            <a:r>
              <a:rPr lang="id-ID" sz="2400" b="0" i="0" dirty="0" smtClean="0">
                <a:solidFill>
                  <a:srgbClr val="212529"/>
                </a:solidFill>
                <a:effectLst/>
                <a:latin typeface="-apple-system"/>
              </a:rPr>
              <a:t>Tidak hanya dapat menahan nafas di bawah air untuk jangka waktu yang lama, tetapi mereka juga dapat membuat sekoci atau kapal kecil agar bisa bertahan dari banjir.</a:t>
            </a:r>
            <a:endParaRPr lang="id-ID" sz="2400" b="0" i="0" dirty="0">
              <a:solidFill>
                <a:srgbClr val="212529"/>
              </a:solidFill>
              <a:effectLst/>
              <a:latin typeface="-apple-system"/>
            </a:endParaRPr>
          </a:p>
        </p:txBody>
      </p:sp>
    </p:spTree>
    <p:extLst>
      <p:ext uri="{BB962C8B-B14F-4D97-AF65-F5344CB8AC3E}">
        <p14:creationId xmlns:p14="http://schemas.microsoft.com/office/powerpoint/2010/main" val="63790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110868"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715" y="-1"/>
            <a:ext cx="6088567" cy="6858001"/>
          </a:xfrm>
          <a:prstGeom prst="rect">
            <a:avLst/>
          </a:prstGeom>
        </p:spPr>
      </p:pic>
    </p:spTree>
    <p:extLst>
      <p:ext uri="{BB962C8B-B14F-4D97-AF65-F5344CB8AC3E}">
        <p14:creationId xmlns:p14="http://schemas.microsoft.com/office/powerpoint/2010/main" val="1491434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10868" cy="6858000"/>
          </a:xfrm>
          <a:prstGeom prst="rect">
            <a:avLst/>
          </a:prstGeom>
        </p:spPr>
      </p:pic>
      <p:pic>
        <p:nvPicPr>
          <p:cNvPr id="8194" name="Picture 2" descr="Tiada huraian foto disediak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868" y="0"/>
            <a:ext cx="6115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35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869" y="-914404"/>
            <a:ext cx="6081132" cy="5657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110869"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867" y="3053805"/>
            <a:ext cx="6081133" cy="6081133"/>
          </a:xfrm>
          <a:prstGeom prst="rect">
            <a:avLst/>
          </a:prstGeom>
        </p:spPr>
      </p:pic>
    </p:spTree>
    <p:extLst>
      <p:ext uri="{BB962C8B-B14F-4D97-AF65-F5344CB8AC3E}">
        <p14:creationId xmlns:p14="http://schemas.microsoft.com/office/powerpoint/2010/main" val="412241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rnyata Semut Tidak Memiliki Paru-Paru, Lalu Bagaimana Cara Hidupnya? -  sultantv.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1520" cy="583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09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010" y="0"/>
            <a:ext cx="6054528"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0" y="0"/>
            <a:ext cx="6120000" cy="6858000"/>
          </a:xfrm>
          <a:prstGeom prst="rect">
            <a:avLst/>
          </a:prstGeom>
        </p:spPr>
      </p:pic>
    </p:spTree>
    <p:extLst>
      <p:ext uri="{BB962C8B-B14F-4D97-AF65-F5344CB8AC3E}">
        <p14:creationId xmlns:p14="http://schemas.microsoft.com/office/powerpoint/2010/main" val="2939122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7" y="482969"/>
            <a:ext cx="5716046" cy="5716046"/>
          </a:xfrm>
          <a:prstGeom prst="rect">
            <a:avLst/>
          </a:prstGeom>
        </p:spPr>
      </p:pic>
      <p:sp>
        <p:nvSpPr>
          <p:cNvPr id="6" name="Rectangle 5"/>
          <p:cNvSpPr/>
          <p:nvPr/>
        </p:nvSpPr>
        <p:spPr>
          <a:xfrm>
            <a:off x="6770914" y="1690692"/>
            <a:ext cx="5094514" cy="2585323"/>
          </a:xfrm>
          <a:prstGeom prst="rect">
            <a:avLst/>
          </a:prstGeom>
        </p:spPr>
        <p:txBody>
          <a:bodyPr wrap="square">
            <a:spAutoFit/>
          </a:bodyPr>
          <a:lstStyle/>
          <a:p>
            <a:pPr>
              <a:lnSpc>
                <a:spcPct val="150000"/>
              </a:lnSpc>
            </a:pPr>
            <a:r>
              <a:rPr lang="id-ID" sz="3600" b="1" dirty="0" smtClean="0"/>
              <a:t>SELAMAT BELAJARR...</a:t>
            </a:r>
          </a:p>
          <a:p>
            <a:pPr>
              <a:lnSpc>
                <a:spcPct val="150000"/>
              </a:lnSpc>
            </a:pPr>
            <a:r>
              <a:rPr lang="id-ID" sz="3600" b="1" dirty="0" smtClean="0"/>
              <a:t>SEMOGA TERCAPAI CITA-CITAMU....</a:t>
            </a:r>
            <a:endParaRPr lang="id-ID" sz="3600" b="1" dirty="0"/>
          </a:p>
        </p:txBody>
      </p:sp>
    </p:spTree>
    <p:extLst>
      <p:ext uri="{BB962C8B-B14F-4D97-AF65-F5344CB8AC3E}">
        <p14:creationId xmlns:p14="http://schemas.microsoft.com/office/powerpoint/2010/main" val="1298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8856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566" y="0"/>
            <a:ext cx="6103434" cy="6858000"/>
          </a:xfrm>
          <a:prstGeom prst="rect">
            <a:avLst/>
          </a:prstGeom>
        </p:spPr>
      </p:pic>
    </p:spTree>
    <p:extLst>
      <p:ext uri="{BB962C8B-B14F-4D97-AF65-F5344CB8AC3E}">
        <p14:creationId xmlns:p14="http://schemas.microsoft.com/office/powerpoint/2010/main" val="1494128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684755"/>
            <a:ext cx="5359206" cy="5359206"/>
          </a:xfrm>
          <a:prstGeom prst="rect">
            <a:avLst/>
          </a:prstGeom>
        </p:spPr>
      </p:pic>
      <p:sp>
        <p:nvSpPr>
          <p:cNvPr id="6" name="Rectangle 5"/>
          <p:cNvSpPr/>
          <p:nvPr/>
        </p:nvSpPr>
        <p:spPr>
          <a:xfrm>
            <a:off x="6095999" y="612282"/>
            <a:ext cx="5190845" cy="461665"/>
          </a:xfrm>
          <a:prstGeom prst="rect">
            <a:avLst/>
          </a:prstGeom>
        </p:spPr>
        <p:txBody>
          <a:bodyPr wrap="none">
            <a:spAutoFit/>
          </a:bodyPr>
          <a:lstStyle/>
          <a:p>
            <a:r>
              <a:rPr lang="id-ID" sz="2400" b="1" i="0" dirty="0" smtClean="0">
                <a:solidFill>
                  <a:srgbClr val="212529"/>
                </a:solidFill>
                <a:effectLst/>
                <a:latin typeface="-apple-system"/>
              </a:rPr>
              <a:t>SEMUT TIDAK MEMILIKI TELINGA</a:t>
            </a:r>
            <a:endParaRPr lang="id-ID" sz="2400" b="1" i="0" dirty="0">
              <a:solidFill>
                <a:srgbClr val="212529"/>
              </a:solidFill>
              <a:effectLst/>
              <a:latin typeface="-apple-system"/>
            </a:endParaRPr>
          </a:p>
        </p:txBody>
      </p:sp>
      <p:sp>
        <p:nvSpPr>
          <p:cNvPr id="7" name="Rectangle 6"/>
          <p:cNvSpPr/>
          <p:nvPr/>
        </p:nvSpPr>
        <p:spPr>
          <a:xfrm>
            <a:off x="6274420" y="1235046"/>
            <a:ext cx="5633223" cy="1015663"/>
          </a:xfrm>
          <a:prstGeom prst="rect">
            <a:avLst/>
          </a:prstGeom>
        </p:spPr>
        <p:txBody>
          <a:bodyPr wrap="square">
            <a:spAutoFit/>
          </a:bodyPr>
          <a:lstStyle/>
          <a:p>
            <a:r>
              <a:rPr lang="nn-NO" sz="2000" b="0" i="0" dirty="0" smtClean="0">
                <a:solidFill>
                  <a:srgbClr val="212529"/>
                </a:solidFill>
                <a:effectLst/>
                <a:latin typeface="-apple-system"/>
              </a:rPr>
              <a:t>Tidak seperti hewan lainnya, semut tidak memiliki telinga. Tetapi itu tidak berarti mereka tuli.</a:t>
            </a:r>
            <a:endParaRPr lang="id-ID" sz="2000" dirty="0"/>
          </a:p>
        </p:txBody>
      </p:sp>
      <p:sp>
        <p:nvSpPr>
          <p:cNvPr id="8" name="Rectangle 7"/>
          <p:cNvSpPr/>
          <p:nvPr/>
        </p:nvSpPr>
        <p:spPr>
          <a:xfrm>
            <a:off x="5677831" y="2725167"/>
            <a:ext cx="6380357" cy="461665"/>
          </a:xfrm>
          <a:prstGeom prst="rect">
            <a:avLst/>
          </a:prstGeom>
        </p:spPr>
        <p:txBody>
          <a:bodyPr wrap="square">
            <a:spAutoFit/>
          </a:bodyPr>
          <a:lstStyle/>
          <a:p>
            <a:r>
              <a:rPr lang="id-ID" sz="2400" b="1" i="0" dirty="0" smtClean="0">
                <a:solidFill>
                  <a:srgbClr val="212529"/>
                </a:solidFill>
                <a:effectLst/>
                <a:latin typeface="-apple-system"/>
              </a:rPr>
              <a:t>BAGAIMANA SEMUT BISA MENDENGAR?</a:t>
            </a:r>
            <a:endParaRPr lang="id-ID" sz="2400" b="1" i="0" dirty="0">
              <a:solidFill>
                <a:srgbClr val="212529"/>
              </a:solidFill>
              <a:effectLst/>
              <a:latin typeface="-apple-system"/>
            </a:endParaRPr>
          </a:p>
        </p:txBody>
      </p:sp>
      <p:sp>
        <p:nvSpPr>
          <p:cNvPr id="9" name="Rectangle 8"/>
          <p:cNvSpPr/>
          <p:nvPr/>
        </p:nvSpPr>
        <p:spPr>
          <a:xfrm>
            <a:off x="6274420" y="3371364"/>
            <a:ext cx="5456663" cy="2862322"/>
          </a:xfrm>
          <a:prstGeom prst="rect">
            <a:avLst/>
          </a:prstGeom>
        </p:spPr>
        <p:txBody>
          <a:bodyPr wrap="square">
            <a:spAutoFit/>
          </a:bodyPr>
          <a:lstStyle/>
          <a:p>
            <a:pPr marL="342900" indent="-342900">
              <a:buFont typeface="Arial" panose="020B0604020202020204" pitchFamily="34" charset="0"/>
              <a:buChar char="•"/>
            </a:pPr>
            <a:r>
              <a:rPr lang="id-ID" sz="2000" b="0" i="0" dirty="0" smtClean="0">
                <a:solidFill>
                  <a:srgbClr val="212529"/>
                </a:solidFill>
                <a:effectLst/>
                <a:latin typeface="-apple-system"/>
              </a:rPr>
              <a:t>Semut menggunakan getaran untuk mendengar.</a:t>
            </a:r>
          </a:p>
          <a:p>
            <a:pPr marL="342900" indent="-342900">
              <a:buFont typeface="Arial" panose="020B0604020202020204" pitchFamily="34" charset="0"/>
              <a:buChar char="•"/>
            </a:pPr>
            <a:r>
              <a:rPr lang="id-ID" sz="2000" b="0" i="0" dirty="0" smtClean="0">
                <a:solidFill>
                  <a:srgbClr val="212529"/>
                </a:solidFill>
                <a:effectLst/>
                <a:latin typeface="-apple-system"/>
              </a:rPr>
              <a:t>Mereka biasa menggunakan getaran tersebut untuk mencari makanan atau sebagai sinyal alarm. </a:t>
            </a:r>
          </a:p>
          <a:p>
            <a:pPr marL="342900" indent="-342900">
              <a:buFont typeface="Arial" panose="020B0604020202020204" pitchFamily="34" charset="0"/>
              <a:buChar char="•"/>
            </a:pPr>
            <a:r>
              <a:rPr lang="id-ID" sz="2000" b="0" i="0" dirty="0" smtClean="0">
                <a:solidFill>
                  <a:srgbClr val="212529"/>
                </a:solidFill>
                <a:effectLst/>
                <a:latin typeface="-apple-system"/>
              </a:rPr>
              <a:t>Semut menggunakan getaran di tanah untuk mendengar dengan mengangkatnya di organ subgenual yang terletak di bawah lutut mereka.</a:t>
            </a:r>
            <a:endParaRPr lang="id-ID" sz="2000" dirty="0"/>
          </a:p>
        </p:txBody>
      </p:sp>
    </p:spTree>
    <p:extLst>
      <p:ext uri="{BB962C8B-B14F-4D97-AF65-F5344CB8AC3E}">
        <p14:creationId xmlns:p14="http://schemas.microsoft.com/office/powerpoint/2010/main" val="268893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77" y="344410"/>
            <a:ext cx="5734050" cy="6124575"/>
          </a:xfrm>
          <a:prstGeom prst="rect">
            <a:avLst/>
          </a:prstGeom>
        </p:spPr>
      </p:pic>
      <p:sp>
        <p:nvSpPr>
          <p:cNvPr id="5" name="Rectangle 4"/>
          <p:cNvSpPr/>
          <p:nvPr/>
        </p:nvSpPr>
        <p:spPr>
          <a:xfrm>
            <a:off x="6086010" y="354283"/>
            <a:ext cx="5645328" cy="461665"/>
          </a:xfrm>
          <a:prstGeom prst="rect">
            <a:avLst/>
          </a:prstGeom>
        </p:spPr>
        <p:txBody>
          <a:bodyPr wrap="none">
            <a:spAutoFit/>
          </a:bodyPr>
          <a:lstStyle/>
          <a:p>
            <a:r>
              <a:rPr lang="id-ID" sz="2400" b="1" i="0" dirty="0" smtClean="0">
                <a:solidFill>
                  <a:srgbClr val="212529"/>
                </a:solidFill>
                <a:effectLst/>
                <a:latin typeface="-apple-system"/>
              </a:rPr>
              <a:t>SEMUT TIDAK MEMILIKI PARU-PARU</a:t>
            </a:r>
            <a:endParaRPr lang="id-ID" sz="2400" b="1" i="0" dirty="0">
              <a:solidFill>
                <a:srgbClr val="212529"/>
              </a:solidFill>
              <a:effectLst/>
              <a:latin typeface="-apple-system"/>
            </a:endParaRPr>
          </a:p>
        </p:txBody>
      </p:sp>
      <p:sp>
        <p:nvSpPr>
          <p:cNvPr id="6" name="Rectangle 5"/>
          <p:cNvSpPr/>
          <p:nvPr/>
        </p:nvSpPr>
        <p:spPr>
          <a:xfrm>
            <a:off x="6130617" y="861538"/>
            <a:ext cx="5949873" cy="1938992"/>
          </a:xfrm>
          <a:prstGeom prst="rect">
            <a:avLst/>
          </a:prstGeom>
        </p:spPr>
        <p:txBody>
          <a:bodyPr wrap="square">
            <a:spAutoFit/>
          </a:bodyPr>
          <a:lstStyle/>
          <a:p>
            <a:pPr marL="285750" indent="-285750">
              <a:buFont typeface="Arial" panose="020B0604020202020204" pitchFamily="34" charset="0"/>
              <a:buChar char="•"/>
            </a:pPr>
            <a:r>
              <a:rPr lang="id-ID" sz="2000" b="0" i="0" dirty="0" smtClean="0">
                <a:solidFill>
                  <a:srgbClr val="212529"/>
                </a:solidFill>
                <a:effectLst/>
                <a:latin typeface="-apple-system"/>
              </a:rPr>
              <a:t>Karena ukurannya yang kecil, semut tidak memiliki ruangan untuk mengakomodasi sistem pernapasan yang rumit seperti kita. </a:t>
            </a:r>
          </a:p>
          <a:p>
            <a:pPr marL="285750" indent="-285750">
              <a:buFont typeface="Arial" panose="020B0604020202020204" pitchFamily="34" charset="0"/>
              <a:buChar char="•"/>
            </a:pPr>
            <a:r>
              <a:rPr lang="id-ID" sz="2000" b="0" i="0" dirty="0" smtClean="0">
                <a:solidFill>
                  <a:srgbClr val="212529"/>
                </a:solidFill>
                <a:effectLst/>
                <a:latin typeface="-apple-system"/>
              </a:rPr>
              <a:t>Sebaliknya, mereka memiliki cara respirasi sendiri untuk membantu mengangkut oksigen di sekitar tubuh mereka.</a:t>
            </a:r>
            <a:endParaRPr lang="id-ID" sz="2000" dirty="0"/>
          </a:p>
        </p:txBody>
      </p:sp>
      <p:sp>
        <p:nvSpPr>
          <p:cNvPr id="7" name="Rectangle 6"/>
          <p:cNvSpPr/>
          <p:nvPr/>
        </p:nvSpPr>
        <p:spPr>
          <a:xfrm>
            <a:off x="6086010" y="2945032"/>
            <a:ext cx="6029471" cy="461665"/>
          </a:xfrm>
          <a:prstGeom prst="rect">
            <a:avLst/>
          </a:prstGeom>
        </p:spPr>
        <p:txBody>
          <a:bodyPr wrap="none">
            <a:spAutoFit/>
          </a:bodyPr>
          <a:lstStyle/>
          <a:p>
            <a:r>
              <a:rPr lang="id-ID" sz="2400" b="1" i="0" dirty="0" smtClean="0">
                <a:solidFill>
                  <a:srgbClr val="212529"/>
                </a:solidFill>
                <a:effectLst/>
                <a:latin typeface="-apple-system"/>
              </a:rPr>
              <a:t>BAGAIMANA SEMUT BISA BERNAFAS?</a:t>
            </a:r>
            <a:endParaRPr lang="id-ID" sz="2400" b="1" i="0" dirty="0">
              <a:solidFill>
                <a:srgbClr val="212529"/>
              </a:solidFill>
              <a:effectLst/>
              <a:latin typeface="-apple-system"/>
            </a:endParaRPr>
          </a:p>
        </p:txBody>
      </p:sp>
      <p:sp>
        <p:nvSpPr>
          <p:cNvPr id="8" name="Rectangle 7"/>
          <p:cNvSpPr/>
          <p:nvPr/>
        </p:nvSpPr>
        <p:spPr>
          <a:xfrm>
            <a:off x="6169063" y="3551199"/>
            <a:ext cx="6096000" cy="3170099"/>
          </a:xfrm>
          <a:prstGeom prst="rect">
            <a:avLst/>
          </a:prstGeom>
        </p:spPr>
        <p:txBody>
          <a:bodyPr>
            <a:spAutoFit/>
          </a:bodyPr>
          <a:lstStyle/>
          <a:p>
            <a:pPr marL="285750" indent="-285750">
              <a:buFont typeface="Arial" panose="020B0604020202020204" pitchFamily="34" charset="0"/>
              <a:buChar char="•"/>
            </a:pPr>
            <a:r>
              <a:rPr lang="id-ID" sz="2000" b="0" i="0" dirty="0" smtClean="0">
                <a:solidFill>
                  <a:srgbClr val="212529"/>
                </a:solidFill>
                <a:effectLst/>
                <a:latin typeface="-apple-system"/>
              </a:rPr>
              <a:t>Semut menghirup oksigen melalui spirakel yang merupakan serangkaian lubang yang terletak di sekitar sisi tubuh mereka. Spirakel terhubung melalui jaringan tabung yang membantu mendistribusikan oksigen ke hampir setiap sel di tubuh mereka.</a:t>
            </a:r>
          </a:p>
          <a:p>
            <a:pPr marL="285750" indent="-285750">
              <a:buFont typeface="Arial" panose="020B0604020202020204" pitchFamily="34" charset="0"/>
              <a:buChar char="•"/>
            </a:pPr>
            <a:r>
              <a:rPr lang="id-ID" sz="2000" b="0" i="0" dirty="0" smtClean="0">
                <a:solidFill>
                  <a:srgbClr val="212529"/>
                </a:solidFill>
                <a:effectLst/>
                <a:latin typeface="-apple-system"/>
              </a:rPr>
              <a:t>Gerakan mereka membantu oksigen untuk beredar melalui tabung, dengan melepaskan karbon dioksida yang keluar melalui tabung tersebut juga.</a:t>
            </a:r>
            <a:endParaRPr lang="id-ID" sz="2000" b="0" i="0" dirty="0">
              <a:solidFill>
                <a:srgbClr val="212529"/>
              </a:solidFill>
              <a:effectLst/>
              <a:latin typeface="-apple-system"/>
            </a:endParaRPr>
          </a:p>
        </p:txBody>
      </p:sp>
    </p:spTree>
    <p:extLst>
      <p:ext uri="{BB962C8B-B14F-4D97-AF65-F5344CB8AC3E}">
        <p14:creationId xmlns:p14="http://schemas.microsoft.com/office/powerpoint/2010/main" val="170004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16" y="232317"/>
            <a:ext cx="6324600" cy="6324600"/>
          </a:xfrm>
          <a:prstGeom prst="rect">
            <a:avLst/>
          </a:prstGeom>
        </p:spPr>
      </p:pic>
      <p:sp>
        <p:nvSpPr>
          <p:cNvPr id="6" name="Rectangle 5"/>
          <p:cNvSpPr/>
          <p:nvPr/>
        </p:nvSpPr>
        <p:spPr>
          <a:xfrm>
            <a:off x="6458416" y="232317"/>
            <a:ext cx="5412059" cy="6370975"/>
          </a:xfrm>
          <a:prstGeom prst="rect">
            <a:avLst/>
          </a:prstGeom>
        </p:spPr>
        <p:txBody>
          <a:bodyPr wrap="square">
            <a:spAutoFit/>
          </a:bodyPr>
          <a:lstStyle/>
          <a:p>
            <a:pPr marL="285750" indent="-285750">
              <a:buFont typeface="Arial" panose="020B0604020202020204" pitchFamily="34" charset="0"/>
              <a:buChar char="•"/>
            </a:pPr>
            <a:r>
              <a:rPr lang="id-ID" sz="2400" b="0" i="0" dirty="0" smtClean="0">
                <a:solidFill>
                  <a:srgbClr val="212529"/>
                </a:solidFill>
                <a:effectLst/>
                <a:latin typeface="-apple-system"/>
              </a:rPr>
              <a:t>Semut memang memiliki dua perut dan itu bukan karena mereka serakah. Salah satu perut mereka adalah untuk menyimpan makanan untuk konsumsi mereka sendiri, sementara yang kedua adalah untuk menyimpan makanan untuk dibagikan dengan semut lain.</a:t>
            </a:r>
          </a:p>
          <a:p>
            <a:pPr marL="285750" indent="-285750">
              <a:buFont typeface="Arial" panose="020B0604020202020204" pitchFamily="34" charset="0"/>
              <a:buChar char="•"/>
            </a:pPr>
            <a:r>
              <a:rPr lang="id-ID" sz="2400" b="0" i="0" dirty="0" smtClean="0">
                <a:solidFill>
                  <a:srgbClr val="212529"/>
                </a:solidFill>
                <a:effectLst/>
                <a:latin typeface="-apple-system"/>
              </a:rPr>
              <a:t>Proses ini dikenal sebagai trophallaxis dan mampu membuat koloni bekerja dengan lebih efisien. Hal ini memungkinkan bagi semut yang mencari makanan untuk memberi makan mereka yang tinggal di sarang bagian belakang dan cenderung memiliki tugas menjaga ratu dan sarang.</a:t>
            </a:r>
            <a:endParaRPr lang="id-ID" sz="2400" b="0" i="0" dirty="0">
              <a:solidFill>
                <a:srgbClr val="212529"/>
              </a:solidFill>
              <a:effectLst/>
              <a:latin typeface="-apple-system"/>
            </a:endParaRPr>
          </a:p>
        </p:txBody>
      </p:sp>
    </p:spTree>
    <p:extLst>
      <p:ext uri="{BB962C8B-B14F-4D97-AF65-F5344CB8AC3E}">
        <p14:creationId xmlns:p14="http://schemas.microsoft.com/office/powerpoint/2010/main" val="378173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23103" y="343934"/>
            <a:ext cx="5633324" cy="2400657"/>
          </a:xfrm>
          <a:prstGeom prst="rect">
            <a:avLst/>
          </a:prstGeom>
        </p:spPr>
        <p:txBody>
          <a:bodyPr wrap="square">
            <a:spAutoFit/>
          </a:bodyPr>
          <a:lstStyle/>
          <a:p>
            <a:pPr>
              <a:lnSpc>
                <a:spcPct val="150000"/>
              </a:lnSpc>
            </a:pPr>
            <a:r>
              <a:rPr lang="id-ID" sz="2000" b="1" i="0" dirty="0" smtClean="0">
                <a:solidFill>
                  <a:srgbClr val="222222"/>
                </a:solidFill>
                <a:effectLst/>
                <a:latin typeface="Helvetica Neue"/>
              </a:rPr>
              <a:t>Semut mengalami metamorfosi lengkap/ sempurna karena memiliki 4 tahap yaitu di mulai telur, larva, pupa, dan dewasa. Yang mana ke-4 tahap ini bisa memakan waktu antara 6-10 minggu sampai selesai.</a:t>
            </a:r>
            <a:endParaRPr lang="id-ID"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66263" cy="42554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624" y="3177947"/>
            <a:ext cx="5786639" cy="3462339"/>
          </a:xfrm>
          <a:prstGeom prst="rect">
            <a:avLst/>
          </a:prstGeom>
        </p:spPr>
      </p:pic>
    </p:spTree>
    <p:extLst>
      <p:ext uri="{BB962C8B-B14F-4D97-AF65-F5344CB8AC3E}">
        <p14:creationId xmlns:p14="http://schemas.microsoft.com/office/powerpoint/2010/main" val="3398570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849" y="378610"/>
            <a:ext cx="5341634" cy="3619819"/>
          </a:xfrm>
          <a:prstGeom prst="rect">
            <a:avLst/>
          </a:prstGeom>
        </p:spPr>
      </p:pic>
      <p:sp>
        <p:nvSpPr>
          <p:cNvPr id="5" name="Rectangle 4"/>
          <p:cNvSpPr/>
          <p:nvPr/>
        </p:nvSpPr>
        <p:spPr>
          <a:xfrm>
            <a:off x="6518848" y="4110580"/>
            <a:ext cx="5673151" cy="2677656"/>
          </a:xfrm>
          <a:prstGeom prst="rect">
            <a:avLst/>
          </a:prstGeom>
        </p:spPr>
        <p:txBody>
          <a:bodyPr wrap="square">
            <a:spAutoFit/>
          </a:bodyPr>
          <a:lstStyle/>
          <a:p>
            <a:r>
              <a:rPr lang="id-ID" sz="2400" b="1" dirty="0" smtClean="0"/>
              <a:t>Faktor yang dapat mempengaruhi umur semut:</a:t>
            </a:r>
          </a:p>
          <a:p>
            <a:r>
              <a:rPr lang="id-ID" sz="2400" dirty="0" smtClean="0"/>
              <a:t>1. Kondisi lingkungan</a:t>
            </a:r>
          </a:p>
          <a:p>
            <a:r>
              <a:rPr lang="id-ID" sz="2400" dirty="0" smtClean="0"/>
              <a:t>2. Keberadaan predator alami di sekitar mereka</a:t>
            </a:r>
          </a:p>
          <a:p>
            <a:r>
              <a:rPr lang="id-ID" sz="2400" dirty="0" smtClean="0"/>
              <a:t>3. Spesies Semut</a:t>
            </a:r>
          </a:p>
          <a:p>
            <a:r>
              <a:rPr lang="id-ID" sz="2400" dirty="0" smtClean="0"/>
              <a:t>4. Kasta Semut</a:t>
            </a:r>
            <a:endParaRPr lang="id-ID" sz="2400" dirty="0"/>
          </a:p>
        </p:txBody>
      </p:sp>
      <p:sp>
        <p:nvSpPr>
          <p:cNvPr id="6" name="Rectangle 5"/>
          <p:cNvSpPr/>
          <p:nvPr/>
        </p:nvSpPr>
        <p:spPr>
          <a:xfrm>
            <a:off x="379306" y="857582"/>
            <a:ext cx="6096000" cy="5509200"/>
          </a:xfrm>
          <a:prstGeom prst="rect">
            <a:avLst/>
          </a:prstGeom>
        </p:spPr>
        <p:txBody>
          <a:bodyPr>
            <a:spAutoFit/>
          </a:bodyPr>
          <a:lstStyle/>
          <a:p>
            <a:pPr marL="457200" indent="-457200">
              <a:buFont typeface="Arial" panose="020B0604020202020204" pitchFamily="34" charset="0"/>
              <a:buChar char="•"/>
            </a:pPr>
            <a:r>
              <a:rPr lang="id-ID" sz="3200" dirty="0"/>
              <a:t>Dibandingkan dengan manusia, semut hanya ada di planet ini untuk waktu yang singkat. </a:t>
            </a:r>
            <a:endParaRPr lang="id-ID" sz="3200" dirty="0" smtClean="0"/>
          </a:p>
          <a:p>
            <a:pPr marL="457200" indent="-457200">
              <a:buFont typeface="Arial" panose="020B0604020202020204" pitchFamily="34" charset="0"/>
              <a:buChar char="•"/>
            </a:pPr>
            <a:r>
              <a:rPr lang="id-ID" sz="3200" dirty="0" smtClean="0"/>
              <a:t>Banyak </a:t>
            </a:r>
            <a:r>
              <a:rPr lang="id-ID" sz="3200" dirty="0"/>
              <a:t>spesies hanya hidup selama beberapa minggu. </a:t>
            </a:r>
            <a:endParaRPr lang="id-ID" sz="3200" dirty="0" smtClean="0"/>
          </a:p>
          <a:p>
            <a:pPr marL="457200" indent="-457200">
              <a:buFont typeface="Arial" panose="020B0604020202020204" pitchFamily="34" charset="0"/>
              <a:buChar char="•"/>
            </a:pPr>
            <a:r>
              <a:rPr lang="id-ID" sz="3200" dirty="0" smtClean="0"/>
              <a:t>Namun</a:t>
            </a:r>
            <a:r>
              <a:rPr lang="id-ID" sz="3200" dirty="0"/>
              <a:t>, beberapa semut dapat hidup bertahun-tahun.</a:t>
            </a:r>
          </a:p>
          <a:p>
            <a:pPr marL="457200" indent="-457200">
              <a:buFont typeface="Arial" panose="020B0604020202020204" pitchFamily="34" charset="0"/>
              <a:buChar char="•"/>
            </a:pPr>
            <a:r>
              <a:rPr lang="id-ID" sz="3200" dirty="0"/>
              <a:t>Bahkan, banyak ratu semut dapat hidup selama beberapa dekade (semut tertua tercatat dapat hidup selama 30 tahun).</a:t>
            </a:r>
          </a:p>
        </p:txBody>
      </p:sp>
    </p:spTree>
    <p:extLst>
      <p:ext uri="{BB962C8B-B14F-4D97-AF65-F5344CB8AC3E}">
        <p14:creationId xmlns:p14="http://schemas.microsoft.com/office/powerpoint/2010/main" val="258217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88724" y="4037522"/>
            <a:ext cx="4675535" cy="2775874"/>
            <a:chOff x="219654" y="4082126"/>
            <a:chExt cx="4675535" cy="2775874"/>
          </a:xfrm>
        </p:grpSpPr>
        <p:pic>
          <p:nvPicPr>
            <p:cNvPr id="6148" name="Picture 4" descr="Jenis Semut Unik Di Indonesia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54" y="4082126"/>
              <a:ext cx="4675535" cy="26299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5240" y="6396335"/>
              <a:ext cx="4098173" cy="461665"/>
            </a:xfrm>
            <a:prstGeom prst="rect">
              <a:avLst/>
            </a:prstGeom>
          </p:spPr>
          <p:txBody>
            <a:bodyPr wrap="none">
              <a:spAutoFit/>
            </a:bodyPr>
            <a:lstStyle/>
            <a:p>
              <a:r>
                <a:rPr lang="id-ID" sz="2400" b="1" dirty="0" smtClean="0"/>
                <a:t>https://youtu.be/sPtIPcZyQUo</a:t>
              </a:r>
              <a:endParaRPr lang="id-ID" sz="2400" b="1" dirty="0"/>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079" y="26742"/>
            <a:ext cx="6110106" cy="4092498"/>
          </a:xfrm>
          <a:prstGeom prst="rect">
            <a:avLst/>
          </a:prstGeom>
        </p:spPr>
      </p:pic>
      <p:grpSp>
        <p:nvGrpSpPr>
          <p:cNvPr id="5" name="Group 4"/>
          <p:cNvGrpSpPr/>
          <p:nvPr/>
        </p:nvGrpSpPr>
        <p:grpSpPr>
          <a:xfrm>
            <a:off x="44604" y="26742"/>
            <a:ext cx="6088566" cy="4156993"/>
            <a:chOff x="89208" y="-107070"/>
            <a:chExt cx="6088566" cy="4156993"/>
          </a:xfrm>
        </p:grpSpPr>
        <p:sp>
          <p:nvSpPr>
            <p:cNvPr id="4" name="Rectangle 3"/>
            <p:cNvSpPr/>
            <p:nvPr/>
          </p:nvSpPr>
          <p:spPr>
            <a:xfrm>
              <a:off x="375359" y="-107070"/>
              <a:ext cx="1864613" cy="369332"/>
            </a:xfrm>
            <a:prstGeom prst="rect">
              <a:avLst/>
            </a:prstGeom>
          </p:spPr>
          <p:txBody>
            <a:bodyPr wrap="none">
              <a:spAutoFit/>
            </a:bodyPr>
            <a:lstStyle/>
            <a:p>
              <a:r>
                <a:rPr lang="id-ID" b="1" i="0" dirty="0" smtClean="0">
                  <a:solidFill>
                    <a:srgbClr val="212529"/>
                  </a:solidFill>
                  <a:effectLst/>
                  <a:latin typeface="-apple-system"/>
                </a:rPr>
                <a:t>Semut di Dunia</a:t>
              </a:r>
              <a:endParaRPr lang="id-ID" b="1" i="0" dirty="0">
                <a:solidFill>
                  <a:srgbClr val="212529"/>
                </a:solidFill>
                <a:effectLst/>
                <a:latin typeface="-apple-system"/>
              </a:endParaRPr>
            </a:p>
          </p:txBody>
        </p:sp>
        <p:pic>
          <p:nvPicPr>
            <p:cNvPr id="6146" name="Picture 2" descr="https://blog.kliknclean.com/wp-content/uploads/jenis-semu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08" y="122200"/>
              <a:ext cx="6088566" cy="392772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6417" y="4132473"/>
            <a:ext cx="4720683" cy="2655384"/>
          </a:xfrm>
          <a:prstGeom prst="rect">
            <a:avLst/>
          </a:prstGeom>
        </p:spPr>
      </p:pic>
      <p:sp>
        <p:nvSpPr>
          <p:cNvPr id="10" name="Rectangle 9"/>
          <p:cNvSpPr/>
          <p:nvPr/>
        </p:nvSpPr>
        <p:spPr>
          <a:xfrm>
            <a:off x="8011154" y="6258057"/>
            <a:ext cx="4068358" cy="461665"/>
          </a:xfrm>
          <a:prstGeom prst="rect">
            <a:avLst/>
          </a:prstGeom>
        </p:spPr>
        <p:txBody>
          <a:bodyPr wrap="none">
            <a:spAutoFit/>
          </a:bodyPr>
          <a:lstStyle/>
          <a:p>
            <a:r>
              <a:rPr lang="id-ID" sz="2400" b="1" dirty="0" smtClean="0"/>
              <a:t>https://youtu.be/PgtInt6No4k</a:t>
            </a:r>
            <a:endParaRPr lang="id-ID" sz="2400" b="1" dirty="0"/>
          </a:p>
        </p:txBody>
      </p:sp>
    </p:spTree>
    <p:extLst>
      <p:ext uri="{BB962C8B-B14F-4D97-AF65-F5344CB8AC3E}">
        <p14:creationId xmlns:p14="http://schemas.microsoft.com/office/powerpoint/2010/main" val="3113362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1725</Words>
  <Application>Microsoft Office PowerPoint</Application>
  <PresentationFormat>Widescreen</PresentationFormat>
  <Paragraphs>134</Paragraphs>
  <Slides>21</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-apple-system</vt:lpstr>
      <vt:lpstr>Arial</vt:lpstr>
      <vt:lpstr>Arial</vt:lpstr>
      <vt:lpstr>Calibri</vt:lpstr>
      <vt:lpstr>Calibri Light</vt:lpstr>
      <vt:lpstr>Heebo</vt:lpstr>
      <vt:lpstr>Helvetica Neue</vt:lpstr>
      <vt:lpstr>Noto Sans</vt:lpstr>
      <vt:lpstr>Roboto</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45</cp:revision>
  <dcterms:created xsi:type="dcterms:W3CDTF">2022-03-09T04:21:55Z</dcterms:created>
  <dcterms:modified xsi:type="dcterms:W3CDTF">2022-03-10T00:59:55Z</dcterms:modified>
</cp:coreProperties>
</file>