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handoutMasterIdLst>
    <p:handoutMasterId r:id="rId21"/>
  </p:handoutMasterIdLst>
  <p:sldIdLst>
    <p:sldId id="267" r:id="rId5"/>
    <p:sldId id="25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6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2" autoAdjust="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28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6B955-9ABA-47D4-BA0F-43D209E6DE06}" type="datetimeFigureOut">
              <a:rPr lang="en-US" smtClean="0"/>
              <a:t>5/8/2024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AA0D8-202C-4D3D-887A-429ECB6FFB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60471" y="2297695"/>
            <a:ext cx="9071059" cy="2767600"/>
          </a:xfrm>
        </p:spPr>
        <p:txBody>
          <a:bodyPr anchor="ctr"/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6103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5/8/2024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5/8/2024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5/8/2024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5/8/2024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0776" y="477366"/>
            <a:ext cx="4644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5/8/2024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5/8/2024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73" r:id="rId12"/>
    <p:sldLayoutId id="2147483667" r:id="rId13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METODOLOGI AUDIT LINGKUNGAN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9382" y="4051927"/>
            <a:ext cx="3878207" cy="533928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rPr>
              <a:t>Septia Dwi Cahyani, </a:t>
            </a:r>
            <a:r>
              <a:rPr lang="en-US" sz="1600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rPr>
              <a:t>S.Kl</a:t>
            </a:r>
            <a:r>
              <a:rPr lang="en-US" sz="1600" dirty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rPr>
              <a:t>., M.KL</a:t>
            </a:r>
          </a:p>
        </p:txBody>
      </p:sp>
    </p:spTree>
    <p:extLst>
      <p:ext uri="{BB962C8B-B14F-4D97-AF65-F5344CB8AC3E}">
        <p14:creationId xmlns:p14="http://schemas.microsoft.com/office/powerpoint/2010/main" val="246167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C0E72-9965-4A56-ABAD-93B5C8D21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Metode</a:t>
            </a:r>
            <a:r>
              <a:rPr lang="en-US" sz="4400" dirty="0"/>
              <a:t> </a:t>
            </a:r>
            <a:r>
              <a:rPr lang="en-US" sz="4400" dirty="0" err="1"/>
              <a:t>Pelaksanaan</a:t>
            </a:r>
            <a:r>
              <a:rPr lang="en-US" sz="4400" dirty="0"/>
              <a:t> Audit </a:t>
            </a:r>
            <a:r>
              <a:rPr lang="en-US" sz="4400" dirty="0" err="1"/>
              <a:t>Lingkungan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8B6F1-307A-410D-B4A9-290E28415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lphaLcPeriod" startAt="3"/>
            </a:pPr>
            <a:r>
              <a:rPr lang="en-US" sz="1600" dirty="0">
                <a:solidFill>
                  <a:schemeClr val="tx1"/>
                </a:solidFill>
              </a:rPr>
              <a:t>Audit (</a:t>
            </a:r>
            <a:r>
              <a:rPr lang="en-US" sz="1600" dirty="0" err="1">
                <a:solidFill>
                  <a:schemeClr val="tx1"/>
                </a:solidFill>
              </a:rPr>
              <a:t>kegitan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lapangan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</a:rPr>
              <a:t>Pertemuan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pendahuluan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mengadakan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pertemuan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dengan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pimpinan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usaha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atau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untuk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mengkaji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tujuan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audit, tata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laksana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, dan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jadwal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Pemeriksaan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lapangan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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tim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mendapatkan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gambaran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tentang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usaha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menjadi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dasar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penetapan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areal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memerlukan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perhatian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secara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khusus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Dengan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melakukan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pemeriksanaan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lapangan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tim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auditor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dapat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menemukan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hal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–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hal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terikat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erat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dengan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namun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belum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teridentifikasi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dalam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perencanaan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Fase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ini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disebut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‘</a:t>
            </a:r>
            <a:r>
              <a:rPr 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tour </a:t>
            </a:r>
            <a:r>
              <a:rPr lang="en-US" sz="1600" i="1" dirty="0" err="1">
                <a:solidFill>
                  <a:schemeClr val="tx1"/>
                </a:solidFill>
                <a:sym typeface="Wingdings" panose="05000000000000000000" pitchFamily="2" charset="2"/>
              </a:rPr>
              <a:t>pengenalan</a:t>
            </a:r>
            <a:r>
              <a:rPr 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sym typeface="Wingdings" panose="05000000000000000000" pitchFamily="2" charset="2"/>
              </a:rPr>
              <a:t>fasilitas</a:t>
            </a:r>
            <a:r>
              <a:rPr 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i="1" dirty="0" err="1">
                <a:solidFill>
                  <a:schemeClr val="tx1"/>
                </a:solidFill>
                <a:sym typeface="Wingdings" panose="05000000000000000000" pitchFamily="2" charset="2"/>
              </a:rPr>
              <a:t>teknis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’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Pengumpulan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data  data dan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informasi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dikumpulkan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selama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lingkungan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mencakup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dokumentasi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diberikan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oleh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pemilik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usaha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atau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catatan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dan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hasil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pengamatan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tim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auditor,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hasil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sampling dan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pemantauan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Tujuan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dari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pengumpulan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data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adalah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untuk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menunjang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dan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merupakan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dasar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bagi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pengujian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hasil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temuan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lingkungan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914400" indent="-457200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Pengujian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(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verifikasi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) 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prinsip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utama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lingkungan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adl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informasi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disajikan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oleh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tim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auditor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telah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diuji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dan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dikonfirmasikan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. Tim auditor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haru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menjamin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bahwa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dokumen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asli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dan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sah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Verifikasi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dilakukan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untuk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seluruh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informasi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diperoleh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melalui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data </a:t>
            </a:r>
            <a:r>
              <a:rPr 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check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interview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untuk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cross checking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dengan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seluruh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level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pekerja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dan sampling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verifikasi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lapangan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80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873B5-9BEE-43F3-9C5E-A4692B489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204BA-854A-4D5A-8C9D-276CAECE5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2150" indent="-290513" algn="just">
              <a:buFont typeface="+mj-lt"/>
              <a:buAutoNum type="arabicPeriod" startAt="5"/>
            </a:pPr>
            <a:r>
              <a:rPr lang="en-US" sz="2000" dirty="0" err="1">
                <a:solidFill>
                  <a:schemeClr val="tx1"/>
                </a:solidFill>
              </a:rPr>
              <a:t>Evaluasi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temuan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hasil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temuan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harus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dievaluasi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dengan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tujuan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dan tata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laksana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telah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disetujui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untuk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menjamin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bahwa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semua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isu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/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masalah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telah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dikaji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692150" indent="-290513" algn="just">
              <a:buFont typeface="+mj-lt"/>
              <a:buAutoNum type="arabicPeriod" startAt="5"/>
            </a:pP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Pertemuan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akhir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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tim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auditor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harus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memaparkan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hasil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temuan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pendahuluan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dalam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suatu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pertemuan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akhir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secara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resmi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. Tim auditor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harus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mengkaji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hasil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temuannya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secara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garis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besar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menentukan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waktu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penyelesaian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laporan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akhir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  <a:p>
            <a:pPr marL="457200" indent="-457200" algn="just">
              <a:buFont typeface="+mj-lt"/>
              <a:buAutoNum type="alphaLcPeriod" startAt="4"/>
            </a:pPr>
            <a:r>
              <a:rPr lang="en-US" sz="2000" dirty="0" err="1">
                <a:solidFill>
                  <a:schemeClr val="tx1"/>
                </a:solidFill>
              </a:rPr>
              <a:t>Pasca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</a:p>
          <a:p>
            <a:pPr marL="457200" indent="0" algn="just">
              <a:buNone/>
            </a:pPr>
            <a:r>
              <a:rPr lang="en-US" sz="2000" dirty="0">
                <a:solidFill>
                  <a:schemeClr val="tx1"/>
                </a:solidFill>
              </a:rPr>
              <a:t>Tim auditor </a:t>
            </a:r>
            <a:r>
              <a:rPr lang="en-US" sz="2000" dirty="0" err="1">
                <a:solidFill>
                  <a:schemeClr val="tx1"/>
                </a:solidFill>
              </a:rPr>
              <a:t>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mempunyai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laporan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tertulis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lengkap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pelaksanaan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Laporan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tersebut</a:t>
            </a:r>
            <a:r>
              <a:rPr lang="en-US" sz="2000" dirty="0">
                <a:solidFill>
                  <a:schemeClr val="tx1"/>
                </a:solidFill>
              </a:rPr>
              <a:t> juga </a:t>
            </a:r>
            <a:r>
              <a:rPr lang="en-US" sz="2000" dirty="0" err="1">
                <a:solidFill>
                  <a:schemeClr val="tx1"/>
                </a:solidFill>
              </a:rPr>
              <a:t>mencakup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pemaparan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rencana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tindak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lanjut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rekomendasi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terhadap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isu</a:t>
            </a:r>
            <a:r>
              <a:rPr lang="en-US" sz="2000" dirty="0">
                <a:solidFill>
                  <a:schemeClr val="tx1"/>
                </a:solidFill>
              </a:rPr>
              <a:t> – </a:t>
            </a:r>
            <a:r>
              <a:rPr lang="en-US" sz="2000" dirty="0" err="1">
                <a:solidFill>
                  <a:schemeClr val="tx1"/>
                </a:solidFill>
              </a:rPr>
              <a:t>isu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telah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diidentifikasi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2159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A0668-6B83-484D-8B95-DEC822E9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Pengelolaan</a:t>
            </a:r>
            <a:r>
              <a:rPr lang="en-US" dirty="0"/>
              <a:t> dan </a:t>
            </a:r>
            <a:r>
              <a:rPr lang="en-US" dirty="0" err="1"/>
              <a:t>Pelaksanaan</a:t>
            </a:r>
            <a:r>
              <a:rPr lang="en-US" dirty="0"/>
              <a:t>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083B4-285C-4094-BEDF-2F2C84F5A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000" dirty="0" err="1">
                <a:solidFill>
                  <a:schemeClr val="tx1"/>
                </a:solidFill>
              </a:rPr>
              <a:t>Perencanaan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matang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merupakan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suatu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faktor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sangat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menentukan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audit. </a:t>
            </a:r>
            <a:r>
              <a:rPr lang="en-US" sz="2000" dirty="0" err="1">
                <a:solidFill>
                  <a:schemeClr val="tx1"/>
                </a:solidFill>
              </a:rPr>
              <a:t>Terdapat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kiat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khusus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melaksanakan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sehingga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menjamin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keberhasilan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suatu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diantaranya</a:t>
            </a:r>
            <a:r>
              <a:rPr lang="en-US" sz="2000" dirty="0">
                <a:solidFill>
                  <a:schemeClr val="tx1"/>
                </a:solidFill>
              </a:rPr>
              <a:t> :</a:t>
            </a:r>
          </a:p>
          <a:p>
            <a:pPr marL="290513" indent="-290513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</a:rPr>
              <a:t>Dukungan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pihak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pimpinan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290513" indent="-290513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</a:rPr>
              <a:t>Keikutsertaan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semua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pihak</a:t>
            </a:r>
            <a:endParaRPr lang="en-US" sz="2000" dirty="0">
              <a:solidFill>
                <a:schemeClr val="tx1"/>
              </a:solidFill>
            </a:endParaRPr>
          </a:p>
          <a:p>
            <a:pPr marL="290513" indent="-290513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</a:rPr>
              <a:t>Kemandirian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obyektifitas</a:t>
            </a:r>
            <a:r>
              <a:rPr lang="en-US" sz="2000" dirty="0">
                <a:solidFill>
                  <a:schemeClr val="tx1"/>
                </a:solidFill>
              </a:rPr>
              <a:t> auditor</a:t>
            </a:r>
          </a:p>
          <a:p>
            <a:pPr marL="290513" indent="-290513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</a:rPr>
              <a:t>Kesepakatan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tata </a:t>
            </a:r>
            <a:r>
              <a:rPr lang="en-US" sz="2000" dirty="0" err="1">
                <a:solidFill>
                  <a:schemeClr val="tx1"/>
                </a:solidFill>
              </a:rPr>
              <a:t>laksana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lingkup</a:t>
            </a:r>
            <a:r>
              <a:rPr lang="en-US" sz="2000" dirty="0">
                <a:solidFill>
                  <a:schemeClr val="tx1"/>
                </a:solidFill>
              </a:rPr>
              <a:t> audit</a:t>
            </a:r>
          </a:p>
        </p:txBody>
      </p:sp>
    </p:spTree>
    <p:extLst>
      <p:ext uri="{BB962C8B-B14F-4D97-AF65-F5344CB8AC3E}">
        <p14:creationId xmlns:p14="http://schemas.microsoft.com/office/powerpoint/2010/main" val="2473263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43E81-5197-4BA6-A9EC-32B6100FD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Tata </a:t>
            </a:r>
            <a:r>
              <a:rPr lang="en-US" dirty="0" err="1"/>
              <a:t>Laksana</a:t>
            </a:r>
            <a:r>
              <a:rPr lang="en-US" dirty="0"/>
              <a:t>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EFDDE-DDFB-48E4-B4BE-D852E4C76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>
                <a:solidFill>
                  <a:schemeClr val="tx1"/>
                </a:solidFill>
              </a:rPr>
              <a:t>Tata </a:t>
            </a:r>
            <a:r>
              <a:rPr lang="en-US" sz="2000" dirty="0" err="1">
                <a:solidFill>
                  <a:schemeClr val="tx1"/>
                </a:solidFill>
              </a:rPr>
              <a:t>laksana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sangat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beragam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tergantung</a:t>
            </a:r>
            <a:r>
              <a:rPr lang="en-US" sz="2000" dirty="0">
                <a:solidFill>
                  <a:schemeClr val="tx1"/>
                </a:solidFill>
              </a:rPr>
              <a:t> pada </a:t>
            </a:r>
            <a:r>
              <a:rPr lang="en-US" sz="2000" dirty="0" err="1">
                <a:solidFill>
                  <a:schemeClr val="tx1"/>
                </a:solidFill>
              </a:rPr>
              <a:t>jenis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karakteristik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Berikut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beberapa</a:t>
            </a:r>
            <a:r>
              <a:rPr lang="en-US" sz="2000" dirty="0">
                <a:solidFill>
                  <a:schemeClr val="tx1"/>
                </a:solidFill>
              </a:rPr>
              <a:t> tata </a:t>
            </a:r>
            <a:r>
              <a:rPr lang="en-US" sz="2000" dirty="0" err="1">
                <a:solidFill>
                  <a:schemeClr val="tx1"/>
                </a:solidFill>
              </a:rPr>
              <a:t>laksana</a:t>
            </a:r>
            <a:r>
              <a:rPr lang="en-US" sz="2000" dirty="0">
                <a:solidFill>
                  <a:schemeClr val="tx1"/>
                </a:solidFill>
              </a:rPr>
              <a:t> audit yang </a:t>
            </a:r>
            <a:r>
              <a:rPr lang="en-US" sz="2000" dirty="0" err="1">
                <a:solidFill>
                  <a:schemeClr val="tx1"/>
                </a:solidFill>
              </a:rPr>
              <a:t>umum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dilaksanakan</a:t>
            </a:r>
            <a:r>
              <a:rPr lang="en-US" sz="2000" dirty="0">
                <a:solidFill>
                  <a:schemeClr val="tx1"/>
                </a:solidFill>
              </a:rPr>
              <a:t> :</a:t>
            </a:r>
          </a:p>
          <a:p>
            <a:pPr marL="568325" indent="-277813" algn="just">
              <a:buFont typeface="+mj-lt"/>
              <a:buAutoNum type="alphaLcPeriod"/>
            </a:pPr>
            <a:r>
              <a:rPr lang="en-US" sz="2000" dirty="0">
                <a:solidFill>
                  <a:schemeClr val="tx1"/>
                </a:solidFill>
              </a:rPr>
              <a:t>Daftar </a:t>
            </a:r>
            <a:r>
              <a:rPr lang="en-US" sz="2000" dirty="0" err="1">
                <a:solidFill>
                  <a:schemeClr val="tx1"/>
                </a:solidFill>
              </a:rPr>
              <a:t>isian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bentuk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pelaksanaan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audit yang paling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sederhana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adalah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mempergunakan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daftar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isian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laporan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dihasilkan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sebagai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acuan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audit</a:t>
            </a:r>
          </a:p>
          <a:p>
            <a:pPr marL="568325" indent="-277813" algn="just">
              <a:buFont typeface="+mj-lt"/>
              <a:buAutoNum type="alphaLcPeriod"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Checklist 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jenis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ini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merupakan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cara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umum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digunakan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yaitu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dengan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mempergunakan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daftar yang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rinci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mengenai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isu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diaudit</a:t>
            </a:r>
            <a:endParaRPr lang="en-US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568325" indent="-277813" algn="just">
              <a:buFont typeface="+mj-lt"/>
              <a:buAutoNum type="alphaLcPeriod"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Daftar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pertanyaan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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seringkali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digunakan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dalam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pelaksanaan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audit. Auditor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biasanya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sudah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mempersiapkan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format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baku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untuk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melaksanakan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audit dan Menyusun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laporan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akhir</a:t>
            </a:r>
            <a:endParaRPr lang="en-US" sz="20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568325" indent="-277813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Pedoman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 audit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menggunakan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pedoman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merupakan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jenis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tata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laksana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yang paling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rinci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Pedoman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ini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memuat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instruksi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–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instruksi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dan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petunjuk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pelaksanaan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harus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dilaksanakan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oleh auditor.</a:t>
            </a:r>
          </a:p>
          <a:p>
            <a:pPr marL="568325" indent="-277813" algn="just">
              <a:buFont typeface="+mj-lt"/>
              <a:buAutoNum type="alphaLcPeriod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89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1816-47D5-4780-9E08-94E7D5A80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Audit </a:t>
            </a:r>
            <a:r>
              <a:rPr lang="en-US" sz="4000" dirty="0" err="1"/>
              <a:t>Lingkungan</a:t>
            </a:r>
            <a:r>
              <a:rPr lang="en-US" sz="4000" dirty="0"/>
              <a:t> Internal dan </a:t>
            </a:r>
            <a:r>
              <a:rPr lang="en-US" sz="4000" dirty="0" err="1"/>
              <a:t>Eksternal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8FC06-638E-4024-9099-1A9328535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>
                <a:solidFill>
                  <a:schemeClr val="tx1"/>
                </a:solidFill>
              </a:rPr>
              <a:t>Bagian </a:t>
            </a:r>
            <a:r>
              <a:rPr lang="en-US" sz="2000" dirty="0" err="1">
                <a:solidFill>
                  <a:schemeClr val="tx1"/>
                </a:solidFill>
              </a:rPr>
              <a:t>ini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menjadi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penting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berkaitan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berbagai</a:t>
            </a:r>
            <a:r>
              <a:rPr lang="en-US" sz="2000" dirty="0">
                <a:solidFill>
                  <a:schemeClr val="tx1"/>
                </a:solidFill>
              </a:rPr>
              <a:t> terminology yang </a:t>
            </a:r>
            <a:r>
              <a:rPr lang="en-US" sz="2000" dirty="0" err="1">
                <a:solidFill>
                  <a:schemeClr val="tx1"/>
                </a:solidFill>
              </a:rPr>
              <a:t>dikenal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praktek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pelaksanaan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harus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dipahami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pelaksanaan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yaitu</a:t>
            </a:r>
            <a:r>
              <a:rPr lang="en-US" sz="2000" dirty="0">
                <a:solidFill>
                  <a:schemeClr val="tx1"/>
                </a:solidFill>
              </a:rPr>
              <a:t> :</a:t>
            </a:r>
          </a:p>
          <a:p>
            <a:pPr marL="623888" indent="-333375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</a:rPr>
              <a:t>Penanggungjawab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biasa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digunakan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sbg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istilah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pemilik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melaksanakan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fasilitas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kegiatannya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623888" indent="-333375" algn="just">
              <a:buFont typeface="+mj-lt"/>
              <a:buAutoNum type="alphaLcPeriod"/>
            </a:pPr>
            <a:r>
              <a:rPr lang="en-US" sz="2000" dirty="0">
                <a:solidFill>
                  <a:schemeClr val="tx1"/>
                </a:solidFill>
              </a:rPr>
              <a:t>Internal auditor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auditor yang </a:t>
            </a:r>
            <a:r>
              <a:rPr lang="en-US" sz="2000" dirty="0" err="1">
                <a:solidFill>
                  <a:schemeClr val="tx1"/>
                </a:solidFill>
              </a:rPr>
              <a:t>berasal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perusahaan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bersangkutan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Eksternal</a:t>
            </a:r>
            <a:r>
              <a:rPr lang="en-US" sz="2000" dirty="0">
                <a:solidFill>
                  <a:schemeClr val="tx1"/>
                </a:solidFill>
              </a:rPr>
              <a:t> auditor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auditor yang </a:t>
            </a:r>
            <a:r>
              <a:rPr lang="en-US" sz="2000" dirty="0" err="1">
                <a:solidFill>
                  <a:schemeClr val="tx1"/>
                </a:solidFill>
              </a:rPr>
              <a:t>berasal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perusahaan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diaudit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623888" indent="-333375" algn="just">
              <a:buFont typeface="+mj-lt"/>
              <a:buAutoNum type="alphaLcPeriod"/>
            </a:pPr>
            <a:r>
              <a:rPr lang="en-US" sz="2000" dirty="0">
                <a:solidFill>
                  <a:schemeClr val="tx1"/>
                </a:solidFill>
              </a:rPr>
              <a:t>Internal audit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audit yang </a:t>
            </a:r>
            <a:r>
              <a:rPr lang="en-US" sz="2000" dirty="0" err="1">
                <a:solidFill>
                  <a:schemeClr val="tx1"/>
                </a:solidFill>
              </a:rPr>
              <a:t>dilakukan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intern oleh </a:t>
            </a:r>
            <a:r>
              <a:rPr lang="en-US" sz="2000" dirty="0" err="1">
                <a:solidFill>
                  <a:schemeClr val="tx1"/>
                </a:solidFill>
              </a:rPr>
              <a:t>suatu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guna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memenuhi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kebutuhan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tsb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623888" indent="-333375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</a:rPr>
              <a:t>Eksternal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audit yang </a:t>
            </a:r>
            <a:r>
              <a:rPr lang="en-US" sz="2000" dirty="0" err="1">
                <a:solidFill>
                  <a:schemeClr val="tx1"/>
                </a:solidFill>
              </a:rPr>
              <a:t>dilakukan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kehendak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pihak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luar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Pihak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luar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dimaksud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, LSM,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lainnya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1393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06A6-742C-414A-99C0-7A31EA64B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/>
              <a:t>Penggunaan</a:t>
            </a:r>
            <a:r>
              <a:rPr lang="en-US" sz="4400" dirty="0"/>
              <a:t> </a:t>
            </a:r>
            <a:r>
              <a:rPr lang="en-US" sz="4400" dirty="0" err="1"/>
              <a:t>Laporan</a:t>
            </a:r>
            <a:r>
              <a:rPr lang="en-US" sz="4400" dirty="0"/>
              <a:t> Audit </a:t>
            </a:r>
            <a:r>
              <a:rPr lang="en-US" sz="4400" dirty="0" err="1"/>
              <a:t>Lingkungan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A6995-748C-4A34-B782-9CB07A2F1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>
                <a:solidFill>
                  <a:schemeClr val="tx1"/>
                </a:solidFill>
              </a:rPr>
              <a:t>Pada </a:t>
            </a:r>
            <a:r>
              <a:rPr lang="en-US" sz="2000" dirty="0" err="1">
                <a:solidFill>
                  <a:schemeClr val="tx1"/>
                </a:solidFill>
              </a:rPr>
              <a:t>dasarnya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laporan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diperuntukkan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pemilik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Berbeda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halnya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dokumen</a:t>
            </a:r>
            <a:r>
              <a:rPr lang="en-US" sz="2000" dirty="0">
                <a:solidFill>
                  <a:schemeClr val="tx1"/>
                </a:solidFill>
              </a:rPr>
              <a:t> AMDAL yang </a:t>
            </a:r>
            <a:r>
              <a:rPr lang="en-US" sz="2000" dirty="0" err="1">
                <a:solidFill>
                  <a:schemeClr val="tx1"/>
                </a:solidFill>
              </a:rPr>
              <a:t>bersifat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terbuka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umum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merupakan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milik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maka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laporan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bersifat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tertutup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rahasia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digunakan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kebutuhan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peningkatan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kinerja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000" dirty="0" err="1">
                <a:solidFill>
                  <a:schemeClr val="tx1"/>
                </a:solidFill>
              </a:rPr>
              <a:t>Namun</a:t>
            </a:r>
            <a:r>
              <a:rPr lang="en-US" sz="2000" dirty="0">
                <a:solidFill>
                  <a:schemeClr val="tx1"/>
                </a:solidFill>
              </a:rPr>
              <a:t>, dunia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sesuai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kebebasannya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menyampaikan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laporan</a:t>
            </a:r>
            <a:r>
              <a:rPr lang="en-US" sz="2000" dirty="0">
                <a:solidFill>
                  <a:schemeClr val="tx1"/>
                </a:solidFill>
              </a:rPr>
              <a:t> audit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luas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organisasi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lainnya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tujuan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berikut</a:t>
            </a:r>
            <a:r>
              <a:rPr lang="en-US" sz="2000" dirty="0">
                <a:solidFill>
                  <a:schemeClr val="tx1"/>
                </a:solidFill>
              </a:rPr>
              <a:t> :</a:t>
            </a:r>
          </a:p>
          <a:p>
            <a:pPr marL="568325" indent="-277813" algn="just"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Publikasi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terhadap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upaya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pengelolaan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pemantauan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telah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dilakukan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Pemerintah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memberikan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verifikasi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audit</a:t>
            </a:r>
          </a:p>
          <a:p>
            <a:pPr marL="568325" indent="-277813" algn="just"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Antisipasi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kebutuhan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penilaian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peringkat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kinerja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lainnya</a:t>
            </a:r>
            <a:endParaRPr lang="en-US" sz="2000" dirty="0">
              <a:solidFill>
                <a:schemeClr val="tx1"/>
              </a:solidFill>
            </a:endParaRPr>
          </a:p>
          <a:p>
            <a:pPr marL="568325" indent="-277813" algn="just"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Tujuan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lainnya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ditetapkan</a:t>
            </a:r>
            <a:r>
              <a:rPr lang="en-US" sz="2000" dirty="0">
                <a:solidFill>
                  <a:schemeClr val="tx1"/>
                </a:solidFill>
              </a:rPr>
              <a:t> oleh </a:t>
            </a:r>
            <a:r>
              <a:rPr lang="en-US" sz="2000" dirty="0" err="1">
                <a:solidFill>
                  <a:schemeClr val="tx1"/>
                </a:solidFill>
              </a:rPr>
              <a:t>usaha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atau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kegiatan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tersebut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7054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87F3-6B4A-40F1-BCC1-2E7D4A05E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Terimakasih</a:t>
            </a:r>
            <a:r>
              <a:rPr lang="en-US" cap="none" dirty="0"/>
              <a:t> </a:t>
            </a:r>
            <a:r>
              <a:rPr lang="en-US" cap="none" dirty="0" err="1"/>
              <a:t>Atas</a:t>
            </a:r>
            <a:r>
              <a:rPr lang="en-US" cap="none" dirty="0"/>
              <a:t> </a:t>
            </a:r>
            <a:r>
              <a:rPr lang="en-US" cap="none" dirty="0" err="1"/>
              <a:t>Perhatiannya</a:t>
            </a:r>
            <a:endParaRPr lang="en-US" cap="non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F1A72-EC9D-4C3D-E370-21DD104C62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477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F258-FBDF-4B27-9629-7EDE5A44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Pendahuluan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B044-A495-4FDE-B341-D8F787F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Salah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perangkat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pengelolaan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prinsip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MenLH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kepala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Bapedal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memberlakukan</a:t>
            </a:r>
            <a:r>
              <a:rPr lang="en-US" dirty="0">
                <a:solidFill>
                  <a:schemeClr val="tx1"/>
                </a:solidFill>
              </a:rPr>
              <a:t>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voluntary activities</a:t>
            </a:r>
            <a:r>
              <a:rPr lang="en-US" dirty="0">
                <a:solidFill>
                  <a:schemeClr val="tx1"/>
                </a:solidFill>
              </a:rPr>
              <a:t>.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ditetapkan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semacam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panduan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melaksanakan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Pada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perangkat</a:t>
            </a:r>
            <a:r>
              <a:rPr lang="en-US" dirty="0">
                <a:solidFill>
                  <a:schemeClr val="tx1"/>
                </a:solidFill>
              </a:rPr>
              <a:t>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dikenal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luas</a:t>
            </a:r>
            <a:r>
              <a:rPr lang="en-US" dirty="0">
                <a:solidFill>
                  <a:schemeClr val="tx1"/>
                </a:solidFill>
              </a:rPr>
              <a:t> oleh para </a:t>
            </a:r>
            <a:r>
              <a:rPr lang="en-US" dirty="0" err="1">
                <a:solidFill>
                  <a:schemeClr val="tx1"/>
                </a:solidFill>
              </a:rPr>
              <a:t>praktisi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dan para </a:t>
            </a:r>
            <a:r>
              <a:rPr lang="en-US" dirty="0" err="1">
                <a:solidFill>
                  <a:schemeClr val="tx1"/>
                </a:solidFill>
              </a:rPr>
              <a:t>pengambil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keputusan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mengelola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mengatasi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permasalahan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.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diperkenalkan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formal di Indonesia pada </a:t>
            </a:r>
            <a:r>
              <a:rPr lang="en-US" dirty="0" err="1">
                <a:solidFill>
                  <a:schemeClr val="tx1"/>
                </a:solidFill>
              </a:rPr>
              <a:t>sekitar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1993.</a:t>
            </a:r>
          </a:p>
        </p:txBody>
      </p:sp>
    </p:spTree>
    <p:extLst>
      <p:ext uri="{BB962C8B-B14F-4D97-AF65-F5344CB8AC3E}">
        <p14:creationId xmlns:p14="http://schemas.microsoft.com/office/powerpoint/2010/main" val="268453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7BCEE-B48E-40E8-B699-255C1D8A2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62A31-3E12-4CD4-A052-9D2064E11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pengelolaan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ditekankan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pengelolaan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misalnya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RKL RPL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system AMDAL,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produksi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bersih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dll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AMDAL </a:t>
            </a:r>
            <a:r>
              <a:rPr lang="en-US" dirty="0" err="1">
                <a:solidFill>
                  <a:schemeClr val="tx1"/>
                </a:solidFill>
              </a:rPr>
              <a:t>diterapkan</a:t>
            </a:r>
            <a:r>
              <a:rPr lang="en-US" dirty="0">
                <a:solidFill>
                  <a:schemeClr val="tx1"/>
                </a:solidFill>
              </a:rPr>
              <a:t> pada </a:t>
            </a:r>
            <a:r>
              <a:rPr lang="en-US" dirty="0" err="1">
                <a:solidFill>
                  <a:schemeClr val="tx1"/>
                </a:solidFill>
              </a:rPr>
              <a:t>tahap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perencanaan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diarahkan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pencemaran</a:t>
            </a:r>
            <a:r>
              <a:rPr lang="en-US" dirty="0">
                <a:solidFill>
                  <a:schemeClr val="tx1"/>
                </a:solidFill>
              </a:rPr>
              <a:t> pada </a:t>
            </a:r>
            <a:r>
              <a:rPr lang="en-US" dirty="0" err="1">
                <a:solidFill>
                  <a:schemeClr val="tx1"/>
                </a:solidFill>
              </a:rPr>
              <a:t>tahap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awal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pembangunan</a:t>
            </a:r>
            <a:r>
              <a:rPr lang="en-US" dirty="0">
                <a:solidFill>
                  <a:schemeClr val="tx1"/>
                </a:solidFill>
              </a:rPr>
              <a:t>.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perangkat</a:t>
            </a:r>
            <a:r>
              <a:rPr lang="en-US" dirty="0">
                <a:solidFill>
                  <a:schemeClr val="tx1"/>
                </a:solidFill>
              </a:rPr>
              <a:t> ‘down stream’ yang </a:t>
            </a:r>
            <a:r>
              <a:rPr lang="en-US" dirty="0" err="1">
                <a:solidFill>
                  <a:schemeClr val="tx1"/>
                </a:solidFill>
              </a:rPr>
              <a:t>diterapkan</a:t>
            </a:r>
            <a:r>
              <a:rPr lang="en-US" dirty="0">
                <a:solidFill>
                  <a:schemeClr val="tx1"/>
                </a:solidFill>
              </a:rPr>
              <a:t> pada </a:t>
            </a:r>
            <a:r>
              <a:rPr lang="en-US" dirty="0" err="1">
                <a:solidFill>
                  <a:schemeClr val="tx1"/>
                </a:solidFill>
              </a:rPr>
              <a:t>tahap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lanjut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akhir</a:t>
            </a:r>
            <a:r>
              <a:rPr lang="en-US" dirty="0">
                <a:solidFill>
                  <a:schemeClr val="tx1"/>
                </a:solidFill>
              </a:rPr>
              <a:t> proses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pada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pada </a:t>
            </a:r>
            <a:r>
              <a:rPr lang="en-US" dirty="0" err="1">
                <a:solidFill>
                  <a:schemeClr val="tx1"/>
                </a:solidFill>
              </a:rPr>
              <a:t>tahap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operasional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menjamin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persyaratan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terpenuhi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129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CBDCF-A2D0-42E0-9A86-A7EA7D38B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Ruang </a:t>
            </a:r>
            <a:r>
              <a:rPr lang="en-US" dirty="0" err="1"/>
              <a:t>Lingkup</a:t>
            </a:r>
            <a:r>
              <a:rPr lang="en-US" dirty="0"/>
              <a:t> Audit </a:t>
            </a:r>
            <a:r>
              <a:rPr lang="en-US" dirty="0" err="1"/>
              <a:t>Lingkungan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05CF0-5D5F-44E7-8FB1-7B9003974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dirty="0">
                <a:solidFill>
                  <a:schemeClr val="tx1"/>
                </a:solidFill>
              </a:rPr>
              <a:t>Ruang </a:t>
            </a:r>
            <a:r>
              <a:rPr lang="en-US" sz="1600" dirty="0" err="1">
                <a:solidFill>
                  <a:schemeClr val="tx1"/>
                </a:solidFill>
              </a:rPr>
              <a:t>lingkup</a:t>
            </a:r>
            <a:r>
              <a:rPr lang="en-US" sz="1600" dirty="0">
                <a:solidFill>
                  <a:schemeClr val="tx1"/>
                </a:solidFill>
              </a:rPr>
              <a:t> audit </a:t>
            </a:r>
            <a:r>
              <a:rPr lang="en-US" sz="1600" dirty="0" err="1">
                <a:solidFill>
                  <a:schemeClr val="tx1"/>
                </a:solidFill>
              </a:rPr>
              <a:t>lingkungan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sangat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luwes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tergantung</a:t>
            </a:r>
            <a:r>
              <a:rPr lang="en-US" sz="1600" dirty="0">
                <a:solidFill>
                  <a:schemeClr val="tx1"/>
                </a:solidFill>
              </a:rPr>
              <a:t> pada </a:t>
            </a:r>
            <a:r>
              <a:rPr lang="en-US" sz="1600" dirty="0" err="1">
                <a:solidFill>
                  <a:schemeClr val="tx1"/>
                </a:solidFill>
              </a:rPr>
              <a:t>kebutuhan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usaha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kegiatan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bersangkutan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Namun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demikian</a:t>
            </a:r>
            <a:r>
              <a:rPr lang="en-US" sz="1600" dirty="0">
                <a:solidFill>
                  <a:schemeClr val="tx1"/>
                </a:solidFill>
              </a:rPr>
              <a:t>, audit </a:t>
            </a:r>
            <a:r>
              <a:rPr lang="en-US" sz="1600" dirty="0" err="1">
                <a:solidFill>
                  <a:schemeClr val="tx1"/>
                </a:solidFill>
              </a:rPr>
              <a:t>perlu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disusun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sedemikian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rupa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sehingga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dapat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memberikan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r>
              <a:rPr lang="en-US" sz="1600" dirty="0">
                <a:solidFill>
                  <a:schemeClr val="tx1"/>
                </a:solidFill>
              </a:rPr>
              <a:t> – 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mengenai</a:t>
            </a:r>
            <a:r>
              <a:rPr lang="en-US" sz="1600" dirty="0">
                <a:solidFill>
                  <a:schemeClr val="tx1"/>
                </a:solidFill>
              </a:rPr>
              <a:t> :</a:t>
            </a:r>
          </a:p>
          <a:p>
            <a:pPr marL="692150" indent="-346075" algn="just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Sejarah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rangkaian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suatu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usaha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kegiatan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rona</a:t>
            </a:r>
            <a:r>
              <a:rPr lang="en-US" sz="1600" dirty="0">
                <a:solidFill>
                  <a:schemeClr val="tx1"/>
                </a:solidFill>
              </a:rPr>
              <a:t> dan </a:t>
            </a:r>
            <a:r>
              <a:rPr lang="en-US" sz="1600" dirty="0" err="1">
                <a:solidFill>
                  <a:schemeClr val="tx1"/>
                </a:solidFill>
              </a:rPr>
              <a:t>kerusakan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lingkungan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ditempat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usaha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kegiatan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tersebut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pengelolaan</a:t>
            </a:r>
            <a:r>
              <a:rPr lang="en-US" sz="1600" dirty="0">
                <a:solidFill>
                  <a:schemeClr val="tx1"/>
                </a:solidFill>
              </a:rPr>
              <a:t> dan </a:t>
            </a:r>
            <a:r>
              <a:rPr lang="en-US" sz="1600" dirty="0" err="1">
                <a:solidFill>
                  <a:schemeClr val="tx1"/>
                </a:solidFill>
              </a:rPr>
              <a:t>pemantauan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dilakukan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serta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isu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lingkungan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terkait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692150" indent="-346075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</a:rPr>
              <a:t>Perubahan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rona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lingkungan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sejak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usaha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kegiatan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tersebut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didirikan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sampai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waktu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terakhir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pelaksanaan</a:t>
            </a:r>
            <a:r>
              <a:rPr lang="en-US" sz="1600" dirty="0">
                <a:solidFill>
                  <a:schemeClr val="tx1"/>
                </a:solidFill>
              </a:rPr>
              <a:t> audit</a:t>
            </a:r>
          </a:p>
          <a:p>
            <a:pPr marL="692150" indent="-346075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</a:rPr>
              <a:t>Penggunaan</a:t>
            </a:r>
            <a:r>
              <a:rPr lang="en-US" sz="1600" dirty="0">
                <a:solidFill>
                  <a:schemeClr val="tx1"/>
                </a:solidFill>
              </a:rPr>
              <a:t> input dan </a:t>
            </a:r>
            <a:r>
              <a:rPr lang="en-US" sz="1600" dirty="0" err="1">
                <a:solidFill>
                  <a:schemeClr val="tx1"/>
                </a:solidFill>
              </a:rPr>
              <a:t>sumber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daya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alam</a:t>
            </a:r>
            <a:r>
              <a:rPr lang="en-US" sz="1600" dirty="0">
                <a:solidFill>
                  <a:schemeClr val="tx1"/>
                </a:solidFill>
              </a:rPr>
              <a:t>, proses </a:t>
            </a:r>
            <a:r>
              <a:rPr lang="en-US" sz="1600" dirty="0" err="1">
                <a:solidFill>
                  <a:schemeClr val="tx1"/>
                </a:solidFill>
              </a:rPr>
              <a:t>bahan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dasar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bahan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jadi</a:t>
            </a:r>
            <a:r>
              <a:rPr lang="en-US" sz="1600" dirty="0">
                <a:solidFill>
                  <a:schemeClr val="tx1"/>
                </a:solidFill>
              </a:rPr>
              <a:t>, dan </a:t>
            </a:r>
            <a:r>
              <a:rPr lang="en-US" sz="1600" dirty="0" err="1">
                <a:solidFill>
                  <a:schemeClr val="tx1"/>
                </a:solidFill>
              </a:rPr>
              <a:t>limbah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termasuk</a:t>
            </a:r>
            <a:r>
              <a:rPr lang="en-US" sz="1600" dirty="0">
                <a:solidFill>
                  <a:schemeClr val="tx1"/>
                </a:solidFill>
              </a:rPr>
              <a:t> LB3</a:t>
            </a:r>
          </a:p>
          <a:p>
            <a:pPr marL="692150" indent="-346075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</a:rPr>
              <a:t>Identifikasi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penanganan</a:t>
            </a:r>
            <a:r>
              <a:rPr lang="en-US" sz="1600" dirty="0">
                <a:solidFill>
                  <a:schemeClr val="tx1"/>
                </a:solidFill>
              </a:rPr>
              <a:t> dan </a:t>
            </a:r>
            <a:r>
              <a:rPr lang="en-US" sz="1600" dirty="0" err="1">
                <a:solidFill>
                  <a:schemeClr val="tx1"/>
                </a:solidFill>
              </a:rPr>
              <a:t>penyimpanan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bahan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kimia</a:t>
            </a:r>
            <a:r>
              <a:rPr lang="en-US" sz="1600" dirty="0">
                <a:solidFill>
                  <a:schemeClr val="tx1"/>
                </a:solidFill>
              </a:rPr>
              <a:t>, B3 </a:t>
            </a:r>
            <a:r>
              <a:rPr lang="en-US" sz="1600" dirty="0" err="1">
                <a:solidFill>
                  <a:schemeClr val="tx1"/>
                </a:solidFill>
              </a:rPr>
              <a:t>serta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potensi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kerusakan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timbul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692150" indent="-346075" algn="just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Kajian </a:t>
            </a:r>
            <a:r>
              <a:rPr lang="en-US" sz="1600" dirty="0" err="1">
                <a:solidFill>
                  <a:schemeClr val="tx1"/>
                </a:solidFill>
              </a:rPr>
              <a:t>resiko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lingkungan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marL="692150" indent="-346075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</a:rPr>
              <a:t>Sistem</a:t>
            </a:r>
            <a:r>
              <a:rPr lang="en-US" sz="1600" dirty="0">
                <a:solidFill>
                  <a:schemeClr val="tx1"/>
                </a:solidFill>
              </a:rPr>
              <a:t> control </a:t>
            </a:r>
            <a:r>
              <a:rPr lang="en-US" sz="1600" dirty="0" err="1">
                <a:solidFill>
                  <a:schemeClr val="tx1"/>
                </a:solidFill>
              </a:rPr>
              <a:t>manajemen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rute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pengangkutan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bahan</a:t>
            </a:r>
            <a:r>
              <a:rPr lang="en-US" sz="1600" dirty="0">
                <a:solidFill>
                  <a:schemeClr val="tx1"/>
                </a:solidFill>
              </a:rPr>
              <a:t> dan </a:t>
            </a:r>
            <a:r>
              <a:rPr lang="en-US" sz="1600" dirty="0" err="1">
                <a:solidFill>
                  <a:schemeClr val="tx1"/>
                </a:solidFill>
              </a:rPr>
              <a:t>pembuangan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limbah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termasuk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fasilitas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meminimumkan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dampak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buangan</a:t>
            </a:r>
            <a:r>
              <a:rPr lang="en-US" sz="1600" dirty="0">
                <a:solidFill>
                  <a:schemeClr val="tx1"/>
                </a:solidFill>
              </a:rPr>
              <a:t> dan </a:t>
            </a:r>
            <a:r>
              <a:rPr lang="en-US" sz="1600" dirty="0" err="1">
                <a:solidFill>
                  <a:schemeClr val="tx1"/>
                </a:solidFill>
              </a:rPr>
              <a:t>kecelakaan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692150" indent="-346075" algn="just">
              <a:buFont typeface="+mj-lt"/>
              <a:buAutoNum type="arabicPeriod"/>
            </a:pPr>
            <a:r>
              <a:rPr lang="en-US" sz="1600" dirty="0" err="1">
                <a:solidFill>
                  <a:schemeClr val="tx1"/>
                </a:solidFill>
              </a:rPr>
              <a:t>Efektifitas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alat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pengendalian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pencemaran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seperti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ditunjukkan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dalam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laporan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inspeksi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perawatan</a:t>
            </a:r>
            <a:r>
              <a:rPr lang="en-US" sz="1600" dirty="0">
                <a:solidFill>
                  <a:schemeClr val="tx1"/>
                </a:solidFill>
              </a:rPr>
              <a:t>, uji </a:t>
            </a:r>
            <a:r>
              <a:rPr lang="en-US" sz="1600" dirty="0" err="1">
                <a:solidFill>
                  <a:schemeClr val="tx1"/>
                </a:solidFill>
              </a:rPr>
              <a:t>emisi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dll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9226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A8AE7-571C-4D9D-AFFD-8A28754B9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42561-D4CE-43B6-8FB5-FD400701C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 startAt="8"/>
            </a:pPr>
            <a:r>
              <a:rPr lang="en-US" sz="2000" dirty="0" err="1">
                <a:solidFill>
                  <a:schemeClr val="tx1"/>
                </a:solidFill>
              </a:rPr>
              <a:t>Catatan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tentang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lisensi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pembuangan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limbah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pentaatan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terhadap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peraturan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perundang</a:t>
            </a:r>
            <a:r>
              <a:rPr lang="en-US" sz="2000" dirty="0">
                <a:solidFill>
                  <a:schemeClr val="tx1"/>
                </a:solidFill>
              </a:rPr>
              <a:t> – </a:t>
            </a:r>
            <a:r>
              <a:rPr lang="en-US" sz="2000" dirty="0" err="1">
                <a:solidFill>
                  <a:schemeClr val="tx1"/>
                </a:solidFill>
              </a:rPr>
              <a:t>undangan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termasuk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standart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baku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n-US" sz="2000" dirty="0" err="1">
                <a:solidFill>
                  <a:schemeClr val="tx1"/>
                </a:solidFill>
              </a:rPr>
              <a:t>Pentatan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terhadap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hasil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rekomendasi</a:t>
            </a:r>
            <a:r>
              <a:rPr lang="en-US" sz="2000" dirty="0">
                <a:solidFill>
                  <a:schemeClr val="tx1"/>
                </a:solidFill>
              </a:rPr>
              <a:t> AMDAL (</a:t>
            </a:r>
            <a:r>
              <a:rPr lang="en-US" sz="2000" dirty="0" err="1">
                <a:solidFill>
                  <a:schemeClr val="tx1"/>
                </a:solidFill>
              </a:rPr>
              <a:t>Rencana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Pengelolaan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Rencana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Pemantauan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n-US" sz="2000" dirty="0" err="1">
                <a:solidFill>
                  <a:schemeClr val="tx1"/>
                </a:solidFill>
              </a:rPr>
              <a:t>Perencanaan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prosedur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standar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operasi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keadaan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darurat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 startAt="8"/>
            </a:pPr>
            <a:r>
              <a:rPr lang="en-US" sz="2000" dirty="0" err="1">
                <a:solidFill>
                  <a:schemeClr val="tx1"/>
                </a:solidFill>
              </a:rPr>
              <a:t>Rencana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minimalisasi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limbah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pengendalian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pencemaran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 startAt="8"/>
            </a:pPr>
            <a:r>
              <a:rPr lang="en-US" sz="2000" dirty="0" err="1">
                <a:solidFill>
                  <a:schemeClr val="tx1"/>
                </a:solidFill>
              </a:rPr>
              <a:t>Penggunaan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energi</a:t>
            </a:r>
            <a:r>
              <a:rPr lang="en-US" sz="2000" dirty="0">
                <a:solidFill>
                  <a:schemeClr val="tx1"/>
                </a:solidFill>
              </a:rPr>
              <a:t>, air, dan </a:t>
            </a:r>
            <a:r>
              <a:rPr lang="en-US" sz="2000" dirty="0" err="1">
                <a:solidFill>
                  <a:schemeClr val="tx1"/>
                </a:solidFill>
              </a:rPr>
              <a:t>sumberdaya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lainnya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n-US" sz="2000" dirty="0">
                <a:solidFill>
                  <a:schemeClr val="tx1"/>
                </a:solidFill>
              </a:rPr>
              <a:t>Program </a:t>
            </a:r>
            <a:r>
              <a:rPr lang="en-US" sz="2000" dirty="0" err="1">
                <a:solidFill>
                  <a:schemeClr val="tx1"/>
                </a:solidFill>
              </a:rPr>
              <a:t>daur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ulang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konsiderasi</a:t>
            </a:r>
            <a:r>
              <a:rPr lang="en-US" sz="2000" dirty="0">
                <a:solidFill>
                  <a:schemeClr val="tx1"/>
                </a:solidFill>
              </a:rPr>
              <a:t> product life cycle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n-US" sz="2000" dirty="0" err="1">
                <a:solidFill>
                  <a:schemeClr val="tx1"/>
                </a:solidFill>
              </a:rPr>
              <a:t>Peningkatan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kemampuan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sumber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manusia</a:t>
            </a:r>
            <a:r>
              <a:rPr lang="en-US" sz="2000" dirty="0">
                <a:solidFill>
                  <a:schemeClr val="tx1"/>
                </a:solidFill>
              </a:rPr>
              <a:t> dan </a:t>
            </a:r>
            <a:r>
              <a:rPr lang="en-US" sz="2000" dirty="0" err="1">
                <a:solidFill>
                  <a:schemeClr val="tx1"/>
                </a:solidFill>
              </a:rPr>
              <a:t>kepedulian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lingkungan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479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7887-82EF-493A-B478-EA4E96C04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Pemilihan</a:t>
            </a:r>
            <a:r>
              <a:rPr lang="en-US" dirty="0"/>
              <a:t> Tim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C78CB-6935-471F-938F-6B7741073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Pembentukan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</a:t>
            </a:r>
            <a:r>
              <a:rPr lang="en-US" dirty="0">
                <a:solidFill>
                  <a:schemeClr val="tx1"/>
                </a:solidFill>
              </a:rPr>
              <a:t> audit di Indonesia </a:t>
            </a:r>
            <a:r>
              <a:rPr lang="en-US" dirty="0" err="1">
                <a:solidFill>
                  <a:schemeClr val="tx1"/>
                </a:solidFill>
              </a:rPr>
              <a:t>sampai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pembakuan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syarat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kriteria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</a:t>
            </a:r>
            <a:r>
              <a:rPr lang="en-US" dirty="0">
                <a:solidFill>
                  <a:schemeClr val="tx1"/>
                </a:solidFill>
              </a:rPr>
              <a:t> auditor.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Penanggungjawab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tim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pengalaman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banyak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referensi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asosiasi</a:t>
            </a:r>
            <a:r>
              <a:rPr lang="en-US" dirty="0">
                <a:solidFill>
                  <a:schemeClr val="tx1"/>
                </a:solidFill>
              </a:rPr>
              <a:t> auditor </a:t>
            </a:r>
            <a:r>
              <a:rPr lang="en-US" dirty="0" err="1">
                <a:solidFill>
                  <a:schemeClr val="tx1"/>
                </a:solidFill>
              </a:rPr>
              <a:t>internasional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Auditor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mempunyai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pendidikan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sesuai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pengalaman</a:t>
            </a:r>
            <a:r>
              <a:rPr lang="en-US" dirty="0">
                <a:solidFill>
                  <a:schemeClr val="tx1"/>
                </a:solidFill>
              </a:rPr>
              <a:t> professional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melaksanakan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tugasnya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169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5C627-E5E9-4493-822D-9EFC1DC6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Pemilihan</a:t>
            </a:r>
            <a:r>
              <a:rPr lang="en-US" dirty="0"/>
              <a:t> Tim Audit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F078B-565D-47B0-949D-7393B2EE5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dimiliki</a:t>
            </a:r>
            <a:r>
              <a:rPr lang="en-US" dirty="0">
                <a:solidFill>
                  <a:schemeClr val="tx1"/>
                </a:solidFill>
              </a:rPr>
              <a:t> oleh </a:t>
            </a:r>
            <a:r>
              <a:rPr lang="en-US" dirty="0" err="1">
                <a:solidFill>
                  <a:schemeClr val="tx1"/>
                </a:solidFill>
              </a:rPr>
              <a:t>tim</a:t>
            </a:r>
            <a:r>
              <a:rPr lang="en-US" dirty="0">
                <a:solidFill>
                  <a:schemeClr val="tx1"/>
                </a:solidFill>
              </a:rPr>
              <a:t> auditor </a:t>
            </a:r>
            <a:r>
              <a:rPr lang="en-US" dirty="0" err="1">
                <a:solidFill>
                  <a:schemeClr val="tx1"/>
                </a:solidFill>
              </a:rPr>
              <a:t>diantaranya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pengetahuan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  <a:p>
            <a:pPr marL="623888" indent="-333375" algn="just">
              <a:buFont typeface="+mj-lt"/>
              <a:buAutoNum type="alphaLcPeriod"/>
              <a:tabLst>
                <a:tab pos="914400" algn="l"/>
              </a:tabLst>
            </a:pPr>
            <a:r>
              <a:rPr lang="en-US" dirty="0">
                <a:solidFill>
                  <a:schemeClr val="tx1"/>
                </a:solidFill>
              </a:rPr>
              <a:t>Proses, </a:t>
            </a:r>
            <a:r>
              <a:rPr lang="en-US" dirty="0" err="1">
                <a:solidFill>
                  <a:schemeClr val="tx1"/>
                </a:solidFill>
              </a:rPr>
              <a:t>prosedur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teknis</a:t>
            </a:r>
            <a:r>
              <a:rPr lang="en-US" dirty="0">
                <a:solidFill>
                  <a:schemeClr val="tx1"/>
                </a:solidFill>
              </a:rPr>
              <a:t> audit</a:t>
            </a:r>
          </a:p>
          <a:p>
            <a:pPr marL="623888" indent="-333375" algn="just">
              <a:buFont typeface="+mj-lt"/>
              <a:buAutoNum type="alphaLcPeriod"/>
              <a:tabLst>
                <a:tab pos="914400" algn="l"/>
              </a:tabLst>
            </a:pPr>
            <a:r>
              <a:rPr lang="en-US" dirty="0" err="1">
                <a:solidFill>
                  <a:schemeClr val="tx1"/>
                </a:solidFill>
              </a:rPr>
              <a:t>Karakteristik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analisis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system </a:t>
            </a:r>
            <a:r>
              <a:rPr lang="en-US" dirty="0" err="1">
                <a:solidFill>
                  <a:schemeClr val="tx1"/>
                </a:solidFill>
              </a:rPr>
              <a:t>manajemen</a:t>
            </a:r>
            <a:endParaRPr lang="en-US" dirty="0">
              <a:solidFill>
                <a:schemeClr val="tx1"/>
              </a:solidFill>
            </a:endParaRPr>
          </a:p>
          <a:p>
            <a:pPr marL="623888" indent="-333375" algn="just">
              <a:buFont typeface="+mj-lt"/>
              <a:buAutoNum type="alphaLcPeriod"/>
              <a:tabLst>
                <a:tab pos="914400" algn="l"/>
              </a:tabLst>
            </a:pPr>
            <a:r>
              <a:rPr lang="en-US" dirty="0" err="1">
                <a:solidFill>
                  <a:schemeClr val="tx1"/>
                </a:solidFill>
              </a:rPr>
              <a:t>Peraturan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PerUU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kebijaksanaan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endParaRPr lang="en-US" dirty="0">
              <a:solidFill>
                <a:schemeClr val="tx1"/>
              </a:solidFill>
            </a:endParaRPr>
          </a:p>
          <a:p>
            <a:pPr marL="623888" indent="-333375" algn="just">
              <a:buFont typeface="+mj-lt"/>
              <a:buAutoNum type="alphaLcPeriod"/>
              <a:tabLst>
                <a:tab pos="914400" algn="l"/>
              </a:tabLst>
            </a:pP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teknologi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pengelolaan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, Kesehatan dan </a:t>
            </a:r>
            <a:r>
              <a:rPr lang="en-US" dirty="0" err="1">
                <a:solidFill>
                  <a:schemeClr val="tx1"/>
                </a:solidFill>
              </a:rPr>
              <a:t>keselamatan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endParaRPr lang="en-US" dirty="0">
              <a:solidFill>
                <a:schemeClr val="tx1"/>
              </a:solidFill>
            </a:endParaRPr>
          </a:p>
          <a:p>
            <a:pPr marL="623888" indent="-333375" algn="just">
              <a:buFont typeface="+mj-lt"/>
              <a:buAutoNum type="alphaLcPeriod"/>
              <a:tabLst>
                <a:tab pos="914400" algn="l"/>
              </a:tabLst>
            </a:pPr>
            <a:r>
              <a:rPr lang="en-US" dirty="0" err="1">
                <a:solidFill>
                  <a:schemeClr val="tx1"/>
                </a:solidFill>
              </a:rPr>
              <a:t>Fasilitas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usaha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kegiatan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diaudit</a:t>
            </a:r>
            <a:endParaRPr lang="en-US" dirty="0">
              <a:solidFill>
                <a:schemeClr val="tx1"/>
              </a:solidFill>
            </a:endParaRPr>
          </a:p>
          <a:p>
            <a:pPr marL="623888" indent="-333375" algn="just">
              <a:buFont typeface="+mj-lt"/>
              <a:buAutoNum type="alphaLcPeriod"/>
              <a:tabLst>
                <a:tab pos="914400" algn="l"/>
              </a:tabLst>
            </a:pPr>
            <a:r>
              <a:rPr lang="en-US" dirty="0" err="1">
                <a:solidFill>
                  <a:schemeClr val="tx1"/>
                </a:solidFill>
              </a:rPr>
              <a:t>Potensi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dampak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keselamatan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resiko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bahaya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92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587A6-8A19-42C1-AF72-42B6D2C2E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Pemilihan</a:t>
            </a:r>
            <a:r>
              <a:rPr lang="en-US" dirty="0"/>
              <a:t> Tim Audit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7EECE-6294-48AC-B89D-1946B4ADC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Auditor juga </a:t>
            </a:r>
            <a:r>
              <a:rPr lang="en-US" dirty="0" err="1">
                <a:solidFill>
                  <a:schemeClr val="tx1"/>
                </a:solidFill>
              </a:rPr>
              <a:t>perlu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pelatihan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peningkatan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bidang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dibutuhkan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audit, </a:t>
            </a:r>
            <a:r>
              <a:rPr lang="en-US" dirty="0" err="1">
                <a:solidFill>
                  <a:schemeClr val="tx1"/>
                </a:solidFill>
              </a:rPr>
              <a:t>meliputi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  <a:p>
            <a:pPr marL="692150" indent="-346075" algn="just">
              <a:buFont typeface="+mj-lt"/>
              <a:buAutoNum type="alphaLcPeriod"/>
            </a:pP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berkomunikasi</a:t>
            </a:r>
            <a:endParaRPr lang="en-US" dirty="0">
              <a:solidFill>
                <a:schemeClr val="tx1"/>
              </a:solidFill>
            </a:endParaRPr>
          </a:p>
          <a:p>
            <a:pPr marL="692150" indent="-346075" algn="just">
              <a:buFont typeface="+mj-lt"/>
              <a:buAutoNum type="alphaLcPeriod"/>
            </a:pP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perencanaan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penjadwalan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692150" indent="-346075" algn="just">
              <a:buFont typeface="+mj-lt"/>
              <a:buAutoNum type="alphaLcPeriod"/>
            </a:pP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menganalisis</a:t>
            </a:r>
            <a:r>
              <a:rPr lang="en-US" dirty="0">
                <a:solidFill>
                  <a:schemeClr val="tx1"/>
                </a:solidFill>
              </a:rPr>
              <a:t> data dan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temuan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692150" indent="-346075" algn="just">
              <a:buFont typeface="+mj-lt"/>
              <a:buAutoNum type="alphaLcPeriod"/>
            </a:pP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menulis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laporan</a:t>
            </a:r>
            <a:r>
              <a:rPr lang="en-US" dirty="0">
                <a:solidFill>
                  <a:schemeClr val="tx1"/>
                </a:solidFill>
              </a:rPr>
              <a:t> audit</a:t>
            </a:r>
          </a:p>
          <a:p>
            <a:pPr marL="346075" indent="-346075" algn="just"/>
            <a:r>
              <a:rPr lang="en-US" dirty="0">
                <a:solidFill>
                  <a:schemeClr val="tx1"/>
                </a:solidFill>
              </a:rPr>
              <a:t>Auditor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terlatih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professional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menjamin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ketepatan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konsistensi</a:t>
            </a:r>
            <a:r>
              <a:rPr lang="en-US" dirty="0">
                <a:solidFill>
                  <a:schemeClr val="tx1"/>
                </a:solidFill>
              </a:rPr>
              <a:t> dan </a:t>
            </a:r>
            <a:r>
              <a:rPr lang="en-US" dirty="0" err="1">
                <a:solidFill>
                  <a:schemeClr val="tx1"/>
                </a:solidFill>
              </a:rPr>
              <a:t>objektifitas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pelaksanaan</a:t>
            </a:r>
            <a:r>
              <a:rPr lang="en-US" dirty="0">
                <a:solidFill>
                  <a:schemeClr val="tx1"/>
                </a:solidFill>
              </a:rPr>
              <a:t> audit. </a:t>
            </a:r>
          </a:p>
        </p:txBody>
      </p:sp>
    </p:spTree>
    <p:extLst>
      <p:ext uri="{BB962C8B-B14F-4D97-AF65-F5344CB8AC3E}">
        <p14:creationId xmlns:p14="http://schemas.microsoft.com/office/powerpoint/2010/main" val="689579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35DAC-3CAA-4514-A0F6-79141971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64458"/>
            <a:ext cx="9601200" cy="720213"/>
          </a:xfrm>
        </p:spPr>
        <p:txBody>
          <a:bodyPr/>
          <a:lstStyle/>
          <a:p>
            <a:r>
              <a:rPr lang="en-US" sz="4400" dirty="0" err="1"/>
              <a:t>Metode</a:t>
            </a:r>
            <a:r>
              <a:rPr lang="en-US" sz="4400" dirty="0"/>
              <a:t> </a:t>
            </a:r>
            <a:r>
              <a:rPr lang="en-US" sz="4400" dirty="0" err="1"/>
              <a:t>Pelaksanaan</a:t>
            </a:r>
            <a:r>
              <a:rPr lang="en-US" sz="4400" dirty="0"/>
              <a:t> Audit </a:t>
            </a:r>
            <a:r>
              <a:rPr lang="en-US" sz="4400" dirty="0" err="1"/>
              <a:t>Lingkungan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A65C5-396A-4524-9C71-281DD7E0B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Tahapan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pelaksanaan</a:t>
            </a:r>
            <a:r>
              <a:rPr lang="en-US" dirty="0">
                <a:solidFill>
                  <a:schemeClr val="tx1"/>
                </a:solidFill>
              </a:rPr>
              <a:t> audit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  <a:p>
            <a:pPr marL="623888" indent="-333375" algn="just">
              <a:buFont typeface="+mj-lt"/>
              <a:buAutoNum type="alphaLcPeriod"/>
            </a:pPr>
            <a:r>
              <a:rPr lang="en-US" dirty="0" err="1">
                <a:solidFill>
                  <a:schemeClr val="tx1"/>
                </a:solidFill>
              </a:rPr>
              <a:t>Pendahuluan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penerapan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lingkungan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akan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tergantung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kepada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jenis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 yang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dilaksanakan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jenis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usaha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atau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dan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pelaksanaan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oleh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tim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auditor.</a:t>
            </a:r>
          </a:p>
          <a:p>
            <a:pPr marL="623888" indent="-333375" algn="just">
              <a:buFont typeface="+mj-lt"/>
              <a:buAutoNum type="alphaLcPeriod"/>
            </a:pP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Pra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-audit 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merupakan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bagian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penting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dalam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prosedur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lingkungan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Perenanaan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baik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pada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tahap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ini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akan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menentukan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keberhasilan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pelaksanaan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 dan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tindak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lanjut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audit.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Informasi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diperlukan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dalam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tahap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ini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meliputi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informasi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rinci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mengenai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aktifitas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di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lapangan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, status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hukum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struktur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organisasi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, dan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lingkup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usaha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atau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yang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akan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diaudit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.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Aktifitas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pra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-audit juga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meliputi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pemilihan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tata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laksana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audit,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penentuan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tim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auditor dan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pendanaan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pelaksanaan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Wingdings" panose="05000000000000000000" pitchFamily="2" charset="2"/>
              </a:rPr>
              <a:t>kegiatan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 audit.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0499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70FA373-FC71-43C5-B962-D433940CCD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F44E19-6F9C-40C6-8F6B-82886B9019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05DA89-9689-4EB7-83A3-32913C232C3C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Trading cards</Template>
  <TotalTime>0</TotalTime>
  <Words>1391</Words>
  <Application>Microsoft Office PowerPoint</Application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Book</vt:lpstr>
      <vt:lpstr>Impact</vt:lpstr>
      <vt:lpstr>Wingdings</vt:lpstr>
      <vt:lpstr>Crop</vt:lpstr>
      <vt:lpstr>METODOLOGI AUDIT LINGKUNGAN</vt:lpstr>
      <vt:lpstr>Pendahuluan</vt:lpstr>
      <vt:lpstr>Lanjutan …</vt:lpstr>
      <vt:lpstr>Ruang Lingkup Audit Lingkungan </vt:lpstr>
      <vt:lpstr>Lanjutan …</vt:lpstr>
      <vt:lpstr>Pemilihan Tim Audit</vt:lpstr>
      <vt:lpstr>Pemilihan Tim Audit </vt:lpstr>
      <vt:lpstr>Pemilihan Tim Audit </vt:lpstr>
      <vt:lpstr>Metode Pelaksanaan Audit Lingkungan</vt:lpstr>
      <vt:lpstr>Metode Pelaksanaan Audit Lingkungan</vt:lpstr>
      <vt:lpstr>Metode Pelaksanaan Audit</vt:lpstr>
      <vt:lpstr>Pengelolaan dan Pelaksanaan Audit</vt:lpstr>
      <vt:lpstr>Tata Laksana Audit</vt:lpstr>
      <vt:lpstr>Audit Lingkungan Internal dan Eksternal</vt:lpstr>
      <vt:lpstr>Penggunaan Laporan Audit Lingkungan</vt:lpstr>
      <vt:lpstr>Terimakasih Atas Perhatiannya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2020-04-14T01:37:15Z</dcterms:created>
  <dcterms:modified xsi:type="dcterms:W3CDTF">2024-05-08T01:46:24Z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