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12"/>
  </p:notesMasterIdLst>
  <p:handoutMasterIdLst>
    <p:handoutMasterId r:id="rId13"/>
  </p:handoutMasterIdLst>
  <p:sldIdLst>
    <p:sldId id="261" r:id="rId5"/>
    <p:sldId id="273" r:id="rId6"/>
    <p:sldId id="280" r:id="rId7"/>
    <p:sldId id="306" r:id="rId8"/>
    <p:sldId id="286" r:id="rId9"/>
    <p:sldId id="300" r:id="rId10"/>
    <p:sldId id="31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4" autoAdjust="0"/>
  </p:normalViewPr>
  <p:slideViewPr>
    <p:cSldViewPr>
      <p:cViewPr varScale="1">
        <p:scale>
          <a:sx n="65" d="100"/>
          <a:sy n="65" d="100"/>
        </p:scale>
        <p:origin x="858" y="66"/>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0FDA9-CFFA-41E0-B775-457E53B8B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D"/>
        </a:p>
      </dgm:t>
    </dgm:pt>
    <dgm:pt modelId="{D0562319-D948-494B-BAB1-25F2102CCE14}">
      <dgm:prSet phldrT="[Text]"/>
      <dgm:spPr/>
      <dgm:t>
        <a:bodyPr/>
        <a:lstStyle/>
        <a:p>
          <a:r>
            <a:rPr lang="en-US" dirty="0" err="1"/>
            <a:t>Keselamatan</a:t>
          </a:r>
          <a:r>
            <a:rPr lang="en-US" dirty="0"/>
            <a:t> </a:t>
          </a:r>
          <a:r>
            <a:rPr lang="en-US" dirty="0" err="1"/>
            <a:t>pasien</a:t>
          </a:r>
          <a:r>
            <a:rPr lang="en-US" dirty="0"/>
            <a:t> (Patient safety)</a:t>
          </a:r>
          <a:endParaRPr lang="en-ID" dirty="0"/>
        </a:p>
      </dgm:t>
    </dgm:pt>
    <dgm:pt modelId="{D94365A0-EE7F-473E-A875-0739565D3F02}" type="parTrans" cxnId="{FD96947D-ED36-42FA-BAB8-8FF13A1BBC9E}">
      <dgm:prSet/>
      <dgm:spPr/>
      <dgm:t>
        <a:bodyPr/>
        <a:lstStyle/>
        <a:p>
          <a:endParaRPr lang="en-ID"/>
        </a:p>
      </dgm:t>
    </dgm:pt>
    <dgm:pt modelId="{CC52E2D2-EADF-4120-A5DB-C66125FFEB8B}" type="sibTrans" cxnId="{FD96947D-ED36-42FA-BAB8-8FF13A1BBC9E}">
      <dgm:prSet/>
      <dgm:spPr/>
      <dgm:t>
        <a:bodyPr/>
        <a:lstStyle/>
        <a:p>
          <a:endParaRPr lang="en-ID"/>
        </a:p>
      </dgm:t>
    </dgm:pt>
    <dgm:pt modelId="{D1A5F4A2-9C98-4716-86F4-640521387550}">
      <dgm:prSet phldrT="[Text]"/>
      <dgm:spPr/>
      <dgm:t>
        <a:bodyPr/>
        <a:lstStyle/>
        <a:p>
          <a:r>
            <a:rPr lang="en-US" dirty="0" err="1"/>
            <a:t>Perawatan</a:t>
          </a:r>
          <a:r>
            <a:rPr lang="en-US" dirty="0"/>
            <a:t> </a:t>
          </a:r>
          <a:r>
            <a:rPr lang="en-US" dirty="0" err="1"/>
            <a:t>diri</a:t>
          </a:r>
          <a:endParaRPr lang="en-ID" dirty="0"/>
        </a:p>
      </dgm:t>
    </dgm:pt>
    <dgm:pt modelId="{A888340C-C066-475A-9A76-0996961806FF}" type="parTrans" cxnId="{FEF84C06-B771-4246-BFDC-701021C0C6A8}">
      <dgm:prSet/>
      <dgm:spPr/>
      <dgm:t>
        <a:bodyPr/>
        <a:lstStyle/>
        <a:p>
          <a:endParaRPr lang="en-ID"/>
        </a:p>
      </dgm:t>
    </dgm:pt>
    <dgm:pt modelId="{E396CBE3-E459-4589-9E60-358ECD1491B2}" type="sibTrans" cxnId="{FEF84C06-B771-4246-BFDC-701021C0C6A8}">
      <dgm:prSet/>
      <dgm:spPr/>
      <dgm:t>
        <a:bodyPr/>
        <a:lstStyle/>
        <a:p>
          <a:endParaRPr lang="en-ID"/>
        </a:p>
      </dgm:t>
    </dgm:pt>
    <dgm:pt modelId="{EDB4CC54-643C-4E30-BDC2-AC2131FF6914}">
      <dgm:prSet phldrT="[Text]"/>
      <dgm:spPr/>
      <dgm:t>
        <a:bodyPr/>
        <a:lstStyle/>
        <a:p>
          <a:r>
            <a:rPr lang="en-US" dirty="0" err="1"/>
            <a:t>Kepuasan</a:t>
          </a:r>
          <a:r>
            <a:rPr lang="en-US" dirty="0"/>
            <a:t> </a:t>
          </a:r>
          <a:r>
            <a:rPr lang="en-US" dirty="0" err="1"/>
            <a:t>pasien</a:t>
          </a:r>
          <a:endParaRPr lang="en-ID" dirty="0"/>
        </a:p>
      </dgm:t>
    </dgm:pt>
    <dgm:pt modelId="{2B226BF3-7579-4CCD-99C4-5FC5C05AF032}" type="parTrans" cxnId="{EAE97EFB-7C8C-4D19-A39F-A4E27FCB462D}">
      <dgm:prSet/>
      <dgm:spPr/>
      <dgm:t>
        <a:bodyPr/>
        <a:lstStyle/>
        <a:p>
          <a:endParaRPr lang="en-ID"/>
        </a:p>
      </dgm:t>
    </dgm:pt>
    <dgm:pt modelId="{F17E931E-51D7-4C91-934B-A3C766CCDD1D}" type="sibTrans" cxnId="{EAE97EFB-7C8C-4D19-A39F-A4E27FCB462D}">
      <dgm:prSet/>
      <dgm:spPr/>
      <dgm:t>
        <a:bodyPr/>
        <a:lstStyle/>
        <a:p>
          <a:endParaRPr lang="en-ID"/>
        </a:p>
      </dgm:t>
    </dgm:pt>
    <dgm:pt modelId="{3BE2BE87-928C-4D98-A331-8B8140336AE3}">
      <dgm:prSet/>
      <dgm:spPr/>
      <dgm:t>
        <a:bodyPr/>
        <a:lstStyle/>
        <a:p>
          <a:r>
            <a:rPr lang="en-US" dirty="0" err="1"/>
            <a:t>Kecemasan</a:t>
          </a:r>
          <a:endParaRPr lang="en-ID" dirty="0"/>
        </a:p>
      </dgm:t>
    </dgm:pt>
    <dgm:pt modelId="{CA790C90-890F-48E5-8FD1-74664C092BF8}" type="parTrans" cxnId="{06A1818E-BBA2-45DA-9C2B-AD40004810B6}">
      <dgm:prSet/>
      <dgm:spPr/>
      <dgm:t>
        <a:bodyPr/>
        <a:lstStyle/>
        <a:p>
          <a:endParaRPr lang="en-ID"/>
        </a:p>
      </dgm:t>
    </dgm:pt>
    <dgm:pt modelId="{47817D78-796D-4212-B795-98ED178E18E8}" type="sibTrans" cxnId="{06A1818E-BBA2-45DA-9C2B-AD40004810B6}">
      <dgm:prSet/>
      <dgm:spPr/>
      <dgm:t>
        <a:bodyPr/>
        <a:lstStyle/>
        <a:p>
          <a:endParaRPr lang="en-ID"/>
        </a:p>
      </dgm:t>
    </dgm:pt>
    <dgm:pt modelId="{7516237C-C48D-4A05-A898-F5B5C6221EAE}">
      <dgm:prSet/>
      <dgm:spPr/>
      <dgm:t>
        <a:bodyPr/>
        <a:lstStyle/>
        <a:p>
          <a:r>
            <a:rPr lang="en-US" dirty="0" err="1"/>
            <a:t>Kenyamanan</a:t>
          </a:r>
          <a:endParaRPr lang="en-ID" dirty="0"/>
        </a:p>
      </dgm:t>
    </dgm:pt>
    <dgm:pt modelId="{4DD6FD83-1415-453B-9443-81B721063D61}" type="parTrans" cxnId="{0DFEBA94-E6CB-412F-AE0D-249AA26B04B5}">
      <dgm:prSet/>
      <dgm:spPr/>
      <dgm:t>
        <a:bodyPr/>
        <a:lstStyle/>
        <a:p>
          <a:endParaRPr lang="en-ID"/>
        </a:p>
      </dgm:t>
    </dgm:pt>
    <dgm:pt modelId="{977A89B2-04DB-4808-8FAE-51DC1F77B869}" type="sibTrans" cxnId="{0DFEBA94-E6CB-412F-AE0D-249AA26B04B5}">
      <dgm:prSet/>
      <dgm:spPr/>
      <dgm:t>
        <a:bodyPr/>
        <a:lstStyle/>
        <a:p>
          <a:endParaRPr lang="en-ID"/>
        </a:p>
      </dgm:t>
    </dgm:pt>
    <dgm:pt modelId="{18EAE55E-252C-4D04-BE1E-5C9EC5396581}">
      <dgm:prSet/>
      <dgm:spPr/>
      <dgm:t>
        <a:bodyPr/>
        <a:lstStyle/>
        <a:p>
          <a:r>
            <a:rPr lang="en-US" dirty="0" err="1"/>
            <a:t>Pengetahuan</a:t>
          </a:r>
          <a:endParaRPr lang="en-ID" dirty="0"/>
        </a:p>
      </dgm:t>
    </dgm:pt>
    <dgm:pt modelId="{239FCCA3-3469-4497-8706-19728F6365FC}" type="parTrans" cxnId="{7B5696BC-45DC-45CE-9DD6-9B7C5A62BDFF}">
      <dgm:prSet/>
      <dgm:spPr/>
      <dgm:t>
        <a:bodyPr/>
        <a:lstStyle/>
        <a:p>
          <a:endParaRPr lang="en-ID"/>
        </a:p>
      </dgm:t>
    </dgm:pt>
    <dgm:pt modelId="{43831B8D-862D-4630-B68C-37BAAF1DC3C2}" type="sibTrans" cxnId="{7B5696BC-45DC-45CE-9DD6-9B7C5A62BDFF}">
      <dgm:prSet/>
      <dgm:spPr/>
      <dgm:t>
        <a:bodyPr/>
        <a:lstStyle/>
        <a:p>
          <a:endParaRPr lang="en-ID"/>
        </a:p>
      </dgm:t>
    </dgm:pt>
    <dgm:pt modelId="{0DD72C20-3914-4C39-9EE6-25EF23693950}">
      <dgm:prSet phldrT="[Text]"/>
      <dgm:spPr/>
      <dgm:t>
        <a:bodyPr/>
        <a:lstStyle/>
        <a:p>
          <a:r>
            <a:rPr lang="en-ID" dirty="0" err="1"/>
            <a:t>Pelayanan</a:t>
          </a:r>
          <a:r>
            <a:rPr lang="en-ID" dirty="0"/>
            <a:t> </a:t>
          </a:r>
          <a:r>
            <a:rPr lang="en-ID" dirty="0" err="1"/>
            <a:t>keperawatan</a:t>
          </a:r>
          <a:r>
            <a:rPr lang="en-ID" dirty="0"/>
            <a:t> </a:t>
          </a:r>
          <a:r>
            <a:rPr lang="en-ID" dirty="0" err="1"/>
            <a:t>dinilai</a:t>
          </a:r>
          <a:r>
            <a:rPr lang="en-ID" dirty="0"/>
            <a:t> </a:t>
          </a:r>
          <a:r>
            <a:rPr lang="en-ID" dirty="0" err="1"/>
            <a:t>bermutu</a:t>
          </a:r>
          <a:r>
            <a:rPr lang="en-ID" dirty="0"/>
            <a:t> </a:t>
          </a:r>
          <a:r>
            <a:rPr lang="en-ID" dirty="0" err="1"/>
            <a:t>jika</a:t>
          </a:r>
          <a:r>
            <a:rPr lang="en-ID" dirty="0"/>
            <a:t> </a:t>
          </a:r>
          <a:r>
            <a:rPr lang="en-ID" dirty="0" err="1"/>
            <a:t>pasien</a:t>
          </a:r>
          <a:r>
            <a:rPr lang="en-ID" dirty="0"/>
            <a:t> </a:t>
          </a:r>
          <a:r>
            <a:rPr lang="en-ID" dirty="0" err="1"/>
            <a:t>aman</a:t>
          </a:r>
          <a:r>
            <a:rPr lang="en-ID" dirty="0"/>
            <a:t> </a:t>
          </a:r>
          <a:r>
            <a:rPr lang="en-ID" dirty="0" err="1"/>
            <a:t>dari</a:t>
          </a:r>
          <a:r>
            <a:rPr lang="en-ID" dirty="0"/>
            <a:t> </a:t>
          </a:r>
          <a:r>
            <a:rPr lang="en-ID" dirty="0" err="1"/>
            <a:t>kejadian</a:t>
          </a:r>
          <a:r>
            <a:rPr lang="en-ID" dirty="0"/>
            <a:t> </a:t>
          </a:r>
          <a:r>
            <a:rPr lang="en-ID" dirty="0" err="1"/>
            <a:t>jatuh</a:t>
          </a:r>
          <a:r>
            <a:rPr lang="en-ID" dirty="0"/>
            <a:t>, </a:t>
          </a:r>
          <a:r>
            <a:rPr lang="en-ID" dirty="0" err="1"/>
            <a:t>ulkus</a:t>
          </a:r>
          <a:r>
            <a:rPr lang="en-ID" dirty="0"/>
            <a:t> </a:t>
          </a:r>
          <a:r>
            <a:rPr lang="en-ID" dirty="0" err="1"/>
            <a:t>dekubitus</a:t>
          </a:r>
          <a:r>
            <a:rPr lang="en-ID" dirty="0"/>
            <a:t>, </a:t>
          </a:r>
          <a:r>
            <a:rPr lang="en-ID" dirty="0" err="1"/>
            <a:t>kesalahan</a:t>
          </a:r>
          <a:r>
            <a:rPr lang="en-ID" dirty="0"/>
            <a:t> </a:t>
          </a:r>
          <a:r>
            <a:rPr lang="en-ID" dirty="0" err="1"/>
            <a:t>pemberian</a:t>
          </a:r>
          <a:r>
            <a:rPr lang="en-ID" dirty="0"/>
            <a:t> </a:t>
          </a:r>
          <a:r>
            <a:rPr lang="en-ID" dirty="0" err="1"/>
            <a:t>obat</a:t>
          </a:r>
          <a:r>
            <a:rPr lang="en-ID" dirty="0"/>
            <a:t> dan </a:t>
          </a:r>
          <a:r>
            <a:rPr lang="en-ID" dirty="0" err="1"/>
            <a:t>cidera</a:t>
          </a:r>
          <a:r>
            <a:rPr lang="en-ID" dirty="0"/>
            <a:t> </a:t>
          </a:r>
          <a:r>
            <a:rPr lang="en-ID" dirty="0" err="1"/>
            <a:t>akibat</a:t>
          </a:r>
          <a:r>
            <a:rPr lang="en-ID" dirty="0"/>
            <a:t> restrain. </a:t>
          </a:r>
        </a:p>
      </dgm:t>
    </dgm:pt>
    <dgm:pt modelId="{E58BD3D6-EE58-41FE-9C6A-CDB588BE4E27}" type="parTrans" cxnId="{BA71095B-BCA7-46EA-9837-4D3109C4E73F}">
      <dgm:prSet/>
      <dgm:spPr/>
      <dgm:t>
        <a:bodyPr/>
        <a:lstStyle/>
        <a:p>
          <a:endParaRPr lang="en-ID"/>
        </a:p>
      </dgm:t>
    </dgm:pt>
    <dgm:pt modelId="{9F424692-94CA-41A8-A98C-E09EF7FCC101}" type="sibTrans" cxnId="{BA71095B-BCA7-46EA-9837-4D3109C4E73F}">
      <dgm:prSet/>
      <dgm:spPr/>
      <dgm:t>
        <a:bodyPr/>
        <a:lstStyle/>
        <a:p>
          <a:endParaRPr lang="en-ID"/>
        </a:p>
      </dgm:t>
    </dgm:pt>
    <dgm:pt modelId="{3EBB4CD9-D06E-44CC-995C-27EAC14114E6}">
      <dgm:prSet phldrT="[Text]"/>
      <dgm:spPr/>
      <dgm:t>
        <a:bodyPr/>
        <a:lstStyle/>
        <a:p>
          <a:r>
            <a:rPr lang="en-ID" dirty="0" err="1"/>
            <a:t>Pelayanan</a:t>
          </a:r>
          <a:r>
            <a:rPr lang="en-ID" dirty="0"/>
            <a:t> </a:t>
          </a:r>
          <a:r>
            <a:rPr lang="en-ID" dirty="0" err="1"/>
            <a:t>keperawatan</a:t>
          </a:r>
          <a:r>
            <a:rPr lang="en-ID" dirty="0"/>
            <a:t> </a:t>
          </a:r>
          <a:r>
            <a:rPr lang="en-ID" dirty="0" err="1"/>
            <a:t>bermutu</a:t>
          </a:r>
          <a:r>
            <a:rPr lang="en-ID" dirty="0"/>
            <a:t> </a:t>
          </a:r>
          <a:r>
            <a:rPr lang="en-ID" dirty="0" err="1"/>
            <a:t>jika</a:t>
          </a:r>
          <a:r>
            <a:rPr lang="en-ID" dirty="0"/>
            <a:t> </a:t>
          </a:r>
          <a:r>
            <a:rPr lang="en-ID" dirty="0" err="1"/>
            <a:t>pasien</a:t>
          </a:r>
          <a:r>
            <a:rPr lang="en-ID" dirty="0"/>
            <a:t> </a:t>
          </a:r>
          <a:r>
            <a:rPr lang="en-ID" dirty="0" err="1"/>
            <a:t>terpelihara</a:t>
          </a:r>
          <a:r>
            <a:rPr lang="en-ID" dirty="0"/>
            <a:t> </a:t>
          </a:r>
          <a:r>
            <a:rPr lang="en-ID" dirty="0" err="1"/>
            <a:t>perawatan</a:t>
          </a:r>
          <a:r>
            <a:rPr lang="en-ID" dirty="0"/>
            <a:t> </a:t>
          </a:r>
          <a:r>
            <a:rPr lang="en-ID" dirty="0" err="1"/>
            <a:t>dirinya</a:t>
          </a:r>
          <a:r>
            <a:rPr lang="en-ID" dirty="0"/>
            <a:t> dan </a:t>
          </a:r>
          <a:r>
            <a:rPr lang="en-ID" dirty="0" err="1"/>
            <a:t>bebas</a:t>
          </a:r>
          <a:r>
            <a:rPr lang="en-ID" dirty="0"/>
            <a:t> </a:t>
          </a:r>
          <a:r>
            <a:rPr lang="en-ID" dirty="0" err="1"/>
            <a:t>dari</a:t>
          </a:r>
          <a:r>
            <a:rPr lang="en-ID" dirty="0"/>
            <a:t> </a:t>
          </a:r>
          <a:r>
            <a:rPr lang="en-ID" dirty="0" err="1"/>
            <a:t>penyakit</a:t>
          </a:r>
          <a:r>
            <a:rPr lang="en-ID" dirty="0"/>
            <a:t> yang </a:t>
          </a:r>
          <a:r>
            <a:rPr lang="en-ID" dirty="0" err="1"/>
            <a:t>disebabkan</a:t>
          </a:r>
          <a:r>
            <a:rPr lang="en-ID" dirty="0"/>
            <a:t> oleh </a:t>
          </a:r>
          <a:r>
            <a:rPr lang="en-ID" dirty="0" err="1"/>
            <a:t>higiene</a:t>
          </a:r>
          <a:r>
            <a:rPr lang="en-ID" dirty="0"/>
            <a:t> yang </a:t>
          </a:r>
          <a:r>
            <a:rPr lang="en-ID" dirty="0" err="1"/>
            <a:t>buruk</a:t>
          </a:r>
          <a:r>
            <a:rPr lang="en-ID" dirty="0"/>
            <a:t>.</a:t>
          </a:r>
        </a:p>
      </dgm:t>
    </dgm:pt>
    <dgm:pt modelId="{130FB154-123A-41D7-A382-D2C73C0BFFFE}" type="parTrans" cxnId="{335E0EC2-61EC-451E-8753-763C1657334B}">
      <dgm:prSet/>
      <dgm:spPr/>
      <dgm:t>
        <a:bodyPr/>
        <a:lstStyle/>
        <a:p>
          <a:endParaRPr lang="en-ID"/>
        </a:p>
      </dgm:t>
    </dgm:pt>
    <dgm:pt modelId="{405B72BD-AF66-4817-9B4C-7189D945DE03}" type="sibTrans" cxnId="{335E0EC2-61EC-451E-8753-763C1657334B}">
      <dgm:prSet/>
      <dgm:spPr/>
      <dgm:t>
        <a:bodyPr/>
        <a:lstStyle/>
        <a:p>
          <a:endParaRPr lang="en-ID"/>
        </a:p>
      </dgm:t>
    </dgm:pt>
    <dgm:pt modelId="{B05181CA-CB1B-49A2-B396-CEEEDCA9440E}">
      <dgm:prSet phldrT="[Text]"/>
      <dgm:spPr/>
      <dgm:t>
        <a:bodyPr/>
        <a:lstStyle/>
        <a:p>
          <a:r>
            <a:rPr lang="en-ID" dirty="0" err="1"/>
            <a:t>Tingginya</a:t>
          </a:r>
          <a:r>
            <a:rPr lang="en-ID" dirty="0"/>
            <a:t> </a:t>
          </a:r>
          <a:r>
            <a:rPr lang="en-ID" dirty="0" err="1"/>
            <a:t>tingkat</a:t>
          </a:r>
          <a:r>
            <a:rPr lang="en-ID" dirty="0"/>
            <a:t> </a:t>
          </a:r>
          <a:r>
            <a:rPr lang="en-ID" dirty="0" err="1"/>
            <a:t>kepuasan</a:t>
          </a:r>
          <a:r>
            <a:rPr lang="en-ID" dirty="0"/>
            <a:t> </a:t>
          </a:r>
          <a:r>
            <a:rPr lang="en-ID" dirty="0" err="1"/>
            <a:t>pasien</a:t>
          </a:r>
          <a:r>
            <a:rPr lang="en-ID" dirty="0"/>
            <a:t> </a:t>
          </a:r>
          <a:r>
            <a:rPr lang="en-ID" dirty="0" err="1"/>
            <a:t>terhadap</a:t>
          </a:r>
          <a:r>
            <a:rPr lang="en-ID" dirty="0"/>
            <a:t> </a:t>
          </a:r>
          <a:r>
            <a:rPr lang="en-ID" dirty="0" err="1"/>
            <a:t>pelayanan</a:t>
          </a:r>
          <a:r>
            <a:rPr lang="en-ID" dirty="0"/>
            <a:t> </a:t>
          </a:r>
          <a:r>
            <a:rPr lang="en-ID" dirty="0" err="1"/>
            <a:t>keperawatan</a:t>
          </a:r>
          <a:r>
            <a:rPr lang="en-ID" dirty="0"/>
            <a:t> </a:t>
          </a:r>
          <a:r>
            <a:rPr lang="en-ID" dirty="0" err="1"/>
            <a:t>tercapai</a:t>
          </a:r>
          <a:r>
            <a:rPr lang="en-ID" dirty="0"/>
            <a:t> </a:t>
          </a:r>
          <a:r>
            <a:rPr lang="en-ID" dirty="0" err="1"/>
            <a:t>bila</a:t>
          </a:r>
          <a:r>
            <a:rPr lang="en-ID" dirty="0"/>
            <a:t> </a:t>
          </a:r>
          <a:r>
            <a:rPr lang="en-ID" dirty="0" err="1"/>
            <a:t>terpenuhinya</a:t>
          </a:r>
          <a:r>
            <a:rPr lang="en-ID" dirty="0"/>
            <a:t> </a:t>
          </a:r>
          <a:r>
            <a:rPr lang="en-ID" dirty="0" err="1"/>
            <a:t>kebutuhan</a:t>
          </a:r>
          <a:r>
            <a:rPr lang="en-ID" dirty="0"/>
            <a:t> </a:t>
          </a:r>
          <a:r>
            <a:rPr lang="en-ID" dirty="0" err="1"/>
            <a:t>pasien</a:t>
          </a:r>
          <a:r>
            <a:rPr lang="en-ID" dirty="0"/>
            <a:t>/</a:t>
          </a:r>
          <a:r>
            <a:rPr lang="en-ID" dirty="0" err="1"/>
            <a:t>keluarga</a:t>
          </a:r>
          <a:r>
            <a:rPr lang="en-ID" dirty="0"/>
            <a:t> </a:t>
          </a:r>
          <a:r>
            <a:rPr lang="en-ID" dirty="0" err="1"/>
            <a:t>terhadap</a:t>
          </a:r>
          <a:r>
            <a:rPr lang="en-ID" dirty="0"/>
            <a:t> </a:t>
          </a:r>
          <a:r>
            <a:rPr lang="en-ID" dirty="0" err="1"/>
            <a:t>pelayanan</a:t>
          </a:r>
          <a:r>
            <a:rPr lang="en-ID" dirty="0"/>
            <a:t> </a:t>
          </a:r>
          <a:r>
            <a:rPr lang="en-ID" dirty="0" err="1"/>
            <a:t>keperawatan</a:t>
          </a:r>
          <a:r>
            <a:rPr lang="en-ID" dirty="0"/>
            <a:t> yang </a:t>
          </a:r>
          <a:r>
            <a:rPr lang="en-ID" dirty="0" err="1"/>
            <a:t>diharapkan</a:t>
          </a:r>
          <a:r>
            <a:rPr lang="en-ID" dirty="0"/>
            <a:t>. </a:t>
          </a:r>
        </a:p>
      </dgm:t>
    </dgm:pt>
    <dgm:pt modelId="{96DCAFA5-9433-4594-8C98-BA6EFA7E3056}" type="parTrans" cxnId="{9606ED9F-7EAF-4FAF-AD65-C05B5E022696}">
      <dgm:prSet/>
      <dgm:spPr/>
      <dgm:t>
        <a:bodyPr/>
        <a:lstStyle/>
        <a:p>
          <a:endParaRPr lang="en-ID"/>
        </a:p>
      </dgm:t>
    </dgm:pt>
    <dgm:pt modelId="{DC1CD86C-B5DD-4618-A34E-C24C3D3A478A}" type="sibTrans" cxnId="{9606ED9F-7EAF-4FAF-AD65-C05B5E022696}">
      <dgm:prSet/>
      <dgm:spPr/>
      <dgm:t>
        <a:bodyPr/>
        <a:lstStyle/>
        <a:p>
          <a:endParaRPr lang="en-ID"/>
        </a:p>
      </dgm:t>
    </dgm:pt>
    <dgm:pt modelId="{869AF7C2-92C4-4D0F-8176-05486B0AFD83}">
      <dgm:prSet/>
      <dgm:spPr/>
      <dgm:t>
        <a:bodyPr/>
        <a:lstStyle/>
        <a:p>
          <a:r>
            <a:rPr lang="en-ID" dirty="0" err="1"/>
            <a:t>Cemas</a:t>
          </a:r>
          <a:r>
            <a:rPr lang="en-ID" dirty="0"/>
            <a:t> </a:t>
          </a:r>
          <a:r>
            <a:rPr lang="en-ID" dirty="0" err="1"/>
            <a:t>adalah</a:t>
          </a:r>
          <a:r>
            <a:rPr lang="en-ID" dirty="0"/>
            <a:t> </a:t>
          </a:r>
          <a:r>
            <a:rPr lang="en-ID" dirty="0" err="1"/>
            <a:t>perasaan</a:t>
          </a:r>
          <a:r>
            <a:rPr lang="en-ID" dirty="0"/>
            <a:t> was-was, </a:t>
          </a:r>
          <a:r>
            <a:rPr lang="en-ID" dirty="0" err="1"/>
            <a:t>kuatir</a:t>
          </a:r>
          <a:r>
            <a:rPr lang="en-ID" dirty="0"/>
            <a:t> </a:t>
          </a:r>
          <a:r>
            <a:rPr lang="en-ID" dirty="0" err="1"/>
            <a:t>atau</a:t>
          </a:r>
          <a:r>
            <a:rPr lang="en-ID" dirty="0"/>
            <a:t> </a:t>
          </a:r>
          <a:r>
            <a:rPr lang="en-ID" dirty="0" err="1"/>
            <a:t>perasaan</a:t>
          </a:r>
          <a:r>
            <a:rPr lang="en-ID" dirty="0"/>
            <a:t> </a:t>
          </a:r>
          <a:r>
            <a:rPr lang="en-ID" dirty="0" err="1"/>
            <a:t>tidak</a:t>
          </a:r>
          <a:r>
            <a:rPr lang="en-ID" dirty="0"/>
            <a:t> </a:t>
          </a:r>
          <a:r>
            <a:rPr lang="en-ID" dirty="0" err="1"/>
            <a:t>nyaman</a:t>
          </a:r>
          <a:r>
            <a:rPr lang="en-ID" dirty="0"/>
            <a:t> yang </a:t>
          </a:r>
          <a:r>
            <a:rPr lang="en-ID" dirty="0" err="1"/>
            <a:t>terjadi</a:t>
          </a:r>
          <a:r>
            <a:rPr lang="en-ID" dirty="0"/>
            <a:t> </a:t>
          </a:r>
          <a:r>
            <a:rPr lang="en-ID" dirty="0" err="1"/>
            <a:t>karena</a:t>
          </a:r>
          <a:r>
            <a:rPr lang="en-ID" dirty="0"/>
            <a:t> </a:t>
          </a:r>
          <a:r>
            <a:rPr lang="en-ID" dirty="0" err="1"/>
            <a:t>adanya</a:t>
          </a:r>
          <a:r>
            <a:rPr lang="en-ID" dirty="0"/>
            <a:t> </a:t>
          </a:r>
          <a:r>
            <a:rPr lang="en-ID" dirty="0" err="1"/>
            <a:t>sesuatu</a:t>
          </a:r>
          <a:r>
            <a:rPr lang="en-ID" dirty="0"/>
            <a:t> yang </a:t>
          </a:r>
          <a:r>
            <a:rPr lang="en-ID" dirty="0" err="1"/>
            <a:t>dirasakan</a:t>
          </a:r>
          <a:r>
            <a:rPr lang="en-ID" dirty="0"/>
            <a:t> </a:t>
          </a:r>
          <a:r>
            <a:rPr lang="en-ID" dirty="0" err="1"/>
            <a:t>sebagai</a:t>
          </a:r>
          <a:r>
            <a:rPr lang="en-ID" dirty="0"/>
            <a:t> </a:t>
          </a:r>
          <a:r>
            <a:rPr lang="en-ID" dirty="0" err="1"/>
            <a:t>ancaman</a:t>
          </a:r>
          <a:r>
            <a:rPr lang="en-ID" dirty="0"/>
            <a:t>. </a:t>
          </a:r>
          <a:r>
            <a:rPr lang="en-ID" dirty="0" err="1"/>
            <a:t>Kecemasan</a:t>
          </a:r>
          <a:r>
            <a:rPr lang="en-ID" dirty="0"/>
            <a:t> yang </a:t>
          </a:r>
          <a:r>
            <a:rPr lang="en-ID" dirty="0" err="1"/>
            <a:t>masih</a:t>
          </a:r>
          <a:r>
            <a:rPr lang="en-ID" dirty="0"/>
            <a:t> </a:t>
          </a:r>
          <a:r>
            <a:rPr lang="en-ID" dirty="0" err="1"/>
            <a:t>ada</a:t>
          </a:r>
          <a:r>
            <a:rPr lang="en-ID" dirty="0"/>
            <a:t> </a:t>
          </a:r>
          <a:r>
            <a:rPr lang="en-ID" dirty="0" err="1"/>
            <a:t>setelah</a:t>
          </a:r>
          <a:r>
            <a:rPr lang="en-ID" dirty="0"/>
            <a:t> </a:t>
          </a:r>
          <a:r>
            <a:rPr lang="en-ID" dirty="0" err="1"/>
            <a:t>intervensi</a:t>
          </a:r>
          <a:r>
            <a:rPr lang="en-ID" dirty="0"/>
            <a:t> </a:t>
          </a:r>
          <a:r>
            <a:rPr lang="en-ID" dirty="0" err="1"/>
            <a:t>keperawatan</a:t>
          </a:r>
          <a:r>
            <a:rPr lang="en-ID" dirty="0"/>
            <a:t>, </a:t>
          </a:r>
          <a:r>
            <a:rPr lang="en-ID" dirty="0" err="1"/>
            <a:t>dapat</a:t>
          </a:r>
          <a:r>
            <a:rPr lang="en-ID" dirty="0"/>
            <a:t> </a:t>
          </a:r>
          <a:r>
            <a:rPr lang="en-ID" dirty="0" err="1"/>
            <a:t>menjadi</a:t>
          </a:r>
          <a:r>
            <a:rPr lang="en-ID" dirty="0"/>
            <a:t> </a:t>
          </a:r>
          <a:r>
            <a:rPr lang="en-ID" dirty="0" err="1"/>
            <a:t>indikator</a:t>
          </a:r>
          <a:r>
            <a:rPr lang="en-ID" dirty="0"/>
            <a:t> </a:t>
          </a:r>
          <a:r>
            <a:rPr lang="en-ID" dirty="0" err="1"/>
            <a:t>klinik</a:t>
          </a:r>
          <a:endParaRPr lang="en-ID" dirty="0"/>
        </a:p>
      </dgm:t>
    </dgm:pt>
    <dgm:pt modelId="{72E53081-84CA-4B6A-BB4C-8CCC0099F11E}" type="parTrans" cxnId="{F69AA303-BF2C-4440-BFE1-412D27686218}">
      <dgm:prSet/>
      <dgm:spPr/>
      <dgm:t>
        <a:bodyPr/>
        <a:lstStyle/>
        <a:p>
          <a:endParaRPr lang="en-ID"/>
        </a:p>
      </dgm:t>
    </dgm:pt>
    <dgm:pt modelId="{A29BCB8A-FF96-4654-821E-C2883AB376FB}" type="sibTrans" cxnId="{F69AA303-BF2C-4440-BFE1-412D27686218}">
      <dgm:prSet/>
      <dgm:spPr/>
      <dgm:t>
        <a:bodyPr/>
        <a:lstStyle/>
        <a:p>
          <a:endParaRPr lang="en-ID"/>
        </a:p>
      </dgm:t>
    </dgm:pt>
    <dgm:pt modelId="{CF9AF4C8-993D-4E52-92A5-695F92018304}">
      <dgm:prSet/>
      <dgm:spPr/>
      <dgm:t>
        <a:bodyPr/>
        <a:lstStyle/>
        <a:p>
          <a:r>
            <a:rPr lang="en-ID" dirty="0"/>
            <a:t>Rasa </a:t>
          </a:r>
          <a:r>
            <a:rPr lang="en-ID" dirty="0" err="1"/>
            <a:t>nyaman</a:t>
          </a:r>
          <a:r>
            <a:rPr lang="en-ID" dirty="0"/>
            <a:t> (comfort) </a:t>
          </a:r>
          <a:r>
            <a:rPr lang="en-ID" dirty="0" err="1"/>
            <a:t>adalah</a:t>
          </a:r>
          <a:r>
            <a:rPr lang="en-ID" dirty="0"/>
            <a:t> </a:t>
          </a:r>
          <a:r>
            <a:rPr lang="en-ID" dirty="0" err="1"/>
            <a:t>bebas</a:t>
          </a:r>
          <a:r>
            <a:rPr lang="en-ID" dirty="0"/>
            <a:t> </a:t>
          </a:r>
          <a:r>
            <a:rPr lang="en-ID" dirty="0" err="1"/>
            <a:t>dari</a:t>
          </a:r>
          <a:r>
            <a:rPr lang="en-ID" dirty="0"/>
            <a:t> rasa </a:t>
          </a:r>
          <a:r>
            <a:rPr lang="en-ID" dirty="0" err="1"/>
            <a:t>nyeri</a:t>
          </a:r>
          <a:r>
            <a:rPr lang="en-ID" dirty="0"/>
            <a:t> </a:t>
          </a:r>
          <a:r>
            <a:rPr lang="en-ID" dirty="0" err="1"/>
            <a:t>atau</a:t>
          </a:r>
          <a:r>
            <a:rPr lang="en-ID" dirty="0"/>
            <a:t> </a:t>
          </a:r>
          <a:r>
            <a:rPr lang="en-ID" dirty="0" err="1"/>
            <a:t>nyeri</a:t>
          </a:r>
          <a:r>
            <a:rPr lang="en-ID" dirty="0"/>
            <a:t> </a:t>
          </a:r>
          <a:r>
            <a:rPr lang="en-ID" dirty="0" err="1"/>
            <a:t>terkontrol</a:t>
          </a:r>
          <a:r>
            <a:rPr lang="en-ID" dirty="0"/>
            <a:t>. </a:t>
          </a:r>
          <a:r>
            <a:rPr lang="en-ID" dirty="0" err="1"/>
            <a:t>Pelayanan</a:t>
          </a:r>
          <a:r>
            <a:rPr lang="en-ID" dirty="0"/>
            <a:t> </a:t>
          </a:r>
          <a:r>
            <a:rPr lang="en-ID" dirty="0" err="1"/>
            <a:t>keperawatan</a:t>
          </a:r>
          <a:r>
            <a:rPr lang="en-ID" dirty="0"/>
            <a:t> </a:t>
          </a:r>
          <a:r>
            <a:rPr lang="en-ID" dirty="0" err="1"/>
            <a:t>dinilai</a:t>
          </a:r>
          <a:r>
            <a:rPr lang="en-ID" dirty="0"/>
            <a:t> </a:t>
          </a:r>
          <a:r>
            <a:rPr lang="en-ID" dirty="0" err="1"/>
            <a:t>bermutu</a:t>
          </a:r>
          <a:r>
            <a:rPr lang="en-ID" dirty="0"/>
            <a:t> </a:t>
          </a:r>
          <a:r>
            <a:rPr lang="en-ID" dirty="0" err="1"/>
            <a:t>jika</a:t>
          </a:r>
          <a:r>
            <a:rPr lang="en-ID" dirty="0"/>
            <a:t> </a:t>
          </a:r>
          <a:r>
            <a:rPr lang="en-ID" dirty="0" err="1"/>
            <a:t>pasien</a:t>
          </a:r>
          <a:r>
            <a:rPr lang="en-ID" dirty="0"/>
            <a:t> </a:t>
          </a:r>
          <a:r>
            <a:rPr lang="en-ID" dirty="0" err="1"/>
            <a:t>merasa</a:t>
          </a:r>
          <a:r>
            <a:rPr lang="en-ID" dirty="0"/>
            <a:t> </a:t>
          </a:r>
          <a:r>
            <a:rPr lang="sv-SE" dirty="0"/>
            <a:t>nyaman dan bebas dari rasa nyeri dan menyakitkan</a:t>
          </a:r>
          <a:endParaRPr lang="en-ID" dirty="0"/>
        </a:p>
      </dgm:t>
    </dgm:pt>
    <dgm:pt modelId="{B0D64D0B-11CE-47D2-BB28-7C0E6C0BF235}" type="parTrans" cxnId="{FA7EF5AF-6434-4B33-8339-30B7380E6AEF}">
      <dgm:prSet/>
      <dgm:spPr/>
      <dgm:t>
        <a:bodyPr/>
        <a:lstStyle/>
        <a:p>
          <a:endParaRPr lang="en-ID"/>
        </a:p>
      </dgm:t>
    </dgm:pt>
    <dgm:pt modelId="{9C28FB67-3C9D-4DFE-ADB9-8725BBD2F3A9}" type="sibTrans" cxnId="{FA7EF5AF-6434-4B33-8339-30B7380E6AEF}">
      <dgm:prSet/>
      <dgm:spPr/>
      <dgm:t>
        <a:bodyPr/>
        <a:lstStyle/>
        <a:p>
          <a:endParaRPr lang="en-ID"/>
        </a:p>
      </dgm:t>
    </dgm:pt>
    <dgm:pt modelId="{5C950731-EEE0-45AF-960A-B0876DD33E55}">
      <dgm:prSet/>
      <dgm:spPr/>
      <dgm:t>
        <a:bodyPr/>
        <a:lstStyle/>
        <a:p>
          <a:r>
            <a:rPr lang="en-ID" dirty="0" err="1"/>
            <a:t>pengetahuan</a:t>
          </a:r>
          <a:r>
            <a:rPr lang="en-ID" dirty="0"/>
            <a:t> </a:t>
          </a:r>
          <a:r>
            <a:rPr lang="en-ID" dirty="0" err="1"/>
            <a:t>dimana</a:t>
          </a:r>
          <a:r>
            <a:rPr lang="en-ID" dirty="0"/>
            <a:t> salah </a:t>
          </a:r>
          <a:r>
            <a:rPr lang="en-ID" dirty="0" err="1"/>
            <a:t>satunya</a:t>
          </a:r>
          <a:r>
            <a:rPr lang="en-ID" dirty="0"/>
            <a:t> </a:t>
          </a:r>
          <a:r>
            <a:rPr lang="en-ID" dirty="0" err="1"/>
            <a:t>diimplementasikan</a:t>
          </a:r>
          <a:r>
            <a:rPr lang="en-ID" dirty="0"/>
            <a:t> </a:t>
          </a:r>
          <a:r>
            <a:rPr lang="en-ID" dirty="0" err="1"/>
            <a:t>dalam</a:t>
          </a:r>
          <a:r>
            <a:rPr lang="en-ID" dirty="0"/>
            <a:t> program discharge planning. </a:t>
          </a:r>
        </a:p>
      </dgm:t>
    </dgm:pt>
    <dgm:pt modelId="{D2AC8107-825C-4497-9EDE-13C5308006FD}" type="parTrans" cxnId="{F5E44F97-3C71-4B9C-B8A4-27333AF06696}">
      <dgm:prSet/>
      <dgm:spPr/>
      <dgm:t>
        <a:bodyPr/>
        <a:lstStyle/>
        <a:p>
          <a:endParaRPr lang="en-ID"/>
        </a:p>
      </dgm:t>
    </dgm:pt>
    <dgm:pt modelId="{8CC1B9FE-9F39-45C7-8CA4-054D18EA2AB3}" type="sibTrans" cxnId="{F5E44F97-3C71-4B9C-B8A4-27333AF06696}">
      <dgm:prSet/>
      <dgm:spPr/>
      <dgm:t>
        <a:bodyPr/>
        <a:lstStyle/>
        <a:p>
          <a:endParaRPr lang="en-ID"/>
        </a:p>
      </dgm:t>
    </dgm:pt>
    <dgm:pt modelId="{2C5496DC-868F-458E-AA1D-7DD378F8CDCD}" type="pres">
      <dgm:prSet presAssocID="{3700FDA9-CFFA-41E0-B775-457E53B8B7B8}" presName="linear" presStyleCnt="0">
        <dgm:presLayoutVars>
          <dgm:animLvl val="lvl"/>
          <dgm:resizeHandles val="exact"/>
        </dgm:presLayoutVars>
      </dgm:prSet>
      <dgm:spPr/>
    </dgm:pt>
    <dgm:pt modelId="{92B6E755-FCD1-41DD-90A5-95D310887D6E}" type="pres">
      <dgm:prSet presAssocID="{D0562319-D948-494B-BAB1-25F2102CCE14}" presName="parentText" presStyleLbl="node1" presStyleIdx="0" presStyleCnt="6">
        <dgm:presLayoutVars>
          <dgm:chMax val="0"/>
          <dgm:bulletEnabled val="1"/>
        </dgm:presLayoutVars>
      </dgm:prSet>
      <dgm:spPr/>
    </dgm:pt>
    <dgm:pt modelId="{A666E2A3-2EA8-4B8E-BEDD-7AD0AC1BCEA1}" type="pres">
      <dgm:prSet presAssocID="{D0562319-D948-494B-BAB1-25F2102CCE14}" presName="childText" presStyleLbl="revTx" presStyleIdx="0" presStyleCnt="6">
        <dgm:presLayoutVars>
          <dgm:bulletEnabled val="1"/>
        </dgm:presLayoutVars>
      </dgm:prSet>
      <dgm:spPr/>
    </dgm:pt>
    <dgm:pt modelId="{8E48E55B-AA80-46E9-A68C-1C216EFC6355}" type="pres">
      <dgm:prSet presAssocID="{D1A5F4A2-9C98-4716-86F4-640521387550}" presName="parentText" presStyleLbl="node1" presStyleIdx="1" presStyleCnt="6">
        <dgm:presLayoutVars>
          <dgm:chMax val="0"/>
          <dgm:bulletEnabled val="1"/>
        </dgm:presLayoutVars>
      </dgm:prSet>
      <dgm:spPr/>
    </dgm:pt>
    <dgm:pt modelId="{D10A25C4-E88A-43BE-A318-4D41C052408E}" type="pres">
      <dgm:prSet presAssocID="{D1A5F4A2-9C98-4716-86F4-640521387550}" presName="childText" presStyleLbl="revTx" presStyleIdx="1" presStyleCnt="6">
        <dgm:presLayoutVars>
          <dgm:bulletEnabled val="1"/>
        </dgm:presLayoutVars>
      </dgm:prSet>
      <dgm:spPr/>
    </dgm:pt>
    <dgm:pt modelId="{F460860D-D1D1-4D39-9230-63A31FB35EB9}" type="pres">
      <dgm:prSet presAssocID="{EDB4CC54-643C-4E30-BDC2-AC2131FF6914}" presName="parentText" presStyleLbl="node1" presStyleIdx="2" presStyleCnt="6">
        <dgm:presLayoutVars>
          <dgm:chMax val="0"/>
          <dgm:bulletEnabled val="1"/>
        </dgm:presLayoutVars>
      </dgm:prSet>
      <dgm:spPr/>
    </dgm:pt>
    <dgm:pt modelId="{5F708F0B-27B5-4A6C-B209-F5FF49CF0931}" type="pres">
      <dgm:prSet presAssocID="{EDB4CC54-643C-4E30-BDC2-AC2131FF6914}" presName="childText" presStyleLbl="revTx" presStyleIdx="2" presStyleCnt="6">
        <dgm:presLayoutVars>
          <dgm:bulletEnabled val="1"/>
        </dgm:presLayoutVars>
      </dgm:prSet>
      <dgm:spPr/>
    </dgm:pt>
    <dgm:pt modelId="{9069526E-4A6A-437F-B8EC-B5202987A241}" type="pres">
      <dgm:prSet presAssocID="{3BE2BE87-928C-4D98-A331-8B8140336AE3}" presName="parentText" presStyleLbl="node1" presStyleIdx="3" presStyleCnt="6">
        <dgm:presLayoutVars>
          <dgm:chMax val="0"/>
          <dgm:bulletEnabled val="1"/>
        </dgm:presLayoutVars>
      </dgm:prSet>
      <dgm:spPr/>
    </dgm:pt>
    <dgm:pt modelId="{2BDFBB6C-CD57-42E7-8C32-DF0069C4491C}" type="pres">
      <dgm:prSet presAssocID="{3BE2BE87-928C-4D98-A331-8B8140336AE3}" presName="childText" presStyleLbl="revTx" presStyleIdx="3" presStyleCnt="6">
        <dgm:presLayoutVars>
          <dgm:bulletEnabled val="1"/>
        </dgm:presLayoutVars>
      </dgm:prSet>
      <dgm:spPr/>
    </dgm:pt>
    <dgm:pt modelId="{E07DFA0A-2615-4BF1-B751-70AC9D978F0F}" type="pres">
      <dgm:prSet presAssocID="{7516237C-C48D-4A05-A898-F5B5C6221EAE}" presName="parentText" presStyleLbl="node1" presStyleIdx="4" presStyleCnt="6">
        <dgm:presLayoutVars>
          <dgm:chMax val="0"/>
          <dgm:bulletEnabled val="1"/>
        </dgm:presLayoutVars>
      </dgm:prSet>
      <dgm:spPr/>
    </dgm:pt>
    <dgm:pt modelId="{2A9D48BC-DBDF-45E7-BAB8-B59DFF4A95F0}" type="pres">
      <dgm:prSet presAssocID="{7516237C-C48D-4A05-A898-F5B5C6221EAE}" presName="childText" presStyleLbl="revTx" presStyleIdx="4" presStyleCnt="6">
        <dgm:presLayoutVars>
          <dgm:bulletEnabled val="1"/>
        </dgm:presLayoutVars>
      </dgm:prSet>
      <dgm:spPr/>
    </dgm:pt>
    <dgm:pt modelId="{F6B8F1F3-11AF-4B8C-BD7F-9FDD0F027C88}" type="pres">
      <dgm:prSet presAssocID="{18EAE55E-252C-4D04-BE1E-5C9EC5396581}" presName="parentText" presStyleLbl="node1" presStyleIdx="5" presStyleCnt="6">
        <dgm:presLayoutVars>
          <dgm:chMax val="0"/>
          <dgm:bulletEnabled val="1"/>
        </dgm:presLayoutVars>
      </dgm:prSet>
      <dgm:spPr/>
    </dgm:pt>
    <dgm:pt modelId="{2B278F2D-0B4D-427C-8701-B27D2E31C185}" type="pres">
      <dgm:prSet presAssocID="{18EAE55E-252C-4D04-BE1E-5C9EC5396581}" presName="childText" presStyleLbl="revTx" presStyleIdx="5" presStyleCnt="6">
        <dgm:presLayoutVars>
          <dgm:bulletEnabled val="1"/>
        </dgm:presLayoutVars>
      </dgm:prSet>
      <dgm:spPr/>
    </dgm:pt>
  </dgm:ptLst>
  <dgm:cxnLst>
    <dgm:cxn modelId="{F69AA303-BF2C-4440-BFE1-412D27686218}" srcId="{3BE2BE87-928C-4D98-A331-8B8140336AE3}" destId="{869AF7C2-92C4-4D0F-8176-05486B0AFD83}" srcOrd="0" destOrd="0" parTransId="{72E53081-84CA-4B6A-BB4C-8CCC0099F11E}" sibTransId="{A29BCB8A-FF96-4654-821E-C2883AB376FB}"/>
    <dgm:cxn modelId="{FEF84C06-B771-4246-BFDC-701021C0C6A8}" srcId="{3700FDA9-CFFA-41E0-B775-457E53B8B7B8}" destId="{D1A5F4A2-9C98-4716-86F4-640521387550}" srcOrd="1" destOrd="0" parTransId="{A888340C-C066-475A-9A76-0996961806FF}" sibTransId="{E396CBE3-E459-4589-9E60-358ECD1491B2}"/>
    <dgm:cxn modelId="{1C40C121-CB67-4FD4-B9C9-4DA8A78886AE}" type="presOf" srcId="{D1A5F4A2-9C98-4716-86F4-640521387550}" destId="{8E48E55B-AA80-46E9-A68C-1C216EFC6355}" srcOrd="0" destOrd="0" presId="urn:microsoft.com/office/officeart/2005/8/layout/vList2"/>
    <dgm:cxn modelId="{B91F7D2E-0A4E-4337-A2F4-1FAA095DE9B5}" type="presOf" srcId="{7516237C-C48D-4A05-A898-F5B5C6221EAE}" destId="{E07DFA0A-2615-4BF1-B751-70AC9D978F0F}" srcOrd="0" destOrd="0" presId="urn:microsoft.com/office/officeart/2005/8/layout/vList2"/>
    <dgm:cxn modelId="{AEAFB432-6F0C-43BE-8F7D-DD4C1C487DE9}" type="presOf" srcId="{EDB4CC54-643C-4E30-BDC2-AC2131FF6914}" destId="{F460860D-D1D1-4D39-9230-63A31FB35EB9}" srcOrd="0" destOrd="0" presId="urn:microsoft.com/office/officeart/2005/8/layout/vList2"/>
    <dgm:cxn modelId="{2A3D5533-D916-427F-8618-5D67FCB0D55B}" type="presOf" srcId="{3BE2BE87-928C-4D98-A331-8B8140336AE3}" destId="{9069526E-4A6A-437F-B8EC-B5202987A241}" srcOrd="0" destOrd="0" presId="urn:microsoft.com/office/officeart/2005/8/layout/vList2"/>
    <dgm:cxn modelId="{BA71095B-BCA7-46EA-9837-4D3109C4E73F}" srcId="{D0562319-D948-494B-BAB1-25F2102CCE14}" destId="{0DD72C20-3914-4C39-9EE6-25EF23693950}" srcOrd="0" destOrd="0" parTransId="{E58BD3D6-EE58-41FE-9C6A-CDB588BE4E27}" sibTransId="{9F424692-94CA-41A8-A98C-E09EF7FCC101}"/>
    <dgm:cxn modelId="{A48B895B-81F8-47E3-BD6B-28BF7683EF1A}" type="presOf" srcId="{3700FDA9-CFFA-41E0-B775-457E53B8B7B8}" destId="{2C5496DC-868F-458E-AA1D-7DD378F8CDCD}" srcOrd="0" destOrd="0" presId="urn:microsoft.com/office/officeart/2005/8/layout/vList2"/>
    <dgm:cxn modelId="{CD607B6F-0E61-47D4-A2A4-96B9187E4E62}" type="presOf" srcId="{3EBB4CD9-D06E-44CC-995C-27EAC14114E6}" destId="{D10A25C4-E88A-43BE-A318-4D41C052408E}" srcOrd="0" destOrd="0" presId="urn:microsoft.com/office/officeart/2005/8/layout/vList2"/>
    <dgm:cxn modelId="{FD96947D-ED36-42FA-BAB8-8FF13A1BBC9E}" srcId="{3700FDA9-CFFA-41E0-B775-457E53B8B7B8}" destId="{D0562319-D948-494B-BAB1-25F2102CCE14}" srcOrd="0" destOrd="0" parTransId="{D94365A0-EE7F-473E-A875-0739565D3F02}" sibTransId="{CC52E2D2-EADF-4120-A5DB-C66125FFEB8B}"/>
    <dgm:cxn modelId="{FF624C7E-5157-40B5-A445-521E1E0AF5F1}" type="presOf" srcId="{B05181CA-CB1B-49A2-B396-CEEEDCA9440E}" destId="{5F708F0B-27B5-4A6C-B209-F5FF49CF0931}" srcOrd="0" destOrd="0" presId="urn:microsoft.com/office/officeart/2005/8/layout/vList2"/>
    <dgm:cxn modelId="{F4190C81-DF26-4222-96F6-CA4B7B385AEA}" type="presOf" srcId="{CF9AF4C8-993D-4E52-92A5-695F92018304}" destId="{2A9D48BC-DBDF-45E7-BAB8-B59DFF4A95F0}" srcOrd="0" destOrd="0" presId="urn:microsoft.com/office/officeart/2005/8/layout/vList2"/>
    <dgm:cxn modelId="{06A1818E-BBA2-45DA-9C2B-AD40004810B6}" srcId="{3700FDA9-CFFA-41E0-B775-457E53B8B7B8}" destId="{3BE2BE87-928C-4D98-A331-8B8140336AE3}" srcOrd="3" destOrd="0" parTransId="{CA790C90-890F-48E5-8FD1-74664C092BF8}" sibTransId="{47817D78-796D-4212-B795-98ED178E18E8}"/>
    <dgm:cxn modelId="{0DFEBA94-E6CB-412F-AE0D-249AA26B04B5}" srcId="{3700FDA9-CFFA-41E0-B775-457E53B8B7B8}" destId="{7516237C-C48D-4A05-A898-F5B5C6221EAE}" srcOrd="4" destOrd="0" parTransId="{4DD6FD83-1415-453B-9443-81B721063D61}" sibTransId="{977A89B2-04DB-4808-8FAE-51DC1F77B869}"/>
    <dgm:cxn modelId="{F5E44F97-3C71-4B9C-B8A4-27333AF06696}" srcId="{18EAE55E-252C-4D04-BE1E-5C9EC5396581}" destId="{5C950731-EEE0-45AF-960A-B0876DD33E55}" srcOrd="0" destOrd="0" parTransId="{D2AC8107-825C-4497-9EDE-13C5308006FD}" sibTransId="{8CC1B9FE-9F39-45C7-8CA4-054D18EA2AB3}"/>
    <dgm:cxn modelId="{9EA1299E-31A0-402D-AFD0-C08F84884F45}" type="presOf" srcId="{18EAE55E-252C-4D04-BE1E-5C9EC5396581}" destId="{F6B8F1F3-11AF-4B8C-BD7F-9FDD0F027C88}" srcOrd="0" destOrd="0" presId="urn:microsoft.com/office/officeart/2005/8/layout/vList2"/>
    <dgm:cxn modelId="{9606ED9F-7EAF-4FAF-AD65-C05B5E022696}" srcId="{EDB4CC54-643C-4E30-BDC2-AC2131FF6914}" destId="{B05181CA-CB1B-49A2-B396-CEEEDCA9440E}" srcOrd="0" destOrd="0" parTransId="{96DCAFA5-9433-4594-8C98-BA6EFA7E3056}" sibTransId="{DC1CD86C-B5DD-4618-A34E-C24C3D3A478A}"/>
    <dgm:cxn modelId="{49A6A6A7-818D-4E00-8710-C7F1CB0B0EBF}" type="presOf" srcId="{869AF7C2-92C4-4D0F-8176-05486B0AFD83}" destId="{2BDFBB6C-CD57-42E7-8C32-DF0069C4491C}" srcOrd="0" destOrd="0" presId="urn:microsoft.com/office/officeart/2005/8/layout/vList2"/>
    <dgm:cxn modelId="{FA7EF5AF-6434-4B33-8339-30B7380E6AEF}" srcId="{7516237C-C48D-4A05-A898-F5B5C6221EAE}" destId="{CF9AF4C8-993D-4E52-92A5-695F92018304}" srcOrd="0" destOrd="0" parTransId="{B0D64D0B-11CE-47D2-BB28-7C0E6C0BF235}" sibTransId="{9C28FB67-3C9D-4DFE-ADB9-8725BBD2F3A9}"/>
    <dgm:cxn modelId="{7B5696BC-45DC-45CE-9DD6-9B7C5A62BDFF}" srcId="{3700FDA9-CFFA-41E0-B775-457E53B8B7B8}" destId="{18EAE55E-252C-4D04-BE1E-5C9EC5396581}" srcOrd="5" destOrd="0" parTransId="{239FCCA3-3469-4497-8706-19728F6365FC}" sibTransId="{43831B8D-862D-4630-B68C-37BAAF1DC3C2}"/>
    <dgm:cxn modelId="{335E0EC2-61EC-451E-8753-763C1657334B}" srcId="{D1A5F4A2-9C98-4716-86F4-640521387550}" destId="{3EBB4CD9-D06E-44CC-995C-27EAC14114E6}" srcOrd="0" destOrd="0" parTransId="{130FB154-123A-41D7-A382-D2C73C0BFFFE}" sibTransId="{405B72BD-AF66-4817-9B4C-7189D945DE03}"/>
    <dgm:cxn modelId="{5B6436CF-155B-4C97-B51E-8FA4CF48F78F}" type="presOf" srcId="{0DD72C20-3914-4C39-9EE6-25EF23693950}" destId="{A666E2A3-2EA8-4B8E-BEDD-7AD0AC1BCEA1}" srcOrd="0" destOrd="0" presId="urn:microsoft.com/office/officeart/2005/8/layout/vList2"/>
    <dgm:cxn modelId="{29F2EDE1-E9C5-4BF7-A961-653AA617B2A4}" type="presOf" srcId="{5C950731-EEE0-45AF-960A-B0876DD33E55}" destId="{2B278F2D-0B4D-427C-8701-B27D2E31C185}" srcOrd="0" destOrd="0" presId="urn:microsoft.com/office/officeart/2005/8/layout/vList2"/>
    <dgm:cxn modelId="{9B7DACEA-D50D-4F0E-BC3F-353321EB1C98}" type="presOf" srcId="{D0562319-D948-494B-BAB1-25F2102CCE14}" destId="{92B6E755-FCD1-41DD-90A5-95D310887D6E}" srcOrd="0" destOrd="0" presId="urn:microsoft.com/office/officeart/2005/8/layout/vList2"/>
    <dgm:cxn modelId="{EAE97EFB-7C8C-4D19-A39F-A4E27FCB462D}" srcId="{3700FDA9-CFFA-41E0-B775-457E53B8B7B8}" destId="{EDB4CC54-643C-4E30-BDC2-AC2131FF6914}" srcOrd="2" destOrd="0" parTransId="{2B226BF3-7579-4CCD-99C4-5FC5C05AF032}" sibTransId="{F17E931E-51D7-4C91-934B-A3C766CCDD1D}"/>
    <dgm:cxn modelId="{C21DC79D-7DA7-4AAF-A17B-A42C74B32B19}" type="presParOf" srcId="{2C5496DC-868F-458E-AA1D-7DD378F8CDCD}" destId="{92B6E755-FCD1-41DD-90A5-95D310887D6E}" srcOrd="0" destOrd="0" presId="urn:microsoft.com/office/officeart/2005/8/layout/vList2"/>
    <dgm:cxn modelId="{7C611332-8F37-4783-9D8C-910DC046C9F5}" type="presParOf" srcId="{2C5496DC-868F-458E-AA1D-7DD378F8CDCD}" destId="{A666E2A3-2EA8-4B8E-BEDD-7AD0AC1BCEA1}" srcOrd="1" destOrd="0" presId="urn:microsoft.com/office/officeart/2005/8/layout/vList2"/>
    <dgm:cxn modelId="{C6DCB5D7-C695-4F20-8BF5-378E26E5736C}" type="presParOf" srcId="{2C5496DC-868F-458E-AA1D-7DD378F8CDCD}" destId="{8E48E55B-AA80-46E9-A68C-1C216EFC6355}" srcOrd="2" destOrd="0" presId="urn:microsoft.com/office/officeart/2005/8/layout/vList2"/>
    <dgm:cxn modelId="{B568ABED-495A-45D4-8F8D-FE1BC23970C3}" type="presParOf" srcId="{2C5496DC-868F-458E-AA1D-7DD378F8CDCD}" destId="{D10A25C4-E88A-43BE-A318-4D41C052408E}" srcOrd="3" destOrd="0" presId="urn:microsoft.com/office/officeart/2005/8/layout/vList2"/>
    <dgm:cxn modelId="{36E05B05-F813-4F48-A598-6A0E2E449AEC}" type="presParOf" srcId="{2C5496DC-868F-458E-AA1D-7DD378F8CDCD}" destId="{F460860D-D1D1-4D39-9230-63A31FB35EB9}" srcOrd="4" destOrd="0" presId="urn:microsoft.com/office/officeart/2005/8/layout/vList2"/>
    <dgm:cxn modelId="{965497A3-C22C-4D7D-926D-DFF9119C9E84}" type="presParOf" srcId="{2C5496DC-868F-458E-AA1D-7DD378F8CDCD}" destId="{5F708F0B-27B5-4A6C-B209-F5FF49CF0931}" srcOrd="5" destOrd="0" presId="urn:microsoft.com/office/officeart/2005/8/layout/vList2"/>
    <dgm:cxn modelId="{111C3295-18A7-4705-ADD2-16DF7808D66C}" type="presParOf" srcId="{2C5496DC-868F-458E-AA1D-7DD378F8CDCD}" destId="{9069526E-4A6A-437F-B8EC-B5202987A241}" srcOrd="6" destOrd="0" presId="urn:microsoft.com/office/officeart/2005/8/layout/vList2"/>
    <dgm:cxn modelId="{BE3CCF19-1A38-4C58-A744-8B2DBB9D7399}" type="presParOf" srcId="{2C5496DC-868F-458E-AA1D-7DD378F8CDCD}" destId="{2BDFBB6C-CD57-42E7-8C32-DF0069C4491C}" srcOrd="7" destOrd="0" presId="urn:microsoft.com/office/officeart/2005/8/layout/vList2"/>
    <dgm:cxn modelId="{CA6DF132-AF20-418E-B428-14C99D2AA32C}" type="presParOf" srcId="{2C5496DC-868F-458E-AA1D-7DD378F8CDCD}" destId="{E07DFA0A-2615-4BF1-B751-70AC9D978F0F}" srcOrd="8" destOrd="0" presId="urn:microsoft.com/office/officeart/2005/8/layout/vList2"/>
    <dgm:cxn modelId="{262C6539-7B44-4833-9F9F-B8764874BCC6}" type="presParOf" srcId="{2C5496DC-868F-458E-AA1D-7DD378F8CDCD}" destId="{2A9D48BC-DBDF-45E7-BAB8-B59DFF4A95F0}" srcOrd="9" destOrd="0" presId="urn:microsoft.com/office/officeart/2005/8/layout/vList2"/>
    <dgm:cxn modelId="{631B5572-F77B-430A-A9E1-8B7CB615B135}" type="presParOf" srcId="{2C5496DC-868F-458E-AA1D-7DD378F8CDCD}" destId="{F6B8F1F3-11AF-4B8C-BD7F-9FDD0F027C88}" srcOrd="10" destOrd="0" presId="urn:microsoft.com/office/officeart/2005/8/layout/vList2"/>
    <dgm:cxn modelId="{C6EE5506-1637-4B83-A577-81501219D902}" type="presParOf" srcId="{2C5496DC-868F-458E-AA1D-7DD378F8CDCD}" destId="{2B278F2D-0B4D-427C-8701-B27D2E31C18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6E755-FCD1-41DD-90A5-95D310887D6E}">
      <dsp:nvSpPr>
        <dsp:cNvPr id="0" name=""/>
        <dsp:cNvSpPr/>
      </dsp:nvSpPr>
      <dsp:spPr>
        <a:xfrm>
          <a:off x="0" y="29857"/>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Keselamatan</a:t>
          </a:r>
          <a:r>
            <a:rPr lang="en-US" sz="1700" kern="1200" dirty="0"/>
            <a:t> </a:t>
          </a:r>
          <a:r>
            <a:rPr lang="en-US" sz="1700" kern="1200" dirty="0" err="1"/>
            <a:t>pasien</a:t>
          </a:r>
          <a:r>
            <a:rPr lang="en-US" sz="1700" kern="1200" dirty="0"/>
            <a:t> (Patient safety)</a:t>
          </a:r>
          <a:endParaRPr lang="en-ID" sz="1700" kern="1200" dirty="0"/>
        </a:p>
      </dsp:txBody>
      <dsp:txXfrm>
        <a:off x="18934" y="48791"/>
        <a:ext cx="10767292" cy="349987"/>
      </dsp:txXfrm>
    </dsp:sp>
    <dsp:sp modelId="{A666E2A3-2EA8-4B8E-BEDD-7AD0AC1BCEA1}">
      <dsp:nvSpPr>
        <dsp:cNvPr id="0" name=""/>
        <dsp:cNvSpPr/>
      </dsp:nvSpPr>
      <dsp:spPr>
        <a:xfrm>
          <a:off x="0" y="417712"/>
          <a:ext cx="108051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err="1"/>
            <a:t>Pelayanan</a:t>
          </a:r>
          <a:r>
            <a:rPr lang="en-ID" sz="1300" kern="1200" dirty="0"/>
            <a:t> </a:t>
          </a:r>
          <a:r>
            <a:rPr lang="en-ID" sz="1300" kern="1200" dirty="0" err="1"/>
            <a:t>keperawatan</a:t>
          </a:r>
          <a:r>
            <a:rPr lang="en-ID" sz="1300" kern="1200" dirty="0"/>
            <a:t> </a:t>
          </a:r>
          <a:r>
            <a:rPr lang="en-ID" sz="1300" kern="1200" dirty="0" err="1"/>
            <a:t>dinilai</a:t>
          </a:r>
          <a:r>
            <a:rPr lang="en-ID" sz="1300" kern="1200" dirty="0"/>
            <a:t> </a:t>
          </a:r>
          <a:r>
            <a:rPr lang="en-ID" sz="1300" kern="1200" dirty="0" err="1"/>
            <a:t>bermutu</a:t>
          </a:r>
          <a:r>
            <a:rPr lang="en-ID" sz="1300" kern="1200" dirty="0"/>
            <a:t> </a:t>
          </a:r>
          <a:r>
            <a:rPr lang="en-ID" sz="1300" kern="1200" dirty="0" err="1"/>
            <a:t>jika</a:t>
          </a:r>
          <a:r>
            <a:rPr lang="en-ID" sz="1300" kern="1200" dirty="0"/>
            <a:t> </a:t>
          </a:r>
          <a:r>
            <a:rPr lang="en-ID" sz="1300" kern="1200" dirty="0" err="1"/>
            <a:t>pasien</a:t>
          </a:r>
          <a:r>
            <a:rPr lang="en-ID" sz="1300" kern="1200" dirty="0"/>
            <a:t> </a:t>
          </a:r>
          <a:r>
            <a:rPr lang="en-ID" sz="1300" kern="1200" dirty="0" err="1"/>
            <a:t>aman</a:t>
          </a:r>
          <a:r>
            <a:rPr lang="en-ID" sz="1300" kern="1200" dirty="0"/>
            <a:t> </a:t>
          </a:r>
          <a:r>
            <a:rPr lang="en-ID" sz="1300" kern="1200" dirty="0" err="1"/>
            <a:t>dari</a:t>
          </a:r>
          <a:r>
            <a:rPr lang="en-ID" sz="1300" kern="1200" dirty="0"/>
            <a:t> </a:t>
          </a:r>
          <a:r>
            <a:rPr lang="en-ID" sz="1300" kern="1200" dirty="0" err="1"/>
            <a:t>kejadian</a:t>
          </a:r>
          <a:r>
            <a:rPr lang="en-ID" sz="1300" kern="1200" dirty="0"/>
            <a:t> </a:t>
          </a:r>
          <a:r>
            <a:rPr lang="en-ID" sz="1300" kern="1200" dirty="0" err="1"/>
            <a:t>jatuh</a:t>
          </a:r>
          <a:r>
            <a:rPr lang="en-ID" sz="1300" kern="1200" dirty="0"/>
            <a:t>, </a:t>
          </a:r>
          <a:r>
            <a:rPr lang="en-ID" sz="1300" kern="1200" dirty="0" err="1"/>
            <a:t>ulkus</a:t>
          </a:r>
          <a:r>
            <a:rPr lang="en-ID" sz="1300" kern="1200" dirty="0"/>
            <a:t> </a:t>
          </a:r>
          <a:r>
            <a:rPr lang="en-ID" sz="1300" kern="1200" dirty="0" err="1"/>
            <a:t>dekubitus</a:t>
          </a:r>
          <a:r>
            <a:rPr lang="en-ID" sz="1300" kern="1200" dirty="0"/>
            <a:t>, </a:t>
          </a:r>
          <a:r>
            <a:rPr lang="en-ID" sz="1300" kern="1200" dirty="0" err="1"/>
            <a:t>kesalahan</a:t>
          </a:r>
          <a:r>
            <a:rPr lang="en-ID" sz="1300" kern="1200" dirty="0"/>
            <a:t> </a:t>
          </a:r>
          <a:r>
            <a:rPr lang="en-ID" sz="1300" kern="1200" dirty="0" err="1"/>
            <a:t>pemberian</a:t>
          </a:r>
          <a:r>
            <a:rPr lang="en-ID" sz="1300" kern="1200" dirty="0"/>
            <a:t> </a:t>
          </a:r>
          <a:r>
            <a:rPr lang="en-ID" sz="1300" kern="1200" dirty="0" err="1"/>
            <a:t>obat</a:t>
          </a:r>
          <a:r>
            <a:rPr lang="en-ID" sz="1300" kern="1200" dirty="0"/>
            <a:t> dan </a:t>
          </a:r>
          <a:r>
            <a:rPr lang="en-ID" sz="1300" kern="1200" dirty="0" err="1"/>
            <a:t>cidera</a:t>
          </a:r>
          <a:r>
            <a:rPr lang="en-ID" sz="1300" kern="1200" dirty="0"/>
            <a:t> </a:t>
          </a:r>
          <a:r>
            <a:rPr lang="en-ID" sz="1300" kern="1200" dirty="0" err="1"/>
            <a:t>akibat</a:t>
          </a:r>
          <a:r>
            <a:rPr lang="en-ID" sz="1300" kern="1200" dirty="0"/>
            <a:t> restrain. </a:t>
          </a:r>
        </a:p>
      </dsp:txBody>
      <dsp:txXfrm>
        <a:off x="0" y="417712"/>
        <a:ext cx="10805160" cy="281520"/>
      </dsp:txXfrm>
    </dsp:sp>
    <dsp:sp modelId="{8E48E55B-AA80-46E9-A68C-1C216EFC6355}">
      <dsp:nvSpPr>
        <dsp:cNvPr id="0" name=""/>
        <dsp:cNvSpPr/>
      </dsp:nvSpPr>
      <dsp:spPr>
        <a:xfrm>
          <a:off x="0" y="699232"/>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Perawatan</a:t>
          </a:r>
          <a:r>
            <a:rPr lang="en-US" sz="1700" kern="1200" dirty="0"/>
            <a:t> </a:t>
          </a:r>
          <a:r>
            <a:rPr lang="en-US" sz="1700" kern="1200" dirty="0" err="1"/>
            <a:t>diri</a:t>
          </a:r>
          <a:endParaRPr lang="en-ID" sz="1700" kern="1200" dirty="0"/>
        </a:p>
      </dsp:txBody>
      <dsp:txXfrm>
        <a:off x="18934" y="718166"/>
        <a:ext cx="10767292" cy="349987"/>
      </dsp:txXfrm>
    </dsp:sp>
    <dsp:sp modelId="{D10A25C4-E88A-43BE-A318-4D41C052408E}">
      <dsp:nvSpPr>
        <dsp:cNvPr id="0" name=""/>
        <dsp:cNvSpPr/>
      </dsp:nvSpPr>
      <dsp:spPr>
        <a:xfrm>
          <a:off x="0" y="1087087"/>
          <a:ext cx="108051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err="1"/>
            <a:t>Pelayanan</a:t>
          </a:r>
          <a:r>
            <a:rPr lang="en-ID" sz="1300" kern="1200" dirty="0"/>
            <a:t> </a:t>
          </a:r>
          <a:r>
            <a:rPr lang="en-ID" sz="1300" kern="1200" dirty="0" err="1"/>
            <a:t>keperawatan</a:t>
          </a:r>
          <a:r>
            <a:rPr lang="en-ID" sz="1300" kern="1200" dirty="0"/>
            <a:t> </a:t>
          </a:r>
          <a:r>
            <a:rPr lang="en-ID" sz="1300" kern="1200" dirty="0" err="1"/>
            <a:t>bermutu</a:t>
          </a:r>
          <a:r>
            <a:rPr lang="en-ID" sz="1300" kern="1200" dirty="0"/>
            <a:t> </a:t>
          </a:r>
          <a:r>
            <a:rPr lang="en-ID" sz="1300" kern="1200" dirty="0" err="1"/>
            <a:t>jika</a:t>
          </a:r>
          <a:r>
            <a:rPr lang="en-ID" sz="1300" kern="1200" dirty="0"/>
            <a:t> </a:t>
          </a:r>
          <a:r>
            <a:rPr lang="en-ID" sz="1300" kern="1200" dirty="0" err="1"/>
            <a:t>pasien</a:t>
          </a:r>
          <a:r>
            <a:rPr lang="en-ID" sz="1300" kern="1200" dirty="0"/>
            <a:t> </a:t>
          </a:r>
          <a:r>
            <a:rPr lang="en-ID" sz="1300" kern="1200" dirty="0" err="1"/>
            <a:t>terpelihara</a:t>
          </a:r>
          <a:r>
            <a:rPr lang="en-ID" sz="1300" kern="1200" dirty="0"/>
            <a:t> </a:t>
          </a:r>
          <a:r>
            <a:rPr lang="en-ID" sz="1300" kern="1200" dirty="0" err="1"/>
            <a:t>perawatan</a:t>
          </a:r>
          <a:r>
            <a:rPr lang="en-ID" sz="1300" kern="1200" dirty="0"/>
            <a:t> </a:t>
          </a:r>
          <a:r>
            <a:rPr lang="en-ID" sz="1300" kern="1200" dirty="0" err="1"/>
            <a:t>dirinya</a:t>
          </a:r>
          <a:r>
            <a:rPr lang="en-ID" sz="1300" kern="1200" dirty="0"/>
            <a:t> dan </a:t>
          </a:r>
          <a:r>
            <a:rPr lang="en-ID" sz="1300" kern="1200" dirty="0" err="1"/>
            <a:t>bebas</a:t>
          </a:r>
          <a:r>
            <a:rPr lang="en-ID" sz="1300" kern="1200" dirty="0"/>
            <a:t> </a:t>
          </a:r>
          <a:r>
            <a:rPr lang="en-ID" sz="1300" kern="1200" dirty="0" err="1"/>
            <a:t>dari</a:t>
          </a:r>
          <a:r>
            <a:rPr lang="en-ID" sz="1300" kern="1200" dirty="0"/>
            <a:t> </a:t>
          </a:r>
          <a:r>
            <a:rPr lang="en-ID" sz="1300" kern="1200" dirty="0" err="1"/>
            <a:t>penyakit</a:t>
          </a:r>
          <a:r>
            <a:rPr lang="en-ID" sz="1300" kern="1200" dirty="0"/>
            <a:t> yang </a:t>
          </a:r>
          <a:r>
            <a:rPr lang="en-ID" sz="1300" kern="1200" dirty="0" err="1"/>
            <a:t>disebabkan</a:t>
          </a:r>
          <a:r>
            <a:rPr lang="en-ID" sz="1300" kern="1200" dirty="0"/>
            <a:t> oleh </a:t>
          </a:r>
          <a:r>
            <a:rPr lang="en-ID" sz="1300" kern="1200" dirty="0" err="1"/>
            <a:t>higiene</a:t>
          </a:r>
          <a:r>
            <a:rPr lang="en-ID" sz="1300" kern="1200" dirty="0"/>
            <a:t> yang </a:t>
          </a:r>
          <a:r>
            <a:rPr lang="en-ID" sz="1300" kern="1200" dirty="0" err="1"/>
            <a:t>buruk</a:t>
          </a:r>
          <a:r>
            <a:rPr lang="en-ID" sz="1300" kern="1200" dirty="0"/>
            <a:t>.</a:t>
          </a:r>
        </a:p>
      </dsp:txBody>
      <dsp:txXfrm>
        <a:off x="0" y="1087087"/>
        <a:ext cx="10805160" cy="281520"/>
      </dsp:txXfrm>
    </dsp:sp>
    <dsp:sp modelId="{F460860D-D1D1-4D39-9230-63A31FB35EB9}">
      <dsp:nvSpPr>
        <dsp:cNvPr id="0" name=""/>
        <dsp:cNvSpPr/>
      </dsp:nvSpPr>
      <dsp:spPr>
        <a:xfrm>
          <a:off x="0" y="1368607"/>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Kepuasan</a:t>
          </a:r>
          <a:r>
            <a:rPr lang="en-US" sz="1700" kern="1200" dirty="0"/>
            <a:t> </a:t>
          </a:r>
          <a:r>
            <a:rPr lang="en-US" sz="1700" kern="1200" dirty="0" err="1"/>
            <a:t>pasien</a:t>
          </a:r>
          <a:endParaRPr lang="en-ID" sz="1700" kern="1200" dirty="0"/>
        </a:p>
      </dsp:txBody>
      <dsp:txXfrm>
        <a:off x="18934" y="1387541"/>
        <a:ext cx="10767292" cy="349987"/>
      </dsp:txXfrm>
    </dsp:sp>
    <dsp:sp modelId="{5F708F0B-27B5-4A6C-B209-F5FF49CF0931}">
      <dsp:nvSpPr>
        <dsp:cNvPr id="0" name=""/>
        <dsp:cNvSpPr/>
      </dsp:nvSpPr>
      <dsp:spPr>
        <a:xfrm>
          <a:off x="0" y="1756462"/>
          <a:ext cx="10805160" cy="3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err="1"/>
            <a:t>Tingginya</a:t>
          </a:r>
          <a:r>
            <a:rPr lang="en-ID" sz="1300" kern="1200" dirty="0"/>
            <a:t> </a:t>
          </a:r>
          <a:r>
            <a:rPr lang="en-ID" sz="1300" kern="1200" dirty="0" err="1"/>
            <a:t>tingkat</a:t>
          </a:r>
          <a:r>
            <a:rPr lang="en-ID" sz="1300" kern="1200" dirty="0"/>
            <a:t> </a:t>
          </a:r>
          <a:r>
            <a:rPr lang="en-ID" sz="1300" kern="1200" dirty="0" err="1"/>
            <a:t>kepuasan</a:t>
          </a:r>
          <a:r>
            <a:rPr lang="en-ID" sz="1300" kern="1200" dirty="0"/>
            <a:t> </a:t>
          </a:r>
          <a:r>
            <a:rPr lang="en-ID" sz="1300" kern="1200" dirty="0" err="1"/>
            <a:t>pasien</a:t>
          </a:r>
          <a:r>
            <a:rPr lang="en-ID" sz="1300" kern="1200" dirty="0"/>
            <a:t> </a:t>
          </a:r>
          <a:r>
            <a:rPr lang="en-ID" sz="1300" kern="1200" dirty="0" err="1"/>
            <a:t>terhadap</a:t>
          </a:r>
          <a:r>
            <a:rPr lang="en-ID" sz="1300" kern="1200" dirty="0"/>
            <a:t> </a:t>
          </a:r>
          <a:r>
            <a:rPr lang="en-ID" sz="1300" kern="1200" dirty="0" err="1"/>
            <a:t>pelayanan</a:t>
          </a:r>
          <a:r>
            <a:rPr lang="en-ID" sz="1300" kern="1200" dirty="0"/>
            <a:t> </a:t>
          </a:r>
          <a:r>
            <a:rPr lang="en-ID" sz="1300" kern="1200" dirty="0" err="1"/>
            <a:t>keperawatan</a:t>
          </a:r>
          <a:r>
            <a:rPr lang="en-ID" sz="1300" kern="1200" dirty="0"/>
            <a:t> </a:t>
          </a:r>
          <a:r>
            <a:rPr lang="en-ID" sz="1300" kern="1200" dirty="0" err="1"/>
            <a:t>tercapai</a:t>
          </a:r>
          <a:r>
            <a:rPr lang="en-ID" sz="1300" kern="1200" dirty="0"/>
            <a:t> </a:t>
          </a:r>
          <a:r>
            <a:rPr lang="en-ID" sz="1300" kern="1200" dirty="0" err="1"/>
            <a:t>bila</a:t>
          </a:r>
          <a:r>
            <a:rPr lang="en-ID" sz="1300" kern="1200" dirty="0"/>
            <a:t> </a:t>
          </a:r>
          <a:r>
            <a:rPr lang="en-ID" sz="1300" kern="1200" dirty="0" err="1"/>
            <a:t>terpenuhinya</a:t>
          </a:r>
          <a:r>
            <a:rPr lang="en-ID" sz="1300" kern="1200" dirty="0"/>
            <a:t> </a:t>
          </a:r>
          <a:r>
            <a:rPr lang="en-ID" sz="1300" kern="1200" dirty="0" err="1"/>
            <a:t>kebutuhan</a:t>
          </a:r>
          <a:r>
            <a:rPr lang="en-ID" sz="1300" kern="1200" dirty="0"/>
            <a:t> </a:t>
          </a:r>
          <a:r>
            <a:rPr lang="en-ID" sz="1300" kern="1200" dirty="0" err="1"/>
            <a:t>pasien</a:t>
          </a:r>
          <a:r>
            <a:rPr lang="en-ID" sz="1300" kern="1200" dirty="0"/>
            <a:t>/</a:t>
          </a:r>
          <a:r>
            <a:rPr lang="en-ID" sz="1300" kern="1200" dirty="0" err="1"/>
            <a:t>keluarga</a:t>
          </a:r>
          <a:r>
            <a:rPr lang="en-ID" sz="1300" kern="1200" dirty="0"/>
            <a:t> </a:t>
          </a:r>
          <a:r>
            <a:rPr lang="en-ID" sz="1300" kern="1200" dirty="0" err="1"/>
            <a:t>terhadap</a:t>
          </a:r>
          <a:r>
            <a:rPr lang="en-ID" sz="1300" kern="1200" dirty="0"/>
            <a:t> </a:t>
          </a:r>
          <a:r>
            <a:rPr lang="en-ID" sz="1300" kern="1200" dirty="0" err="1"/>
            <a:t>pelayanan</a:t>
          </a:r>
          <a:r>
            <a:rPr lang="en-ID" sz="1300" kern="1200" dirty="0"/>
            <a:t> </a:t>
          </a:r>
          <a:r>
            <a:rPr lang="en-ID" sz="1300" kern="1200" dirty="0" err="1"/>
            <a:t>keperawatan</a:t>
          </a:r>
          <a:r>
            <a:rPr lang="en-ID" sz="1300" kern="1200" dirty="0"/>
            <a:t> yang </a:t>
          </a:r>
          <a:r>
            <a:rPr lang="en-ID" sz="1300" kern="1200" dirty="0" err="1"/>
            <a:t>diharapkan</a:t>
          </a:r>
          <a:r>
            <a:rPr lang="en-ID" sz="1300" kern="1200" dirty="0"/>
            <a:t>. </a:t>
          </a:r>
        </a:p>
      </dsp:txBody>
      <dsp:txXfrm>
        <a:off x="0" y="1756462"/>
        <a:ext cx="10805160" cy="369495"/>
      </dsp:txXfrm>
    </dsp:sp>
    <dsp:sp modelId="{9069526E-4A6A-437F-B8EC-B5202987A241}">
      <dsp:nvSpPr>
        <dsp:cNvPr id="0" name=""/>
        <dsp:cNvSpPr/>
      </dsp:nvSpPr>
      <dsp:spPr>
        <a:xfrm>
          <a:off x="0" y="2125957"/>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Kecemasan</a:t>
          </a:r>
          <a:endParaRPr lang="en-ID" sz="1700" kern="1200" dirty="0"/>
        </a:p>
      </dsp:txBody>
      <dsp:txXfrm>
        <a:off x="18934" y="2144891"/>
        <a:ext cx="10767292" cy="349987"/>
      </dsp:txXfrm>
    </dsp:sp>
    <dsp:sp modelId="{2BDFBB6C-CD57-42E7-8C32-DF0069C4491C}">
      <dsp:nvSpPr>
        <dsp:cNvPr id="0" name=""/>
        <dsp:cNvSpPr/>
      </dsp:nvSpPr>
      <dsp:spPr>
        <a:xfrm>
          <a:off x="0" y="2513812"/>
          <a:ext cx="10805160" cy="3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err="1"/>
            <a:t>Cemas</a:t>
          </a:r>
          <a:r>
            <a:rPr lang="en-ID" sz="1300" kern="1200" dirty="0"/>
            <a:t> </a:t>
          </a:r>
          <a:r>
            <a:rPr lang="en-ID" sz="1300" kern="1200" dirty="0" err="1"/>
            <a:t>adalah</a:t>
          </a:r>
          <a:r>
            <a:rPr lang="en-ID" sz="1300" kern="1200" dirty="0"/>
            <a:t> </a:t>
          </a:r>
          <a:r>
            <a:rPr lang="en-ID" sz="1300" kern="1200" dirty="0" err="1"/>
            <a:t>perasaan</a:t>
          </a:r>
          <a:r>
            <a:rPr lang="en-ID" sz="1300" kern="1200" dirty="0"/>
            <a:t> was-was, </a:t>
          </a:r>
          <a:r>
            <a:rPr lang="en-ID" sz="1300" kern="1200" dirty="0" err="1"/>
            <a:t>kuatir</a:t>
          </a:r>
          <a:r>
            <a:rPr lang="en-ID" sz="1300" kern="1200" dirty="0"/>
            <a:t> </a:t>
          </a:r>
          <a:r>
            <a:rPr lang="en-ID" sz="1300" kern="1200" dirty="0" err="1"/>
            <a:t>atau</a:t>
          </a:r>
          <a:r>
            <a:rPr lang="en-ID" sz="1300" kern="1200" dirty="0"/>
            <a:t> </a:t>
          </a:r>
          <a:r>
            <a:rPr lang="en-ID" sz="1300" kern="1200" dirty="0" err="1"/>
            <a:t>perasaan</a:t>
          </a:r>
          <a:r>
            <a:rPr lang="en-ID" sz="1300" kern="1200" dirty="0"/>
            <a:t> </a:t>
          </a:r>
          <a:r>
            <a:rPr lang="en-ID" sz="1300" kern="1200" dirty="0" err="1"/>
            <a:t>tidak</a:t>
          </a:r>
          <a:r>
            <a:rPr lang="en-ID" sz="1300" kern="1200" dirty="0"/>
            <a:t> </a:t>
          </a:r>
          <a:r>
            <a:rPr lang="en-ID" sz="1300" kern="1200" dirty="0" err="1"/>
            <a:t>nyaman</a:t>
          </a:r>
          <a:r>
            <a:rPr lang="en-ID" sz="1300" kern="1200" dirty="0"/>
            <a:t> yang </a:t>
          </a:r>
          <a:r>
            <a:rPr lang="en-ID" sz="1300" kern="1200" dirty="0" err="1"/>
            <a:t>terjadi</a:t>
          </a:r>
          <a:r>
            <a:rPr lang="en-ID" sz="1300" kern="1200" dirty="0"/>
            <a:t> </a:t>
          </a:r>
          <a:r>
            <a:rPr lang="en-ID" sz="1300" kern="1200" dirty="0" err="1"/>
            <a:t>karena</a:t>
          </a:r>
          <a:r>
            <a:rPr lang="en-ID" sz="1300" kern="1200" dirty="0"/>
            <a:t> </a:t>
          </a:r>
          <a:r>
            <a:rPr lang="en-ID" sz="1300" kern="1200" dirty="0" err="1"/>
            <a:t>adanya</a:t>
          </a:r>
          <a:r>
            <a:rPr lang="en-ID" sz="1300" kern="1200" dirty="0"/>
            <a:t> </a:t>
          </a:r>
          <a:r>
            <a:rPr lang="en-ID" sz="1300" kern="1200" dirty="0" err="1"/>
            <a:t>sesuatu</a:t>
          </a:r>
          <a:r>
            <a:rPr lang="en-ID" sz="1300" kern="1200" dirty="0"/>
            <a:t> yang </a:t>
          </a:r>
          <a:r>
            <a:rPr lang="en-ID" sz="1300" kern="1200" dirty="0" err="1"/>
            <a:t>dirasakan</a:t>
          </a:r>
          <a:r>
            <a:rPr lang="en-ID" sz="1300" kern="1200" dirty="0"/>
            <a:t> </a:t>
          </a:r>
          <a:r>
            <a:rPr lang="en-ID" sz="1300" kern="1200" dirty="0" err="1"/>
            <a:t>sebagai</a:t>
          </a:r>
          <a:r>
            <a:rPr lang="en-ID" sz="1300" kern="1200" dirty="0"/>
            <a:t> </a:t>
          </a:r>
          <a:r>
            <a:rPr lang="en-ID" sz="1300" kern="1200" dirty="0" err="1"/>
            <a:t>ancaman</a:t>
          </a:r>
          <a:r>
            <a:rPr lang="en-ID" sz="1300" kern="1200" dirty="0"/>
            <a:t>. </a:t>
          </a:r>
          <a:r>
            <a:rPr lang="en-ID" sz="1300" kern="1200" dirty="0" err="1"/>
            <a:t>Kecemasan</a:t>
          </a:r>
          <a:r>
            <a:rPr lang="en-ID" sz="1300" kern="1200" dirty="0"/>
            <a:t> yang </a:t>
          </a:r>
          <a:r>
            <a:rPr lang="en-ID" sz="1300" kern="1200" dirty="0" err="1"/>
            <a:t>masih</a:t>
          </a:r>
          <a:r>
            <a:rPr lang="en-ID" sz="1300" kern="1200" dirty="0"/>
            <a:t> </a:t>
          </a:r>
          <a:r>
            <a:rPr lang="en-ID" sz="1300" kern="1200" dirty="0" err="1"/>
            <a:t>ada</a:t>
          </a:r>
          <a:r>
            <a:rPr lang="en-ID" sz="1300" kern="1200" dirty="0"/>
            <a:t> </a:t>
          </a:r>
          <a:r>
            <a:rPr lang="en-ID" sz="1300" kern="1200" dirty="0" err="1"/>
            <a:t>setelah</a:t>
          </a:r>
          <a:r>
            <a:rPr lang="en-ID" sz="1300" kern="1200" dirty="0"/>
            <a:t> </a:t>
          </a:r>
          <a:r>
            <a:rPr lang="en-ID" sz="1300" kern="1200" dirty="0" err="1"/>
            <a:t>intervensi</a:t>
          </a:r>
          <a:r>
            <a:rPr lang="en-ID" sz="1300" kern="1200" dirty="0"/>
            <a:t> </a:t>
          </a:r>
          <a:r>
            <a:rPr lang="en-ID" sz="1300" kern="1200" dirty="0" err="1"/>
            <a:t>keperawatan</a:t>
          </a:r>
          <a:r>
            <a:rPr lang="en-ID" sz="1300" kern="1200" dirty="0"/>
            <a:t>, </a:t>
          </a:r>
          <a:r>
            <a:rPr lang="en-ID" sz="1300" kern="1200" dirty="0" err="1"/>
            <a:t>dapat</a:t>
          </a:r>
          <a:r>
            <a:rPr lang="en-ID" sz="1300" kern="1200" dirty="0"/>
            <a:t> </a:t>
          </a:r>
          <a:r>
            <a:rPr lang="en-ID" sz="1300" kern="1200" dirty="0" err="1"/>
            <a:t>menjadi</a:t>
          </a:r>
          <a:r>
            <a:rPr lang="en-ID" sz="1300" kern="1200" dirty="0"/>
            <a:t> </a:t>
          </a:r>
          <a:r>
            <a:rPr lang="en-ID" sz="1300" kern="1200" dirty="0" err="1"/>
            <a:t>indikator</a:t>
          </a:r>
          <a:r>
            <a:rPr lang="en-ID" sz="1300" kern="1200" dirty="0"/>
            <a:t> </a:t>
          </a:r>
          <a:r>
            <a:rPr lang="en-ID" sz="1300" kern="1200" dirty="0" err="1"/>
            <a:t>klinik</a:t>
          </a:r>
          <a:endParaRPr lang="en-ID" sz="1300" kern="1200" dirty="0"/>
        </a:p>
      </dsp:txBody>
      <dsp:txXfrm>
        <a:off x="0" y="2513812"/>
        <a:ext cx="10805160" cy="369495"/>
      </dsp:txXfrm>
    </dsp:sp>
    <dsp:sp modelId="{E07DFA0A-2615-4BF1-B751-70AC9D978F0F}">
      <dsp:nvSpPr>
        <dsp:cNvPr id="0" name=""/>
        <dsp:cNvSpPr/>
      </dsp:nvSpPr>
      <dsp:spPr>
        <a:xfrm>
          <a:off x="0" y="2883307"/>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Kenyamanan</a:t>
          </a:r>
          <a:endParaRPr lang="en-ID" sz="1700" kern="1200" dirty="0"/>
        </a:p>
      </dsp:txBody>
      <dsp:txXfrm>
        <a:off x="18934" y="2902241"/>
        <a:ext cx="10767292" cy="349987"/>
      </dsp:txXfrm>
    </dsp:sp>
    <dsp:sp modelId="{2A9D48BC-DBDF-45E7-BAB8-B59DFF4A95F0}">
      <dsp:nvSpPr>
        <dsp:cNvPr id="0" name=""/>
        <dsp:cNvSpPr/>
      </dsp:nvSpPr>
      <dsp:spPr>
        <a:xfrm>
          <a:off x="0" y="3271162"/>
          <a:ext cx="10805160" cy="36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a:t>Rasa </a:t>
          </a:r>
          <a:r>
            <a:rPr lang="en-ID" sz="1300" kern="1200" dirty="0" err="1"/>
            <a:t>nyaman</a:t>
          </a:r>
          <a:r>
            <a:rPr lang="en-ID" sz="1300" kern="1200" dirty="0"/>
            <a:t> (comfort) </a:t>
          </a:r>
          <a:r>
            <a:rPr lang="en-ID" sz="1300" kern="1200" dirty="0" err="1"/>
            <a:t>adalah</a:t>
          </a:r>
          <a:r>
            <a:rPr lang="en-ID" sz="1300" kern="1200" dirty="0"/>
            <a:t> </a:t>
          </a:r>
          <a:r>
            <a:rPr lang="en-ID" sz="1300" kern="1200" dirty="0" err="1"/>
            <a:t>bebas</a:t>
          </a:r>
          <a:r>
            <a:rPr lang="en-ID" sz="1300" kern="1200" dirty="0"/>
            <a:t> </a:t>
          </a:r>
          <a:r>
            <a:rPr lang="en-ID" sz="1300" kern="1200" dirty="0" err="1"/>
            <a:t>dari</a:t>
          </a:r>
          <a:r>
            <a:rPr lang="en-ID" sz="1300" kern="1200" dirty="0"/>
            <a:t> rasa </a:t>
          </a:r>
          <a:r>
            <a:rPr lang="en-ID" sz="1300" kern="1200" dirty="0" err="1"/>
            <a:t>nyeri</a:t>
          </a:r>
          <a:r>
            <a:rPr lang="en-ID" sz="1300" kern="1200" dirty="0"/>
            <a:t> </a:t>
          </a:r>
          <a:r>
            <a:rPr lang="en-ID" sz="1300" kern="1200" dirty="0" err="1"/>
            <a:t>atau</a:t>
          </a:r>
          <a:r>
            <a:rPr lang="en-ID" sz="1300" kern="1200" dirty="0"/>
            <a:t> </a:t>
          </a:r>
          <a:r>
            <a:rPr lang="en-ID" sz="1300" kern="1200" dirty="0" err="1"/>
            <a:t>nyeri</a:t>
          </a:r>
          <a:r>
            <a:rPr lang="en-ID" sz="1300" kern="1200" dirty="0"/>
            <a:t> </a:t>
          </a:r>
          <a:r>
            <a:rPr lang="en-ID" sz="1300" kern="1200" dirty="0" err="1"/>
            <a:t>terkontrol</a:t>
          </a:r>
          <a:r>
            <a:rPr lang="en-ID" sz="1300" kern="1200" dirty="0"/>
            <a:t>. </a:t>
          </a:r>
          <a:r>
            <a:rPr lang="en-ID" sz="1300" kern="1200" dirty="0" err="1"/>
            <a:t>Pelayanan</a:t>
          </a:r>
          <a:r>
            <a:rPr lang="en-ID" sz="1300" kern="1200" dirty="0"/>
            <a:t> </a:t>
          </a:r>
          <a:r>
            <a:rPr lang="en-ID" sz="1300" kern="1200" dirty="0" err="1"/>
            <a:t>keperawatan</a:t>
          </a:r>
          <a:r>
            <a:rPr lang="en-ID" sz="1300" kern="1200" dirty="0"/>
            <a:t> </a:t>
          </a:r>
          <a:r>
            <a:rPr lang="en-ID" sz="1300" kern="1200" dirty="0" err="1"/>
            <a:t>dinilai</a:t>
          </a:r>
          <a:r>
            <a:rPr lang="en-ID" sz="1300" kern="1200" dirty="0"/>
            <a:t> </a:t>
          </a:r>
          <a:r>
            <a:rPr lang="en-ID" sz="1300" kern="1200" dirty="0" err="1"/>
            <a:t>bermutu</a:t>
          </a:r>
          <a:r>
            <a:rPr lang="en-ID" sz="1300" kern="1200" dirty="0"/>
            <a:t> </a:t>
          </a:r>
          <a:r>
            <a:rPr lang="en-ID" sz="1300" kern="1200" dirty="0" err="1"/>
            <a:t>jika</a:t>
          </a:r>
          <a:r>
            <a:rPr lang="en-ID" sz="1300" kern="1200" dirty="0"/>
            <a:t> </a:t>
          </a:r>
          <a:r>
            <a:rPr lang="en-ID" sz="1300" kern="1200" dirty="0" err="1"/>
            <a:t>pasien</a:t>
          </a:r>
          <a:r>
            <a:rPr lang="en-ID" sz="1300" kern="1200" dirty="0"/>
            <a:t> </a:t>
          </a:r>
          <a:r>
            <a:rPr lang="en-ID" sz="1300" kern="1200" dirty="0" err="1"/>
            <a:t>merasa</a:t>
          </a:r>
          <a:r>
            <a:rPr lang="en-ID" sz="1300" kern="1200" dirty="0"/>
            <a:t> </a:t>
          </a:r>
          <a:r>
            <a:rPr lang="sv-SE" sz="1300" kern="1200" dirty="0"/>
            <a:t>nyaman dan bebas dari rasa nyeri dan menyakitkan</a:t>
          </a:r>
          <a:endParaRPr lang="en-ID" sz="1300" kern="1200" dirty="0"/>
        </a:p>
      </dsp:txBody>
      <dsp:txXfrm>
        <a:off x="0" y="3271162"/>
        <a:ext cx="10805160" cy="369495"/>
      </dsp:txXfrm>
    </dsp:sp>
    <dsp:sp modelId="{F6B8F1F3-11AF-4B8C-BD7F-9FDD0F027C88}">
      <dsp:nvSpPr>
        <dsp:cNvPr id="0" name=""/>
        <dsp:cNvSpPr/>
      </dsp:nvSpPr>
      <dsp:spPr>
        <a:xfrm>
          <a:off x="0" y="3640657"/>
          <a:ext cx="10805160" cy="387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err="1"/>
            <a:t>Pengetahuan</a:t>
          </a:r>
          <a:endParaRPr lang="en-ID" sz="1700" kern="1200" dirty="0"/>
        </a:p>
      </dsp:txBody>
      <dsp:txXfrm>
        <a:off x="18934" y="3659591"/>
        <a:ext cx="10767292" cy="349987"/>
      </dsp:txXfrm>
    </dsp:sp>
    <dsp:sp modelId="{2B278F2D-0B4D-427C-8701-B27D2E31C185}">
      <dsp:nvSpPr>
        <dsp:cNvPr id="0" name=""/>
        <dsp:cNvSpPr/>
      </dsp:nvSpPr>
      <dsp:spPr>
        <a:xfrm>
          <a:off x="0" y="4028512"/>
          <a:ext cx="108051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06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ID" sz="1300" kern="1200" dirty="0" err="1"/>
            <a:t>pengetahuan</a:t>
          </a:r>
          <a:r>
            <a:rPr lang="en-ID" sz="1300" kern="1200" dirty="0"/>
            <a:t> </a:t>
          </a:r>
          <a:r>
            <a:rPr lang="en-ID" sz="1300" kern="1200" dirty="0" err="1"/>
            <a:t>dimana</a:t>
          </a:r>
          <a:r>
            <a:rPr lang="en-ID" sz="1300" kern="1200" dirty="0"/>
            <a:t> salah </a:t>
          </a:r>
          <a:r>
            <a:rPr lang="en-ID" sz="1300" kern="1200" dirty="0" err="1"/>
            <a:t>satunya</a:t>
          </a:r>
          <a:r>
            <a:rPr lang="en-ID" sz="1300" kern="1200" dirty="0"/>
            <a:t> </a:t>
          </a:r>
          <a:r>
            <a:rPr lang="en-ID" sz="1300" kern="1200" dirty="0" err="1"/>
            <a:t>diimplementasikan</a:t>
          </a:r>
          <a:r>
            <a:rPr lang="en-ID" sz="1300" kern="1200" dirty="0"/>
            <a:t> </a:t>
          </a:r>
          <a:r>
            <a:rPr lang="en-ID" sz="1300" kern="1200" dirty="0" err="1"/>
            <a:t>dalam</a:t>
          </a:r>
          <a:r>
            <a:rPr lang="en-ID" sz="1300" kern="1200" dirty="0"/>
            <a:t> program discharge planning. </a:t>
          </a:r>
        </a:p>
      </dsp:txBody>
      <dsp:txXfrm>
        <a:off x="0" y="4028512"/>
        <a:ext cx="10805160"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5/14/2025</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5/14/2025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127329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0055" b="10055"/>
          <a:stretch/>
        </p:blipFill>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solidFill>
            <a:schemeClr val="accent1">
              <a:alpha val="72000"/>
            </a:schemeClr>
          </a:solidFill>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p:txBody>
          <a:bodyPr>
            <a:noAutofit/>
          </a:bodyPr>
          <a:lstStyle/>
          <a:p>
            <a:r>
              <a:rPr lang="en-US" sz="6000" dirty="0" err="1"/>
              <a:t>Pengendalian</a:t>
            </a:r>
            <a:r>
              <a:rPr lang="en-US" sz="6000" dirty="0"/>
              <a:t> </a:t>
            </a:r>
            <a:r>
              <a:rPr lang="en-US" sz="6000" dirty="0" err="1"/>
              <a:t>mutu</a:t>
            </a:r>
            <a:r>
              <a:rPr lang="en-US" sz="6000" dirty="0"/>
              <a:t> </a:t>
            </a:r>
            <a:r>
              <a:rPr lang="en-US" sz="6000" dirty="0" err="1"/>
              <a:t>layanan</a:t>
            </a:r>
            <a:r>
              <a:rPr lang="en-US" sz="6000" dirty="0"/>
              <a:t> </a:t>
            </a:r>
            <a:r>
              <a:rPr lang="en-US" sz="6000" dirty="0" err="1"/>
              <a:t>keperawatan</a:t>
            </a:r>
            <a:endParaRPr lang="en-US" sz="6000"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p:txBody>
          <a:bodyPr/>
          <a:lstStyle/>
          <a:p>
            <a:r>
              <a:rPr lang="en-US" dirty="0"/>
              <a:t>Rosly </a:t>
            </a:r>
            <a:r>
              <a:rPr lang="en-US" dirty="0" err="1"/>
              <a:t>Zunaedi</a:t>
            </a:r>
            <a:r>
              <a:rPr lang="en-US" dirty="0"/>
              <a:t>, S.Kep.,Ns.,</a:t>
            </a:r>
            <a:r>
              <a:rPr lang="en-US" dirty="0" err="1"/>
              <a:t>M.Kep</a:t>
            </a:r>
            <a:r>
              <a:rPr lang="en-US" dirty="0"/>
              <a:t>.</a:t>
            </a:r>
          </a:p>
        </p:txBody>
      </p:sp>
    </p:spTree>
    <p:extLst>
      <p:ext uri="{BB962C8B-B14F-4D97-AF65-F5344CB8AC3E}">
        <p14:creationId xmlns:p14="http://schemas.microsoft.com/office/powerpoint/2010/main" val="31352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b="1" dirty="0"/>
              <a:t>PENGERTIAN</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48641" y="2667000"/>
            <a:ext cx="5043303" cy="3660648"/>
          </a:xfrm>
        </p:spPr>
        <p:txBody>
          <a:bodyPr>
            <a:normAutofit/>
          </a:bodyPr>
          <a:lstStyle/>
          <a:p>
            <a:pPr algn="just">
              <a:lnSpc>
                <a:spcPct val="100000"/>
              </a:lnSpc>
            </a:pPr>
            <a:r>
              <a:rPr lang="en-ID" sz="1800" dirty="0" err="1">
                <a:solidFill>
                  <a:srgbClr val="000000"/>
                </a:solidFill>
                <a:latin typeface="Gadugi" panose="020B0502040204020203" pitchFamily="34" charset="0"/>
              </a:rPr>
              <a:t>Pengendalian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adalah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suatu</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aktivitas</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pemeriksaan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segala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sesuatu</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telah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dilakukan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berdasarkan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rencana</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telah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disepakati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melalui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instruksi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dari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atasan</a:t>
            </a:r>
            <a:r>
              <a:rPr lang="en-ID" sz="1800" dirty="0">
                <a:solidFill>
                  <a:srgbClr val="000000"/>
                </a:solidFill>
                <a:latin typeface="Gadugi" panose="020B0502040204020203" pitchFamily="34" charset="0"/>
              </a:rPr>
              <a:t> dan </a:t>
            </a:r>
            <a:r>
              <a:rPr lang="en-ID" sz="1800" dirty="0" err="1">
                <a:solidFill>
                  <a:srgbClr val="000000"/>
                </a:solidFill>
                <a:latin typeface="Gadugi" panose="020B0502040204020203" pitchFamily="34" charset="0"/>
              </a:rPr>
              <a:t>prinsip-prinsip</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telah</a:t>
            </a:r>
            <a:r>
              <a:rPr lang="en-ID" sz="1800" dirty="0">
                <a:solidFill>
                  <a:srgbClr val="000000"/>
                </a:solidFill>
                <a:latin typeface="Gadugi" panose="020B0502040204020203" pitchFamily="34" charset="0"/>
              </a:rPr>
              <a:t> di </a:t>
            </a:r>
            <a:r>
              <a:rPr lang="en-ID" sz="1800" dirty="0" err="1">
                <a:solidFill>
                  <a:srgbClr val="000000"/>
                </a:solidFill>
                <a:latin typeface="Gadugi" panose="020B0502040204020203" pitchFamily="34" charset="0"/>
              </a:rPr>
              <a:t>tentukan</a:t>
            </a:r>
            <a:r>
              <a:rPr lang="en-ID" sz="1800" dirty="0">
                <a:solidFill>
                  <a:srgbClr val="000000"/>
                </a:solidFill>
                <a:latin typeface="Gadugi" panose="020B0502040204020203" pitchFamily="34" charset="0"/>
              </a:rPr>
              <a:t>.</a:t>
            </a:r>
          </a:p>
          <a:p>
            <a:pPr algn="just">
              <a:lnSpc>
                <a:spcPct val="100000"/>
              </a:lnSpc>
            </a:pPr>
            <a:r>
              <a:rPr lang="en-ID" sz="1800" dirty="0" err="1">
                <a:solidFill>
                  <a:srgbClr val="000000"/>
                </a:solidFill>
                <a:latin typeface="Gadugi" panose="020B0502040204020203" pitchFamily="34" charset="0"/>
              </a:rPr>
              <a:t>Pengendalian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dalam</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manajemen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keperawatan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adalah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suatu</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langkah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mengukur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kinerja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berdasarkan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standar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telah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ditentukn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sebelumnya</a:t>
            </a:r>
            <a:r>
              <a:rPr lang="en-ID" sz="1800" dirty="0">
                <a:solidFill>
                  <a:srgbClr val="000000"/>
                </a:solidFill>
                <a:latin typeface="Gadugi" panose="020B0502040204020203" pitchFamily="34" charset="0"/>
              </a:rPr>
              <a:t> dan </a:t>
            </a:r>
            <a:r>
              <a:rPr lang="en-ID" sz="1800" dirty="0" err="1">
                <a:solidFill>
                  <a:srgbClr val="000000"/>
                </a:solidFill>
                <a:latin typeface="Gadugi" panose="020B0502040204020203" pitchFamily="34" charset="0"/>
              </a:rPr>
              <a:t>tindakan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diambil</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untuk</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mengkoreksi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ketidakcocokan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antara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standar</a:t>
            </a:r>
            <a:r>
              <a:rPr lang="en-ID" sz="1800" dirty="0">
                <a:solidFill>
                  <a:srgbClr val="000000"/>
                </a:solidFill>
                <a:latin typeface="Gadugi" panose="020B0502040204020203" pitchFamily="34" charset="0"/>
              </a:rPr>
              <a:t> dan </a:t>
            </a:r>
            <a:r>
              <a:rPr lang="en-ID" sz="1800" dirty="0" err="1">
                <a:solidFill>
                  <a:srgbClr val="000000"/>
                </a:solidFill>
                <a:latin typeface="Gadugi" panose="020B0502040204020203" pitchFamily="34" charset="0"/>
              </a:rPr>
              <a:t>kinerja</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sebenarnya</a:t>
            </a:r>
            <a:r>
              <a:rPr lang="en-ID" sz="1800" dirty="0">
                <a:solidFill>
                  <a:srgbClr val="000000"/>
                </a:solidFill>
                <a:latin typeface="Gadugi" panose="020B0502040204020203" pitchFamily="34" charset="0"/>
              </a:rPr>
              <a:t>.</a:t>
            </a:r>
            <a:endParaRPr lang="en-US" dirty="0"/>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dirty="0"/>
              <a:t>PENGENDALIAN (CONTROLING)</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476F61A4-6EEF-1E44-E31C-029E244EF0B4}"/>
              </a:ext>
            </a:extLst>
          </p:cNvPr>
          <p:cNvPicPr>
            <a:picLocks noChangeAspect="1"/>
          </p:cNvPicPr>
          <p:nvPr/>
        </p:nvPicPr>
        <p:blipFill>
          <a:blip r:embed="rId4"/>
          <a:stretch>
            <a:fillRect/>
          </a:stretch>
        </p:blipFill>
        <p:spPr>
          <a:xfrm>
            <a:off x="6384032" y="2384286"/>
            <a:ext cx="5379783" cy="3787914"/>
          </a:xfrm>
          <a:prstGeom prst="rect">
            <a:avLst/>
          </a:prstGeom>
          <a:ln>
            <a:noFill/>
          </a:ln>
          <a:effectLst>
            <a:softEdge rad="112500"/>
          </a:effectLst>
        </p:spPr>
      </p:pic>
    </p:spTree>
    <p:extLst>
      <p:ext uri="{BB962C8B-B14F-4D97-AF65-F5344CB8AC3E}">
        <p14:creationId xmlns:p14="http://schemas.microsoft.com/office/powerpoint/2010/main" val="10747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a:stretch/>
        </p:blipFill>
        <p:spPr>
          <a:xfrm>
            <a:off x="0" y="112976"/>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PRINSIP DAN MANFAAT PENGENDALIAN MUTU LAYANAN KEPERAWATAN</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b="1" dirty="0">
              <a:solidFill>
                <a:srgbClr val="FF0000">
                  <a:alpha val="0"/>
                </a:srgbClr>
              </a:solidFill>
            </a:endParaRP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589520" y="1981199"/>
            <a:ext cx="3688080" cy="4163339"/>
          </a:xfrm>
        </p:spPr>
        <p:txBody>
          <a:bodyPr>
            <a:normAutofit lnSpcReduction="10000"/>
          </a:bodyPr>
          <a:lstStyle/>
          <a:p>
            <a:pPr marL="342900" indent="-342900">
              <a:buClr>
                <a:srgbClr val="FFC000"/>
              </a:buClr>
              <a:buSzPct val="120000"/>
              <a:buFont typeface="+mj-lt"/>
              <a:buAutoNum type="arabicParenR"/>
            </a:pPr>
            <a:endParaRPr lang="en-ID" sz="1800" dirty="0">
              <a:solidFill>
                <a:srgbClr val="000000"/>
              </a:solidFill>
              <a:latin typeface="Gadugi" panose="020B0502040204020203" pitchFamily="34" charset="0"/>
            </a:endParaRPr>
          </a:p>
          <a:p>
            <a:pPr marL="342900" indent="-342900">
              <a:buClr>
                <a:srgbClr val="FFC000"/>
              </a:buClr>
              <a:buSzPct val="120000"/>
              <a:buFont typeface="+mj-lt"/>
              <a:buAutoNum type="arabicParenR"/>
            </a:pPr>
            <a:r>
              <a:rPr lang="en-ID" sz="1800" dirty="0" err="1">
                <a:solidFill>
                  <a:srgbClr val="000000"/>
                </a:solidFill>
                <a:latin typeface="Gadugi" panose="020B0502040204020203" pitchFamily="34" charset="0"/>
              </a:rPr>
              <a:t>Pengawasan</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dilakukan</a:t>
            </a:r>
            <a:r>
              <a:rPr lang="en-ID" sz="1800" dirty="0">
                <a:solidFill>
                  <a:srgbClr val="000000"/>
                </a:solidFill>
                <a:latin typeface="Gadugi" panose="020B0502040204020203" pitchFamily="34" charset="0"/>
              </a:rPr>
              <a:t> oleh </a:t>
            </a:r>
            <a:r>
              <a:rPr lang="en-ID" sz="1800" dirty="0" err="1">
                <a:solidFill>
                  <a:srgbClr val="000000"/>
                </a:solidFill>
                <a:latin typeface="Gadugi" panose="020B0502040204020203" pitchFamily="34" charset="0"/>
              </a:rPr>
              <a:t>manajer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keperawatan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harus</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dapat</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dimengerti</a:t>
            </a:r>
            <a:r>
              <a:rPr lang="en-ID" sz="1800" dirty="0">
                <a:solidFill>
                  <a:srgbClr val="000000"/>
                </a:solidFill>
                <a:latin typeface="Gadugi" panose="020B0502040204020203" pitchFamily="34" charset="0"/>
              </a:rPr>
              <a:t> oleh </a:t>
            </a:r>
            <a:r>
              <a:rPr lang="en-ID" sz="1800" dirty="0" err="1">
                <a:solidFill>
                  <a:srgbClr val="000000"/>
                </a:solidFill>
                <a:latin typeface="Gadugi" panose="020B0502040204020203" pitchFamily="34" charset="0"/>
              </a:rPr>
              <a:t>staf</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atau</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perawat</a:t>
            </a:r>
            <a:r>
              <a:rPr lang="en-ID" sz="1800" dirty="0">
                <a:solidFill>
                  <a:srgbClr val="000000"/>
                </a:solidFill>
                <a:latin typeface="Gadugi" panose="020B0502040204020203" pitchFamily="34" charset="0"/>
              </a:rPr>
              <a:t> dan </a:t>
            </a:r>
            <a:r>
              <a:rPr lang="en-ID" sz="1800" dirty="0" err="1">
                <a:solidFill>
                  <a:srgbClr val="000000"/>
                </a:solidFill>
                <a:latin typeface="Gadugi" panose="020B0502040204020203" pitchFamily="34" charset="0"/>
              </a:rPr>
              <a:t>hasilnya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dapat</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diukur</a:t>
            </a:r>
            <a:r>
              <a:rPr lang="en-ID" sz="1800" dirty="0">
                <a:solidFill>
                  <a:srgbClr val="000000"/>
                </a:solidFill>
                <a:latin typeface="Gadugi" panose="020B0502040204020203" pitchFamily="34" charset="0"/>
              </a:rPr>
              <a:t>.</a:t>
            </a:r>
          </a:p>
          <a:p>
            <a:pPr marL="342900" indent="-342900">
              <a:buClr>
                <a:srgbClr val="FFC000"/>
              </a:buClr>
              <a:buSzPct val="120000"/>
              <a:buAutoNum type="arabicParenR"/>
            </a:pPr>
            <a:r>
              <a:rPr lang="en-ID" sz="1800" dirty="0" err="1">
                <a:solidFill>
                  <a:srgbClr val="000000"/>
                </a:solidFill>
                <a:latin typeface="Gadugi" panose="020B0502040204020203" pitchFamily="34" charset="0"/>
              </a:rPr>
              <a:t>Manajer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keperawaatan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harus</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dapat</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meyakinkan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bahwa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pengendalian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adalah</a:t>
            </a:r>
            <a:r>
              <a:rPr lang="en-ID" sz="1800" dirty="0">
                <a:solidFill>
                  <a:srgbClr val="000000"/>
                </a:solidFill>
                <a:latin typeface="Gadugi" panose="020B0502040204020203" pitchFamily="34" charset="0"/>
              </a:rPr>
              <a:t> salah </a:t>
            </a:r>
            <a:r>
              <a:rPr lang="en-ID" sz="1800" dirty="0" err="1">
                <a:solidFill>
                  <a:srgbClr val="000000"/>
                </a:solidFill>
                <a:latin typeface="Gadugi" panose="020B0502040204020203" pitchFamily="34" charset="0"/>
              </a:rPr>
              <a:t>satu</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cara</a:t>
            </a:r>
            <a:r>
              <a:rPr lang="en-ID" sz="1800" dirty="0">
                <a:solidFill>
                  <a:srgbClr val="000000"/>
                </a:solidFill>
                <a:latin typeface="Gadugi" panose="020B0502040204020203" pitchFamily="34" charset="0"/>
              </a:rPr>
              <a:t> yang </a:t>
            </a:r>
            <a:r>
              <a:rPr lang="en-ID" sz="1800" dirty="0" err="1">
                <a:solidFill>
                  <a:srgbClr val="000000"/>
                </a:solidFill>
                <a:latin typeface="Gadugi" panose="020B0502040204020203" pitchFamily="34" charset="0"/>
              </a:rPr>
              <a:t>baik</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untuk</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mencapai</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tujuan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organisasi</a:t>
            </a:r>
            <a:endParaRPr lang="en-ID" sz="1800" dirty="0">
              <a:solidFill>
                <a:srgbClr val="000000"/>
              </a:solidFill>
              <a:latin typeface="Gadugi" panose="020B0502040204020203" pitchFamily="34" charset="0"/>
            </a:endParaRPr>
          </a:p>
          <a:p>
            <a:pPr marL="342900" indent="-342900">
              <a:buClr>
                <a:srgbClr val="FFC000"/>
              </a:buClr>
              <a:buSzPct val="120000"/>
              <a:buAutoNum type="arabicParenR"/>
            </a:pPr>
            <a:r>
              <a:rPr lang="en-ID" sz="1800" dirty="0" err="1">
                <a:solidFill>
                  <a:srgbClr val="000000"/>
                </a:solidFill>
                <a:latin typeface="Gadugi" panose="020B0502040204020203" pitchFamily="34" charset="0"/>
              </a:rPr>
              <a:t>Manajer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keperawatan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harus</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mensosialisasikan</a:t>
            </a:r>
            <a:r>
              <a:rPr lang="en-ID" sz="1800" dirty="0">
                <a:solidFill>
                  <a:srgbClr val="000000"/>
                </a:solidFill>
                <a:latin typeface="Gadugi" panose="020B0502040204020203" pitchFamily="34" charset="0"/>
              </a:rPr>
              <a:t> dan </a:t>
            </a:r>
            <a:r>
              <a:rPr lang="en-ID" sz="1800" dirty="0" err="1">
                <a:solidFill>
                  <a:srgbClr val="000000"/>
                </a:solidFill>
                <a:latin typeface="Gadugi" panose="020B0502040204020203" pitchFamily="34" charset="0"/>
              </a:rPr>
              <a:t>menjelaskan</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standar</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kinerja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kepada</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seluruh</a:t>
            </a:r>
            <a:r>
              <a:rPr lang="en-ID" sz="1800" dirty="0">
                <a:solidFill>
                  <a:srgbClr val="000000"/>
                </a:solidFill>
                <a:latin typeface="Gadugi" panose="020B0502040204020203" pitchFamily="34" charset="0"/>
              </a:rPr>
              <a:t> </a:t>
            </a:r>
            <a:r>
              <a:rPr lang="en-ID" sz="1800" dirty="0" err="1">
                <a:solidFill>
                  <a:srgbClr val="000000"/>
                </a:solidFill>
                <a:latin typeface="Gadugi" panose="020B0502040204020203" pitchFamily="34" charset="0"/>
              </a:rPr>
              <a:t>staf</a:t>
            </a:r>
            <a:r>
              <a:rPr lang="en-ID" sz="1800" dirty="0">
                <a:solidFill>
                  <a:srgbClr val="000000"/>
                </a:solidFill>
                <a:latin typeface="Gadugi" panose="020B0502040204020203" pitchFamily="34" charset="0"/>
              </a:rPr>
              <a:t>. </a:t>
            </a:r>
            <a:endParaRPr lang="en-US" dirty="0"/>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3</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20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257300" y="836712"/>
            <a:ext cx="4114800" cy="5760640"/>
          </a:xfrm>
        </p:spPr>
        <p:txBody>
          <a:bodyPr/>
          <a:lstStyle/>
          <a:p>
            <a:pPr algn="l">
              <a:buClr>
                <a:schemeClr val="tx1"/>
              </a:buClr>
            </a:pPr>
            <a:r>
              <a:rPr lang="en-ID" sz="1700" cap="none" dirty="0">
                <a:solidFill>
                  <a:srgbClr val="000000"/>
                </a:solidFill>
                <a:latin typeface="Gadugi" panose="020B0502040204020203" pitchFamily="34" charset="0"/>
              </a:rPr>
              <a:t>1. </a:t>
            </a:r>
            <a:r>
              <a:rPr lang="en-ID" sz="1700" cap="none" dirty="0" err="1">
                <a:solidFill>
                  <a:srgbClr val="000000"/>
                </a:solidFill>
                <a:latin typeface="Gadugi" panose="020B0502040204020203" pitchFamily="34" charset="0"/>
              </a:rPr>
              <a:t>Manajer</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keperawatan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dapat</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mengetahui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kegiatan</a:t>
            </a:r>
            <a:r>
              <a:rPr lang="en-ID" sz="1700" cap="none" dirty="0">
                <a:solidFill>
                  <a:srgbClr val="000000"/>
                </a:solidFill>
                <a:latin typeface="Gadugi" panose="020B0502040204020203" pitchFamily="34" charset="0"/>
              </a:rPr>
              <a:t> yang </a:t>
            </a:r>
            <a:r>
              <a:rPr lang="en-ID" sz="1700" cap="none" dirty="0" err="1">
                <a:solidFill>
                  <a:srgbClr val="000000"/>
                </a:solidFill>
                <a:latin typeface="Gadugi" panose="020B0502040204020203" pitchFamily="34" charset="0"/>
              </a:rPr>
              <a:t>telah</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dilaksanakan</a:t>
            </a:r>
            <a:r>
              <a:rPr lang="en-ID" sz="1700" cap="none" dirty="0">
                <a:solidFill>
                  <a:srgbClr val="000000"/>
                </a:solidFill>
                <a:latin typeface="Gadugi" panose="020B0502040204020203" pitchFamily="34" charset="0"/>
              </a:rPr>
              <a:t> oleh </a:t>
            </a:r>
            <a:r>
              <a:rPr lang="en-ID" sz="1700" cap="none" dirty="0" err="1">
                <a:solidFill>
                  <a:srgbClr val="000000"/>
                </a:solidFill>
                <a:latin typeface="Gadugi" panose="020B0502040204020203" pitchFamily="34" charset="0"/>
              </a:rPr>
              <a:t>perawat</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atau</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staf</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dalam</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waktu</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tertentu</a:t>
            </a:r>
            <a:br>
              <a:rPr lang="en-ID" sz="1700" cap="none" dirty="0">
                <a:solidFill>
                  <a:srgbClr val="000000"/>
                </a:solidFill>
                <a:latin typeface="Gadugi" panose="020B0502040204020203" pitchFamily="34" charset="0"/>
              </a:rPr>
            </a:br>
            <a:br>
              <a:rPr lang="en-ID" sz="1700" cap="none" dirty="0">
                <a:solidFill>
                  <a:srgbClr val="000000"/>
                </a:solidFill>
                <a:latin typeface="Gadugi" panose="020B0502040204020203" pitchFamily="34" charset="0"/>
              </a:rPr>
            </a:br>
            <a:r>
              <a:rPr lang="en-ID" sz="1700" cap="none" dirty="0">
                <a:solidFill>
                  <a:srgbClr val="000000"/>
                </a:solidFill>
                <a:latin typeface="Gadugi" panose="020B0502040204020203" pitchFamily="34" charset="0"/>
              </a:rPr>
              <a:t>2. </a:t>
            </a:r>
            <a:r>
              <a:rPr lang="en-ID" sz="1700" cap="none" dirty="0" err="1">
                <a:solidFill>
                  <a:srgbClr val="000000"/>
                </a:solidFill>
                <a:latin typeface="Gadugi" panose="020B0502040204020203" pitchFamily="34" charset="0"/>
              </a:rPr>
              <a:t>Manajer</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keperawatan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dapat</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mengetahui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kesalahan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pemahaman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sehingga</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mengakibatkan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penyimpangan</a:t>
            </a:r>
            <a:r>
              <a:rPr lang="en-ID" sz="1700" cap="none" dirty="0">
                <a:solidFill>
                  <a:srgbClr val="000000"/>
                </a:solidFill>
                <a:latin typeface="Gadugi" panose="020B0502040204020203" pitchFamily="34" charset="0"/>
              </a:rPr>
              <a:t> yang </a:t>
            </a:r>
            <a:r>
              <a:rPr lang="en-ID" sz="1700" cap="none" dirty="0" err="1">
                <a:solidFill>
                  <a:srgbClr val="000000"/>
                </a:solidFill>
                <a:latin typeface="Gadugi" panose="020B0502040204020203" pitchFamily="34" charset="0"/>
              </a:rPr>
              <a:t>dilakukan</a:t>
            </a:r>
            <a:r>
              <a:rPr lang="en-ID" sz="1700" cap="none" dirty="0">
                <a:solidFill>
                  <a:srgbClr val="000000"/>
                </a:solidFill>
                <a:latin typeface="Gadugi" panose="020B0502040204020203" pitchFamily="34" charset="0"/>
              </a:rPr>
              <a:t> oleh </a:t>
            </a:r>
            <a:r>
              <a:rPr lang="en-ID" sz="1700" cap="none" dirty="0" err="1">
                <a:solidFill>
                  <a:srgbClr val="000000"/>
                </a:solidFill>
                <a:latin typeface="Gadugi" panose="020B0502040204020203" pitchFamily="34" charset="0"/>
              </a:rPr>
              <a:t>perawat</a:t>
            </a:r>
            <a:br>
              <a:rPr lang="en-ID" sz="1700" cap="none" dirty="0">
                <a:solidFill>
                  <a:srgbClr val="000000"/>
                </a:solidFill>
                <a:latin typeface="Gadugi" panose="020B0502040204020203" pitchFamily="34" charset="0"/>
              </a:rPr>
            </a:br>
            <a:br>
              <a:rPr lang="en-ID" sz="1700" cap="none" dirty="0">
                <a:solidFill>
                  <a:srgbClr val="000000"/>
                </a:solidFill>
                <a:latin typeface="Gadugi" panose="020B0502040204020203" pitchFamily="34" charset="0"/>
              </a:rPr>
            </a:br>
            <a:r>
              <a:rPr lang="en-ID" sz="1700" cap="none" dirty="0">
                <a:solidFill>
                  <a:srgbClr val="000000"/>
                </a:solidFill>
                <a:latin typeface="Gadugi" panose="020B0502040204020203" pitchFamily="34" charset="0"/>
              </a:rPr>
              <a:t>3. </a:t>
            </a:r>
            <a:r>
              <a:rPr lang="en-ID" sz="1700" cap="none" dirty="0" err="1">
                <a:solidFill>
                  <a:srgbClr val="000000"/>
                </a:solidFill>
                <a:latin typeface="Gadugi" panose="020B0502040204020203" pitchFamily="34" charset="0"/>
              </a:rPr>
              <a:t>Manajer</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keperawatan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mengetahui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apakah</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waktu</a:t>
            </a:r>
            <a:r>
              <a:rPr lang="en-ID" sz="1700" cap="none" dirty="0">
                <a:solidFill>
                  <a:srgbClr val="000000"/>
                </a:solidFill>
                <a:latin typeface="Gadugi" panose="020B0502040204020203" pitchFamily="34" charset="0"/>
              </a:rPr>
              <a:t> dan </a:t>
            </a:r>
            <a:r>
              <a:rPr lang="en-ID" sz="1700" cap="none" dirty="0" err="1">
                <a:solidFill>
                  <a:srgbClr val="000000"/>
                </a:solidFill>
                <a:latin typeface="Gadugi" panose="020B0502040204020203" pitchFamily="34" charset="0"/>
              </a:rPr>
              <a:t>sumber</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daya</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organisasi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sudah</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digunakan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dengan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tepat</a:t>
            </a:r>
            <a:r>
              <a:rPr lang="en-ID" sz="1700" cap="none" dirty="0">
                <a:solidFill>
                  <a:srgbClr val="000000"/>
                </a:solidFill>
                <a:latin typeface="Gadugi" panose="020B0502040204020203" pitchFamily="34" charset="0"/>
              </a:rPr>
              <a:t> dan </a:t>
            </a:r>
            <a:r>
              <a:rPr lang="en-ID" sz="1700" cap="none" dirty="0" err="1">
                <a:solidFill>
                  <a:srgbClr val="000000"/>
                </a:solidFill>
                <a:latin typeface="Gadugi" panose="020B0502040204020203" pitchFamily="34" charset="0"/>
              </a:rPr>
              <a:t>efisien</a:t>
            </a:r>
            <a:br>
              <a:rPr lang="en-ID" sz="1700" cap="none" dirty="0">
                <a:solidFill>
                  <a:srgbClr val="000000"/>
                </a:solidFill>
                <a:latin typeface="Gadugi" panose="020B0502040204020203" pitchFamily="34" charset="0"/>
              </a:rPr>
            </a:br>
            <a:br>
              <a:rPr lang="en-ID" sz="1700" cap="none" dirty="0">
                <a:solidFill>
                  <a:srgbClr val="000000"/>
                </a:solidFill>
                <a:latin typeface="Gadugi" panose="020B0502040204020203" pitchFamily="34" charset="0"/>
              </a:rPr>
            </a:br>
            <a:r>
              <a:rPr lang="en-ID" sz="1700" cap="none" dirty="0">
                <a:solidFill>
                  <a:srgbClr val="000000"/>
                </a:solidFill>
                <a:latin typeface="Gadugi" panose="020B0502040204020203" pitchFamily="34" charset="0"/>
              </a:rPr>
              <a:t>4. Dapat </a:t>
            </a:r>
            <a:r>
              <a:rPr lang="en-ID" sz="1700" cap="none" dirty="0" err="1">
                <a:solidFill>
                  <a:srgbClr val="000000"/>
                </a:solidFill>
                <a:latin typeface="Gadugi" panose="020B0502040204020203" pitchFamily="34" charset="0"/>
              </a:rPr>
              <a:t>diketahui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adanya</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penyimpangan</a:t>
            </a:r>
            <a:r>
              <a:rPr lang="en-ID" sz="1700" cap="none" dirty="0">
                <a:solidFill>
                  <a:srgbClr val="000000"/>
                </a:solidFill>
                <a:latin typeface="Gadugi" panose="020B0502040204020203" pitchFamily="34" charset="0"/>
              </a:rPr>
              <a:t> dan </a:t>
            </a:r>
            <a:r>
              <a:rPr lang="en-ID" sz="1700" cap="none" dirty="0" err="1">
                <a:solidFill>
                  <a:srgbClr val="000000"/>
                </a:solidFill>
                <a:latin typeface="Gadugi" panose="020B0502040204020203" pitchFamily="34" charset="0"/>
              </a:rPr>
              <a:t>penyebabnya</a:t>
            </a:r>
            <a:br>
              <a:rPr lang="en-ID" sz="1700" cap="none" dirty="0">
                <a:solidFill>
                  <a:srgbClr val="000000"/>
                </a:solidFill>
                <a:latin typeface="Gadugi" panose="020B0502040204020203" pitchFamily="34" charset="0"/>
              </a:rPr>
            </a:br>
            <a:br>
              <a:rPr lang="en-ID" sz="1700" cap="none" dirty="0">
                <a:solidFill>
                  <a:srgbClr val="000000"/>
                </a:solidFill>
                <a:latin typeface="Gadugi" panose="020B0502040204020203" pitchFamily="34" charset="0"/>
              </a:rPr>
            </a:br>
            <a:r>
              <a:rPr lang="en-ID" sz="1700" cap="none" dirty="0">
                <a:solidFill>
                  <a:srgbClr val="000000"/>
                </a:solidFill>
                <a:latin typeface="Gadugi" panose="020B0502040204020203" pitchFamily="34" charset="0"/>
              </a:rPr>
              <a:t>5. </a:t>
            </a:r>
            <a:r>
              <a:rPr lang="en-ID" sz="1700" cap="none" dirty="0" err="1">
                <a:solidFill>
                  <a:srgbClr val="000000"/>
                </a:solidFill>
                <a:latin typeface="Gadugi" panose="020B0502040204020203" pitchFamily="34" charset="0"/>
              </a:rPr>
              <a:t>Manajer</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keperawatan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mengetahui</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perawat</a:t>
            </a:r>
            <a:r>
              <a:rPr lang="en-ID" sz="1700" cap="none" dirty="0">
                <a:solidFill>
                  <a:srgbClr val="000000"/>
                </a:solidFill>
                <a:latin typeface="Gadugi" panose="020B0502040204020203" pitchFamily="34" charset="0"/>
              </a:rPr>
              <a:t> yang </a:t>
            </a:r>
            <a:r>
              <a:rPr lang="en-ID" sz="1700" cap="none" dirty="0" err="1">
                <a:solidFill>
                  <a:srgbClr val="000000"/>
                </a:solidFill>
                <a:latin typeface="Gadugi" panose="020B0502040204020203" pitchFamily="34" charset="0"/>
              </a:rPr>
              <a:t>mendapatkan</a:t>
            </a:r>
            <a:r>
              <a:rPr lang="en-ID" sz="1700" cap="none" dirty="0">
                <a:solidFill>
                  <a:srgbClr val="000000"/>
                </a:solidFill>
                <a:latin typeface="Gadugi" panose="020B0502040204020203" pitchFamily="34" charset="0"/>
              </a:rPr>
              <a:t> reward  dan </a:t>
            </a:r>
            <a:r>
              <a:rPr lang="en-ID" sz="1700" cap="none" dirty="0" err="1">
                <a:solidFill>
                  <a:srgbClr val="000000"/>
                </a:solidFill>
                <a:latin typeface="Gadugi" panose="020B0502040204020203" pitchFamily="34" charset="0"/>
              </a:rPr>
              <a:t>perawat</a:t>
            </a:r>
            <a:r>
              <a:rPr lang="en-ID" sz="1700" cap="none" dirty="0">
                <a:solidFill>
                  <a:srgbClr val="000000"/>
                </a:solidFill>
                <a:latin typeface="Gadugi" panose="020B0502040204020203" pitchFamily="34" charset="0"/>
              </a:rPr>
              <a:t> yang </a:t>
            </a:r>
            <a:r>
              <a:rPr lang="en-ID" sz="1700" cap="none" dirty="0" err="1">
                <a:solidFill>
                  <a:srgbClr val="000000"/>
                </a:solidFill>
                <a:latin typeface="Gadugi" panose="020B0502040204020203" pitchFamily="34" charset="0"/>
              </a:rPr>
              <a:t>membutuhkan</a:t>
            </a:r>
            <a:r>
              <a:rPr lang="en-ID" sz="1700" cap="none" dirty="0">
                <a:solidFill>
                  <a:srgbClr val="000000"/>
                </a:solidFill>
                <a:latin typeface="Gadugi" panose="020B0502040204020203" pitchFamily="34" charset="0"/>
              </a:rPr>
              <a:t> </a:t>
            </a:r>
            <a:r>
              <a:rPr lang="en-ID" sz="1700" cap="none" dirty="0" err="1">
                <a:solidFill>
                  <a:srgbClr val="000000"/>
                </a:solidFill>
                <a:latin typeface="Gadugi" panose="020B0502040204020203" pitchFamily="34" charset="0"/>
              </a:rPr>
              <a:t>pengawasan</a:t>
            </a:r>
            <a:endParaRPr lang="en-US" sz="1700" cap="none" dirty="0"/>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6096000" y="4035894"/>
            <a:ext cx="5688632" cy="2273426"/>
          </a:xfrm>
        </p:spPr>
        <p:txBody>
          <a:bodyPr>
            <a:normAutofit/>
          </a:bodyPr>
          <a:lstStyle/>
          <a:p>
            <a:r>
              <a:rPr lang="en-US" sz="4000" dirty="0"/>
              <a:t>MANFAAT PENGENDALIAN MUTU LAYANAN KEPERAWATAN</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spTree>
    <p:extLst>
      <p:ext uri="{BB962C8B-B14F-4D97-AF65-F5344CB8AC3E}">
        <p14:creationId xmlns:p14="http://schemas.microsoft.com/office/powerpoint/2010/main" val="320284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normAutofit fontScale="90000"/>
          </a:bodyPr>
          <a:lstStyle/>
          <a:p>
            <a:r>
              <a:rPr lang="en-US" dirty="0"/>
              <a:t>INDIKATOR MUTU PELAYANAN KEPERAWATAN</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3069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INDIKATOR UMUM</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7151214" y="2035302"/>
            <a:ext cx="4561410" cy="914490"/>
          </a:xfrm>
        </p:spPr>
        <p:txBody>
          <a:bodyPr/>
          <a:lstStyle/>
          <a:p>
            <a:r>
              <a:rPr lang="en-ID" sz="1200" dirty="0">
                <a:solidFill>
                  <a:srgbClr val="000000"/>
                </a:solidFill>
                <a:latin typeface="Gadugi" panose="020B0502040204020203" pitchFamily="34" charset="0"/>
              </a:rPr>
              <a:t>Bed occupancy rate </a:t>
            </a:r>
            <a:r>
              <a:rPr lang="en-ID" sz="1200" dirty="0" err="1">
                <a:solidFill>
                  <a:srgbClr val="000000"/>
                </a:solidFill>
                <a:latin typeface="Gadugi" panose="020B0502040204020203" pitchFamily="34" charset="0"/>
              </a:rPr>
              <a:t>adalah</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prosentase</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pemakaian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tempat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tidur</a:t>
            </a:r>
            <a:r>
              <a:rPr lang="en-ID" sz="1200" dirty="0">
                <a:solidFill>
                  <a:srgbClr val="000000"/>
                </a:solidFill>
                <a:latin typeface="Gadugi" panose="020B0502040204020203" pitchFamily="34" charset="0"/>
              </a:rPr>
              <a:t> pada </a:t>
            </a:r>
            <a:r>
              <a:rPr lang="en-ID" sz="1200" dirty="0" err="1">
                <a:solidFill>
                  <a:srgbClr val="000000"/>
                </a:solidFill>
                <a:latin typeface="Gadugi" panose="020B0502040204020203" pitchFamily="34" charset="0"/>
              </a:rPr>
              <a:t>satu</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satuan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waktu</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tertentu</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Indikator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memberikan</a:t>
            </a:r>
            <a:r>
              <a:rPr lang="en-ID" sz="1200" dirty="0">
                <a:solidFill>
                  <a:srgbClr val="000000"/>
                </a:solidFill>
                <a:latin typeface="Gadugi" panose="020B0502040204020203" pitchFamily="34" charset="0"/>
              </a:rPr>
              <a:t> Gambaran </a:t>
            </a:r>
            <a:r>
              <a:rPr lang="en-ID" sz="1200" dirty="0" err="1">
                <a:solidFill>
                  <a:srgbClr val="000000"/>
                </a:solidFill>
                <a:latin typeface="Gadugi" panose="020B0502040204020203" pitchFamily="34" charset="0"/>
              </a:rPr>
              <a:t>tinggi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rendahnya</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tingkat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pemanfaatan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tempat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tidur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rumah</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sakit</a:t>
            </a:r>
            <a:r>
              <a:rPr lang="en-ID" sz="1200" dirty="0">
                <a:solidFill>
                  <a:srgbClr val="000000"/>
                </a:solidFill>
                <a:latin typeface="Gadugi" panose="020B0502040204020203" pitchFamily="34" charset="0"/>
              </a:rPr>
              <a:t>. </a:t>
            </a:r>
            <a:r>
              <a:rPr lang="sv-SE" sz="1200" dirty="0">
                <a:solidFill>
                  <a:srgbClr val="000000"/>
                </a:solidFill>
                <a:latin typeface="Gadugi" panose="020B0502040204020203" pitchFamily="34" charset="0"/>
              </a:rPr>
              <a:t>Standar internasional BOR dianggap baik adalah 80-90 % sedangkan standar nasional BOR adalah 70-80 %</a:t>
            </a:r>
            <a:endParaRPr lang="en-US" sz="1050" dirty="0"/>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a:lstStyle/>
          <a:p>
            <a:r>
              <a:rPr lang="sv-SE" sz="1800" dirty="0">
                <a:solidFill>
                  <a:srgbClr val="000000"/>
                </a:solidFill>
                <a:latin typeface="Gadugi" panose="020B0502040204020203" pitchFamily="34" charset="0"/>
              </a:rPr>
              <a:t>Penghitungan Lama Hari Rawat (BOR)</a:t>
            </a:r>
            <a:endParaRPr lang="en-US" dirty="0"/>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5756426" y="1935993"/>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p:txBody>
          <a:bodyPr/>
          <a:lstStyle/>
          <a:p>
            <a:r>
              <a:rPr lang="en-US" sz="1200" dirty="0">
                <a:solidFill>
                  <a:srgbClr val="000000"/>
                </a:solidFill>
                <a:latin typeface="Gadugi" panose="020B0502040204020203" pitchFamily="34" charset="0"/>
              </a:rPr>
              <a:t>Average Length of Stay (ALOS) </a:t>
            </a:r>
            <a:r>
              <a:rPr lang="en-US" sz="1200" dirty="0" err="1">
                <a:solidFill>
                  <a:srgbClr val="000000"/>
                </a:solidFill>
                <a:latin typeface="Gadugi" panose="020B0502040204020203" pitchFamily="34" charset="0"/>
              </a:rPr>
              <a:t>adalah</a:t>
            </a:r>
            <a:r>
              <a:rPr lang="en-US" sz="1200" dirty="0">
                <a:solidFill>
                  <a:srgbClr val="000000"/>
                </a:solidFill>
                <a:latin typeface="Gadugi" panose="020B0502040204020203" pitchFamily="34" charset="0"/>
              </a:rPr>
              <a:t> rata-rata lama </a:t>
            </a:r>
            <a:r>
              <a:rPr lang="en-US" sz="1200" dirty="0" err="1">
                <a:solidFill>
                  <a:srgbClr val="000000"/>
                </a:solidFill>
                <a:latin typeface="Gadugi" panose="020B0502040204020203" pitchFamily="34" charset="0"/>
              </a:rPr>
              <a:t>rawat</a:t>
            </a:r>
            <a:r>
              <a:rPr lang="en-US" sz="1200" dirty="0">
                <a:solidFill>
                  <a:srgbClr val="000000"/>
                </a:solidFill>
                <a:latin typeface="Gadugi" panose="020B0502040204020203" pitchFamily="34" charset="0"/>
              </a:rPr>
              <a:t> </a:t>
            </a:r>
            <a:r>
              <a:rPr lang="en-US" sz="1200" dirty="0" err="1">
                <a:solidFill>
                  <a:srgbClr val="000000"/>
                </a:solidFill>
                <a:latin typeface="Gadugi" panose="020B0502040204020203" pitchFamily="34" charset="0"/>
              </a:rPr>
              <a:t>seorang</a:t>
            </a:r>
            <a:r>
              <a:rPr lang="en-US"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pasien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Indikator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ini</a:t>
            </a:r>
            <a:r>
              <a:rPr lang="en-ID" sz="1200" dirty="0">
                <a:solidFill>
                  <a:srgbClr val="000000"/>
                </a:solidFill>
                <a:latin typeface="Gadugi" panose="020B0502040204020203" pitchFamily="34" charset="0"/>
              </a:rPr>
              <a:t> di </a:t>
            </a:r>
            <a:r>
              <a:rPr lang="en-ID" sz="1200" dirty="0" err="1">
                <a:solidFill>
                  <a:srgbClr val="000000"/>
                </a:solidFill>
                <a:latin typeface="Gadugi" panose="020B0502040204020203" pitchFamily="34" charset="0"/>
              </a:rPr>
              <a:t>samping</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memberikan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gambaran</a:t>
            </a:r>
            <a:r>
              <a:rPr lang="en-ID" sz="1200" dirty="0">
                <a:solidFill>
                  <a:srgbClr val="000000"/>
                </a:solidFill>
                <a:latin typeface="Gadugi" panose="020B0502040204020203" pitchFamily="34" charset="0"/>
              </a:rPr>
              <a:t> Tingkat </a:t>
            </a:r>
            <a:r>
              <a:rPr lang="en-ID" sz="1200" dirty="0" err="1">
                <a:solidFill>
                  <a:srgbClr val="000000"/>
                </a:solidFill>
                <a:latin typeface="Gadugi" panose="020B0502040204020203" pitchFamily="34" charset="0"/>
              </a:rPr>
              <a:t>efisiensi</a:t>
            </a:r>
            <a:r>
              <a:rPr lang="en-ID" sz="1200" dirty="0">
                <a:solidFill>
                  <a:srgbClr val="000000"/>
                </a:solidFill>
                <a:latin typeface="Gadugi" panose="020B0502040204020203" pitchFamily="34" charset="0"/>
              </a:rPr>
              <a:t>, juga </a:t>
            </a:r>
            <a:r>
              <a:rPr lang="en-ID" sz="1200" dirty="0" err="1">
                <a:solidFill>
                  <a:srgbClr val="000000"/>
                </a:solidFill>
                <a:latin typeface="Gadugi" panose="020B0502040204020203" pitchFamily="34" charset="0"/>
              </a:rPr>
              <a:t>dapat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memberikan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gambaran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mutu</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pelayanan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apabila</a:t>
            </a:r>
            <a:r>
              <a:rPr lang="en-ID" sz="1200" dirty="0">
                <a:solidFill>
                  <a:srgbClr val="000000"/>
                </a:solidFill>
                <a:latin typeface="Gadugi" panose="020B0502040204020203" pitchFamily="34" charset="0"/>
              </a:rPr>
              <a:t> </a:t>
            </a:r>
            <a:r>
              <a:rPr lang="sv-SE" sz="1200" dirty="0">
                <a:solidFill>
                  <a:srgbClr val="000000"/>
                </a:solidFill>
                <a:latin typeface="Gadugi" panose="020B0502040204020203" pitchFamily="34" charset="0"/>
              </a:rPr>
              <a:t>diterapkan pada diagnosa tertentu yang dijadikan tracer (yang perlu </a:t>
            </a:r>
            <a:r>
              <a:rPr lang="en-ID" sz="1200" dirty="0" err="1">
                <a:solidFill>
                  <a:srgbClr val="000000"/>
                </a:solidFill>
                <a:latin typeface="Gadugi" panose="020B0502040204020203" pitchFamily="34" charset="0"/>
              </a:rPr>
              <a:t>pengamatan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lebih</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lanjut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Secara</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umum</a:t>
            </a:r>
            <a:r>
              <a:rPr lang="en-ID" sz="1200" dirty="0">
                <a:solidFill>
                  <a:srgbClr val="000000"/>
                </a:solidFill>
                <a:latin typeface="Gadugi" panose="020B0502040204020203" pitchFamily="34" charset="0"/>
              </a:rPr>
              <a:t> ALOS yang ideal </a:t>
            </a:r>
            <a:r>
              <a:rPr lang="en-ID" sz="1200" dirty="0" err="1">
                <a:solidFill>
                  <a:srgbClr val="000000"/>
                </a:solidFill>
                <a:latin typeface="Gadugi" panose="020B0502040204020203" pitchFamily="34" charset="0"/>
              </a:rPr>
              <a:t>antara</a:t>
            </a:r>
            <a:r>
              <a:rPr lang="en-ID" sz="1200" dirty="0">
                <a:solidFill>
                  <a:srgbClr val="000000"/>
                </a:solidFill>
                <a:latin typeface="Gadugi" panose="020B0502040204020203" pitchFamily="34" charset="0"/>
              </a:rPr>
              <a:t> 6-9 </a:t>
            </a:r>
            <a:r>
              <a:rPr lang="en-ID" sz="1200" dirty="0" err="1">
                <a:solidFill>
                  <a:srgbClr val="000000"/>
                </a:solidFill>
                <a:latin typeface="Gadugi" panose="020B0502040204020203" pitchFamily="34" charset="0"/>
              </a:rPr>
              <a:t>hari</a:t>
            </a:r>
            <a:endParaRPr lang="en-ID" sz="1200" dirty="0">
              <a:solidFill>
                <a:srgbClr val="000000"/>
              </a:solidFill>
              <a:latin typeface="Gadugi" panose="020B0502040204020203" pitchFamily="34" charset="0"/>
            </a:endParaRP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a:lstStyle/>
          <a:p>
            <a:r>
              <a:rPr lang="fi-FI" sz="1600" dirty="0">
                <a:solidFill>
                  <a:srgbClr val="000000"/>
                </a:solidFill>
                <a:latin typeface="Gadugi" panose="020B0502040204020203" pitchFamily="34" charset="0"/>
              </a:rPr>
              <a:t>Rata-Rata Lama Hari Rawat (ALOS)</a:t>
            </a:r>
            <a:endParaRPr lang="en-US" sz="1800" dirty="0"/>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4774508" y="3502811"/>
            <a:ext cx="1094116" cy="1113108"/>
          </a:xfrm>
        </p:spPr>
      </p:pic>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p:txBody>
          <a:bodyPr/>
          <a:lstStyle/>
          <a:p>
            <a:r>
              <a:rPr lang="en-ID" sz="1200" dirty="0">
                <a:solidFill>
                  <a:srgbClr val="000000"/>
                </a:solidFill>
                <a:latin typeface="Gadugi" panose="020B0502040204020203" pitchFamily="34" charset="0"/>
              </a:rPr>
              <a:t>Turn Over Interval ( TOI ) </a:t>
            </a:r>
            <a:r>
              <a:rPr lang="en-ID" sz="1200" dirty="0" err="1">
                <a:solidFill>
                  <a:srgbClr val="000000"/>
                </a:solidFill>
                <a:latin typeface="Gadugi" panose="020B0502040204020203" pitchFamily="34" charset="0"/>
              </a:rPr>
              <a:t>adalah</a:t>
            </a:r>
            <a:r>
              <a:rPr lang="en-ID" sz="1200" dirty="0">
                <a:solidFill>
                  <a:srgbClr val="000000"/>
                </a:solidFill>
                <a:latin typeface="Gadugi" panose="020B0502040204020203" pitchFamily="34" charset="0"/>
              </a:rPr>
              <a:t> rata-rata </a:t>
            </a:r>
            <a:r>
              <a:rPr lang="en-ID" sz="1200" dirty="0" err="1">
                <a:solidFill>
                  <a:srgbClr val="000000"/>
                </a:solidFill>
                <a:latin typeface="Gadugi" panose="020B0502040204020203" pitchFamily="34" charset="0"/>
              </a:rPr>
              <a:t>hari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tempat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tidur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tidak</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ditempati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dari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saat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diisi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ke</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saat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terisi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berikutnya</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Indikator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ini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dapat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memberikan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gambaran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tingkat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efisiensi</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penggunaan</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tempat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tidur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Idealnya</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tempat</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tidur</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kosong</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hanya</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dalam</a:t>
            </a:r>
            <a:r>
              <a:rPr lang="en-ID" sz="1200" dirty="0">
                <a:solidFill>
                  <a:srgbClr val="000000"/>
                </a:solidFill>
                <a:latin typeface="Gadugi" panose="020B0502040204020203" pitchFamily="34" charset="0"/>
              </a:rPr>
              <a:t> </a:t>
            </a:r>
            <a:r>
              <a:rPr lang="en-ID" sz="1200" dirty="0" err="1">
                <a:solidFill>
                  <a:srgbClr val="000000"/>
                </a:solidFill>
                <a:latin typeface="Gadugi" panose="020B0502040204020203" pitchFamily="34" charset="0"/>
              </a:rPr>
              <a:t>waktu</a:t>
            </a:r>
            <a:r>
              <a:rPr lang="en-ID" sz="1200" dirty="0">
                <a:solidFill>
                  <a:srgbClr val="000000"/>
                </a:solidFill>
                <a:latin typeface="Gadugi" panose="020B0502040204020203" pitchFamily="34" charset="0"/>
              </a:rPr>
              <a:t> 1 – 3 </a:t>
            </a:r>
            <a:r>
              <a:rPr lang="en-ID" sz="1200" dirty="0" err="1">
                <a:solidFill>
                  <a:srgbClr val="000000"/>
                </a:solidFill>
                <a:latin typeface="Gadugi" panose="020B0502040204020203" pitchFamily="34" charset="0"/>
              </a:rPr>
              <a:t>hari</a:t>
            </a:r>
            <a:r>
              <a:rPr lang="en-ID" sz="1200" dirty="0">
                <a:solidFill>
                  <a:srgbClr val="000000"/>
                </a:solidFill>
                <a:latin typeface="Gadugi" panose="020B0502040204020203" pitchFamily="34" charset="0"/>
              </a:rPr>
              <a:t>.</a:t>
            </a:r>
            <a:endParaRPr lang="en-US" sz="1050" dirty="0"/>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p:txBody>
          <a:bodyPr/>
          <a:lstStyle/>
          <a:p>
            <a:r>
              <a:rPr lang="fi-FI" sz="1600" dirty="0">
                <a:solidFill>
                  <a:srgbClr val="000000"/>
                </a:solidFill>
                <a:latin typeface="Gadugi" panose="020B0502040204020203" pitchFamily="34" charset="0"/>
              </a:rPr>
              <a:t>Rata-Rata Hari Tempat Tidur Tidak Terisi (TOI)</a:t>
            </a:r>
            <a:endParaRPr lang="en-US" sz="1800" dirty="0"/>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3680392" y="5017901"/>
            <a:ext cx="1094116" cy="1113108"/>
          </a:xfr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7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87F1B-3E25-4481-B199-24E6AD18DCEE}"/>
              </a:ext>
            </a:extLst>
          </p:cNvPr>
          <p:cNvSpPr>
            <a:spLocks noGrp="1"/>
          </p:cNvSpPr>
          <p:nvPr>
            <p:ph type="title"/>
          </p:nvPr>
        </p:nvSpPr>
        <p:spPr>
          <a:xfrm>
            <a:off x="548640" y="990600"/>
            <a:ext cx="10805160" cy="707886"/>
          </a:xfrm>
        </p:spPr>
        <p:txBody>
          <a:bodyPr/>
          <a:lstStyle/>
          <a:p>
            <a:r>
              <a:rPr lang="en-US" dirty="0"/>
              <a:t>INDIKATOR KLINIK MUTU PELAYANAN KEPERAWATAN</a:t>
            </a:r>
          </a:p>
        </p:txBody>
      </p:sp>
      <p:sp>
        <p:nvSpPr>
          <p:cNvPr id="3" name="Slide Number Placeholder 2">
            <a:extLst>
              <a:ext uri="{FF2B5EF4-FFF2-40B4-BE49-F238E27FC236}">
                <a16:creationId xmlns:a16="http://schemas.microsoft.com/office/drawing/2014/main" id="{101D4ADB-79CE-478E-8FBE-53E59DEC969A}"/>
              </a:ext>
            </a:extLst>
          </p:cNvPr>
          <p:cNvSpPr>
            <a:spLocks noGrp="1"/>
          </p:cNvSpPr>
          <p:nvPr>
            <p:ph type="sldNum" sz="quarter" idx="4"/>
          </p:nvPr>
        </p:nvSpPr>
        <p:spPr/>
        <p:txBody>
          <a:bodyPr/>
          <a:lstStyle/>
          <a:p>
            <a:fld id="{4FAB73BC-B049-4115-A692-8D63A059BFB8}" type="slidenum">
              <a:rPr lang="en-US" smtClean="0"/>
              <a:pPr/>
              <a:t>7</a:t>
            </a:fld>
            <a:endParaRPr lang="en-US" dirty="0"/>
          </a:p>
        </p:txBody>
      </p:sp>
      <p:sp>
        <p:nvSpPr>
          <p:cNvPr id="5" name="Text Placeholder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graphicFrame>
        <p:nvGraphicFramePr>
          <p:cNvPr id="2" name="Diagram 1">
            <a:extLst>
              <a:ext uri="{FF2B5EF4-FFF2-40B4-BE49-F238E27FC236}">
                <a16:creationId xmlns:a16="http://schemas.microsoft.com/office/drawing/2014/main" id="{141D5D2A-8B74-5A7A-A60D-58900111A802}"/>
              </a:ext>
            </a:extLst>
          </p:cNvPr>
          <p:cNvGraphicFramePr/>
          <p:nvPr>
            <p:extLst>
              <p:ext uri="{D42A27DB-BD31-4B8C-83A1-F6EECF244321}">
                <p14:modId xmlns:p14="http://schemas.microsoft.com/office/powerpoint/2010/main" val="3025571668"/>
              </p:ext>
            </p:extLst>
          </p:nvPr>
        </p:nvGraphicFramePr>
        <p:xfrm>
          <a:off x="515410" y="1999951"/>
          <a:ext cx="10805160" cy="4339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734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Modern classic block presentation" id="{A6CB63A3-54CF-4F0C-96F2-70136D4114D1}" vid="{4AE2F6D8-AE89-461A-9044-BFF94FA1A7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198</TotalTime>
  <Words>543</Words>
  <Application>Microsoft Office PowerPoint</Application>
  <PresentationFormat>Widescreen</PresentationFormat>
  <Paragraphs>45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Gadugi</vt:lpstr>
      <vt:lpstr>Tw Cen MT</vt:lpstr>
      <vt:lpstr>Tw Cen MT Condensed</vt:lpstr>
      <vt:lpstr>Wingdings 3</vt:lpstr>
      <vt:lpstr>ModernClassicBlock-3</vt:lpstr>
      <vt:lpstr>Pengendalian mutu layanan keperawatan</vt:lpstr>
      <vt:lpstr>PENGERTIAN</vt:lpstr>
      <vt:lpstr>PRINSIP DAN MANFAAT PENGENDALIAN MUTU LAYANAN KEPERAWATAN</vt:lpstr>
      <vt:lpstr>1. Manajer keperawatan dapat mengetahui kegiatan yang telah dilaksanakan oleh perawat atau staf dalam waktu tertentu  2. Manajer keperawatan dapat mengetahui kesalahan pemahaman  sehingga mengakibatkan penyimpangan yang dilakukan oleh perawat  3. Manajer keperawatan mengetahui apakah waktu dan sumber daya  organisasi sudah digunakan dengan tepat dan efisien  4. Dapat diketahui adanya penyimpangan dan penyebabnya  5. Manajer keperawatan mengetahui perawat yang mendapatkan reward  dan perawat yang membutuhkan pengawasan</vt:lpstr>
      <vt:lpstr>INDIKATOR MUTU PELAYANAN KEPERAWATAN</vt:lpstr>
      <vt:lpstr>INDIKATOR UMUM</vt:lpstr>
      <vt:lpstr>INDIKATOR KLINIK MUTU PELAYANAN KEPERAWATAN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septia dwi cahyani</dc:creator>
  <cp:lastModifiedBy>septia dwi cahyani</cp:lastModifiedBy>
  <cp:revision>1</cp:revision>
  <dcterms:created xsi:type="dcterms:W3CDTF">2025-05-14T14:40:26Z</dcterms:created>
  <dcterms:modified xsi:type="dcterms:W3CDTF">2025-05-14T17:58:41Z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