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Inter Bold" charset="1" panose="020B0802030000000004"/>
      <p:regular r:id="rId14"/>
    </p:embeddedFont>
    <p:embeddedFont>
      <p:font typeface="Open Sans Semi-Bold" charset="1" panose="00000000000000000000"/>
      <p:regular r:id="rId15"/>
    </p:embeddedFont>
    <p:embeddedFont>
      <p:font typeface="Open Sans" charset="1" panose="00000000000000000000"/>
      <p:regular r:id="rId16"/>
    </p:embeddedFont>
    <p:embeddedFont>
      <p:font typeface="Open Sans Italics" charset="1" panose="00000000000000000000"/>
      <p:regular r:id="rId17"/>
    </p:embeddedFont>
    <p:embeddedFont>
      <p:font typeface="Open Sans Bold" charset="1" panose="0000000000000000000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AutoShape 2" id="2"/>
          <p:cNvSpPr/>
          <p:nvPr/>
        </p:nvSpPr>
        <p:spPr>
          <a:xfrm>
            <a:off x="1074658" y="8563446"/>
            <a:ext cx="16138684" cy="0"/>
          </a:xfrm>
          <a:prstGeom prst="line">
            <a:avLst/>
          </a:prstGeom>
          <a:ln cap="flat" w="38100">
            <a:solidFill>
              <a:srgbClr val="17726D"/>
            </a:solidFill>
            <a:prstDash val="solid"/>
            <a:headEnd type="none" len="sm" w="sm"/>
            <a:tailEnd type="none" len="sm" w="sm"/>
          </a:ln>
        </p:spPr>
      </p:sp>
      <p:grpSp>
        <p:nvGrpSpPr>
          <p:cNvPr name="Group 3" id="3"/>
          <p:cNvGrpSpPr/>
          <p:nvPr/>
        </p:nvGrpSpPr>
        <p:grpSpPr>
          <a:xfrm rot="0">
            <a:off x="10785978" y="1231643"/>
            <a:ext cx="4758515" cy="4758515"/>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5" id="5"/>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6" id="6"/>
          <p:cNvGrpSpPr/>
          <p:nvPr/>
        </p:nvGrpSpPr>
        <p:grpSpPr>
          <a:xfrm rot="0">
            <a:off x="1074658" y="5553371"/>
            <a:ext cx="447675" cy="447675"/>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7726D"/>
            </a:solidFill>
          </p:spPr>
        </p:sp>
        <p:sp>
          <p:nvSpPr>
            <p:cNvPr name="TextBox 8" id="8"/>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9" id="9"/>
          <p:cNvGrpSpPr/>
          <p:nvPr/>
        </p:nvGrpSpPr>
        <p:grpSpPr>
          <a:xfrm rot="0">
            <a:off x="15972039" y="656036"/>
            <a:ext cx="1241303" cy="575606"/>
            <a:chOff x="0" y="0"/>
            <a:chExt cx="326928" cy="151600"/>
          </a:xfrm>
        </p:grpSpPr>
        <p:sp>
          <p:nvSpPr>
            <p:cNvPr name="Freeform 10" id="10"/>
            <p:cNvSpPr/>
            <p:nvPr/>
          </p:nvSpPr>
          <p:spPr>
            <a:xfrm flipH="false" flipV="false" rot="0">
              <a:off x="0" y="0"/>
              <a:ext cx="326928" cy="151600"/>
            </a:xfrm>
            <a:custGeom>
              <a:avLst/>
              <a:gdLst/>
              <a:ahLst/>
              <a:cxnLst/>
              <a:rect r="r" b="b" t="t" l="l"/>
              <a:pathLst>
                <a:path h="151600" w="326928">
                  <a:moveTo>
                    <a:pt x="75800" y="0"/>
                  </a:moveTo>
                  <a:lnTo>
                    <a:pt x="251128" y="0"/>
                  </a:lnTo>
                  <a:cubicBezTo>
                    <a:pt x="292991" y="0"/>
                    <a:pt x="326928" y="33937"/>
                    <a:pt x="326928" y="75800"/>
                  </a:cubicBezTo>
                  <a:lnTo>
                    <a:pt x="326928" y="75800"/>
                  </a:lnTo>
                  <a:cubicBezTo>
                    <a:pt x="326928" y="117663"/>
                    <a:pt x="292991" y="151600"/>
                    <a:pt x="251128" y="151600"/>
                  </a:cubicBezTo>
                  <a:lnTo>
                    <a:pt x="75800" y="151600"/>
                  </a:lnTo>
                  <a:cubicBezTo>
                    <a:pt x="33937" y="151600"/>
                    <a:pt x="0" y="117663"/>
                    <a:pt x="0" y="75800"/>
                  </a:cubicBezTo>
                  <a:lnTo>
                    <a:pt x="0" y="75800"/>
                  </a:lnTo>
                  <a:cubicBezTo>
                    <a:pt x="0" y="33937"/>
                    <a:pt x="33937" y="0"/>
                    <a:pt x="75800" y="0"/>
                  </a:cubicBezTo>
                  <a:close/>
                </a:path>
              </a:pathLst>
            </a:custGeom>
            <a:solidFill>
              <a:srgbClr val="17726D"/>
            </a:solidFill>
          </p:spPr>
        </p:sp>
        <p:sp>
          <p:nvSpPr>
            <p:cNvPr name="TextBox 11" id="11"/>
            <p:cNvSpPr txBox="true"/>
            <p:nvPr/>
          </p:nvSpPr>
          <p:spPr>
            <a:xfrm>
              <a:off x="0" y="-47625"/>
              <a:ext cx="326928" cy="199225"/>
            </a:xfrm>
            <a:prstGeom prst="rect">
              <a:avLst/>
            </a:prstGeom>
          </p:spPr>
          <p:txBody>
            <a:bodyPr anchor="ctr" rtlCol="false" tIns="50800" lIns="50800" bIns="50800" rIns="50800"/>
            <a:lstStyle/>
            <a:p>
              <a:pPr algn="ctr">
                <a:lnSpc>
                  <a:spcPts val="2479"/>
                </a:lnSpc>
              </a:pPr>
            </a:p>
          </p:txBody>
        </p:sp>
      </p:grpSp>
      <p:sp>
        <p:nvSpPr>
          <p:cNvPr name="Freeform 12" id="12"/>
          <p:cNvSpPr/>
          <p:nvPr/>
        </p:nvSpPr>
        <p:spPr>
          <a:xfrm flipH="false" flipV="false" rot="0">
            <a:off x="16275918" y="793769"/>
            <a:ext cx="633545" cy="300142"/>
          </a:xfrm>
          <a:custGeom>
            <a:avLst/>
            <a:gdLst/>
            <a:ahLst/>
            <a:cxnLst/>
            <a:rect r="r" b="b" t="t" l="l"/>
            <a:pathLst>
              <a:path h="300142" w="633545">
                <a:moveTo>
                  <a:pt x="0" y="0"/>
                </a:moveTo>
                <a:lnTo>
                  <a:pt x="633545" y="0"/>
                </a:lnTo>
                <a:lnTo>
                  <a:pt x="633545" y="300141"/>
                </a:lnTo>
                <a:lnTo>
                  <a:pt x="0" y="30014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3" id="13"/>
          <p:cNvSpPr txBox="true"/>
          <p:nvPr/>
        </p:nvSpPr>
        <p:spPr>
          <a:xfrm rot="0">
            <a:off x="981075" y="3045971"/>
            <a:ext cx="14166687" cy="2432050"/>
          </a:xfrm>
          <a:prstGeom prst="rect">
            <a:avLst/>
          </a:prstGeom>
        </p:spPr>
        <p:txBody>
          <a:bodyPr anchor="t" rtlCol="false" tIns="0" lIns="0" bIns="0" rIns="0">
            <a:spAutoFit/>
          </a:bodyPr>
          <a:lstStyle/>
          <a:p>
            <a:pPr algn="l">
              <a:lnSpc>
                <a:spcPts val="9799"/>
              </a:lnSpc>
            </a:pPr>
            <a:r>
              <a:rPr lang="en-US" sz="6999" b="true">
                <a:solidFill>
                  <a:srgbClr val="17726D"/>
                </a:solidFill>
                <a:latin typeface="Inter Bold"/>
                <a:ea typeface="Inter Bold"/>
                <a:cs typeface="Inter Bold"/>
                <a:sym typeface="Inter Bold"/>
              </a:rPr>
              <a:t>PENGARUH SOSIAL BUDAYA DALAM PROSES KOMUNIKASI</a:t>
            </a:r>
          </a:p>
        </p:txBody>
      </p:sp>
      <p:sp>
        <p:nvSpPr>
          <p:cNvPr name="TextBox 14" id="14"/>
          <p:cNvSpPr txBox="true"/>
          <p:nvPr/>
        </p:nvSpPr>
        <p:spPr>
          <a:xfrm rot="0">
            <a:off x="1690843" y="5507968"/>
            <a:ext cx="8069342" cy="481330"/>
          </a:xfrm>
          <a:prstGeom prst="rect">
            <a:avLst/>
          </a:prstGeom>
        </p:spPr>
        <p:txBody>
          <a:bodyPr anchor="t" rtlCol="false" tIns="0" lIns="0" bIns="0" rIns="0">
            <a:spAutoFit/>
          </a:bodyPr>
          <a:lstStyle/>
          <a:p>
            <a:pPr algn="l" marL="0" indent="0" lvl="0">
              <a:lnSpc>
                <a:spcPts val="3919"/>
              </a:lnSpc>
            </a:pPr>
            <a:r>
              <a:rPr lang="en-US" b="true" sz="2799" spc="207">
                <a:solidFill>
                  <a:srgbClr val="000000"/>
                </a:solidFill>
                <a:latin typeface="Open Sans Semi-Bold"/>
                <a:ea typeface="Open Sans Semi-Bold"/>
                <a:cs typeface="Open Sans Semi-Bold"/>
                <a:sym typeface="Open Sans Semi-Bold"/>
              </a:rPr>
              <a:t>Rosly Zunaedi, S.Kep., Ns., M.Kep.</a:t>
            </a:r>
          </a:p>
        </p:txBody>
      </p:sp>
      <p:sp>
        <p:nvSpPr>
          <p:cNvPr name="TextBox 15" id="15"/>
          <p:cNvSpPr txBox="true"/>
          <p:nvPr/>
        </p:nvSpPr>
        <p:spPr>
          <a:xfrm rot="0">
            <a:off x="12466443" y="8668221"/>
            <a:ext cx="4746899" cy="349250"/>
          </a:xfrm>
          <a:prstGeom prst="rect">
            <a:avLst/>
          </a:prstGeom>
        </p:spPr>
        <p:txBody>
          <a:bodyPr anchor="t" rtlCol="false" tIns="0" lIns="0" bIns="0" rIns="0">
            <a:spAutoFit/>
          </a:bodyPr>
          <a:lstStyle/>
          <a:p>
            <a:pPr algn="l" marL="0" indent="0" lvl="0">
              <a:lnSpc>
                <a:spcPts val="2800"/>
              </a:lnSpc>
            </a:pPr>
            <a:r>
              <a:rPr lang="en-US" b="true" sz="2000" spc="148">
                <a:solidFill>
                  <a:srgbClr val="000000"/>
                </a:solidFill>
                <a:latin typeface="Open Sans Semi-Bold"/>
                <a:ea typeface="Open Sans Semi-Bold"/>
                <a:cs typeface="Open Sans Semi-Bold"/>
                <a:sym typeface="Open Sans Semi-Bold"/>
              </a:rPr>
              <a:t>Komunikasi Dasar Keperawatan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308483" cy="10287000"/>
            <a:chOff x="0" y="0"/>
            <a:chExt cx="1661493" cy="2709333"/>
          </a:xfrm>
        </p:grpSpPr>
        <p:sp>
          <p:nvSpPr>
            <p:cNvPr name="Freeform 3" id="3"/>
            <p:cNvSpPr/>
            <p:nvPr/>
          </p:nvSpPr>
          <p:spPr>
            <a:xfrm flipH="false" flipV="false" rot="0">
              <a:off x="0" y="0"/>
              <a:ext cx="1661494" cy="2709333"/>
            </a:xfrm>
            <a:custGeom>
              <a:avLst/>
              <a:gdLst/>
              <a:ahLst/>
              <a:cxnLst/>
              <a:rect r="r" b="b" t="t" l="l"/>
              <a:pathLst>
                <a:path h="2709333" w="1661494">
                  <a:moveTo>
                    <a:pt x="0" y="0"/>
                  </a:moveTo>
                  <a:lnTo>
                    <a:pt x="1661494" y="0"/>
                  </a:lnTo>
                  <a:lnTo>
                    <a:pt x="1661494" y="2709333"/>
                  </a:lnTo>
                  <a:lnTo>
                    <a:pt x="0" y="2709333"/>
                  </a:lnTo>
                  <a:close/>
                </a:path>
              </a:pathLst>
            </a:custGeom>
            <a:solidFill>
              <a:srgbClr val="17726D"/>
            </a:solidFill>
          </p:spPr>
        </p:sp>
        <p:sp>
          <p:nvSpPr>
            <p:cNvPr name="TextBox 4" id="4"/>
            <p:cNvSpPr txBox="true"/>
            <p:nvPr/>
          </p:nvSpPr>
          <p:spPr>
            <a:xfrm>
              <a:off x="0" y="-47625"/>
              <a:ext cx="1661493" cy="2756958"/>
            </a:xfrm>
            <a:prstGeom prst="rect">
              <a:avLst/>
            </a:prstGeom>
          </p:spPr>
          <p:txBody>
            <a:bodyPr anchor="ctr" rtlCol="false" tIns="50800" lIns="50800" bIns="50800" rIns="50800"/>
            <a:lstStyle/>
            <a:p>
              <a:pPr algn="ctr">
                <a:lnSpc>
                  <a:spcPts val="2479"/>
                </a:lnSpc>
              </a:pPr>
            </a:p>
          </p:txBody>
        </p:sp>
      </p:grpSp>
      <p:grpSp>
        <p:nvGrpSpPr>
          <p:cNvPr name="Group 5" id="5"/>
          <p:cNvGrpSpPr/>
          <p:nvPr/>
        </p:nvGrpSpPr>
        <p:grpSpPr>
          <a:xfrm rot="0">
            <a:off x="1028700" y="1559323"/>
            <a:ext cx="7168383" cy="7168355"/>
            <a:chOff x="0" y="0"/>
            <a:chExt cx="6350000" cy="6349975"/>
          </a:xfrm>
        </p:grpSpPr>
        <p:sp>
          <p:nvSpPr>
            <p:cNvPr name="Freeform 6" id="6"/>
            <p:cNvSpPr/>
            <p:nvPr/>
          </p:nvSpPr>
          <p:spPr>
            <a:xfrm flipH="false" flipV="false" rot="0">
              <a:off x="0" y="0"/>
              <a:ext cx="6350000" cy="6349975"/>
            </a:xfrm>
            <a:custGeom>
              <a:avLst/>
              <a:gdLst/>
              <a:ahLst/>
              <a:cxnLst/>
              <a:rect r="r" b="b" t="t" l="l"/>
              <a:pathLst>
                <a:path h="6349975" w="6350000">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2"/>
              <a:stretch>
                <a:fillRect l="0" t="-1083" r="0" b="-1083"/>
              </a:stretch>
            </a:blipFill>
          </p:spPr>
        </p:sp>
      </p:grpSp>
      <p:sp>
        <p:nvSpPr>
          <p:cNvPr name="AutoShape 7" id="7"/>
          <p:cNvSpPr/>
          <p:nvPr/>
        </p:nvSpPr>
        <p:spPr>
          <a:xfrm flipV="true">
            <a:off x="9091167" y="3525732"/>
            <a:ext cx="4351856" cy="0"/>
          </a:xfrm>
          <a:prstGeom prst="line">
            <a:avLst/>
          </a:prstGeom>
          <a:ln cap="flat" w="76200">
            <a:solidFill>
              <a:srgbClr val="EAE4D2"/>
            </a:solidFill>
            <a:prstDash val="solid"/>
            <a:headEnd type="none" len="sm" w="sm"/>
            <a:tailEnd type="none" len="sm" w="sm"/>
          </a:ln>
        </p:spPr>
      </p:sp>
      <p:sp>
        <p:nvSpPr>
          <p:cNvPr name="Freeform 8" id="8"/>
          <p:cNvSpPr/>
          <p:nvPr/>
        </p:nvSpPr>
        <p:spPr>
          <a:xfrm flipH="false" flipV="false" rot="0">
            <a:off x="1028700" y="1559323"/>
            <a:ext cx="1189176" cy="1137285"/>
          </a:xfrm>
          <a:custGeom>
            <a:avLst/>
            <a:gdLst/>
            <a:ahLst/>
            <a:cxnLst/>
            <a:rect r="r" b="b" t="t" l="l"/>
            <a:pathLst>
              <a:path h="1137285" w="1189176">
                <a:moveTo>
                  <a:pt x="0" y="0"/>
                </a:moveTo>
                <a:lnTo>
                  <a:pt x="1189176" y="0"/>
                </a:lnTo>
                <a:lnTo>
                  <a:pt x="1189176" y="1137285"/>
                </a:lnTo>
                <a:lnTo>
                  <a:pt x="0" y="113728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9" id="9"/>
          <p:cNvGrpSpPr/>
          <p:nvPr/>
        </p:nvGrpSpPr>
        <p:grpSpPr>
          <a:xfrm rot="0">
            <a:off x="1028700" y="8881660"/>
            <a:ext cx="715180" cy="71518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76200" cap="sq">
              <a:solidFill>
                <a:srgbClr val="EAE4D2"/>
              </a:solidFill>
              <a:prstDash val="solid"/>
              <a:miter/>
            </a:ln>
          </p:spPr>
        </p:sp>
        <p:sp>
          <p:nvSpPr>
            <p:cNvPr name="TextBox 11" id="11"/>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12" id="12"/>
          <p:cNvGrpSpPr/>
          <p:nvPr/>
        </p:nvGrpSpPr>
        <p:grpSpPr>
          <a:xfrm rot="0">
            <a:off x="14871011" y="6031106"/>
            <a:ext cx="5402508" cy="5402508"/>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00" cap="sq">
              <a:solidFill>
                <a:srgbClr val="F6F6F6"/>
              </a:solidFill>
              <a:prstDash val="solid"/>
              <a:miter/>
            </a:ln>
          </p:spPr>
        </p:sp>
        <p:sp>
          <p:nvSpPr>
            <p:cNvPr name="TextBox 14" id="14"/>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sp>
        <p:nvSpPr>
          <p:cNvPr name="TextBox 15" id="15"/>
          <p:cNvSpPr txBox="true"/>
          <p:nvPr/>
        </p:nvSpPr>
        <p:spPr>
          <a:xfrm rot="0">
            <a:off x="9091101" y="1654573"/>
            <a:ext cx="8168199" cy="994410"/>
          </a:xfrm>
          <a:prstGeom prst="rect">
            <a:avLst/>
          </a:prstGeom>
        </p:spPr>
        <p:txBody>
          <a:bodyPr anchor="t" rtlCol="false" tIns="0" lIns="0" bIns="0" rIns="0">
            <a:spAutoFit/>
          </a:bodyPr>
          <a:lstStyle/>
          <a:p>
            <a:pPr algn="l">
              <a:lnSpc>
                <a:spcPts val="7560"/>
              </a:lnSpc>
            </a:pPr>
            <a:r>
              <a:rPr lang="en-US" sz="7200" b="true">
                <a:solidFill>
                  <a:srgbClr val="17726D"/>
                </a:solidFill>
                <a:latin typeface="Inter Bold"/>
                <a:ea typeface="Inter Bold"/>
                <a:cs typeface="Inter Bold"/>
                <a:sym typeface="Inter Bold"/>
              </a:rPr>
              <a:t>DEFINISI BUDAYA</a:t>
            </a:r>
          </a:p>
        </p:txBody>
      </p:sp>
      <p:sp>
        <p:nvSpPr>
          <p:cNvPr name="TextBox 16" id="16"/>
          <p:cNvSpPr txBox="true"/>
          <p:nvPr/>
        </p:nvSpPr>
        <p:spPr>
          <a:xfrm rot="0">
            <a:off x="9091101" y="3541438"/>
            <a:ext cx="7967609" cy="5716862"/>
          </a:xfrm>
          <a:prstGeom prst="rect">
            <a:avLst/>
          </a:prstGeom>
        </p:spPr>
        <p:txBody>
          <a:bodyPr anchor="t" rtlCol="false" tIns="0" lIns="0" bIns="0" rIns="0">
            <a:spAutoFit/>
          </a:bodyPr>
          <a:lstStyle/>
          <a:p>
            <a:pPr algn="just">
              <a:lnSpc>
                <a:spcPts val="4147"/>
              </a:lnSpc>
            </a:pPr>
            <a:r>
              <a:rPr lang="en-US" sz="2356" spc="94">
                <a:solidFill>
                  <a:srgbClr val="000000"/>
                </a:solidFill>
                <a:latin typeface="Open Sans"/>
                <a:ea typeface="Open Sans"/>
                <a:cs typeface="Open Sans"/>
                <a:sym typeface="Open Sans"/>
              </a:rPr>
              <a:t>Budaya diartikan sebagai: 1) pikiran, akal budi; 2) adat istiadat; 3) sesuatu mengenai kebudayaan yang sudah berkembang (beradab, maju); dan 4) sesuatu yang sudah menjadi kebiasaan yang sudah sukar diubah.</a:t>
            </a:r>
          </a:p>
          <a:p>
            <a:pPr algn="just" marL="0" indent="0" lvl="0">
              <a:lnSpc>
                <a:spcPts val="4147"/>
              </a:lnSpc>
            </a:pPr>
            <a:r>
              <a:rPr lang="en-US" sz="2356" spc="94">
                <a:solidFill>
                  <a:srgbClr val="000000"/>
                </a:solidFill>
                <a:latin typeface="Open Sans"/>
                <a:ea typeface="Open Sans"/>
                <a:cs typeface="Open Sans"/>
                <a:sym typeface="Open Sans"/>
              </a:rPr>
              <a:t>budaya adalah keseluruhan yang kompleks, yang di dalamnya meliputi ilmu pengetahuan, kepercayaan, seni, moral, hukum, tradisi dan semua kemampuan yang dibutuhkan manusia sebagai anggota masyarakat.</a:t>
            </a:r>
          </a:p>
          <a:p>
            <a:pPr algn="just" marL="0" indent="0" lvl="0">
              <a:lnSpc>
                <a:spcPts val="4147"/>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5757868"/>
            <a:ext cx="18288000" cy="4529132"/>
            <a:chOff x="0" y="0"/>
            <a:chExt cx="4816593" cy="1192858"/>
          </a:xfrm>
        </p:grpSpPr>
        <p:sp>
          <p:nvSpPr>
            <p:cNvPr name="Freeform 3" id="3"/>
            <p:cNvSpPr/>
            <p:nvPr/>
          </p:nvSpPr>
          <p:spPr>
            <a:xfrm flipH="false" flipV="false" rot="0">
              <a:off x="0" y="0"/>
              <a:ext cx="4816592" cy="1192858"/>
            </a:xfrm>
            <a:custGeom>
              <a:avLst/>
              <a:gdLst/>
              <a:ahLst/>
              <a:cxnLst/>
              <a:rect r="r" b="b" t="t" l="l"/>
              <a:pathLst>
                <a:path h="1192858" w="4816592">
                  <a:moveTo>
                    <a:pt x="0" y="0"/>
                  </a:moveTo>
                  <a:lnTo>
                    <a:pt x="4816592" y="0"/>
                  </a:lnTo>
                  <a:lnTo>
                    <a:pt x="4816592" y="1192858"/>
                  </a:lnTo>
                  <a:lnTo>
                    <a:pt x="0" y="1192858"/>
                  </a:lnTo>
                  <a:close/>
                </a:path>
              </a:pathLst>
            </a:custGeom>
            <a:solidFill>
              <a:srgbClr val="17726D"/>
            </a:solidFill>
          </p:spPr>
        </p:sp>
        <p:sp>
          <p:nvSpPr>
            <p:cNvPr name="TextBox 4" id="4"/>
            <p:cNvSpPr txBox="true"/>
            <p:nvPr/>
          </p:nvSpPr>
          <p:spPr>
            <a:xfrm>
              <a:off x="0" y="-47625"/>
              <a:ext cx="4816593" cy="1240483"/>
            </a:xfrm>
            <a:prstGeom prst="rect">
              <a:avLst/>
            </a:prstGeom>
          </p:spPr>
          <p:txBody>
            <a:bodyPr anchor="ctr" rtlCol="false" tIns="50800" lIns="50800" bIns="50800" rIns="50800"/>
            <a:lstStyle/>
            <a:p>
              <a:pPr algn="ctr">
                <a:lnSpc>
                  <a:spcPts val="2479"/>
                </a:lnSpc>
              </a:pPr>
            </a:p>
          </p:txBody>
        </p:sp>
      </p:grpSp>
      <p:grpSp>
        <p:nvGrpSpPr>
          <p:cNvPr name="Group 5" id="5"/>
          <p:cNvGrpSpPr/>
          <p:nvPr/>
        </p:nvGrpSpPr>
        <p:grpSpPr>
          <a:xfrm rot="0">
            <a:off x="1028700" y="0"/>
            <a:ext cx="5925122" cy="9258300"/>
            <a:chOff x="0" y="0"/>
            <a:chExt cx="7900163" cy="12344400"/>
          </a:xfrm>
        </p:grpSpPr>
        <p:pic>
          <p:nvPicPr>
            <p:cNvPr name="Picture 6" id="6"/>
            <p:cNvPicPr>
              <a:picLocks noChangeAspect="true"/>
            </p:cNvPicPr>
            <p:nvPr/>
          </p:nvPicPr>
          <p:blipFill>
            <a:blip r:embed="rId2"/>
            <a:srcRect l="30000" t="0" r="30000" b="0"/>
            <a:stretch>
              <a:fillRect/>
            </a:stretch>
          </p:blipFill>
          <p:spPr>
            <a:xfrm flipH="false" flipV="false">
              <a:off x="0" y="0"/>
              <a:ext cx="7900163" cy="12344400"/>
            </a:xfrm>
            <a:prstGeom prst="rect">
              <a:avLst/>
            </a:prstGeom>
          </p:spPr>
        </p:pic>
      </p:grpSp>
      <p:grpSp>
        <p:nvGrpSpPr>
          <p:cNvPr name="Group 7" id="7"/>
          <p:cNvGrpSpPr/>
          <p:nvPr/>
        </p:nvGrpSpPr>
        <p:grpSpPr>
          <a:xfrm rot="0">
            <a:off x="15853048" y="-912528"/>
            <a:ext cx="3803190" cy="3803190"/>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00" cap="sq">
              <a:solidFill>
                <a:srgbClr val="F6F6F6"/>
              </a:solidFill>
              <a:prstDash val="solid"/>
              <a:miter/>
            </a:ln>
          </p:spPr>
        </p:sp>
        <p:sp>
          <p:nvSpPr>
            <p:cNvPr name="TextBox 9" id="9"/>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10" id="10"/>
          <p:cNvGrpSpPr/>
          <p:nvPr/>
        </p:nvGrpSpPr>
        <p:grpSpPr>
          <a:xfrm rot="0">
            <a:off x="0" y="9258300"/>
            <a:ext cx="1028700" cy="1028700"/>
            <a:chOff x="0" y="0"/>
            <a:chExt cx="270933" cy="270933"/>
          </a:xfrm>
        </p:grpSpPr>
        <p:sp>
          <p:nvSpPr>
            <p:cNvPr name="Freeform 11" id="11"/>
            <p:cNvSpPr/>
            <p:nvPr/>
          </p:nvSpPr>
          <p:spPr>
            <a:xfrm flipH="false" flipV="false" rot="0">
              <a:off x="0" y="0"/>
              <a:ext cx="270933" cy="270933"/>
            </a:xfrm>
            <a:custGeom>
              <a:avLst/>
              <a:gdLst/>
              <a:ahLst/>
              <a:cxnLst/>
              <a:rect r="r" b="b" t="t" l="l"/>
              <a:pathLst>
                <a:path h="270933" w="270933">
                  <a:moveTo>
                    <a:pt x="0" y="0"/>
                  </a:moveTo>
                  <a:lnTo>
                    <a:pt x="270933" y="0"/>
                  </a:lnTo>
                  <a:lnTo>
                    <a:pt x="270933" y="270933"/>
                  </a:lnTo>
                  <a:lnTo>
                    <a:pt x="0" y="270933"/>
                  </a:lnTo>
                  <a:close/>
                </a:path>
              </a:pathLst>
            </a:custGeom>
            <a:solidFill>
              <a:srgbClr val="EAE4D2"/>
            </a:solidFill>
          </p:spPr>
        </p:sp>
        <p:sp>
          <p:nvSpPr>
            <p:cNvPr name="TextBox 12" id="12"/>
            <p:cNvSpPr txBox="true"/>
            <p:nvPr/>
          </p:nvSpPr>
          <p:spPr>
            <a:xfrm>
              <a:off x="0" y="-47625"/>
              <a:ext cx="270933" cy="318558"/>
            </a:xfrm>
            <a:prstGeom prst="rect">
              <a:avLst/>
            </a:prstGeom>
          </p:spPr>
          <p:txBody>
            <a:bodyPr anchor="ctr" rtlCol="false" tIns="50800" lIns="50800" bIns="50800" rIns="50800"/>
            <a:lstStyle/>
            <a:p>
              <a:pPr algn="ctr">
                <a:lnSpc>
                  <a:spcPts val="2479"/>
                </a:lnSpc>
              </a:pPr>
            </a:p>
          </p:txBody>
        </p:sp>
      </p:grpSp>
      <p:sp>
        <p:nvSpPr>
          <p:cNvPr name="TextBox 13" id="13"/>
          <p:cNvSpPr txBox="true"/>
          <p:nvPr/>
        </p:nvSpPr>
        <p:spPr>
          <a:xfrm rot="0">
            <a:off x="7240515" y="751713"/>
            <a:ext cx="10514128" cy="7954137"/>
          </a:xfrm>
          <a:prstGeom prst="rect">
            <a:avLst/>
          </a:prstGeom>
        </p:spPr>
        <p:txBody>
          <a:bodyPr anchor="t" rtlCol="false" tIns="0" lIns="0" bIns="0" rIns="0">
            <a:spAutoFit/>
          </a:bodyPr>
          <a:lstStyle/>
          <a:p>
            <a:pPr algn="just" marL="0" indent="0" lvl="0">
              <a:lnSpc>
                <a:spcPts val="4224"/>
              </a:lnSpc>
            </a:pPr>
            <a:r>
              <a:rPr lang="en-US" sz="2400" spc="96">
                <a:solidFill>
                  <a:srgbClr val="000000"/>
                </a:solidFill>
                <a:latin typeface="Open Sans"/>
                <a:ea typeface="Open Sans"/>
                <a:cs typeface="Open Sans"/>
                <a:sym typeface="Open Sans"/>
              </a:rPr>
              <a:t>Kebudayaan adalah hasil semua karya, rasa, dan cipta. Maksudnya adalah: a) Karya, manusia menghasilkan suatu materi budaya seperti teknologi dan karya yang berwujud kebendaan atau budaya materi (material culture) yang digunakan manusia untuk menundukkan alam sekitarnya, sehingga dapat dimanfaatkan oleh manusia. b) Rasa, berupa spritual culture, meliputi unsur mental dan kejiwaan manusia. Rasa menghasilkan kaidahkaidah, nilai-nilai sosial, hukum, dan norma sosial atau bisa juga disebut pranata sosial. Hal yang dihasilkan rasa digunakan untuk mengatur kemasyaarakatan, misalnya agama, ideologi, kebatinan, kesenian, dan lainnya. c) Cipta, berupa immaterial culture, yaitu seperti gagasan, berbagai teori, wawasan, dan semacamnya yang bermanfaat bagi manusia. d) Karsa, adalah kemampuan untuk menempatkan ketiga hal yaitu karya, rasa dan cipta, pada tempatnya agar sesuai dengan kegunaan dan kepentingan</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9309161" cy="10287000"/>
            <a:chOff x="0" y="0"/>
            <a:chExt cx="2451795" cy="2709333"/>
          </a:xfrm>
        </p:grpSpPr>
        <p:sp>
          <p:nvSpPr>
            <p:cNvPr name="Freeform 3" id="3"/>
            <p:cNvSpPr/>
            <p:nvPr/>
          </p:nvSpPr>
          <p:spPr>
            <a:xfrm flipH="false" flipV="false" rot="0">
              <a:off x="0" y="0"/>
              <a:ext cx="2451795" cy="2709333"/>
            </a:xfrm>
            <a:custGeom>
              <a:avLst/>
              <a:gdLst/>
              <a:ahLst/>
              <a:cxnLst/>
              <a:rect r="r" b="b" t="t" l="l"/>
              <a:pathLst>
                <a:path h="2709333" w="2451795">
                  <a:moveTo>
                    <a:pt x="0" y="0"/>
                  </a:moveTo>
                  <a:lnTo>
                    <a:pt x="2451795" y="0"/>
                  </a:lnTo>
                  <a:lnTo>
                    <a:pt x="2451795" y="2709333"/>
                  </a:lnTo>
                  <a:lnTo>
                    <a:pt x="0" y="2709333"/>
                  </a:lnTo>
                  <a:close/>
                </a:path>
              </a:pathLst>
            </a:custGeom>
            <a:solidFill>
              <a:srgbClr val="17726D"/>
            </a:solidFill>
          </p:spPr>
        </p:sp>
        <p:sp>
          <p:nvSpPr>
            <p:cNvPr name="TextBox 4" id="4"/>
            <p:cNvSpPr txBox="true"/>
            <p:nvPr/>
          </p:nvSpPr>
          <p:spPr>
            <a:xfrm>
              <a:off x="0" y="-47625"/>
              <a:ext cx="2451795" cy="2756958"/>
            </a:xfrm>
            <a:prstGeom prst="rect">
              <a:avLst/>
            </a:prstGeom>
          </p:spPr>
          <p:txBody>
            <a:bodyPr anchor="ctr" rtlCol="false" tIns="50800" lIns="50800" bIns="50800" rIns="50800"/>
            <a:lstStyle/>
            <a:p>
              <a:pPr algn="ctr">
                <a:lnSpc>
                  <a:spcPts val="2479"/>
                </a:lnSpc>
              </a:pPr>
            </a:p>
          </p:txBody>
        </p:sp>
      </p:grpSp>
      <p:sp>
        <p:nvSpPr>
          <p:cNvPr name="AutoShape 5" id="5"/>
          <p:cNvSpPr/>
          <p:nvPr/>
        </p:nvSpPr>
        <p:spPr>
          <a:xfrm flipV="true">
            <a:off x="849470" y="729615"/>
            <a:ext cx="1858299" cy="0"/>
          </a:xfrm>
          <a:prstGeom prst="line">
            <a:avLst/>
          </a:prstGeom>
          <a:ln cap="flat" w="76200">
            <a:solidFill>
              <a:srgbClr val="EAE4D2"/>
            </a:solidFill>
            <a:prstDash val="solid"/>
            <a:headEnd type="none" len="sm" w="sm"/>
            <a:tailEnd type="none" len="sm" w="sm"/>
          </a:ln>
        </p:spPr>
      </p:sp>
      <p:grpSp>
        <p:nvGrpSpPr>
          <p:cNvPr name="Group 6" id="6"/>
          <p:cNvGrpSpPr/>
          <p:nvPr/>
        </p:nvGrpSpPr>
        <p:grpSpPr>
          <a:xfrm rot="0">
            <a:off x="10096657" y="110627"/>
            <a:ext cx="6683462" cy="545802"/>
            <a:chOff x="0" y="0"/>
            <a:chExt cx="1760253" cy="143750"/>
          </a:xfrm>
        </p:grpSpPr>
        <p:sp>
          <p:nvSpPr>
            <p:cNvPr name="Freeform 7" id="7"/>
            <p:cNvSpPr/>
            <p:nvPr/>
          </p:nvSpPr>
          <p:spPr>
            <a:xfrm flipH="false" flipV="false" rot="0">
              <a:off x="0" y="0"/>
              <a:ext cx="1760253" cy="143750"/>
            </a:xfrm>
            <a:custGeom>
              <a:avLst/>
              <a:gdLst/>
              <a:ahLst/>
              <a:cxnLst/>
              <a:rect r="r" b="b" t="t" l="l"/>
              <a:pathLst>
                <a:path h="143750" w="1760253">
                  <a:moveTo>
                    <a:pt x="59077" y="0"/>
                  </a:moveTo>
                  <a:lnTo>
                    <a:pt x="1701177" y="0"/>
                  </a:lnTo>
                  <a:cubicBezTo>
                    <a:pt x="1716845" y="0"/>
                    <a:pt x="1731871" y="6224"/>
                    <a:pt x="1742950" y="17303"/>
                  </a:cubicBezTo>
                  <a:cubicBezTo>
                    <a:pt x="1754029" y="28382"/>
                    <a:pt x="1760253" y="43409"/>
                    <a:pt x="1760253" y="59077"/>
                  </a:cubicBezTo>
                  <a:lnTo>
                    <a:pt x="1760253" y="84673"/>
                  </a:lnTo>
                  <a:cubicBezTo>
                    <a:pt x="1760253" y="117301"/>
                    <a:pt x="1733804" y="143750"/>
                    <a:pt x="1701177" y="143750"/>
                  </a:cubicBezTo>
                  <a:lnTo>
                    <a:pt x="59077" y="143750"/>
                  </a:lnTo>
                  <a:cubicBezTo>
                    <a:pt x="43409" y="143750"/>
                    <a:pt x="28382" y="137526"/>
                    <a:pt x="17303" y="126447"/>
                  </a:cubicBezTo>
                  <a:cubicBezTo>
                    <a:pt x="6224" y="115368"/>
                    <a:pt x="0" y="100342"/>
                    <a:pt x="0" y="84673"/>
                  </a:cubicBezTo>
                  <a:lnTo>
                    <a:pt x="0" y="59077"/>
                  </a:lnTo>
                  <a:cubicBezTo>
                    <a:pt x="0" y="26450"/>
                    <a:pt x="26450" y="0"/>
                    <a:pt x="59077" y="0"/>
                  </a:cubicBezTo>
                  <a:close/>
                </a:path>
              </a:pathLst>
            </a:custGeom>
            <a:solidFill>
              <a:srgbClr val="17726D"/>
            </a:solidFill>
          </p:spPr>
        </p:sp>
        <p:sp>
          <p:nvSpPr>
            <p:cNvPr name="TextBox 8" id="8"/>
            <p:cNvSpPr txBox="true"/>
            <p:nvPr/>
          </p:nvSpPr>
          <p:spPr>
            <a:xfrm>
              <a:off x="0" y="-38100"/>
              <a:ext cx="1760253" cy="181850"/>
            </a:xfrm>
            <a:prstGeom prst="rect">
              <a:avLst/>
            </a:prstGeom>
          </p:spPr>
          <p:txBody>
            <a:bodyPr anchor="ctr" rtlCol="false" tIns="50800" lIns="50800" bIns="50800" rIns="50800"/>
            <a:lstStyle/>
            <a:p>
              <a:pPr algn="ctr">
                <a:lnSpc>
                  <a:spcPts val="2240"/>
                </a:lnSpc>
              </a:pPr>
              <a:r>
                <a:rPr lang="en-US" b="true" sz="1600">
                  <a:solidFill>
                    <a:srgbClr val="FFFFFF"/>
                  </a:solidFill>
                  <a:latin typeface="Inter Bold"/>
                  <a:ea typeface="Inter Bold"/>
                  <a:cs typeface="Inter Bold"/>
                  <a:sym typeface="Inter Bold"/>
                </a:rPr>
                <a:t>Sistem kepercayaan (belief), nilai (values), dan sikap (attitute)</a:t>
              </a:r>
            </a:p>
          </p:txBody>
        </p:sp>
      </p:grpSp>
      <p:grpSp>
        <p:nvGrpSpPr>
          <p:cNvPr name="Group 9" id="9"/>
          <p:cNvGrpSpPr/>
          <p:nvPr/>
        </p:nvGrpSpPr>
        <p:grpSpPr>
          <a:xfrm rot="0">
            <a:off x="10096657" y="3428502"/>
            <a:ext cx="6683462" cy="553720"/>
            <a:chOff x="0" y="0"/>
            <a:chExt cx="1760253" cy="145836"/>
          </a:xfrm>
        </p:grpSpPr>
        <p:sp>
          <p:nvSpPr>
            <p:cNvPr name="Freeform 10" id="10"/>
            <p:cNvSpPr/>
            <p:nvPr/>
          </p:nvSpPr>
          <p:spPr>
            <a:xfrm flipH="false" flipV="false" rot="0">
              <a:off x="0" y="0"/>
              <a:ext cx="1760253" cy="145836"/>
            </a:xfrm>
            <a:custGeom>
              <a:avLst/>
              <a:gdLst/>
              <a:ahLst/>
              <a:cxnLst/>
              <a:rect r="r" b="b" t="t" l="l"/>
              <a:pathLst>
                <a:path h="145836" w="1760253">
                  <a:moveTo>
                    <a:pt x="59077" y="0"/>
                  </a:moveTo>
                  <a:lnTo>
                    <a:pt x="1701177" y="0"/>
                  </a:lnTo>
                  <a:cubicBezTo>
                    <a:pt x="1716845" y="0"/>
                    <a:pt x="1731871" y="6224"/>
                    <a:pt x="1742950" y="17303"/>
                  </a:cubicBezTo>
                  <a:cubicBezTo>
                    <a:pt x="1754029" y="28382"/>
                    <a:pt x="1760253" y="43409"/>
                    <a:pt x="1760253" y="59077"/>
                  </a:cubicBezTo>
                  <a:lnTo>
                    <a:pt x="1760253" y="86759"/>
                  </a:lnTo>
                  <a:cubicBezTo>
                    <a:pt x="1760253" y="119386"/>
                    <a:pt x="1733804" y="145836"/>
                    <a:pt x="1701177" y="145836"/>
                  </a:cubicBezTo>
                  <a:lnTo>
                    <a:pt x="59077" y="145836"/>
                  </a:lnTo>
                  <a:cubicBezTo>
                    <a:pt x="43409" y="145836"/>
                    <a:pt x="28382" y="139611"/>
                    <a:pt x="17303" y="128532"/>
                  </a:cubicBezTo>
                  <a:cubicBezTo>
                    <a:pt x="6224" y="117453"/>
                    <a:pt x="0" y="102427"/>
                    <a:pt x="0" y="86759"/>
                  </a:cubicBezTo>
                  <a:lnTo>
                    <a:pt x="0" y="59077"/>
                  </a:lnTo>
                  <a:cubicBezTo>
                    <a:pt x="0" y="26450"/>
                    <a:pt x="26450" y="0"/>
                    <a:pt x="59077" y="0"/>
                  </a:cubicBezTo>
                  <a:close/>
                </a:path>
              </a:pathLst>
            </a:custGeom>
            <a:solidFill>
              <a:srgbClr val="17726D"/>
            </a:solidFill>
          </p:spPr>
        </p:sp>
        <p:sp>
          <p:nvSpPr>
            <p:cNvPr name="TextBox 11" id="11"/>
            <p:cNvSpPr txBox="true"/>
            <p:nvPr/>
          </p:nvSpPr>
          <p:spPr>
            <a:xfrm>
              <a:off x="0" y="-38100"/>
              <a:ext cx="1760253" cy="183936"/>
            </a:xfrm>
            <a:prstGeom prst="rect">
              <a:avLst/>
            </a:prstGeom>
          </p:spPr>
          <p:txBody>
            <a:bodyPr anchor="ctr" rtlCol="false" tIns="50800" lIns="50800" bIns="50800" rIns="50800"/>
            <a:lstStyle/>
            <a:p>
              <a:pPr algn="ctr">
                <a:lnSpc>
                  <a:spcPts val="3079"/>
                </a:lnSpc>
              </a:pPr>
              <a:r>
                <a:rPr lang="en-US" b="true" sz="2199">
                  <a:solidFill>
                    <a:srgbClr val="FFFFFF"/>
                  </a:solidFill>
                  <a:latin typeface="Inter Bold"/>
                  <a:ea typeface="Inter Bold"/>
                  <a:cs typeface="Inter Bold"/>
                  <a:sym typeface="Inter Bold"/>
                </a:rPr>
                <a:t>Pandangan dunia (world view)</a:t>
              </a:r>
            </a:p>
          </p:txBody>
        </p:sp>
      </p:grpSp>
      <p:grpSp>
        <p:nvGrpSpPr>
          <p:cNvPr name="Group 12" id="12"/>
          <p:cNvGrpSpPr/>
          <p:nvPr/>
        </p:nvGrpSpPr>
        <p:grpSpPr>
          <a:xfrm rot="0">
            <a:off x="10096657" y="6618107"/>
            <a:ext cx="6683462" cy="553720"/>
            <a:chOff x="0" y="0"/>
            <a:chExt cx="1760253" cy="145836"/>
          </a:xfrm>
        </p:grpSpPr>
        <p:sp>
          <p:nvSpPr>
            <p:cNvPr name="Freeform 13" id="13"/>
            <p:cNvSpPr/>
            <p:nvPr/>
          </p:nvSpPr>
          <p:spPr>
            <a:xfrm flipH="false" flipV="false" rot="0">
              <a:off x="0" y="0"/>
              <a:ext cx="1760253" cy="145836"/>
            </a:xfrm>
            <a:custGeom>
              <a:avLst/>
              <a:gdLst/>
              <a:ahLst/>
              <a:cxnLst/>
              <a:rect r="r" b="b" t="t" l="l"/>
              <a:pathLst>
                <a:path h="145836" w="1760253">
                  <a:moveTo>
                    <a:pt x="59077" y="0"/>
                  </a:moveTo>
                  <a:lnTo>
                    <a:pt x="1701177" y="0"/>
                  </a:lnTo>
                  <a:cubicBezTo>
                    <a:pt x="1716845" y="0"/>
                    <a:pt x="1731871" y="6224"/>
                    <a:pt x="1742950" y="17303"/>
                  </a:cubicBezTo>
                  <a:cubicBezTo>
                    <a:pt x="1754029" y="28382"/>
                    <a:pt x="1760253" y="43409"/>
                    <a:pt x="1760253" y="59077"/>
                  </a:cubicBezTo>
                  <a:lnTo>
                    <a:pt x="1760253" y="86759"/>
                  </a:lnTo>
                  <a:cubicBezTo>
                    <a:pt x="1760253" y="119386"/>
                    <a:pt x="1733804" y="145836"/>
                    <a:pt x="1701177" y="145836"/>
                  </a:cubicBezTo>
                  <a:lnTo>
                    <a:pt x="59077" y="145836"/>
                  </a:lnTo>
                  <a:cubicBezTo>
                    <a:pt x="43409" y="145836"/>
                    <a:pt x="28382" y="139611"/>
                    <a:pt x="17303" y="128532"/>
                  </a:cubicBezTo>
                  <a:cubicBezTo>
                    <a:pt x="6224" y="117453"/>
                    <a:pt x="0" y="102427"/>
                    <a:pt x="0" y="86759"/>
                  </a:cubicBezTo>
                  <a:lnTo>
                    <a:pt x="0" y="59077"/>
                  </a:lnTo>
                  <a:cubicBezTo>
                    <a:pt x="0" y="26450"/>
                    <a:pt x="26450" y="0"/>
                    <a:pt x="59077" y="0"/>
                  </a:cubicBezTo>
                  <a:close/>
                </a:path>
              </a:pathLst>
            </a:custGeom>
            <a:solidFill>
              <a:srgbClr val="17726D"/>
            </a:solidFill>
          </p:spPr>
        </p:sp>
        <p:sp>
          <p:nvSpPr>
            <p:cNvPr name="TextBox 14" id="14"/>
            <p:cNvSpPr txBox="true"/>
            <p:nvPr/>
          </p:nvSpPr>
          <p:spPr>
            <a:xfrm>
              <a:off x="0" y="-38100"/>
              <a:ext cx="1760253" cy="183936"/>
            </a:xfrm>
            <a:prstGeom prst="rect">
              <a:avLst/>
            </a:prstGeom>
          </p:spPr>
          <p:txBody>
            <a:bodyPr anchor="ctr" rtlCol="false" tIns="50800" lIns="50800" bIns="50800" rIns="50800"/>
            <a:lstStyle/>
            <a:p>
              <a:pPr algn="ctr">
                <a:lnSpc>
                  <a:spcPts val="3079"/>
                </a:lnSpc>
              </a:pPr>
              <a:r>
                <a:rPr lang="en-US" b="true" sz="2199">
                  <a:solidFill>
                    <a:srgbClr val="FFFFFF"/>
                  </a:solidFill>
                  <a:latin typeface="Inter Bold"/>
                  <a:ea typeface="Inter Bold"/>
                  <a:cs typeface="Inter Bold"/>
                  <a:sym typeface="Inter Bold"/>
                </a:rPr>
                <a:t>Organisasi sosial (social organization)</a:t>
              </a:r>
            </a:p>
          </p:txBody>
        </p:sp>
      </p:grpSp>
      <p:grpSp>
        <p:nvGrpSpPr>
          <p:cNvPr name="Group 15" id="15"/>
          <p:cNvGrpSpPr/>
          <p:nvPr/>
        </p:nvGrpSpPr>
        <p:grpSpPr>
          <a:xfrm rot="0">
            <a:off x="15941633" y="7975432"/>
            <a:ext cx="3803190" cy="3803190"/>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00" cap="sq">
              <a:solidFill>
                <a:srgbClr val="EAE4D2"/>
              </a:solidFill>
              <a:prstDash val="solid"/>
              <a:miter/>
            </a:ln>
          </p:spPr>
        </p:sp>
        <p:sp>
          <p:nvSpPr>
            <p:cNvPr name="TextBox 17" id="17"/>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sp>
        <p:nvSpPr>
          <p:cNvPr name="Freeform 18" id="18"/>
          <p:cNvSpPr/>
          <p:nvPr/>
        </p:nvSpPr>
        <p:spPr>
          <a:xfrm flipH="false" flipV="false" rot="0">
            <a:off x="849470" y="5757601"/>
            <a:ext cx="3105289" cy="3759835"/>
          </a:xfrm>
          <a:custGeom>
            <a:avLst/>
            <a:gdLst/>
            <a:ahLst/>
            <a:cxnLst/>
            <a:rect r="r" b="b" t="t" l="l"/>
            <a:pathLst>
              <a:path h="3759835" w="3105289">
                <a:moveTo>
                  <a:pt x="0" y="0"/>
                </a:moveTo>
                <a:lnTo>
                  <a:pt x="3105289" y="0"/>
                </a:lnTo>
                <a:lnTo>
                  <a:pt x="3105289" y="3759834"/>
                </a:lnTo>
                <a:lnTo>
                  <a:pt x="0" y="3759834"/>
                </a:lnTo>
                <a:lnTo>
                  <a:pt x="0" y="0"/>
                </a:lnTo>
                <a:close/>
              </a:path>
            </a:pathLst>
          </a:custGeom>
          <a:blipFill>
            <a:blip r:embed="rId2"/>
            <a:stretch>
              <a:fillRect l="0" t="0" r="0" b="0"/>
            </a:stretch>
          </a:blipFill>
        </p:spPr>
      </p:sp>
      <p:sp>
        <p:nvSpPr>
          <p:cNvPr name="TextBox 19" id="19"/>
          <p:cNvSpPr txBox="true"/>
          <p:nvPr/>
        </p:nvSpPr>
        <p:spPr>
          <a:xfrm rot="0">
            <a:off x="858995" y="1291590"/>
            <a:ext cx="8147912" cy="3851910"/>
          </a:xfrm>
          <a:prstGeom prst="rect">
            <a:avLst/>
          </a:prstGeom>
        </p:spPr>
        <p:txBody>
          <a:bodyPr anchor="t" rtlCol="false" tIns="0" lIns="0" bIns="0" rIns="0">
            <a:spAutoFit/>
          </a:bodyPr>
          <a:lstStyle/>
          <a:p>
            <a:pPr algn="l">
              <a:lnSpc>
                <a:spcPts val="7560"/>
              </a:lnSpc>
            </a:pPr>
            <a:r>
              <a:rPr lang="en-US" sz="7200" b="true">
                <a:solidFill>
                  <a:srgbClr val="FFFFFF"/>
                </a:solidFill>
                <a:latin typeface="Inter Bold"/>
                <a:ea typeface="Inter Bold"/>
                <a:cs typeface="Inter Bold"/>
                <a:sym typeface="Inter Bold"/>
              </a:rPr>
              <a:t>PENGARUH KEBUDAYAAN TERHADAP KOMUNIKASI</a:t>
            </a:r>
          </a:p>
        </p:txBody>
      </p:sp>
      <p:sp>
        <p:nvSpPr>
          <p:cNvPr name="TextBox 20" id="20"/>
          <p:cNvSpPr txBox="true"/>
          <p:nvPr/>
        </p:nvSpPr>
        <p:spPr>
          <a:xfrm rot="0">
            <a:off x="4412934" y="5681401"/>
            <a:ext cx="4354548" cy="4170045"/>
          </a:xfrm>
          <a:prstGeom prst="rect">
            <a:avLst/>
          </a:prstGeom>
        </p:spPr>
        <p:txBody>
          <a:bodyPr anchor="t" rtlCol="false" tIns="0" lIns="0" bIns="0" rIns="0">
            <a:spAutoFit/>
          </a:bodyPr>
          <a:lstStyle/>
          <a:p>
            <a:pPr algn="just" marL="0" indent="0" lvl="0">
              <a:lnSpc>
                <a:spcPts val="3720"/>
              </a:lnSpc>
            </a:pPr>
            <a:r>
              <a:rPr lang="en-US" sz="2400">
                <a:solidFill>
                  <a:srgbClr val="FFFFFF"/>
                </a:solidFill>
                <a:latin typeface="Open Sans"/>
                <a:ea typeface="Open Sans"/>
                <a:cs typeface="Open Sans"/>
                <a:sym typeface="Open Sans"/>
              </a:rPr>
              <a:t>Edward T. Hall berkata, “C</a:t>
            </a:r>
            <a:r>
              <a:rPr lang="en-US" sz="2400" i="true">
                <a:solidFill>
                  <a:srgbClr val="FFFFFF"/>
                </a:solidFill>
                <a:latin typeface="Open Sans Italics"/>
                <a:ea typeface="Open Sans Italics"/>
                <a:cs typeface="Open Sans Italics"/>
                <a:sym typeface="Open Sans Italics"/>
              </a:rPr>
              <a:t>ulture is communication and communication is culture</a:t>
            </a:r>
            <a:r>
              <a:rPr lang="en-US" sz="2400">
                <a:solidFill>
                  <a:srgbClr val="FFFFFF"/>
                </a:solidFill>
                <a:latin typeface="Open Sans"/>
                <a:ea typeface="Open Sans"/>
                <a:cs typeface="Open Sans"/>
                <a:sym typeface="Open Sans"/>
              </a:rPr>
              <a:t>”. Budaya akan lestari dengan komunikasi. Dan sebaliknya pula komunikasi juga akan mengkonstruksi budaya, atau mengikuti ketentuan budaya itu sendiri.</a:t>
            </a:r>
          </a:p>
        </p:txBody>
      </p:sp>
      <p:sp>
        <p:nvSpPr>
          <p:cNvPr name="TextBox 21" id="21"/>
          <p:cNvSpPr txBox="true"/>
          <p:nvPr/>
        </p:nvSpPr>
        <p:spPr>
          <a:xfrm rot="0">
            <a:off x="10096657" y="782320"/>
            <a:ext cx="7455348" cy="2330450"/>
          </a:xfrm>
          <a:prstGeom prst="rect">
            <a:avLst/>
          </a:prstGeom>
        </p:spPr>
        <p:txBody>
          <a:bodyPr anchor="t" rtlCol="false" tIns="0" lIns="0" bIns="0" rIns="0">
            <a:spAutoFit/>
          </a:bodyPr>
          <a:lstStyle/>
          <a:p>
            <a:pPr algn="just" marL="0" indent="0" lvl="0">
              <a:lnSpc>
                <a:spcPts val="3100"/>
              </a:lnSpc>
            </a:pPr>
            <a:r>
              <a:rPr lang="en-US" sz="2000">
                <a:solidFill>
                  <a:srgbClr val="000000"/>
                </a:solidFill>
                <a:latin typeface="Open Sans"/>
                <a:ea typeface="Open Sans"/>
                <a:cs typeface="Open Sans"/>
                <a:sym typeface="Open Sans"/>
              </a:rPr>
              <a:t>Kepercayaan, nilai yang dianut yang sehubungan dengan suatu objek akan mempengaruhi sikap kita terhadap objek tersebut. Contoh: kita diajarkan tidak sopan memanggil orang yang lebih tua dengan namanya saja, harus dengan penghormatan seperti mba, kakak, mas, bapak, ibu, dan lain-lain</a:t>
            </a:r>
          </a:p>
        </p:txBody>
      </p:sp>
      <p:sp>
        <p:nvSpPr>
          <p:cNvPr name="TextBox 22" id="22"/>
          <p:cNvSpPr txBox="true"/>
          <p:nvPr/>
        </p:nvSpPr>
        <p:spPr>
          <a:xfrm rot="0">
            <a:off x="10096657" y="4109720"/>
            <a:ext cx="7455348" cy="2021205"/>
          </a:xfrm>
          <a:prstGeom prst="rect">
            <a:avLst/>
          </a:prstGeom>
        </p:spPr>
        <p:txBody>
          <a:bodyPr anchor="t" rtlCol="false" tIns="0" lIns="0" bIns="0" rIns="0">
            <a:spAutoFit/>
          </a:bodyPr>
          <a:lstStyle/>
          <a:p>
            <a:pPr algn="just" marL="0" indent="0" lvl="0">
              <a:lnSpc>
                <a:spcPts val="3255"/>
              </a:lnSpc>
            </a:pPr>
            <a:r>
              <a:rPr lang="en-US" sz="2100">
                <a:solidFill>
                  <a:srgbClr val="000000"/>
                </a:solidFill>
                <a:latin typeface="Open Sans"/>
                <a:ea typeface="Open Sans"/>
                <a:cs typeface="Open Sans"/>
                <a:sym typeface="Open Sans"/>
              </a:rPr>
              <a:t>Contohnya ketika suatu media massa mengkonstruksi suatu berita, maka masyarakat pun akan bereaksi karena terpengaruh oleh media tersebut. Pasca tragedi WTC 9/11 masyarakat Amerika antipati terhadap orang islam karena adanya pemberitaan sepihak oleh media pada saat itu</a:t>
            </a:r>
          </a:p>
        </p:txBody>
      </p:sp>
      <p:sp>
        <p:nvSpPr>
          <p:cNvPr name="TextBox 23" id="23"/>
          <p:cNvSpPr txBox="true"/>
          <p:nvPr/>
        </p:nvSpPr>
        <p:spPr>
          <a:xfrm rot="0">
            <a:off x="10096657" y="7289800"/>
            <a:ext cx="7455348" cy="2720975"/>
          </a:xfrm>
          <a:prstGeom prst="rect">
            <a:avLst/>
          </a:prstGeom>
        </p:spPr>
        <p:txBody>
          <a:bodyPr anchor="t" rtlCol="false" tIns="0" lIns="0" bIns="0" rIns="0">
            <a:spAutoFit/>
          </a:bodyPr>
          <a:lstStyle/>
          <a:p>
            <a:pPr algn="just" marL="0" indent="0" lvl="0">
              <a:lnSpc>
                <a:spcPts val="3100"/>
              </a:lnSpc>
            </a:pPr>
            <a:r>
              <a:rPr lang="en-US" sz="2000">
                <a:solidFill>
                  <a:srgbClr val="000000"/>
                </a:solidFill>
                <a:latin typeface="Open Sans"/>
                <a:ea typeface="Open Sans"/>
                <a:cs typeface="Open Sans"/>
                <a:sym typeface="Open Sans"/>
              </a:rPr>
              <a:t>Organisasi sosial adalah tempat, komunitas atau lingkungan tempat kita berada. Organisasi yang paling mempengaruhi budaya seseorang dalam berpikir (persepsi dan pemaknaan), berbicara (cara menyampaikan gagasan dan dialek) serta bersikap adalah keluarga dan sekolah. Karena dari keluarga dan sekolah lah nilai-nilai, kebiasaan, budaya, dan berbagai hal ditanamkan sejak kecil.</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839945" y="5209518"/>
            <a:ext cx="6406736" cy="3312352"/>
            <a:chOff x="0" y="0"/>
            <a:chExt cx="8542314" cy="4416470"/>
          </a:xfrm>
        </p:grpSpPr>
        <p:pic>
          <p:nvPicPr>
            <p:cNvPr name="Picture 3" id="3"/>
            <p:cNvPicPr>
              <a:picLocks noChangeAspect="true"/>
            </p:cNvPicPr>
            <p:nvPr/>
          </p:nvPicPr>
          <p:blipFill>
            <a:blip r:embed="rId2"/>
            <a:srcRect l="0" t="4043" r="0" b="4043"/>
            <a:stretch>
              <a:fillRect/>
            </a:stretch>
          </p:blipFill>
          <p:spPr>
            <a:xfrm flipH="false" flipV="false">
              <a:off x="0" y="0"/>
              <a:ext cx="8542314" cy="4416470"/>
            </a:xfrm>
            <a:prstGeom prst="rect">
              <a:avLst/>
            </a:prstGeom>
          </p:spPr>
        </p:pic>
      </p:grpSp>
      <p:sp>
        <p:nvSpPr>
          <p:cNvPr name="TextBox 4" id="4"/>
          <p:cNvSpPr txBox="true"/>
          <p:nvPr/>
        </p:nvSpPr>
        <p:spPr>
          <a:xfrm rot="0">
            <a:off x="839945" y="552744"/>
            <a:ext cx="6818840" cy="3851910"/>
          </a:xfrm>
          <a:prstGeom prst="rect">
            <a:avLst/>
          </a:prstGeom>
        </p:spPr>
        <p:txBody>
          <a:bodyPr anchor="t" rtlCol="false" tIns="0" lIns="0" bIns="0" rIns="0">
            <a:spAutoFit/>
          </a:bodyPr>
          <a:lstStyle/>
          <a:p>
            <a:pPr algn="l">
              <a:lnSpc>
                <a:spcPts val="7560"/>
              </a:lnSpc>
            </a:pPr>
            <a:r>
              <a:rPr lang="en-US" sz="7200" b="true">
                <a:solidFill>
                  <a:srgbClr val="17726D"/>
                </a:solidFill>
                <a:latin typeface="Inter Bold"/>
                <a:ea typeface="Inter Bold"/>
                <a:cs typeface="Inter Bold"/>
                <a:sym typeface="Inter Bold"/>
              </a:rPr>
              <a:t>HUBUNGAN ANTARA BUDAYA DAN KOMUNIKASI</a:t>
            </a:r>
          </a:p>
        </p:txBody>
      </p:sp>
      <p:grpSp>
        <p:nvGrpSpPr>
          <p:cNvPr name="Group 5" id="5"/>
          <p:cNvGrpSpPr/>
          <p:nvPr/>
        </p:nvGrpSpPr>
        <p:grpSpPr>
          <a:xfrm rot="0">
            <a:off x="7718306" y="0"/>
            <a:ext cx="10569694" cy="10287000"/>
            <a:chOff x="0" y="0"/>
            <a:chExt cx="2783788" cy="2709333"/>
          </a:xfrm>
        </p:grpSpPr>
        <p:sp>
          <p:nvSpPr>
            <p:cNvPr name="Freeform 6" id="6"/>
            <p:cNvSpPr/>
            <p:nvPr/>
          </p:nvSpPr>
          <p:spPr>
            <a:xfrm flipH="false" flipV="false" rot="0">
              <a:off x="0" y="0"/>
              <a:ext cx="2783788" cy="2709333"/>
            </a:xfrm>
            <a:custGeom>
              <a:avLst/>
              <a:gdLst/>
              <a:ahLst/>
              <a:cxnLst/>
              <a:rect r="r" b="b" t="t" l="l"/>
              <a:pathLst>
                <a:path h="2709333" w="2783788">
                  <a:moveTo>
                    <a:pt x="0" y="0"/>
                  </a:moveTo>
                  <a:lnTo>
                    <a:pt x="2783788" y="0"/>
                  </a:lnTo>
                  <a:lnTo>
                    <a:pt x="2783788" y="2709333"/>
                  </a:lnTo>
                  <a:lnTo>
                    <a:pt x="0" y="2709333"/>
                  </a:lnTo>
                  <a:close/>
                </a:path>
              </a:pathLst>
            </a:custGeom>
            <a:solidFill>
              <a:srgbClr val="17726D"/>
            </a:solidFill>
          </p:spPr>
        </p:sp>
        <p:sp>
          <p:nvSpPr>
            <p:cNvPr name="TextBox 7" id="7"/>
            <p:cNvSpPr txBox="true"/>
            <p:nvPr/>
          </p:nvSpPr>
          <p:spPr>
            <a:xfrm>
              <a:off x="0" y="-47625"/>
              <a:ext cx="2783788" cy="2756958"/>
            </a:xfrm>
            <a:prstGeom prst="rect">
              <a:avLst/>
            </a:prstGeom>
          </p:spPr>
          <p:txBody>
            <a:bodyPr anchor="ctr" rtlCol="false" tIns="50800" lIns="50800" bIns="50800" rIns="50800"/>
            <a:lstStyle/>
            <a:p>
              <a:pPr algn="ctr">
                <a:lnSpc>
                  <a:spcPts val="2479"/>
                </a:lnSpc>
              </a:pPr>
            </a:p>
          </p:txBody>
        </p:sp>
      </p:grpSp>
      <p:sp>
        <p:nvSpPr>
          <p:cNvPr name="AutoShape 8" id="8"/>
          <p:cNvSpPr/>
          <p:nvPr/>
        </p:nvSpPr>
        <p:spPr>
          <a:xfrm flipV="true">
            <a:off x="839945" y="2324009"/>
            <a:ext cx="1858299" cy="0"/>
          </a:xfrm>
          <a:prstGeom prst="line">
            <a:avLst/>
          </a:prstGeom>
          <a:ln cap="flat" w="76200">
            <a:solidFill>
              <a:srgbClr val="EAE4D2"/>
            </a:solidFill>
            <a:prstDash val="solid"/>
            <a:headEnd type="none" len="sm" w="sm"/>
            <a:tailEnd type="none" len="sm" w="sm"/>
          </a:ln>
        </p:spPr>
      </p:sp>
      <p:grpSp>
        <p:nvGrpSpPr>
          <p:cNvPr name="Group 9" id="9"/>
          <p:cNvGrpSpPr/>
          <p:nvPr/>
        </p:nvGrpSpPr>
        <p:grpSpPr>
          <a:xfrm rot="0">
            <a:off x="8493611" y="1228725"/>
            <a:ext cx="877649" cy="877649"/>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11" id="11"/>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01</a:t>
              </a:r>
            </a:p>
          </p:txBody>
        </p:sp>
      </p:grpSp>
      <p:grpSp>
        <p:nvGrpSpPr>
          <p:cNvPr name="Group 12" id="12"/>
          <p:cNvGrpSpPr/>
          <p:nvPr/>
        </p:nvGrpSpPr>
        <p:grpSpPr>
          <a:xfrm rot="0">
            <a:off x="8493611" y="2518025"/>
            <a:ext cx="877649" cy="877649"/>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14" id="14"/>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02</a:t>
              </a:r>
            </a:p>
          </p:txBody>
        </p:sp>
      </p:grpSp>
      <p:grpSp>
        <p:nvGrpSpPr>
          <p:cNvPr name="Group 15" id="15"/>
          <p:cNvGrpSpPr/>
          <p:nvPr/>
        </p:nvGrpSpPr>
        <p:grpSpPr>
          <a:xfrm rot="0">
            <a:off x="8493611" y="3805249"/>
            <a:ext cx="877649" cy="877649"/>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17" id="17"/>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03</a:t>
              </a:r>
            </a:p>
          </p:txBody>
        </p:sp>
      </p:grpSp>
      <p:sp>
        <p:nvSpPr>
          <p:cNvPr name="TextBox 18" id="18"/>
          <p:cNvSpPr txBox="true"/>
          <p:nvPr/>
        </p:nvSpPr>
        <p:spPr>
          <a:xfrm rot="0">
            <a:off x="9579356" y="1414922"/>
            <a:ext cx="7641844" cy="464820"/>
          </a:xfrm>
          <a:prstGeom prst="rect">
            <a:avLst/>
          </a:prstGeom>
        </p:spPr>
        <p:txBody>
          <a:bodyPr anchor="t" rtlCol="false" tIns="0" lIns="0" bIns="0" rIns="0">
            <a:spAutoFit/>
          </a:bodyPr>
          <a:lstStyle/>
          <a:p>
            <a:pPr algn="l">
              <a:lnSpc>
                <a:spcPts val="3779"/>
              </a:lnSpc>
            </a:pPr>
            <a:r>
              <a:rPr lang="en-US" sz="2699" b="true">
                <a:solidFill>
                  <a:srgbClr val="FFFFFF"/>
                </a:solidFill>
                <a:latin typeface="Inter Bold"/>
                <a:ea typeface="Inter Bold"/>
                <a:cs typeface="Inter Bold"/>
                <a:sym typeface="Inter Bold"/>
              </a:rPr>
              <a:t>Saling mempengaruhi satu sama lain</a:t>
            </a:r>
          </a:p>
        </p:txBody>
      </p:sp>
      <p:sp>
        <p:nvSpPr>
          <p:cNvPr name="TextBox 19" id="19"/>
          <p:cNvSpPr txBox="true"/>
          <p:nvPr/>
        </p:nvSpPr>
        <p:spPr>
          <a:xfrm rot="0">
            <a:off x="9579356" y="2713747"/>
            <a:ext cx="7641844" cy="1298575"/>
          </a:xfrm>
          <a:prstGeom prst="rect">
            <a:avLst/>
          </a:prstGeom>
        </p:spPr>
        <p:txBody>
          <a:bodyPr anchor="t" rtlCol="false" tIns="0" lIns="0" bIns="0" rIns="0">
            <a:spAutoFit/>
          </a:bodyPr>
          <a:lstStyle/>
          <a:p>
            <a:pPr algn="l">
              <a:lnSpc>
                <a:spcPts val="3499"/>
              </a:lnSpc>
            </a:pPr>
            <a:r>
              <a:rPr lang="en-US" sz="2499" b="true">
                <a:solidFill>
                  <a:srgbClr val="FFFFFF"/>
                </a:solidFill>
                <a:latin typeface="Inter Bold"/>
                <a:ea typeface="Inter Bold"/>
                <a:cs typeface="Inter Bold"/>
                <a:sym typeface="Inter Bold"/>
              </a:rPr>
              <a:t>Komunikasi sebagai sarana untuk memperkenalkan budaya ke ranah yang lebih luas</a:t>
            </a:r>
          </a:p>
        </p:txBody>
      </p:sp>
      <p:sp>
        <p:nvSpPr>
          <p:cNvPr name="TextBox 20" id="20"/>
          <p:cNvSpPr txBox="true"/>
          <p:nvPr/>
        </p:nvSpPr>
        <p:spPr>
          <a:xfrm rot="0">
            <a:off x="9579356" y="4000971"/>
            <a:ext cx="7641844" cy="860425"/>
          </a:xfrm>
          <a:prstGeom prst="rect">
            <a:avLst/>
          </a:prstGeom>
        </p:spPr>
        <p:txBody>
          <a:bodyPr anchor="t" rtlCol="false" tIns="0" lIns="0" bIns="0" rIns="0">
            <a:spAutoFit/>
          </a:bodyPr>
          <a:lstStyle/>
          <a:p>
            <a:pPr algn="l">
              <a:lnSpc>
                <a:spcPts val="3499"/>
              </a:lnSpc>
            </a:pPr>
            <a:r>
              <a:rPr lang="en-US" sz="2499" b="true">
                <a:solidFill>
                  <a:srgbClr val="FFFFFF"/>
                </a:solidFill>
                <a:latin typeface="Inter Bold"/>
                <a:ea typeface="Inter Bold"/>
                <a:cs typeface="Inter Bold"/>
                <a:sym typeface="Inter Bold"/>
              </a:rPr>
              <a:t>Komunikasi akan membantu melestarikan suatu kebudayaan</a:t>
            </a:r>
          </a:p>
        </p:txBody>
      </p:sp>
      <p:grpSp>
        <p:nvGrpSpPr>
          <p:cNvPr name="Group 21" id="21"/>
          <p:cNvGrpSpPr/>
          <p:nvPr/>
        </p:nvGrpSpPr>
        <p:grpSpPr>
          <a:xfrm rot="0">
            <a:off x="8493611" y="5092473"/>
            <a:ext cx="877649" cy="877649"/>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23" id="23"/>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04</a:t>
              </a:r>
            </a:p>
          </p:txBody>
        </p:sp>
      </p:grpSp>
      <p:sp>
        <p:nvSpPr>
          <p:cNvPr name="TextBox 24" id="24"/>
          <p:cNvSpPr txBox="true"/>
          <p:nvPr/>
        </p:nvSpPr>
        <p:spPr>
          <a:xfrm rot="0">
            <a:off x="9579356" y="5288195"/>
            <a:ext cx="7641844" cy="860425"/>
          </a:xfrm>
          <a:prstGeom prst="rect">
            <a:avLst/>
          </a:prstGeom>
        </p:spPr>
        <p:txBody>
          <a:bodyPr anchor="t" rtlCol="false" tIns="0" lIns="0" bIns="0" rIns="0">
            <a:spAutoFit/>
          </a:bodyPr>
          <a:lstStyle/>
          <a:p>
            <a:pPr algn="l">
              <a:lnSpc>
                <a:spcPts val="3499"/>
              </a:lnSpc>
            </a:pPr>
            <a:r>
              <a:rPr lang="en-US" sz="2499" b="true">
                <a:solidFill>
                  <a:srgbClr val="FFFFFF"/>
                </a:solidFill>
                <a:latin typeface="Inter Bold"/>
                <a:ea typeface="Inter Bold"/>
                <a:cs typeface="Inter Bold"/>
                <a:sym typeface="Inter Bold"/>
              </a:rPr>
              <a:t>Budaya merupakan sarana orang-orang untuk belajar berkomunikasi</a:t>
            </a:r>
          </a:p>
        </p:txBody>
      </p:sp>
      <p:grpSp>
        <p:nvGrpSpPr>
          <p:cNvPr name="Group 25" id="25"/>
          <p:cNvGrpSpPr/>
          <p:nvPr/>
        </p:nvGrpSpPr>
        <p:grpSpPr>
          <a:xfrm rot="0">
            <a:off x="8493611" y="6379697"/>
            <a:ext cx="877649" cy="877649"/>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27" id="27"/>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05</a:t>
              </a:r>
            </a:p>
          </p:txBody>
        </p:sp>
      </p:grpSp>
      <p:sp>
        <p:nvSpPr>
          <p:cNvPr name="TextBox 28" id="28"/>
          <p:cNvSpPr txBox="true"/>
          <p:nvPr/>
        </p:nvSpPr>
        <p:spPr>
          <a:xfrm rot="0">
            <a:off x="9579356" y="6575419"/>
            <a:ext cx="7641844" cy="860425"/>
          </a:xfrm>
          <a:prstGeom prst="rect">
            <a:avLst/>
          </a:prstGeom>
        </p:spPr>
        <p:txBody>
          <a:bodyPr anchor="t" rtlCol="false" tIns="0" lIns="0" bIns="0" rIns="0">
            <a:spAutoFit/>
          </a:bodyPr>
          <a:lstStyle/>
          <a:p>
            <a:pPr algn="l">
              <a:lnSpc>
                <a:spcPts val="3499"/>
              </a:lnSpc>
            </a:pPr>
            <a:r>
              <a:rPr lang="en-US" sz="2499" b="true">
                <a:solidFill>
                  <a:srgbClr val="FFFFFF"/>
                </a:solidFill>
                <a:latin typeface="Inter Bold"/>
                <a:ea typeface="Inter Bold"/>
                <a:cs typeface="Inter Bold"/>
                <a:sym typeface="Inter Bold"/>
              </a:rPr>
              <a:t>Budaya menentukan bagaimana cara dan pola komunikasi</a:t>
            </a:r>
          </a:p>
        </p:txBody>
      </p:sp>
      <p:grpSp>
        <p:nvGrpSpPr>
          <p:cNvPr name="Group 29" id="29"/>
          <p:cNvGrpSpPr/>
          <p:nvPr/>
        </p:nvGrpSpPr>
        <p:grpSpPr>
          <a:xfrm rot="0">
            <a:off x="8493611" y="7666922"/>
            <a:ext cx="877649" cy="877649"/>
            <a:chOff x="0" y="0"/>
            <a:chExt cx="812800" cy="812800"/>
          </a:xfrm>
        </p:grpSpPr>
        <p:sp>
          <p:nvSpPr>
            <p:cNvPr name="Freeform 30" id="3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31" id="31"/>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06</a:t>
              </a:r>
            </a:p>
          </p:txBody>
        </p:sp>
      </p:grpSp>
      <p:sp>
        <p:nvSpPr>
          <p:cNvPr name="TextBox 32" id="32"/>
          <p:cNvSpPr txBox="true"/>
          <p:nvPr/>
        </p:nvSpPr>
        <p:spPr>
          <a:xfrm rot="0">
            <a:off x="9579356" y="7862643"/>
            <a:ext cx="7641844" cy="860425"/>
          </a:xfrm>
          <a:prstGeom prst="rect">
            <a:avLst/>
          </a:prstGeom>
        </p:spPr>
        <p:txBody>
          <a:bodyPr anchor="t" rtlCol="false" tIns="0" lIns="0" bIns="0" rIns="0">
            <a:spAutoFit/>
          </a:bodyPr>
          <a:lstStyle/>
          <a:p>
            <a:pPr algn="l">
              <a:lnSpc>
                <a:spcPts val="3499"/>
              </a:lnSpc>
            </a:pPr>
            <a:r>
              <a:rPr lang="en-US" sz="2499" b="true">
                <a:solidFill>
                  <a:srgbClr val="FFFFFF"/>
                </a:solidFill>
                <a:latin typeface="Inter Bold"/>
                <a:ea typeface="Inter Bold"/>
                <a:cs typeface="Inter Bold"/>
                <a:sym typeface="Inter Bold"/>
              </a:rPr>
              <a:t>Komunikasi sebagai sarana untuk menyesuaikan diri dengan budaya lain</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0" y="0"/>
            <a:ext cx="9309161" cy="10287000"/>
            <a:chOff x="0" y="0"/>
            <a:chExt cx="2451795" cy="2709333"/>
          </a:xfrm>
        </p:grpSpPr>
        <p:sp>
          <p:nvSpPr>
            <p:cNvPr name="Freeform 3" id="3"/>
            <p:cNvSpPr/>
            <p:nvPr/>
          </p:nvSpPr>
          <p:spPr>
            <a:xfrm flipH="false" flipV="false" rot="0">
              <a:off x="0" y="0"/>
              <a:ext cx="2451795" cy="2709333"/>
            </a:xfrm>
            <a:custGeom>
              <a:avLst/>
              <a:gdLst/>
              <a:ahLst/>
              <a:cxnLst/>
              <a:rect r="r" b="b" t="t" l="l"/>
              <a:pathLst>
                <a:path h="2709333" w="2451795">
                  <a:moveTo>
                    <a:pt x="0" y="0"/>
                  </a:moveTo>
                  <a:lnTo>
                    <a:pt x="2451795" y="0"/>
                  </a:lnTo>
                  <a:lnTo>
                    <a:pt x="2451795" y="2709333"/>
                  </a:lnTo>
                  <a:lnTo>
                    <a:pt x="0" y="2709333"/>
                  </a:lnTo>
                  <a:close/>
                </a:path>
              </a:pathLst>
            </a:custGeom>
            <a:solidFill>
              <a:srgbClr val="17726D"/>
            </a:solidFill>
          </p:spPr>
        </p:sp>
        <p:sp>
          <p:nvSpPr>
            <p:cNvPr name="TextBox 4" id="4"/>
            <p:cNvSpPr txBox="true"/>
            <p:nvPr/>
          </p:nvSpPr>
          <p:spPr>
            <a:xfrm>
              <a:off x="0" y="-47625"/>
              <a:ext cx="2451795" cy="2756958"/>
            </a:xfrm>
            <a:prstGeom prst="rect">
              <a:avLst/>
            </a:prstGeom>
          </p:spPr>
          <p:txBody>
            <a:bodyPr anchor="ctr" rtlCol="false" tIns="50800" lIns="50800" bIns="50800" rIns="50800"/>
            <a:lstStyle/>
            <a:p>
              <a:pPr algn="ctr">
                <a:lnSpc>
                  <a:spcPts val="2479"/>
                </a:lnSpc>
              </a:pPr>
            </a:p>
          </p:txBody>
        </p:sp>
      </p:grpSp>
      <p:grpSp>
        <p:nvGrpSpPr>
          <p:cNvPr name="Group 5" id="5"/>
          <p:cNvGrpSpPr/>
          <p:nvPr/>
        </p:nvGrpSpPr>
        <p:grpSpPr>
          <a:xfrm rot="0">
            <a:off x="10096657" y="110627"/>
            <a:ext cx="6683462" cy="776028"/>
            <a:chOff x="0" y="0"/>
            <a:chExt cx="1760253" cy="204386"/>
          </a:xfrm>
        </p:grpSpPr>
        <p:sp>
          <p:nvSpPr>
            <p:cNvPr name="Freeform 6" id="6"/>
            <p:cNvSpPr/>
            <p:nvPr/>
          </p:nvSpPr>
          <p:spPr>
            <a:xfrm flipH="false" flipV="false" rot="0">
              <a:off x="0" y="0"/>
              <a:ext cx="1760253" cy="204386"/>
            </a:xfrm>
            <a:custGeom>
              <a:avLst/>
              <a:gdLst/>
              <a:ahLst/>
              <a:cxnLst/>
              <a:rect r="r" b="b" t="t" l="l"/>
              <a:pathLst>
                <a:path h="204386" w="1760253">
                  <a:moveTo>
                    <a:pt x="59077" y="0"/>
                  </a:moveTo>
                  <a:lnTo>
                    <a:pt x="1701177" y="0"/>
                  </a:lnTo>
                  <a:cubicBezTo>
                    <a:pt x="1716845" y="0"/>
                    <a:pt x="1731871" y="6224"/>
                    <a:pt x="1742950" y="17303"/>
                  </a:cubicBezTo>
                  <a:cubicBezTo>
                    <a:pt x="1754029" y="28382"/>
                    <a:pt x="1760253" y="43409"/>
                    <a:pt x="1760253" y="59077"/>
                  </a:cubicBezTo>
                  <a:lnTo>
                    <a:pt x="1760253" y="145309"/>
                  </a:lnTo>
                  <a:cubicBezTo>
                    <a:pt x="1760253" y="177936"/>
                    <a:pt x="1733804" y="204386"/>
                    <a:pt x="1701177" y="204386"/>
                  </a:cubicBezTo>
                  <a:lnTo>
                    <a:pt x="59077" y="204386"/>
                  </a:lnTo>
                  <a:cubicBezTo>
                    <a:pt x="26450" y="204386"/>
                    <a:pt x="0" y="177936"/>
                    <a:pt x="0" y="145309"/>
                  </a:cubicBezTo>
                  <a:lnTo>
                    <a:pt x="0" y="59077"/>
                  </a:lnTo>
                  <a:cubicBezTo>
                    <a:pt x="0" y="26450"/>
                    <a:pt x="26450" y="0"/>
                    <a:pt x="59077" y="0"/>
                  </a:cubicBezTo>
                  <a:close/>
                </a:path>
              </a:pathLst>
            </a:custGeom>
            <a:solidFill>
              <a:srgbClr val="17726D"/>
            </a:solidFill>
          </p:spPr>
        </p:sp>
        <p:sp>
          <p:nvSpPr>
            <p:cNvPr name="TextBox 7" id="7"/>
            <p:cNvSpPr txBox="true"/>
            <p:nvPr/>
          </p:nvSpPr>
          <p:spPr>
            <a:xfrm>
              <a:off x="0" y="-38100"/>
              <a:ext cx="1760253" cy="242486"/>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Budaya merupakan sarana orang-orang untuk belajar berkomunikasi</a:t>
              </a:r>
            </a:p>
          </p:txBody>
        </p:sp>
      </p:grpSp>
      <p:grpSp>
        <p:nvGrpSpPr>
          <p:cNvPr name="Group 8" id="8"/>
          <p:cNvGrpSpPr/>
          <p:nvPr/>
        </p:nvGrpSpPr>
        <p:grpSpPr>
          <a:xfrm rot="0">
            <a:off x="10096657" y="3655831"/>
            <a:ext cx="6683462" cy="545802"/>
            <a:chOff x="0" y="0"/>
            <a:chExt cx="1760253" cy="143750"/>
          </a:xfrm>
        </p:grpSpPr>
        <p:sp>
          <p:nvSpPr>
            <p:cNvPr name="Freeform 9" id="9"/>
            <p:cNvSpPr/>
            <p:nvPr/>
          </p:nvSpPr>
          <p:spPr>
            <a:xfrm flipH="false" flipV="false" rot="0">
              <a:off x="0" y="0"/>
              <a:ext cx="1760253" cy="143750"/>
            </a:xfrm>
            <a:custGeom>
              <a:avLst/>
              <a:gdLst/>
              <a:ahLst/>
              <a:cxnLst/>
              <a:rect r="r" b="b" t="t" l="l"/>
              <a:pathLst>
                <a:path h="143750" w="1760253">
                  <a:moveTo>
                    <a:pt x="59077" y="0"/>
                  </a:moveTo>
                  <a:lnTo>
                    <a:pt x="1701177" y="0"/>
                  </a:lnTo>
                  <a:cubicBezTo>
                    <a:pt x="1716845" y="0"/>
                    <a:pt x="1731871" y="6224"/>
                    <a:pt x="1742950" y="17303"/>
                  </a:cubicBezTo>
                  <a:cubicBezTo>
                    <a:pt x="1754029" y="28382"/>
                    <a:pt x="1760253" y="43409"/>
                    <a:pt x="1760253" y="59077"/>
                  </a:cubicBezTo>
                  <a:lnTo>
                    <a:pt x="1760253" y="84673"/>
                  </a:lnTo>
                  <a:cubicBezTo>
                    <a:pt x="1760253" y="117301"/>
                    <a:pt x="1733804" y="143750"/>
                    <a:pt x="1701177" y="143750"/>
                  </a:cubicBezTo>
                  <a:lnTo>
                    <a:pt x="59077" y="143750"/>
                  </a:lnTo>
                  <a:cubicBezTo>
                    <a:pt x="43409" y="143750"/>
                    <a:pt x="28382" y="137526"/>
                    <a:pt x="17303" y="126447"/>
                  </a:cubicBezTo>
                  <a:cubicBezTo>
                    <a:pt x="6224" y="115368"/>
                    <a:pt x="0" y="100342"/>
                    <a:pt x="0" y="84673"/>
                  </a:cubicBezTo>
                  <a:lnTo>
                    <a:pt x="0" y="59077"/>
                  </a:lnTo>
                  <a:cubicBezTo>
                    <a:pt x="0" y="26450"/>
                    <a:pt x="26450" y="0"/>
                    <a:pt x="59077" y="0"/>
                  </a:cubicBezTo>
                  <a:close/>
                </a:path>
              </a:pathLst>
            </a:custGeom>
            <a:solidFill>
              <a:srgbClr val="17726D"/>
            </a:solidFill>
          </p:spPr>
        </p:sp>
        <p:sp>
          <p:nvSpPr>
            <p:cNvPr name="TextBox 10" id="10"/>
            <p:cNvSpPr txBox="true"/>
            <p:nvPr/>
          </p:nvSpPr>
          <p:spPr>
            <a:xfrm>
              <a:off x="0" y="-38100"/>
              <a:ext cx="1760253" cy="181850"/>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Budaya menentukan bagaimana cara dan pola komunikasi</a:t>
              </a:r>
            </a:p>
          </p:txBody>
        </p:sp>
      </p:grpSp>
      <p:grpSp>
        <p:nvGrpSpPr>
          <p:cNvPr name="Group 11" id="11"/>
          <p:cNvGrpSpPr/>
          <p:nvPr/>
        </p:nvGrpSpPr>
        <p:grpSpPr>
          <a:xfrm rot="0">
            <a:off x="10096657" y="6370593"/>
            <a:ext cx="6683462" cy="776028"/>
            <a:chOff x="0" y="0"/>
            <a:chExt cx="1760253" cy="204386"/>
          </a:xfrm>
        </p:grpSpPr>
        <p:sp>
          <p:nvSpPr>
            <p:cNvPr name="Freeform 12" id="12"/>
            <p:cNvSpPr/>
            <p:nvPr/>
          </p:nvSpPr>
          <p:spPr>
            <a:xfrm flipH="false" flipV="false" rot="0">
              <a:off x="0" y="0"/>
              <a:ext cx="1760253" cy="204386"/>
            </a:xfrm>
            <a:custGeom>
              <a:avLst/>
              <a:gdLst/>
              <a:ahLst/>
              <a:cxnLst/>
              <a:rect r="r" b="b" t="t" l="l"/>
              <a:pathLst>
                <a:path h="204386" w="1760253">
                  <a:moveTo>
                    <a:pt x="59077" y="0"/>
                  </a:moveTo>
                  <a:lnTo>
                    <a:pt x="1701177" y="0"/>
                  </a:lnTo>
                  <a:cubicBezTo>
                    <a:pt x="1716845" y="0"/>
                    <a:pt x="1731871" y="6224"/>
                    <a:pt x="1742950" y="17303"/>
                  </a:cubicBezTo>
                  <a:cubicBezTo>
                    <a:pt x="1754029" y="28382"/>
                    <a:pt x="1760253" y="43409"/>
                    <a:pt x="1760253" y="59077"/>
                  </a:cubicBezTo>
                  <a:lnTo>
                    <a:pt x="1760253" y="145309"/>
                  </a:lnTo>
                  <a:cubicBezTo>
                    <a:pt x="1760253" y="177936"/>
                    <a:pt x="1733804" y="204386"/>
                    <a:pt x="1701177" y="204386"/>
                  </a:cubicBezTo>
                  <a:lnTo>
                    <a:pt x="59077" y="204386"/>
                  </a:lnTo>
                  <a:cubicBezTo>
                    <a:pt x="26450" y="204386"/>
                    <a:pt x="0" y="177936"/>
                    <a:pt x="0" y="145309"/>
                  </a:cubicBezTo>
                  <a:lnTo>
                    <a:pt x="0" y="59077"/>
                  </a:lnTo>
                  <a:cubicBezTo>
                    <a:pt x="0" y="26450"/>
                    <a:pt x="26450" y="0"/>
                    <a:pt x="59077" y="0"/>
                  </a:cubicBezTo>
                  <a:close/>
                </a:path>
              </a:pathLst>
            </a:custGeom>
            <a:solidFill>
              <a:srgbClr val="17726D"/>
            </a:solidFill>
          </p:spPr>
        </p:sp>
        <p:sp>
          <p:nvSpPr>
            <p:cNvPr name="TextBox 13" id="13"/>
            <p:cNvSpPr txBox="true"/>
            <p:nvPr/>
          </p:nvSpPr>
          <p:spPr>
            <a:xfrm>
              <a:off x="0" y="-38100"/>
              <a:ext cx="1760253" cy="242486"/>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Komunikasi sebagai sarana untuk menyesuaikan diri dengan budaya lain</a:t>
              </a:r>
            </a:p>
          </p:txBody>
        </p:sp>
      </p:grpSp>
      <p:grpSp>
        <p:nvGrpSpPr>
          <p:cNvPr name="Group 14" id="14"/>
          <p:cNvGrpSpPr/>
          <p:nvPr/>
        </p:nvGrpSpPr>
        <p:grpSpPr>
          <a:xfrm rot="0">
            <a:off x="15941633" y="7975432"/>
            <a:ext cx="3803190" cy="3803190"/>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00" cap="sq">
              <a:solidFill>
                <a:srgbClr val="EAE4D2"/>
              </a:solidFill>
              <a:prstDash val="solid"/>
              <a:miter/>
            </a:ln>
          </p:spPr>
        </p:sp>
        <p:sp>
          <p:nvSpPr>
            <p:cNvPr name="TextBox 16" id="16"/>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sp>
        <p:nvSpPr>
          <p:cNvPr name="TextBox 17" id="17"/>
          <p:cNvSpPr txBox="true"/>
          <p:nvPr/>
        </p:nvSpPr>
        <p:spPr>
          <a:xfrm rot="0">
            <a:off x="10096657" y="1019175"/>
            <a:ext cx="7455348" cy="2330450"/>
          </a:xfrm>
          <a:prstGeom prst="rect">
            <a:avLst/>
          </a:prstGeom>
        </p:spPr>
        <p:txBody>
          <a:bodyPr anchor="t" rtlCol="false" tIns="0" lIns="0" bIns="0" rIns="0">
            <a:spAutoFit/>
          </a:bodyPr>
          <a:lstStyle/>
          <a:p>
            <a:pPr algn="just" marL="0" indent="0" lvl="0">
              <a:lnSpc>
                <a:spcPts val="3100"/>
              </a:lnSpc>
            </a:pPr>
            <a:r>
              <a:rPr lang="en-US" sz="2000">
                <a:solidFill>
                  <a:srgbClr val="000000"/>
                </a:solidFill>
                <a:latin typeface="Open Sans"/>
                <a:ea typeface="Open Sans"/>
                <a:cs typeface="Open Sans"/>
                <a:sym typeface="Open Sans"/>
              </a:rPr>
              <a:t>Indonesia sebagai negara multikuktural yang memiliki berbagai suku, ras, dan bahasa, sehingga tidak jarang kita harus berinteraksi dengan orang yang berbeda budaya dengan kita. Perbedaan budaya yang kita miliki mendorong kita untuk belajar berkomunikasi, agar bisa saling memahami dan interaksi bisa berjalan dengan baik</a:t>
            </a:r>
          </a:p>
        </p:txBody>
      </p:sp>
      <p:sp>
        <p:nvSpPr>
          <p:cNvPr name="TextBox 18" id="18"/>
          <p:cNvSpPr txBox="true"/>
          <p:nvPr/>
        </p:nvSpPr>
        <p:spPr>
          <a:xfrm rot="0">
            <a:off x="10096657" y="4337050"/>
            <a:ext cx="7455348" cy="1611630"/>
          </a:xfrm>
          <a:prstGeom prst="rect">
            <a:avLst/>
          </a:prstGeom>
        </p:spPr>
        <p:txBody>
          <a:bodyPr anchor="t" rtlCol="false" tIns="0" lIns="0" bIns="0" rIns="0">
            <a:spAutoFit/>
          </a:bodyPr>
          <a:lstStyle/>
          <a:p>
            <a:pPr algn="just" marL="0" indent="0" lvl="0">
              <a:lnSpc>
                <a:spcPts val="3255"/>
              </a:lnSpc>
            </a:pPr>
            <a:r>
              <a:rPr lang="en-US" sz="2100">
                <a:solidFill>
                  <a:srgbClr val="000000"/>
                </a:solidFill>
                <a:latin typeface="Open Sans"/>
                <a:ea typeface="Open Sans"/>
                <a:cs typeface="Open Sans"/>
                <a:sym typeface="Open Sans"/>
              </a:rPr>
              <a:t>Perbedaan budaya menimbulkan cara dan pola komunikasi yang berbeda-beda pula. Hal ini membuat kita dengan mudah bisa menebak budaya lawan bicara kita dari bahasa dan logat bicaranya.</a:t>
            </a:r>
          </a:p>
        </p:txBody>
      </p:sp>
      <p:sp>
        <p:nvSpPr>
          <p:cNvPr name="TextBox 19" id="19"/>
          <p:cNvSpPr txBox="true"/>
          <p:nvPr/>
        </p:nvSpPr>
        <p:spPr>
          <a:xfrm rot="0">
            <a:off x="10096657" y="7289800"/>
            <a:ext cx="7455348" cy="1939925"/>
          </a:xfrm>
          <a:prstGeom prst="rect">
            <a:avLst/>
          </a:prstGeom>
        </p:spPr>
        <p:txBody>
          <a:bodyPr anchor="t" rtlCol="false" tIns="0" lIns="0" bIns="0" rIns="0">
            <a:spAutoFit/>
          </a:bodyPr>
          <a:lstStyle/>
          <a:p>
            <a:pPr algn="just" marL="0" indent="0" lvl="0">
              <a:lnSpc>
                <a:spcPts val="3100"/>
              </a:lnSpc>
            </a:pPr>
            <a:r>
              <a:rPr lang="en-US" sz="2000">
                <a:solidFill>
                  <a:srgbClr val="000000"/>
                </a:solidFill>
                <a:latin typeface="Open Sans"/>
                <a:ea typeface="Open Sans"/>
                <a:cs typeface="Open Sans"/>
                <a:sym typeface="Open Sans"/>
              </a:rPr>
              <a:t>Berkomunikasi dengan orang lain membuat kita bisa mengetahui dan memahami budaya lain, sehingga kita bisa menyesuaikan diri. Kita bisa mengetahui dan memahami cara menyapa, berkata, dan bersikap dengan sopan dari sudut pandang budaya lain</a:t>
            </a:r>
          </a:p>
        </p:txBody>
      </p:sp>
      <p:grpSp>
        <p:nvGrpSpPr>
          <p:cNvPr name="Group 20" id="20"/>
          <p:cNvGrpSpPr/>
          <p:nvPr/>
        </p:nvGrpSpPr>
        <p:grpSpPr>
          <a:xfrm rot="0">
            <a:off x="926906" y="110627"/>
            <a:ext cx="6683462" cy="545802"/>
            <a:chOff x="0" y="0"/>
            <a:chExt cx="1760253" cy="143750"/>
          </a:xfrm>
        </p:grpSpPr>
        <p:sp>
          <p:nvSpPr>
            <p:cNvPr name="Freeform 21" id="21"/>
            <p:cNvSpPr/>
            <p:nvPr/>
          </p:nvSpPr>
          <p:spPr>
            <a:xfrm flipH="false" flipV="false" rot="0">
              <a:off x="0" y="0"/>
              <a:ext cx="1760253" cy="143750"/>
            </a:xfrm>
            <a:custGeom>
              <a:avLst/>
              <a:gdLst/>
              <a:ahLst/>
              <a:cxnLst/>
              <a:rect r="r" b="b" t="t" l="l"/>
              <a:pathLst>
                <a:path h="143750" w="1760253">
                  <a:moveTo>
                    <a:pt x="59077" y="0"/>
                  </a:moveTo>
                  <a:lnTo>
                    <a:pt x="1701177" y="0"/>
                  </a:lnTo>
                  <a:cubicBezTo>
                    <a:pt x="1716845" y="0"/>
                    <a:pt x="1731871" y="6224"/>
                    <a:pt x="1742950" y="17303"/>
                  </a:cubicBezTo>
                  <a:cubicBezTo>
                    <a:pt x="1754029" y="28382"/>
                    <a:pt x="1760253" y="43409"/>
                    <a:pt x="1760253" y="59077"/>
                  </a:cubicBezTo>
                  <a:lnTo>
                    <a:pt x="1760253" y="84673"/>
                  </a:lnTo>
                  <a:cubicBezTo>
                    <a:pt x="1760253" y="117301"/>
                    <a:pt x="1733804" y="143750"/>
                    <a:pt x="1701177" y="143750"/>
                  </a:cubicBezTo>
                  <a:lnTo>
                    <a:pt x="59077" y="143750"/>
                  </a:lnTo>
                  <a:cubicBezTo>
                    <a:pt x="43409" y="143750"/>
                    <a:pt x="28382" y="137526"/>
                    <a:pt x="17303" y="126447"/>
                  </a:cubicBezTo>
                  <a:cubicBezTo>
                    <a:pt x="6224" y="115368"/>
                    <a:pt x="0" y="100342"/>
                    <a:pt x="0" y="84673"/>
                  </a:cubicBezTo>
                  <a:lnTo>
                    <a:pt x="0" y="59077"/>
                  </a:lnTo>
                  <a:cubicBezTo>
                    <a:pt x="0" y="26450"/>
                    <a:pt x="26450" y="0"/>
                    <a:pt x="59077" y="0"/>
                  </a:cubicBezTo>
                  <a:close/>
                </a:path>
              </a:pathLst>
            </a:custGeom>
            <a:solidFill>
              <a:srgbClr val="000000"/>
            </a:solidFill>
          </p:spPr>
        </p:sp>
        <p:sp>
          <p:nvSpPr>
            <p:cNvPr name="TextBox 22" id="22"/>
            <p:cNvSpPr txBox="true"/>
            <p:nvPr/>
          </p:nvSpPr>
          <p:spPr>
            <a:xfrm>
              <a:off x="0" y="-38100"/>
              <a:ext cx="1760253" cy="181850"/>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Saling mempengaruhi satu sama lain</a:t>
              </a:r>
            </a:p>
          </p:txBody>
        </p:sp>
      </p:grpSp>
      <p:grpSp>
        <p:nvGrpSpPr>
          <p:cNvPr name="Group 23" id="23"/>
          <p:cNvGrpSpPr/>
          <p:nvPr/>
        </p:nvGrpSpPr>
        <p:grpSpPr>
          <a:xfrm rot="0">
            <a:off x="926906" y="2929334"/>
            <a:ext cx="6683462" cy="776028"/>
            <a:chOff x="0" y="0"/>
            <a:chExt cx="1760253" cy="204386"/>
          </a:xfrm>
        </p:grpSpPr>
        <p:sp>
          <p:nvSpPr>
            <p:cNvPr name="Freeform 24" id="24"/>
            <p:cNvSpPr/>
            <p:nvPr/>
          </p:nvSpPr>
          <p:spPr>
            <a:xfrm flipH="false" flipV="false" rot="0">
              <a:off x="0" y="0"/>
              <a:ext cx="1760253" cy="204386"/>
            </a:xfrm>
            <a:custGeom>
              <a:avLst/>
              <a:gdLst/>
              <a:ahLst/>
              <a:cxnLst/>
              <a:rect r="r" b="b" t="t" l="l"/>
              <a:pathLst>
                <a:path h="204386" w="1760253">
                  <a:moveTo>
                    <a:pt x="59077" y="0"/>
                  </a:moveTo>
                  <a:lnTo>
                    <a:pt x="1701177" y="0"/>
                  </a:lnTo>
                  <a:cubicBezTo>
                    <a:pt x="1716845" y="0"/>
                    <a:pt x="1731871" y="6224"/>
                    <a:pt x="1742950" y="17303"/>
                  </a:cubicBezTo>
                  <a:cubicBezTo>
                    <a:pt x="1754029" y="28382"/>
                    <a:pt x="1760253" y="43409"/>
                    <a:pt x="1760253" y="59077"/>
                  </a:cubicBezTo>
                  <a:lnTo>
                    <a:pt x="1760253" y="145309"/>
                  </a:lnTo>
                  <a:cubicBezTo>
                    <a:pt x="1760253" y="177936"/>
                    <a:pt x="1733804" y="204386"/>
                    <a:pt x="1701177" y="204386"/>
                  </a:cubicBezTo>
                  <a:lnTo>
                    <a:pt x="59077" y="204386"/>
                  </a:lnTo>
                  <a:cubicBezTo>
                    <a:pt x="26450" y="204386"/>
                    <a:pt x="0" y="177936"/>
                    <a:pt x="0" y="145309"/>
                  </a:cubicBezTo>
                  <a:lnTo>
                    <a:pt x="0" y="59077"/>
                  </a:lnTo>
                  <a:cubicBezTo>
                    <a:pt x="0" y="26450"/>
                    <a:pt x="26450" y="0"/>
                    <a:pt x="59077" y="0"/>
                  </a:cubicBezTo>
                  <a:close/>
                </a:path>
              </a:pathLst>
            </a:custGeom>
            <a:solidFill>
              <a:srgbClr val="000000"/>
            </a:solidFill>
          </p:spPr>
        </p:sp>
        <p:sp>
          <p:nvSpPr>
            <p:cNvPr name="TextBox 25" id="25"/>
            <p:cNvSpPr txBox="true"/>
            <p:nvPr/>
          </p:nvSpPr>
          <p:spPr>
            <a:xfrm>
              <a:off x="0" y="-38100"/>
              <a:ext cx="1760253" cy="242486"/>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Komunikasi sebagai sarana untuk memperkenalkan budaya ke ranah yang lebih luas</a:t>
              </a:r>
            </a:p>
          </p:txBody>
        </p:sp>
      </p:grpSp>
      <p:grpSp>
        <p:nvGrpSpPr>
          <p:cNvPr name="Group 26" id="26"/>
          <p:cNvGrpSpPr/>
          <p:nvPr/>
        </p:nvGrpSpPr>
        <p:grpSpPr>
          <a:xfrm rot="0">
            <a:off x="926906" y="6618107"/>
            <a:ext cx="6683462" cy="776028"/>
            <a:chOff x="0" y="0"/>
            <a:chExt cx="1760253" cy="204386"/>
          </a:xfrm>
        </p:grpSpPr>
        <p:sp>
          <p:nvSpPr>
            <p:cNvPr name="Freeform 27" id="27"/>
            <p:cNvSpPr/>
            <p:nvPr/>
          </p:nvSpPr>
          <p:spPr>
            <a:xfrm flipH="false" flipV="false" rot="0">
              <a:off x="0" y="0"/>
              <a:ext cx="1760253" cy="204386"/>
            </a:xfrm>
            <a:custGeom>
              <a:avLst/>
              <a:gdLst/>
              <a:ahLst/>
              <a:cxnLst/>
              <a:rect r="r" b="b" t="t" l="l"/>
              <a:pathLst>
                <a:path h="204386" w="1760253">
                  <a:moveTo>
                    <a:pt x="59077" y="0"/>
                  </a:moveTo>
                  <a:lnTo>
                    <a:pt x="1701177" y="0"/>
                  </a:lnTo>
                  <a:cubicBezTo>
                    <a:pt x="1716845" y="0"/>
                    <a:pt x="1731871" y="6224"/>
                    <a:pt x="1742950" y="17303"/>
                  </a:cubicBezTo>
                  <a:cubicBezTo>
                    <a:pt x="1754029" y="28382"/>
                    <a:pt x="1760253" y="43409"/>
                    <a:pt x="1760253" y="59077"/>
                  </a:cubicBezTo>
                  <a:lnTo>
                    <a:pt x="1760253" y="145309"/>
                  </a:lnTo>
                  <a:cubicBezTo>
                    <a:pt x="1760253" y="177936"/>
                    <a:pt x="1733804" y="204386"/>
                    <a:pt x="1701177" y="204386"/>
                  </a:cubicBezTo>
                  <a:lnTo>
                    <a:pt x="59077" y="204386"/>
                  </a:lnTo>
                  <a:cubicBezTo>
                    <a:pt x="26450" y="204386"/>
                    <a:pt x="0" y="177936"/>
                    <a:pt x="0" y="145309"/>
                  </a:cubicBezTo>
                  <a:lnTo>
                    <a:pt x="0" y="59077"/>
                  </a:lnTo>
                  <a:cubicBezTo>
                    <a:pt x="0" y="26450"/>
                    <a:pt x="26450" y="0"/>
                    <a:pt x="59077" y="0"/>
                  </a:cubicBezTo>
                  <a:close/>
                </a:path>
              </a:pathLst>
            </a:custGeom>
            <a:solidFill>
              <a:srgbClr val="000000"/>
            </a:solidFill>
          </p:spPr>
        </p:sp>
        <p:sp>
          <p:nvSpPr>
            <p:cNvPr name="TextBox 28" id="28"/>
            <p:cNvSpPr txBox="true"/>
            <p:nvPr/>
          </p:nvSpPr>
          <p:spPr>
            <a:xfrm>
              <a:off x="0" y="-38100"/>
              <a:ext cx="1760253" cy="242486"/>
            </a:xfrm>
            <a:prstGeom prst="rect">
              <a:avLst/>
            </a:prstGeom>
          </p:spPr>
          <p:txBody>
            <a:bodyPr anchor="ctr" rtlCol="false" tIns="50800" lIns="50800" bIns="50800" rIns="50800"/>
            <a:lstStyle/>
            <a:p>
              <a:pPr algn="ctr">
                <a:lnSpc>
                  <a:spcPts val="2520"/>
                </a:lnSpc>
              </a:pPr>
              <a:r>
                <a:rPr lang="en-US" b="true" sz="1800">
                  <a:solidFill>
                    <a:srgbClr val="FFFFFF"/>
                  </a:solidFill>
                  <a:latin typeface="Inter Bold"/>
                  <a:ea typeface="Inter Bold"/>
                  <a:cs typeface="Inter Bold"/>
                  <a:sym typeface="Inter Bold"/>
                </a:rPr>
                <a:t>Komunikasi akan membantu melestarikan suatu kebudayaan</a:t>
              </a:r>
            </a:p>
          </p:txBody>
        </p:sp>
      </p:grpSp>
      <p:sp>
        <p:nvSpPr>
          <p:cNvPr name="TextBox 29" id="29"/>
          <p:cNvSpPr txBox="true"/>
          <p:nvPr/>
        </p:nvSpPr>
        <p:spPr>
          <a:xfrm rot="0">
            <a:off x="926906" y="782320"/>
            <a:ext cx="7455348" cy="1939925"/>
          </a:xfrm>
          <a:prstGeom prst="rect">
            <a:avLst/>
          </a:prstGeom>
        </p:spPr>
        <p:txBody>
          <a:bodyPr anchor="t" rtlCol="false" tIns="0" lIns="0" bIns="0" rIns="0">
            <a:spAutoFit/>
          </a:bodyPr>
          <a:lstStyle/>
          <a:p>
            <a:pPr algn="just" marL="0" indent="0" lvl="0">
              <a:lnSpc>
                <a:spcPts val="3100"/>
              </a:lnSpc>
            </a:pPr>
            <a:r>
              <a:rPr lang="en-US" sz="2000">
                <a:solidFill>
                  <a:srgbClr val="FFFFFF"/>
                </a:solidFill>
                <a:latin typeface="Open Sans"/>
                <a:ea typeface="Open Sans"/>
                <a:cs typeface="Open Sans"/>
                <a:sym typeface="Open Sans"/>
              </a:rPr>
              <a:t>Budaya mempengaruhi komunikasi, dan begitu pula sebaliknya, komunikasi mempengaruhi budaya. Contoh budaya mempengaruhi komunikasi adalah saat berbicara dengan seseorang seringkali kita bisa menebak suku orang tersebut dari logat bicaranya.</a:t>
            </a:r>
          </a:p>
        </p:txBody>
      </p:sp>
      <p:sp>
        <p:nvSpPr>
          <p:cNvPr name="TextBox 30" id="30"/>
          <p:cNvSpPr txBox="true"/>
          <p:nvPr/>
        </p:nvSpPr>
        <p:spPr>
          <a:xfrm rot="0">
            <a:off x="926906" y="3680460"/>
            <a:ext cx="7455348" cy="2840355"/>
          </a:xfrm>
          <a:prstGeom prst="rect">
            <a:avLst/>
          </a:prstGeom>
        </p:spPr>
        <p:txBody>
          <a:bodyPr anchor="t" rtlCol="false" tIns="0" lIns="0" bIns="0" rIns="0">
            <a:spAutoFit/>
          </a:bodyPr>
          <a:lstStyle/>
          <a:p>
            <a:pPr algn="just" marL="0" indent="0" lvl="0">
              <a:lnSpc>
                <a:spcPts val="3255"/>
              </a:lnSpc>
            </a:pPr>
            <a:r>
              <a:rPr lang="en-US" sz="2100">
                <a:solidFill>
                  <a:srgbClr val="FFFFFF"/>
                </a:solidFill>
                <a:latin typeface="Open Sans"/>
                <a:ea typeface="Open Sans"/>
                <a:cs typeface="Open Sans"/>
                <a:sym typeface="Open Sans"/>
              </a:rPr>
              <a:t>Komunikasi sebagai proses interaksi dan pertukaran pesan tentu saja bisa menyampaikan berbagai hal, termasuk memperkenalkan budaya ke masyarakat luas atau secara global. Contohnya kebudayaan korea saat ini dikenal di berbagai belahan dunia, menarik wisatawan, dan berhasil menjual produk-produknya karena dimanajemen dan dikemas secara baik melalui film dan k-pop.</a:t>
            </a:r>
          </a:p>
        </p:txBody>
      </p:sp>
      <p:sp>
        <p:nvSpPr>
          <p:cNvPr name="TextBox 31" id="31"/>
          <p:cNvSpPr txBox="true"/>
          <p:nvPr/>
        </p:nvSpPr>
        <p:spPr>
          <a:xfrm rot="0">
            <a:off x="926906" y="7289800"/>
            <a:ext cx="7455348" cy="1939925"/>
          </a:xfrm>
          <a:prstGeom prst="rect">
            <a:avLst/>
          </a:prstGeom>
        </p:spPr>
        <p:txBody>
          <a:bodyPr anchor="t" rtlCol="false" tIns="0" lIns="0" bIns="0" rIns="0">
            <a:spAutoFit/>
          </a:bodyPr>
          <a:lstStyle/>
          <a:p>
            <a:pPr algn="just" marL="0" indent="0" lvl="0">
              <a:lnSpc>
                <a:spcPts val="3100"/>
              </a:lnSpc>
            </a:pPr>
            <a:r>
              <a:rPr lang="en-US" sz="2000">
                <a:solidFill>
                  <a:srgbClr val="FFFFFF"/>
                </a:solidFill>
                <a:latin typeface="Open Sans"/>
                <a:ea typeface="Open Sans"/>
                <a:cs typeface="Open Sans"/>
                <a:sym typeface="Open Sans"/>
              </a:rPr>
              <a:t>Suatu kebudayaan akan hilang jika tidak disampaikan dan diajarkan ke generasi berikutnya, pun akan lenyap jika tidak diperkenalkan kepada masyarakat luas. Contoh seperti kekayaan budaya berupa karya seni tarian ataupun karya lainnya, harus diajarkan agar terus lestari.</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634610" y="0"/>
            <a:ext cx="5653390" cy="10287000"/>
            <a:chOff x="0" y="0"/>
            <a:chExt cx="1488959" cy="2709333"/>
          </a:xfrm>
        </p:grpSpPr>
        <p:sp>
          <p:nvSpPr>
            <p:cNvPr name="Freeform 3" id="3"/>
            <p:cNvSpPr/>
            <p:nvPr/>
          </p:nvSpPr>
          <p:spPr>
            <a:xfrm flipH="false" flipV="false" rot="0">
              <a:off x="0" y="0"/>
              <a:ext cx="1488959" cy="2709333"/>
            </a:xfrm>
            <a:custGeom>
              <a:avLst/>
              <a:gdLst/>
              <a:ahLst/>
              <a:cxnLst/>
              <a:rect r="r" b="b" t="t" l="l"/>
              <a:pathLst>
                <a:path h="2709333" w="1488959">
                  <a:moveTo>
                    <a:pt x="0" y="0"/>
                  </a:moveTo>
                  <a:lnTo>
                    <a:pt x="1488959" y="0"/>
                  </a:lnTo>
                  <a:lnTo>
                    <a:pt x="1488959" y="2709333"/>
                  </a:lnTo>
                  <a:lnTo>
                    <a:pt x="0" y="2709333"/>
                  </a:lnTo>
                  <a:close/>
                </a:path>
              </a:pathLst>
            </a:custGeom>
            <a:solidFill>
              <a:srgbClr val="F6F6F6"/>
            </a:solidFill>
          </p:spPr>
        </p:sp>
        <p:sp>
          <p:nvSpPr>
            <p:cNvPr name="TextBox 4" id="4"/>
            <p:cNvSpPr txBox="true"/>
            <p:nvPr/>
          </p:nvSpPr>
          <p:spPr>
            <a:xfrm>
              <a:off x="0" y="-47625"/>
              <a:ext cx="1488959" cy="2756958"/>
            </a:xfrm>
            <a:prstGeom prst="rect">
              <a:avLst/>
            </a:prstGeom>
          </p:spPr>
          <p:txBody>
            <a:bodyPr anchor="ctr" rtlCol="false" tIns="50800" lIns="50800" bIns="50800" rIns="50800"/>
            <a:lstStyle/>
            <a:p>
              <a:pPr algn="ctr">
                <a:lnSpc>
                  <a:spcPts val="2479"/>
                </a:lnSpc>
              </a:pPr>
            </a:p>
          </p:txBody>
        </p:sp>
      </p:grpSp>
      <p:grpSp>
        <p:nvGrpSpPr>
          <p:cNvPr name="Group 5" id="5"/>
          <p:cNvGrpSpPr/>
          <p:nvPr/>
        </p:nvGrpSpPr>
        <p:grpSpPr>
          <a:xfrm rot="0">
            <a:off x="839945" y="2796715"/>
            <a:ext cx="877649" cy="877649"/>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7" id="7"/>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01</a:t>
              </a:r>
            </a:p>
          </p:txBody>
        </p:sp>
      </p:grpSp>
      <p:grpSp>
        <p:nvGrpSpPr>
          <p:cNvPr name="Group 8" id="8"/>
          <p:cNvGrpSpPr/>
          <p:nvPr/>
        </p:nvGrpSpPr>
        <p:grpSpPr>
          <a:xfrm rot="0">
            <a:off x="17400866" y="0"/>
            <a:ext cx="863406" cy="1914819"/>
            <a:chOff x="0" y="0"/>
            <a:chExt cx="227399" cy="504314"/>
          </a:xfrm>
        </p:grpSpPr>
        <p:sp>
          <p:nvSpPr>
            <p:cNvPr name="Freeform 9" id="9"/>
            <p:cNvSpPr/>
            <p:nvPr/>
          </p:nvSpPr>
          <p:spPr>
            <a:xfrm flipH="false" flipV="false" rot="0">
              <a:off x="0" y="0"/>
              <a:ext cx="227399" cy="504314"/>
            </a:xfrm>
            <a:custGeom>
              <a:avLst/>
              <a:gdLst/>
              <a:ahLst/>
              <a:cxnLst/>
              <a:rect r="r" b="b" t="t" l="l"/>
              <a:pathLst>
                <a:path h="504314" w="227399">
                  <a:moveTo>
                    <a:pt x="0" y="0"/>
                  </a:moveTo>
                  <a:lnTo>
                    <a:pt x="227399" y="0"/>
                  </a:lnTo>
                  <a:lnTo>
                    <a:pt x="227399" y="504314"/>
                  </a:lnTo>
                  <a:lnTo>
                    <a:pt x="0" y="504314"/>
                  </a:lnTo>
                  <a:close/>
                </a:path>
              </a:pathLst>
            </a:custGeom>
            <a:solidFill>
              <a:srgbClr val="17726D"/>
            </a:solidFill>
          </p:spPr>
        </p:sp>
        <p:sp>
          <p:nvSpPr>
            <p:cNvPr name="TextBox 10" id="10"/>
            <p:cNvSpPr txBox="true"/>
            <p:nvPr/>
          </p:nvSpPr>
          <p:spPr>
            <a:xfrm>
              <a:off x="0" y="-47625"/>
              <a:ext cx="227399" cy="551939"/>
            </a:xfrm>
            <a:prstGeom prst="rect">
              <a:avLst/>
            </a:prstGeom>
          </p:spPr>
          <p:txBody>
            <a:bodyPr anchor="ctr" rtlCol="false" tIns="50800" lIns="50800" bIns="50800" rIns="50800"/>
            <a:lstStyle/>
            <a:p>
              <a:pPr algn="ctr">
                <a:lnSpc>
                  <a:spcPts val="2479"/>
                </a:lnSpc>
              </a:pPr>
            </a:p>
          </p:txBody>
        </p:sp>
      </p:grpSp>
      <p:grpSp>
        <p:nvGrpSpPr>
          <p:cNvPr name="Group 11" id="11"/>
          <p:cNvGrpSpPr/>
          <p:nvPr/>
        </p:nvGrpSpPr>
        <p:grpSpPr>
          <a:xfrm rot="0">
            <a:off x="-1061650" y="8036778"/>
            <a:ext cx="3803190" cy="3803190"/>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00" cap="sq">
              <a:solidFill>
                <a:srgbClr val="F6F6F6"/>
              </a:solidFill>
              <a:prstDash val="solid"/>
              <a:miter/>
            </a:ln>
          </p:spPr>
        </p:sp>
        <p:sp>
          <p:nvSpPr>
            <p:cNvPr name="TextBox 13" id="13"/>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14" id="14"/>
          <p:cNvGrpSpPr/>
          <p:nvPr/>
        </p:nvGrpSpPr>
        <p:grpSpPr>
          <a:xfrm rot="0">
            <a:off x="0" y="10094695"/>
            <a:ext cx="18264272" cy="192305"/>
            <a:chOff x="0" y="0"/>
            <a:chExt cx="4810343" cy="50648"/>
          </a:xfrm>
        </p:grpSpPr>
        <p:sp>
          <p:nvSpPr>
            <p:cNvPr name="Freeform 15" id="15"/>
            <p:cNvSpPr/>
            <p:nvPr/>
          </p:nvSpPr>
          <p:spPr>
            <a:xfrm flipH="false" flipV="false" rot="0">
              <a:off x="0" y="0"/>
              <a:ext cx="4810343" cy="50648"/>
            </a:xfrm>
            <a:custGeom>
              <a:avLst/>
              <a:gdLst/>
              <a:ahLst/>
              <a:cxnLst/>
              <a:rect r="r" b="b" t="t" l="l"/>
              <a:pathLst>
                <a:path h="50648" w="4810343">
                  <a:moveTo>
                    <a:pt x="0" y="0"/>
                  </a:moveTo>
                  <a:lnTo>
                    <a:pt x="4810343" y="0"/>
                  </a:lnTo>
                  <a:lnTo>
                    <a:pt x="4810343" y="50648"/>
                  </a:lnTo>
                  <a:lnTo>
                    <a:pt x="0" y="50648"/>
                  </a:lnTo>
                  <a:close/>
                </a:path>
              </a:pathLst>
            </a:custGeom>
            <a:solidFill>
              <a:srgbClr val="17726D"/>
            </a:solidFill>
          </p:spPr>
        </p:sp>
        <p:sp>
          <p:nvSpPr>
            <p:cNvPr name="TextBox 16" id="16"/>
            <p:cNvSpPr txBox="true"/>
            <p:nvPr/>
          </p:nvSpPr>
          <p:spPr>
            <a:xfrm>
              <a:off x="0" y="-47625"/>
              <a:ext cx="4810343" cy="98273"/>
            </a:xfrm>
            <a:prstGeom prst="rect">
              <a:avLst/>
            </a:prstGeom>
          </p:spPr>
          <p:txBody>
            <a:bodyPr anchor="ctr" rtlCol="false" tIns="50800" lIns="50800" bIns="50800" rIns="50800"/>
            <a:lstStyle/>
            <a:p>
              <a:pPr algn="ctr">
                <a:lnSpc>
                  <a:spcPts val="2479"/>
                </a:lnSpc>
              </a:pPr>
            </a:p>
          </p:txBody>
        </p:sp>
      </p:grpSp>
      <p:sp>
        <p:nvSpPr>
          <p:cNvPr name="TextBox 17" id="17"/>
          <p:cNvSpPr txBox="true"/>
          <p:nvPr/>
        </p:nvSpPr>
        <p:spPr>
          <a:xfrm rot="0">
            <a:off x="839945" y="525955"/>
            <a:ext cx="9189375" cy="1946910"/>
          </a:xfrm>
          <a:prstGeom prst="rect">
            <a:avLst/>
          </a:prstGeom>
        </p:spPr>
        <p:txBody>
          <a:bodyPr anchor="t" rtlCol="false" tIns="0" lIns="0" bIns="0" rIns="0">
            <a:spAutoFit/>
          </a:bodyPr>
          <a:lstStyle/>
          <a:p>
            <a:pPr algn="l">
              <a:lnSpc>
                <a:spcPts val="7560"/>
              </a:lnSpc>
            </a:pPr>
            <a:r>
              <a:rPr lang="en-US" sz="7200" b="true">
                <a:solidFill>
                  <a:srgbClr val="17726D"/>
                </a:solidFill>
                <a:latin typeface="Inter Bold"/>
                <a:ea typeface="Inter Bold"/>
                <a:cs typeface="Inter Bold"/>
                <a:sym typeface="Inter Bold"/>
              </a:rPr>
              <a:t>ASIMILASI &amp; AKULTURASI</a:t>
            </a:r>
          </a:p>
        </p:txBody>
      </p:sp>
      <p:sp>
        <p:nvSpPr>
          <p:cNvPr name="TextBox 18" id="18"/>
          <p:cNvSpPr txBox="true"/>
          <p:nvPr/>
        </p:nvSpPr>
        <p:spPr>
          <a:xfrm rot="0">
            <a:off x="1925690" y="2982911"/>
            <a:ext cx="6238404" cy="464820"/>
          </a:xfrm>
          <a:prstGeom prst="rect">
            <a:avLst/>
          </a:prstGeom>
        </p:spPr>
        <p:txBody>
          <a:bodyPr anchor="t" rtlCol="false" tIns="0" lIns="0" bIns="0" rIns="0">
            <a:spAutoFit/>
          </a:bodyPr>
          <a:lstStyle/>
          <a:p>
            <a:pPr algn="l">
              <a:lnSpc>
                <a:spcPts val="3779"/>
              </a:lnSpc>
            </a:pPr>
            <a:r>
              <a:rPr lang="en-US" sz="2699" b="true">
                <a:solidFill>
                  <a:srgbClr val="000000"/>
                </a:solidFill>
                <a:latin typeface="Inter Bold"/>
                <a:ea typeface="Inter Bold"/>
                <a:cs typeface="Inter Bold"/>
                <a:sym typeface="Inter Bold"/>
              </a:rPr>
              <a:t>ASIMILASI</a:t>
            </a:r>
          </a:p>
        </p:txBody>
      </p:sp>
      <p:sp>
        <p:nvSpPr>
          <p:cNvPr name="TextBox 19" id="19"/>
          <p:cNvSpPr txBox="true"/>
          <p:nvPr/>
        </p:nvSpPr>
        <p:spPr>
          <a:xfrm rot="0">
            <a:off x="1925690" y="3598164"/>
            <a:ext cx="6724626" cy="5103495"/>
          </a:xfrm>
          <a:prstGeom prst="rect">
            <a:avLst/>
          </a:prstGeom>
        </p:spPr>
        <p:txBody>
          <a:bodyPr anchor="t" rtlCol="false" tIns="0" lIns="0" bIns="0" rIns="0">
            <a:spAutoFit/>
          </a:bodyPr>
          <a:lstStyle/>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Asimilasi terjadi ketika dua kebudayaan atau lebih saling memengaruhi dan melebur menjadi satu </a:t>
            </a:r>
          </a:p>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Asimilasi bisa terjadi ketika masyarakat dengan latar belakang berbeda hidup dalam satu lingkungan </a:t>
            </a:r>
          </a:p>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Contoh asimilasi dalam kehidupan sehari-hari adalah pernikahan antaretnis, perubahan gaya berpakaian, dan penggunaan sendok atau garpu </a:t>
            </a:r>
          </a:p>
          <a:p>
            <a:pPr algn="just" marL="0" indent="0" lvl="0">
              <a:lnSpc>
                <a:spcPts val="3720"/>
              </a:lnSpc>
            </a:pPr>
          </a:p>
        </p:txBody>
      </p:sp>
      <p:grpSp>
        <p:nvGrpSpPr>
          <p:cNvPr name="Group 20" id="20"/>
          <p:cNvGrpSpPr/>
          <p:nvPr/>
        </p:nvGrpSpPr>
        <p:grpSpPr>
          <a:xfrm rot="0">
            <a:off x="9232905" y="671110"/>
            <a:ext cx="715180" cy="715180"/>
            <a:chOff x="0" y="0"/>
            <a:chExt cx="812800" cy="812800"/>
          </a:xfrm>
        </p:grpSpPr>
        <p:sp>
          <p:nvSpPr>
            <p:cNvPr name="Freeform 21" id="2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76200" cap="sq">
              <a:solidFill>
                <a:srgbClr val="17726D"/>
              </a:solidFill>
              <a:prstDash val="solid"/>
              <a:miter/>
            </a:ln>
          </p:spPr>
        </p:sp>
        <p:sp>
          <p:nvSpPr>
            <p:cNvPr name="TextBox 22" id="22"/>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23" id="23"/>
          <p:cNvGrpSpPr/>
          <p:nvPr/>
        </p:nvGrpSpPr>
        <p:grpSpPr>
          <a:xfrm rot="0">
            <a:off x="9590495" y="856044"/>
            <a:ext cx="877649" cy="877649"/>
            <a:chOff x="0" y="0"/>
            <a:chExt cx="812800" cy="812800"/>
          </a:xfrm>
        </p:grpSpPr>
        <p:sp>
          <p:nvSpPr>
            <p:cNvPr name="Freeform 24" id="2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25" id="25"/>
            <p:cNvSpPr txBox="true"/>
            <p:nvPr/>
          </p:nvSpPr>
          <p:spPr>
            <a:xfrm>
              <a:off x="76200" y="19050"/>
              <a:ext cx="660400" cy="717550"/>
            </a:xfrm>
            <a:prstGeom prst="rect">
              <a:avLst/>
            </a:prstGeom>
          </p:spPr>
          <p:txBody>
            <a:bodyPr anchor="ctr" rtlCol="false" tIns="44470" lIns="44470" bIns="44470" rIns="44470"/>
            <a:lstStyle/>
            <a:p>
              <a:pPr algn="ctr">
                <a:lnSpc>
                  <a:spcPts val="4199"/>
                </a:lnSpc>
              </a:pPr>
              <a:r>
                <a:rPr lang="en-US" b="true" sz="2999">
                  <a:solidFill>
                    <a:srgbClr val="17726D"/>
                  </a:solidFill>
                  <a:latin typeface="Inter Bold"/>
                  <a:ea typeface="Inter Bold"/>
                  <a:cs typeface="Inter Bold"/>
                  <a:sym typeface="Inter Bold"/>
                </a:rPr>
                <a:t>02</a:t>
              </a:r>
            </a:p>
          </p:txBody>
        </p:sp>
      </p:grpSp>
      <p:sp>
        <p:nvSpPr>
          <p:cNvPr name="TextBox 26" id="26"/>
          <p:cNvSpPr txBox="true"/>
          <p:nvPr/>
        </p:nvSpPr>
        <p:spPr>
          <a:xfrm rot="0">
            <a:off x="10676240" y="1042240"/>
            <a:ext cx="6724626" cy="464820"/>
          </a:xfrm>
          <a:prstGeom prst="rect">
            <a:avLst/>
          </a:prstGeom>
        </p:spPr>
        <p:txBody>
          <a:bodyPr anchor="t" rtlCol="false" tIns="0" lIns="0" bIns="0" rIns="0">
            <a:spAutoFit/>
          </a:bodyPr>
          <a:lstStyle/>
          <a:p>
            <a:pPr algn="l">
              <a:lnSpc>
                <a:spcPts val="3779"/>
              </a:lnSpc>
            </a:pPr>
            <a:r>
              <a:rPr lang="en-US" sz="2699" b="true">
                <a:solidFill>
                  <a:srgbClr val="000000"/>
                </a:solidFill>
                <a:latin typeface="Inter Bold"/>
                <a:ea typeface="Inter Bold"/>
                <a:cs typeface="Inter Bold"/>
                <a:sym typeface="Inter Bold"/>
              </a:rPr>
              <a:t>AKULTURASI</a:t>
            </a:r>
          </a:p>
        </p:txBody>
      </p:sp>
      <p:sp>
        <p:nvSpPr>
          <p:cNvPr name="TextBox 27" id="27"/>
          <p:cNvSpPr txBox="true"/>
          <p:nvPr/>
        </p:nvSpPr>
        <p:spPr>
          <a:xfrm rot="0">
            <a:off x="10676240" y="1657493"/>
            <a:ext cx="6724626" cy="3703320"/>
          </a:xfrm>
          <a:prstGeom prst="rect">
            <a:avLst/>
          </a:prstGeom>
        </p:spPr>
        <p:txBody>
          <a:bodyPr anchor="t" rtlCol="false" tIns="0" lIns="0" bIns="0" rIns="0">
            <a:spAutoFit/>
          </a:bodyPr>
          <a:lstStyle/>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Akulturasi terjadi ketika budaya asing masuk ke dalam suatu masyarakat </a:t>
            </a:r>
          </a:p>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Akulturasi bisa menghasilkan budaya campuran yang unik dan beragam </a:t>
            </a:r>
          </a:p>
          <a:p>
            <a:pPr algn="just" marL="518160" indent="-259080" lvl="1">
              <a:lnSpc>
                <a:spcPts val="3720"/>
              </a:lnSpc>
              <a:buFont typeface="Arial"/>
              <a:buChar char="•"/>
            </a:pPr>
            <a:r>
              <a:rPr lang="en-US" sz="2400">
                <a:solidFill>
                  <a:srgbClr val="000000"/>
                </a:solidFill>
                <a:latin typeface="Open Sans"/>
                <a:ea typeface="Open Sans"/>
                <a:cs typeface="Open Sans"/>
                <a:sym typeface="Open Sans"/>
              </a:rPr>
              <a:t>Contoh akulturasi adalah Candi Borobudur, hasil akulturasi budaya Buddha dan Indonesia </a:t>
            </a:r>
          </a:p>
          <a:p>
            <a:pPr algn="just" marL="0" indent="0" lvl="0">
              <a:lnSpc>
                <a:spcPts val="3720"/>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AutoShape 2" id="2"/>
          <p:cNvSpPr/>
          <p:nvPr/>
        </p:nvSpPr>
        <p:spPr>
          <a:xfrm>
            <a:off x="1074658" y="8563446"/>
            <a:ext cx="16138684" cy="0"/>
          </a:xfrm>
          <a:prstGeom prst="line">
            <a:avLst/>
          </a:prstGeom>
          <a:ln cap="flat" w="38100">
            <a:solidFill>
              <a:srgbClr val="17726D"/>
            </a:solidFill>
            <a:prstDash val="solid"/>
            <a:headEnd type="none" len="sm" w="sm"/>
            <a:tailEnd type="none" len="sm" w="sm"/>
          </a:ln>
        </p:spPr>
      </p:sp>
      <p:grpSp>
        <p:nvGrpSpPr>
          <p:cNvPr name="Group 3" id="3"/>
          <p:cNvGrpSpPr/>
          <p:nvPr/>
        </p:nvGrpSpPr>
        <p:grpSpPr>
          <a:xfrm rot="0">
            <a:off x="10785978" y="1231643"/>
            <a:ext cx="4758515" cy="4758515"/>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E4D2"/>
            </a:solidFill>
          </p:spPr>
        </p:sp>
        <p:sp>
          <p:nvSpPr>
            <p:cNvPr name="TextBox 5" id="5"/>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6" id="6"/>
          <p:cNvGrpSpPr/>
          <p:nvPr/>
        </p:nvGrpSpPr>
        <p:grpSpPr>
          <a:xfrm rot="0">
            <a:off x="1074658" y="5553371"/>
            <a:ext cx="447675" cy="447675"/>
            <a:chOff x="0" y="0"/>
            <a:chExt cx="812800" cy="812800"/>
          </a:xfrm>
        </p:grpSpPr>
        <p:sp>
          <p:nvSpPr>
            <p:cNvPr name="Freeform 7" id="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7726D"/>
            </a:solidFill>
          </p:spPr>
        </p:sp>
        <p:sp>
          <p:nvSpPr>
            <p:cNvPr name="TextBox 8" id="8"/>
            <p:cNvSpPr txBox="true"/>
            <p:nvPr/>
          </p:nvSpPr>
          <p:spPr>
            <a:xfrm>
              <a:off x="76200" y="28575"/>
              <a:ext cx="660400" cy="708025"/>
            </a:xfrm>
            <a:prstGeom prst="rect">
              <a:avLst/>
            </a:prstGeom>
          </p:spPr>
          <p:txBody>
            <a:bodyPr anchor="ctr" rtlCol="false" tIns="50800" lIns="50800" bIns="50800" rIns="50800"/>
            <a:lstStyle/>
            <a:p>
              <a:pPr algn="ctr">
                <a:lnSpc>
                  <a:spcPts val="2479"/>
                </a:lnSpc>
              </a:pPr>
            </a:p>
          </p:txBody>
        </p:sp>
      </p:grpSp>
      <p:grpSp>
        <p:nvGrpSpPr>
          <p:cNvPr name="Group 9" id="9"/>
          <p:cNvGrpSpPr/>
          <p:nvPr/>
        </p:nvGrpSpPr>
        <p:grpSpPr>
          <a:xfrm rot="0">
            <a:off x="15972039" y="656036"/>
            <a:ext cx="1241303" cy="575606"/>
            <a:chOff x="0" y="0"/>
            <a:chExt cx="326928" cy="151600"/>
          </a:xfrm>
        </p:grpSpPr>
        <p:sp>
          <p:nvSpPr>
            <p:cNvPr name="Freeform 10" id="10"/>
            <p:cNvSpPr/>
            <p:nvPr/>
          </p:nvSpPr>
          <p:spPr>
            <a:xfrm flipH="false" flipV="false" rot="0">
              <a:off x="0" y="0"/>
              <a:ext cx="326928" cy="151600"/>
            </a:xfrm>
            <a:custGeom>
              <a:avLst/>
              <a:gdLst/>
              <a:ahLst/>
              <a:cxnLst/>
              <a:rect r="r" b="b" t="t" l="l"/>
              <a:pathLst>
                <a:path h="151600" w="326928">
                  <a:moveTo>
                    <a:pt x="75800" y="0"/>
                  </a:moveTo>
                  <a:lnTo>
                    <a:pt x="251128" y="0"/>
                  </a:lnTo>
                  <a:cubicBezTo>
                    <a:pt x="292991" y="0"/>
                    <a:pt x="326928" y="33937"/>
                    <a:pt x="326928" y="75800"/>
                  </a:cubicBezTo>
                  <a:lnTo>
                    <a:pt x="326928" y="75800"/>
                  </a:lnTo>
                  <a:cubicBezTo>
                    <a:pt x="326928" y="117663"/>
                    <a:pt x="292991" y="151600"/>
                    <a:pt x="251128" y="151600"/>
                  </a:cubicBezTo>
                  <a:lnTo>
                    <a:pt x="75800" y="151600"/>
                  </a:lnTo>
                  <a:cubicBezTo>
                    <a:pt x="33937" y="151600"/>
                    <a:pt x="0" y="117663"/>
                    <a:pt x="0" y="75800"/>
                  </a:cubicBezTo>
                  <a:lnTo>
                    <a:pt x="0" y="75800"/>
                  </a:lnTo>
                  <a:cubicBezTo>
                    <a:pt x="0" y="33937"/>
                    <a:pt x="33937" y="0"/>
                    <a:pt x="75800" y="0"/>
                  </a:cubicBezTo>
                  <a:close/>
                </a:path>
              </a:pathLst>
            </a:custGeom>
            <a:solidFill>
              <a:srgbClr val="17726D"/>
            </a:solidFill>
          </p:spPr>
        </p:sp>
        <p:sp>
          <p:nvSpPr>
            <p:cNvPr name="TextBox 11" id="11"/>
            <p:cNvSpPr txBox="true"/>
            <p:nvPr/>
          </p:nvSpPr>
          <p:spPr>
            <a:xfrm>
              <a:off x="0" y="-47625"/>
              <a:ext cx="326928" cy="199225"/>
            </a:xfrm>
            <a:prstGeom prst="rect">
              <a:avLst/>
            </a:prstGeom>
          </p:spPr>
          <p:txBody>
            <a:bodyPr anchor="ctr" rtlCol="false" tIns="50800" lIns="50800" bIns="50800" rIns="50800"/>
            <a:lstStyle/>
            <a:p>
              <a:pPr algn="ctr">
                <a:lnSpc>
                  <a:spcPts val="2479"/>
                </a:lnSpc>
              </a:pPr>
            </a:p>
          </p:txBody>
        </p:sp>
      </p:grpSp>
      <p:sp>
        <p:nvSpPr>
          <p:cNvPr name="Freeform 12" id="12"/>
          <p:cNvSpPr/>
          <p:nvPr/>
        </p:nvSpPr>
        <p:spPr>
          <a:xfrm flipH="false" flipV="false" rot="0">
            <a:off x="16275918" y="793769"/>
            <a:ext cx="633545" cy="300142"/>
          </a:xfrm>
          <a:custGeom>
            <a:avLst/>
            <a:gdLst/>
            <a:ahLst/>
            <a:cxnLst/>
            <a:rect r="r" b="b" t="t" l="l"/>
            <a:pathLst>
              <a:path h="300142" w="633545">
                <a:moveTo>
                  <a:pt x="0" y="0"/>
                </a:moveTo>
                <a:lnTo>
                  <a:pt x="633545" y="0"/>
                </a:lnTo>
                <a:lnTo>
                  <a:pt x="633545" y="300141"/>
                </a:lnTo>
                <a:lnTo>
                  <a:pt x="0" y="30014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3" id="13"/>
          <p:cNvSpPr txBox="true"/>
          <p:nvPr/>
        </p:nvSpPr>
        <p:spPr>
          <a:xfrm rot="0">
            <a:off x="981075" y="2874521"/>
            <a:ext cx="14166687" cy="2678850"/>
          </a:xfrm>
          <a:prstGeom prst="rect">
            <a:avLst/>
          </a:prstGeom>
        </p:spPr>
        <p:txBody>
          <a:bodyPr anchor="t" rtlCol="false" tIns="0" lIns="0" bIns="0" rIns="0">
            <a:spAutoFit/>
          </a:bodyPr>
          <a:lstStyle/>
          <a:p>
            <a:pPr algn="l">
              <a:lnSpc>
                <a:spcPts val="21873"/>
              </a:lnSpc>
            </a:pPr>
            <a:r>
              <a:rPr lang="en-US" sz="15624" b="true">
                <a:solidFill>
                  <a:srgbClr val="17726D"/>
                </a:solidFill>
                <a:latin typeface="Inter Bold"/>
                <a:ea typeface="Inter Bold"/>
                <a:cs typeface="Inter Bold"/>
                <a:sym typeface="Inter Bold"/>
              </a:rPr>
              <a:t>THANK YOU</a:t>
            </a:r>
          </a:p>
        </p:txBody>
      </p:sp>
      <p:sp>
        <p:nvSpPr>
          <p:cNvPr name="TextBox 14" id="14"/>
          <p:cNvSpPr txBox="true"/>
          <p:nvPr/>
        </p:nvSpPr>
        <p:spPr>
          <a:xfrm rot="0">
            <a:off x="14344595" y="8862553"/>
            <a:ext cx="2868747" cy="368301"/>
          </a:xfrm>
          <a:prstGeom prst="rect">
            <a:avLst/>
          </a:prstGeom>
        </p:spPr>
        <p:txBody>
          <a:bodyPr anchor="t" rtlCol="false" tIns="0" lIns="0" bIns="0" rIns="0">
            <a:spAutoFit/>
          </a:bodyPr>
          <a:lstStyle/>
          <a:p>
            <a:pPr algn="r" marL="0" indent="0" lvl="0">
              <a:lnSpc>
                <a:spcPts val="3099"/>
              </a:lnSpc>
            </a:pPr>
            <a:r>
              <a:rPr lang="en-US" b="true" sz="1999">
                <a:solidFill>
                  <a:srgbClr val="000000"/>
                </a:solidFill>
                <a:latin typeface="Open Sans Bold"/>
                <a:ea typeface="Open Sans Bold"/>
                <a:cs typeface="Open Sans Bold"/>
                <a:sym typeface="Open Sans Bold"/>
              </a:rPr>
              <a:t>December 2023</a:t>
            </a:r>
          </a:p>
        </p:txBody>
      </p:sp>
      <p:sp>
        <p:nvSpPr>
          <p:cNvPr name="TextBox 15" id="15"/>
          <p:cNvSpPr txBox="true"/>
          <p:nvPr/>
        </p:nvSpPr>
        <p:spPr>
          <a:xfrm rot="0">
            <a:off x="1690843" y="5507968"/>
            <a:ext cx="8069342" cy="481330"/>
          </a:xfrm>
          <a:prstGeom prst="rect">
            <a:avLst/>
          </a:prstGeom>
        </p:spPr>
        <p:txBody>
          <a:bodyPr anchor="t" rtlCol="false" tIns="0" lIns="0" bIns="0" rIns="0">
            <a:spAutoFit/>
          </a:bodyPr>
          <a:lstStyle/>
          <a:p>
            <a:pPr algn="l" marL="0" indent="0" lvl="0">
              <a:lnSpc>
                <a:spcPts val="3919"/>
              </a:lnSpc>
            </a:pPr>
            <a:r>
              <a:rPr lang="en-US" b="true" sz="2799" spc="207">
                <a:solidFill>
                  <a:srgbClr val="000000"/>
                </a:solidFill>
                <a:latin typeface="Open Sans Semi-Bold"/>
                <a:ea typeface="Open Sans Semi-Bold"/>
                <a:cs typeface="Open Sans Semi-Bold"/>
                <a:sym typeface="Open Sans Semi-Bold"/>
              </a:rPr>
              <a:t>FOR YOUR NICE ATTENTION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DAGkHmJivnE</dc:identifier>
  <dcterms:modified xsi:type="dcterms:W3CDTF">2011-08-01T06:04:30Z</dcterms:modified>
  <cp:revision>1</cp:revision>
  <dc:title>pengaruh sosial budaya dalam proses komunikasi</dc:title>
</cp:coreProperties>
</file>