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25"/>
  </p:notesMasterIdLst>
  <p:sldIdLst>
    <p:sldId id="278" r:id="rId5"/>
    <p:sldId id="279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80" r:id="rId14"/>
    <p:sldId id="281" r:id="rId15"/>
    <p:sldId id="290" r:id="rId16"/>
    <p:sldId id="291" r:id="rId17"/>
    <p:sldId id="296" r:id="rId18"/>
    <p:sldId id="292" r:id="rId19"/>
    <p:sldId id="293" r:id="rId20"/>
    <p:sldId id="294" r:id="rId21"/>
    <p:sldId id="295" r:id="rId22"/>
    <p:sldId id="297" r:id="rId23"/>
    <p:sldId id="29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11/23/2023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1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537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735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95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02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5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00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9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14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EA15526-7079-4B7B-987C-1B5FAE11A0FF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11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70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barantum.com/blog/kepuasan-pelangga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antum.com/blog/customer-lifetime-value/" TargetMode="External"/><Relationship Id="rId2" Type="http://schemas.openxmlformats.org/officeDocument/2006/relationships/hyperlink" Target="https://www.barantum.com/blog/customer-retention-adalah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antum.com/blog/loyalitas-pelangga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CUSTOMER SERVICE</a:t>
            </a:r>
            <a:br>
              <a:rPr lang="en-US" sz="4000" dirty="0"/>
            </a:br>
            <a:r>
              <a:rPr lang="en-US" sz="4000" dirty="0"/>
              <a:t>dan customer satisfaction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YULIYANIK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3312-024F-4B04-8A1B-ECA1F088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KEMAMPUAN CUSTOMER SERVICE</a:t>
            </a:r>
            <a:endParaRPr lang="en-ID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DCD2F-4349-4487-9DE5-F1307D4B7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Efektif</a:t>
            </a:r>
            <a:endParaRPr lang="en-ID" dirty="0"/>
          </a:p>
          <a:p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Pelanggan</a:t>
            </a:r>
            <a:endParaRPr lang="en-ID" dirty="0"/>
          </a:p>
          <a:p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Empati</a:t>
            </a:r>
            <a:endParaRPr lang="en-ID" dirty="0"/>
          </a:p>
          <a:p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Tekanan</a:t>
            </a:r>
            <a:endParaRPr lang="en-ID" dirty="0"/>
          </a:p>
          <a:p>
            <a:r>
              <a:rPr lang="en-ID" dirty="0" err="1"/>
              <a:t>Kemampuan</a:t>
            </a:r>
            <a:r>
              <a:rPr lang="en-ID" dirty="0"/>
              <a:t> Multitasking</a:t>
            </a:r>
          </a:p>
          <a:p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Memegang</a:t>
            </a:r>
            <a:r>
              <a:rPr lang="en-ID" dirty="0"/>
              <a:t> </a:t>
            </a:r>
            <a:r>
              <a:rPr lang="en-ID" dirty="0" err="1"/>
              <a:t>Kendali</a:t>
            </a:r>
            <a:endParaRPr lang="en-ID" dirty="0"/>
          </a:p>
          <a:p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Layanan</a:t>
            </a: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C7664-F15A-4CF3-8172-94652D28E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128" y="2084605"/>
            <a:ext cx="4697474" cy="26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0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059C-0D17-4A4D-8FF5-BD58F3FE4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CUSTOMER SATISFACTION</a:t>
            </a:r>
            <a:endParaRPr lang="en-ID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EE62-1CB1-480F-9DCE-25180B814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669" y="2015732"/>
            <a:ext cx="6082747" cy="3450613"/>
          </a:xfrm>
        </p:spPr>
        <p:txBody>
          <a:bodyPr>
            <a:normAutofit fontScale="85000" lnSpcReduction="10000"/>
          </a:bodyPr>
          <a:lstStyle/>
          <a:p>
            <a:r>
              <a:rPr lang="en-ID" sz="2800" b="1" dirty="0"/>
              <a:t>Customer satisfaction (</a:t>
            </a:r>
            <a:r>
              <a:rPr lang="en-ID" sz="2800" b="1" dirty="0" err="1"/>
              <a:t>kepuasan</a:t>
            </a:r>
            <a:r>
              <a:rPr lang="en-ID" sz="2800" b="1" dirty="0"/>
              <a:t> </a:t>
            </a:r>
            <a:r>
              <a:rPr lang="en-ID" sz="2800" b="1" dirty="0" err="1"/>
              <a:t>pelanggan</a:t>
            </a:r>
            <a:r>
              <a:rPr lang="en-ID" sz="2800" b="1" dirty="0"/>
              <a:t>) </a:t>
            </a:r>
            <a:r>
              <a:rPr lang="en-ID" sz="2800" dirty="0" err="1"/>
              <a:t>adalah</a:t>
            </a:r>
            <a:r>
              <a:rPr lang="en-ID" sz="2800" dirty="0"/>
              <a:t> </a:t>
            </a:r>
            <a:r>
              <a:rPr lang="en-ID" sz="2800" dirty="0" err="1"/>
              <a:t>ukuran</a:t>
            </a:r>
            <a:r>
              <a:rPr lang="en-ID" sz="2800" dirty="0"/>
              <a:t> yang </a:t>
            </a:r>
            <a:r>
              <a:rPr lang="en-ID" sz="2800" dirty="0" err="1"/>
              <a:t>menentukan</a:t>
            </a:r>
            <a:r>
              <a:rPr lang="en-ID" sz="2800" dirty="0"/>
              <a:t> </a:t>
            </a:r>
            <a:r>
              <a:rPr lang="en-ID" sz="2800" dirty="0" err="1"/>
              <a:t>seberapa</a:t>
            </a:r>
            <a:r>
              <a:rPr lang="en-ID" sz="2800" dirty="0"/>
              <a:t> </a:t>
            </a:r>
            <a:r>
              <a:rPr lang="en-ID" sz="2800" dirty="0" err="1"/>
              <a:t>baik</a:t>
            </a:r>
            <a:r>
              <a:rPr lang="en-ID" sz="2800" dirty="0"/>
              <a:t> </a:t>
            </a:r>
            <a:r>
              <a:rPr lang="en-ID" sz="2800" dirty="0" err="1"/>
              <a:t>produk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layanan</a:t>
            </a:r>
            <a:r>
              <a:rPr lang="en-ID" sz="2800" dirty="0"/>
              <a:t> </a:t>
            </a:r>
            <a:r>
              <a:rPr lang="en-ID" sz="2800" dirty="0" err="1"/>
              <a:t>perusahaan</a:t>
            </a:r>
            <a:r>
              <a:rPr lang="en-ID" sz="2800" dirty="0"/>
              <a:t> </a:t>
            </a:r>
            <a:r>
              <a:rPr lang="en-ID" sz="2800" dirty="0" err="1"/>
              <a:t>memenuhi</a:t>
            </a:r>
            <a:r>
              <a:rPr lang="en-ID" sz="2800" dirty="0"/>
              <a:t> </a:t>
            </a:r>
            <a:r>
              <a:rPr lang="en-ID" sz="2800" dirty="0" err="1"/>
              <a:t>harapan</a:t>
            </a:r>
            <a:r>
              <a:rPr lang="en-ID" sz="2800" dirty="0"/>
              <a:t> </a:t>
            </a:r>
            <a:r>
              <a:rPr lang="en-ID" sz="2800" dirty="0" err="1"/>
              <a:t>pelanggan</a:t>
            </a:r>
            <a:r>
              <a:rPr lang="en-ID" sz="2800" dirty="0"/>
              <a:t>. Hal </a:t>
            </a:r>
            <a:r>
              <a:rPr lang="en-ID" sz="2800" dirty="0" err="1"/>
              <a:t>ini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salah </a:t>
            </a:r>
            <a:r>
              <a:rPr lang="en-ID" sz="2800" dirty="0" err="1"/>
              <a:t>satu</a:t>
            </a:r>
            <a:r>
              <a:rPr lang="en-ID" sz="2800" dirty="0"/>
              <a:t> </a:t>
            </a:r>
            <a:r>
              <a:rPr lang="en-ID" sz="2800" dirty="0" err="1"/>
              <a:t>indikator</a:t>
            </a:r>
            <a:r>
              <a:rPr lang="en-ID" sz="2800" dirty="0"/>
              <a:t> yang paling </a:t>
            </a:r>
            <a:r>
              <a:rPr lang="en-ID" sz="2800" dirty="0" err="1"/>
              <a:t>penting</a:t>
            </a:r>
            <a:r>
              <a:rPr lang="en-ID" sz="2800" dirty="0"/>
              <a:t> </a:t>
            </a:r>
            <a:r>
              <a:rPr lang="en-ID" sz="2800" dirty="0" err="1"/>
              <a:t>terkait</a:t>
            </a:r>
            <a:r>
              <a:rPr lang="en-ID" sz="2800" dirty="0"/>
              <a:t> </a:t>
            </a:r>
            <a:r>
              <a:rPr lang="en-ID" sz="2800" dirty="0" err="1"/>
              <a:t>pembelian</a:t>
            </a:r>
            <a:r>
              <a:rPr lang="en-ID" sz="2800" dirty="0"/>
              <a:t> dan </a:t>
            </a:r>
            <a:r>
              <a:rPr lang="en-ID" sz="2800" dirty="0" err="1"/>
              <a:t>loyalitas</a:t>
            </a:r>
            <a:r>
              <a:rPr lang="en-ID" sz="2800" dirty="0"/>
              <a:t> </a:t>
            </a:r>
            <a:r>
              <a:rPr lang="en-ID" sz="2800" dirty="0" err="1"/>
              <a:t>pelanggan</a:t>
            </a:r>
            <a:r>
              <a:rPr lang="en-ID" sz="2800" dirty="0"/>
              <a:t>. Dan,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membantu</a:t>
            </a:r>
            <a:r>
              <a:rPr lang="en-ID" sz="2800" dirty="0"/>
              <a:t> </a:t>
            </a:r>
            <a:r>
              <a:rPr lang="en-ID" sz="2800" dirty="0" err="1"/>
              <a:t>memprediksi</a:t>
            </a:r>
            <a:r>
              <a:rPr lang="en-ID" sz="2800" dirty="0"/>
              <a:t> </a:t>
            </a:r>
            <a:r>
              <a:rPr lang="en-ID" sz="2800" dirty="0" err="1"/>
              <a:t>pertumbuhan</a:t>
            </a:r>
            <a:r>
              <a:rPr lang="en-ID" sz="2800" dirty="0"/>
              <a:t> </a:t>
            </a:r>
            <a:r>
              <a:rPr lang="en-ID" sz="2800" dirty="0" err="1"/>
              <a:t>bisnis</a:t>
            </a:r>
            <a:r>
              <a:rPr lang="en-ID" sz="2800" dirty="0"/>
              <a:t> dan </a:t>
            </a:r>
            <a:r>
              <a:rPr lang="en-ID" sz="2800" dirty="0" err="1"/>
              <a:t>pendapatan</a:t>
            </a:r>
            <a:r>
              <a:rPr lang="en-ID" sz="28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12022-B5F9-463A-BFE6-DF5F4DBBB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6" y="2015732"/>
            <a:ext cx="4625008" cy="35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7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96E9-5F56-48D3-BFCC-D1CA7D63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SATISFACTION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81965-35D6-43E3-A016-D2D27C0E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 err="1"/>
              <a:t>Diterjemahkan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bahasa</a:t>
            </a:r>
            <a:r>
              <a:rPr lang="en-ID" sz="2800" dirty="0"/>
              <a:t> </a:t>
            </a:r>
            <a:r>
              <a:rPr lang="en-ID" sz="2800" dirty="0" err="1"/>
              <a:t>Inggris</a:t>
            </a:r>
            <a:endParaRPr lang="en-ID" sz="2800" dirty="0"/>
          </a:p>
          <a:p>
            <a:r>
              <a:rPr lang="en-ID" sz="2800" dirty="0" err="1"/>
              <a:t>Kepuasan</a:t>
            </a:r>
            <a:r>
              <a:rPr lang="en-ID" sz="2800" dirty="0"/>
              <a:t> </a:t>
            </a:r>
            <a:r>
              <a:rPr lang="en-ID" sz="2800" dirty="0" err="1"/>
              <a:t>pelanggan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istilah</a:t>
            </a:r>
            <a:r>
              <a:rPr lang="en-ID" sz="2800" dirty="0"/>
              <a:t> yang </a:t>
            </a:r>
            <a:r>
              <a:rPr lang="en-ID" sz="2800" dirty="0" err="1"/>
              <a:t>sering</a:t>
            </a:r>
            <a:r>
              <a:rPr lang="en-ID" sz="2800" dirty="0"/>
              <a:t> </a:t>
            </a:r>
            <a:r>
              <a:rPr lang="en-ID" sz="2800" dirty="0" err="1"/>
              <a:t>digunakan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pemasaran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mengevaluasi</a:t>
            </a:r>
            <a:r>
              <a:rPr lang="en-ID" sz="2800" dirty="0"/>
              <a:t> </a:t>
            </a:r>
            <a:r>
              <a:rPr lang="en-ID" sz="2800" dirty="0" err="1"/>
              <a:t>pengalaman</a:t>
            </a:r>
            <a:r>
              <a:rPr lang="en-ID" sz="2800" dirty="0"/>
              <a:t> </a:t>
            </a:r>
            <a:r>
              <a:rPr lang="en-ID" sz="2800" dirty="0" err="1"/>
              <a:t>pelanggan</a:t>
            </a:r>
            <a:r>
              <a:rPr lang="en-ID" sz="2800" dirty="0"/>
              <a:t>. </a:t>
            </a:r>
            <a:r>
              <a:rPr lang="en-ID" sz="2800" dirty="0" err="1"/>
              <a:t>Ini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ukuran</a:t>
            </a:r>
            <a:r>
              <a:rPr lang="en-ID" sz="2800" dirty="0"/>
              <a:t> </a:t>
            </a:r>
            <a:r>
              <a:rPr lang="en-ID" sz="2800" dirty="0" err="1"/>
              <a:t>bagaimana</a:t>
            </a:r>
            <a:r>
              <a:rPr lang="en-ID" sz="2800" dirty="0"/>
              <a:t> </a:t>
            </a:r>
            <a:r>
              <a:rPr lang="en-ID" sz="2800" dirty="0" err="1"/>
              <a:t>produk</a:t>
            </a:r>
            <a:r>
              <a:rPr lang="en-ID" sz="2800" dirty="0"/>
              <a:t> dan </a:t>
            </a:r>
            <a:r>
              <a:rPr lang="en-ID" sz="2800" dirty="0" err="1"/>
              <a:t>layanan</a:t>
            </a:r>
            <a:r>
              <a:rPr lang="en-ID" sz="2800" dirty="0"/>
              <a:t> yang </a:t>
            </a:r>
            <a:r>
              <a:rPr lang="en-ID" sz="2800" dirty="0" err="1"/>
              <a:t>disediakan</a:t>
            </a:r>
            <a:r>
              <a:rPr lang="en-ID" sz="2800" dirty="0"/>
              <a:t> oleh </a:t>
            </a:r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perusahaan</a:t>
            </a:r>
            <a:r>
              <a:rPr lang="en-ID" sz="2800" dirty="0"/>
              <a:t> </a:t>
            </a:r>
            <a:r>
              <a:rPr lang="en-ID" sz="2800" dirty="0" err="1"/>
              <a:t>memenuhi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melampaui</a:t>
            </a:r>
            <a:r>
              <a:rPr lang="en-ID" sz="2800" dirty="0"/>
              <a:t> </a:t>
            </a:r>
            <a:r>
              <a:rPr lang="en-ID" sz="2800" dirty="0" err="1"/>
              <a:t>harapan</a:t>
            </a:r>
            <a:r>
              <a:rPr lang="en-ID" sz="2800" dirty="0"/>
              <a:t> </a:t>
            </a:r>
            <a:r>
              <a:rPr lang="en-ID" sz="2800" dirty="0" err="1"/>
              <a:t>pelanggan</a:t>
            </a:r>
            <a:r>
              <a:rPr lang="en-ID" sz="2800" dirty="0"/>
              <a:t>.</a:t>
            </a:r>
          </a:p>
        </p:txBody>
      </p:sp>
      <p:pic>
        <p:nvPicPr>
          <p:cNvPr id="3074" name="Picture 2" descr="Customer Satisfication Adalah: Ini Pengertian dan Cara Meningkatkannya -  Accurate Online">
            <a:extLst>
              <a:ext uri="{FF2B5EF4-FFF2-40B4-BE49-F238E27FC236}">
                <a16:creationId xmlns:a16="http://schemas.microsoft.com/office/drawing/2014/main" id="{ACA7167F-D350-4A00-BFEA-544F1A1FC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32" y="416274"/>
            <a:ext cx="5108468" cy="19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3162-4B6D-412A-9EB4-319C976A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840" y="2665089"/>
            <a:ext cx="9603275" cy="3450613"/>
          </a:xfrm>
        </p:spPr>
        <p:txBody>
          <a:bodyPr/>
          <a:lstStyle/>
          <a:p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Djaslim</a:t>
            </a:r>
            <a:r>
              <a:rPr lang="en-ID" dirty="0"/>
              <a:t> Saladin (2003),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kepuasan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 </a:t>
            </a:r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senang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kecewa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yang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perbandingan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kesannya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(</a:t>
            </a:r>
            <a:r>
              <a:rPr lang="en-ID" dirty="0" err="1"/>
              <a:t>hasil</a:t>
            </a:r>
            <a:r>
              <a:rPr lang="en-ID" dirty="0"/>
              <a:t>)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dan </a:t>
            </a:r>
            <a:r>
              <a:rPr lang="en-ID" dirty="0" err="1"/>
              <a:t>harapan-harapannya</a:t>
            </a:r>
            <a:r>
              <a:rPr lang="en-ID" dirty="0"/>
              <a:t>.</a:t>
            </a:r>
          </a:p>
          <a:p>
            <a:r>
              <a:rPr lang="en-ID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Kepuasan</a:t>
            </a:r>
            <a:r>
              <a:rPr lang="en-ID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pelanggan</a:t>
            </a:r>
            <a:r>
              <a:rPr lang="en-ID" dirty="0"/>
              <a:t> 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yang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kesuksesan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puas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membeli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, </a:t>
            </a:r>
            <a:r>
              <a:rPr lang="en-ID" dirty="0" err="1"/>
              <a:t>merekomendasikan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orang lain,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umpan</a:t>
            </a:r>
            <a:r>
              <a:rPr lang="en-ID" dirty="0"/>
              <a:t> </a:t>
            </a:r>
            <a:r>
              <a:rPr lang="en-ID" dirty="0" err="1"/>
              <a:t>balik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</p:txBody>
      </p:sp>
      <p:pic>
        <p:nvPicPr>
          <p:cNvPr id="4098" name="Picture 2" descr="5 Hal Ini Mempengaruhi Customer Satisfaction, Wajib Diperhatikan">
            <a:extLst>
              <a:ext uri="{FF2B5EF4-FFF2-40B4-BE49-F238E27FC236}">
                <a16:creationId xmlns:a16="http://schemas.microsoft.com/office/drawing/2014/main" id="{AFC32B0F-94B6-4748-B0EC-19E5DAB8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1" y="143867"/>
            <a:ext cx="3673393" cy="25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9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15B9E-8707-429D-9A08-4CE1C2E6F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448" y="2943384"/>
            <a:ext cx="9603275" cy="3450613"/>
          </a:xfrm>
        </p:spPr>
        <p:txBody>
          <a:bodyPr/>
          <a:lstStyle/>
          <a:p>
            <a:r>
              <a:rPr lang="en-ID" dirty="0" err="1"/>
              <a:t>Menurut</a:t>
            </a:r>
            <a:r>
              <a:rPr lang="en-ID" dirty="0"/>
              <a:t> </a:t>
            </a:r>
            <a:r>
              <a:rPr lang="en-ID" b="1" dirty="0"/>
              <a:t>Philip Kotler dan Kevin Lane Keller (2007)</a:t>
            </a:r>
            <a:r>
              <a:rPr lang="en-ID" dirty="0"/>
              <a:t>, </a:t>
            </a:r>
            <a:r>
              <a:rPr lang="en-ID" dirty="0" err="1"/>
              <a:t>kepuasan</a:t>
            </a:r>
            <a:r>
              <a:rPr lang="en-ID" dirty="0"/>
              <a:t> </a:t>
            </a:r>
            <a:r>
              <a:rPr lang="en-ID" dirty="0" err="1"/>
              <a:t>konsumen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senang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kecewa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yang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membandingkan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(</a:t>
            </a:r>
            <a:r>
              <a:rPr lang="en-ID" dirty="0" err="1"/>
              <a:t>hasil</a:t>
            </a:r>
            <a:r>
              <a:rPr lang="en-ID" dirty="0"/>
              <a:t>)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dipikirkan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yang </a:t>
            </a:r>
            <a:r>
              <a:rPr lang="en-ID" dirty="0" err="1"/>
              <a:t>diharapkan</a:t>
            </a:r>
            <a:r>
              <a:rPr lang="en-ID" dirty="0"/>
              <a:t>.</a:t>
            </a:r>
          </a:p>
          <a:p>
            <a:r>
              <a:rPr lang="en-ID" dirty="0" err="1"/>
              <a:t>Menurut</a:t>
            </a:r>
            <a:r>
              <a:rPr lang="en-ID" dirty="0"/>
              <a:t> </a:t>
            </a:r>
            <a:r>
              <a:rPr lang="en-ID" b="1" dirty="0" err="1"/>
              <a:t>Tjiptono</a:t>
            </a:r>
            <a:r>
              <a:rPr lang="en-ID" b="1" dirty="0"/>
              <a:t> (2012),</a:t>
            </a:r>
            <a:r>
              <a:rPr lang="en-ID" dirty="0"/>
              <a:t> </a:t>
            </a:r>
            <a:r>
              <a:rPr lang="en-ID" dirty="0" err="1"/>
              <a:t>kepuasan</a:t>
            </a:r>
            <a:r>
              <a:rPr lang="en-ID" dirty="0"/>
              <a:t> </a:t>
            </a:r>
            <a:r>
              <a:rPr lang="en-ID" dirty="0" err="1"/>
              <a:t>konsumen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yang </a:t>
            </a:r>
            <a:r>
              <a:rPr lang="en-ID" dirty="0" err="1"/>
              <a:t>ditunjukkan</a:t>
            </a:r>
            <a:r>
              <a:rPr lang="en-ID" dirty="0"/>
              <a:t> oleh </a:t>
            </a:r>
            <a:r>
              <a:rPr lang="en-ID" dirty="0" err="1"/>
              <a:t>konsumen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menyadari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dan </a:t>
            </a:r>
            <a:r>
              <a:rPr lang="en-ID" dirty="0" err="1"/>
              <a:t>keinginannya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yang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terpenuhi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</a:t>
            </a:r>
          </a:p>
        </p:txBody>
      </p:sp>
      <p:pic>
        <p:nvPicPr>
          <p:cNvPr id="5122" name="Picture 2" descr="4 Cara Mengukur Customer Satisfaction">
            <a:extLst>
              <a:ext uri="{FF2B5EF4-FFF2-40B4-BE49-F238E27FC236}">
                <a16:creationId xmlns:a16="http://schemas.microsoft.com/office/drawing/2014/main" id="{10B55BED-C6A5-4E8C-99A1-A7834140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72" y="609600"/>
            <a:ext cx="4146223" cy="218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A67B5-B2F0-41FF-B40B-DBDDA77B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9" y="677263"/>
            <a:ext cx="11622156" cy="3450613"/>
          </a:xfrm>
        </p:spPr>
        <p:txBody>
          <a:bodyPr>
            <a:noAutofit/>
          </a:bodyPr>
          <a:lstStyle/>
          <a:p>
            <a:pPr fontAlgn="base"/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utama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kepuasan</a:t>
            </a:r>
            <a:r>
              <a:rPr lang="en-ID" sz="2800" dirty="0"/>
              <a:t> </a:t>
            </a:r>
            <a:r>
              <a:rPr lang="en-ID" sz="2800" dirty="0" err="1"/>
              <a:t>pelanggan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memastikan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mereka</a:t>
            </a:r>
            <a:r>
              <a:rPr lang="en-ID" sz="2800" dirty="0"/>
              <a:t> </a:t>
            </a:r>
            <a:r>
              <a:rPr lang="en-ID" sz="2800" dirty="0" err="1"/>
              <a:t>merasa</a:t>
            </a:r>
            <a:r>
              <a:rPr lang="en-ID" sz="2800" dirty="0"/>
              <a:t> </a:t>
            </a:r>
            <a:r>
              <a:rPr lang="en-ID" sz="2800" dirty="0" err="1"/>
              <a:t>puas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pengalaman</a:t>
            </a:r>
            <a:r>
              <a:rPr lang="en-ID" sz="2800" dirty="0"/>
              <a:t> </a:t>
            </a:r>
            <a:r>
              <a:rPr lang="en-ID" sz="2800" dirty="0" err="1"/>
              <a:t>mereka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berinteraksi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perusahaan</a:t>
            </a:r>
            <a:r>
              <a:rPr lang="en-ID" sz="2800" dirty="0"/>
              <a:t>.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mencapai</a:t>
            </a:r>
            <a:r>
              <a:rPr lang="en-ID" sz="2800" dirty="0"/>
              <a:t> </a:t>
            </a:r>
            <a:r>
              <a:rPr lang="en-ID" sz="2800" dirty="0" err="1"/>
              <a:t>kepuasan</a:t>
            </a:r>
            <a:r>
              <a:rPr lang="en-ID" sz="2800" dirty="0"/>
              <a:t> </a:t>
            </a:r>
            <a:r>
              <a:rPr lang="en-ID" sz="2800" dirty="0" err="1"/>
              <a:t>mereka</a:t>
            </a:r>
            <a:r>
              <a:rPr lang="en-ID" sz="2800" dirty="0"/>
              <a:t>, </a:t>
            </a:r>
            <a:r>
              <a:rPr lang="en-ID" sz="2800" dirty="0" err="1"/>
              <a:t>perusahaan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mencapai</a:t>
            </a:r>
            <a:r>
              <a:rPr lang="en-ID" sz="2800" dirty="0"/>
              <a:t> </a:t>
            </a:r>
            <a:r>
              <a:rPr lang="en-ID" sz="2800" dirty="0" err="1"/>
              <a:t>beberapa</a:t>
            </a:r>
            <a:r>
              <a:rPr lang="en-ID" sz="2800" dirty="0"/>
              <a:t> </a:t>
            </a: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penting</a:t>
            </a:r>
            <a:r>
              <a:rPr lang="en-ID" sz="2800" dirty="0"/>
              <a:t>. </a:t>
            </a:r>
            <a:r>
              <a:rPr lang="en-ID" sz="2800" dirty="0" err="1"/>
              <a:t>Selain</a:t>
            </a:r>
            <a:r>
              <a:rPr lang="en-ID" sz="2800" dirty="0"/>
              <a:t> </a:t>
            </a:r>
            <a:r>
              <a:rPr lang="en-ID" sz="2800" dirty="0" err="1"/>
              <a:t>itu</a:t>
            </a:r>
            <a:r>
              <a:rPr lang="en-ID" sz="2800" dirty="0"/>
              <a:t>, juga </a:t>
            </a:r>
            <a:r>
              <a:rPr lang="en-ID" sz="2800" dirty="0" err="1"/>
              <a:t>berkontribusi</a:t>
            </a:r>
            <a:r>
              <a:rPr lang="en-ID" sz="2800" dirty="0"/>
              <a:t> pada </a:t>
            </a:r>
            <a:r>
              <a:rPr lang="en-ID" sz="28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retensi</a:t>
            </a:r>
            <a:r>
              <a:rPr lang="en-ID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28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pelanggan</a:t>
            </a:r>
            <a:r>
              <a:rPr lang="en-ID" sz="2800" dirty="0"/>
              <a:t> yang </a:t>
            </a:r>
            <a:r>
              <a:rPr lang="en-ID" sz="2800" dirty="0" err="1"/>
              <a:t>lebih</a:t>
            </a:r>
            <a:r>
              <a:rPr lang="en-ID" sz="2800" dirty="0"/>
              <a:t> </a:t>
            </a:r>
            <a:r>
              <a:rPr lang="en-ID" sz="2800" dirty="0" err="1"/>
              <a:t>baik</a:t>
            </a:r>
            <a:r>
              <a:rPr lang="en-ID" sz="2800" dirty="0"/>
              <a:t>.</a:t>
            </a:r>
          </a:p>
          <a:p>
            <a:pPr fontAlgn="base"/>
            <a:r>
              <a:rPr lang="en-ID" sz="2800" dirty="0" err="1"/>
              <a:t>Mereka</a:t>
            </a:r>
            <a:r>
              <a:rPr lang="en-ID" sz="2800" dirty="0"/>
              <a:t> yang </a:t>
            </a:r>
            <a:r>
              <a:rPr lang="en-ID" sz="2800" dirty="0" err="1"/>
              <a:t>puas</a:t>
            </a:r>
            <a:r>
              <a:rPr lang="en-ID" sz="2800" dirty="0"/>
              <a:t> </a:t>
            </a:r>
            <a:r>
              <a:rPr lang="en-ID" sz="2800" dirty="0" err="1"/>
              <a:t>cenderung</a:t>
            </a:r>
            <a:r>
              <a:rPr lang="en-ID" sz="2800" dirty="0"/>
              <a:t> </a:t>
            </a:r>
            <a:r>
              <a:rPr lang="en-ID" sz="2800" dirty="0" err="1"/>
              <a:t>tetap</a:t>
            </a:r>
            <a:r>
              <a:rPr lang="en-ID" sz="2800" dirty="0"/>
              <a:t> </a:t>
            </a:r>
            <a:r>
              <a:rPr lang="en-ID" sz="2800" dirty="0" err="1"/>
              <a:t>setia</a:t>
            </a:r>
            <a:r>
              <a:rPr lang="en-ID" sz="2800" dirty="0"/>
              <a:t>, </a:t>
            </a:r>
            <a:r>
              <a:rPr lang="en-ID" sz="2800" dirty="0" err="1"/>
              <a:t>melakukan</a:t>
            </a:r>
            <a:r>
              <a:rPr lang="en-ID" sz="2800" dirty="0"/>
              <a:t> </a:t>
            </a:r>
            <a:r>
              <a:rPr lang="en-ID" sz="2800" dirty="0" err="1"/>
              <a:t>pembelian</a:t>
            </a:r>
            <a:r>
              <a:rPr lang="en-ID" sz="2800" dirty="0"/>
              <a:t> </a:t>
            </a:r>
            <a:r>
              <a:rPr lang="en-ID" sz="2800" dirty="0" err="1"/>
              <a:t>berulang</a:t>
            </a:r>
            <a:r>
              <a:rPr lang="en-ID" sz="2800" dirty="0"/>
              <a:t>, dan </a:t>
            </a:r>
            <a:r>
              <a:rPr lang="en-ID" sz="2800" dirty="0" err="1"/>
              <a:t>mungkin</a:t>
            </a:r>
            <a:r>
              <a:rPr lang="en-ID" sz="2800" dirty="0"/>
              <a:t> </a:t>
            </a:r>
            <a:r>
              <a:rPr lang="en-ID" sz="2800" dirty="0" err="1"/>
              <a:t>memberikan</a:t>
            </a:r>
            <a:r>
              <a:rPr lang="en-ID" sz="2800" dirty="0"/>
              <a:t> </a:t>
            </a:r>
            <a:r>
              <a:rPr lang="en-ID" sz="2800" dirty="0" err="1"/>
              <a:t>referensi</a:t>
            </a:r>
            <a:r>
              <a:rPr lang="en-ID" sz="2800" dirty="0"/>
              <a:t> </a:t>
            </a:r>
            <a:r>
              <a:rPr lang="en-ID" sz="2800" dirty="0" err="1"/>
              <a:t>positif</a:t>
            </a:r>
            <a:r>
              <a:rPr lang="en-ID" sz="2800" dirty="0"/>
              <a:t> </a:t>
            </a:r>
            <a:r>
              <a:rPr lang="en-ID" sz="2800" dirty="0" err="1"/>
              <a:t>kepada</a:t>
            </a:r>
            <a:r>
              <a:rPr lang="en-ID" sz="2800" dirty="0"/>
              <a:t> orang lain. </a:t>
            </a:r>
            <a:r>
              <a:rPr lang="en-ID" sz="2800" dirty="0" err="1"/>
              <a:t>Sehingga</a:t>
            </a:r>
            <a:r>
              <a:rPr lang="en-ID" sz="2800" dirty="0"/>
              <a:t> </a:t>
            </a:r>
            <a:r>
              <a:rPr lang="en-ID" sz="2800" dirty="0" err="1"/>
              <a:t>membantu</a:t>
            </a:r>
            <a:r>
              <a:rPr lang="en-ID" sz="2800" dirty="0"/>
              <a:t> </a:t>
            </a:r>
            <a:r>
              <a:rPr lang="en-ID" sz="2800" dirty="0" err="1"/>
              <a:t>perusahaan</a:t>
            </a:r>
            <a:r>
              <a:rPr lang="en-ID" sz="2800" dirty="0"/>
              <a:t> </a:t>
            </a:r>
            <a:r>
              <a:rPr lang="en-ID" sz="2800" dirty="0" err="1"/>
              <a:t>mempertahankan</a:t>
            </a:r>
            <a:r>
              <a:rPr lang="en-ID" sz="2800" dirty="0"/>
              <a:t> </a:t>
            </a:r>
            <a:r>
              <a:rPr lang="en-ID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 lifetime value</a:t>
            </a:r>
            <a:r>
              <a:rPr lang="en-ID" sz="2800" dirty="0"/>
              <a:t>.</a:t>
            </a:r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23303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82B5-25CE-4CA7-8744-A8750310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MANFAAT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9E73-2ADC-4D32-93E3-994F0D373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2015732"/>
            <a:ext cx="11463130" cy="3450613"/>
          </a:xfrm>
        </p:spPr>
        <p:txBody>
          <a:bodyPr>
            <a:noAutofit/>
          </a:bodyPr>
          <a:lstStyle/>
          <a:p>
            <a:r>
              <a:rPr lang="en-ID" sz="2800" dirty="0" err="1"/>
              <a:t>Manfaat</a:t>
            </a:r>
            <a:r>
              <a:rPr lang="en-ID" sz="2800" dirty="0"/>
              <a:t> </a:t>
            </a:r>
            <a:r>
              <a:rPr lang="en-ID" sz="2800" dirty="0" err="1"/>
              <a:t>utama</a:t>
            </a:r>
            <a:r>
              <a:rPr lang="en-ID" sz="2800" dirty="0"/>
              <a:t> </a:t>
            </a:r>
            <a:r>
              <a:rPr lang="en-ID" sz="2800" dirty="0" err="1"/>
              <a:t>kepuasan</a:t>
            </a:r>
            <a:r>
              <a:rPr lang="en-ID" sz="2800" dirty="0"/>
              <a:t> </a:t>
            </a:r>
            <a:r>
              <a:rPr lang="en-ID" sz="2800" dirty="0" err="1"/>
              <a:t>pelanggan</a:t>
            </a:r>
            <a:r>
              <a:rPr lang="en-ID" sz="2800" dirty="0"/>
              <a:t>, </a:t>
            </a:r>
            <a:r>
              <a:rPr lang="en-ID" sz="2800" dirty="0" err="1"/>
              <a:t>yaitu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meningkatkan</a:t>
            </a:r>
            <a:r>
              <a:rPr lang="en-ID" sz="2800" dirty="0"/>
              <a:t> </a:t>
            </a:r>
            <a:r>
              <a:rPr lang="en-ID" sz="28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loyalitas</a:t>
            </a:r>
            <a:r>
              <a:rPr lang="en-ID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28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pelanggan</a:t>
            </a:r>
            <a:r>
              <a:rPr lang="en-ID" sz="2800" dirty="0"/>
              <a:t>. </a:t>
            </a:r>
            <a:r>
              <a:rPr lang="en-ID" sz="2800" dirty="0" err="1"/>
              <a:t>Mereka</a:t>
            </a:r>
            <a:r>
              <a:rPr lang="en-ID" sz="2800" dirty="0"/>
              <a:t> yang </a:t>
            </a:r>
            <a:r>
              <a:rPr lang="en-ID" sz="2800" dirty="0" err="1"/>
              <a:t>merasa</a:t>
            </a:r>
            <a:r>
              <a:rPr lang="en-ID" sz="2800" dirty="0"/>
              <a:t> </a:t>
            </a:r>
            <a:r>
              <a:rPr lang="en-ID" sz="2800" dirty="0" err="1"/>
              <a:t>puas</a:t>
            </a:r>
            <a:r>
              <a:rPr lang="en-ID" sz="2800" dirty="0"/>
              <a:t> </a:t>
            </a:r>
            <a:r>
              <a:rPr lang="en-ID" sz="2800" dirty="0" err="1"/>
              <a:t>cenderung</a:t>
            </a:r>
            <a:r>
              <a:rPr lang="en-ID" sz="2800" dirty="0"/>
              <a:t> </a:t>
            </a:r>
            <a:r>
              <a:rPr lang="en-ID" sz="2800" dirty="0" err="1"/>
              <a:t>akan</a:t>
            </a:r>
            <a:r>
              <a:rPr lang="en-ID" sz="2800" dirty="0"/>
              <a:t> </a:t>
            </a:r>
            <a:r>
              <a:rPr lang="en-ID" sz="2800" dirty="0" err="1"/>
              <a:t>kembali</a:t>
            </a:r>
            <a:r>
              <a:rPr lang="en-ID" sz="2800" dirty="0"/>
              <a:t> </a:t>
            </a:r>
            <a:r>
              <a:rPr lang="en-ID" sz="2800" dirty="0" err="1"/>
              <a:t>membeli</a:t>
            </a:r>
            <a:r>
              <a:rPr lang="en-ID" sz="2800" dirty="0"/>
              <a:t> </a:t>
            </a:r>
            <a:r>
              <a:rPr lang="en-ID" sz="2800" dirty="0" err="1"/>
              <a:t>produk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layanan</a:t>
            </a:r>
            <a:r>
              <a:rPr lang="en-ID" sz="2800" dirty="0"/>
              <a:t> yang </a:t>
            </a:r>
            <a:r>
              <a:rPr lang="en-ID" sz="2800" dirty="0" err="1"/>
              <a:t>diberikan</a:t>
            </a:r>
            <a:r>
              <a:rPr lang="en-ID" sz="2800" dirty="0"/>
              <a:t> oleh </a:t>
            </a:r>
            <a:r>
              <a:rPr lang="en-ID" sz="2800" dirty="0" err="1"/>
              <a:t>bisnis</a:t>
            </a:r>
            <a:r>
              <a:rPr lang="en-ID" sz="2800" dirty="0"/>
              <a:t> </a:t>
            </a:r>
            <a:r>
              <a:rPr lang="en-ID" sz="2800" dirty="0" err="1"/>
              <a:t>tersebut</a:t>
            </a:r>
            <a:r>
              <a:rPr lang="en-ID" sz="2800" dirty="0"/>
              <a:t>. </a:t>
            </a:r>
            <a:r>
              <a:rPr lang="en-ID" sz="2800" dirty="0" err="1"/>
              <a:t>Sehingga</a:t>
            </a:r>
            <a:r>
              <a:rPr lang="en-ID" sz="2800" dirty="0"/>
              <a:t> </a:t>
            </a:r>
            <a:r>
              <a:rPr lang="en-ID" sz="2800" dirty="0" err="1"/>
              <a:t>bisnis</a:t>
            </a:r>
            <a:r>
              <a:rPr lang="en-ID" sz="2800" dirty="0"/>
              <a:t> </a:t>
            </a:r>
            <a:r>
              <a:rPr lang="en-ID" sz="2800" dirty="0" err="1"/>
              <a:t>anda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mengurangi</a:t>
            </a:r>
            <a:r>
              <a:rPr lang="en-ID" sz="2800" dirty="0"/>
              <a:t> </a:t>
            </a:r>
            <a:r>
              <a:rPr lang="en-ID" sz="2800" dirty="0" err="1"/>
              <a:t>biaya</a:t>
            </a:r>
            <a:r>
              <a:rPr lang="en-ID" sz="2800" dirty="0"/>
              <a:t> </a:t>
            </a:r>
            <a:r>
              <a:rPr lang="en-ID" sz="2800" dirty="0" err="1"/>
              <a:t>akuisisi</a:t>
            </a:r>
            <a:r>
              <a:rPr lang="en-ID" sz="2800" dirty="0"/>
              <a:t> </a:t>
            </a:r>
            <a:r>
              <a:rPr lang="en-ID" sz="2800" dirty="0" err="1"/>
              <a:t>konsumen</a:t>
            </a:r>
            <a:r>
              <a:rPr lang="en-ID" sz="2800" dirty="0"/>
              <a:t> </a:t>
            </a:r>
            <a:r>
              <a:rPr lang="en-ID" sz="2800" dirty="0" err="1"/>
              <a:t>baru</a:t>
            </a:r>
            <a:r>
              <a:rPr lang="en-ID" sz="2800" dirty="0"/>
              <a:t> dan </a:t>
            </a:r>
            <a:r>
              <a:rPr lang="en-ID" sz="2800" dirty="0" err="1"/>
              <a:t>meningkatkan</a:t>
            </a:r>
            <a:r>
              <a:rPr lang="en-ID" sz="2800" dirty="0"/>
              <a:t> </a:t>
            </a:r>
            <a:r>
              <a:rPr lang="en-ID" sz="2800" dirty="0" err="1"/>
              <a:t>pendapatan</a:t>
            </a:r>
            <a:r>
              <a:rPr lang="en-ID" sz="2800" dirty="0"/>
              <a:t>.</a:t>
            </a:r>
          </a:p>
          <a:p>
            <a:r>
              <a:rPr lang="en-ID" sz="2800" dirty="0"/>
              <a:t>Customer acquisition </a:t>
            </a:r>
            <a:r>
              <a:rPr lang="en-ID" sz="2800" dirty="0" err="1"/>
              <a:t>adalah</a:t>
            </a:r>
            <a:r>
              <a:rPr lang="en-ID" sz="2800" dirty="0"/>
              <a:t> proses </a:t>
            </a:r>
            <a:r>
              <a:rPr lang="en-ID" sz="2800" dirty="0" err="1"/>
              <a:t>mendatangkan</a:t>
            </a:r>
            <a:r>
              <a:rPr lang="en-ID" sz="2800" dirty="0"/>
              <a:t> </a:t>
            </a:r>
            <a:r>
              <a:rPr lang="en-ID" sz="2800" dirty="0" err="1"/>
              <a:t>pelanggan</a:t>
            </a:r>
            <a:r>
              <a:rPr lang="en-ID" sz="2800" dirty="0"/>
              <a:t> </a:t>
            </a:r>
            <a:r>
              <a:rPr lang="en-ID" sz="2800" dirty="0" err="1"/>
              <a:t>baru</a:t>
            </a:r>
            <a:r>
              <a:rPr lang="en-ID" sz="2800" dirty="0"/>
              <a:t> </a:t>
            </a:r>
            <a:r>
              <a:rPr lang="en-ID" sz="2800" dirty="0" err="1"/>
              <a:t>ke</a:t>
            </a:r>
            <a:r>
              <a:rPr lang="en-ID" sz="2800" dirty="0"/>
              <a:t> </a:t>
            </a:r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bisnis</a:t>
            </a:r>
            <a:r>
              <a:rPr lang="en-ID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0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D80D-5E67-42A1-98EE-FE0A1CC9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YG MEMPENGARUHI KEPUASAN PELANGGAN 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76C37-636F-4A43-8C82-0F219FDC0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Kualitas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endParaRPr lang="en-US" sz="3200" dirty="0"/>
          </a:p>
          <a:p>
            <a:r>
              <a:rPr lang="en-US" sz="3200" dirty="0" err="1"/>
              <a:t>Pelayanan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endParaRPr lang="en-US" sz="3200" dirty="0"/>
          </a:p>
          <a:p>
            <a:r>
              <a:rPr lang="en-US" sz="3200" dirty="0" err="1"/>
              <a:t>Harga</a:t>
            </a:r>
            <a:endParaRPr lang="en-US" sz="3200" dirty="0"/>
          </a:p>
          <a:p>
            <a:r>
              <a:rPr lang="en-US" sz="3200" dirty="0" err="1"/>
              <a:t>Kemudahan</a:t>
            </a:r>
            <a:r>
              <a:rPr lang="en-US" sz="3200" dirty="0"/>
              <a:t> </a:t>
            </a:r>
            <a:r>
              <a:rPr lang="en-US" sz="3200" dirty="0" err="1"/>
              <a:t>akses</a:t>
            </a:r>
            <a:r>
              <a:rPr lang="en-US" sz="3200" dirty="0"/>
              <a:t> </a:t>
            </a:r>
            <a:r>
              <a:rPr lang="en-US" sz="3200" dirty="0" err="1"/>
              <a:t>mendapatkan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endParaRPr lang="en-US" sz="3200" dirty="0"/>
          </a:p>
          <a:p>
            <a:pPr marL="0" indent="0">
              <a:buNone/>
            </a:pP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003962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CE51-9D3C-4FF5-B7A7-7706F156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MENINGKATKAN KEPUASAN PELANGGAN 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5E42-B406-4C22-9E69-EAE9569F7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kualitas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endParaRPr lang="en-US" sz="2800" dirty="0"/>
          </a:p>
          <a:p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endParaRPr lang="en-US" sz="2800" dirty="0"/>
          </a:p>
          <a:p>
            <a:r>
              <a:rPr lang="en-US" sz="2800" dirty="0" err="1"/>
              <a:t>Mempertimbangkan</a:t>
            </a:r>
            <a:r>
              <a:rPr lang="en-US" sz="2800" dirty="0"/>
              <a:t> dan </a:t>
            </a:r>
            <a:r>
              <a:rPr lang="en-US" sz="2800" dirty="0" err="1"/>
              <a:t>menyesuaikan</a:t>
            </a:r>
            <a:r>
              <a:rPr lang="en-US" sz="2800" dirty="0"/>
              <a:t> </a:t>
            </a:r>
            <a:r>
              <a:rPr lang="en-US" sz="2800" dirty="0" err="1"/>
              <a:t>harga</a:t>
            </a:r>
            <a:endParaRPr lang="en-US" sz="2800" dirty="0"/>
          </a:p>
          <a:p>
            <a:r>
              <a:rPr lang="en-US" sz="2800" dirty="0" err="1"/>
              <a:t>Respon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umpan</a:t>
            </a:r>
            <a:r>
              <a:rPr lang="en-US" sz="2800" dirty="0"/>
              <a:t> </a:t>
            </a:r>
            <a:r>
              <a:rPr lang="en-US" sz="2800" dirty="0" err="1"/>
              <a:t>balik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endParaRPr lang="en-US" sz="2800" dirty="0"/>
          </a:p>
          <a:p>
            <a:endParaRPr lang="en-US" sz="2800" dirty="0"/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043777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82959-2FA0-4108-AEC8-53331AF9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IDENTIFIKASI KEPUASAN PELANGGAN </a:t>
            </a:r>
            <a:br>
              <a:rPr lang="en-US" dirty="0"/>
            </a:br>
            <a:r>
              <a:rPr lang="en-US" dirty="0"/>
              <a:t>(KOTLER ,2004) 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F7312-925F-4CF2-B5AB-692ABCFE2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keluhan</a:t>
            </a:r>
            <a:r>
              <a:rPr lang="en-US" sz="2800" dirty="0"/>
              <a:t> dan saran</a:t>
            </a:r>
          </a:p>
          <a:p>
            <a:r>
              <a:rPr lang="en-US" sz="2800" dirty="0"/>
              <a:t>Survey </a:t>
            </a:r>
            <a:r>
              <a:rPr lang="en-US" sz="2800" dirty="0" err="1"/>
              <a:t>kepuasan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(</a:t>
            </a:r>
            <a:r>
              <a:rPr lang="en-US" sz="2800" dirty="0" err="1"/>
              <a:t>kuesioner</a:t>
            </a:r>
            <a:r>
              <a:rPr lang="en-US" sz="2800" dirty="0"/>
              <a:t>)</a:t>
            </a:r>
          </a:p>
          <a:p>
            <a:r>
              <a:rPr lang="en-ID" sz="2800" i="1" dirty="0"/>
              <a:t>Ghost shopping</a:t>
            </a:r>
          </a:p>
          <a:p>
            <a:r>
              <a:rPr lang="en-ID" sz="2800" i="1" dirty="0"/>
              <a:t>Last customer analysis </a:t>
            </a:r>
            <a:r>
              <a:rPr lang="en-ID" sz="2800" dirty="0"/>
              <a:t>(</a:t>
            </a:r>
            <a:r>
              <a:rPr lang="en-ID" sz="2800" dirty="0" err="1"/>
              <a:t>menghubungi</a:t>
            </a:r>
            <a:r>
              <a:rPr lang="en-ID" sz="2800" dirty="0"/>
              <a:t> </a:t>
            </a:r>
            <a:r>
              <a:rPr lang="en-ID" sz="2800" dirty="0" err="1"/>
              <a:t>pelanggan</a:t>
            </a:r>
            <a:r>
              <a:rPr lang="en-ID" sz="2800" dirty="0"/>
              <a:t> </a:t>
            </a:r>
            <a:r>
              <a:rPr lang="en-ID" sz="2800" dirty="0" err="1"/>
              <a:t>yg</a:t>
            </a:r>
            <a:r>
              <a:rPr lang="en-ID" sz="2800" dirty="0"/>
              <a:t> </a:t>
            </a:r>
            <a:r>
              <a:rPr lang="en-ID" sz="2800" dirty="0" err="1"/>
              <a:t>berhenti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beralih</a:t>
            </a:r>
            <a:r>
              <a:rPr lang="en-ID" sz="2800" dirty="0"/>
              <a:t> </a:t>
            </a:r>
            <a:r>
              <a:rPr lang="en-ID" sz="2800" dirty="0" err="1"/>
              <a:t>ke</a:t>
            </a:r>
            <a:r>
              <a:rPr lang="en-ID" sz="2800" dirty="0"/>
              <a:t> </a:t>
            </a:r>
            <a:r>
              <a:rPr lang="en-ID" sz="2800" dirty="0" err="1"/>
              <a:t>tempat</a:t>
            </a:r>
            <a:r>
              <a:rPr lang="en-ID" sz="2800" dirty="0"/>
              <a:t> lain)</a:t>
            </a:r>
          </a:p>
        </p:txBody>
      </p:sp>
    </p:spTree>
    <p:extLst>
      <p:ext uri="{BB962C8B-B14F-4D97-AF65-F5344CB8AC3E}">
        <p14:creationId xmlns:p14="http://schemas.microsoft.com/office/powerpoint/2010/main" val="294399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26" y="609600"/>
            <a:ext cx="4878791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CUSTOMER SERVICE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26" y="1732449"/>
            <a:ext cx="5327374" cy="4058751"/>
          </a:xfrm>
        </p:spPr>
        <p:txBody>
          <a:bodyPr anchor="t">
            <a:noAutofit/>
          </a:bodyPr>
          <a:lstStyle/>
          <a:p>
            <a:pPr marL="36900" lvl="0" indent="0">
              <a:buNone/>
            </a:pPr>
            <a:r>
              <a:rPr lang="en-ID" sz="2400" dirty="0">
                <a:effectLst/>
              </a:rPr>
              <a:t>Customer service </a:t>
            </a:r>
            <a:r>
              <a:rPr lang="en-ID" sz="2400" dirty="0" err="1">
                <a:effectLst/>
              </a:rPr>
              <a:t>atau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layanan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pelanggan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merupakan</a:t>
            </a:r>
            <a:r>
              <a:rPr lang="en-ID" sz="2400" dirty="0">
                <a:effectLst/>
              </a:rPr>
              <a:t> </a:t>
            </a:r>
            <a:r>
              <a:rPr lang="en-ID" sz="2400" dirty="0" err="1">
                <a:effectLst/>
              </a:rPr>
              <a:t>profesi</a:t>
            </a:r>
            <a:r>
              <a:rPr lang="en-ID" sz="2400" dirty="0">
                <a:effectLst/>
              </a:rPr>
              <a:t> yang </a:t>
            </a:r>
            <a:r>
              <a:rPr lang="en-ID" sz="2400" dirty="0" err="1">
                <a:effectLst/>
              </a:rPr>
              <a:t>berperan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untuk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memberikan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pelayanan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kepada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pelanggan</a:t>
            </a:r>
            <a:r>
              <a:rPr lang="en-ID" sz="2400" dirty="0">
                <a:effectLst/>
              </a:rPr>
              <a:t> pada </a:t>
            </a:r>
            <a:r>
              <a:rPr lang="en-ID" sz="2400" dirty="0" err="1">
                <a:effectLst/>
              </a:rPr>
              <a:t>saat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sebelum</a:t>
            </a:r>
            <a:r>
              <a:rPr lang="en-ID" sz="2400" dirty="0">
                <a:effectLst/>
              </a:rPr>
              <a:t>, </a:t>
            </a:r>
            <a:r>
              <a:rPr lang="en-ID" sz="2400" dirty="0" err="1">
                <a:effectLst/>
              </a:rPr>
              <a:t>selama</a:t>
            </a:r>
            <a:r>
              <a:rPr lang="en-ID" sz="2400" dirty="0">
                <a:effectLst/>
              </a:rPr>
              <a:t>, </a:t>
            </a:r>
            <a:r>
              <a:rPr lang="en-ID" sz="2400" dirty="0" err="1">
                <a:effectLst/>
              </a:rPr>
              <a:t>atau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setelah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pembelian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produk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atau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layanan</a:t>
            </a:r>
            <a:r>
              <a:rPr lang="en-ID" sz="2400" dirty="0">
                <a:effectLst/>
              </a:rPr>
              <a:t>. </a:t>
            </a:r>
            <a:r>
              <a:rPr lang="en-ID" sz="2400" dirty="0" err="1">
                <a:effectLst/>
              </a:rPr>
              <a:t>Contohnya</a:t>
            </a:r>
            <a:r>
              <a:rPr lang="en-ID" sz="2400" dirty="0">
                <a:effectLst/>
              </a:rPr>
              <a:t>, </a:t>
            </a:r>
            <a:r>
              <a:rPr lang="en-ID" sz="2400" dirty="0" err="1">
                <a:effectLst/>
              </a:rPr>
              <a:t>menanggapi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keluhan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pelanggan</a:t>
            </a:r>
            <a:r>
              <a:rPr lang="en-ID" sz="2400" dirty="0">
                <a:effectLst/>
              </a:rPr>
              <a:t>, </a:t>
            </a:r>
            <a:r>
              <a:rPr lang="en-ID" sz="2400" dirty="0" err="1">
                <a:effectLst/>
              </a:rPr>
              <a:t>memberikan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informasi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terkait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produk</a:t>
            </a:r>
            <a:r>
              <a:rPr lang="en-ID" sz="2400" dirty="0">
                <a:effectLst/>
              </a:rPr>
              <a:t>/</a:t>
            </a:r>
            <a:r>
              <a:rPr lang="en-ID" sz="2400" dirty="0" err="1">
                <a:effectLst/>
              </a:rPr>
              <a:t>layanan</a:t>
            </a:r>
            <a:r>
              <a:rPr lang="en-ID" sz="2400" dirty="0">
                <a:effectLst/>
              </a:rPr>
              <a:t>.</a:t>
            </a:r>
            <a:endParaRPr lang="en-US" sz="2400" dirty="0"/>
          </a:p>
        </p:txBody>
      </p:sp>
      <p:pic>
        <p:nvPicPr>
          <p:cNvPr id="1026" name="Picture 2" descr="10 Tugas Customer Service yang Wajib Anda Ketahui">
            <a:extLst>
              <a:ext uri="{FF2B5EF4-FFF2-40B4-BE49-F238E27FC236}">
                <a16:creationId xmlns:a16="http://schemas.microsoft.com/office/drawing/2014/main" id="{FD9E6111-C3E6-412D-836F-07AEA34FF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9" y="423655"/>
            <a:ext cx="5749518" cy="381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E97A0-F400-4B93-A193-E580AF6CC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              TERIMA KASIH</a:t>
            </a:r>
            <a:endParaRPr lang="en-ID" sz="7200" dirty="0"/>
          </a:p>
        </p:txBody>
      </p:sp>
      <p:pic>
        <p:nvPicPr>
          <p:cNvPr id="6146" name="Picture 2" descr="Customer Satisfaction: Benefits, Examples &amp; Importance">
            <a:extLst>
              <a:ext uri="{FF2B5EF4-FFF2-40B4-BE49-F238E27FC236}">
                <a16:creationId xmlns:a16="http://schemas.microsoft.com/office/drawing/2014/main" id="{E67E2732-22B6-4F78-8C9E-59BCC6EFB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9" y="945873"/>
            <a:ext cx="4344228" cy="292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5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53611-0D08-4332-92FC-AECDCCECF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834888"/>
            <a:ext cx="11131826" cy="4631458"/>
          </a:xfrm>
        </p:spPr>
        <p:txBody>
          <a:bodyPr>
            <a:normAutofit/>
          </a:bodyPr>
          <a:lstStyle/>
          <a:p>
            <a:r>
              <a:rPr lang="en-ID" sz="2800" i="1" dirty="0"/>
              <a:t>Customer service</a:t>
            </a:r>
            <a:r>
              <a:rPr lang="en-ID" sz="2800" dirty="0"/>
              <a:t> 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sebuah</a:t>
            </a:r>
            <a:r>
              <a:rPr lang="en-ID" sz="2800" dirty="0"/>
              <a:t> </a:t>
            </a:r>
            <a:r>
              <a:rPr lang="en-ID" sz="2800" dirty="0" err="1"/>
              <a:t>layanan</a:t>
            </a:r>
            <a:r>
              <a:rPr lang="en-ID" sz="2800" dirty="0"/>
              <a:t> yang </a:t>
            </a:r>
            <a:r>
              <a:rPr lang="en-ID" sz="2800" dirty="0" err="1"/>
              <a:t>ditawarkan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perusahaan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para </a:t>
            </a:r>
            <a:r>
              <a:rPr lang="en-ID" sz="2800" i="1" dirty="0"/>
              <a:t>customer</a:t>
            </a:r>
            <a:r>
              <a:rPr lang="en-ID" sz="2800" dirty="0"/>
              <a:t>, </a:t>
            </a:r>
            <a:r>
              <a:rPr lang="en-ID" sz="2800" dirty="0" err="1"/>
              <a:t>baik</a:t>
            </a:r>
            <a:r>
              <a:rPr lang="en-ID" sz="2800" dirty="0"/>
              <a:t> </a:t>
            </a:r>
            <a:r>
              <a:rPr lang="en-ID" sz="2800" dirty="0" err="1"/>
              <a:t>sebelum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sesudah</a:t>
            </a:r>
            <a:r>
              <a:rPr lang="en-ID" sz="2800" dirty="0"/>
              <a:t> </a:t>
            </a:r>
            <a:r>
              <a:rPr lang="en-ID" sz="2800" dirty="0" err="1"/>
              <a:t>membeli</a:t>
            </a:r>
            <a:r>
              <a:rPr lang="en-ID" sz="2800" dirty="0"/>
              <a:t> </a:t>
            </a:r>
            <a:r>
              <a:rPr lang="en-ID" sz="2800" dirty="0" err="1"/>
              <a:t>produk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jasa</a:t>
            </a:r>
            <a:r>
              <a:rPr lang="en-ID" sz="2800" dirty="0"/>
              <a:t>.</a:t>
            </a:r>
          </a:p>
          <a:p>
            <a:r>
              <a:rPr lang="en-ID" sz="2800" i="1" dirty="0"/>
              <a:t>Customer service</a:t>
            </a:r>
            <a:r>
              <a:rPr lang="en-ID" sz="2800" dirty="0"/>
              <a:t> juga </a:t>
            </a:r>
            <a:r>
              <a:rPr lang="en-ID" sz="2800" dirty="0" err="1"/>
              <a:t>bisa</a:t>
            </a:r>
            <a:r>
              <a:rPr lang="en-ID" sz="2800" dirty="0"/>
              <a:t> </a:t>
            </a:r>
            <a:r>
              <a:rPr lang="en-ID" sz="2800" dirty="0" err="1"/>
              <a:t>didefinisikan</a:t>
            </a:r>
            <a:r>
              <a:rPr lang="en-ID" sz="2800" dirty="0"/>
              <a:t> </a:t>
            </a:r>
            <a:r>
              <a:rPr lang="en-ID" sz="2800" dirty="0" err="1"/>
              <a:t>sebagai</a:t>
            </a:r>
            <a:r>
              <a:rPr lang="en-ID" sz="2800" dirty="0"/>
              <a:t> </a:t>
            </a:r>
            <a:r>
              <a:rPr lang="en-ID" sz="2800" dirty="0" err="1"/>
              <a:t>interaksi</a:t>
            </a:r>
            <a:r>
              <a:rPr lang="en-ID" sz="2800" dirty="0"/>
              <a:t> </a:t>
            </a:r>
            <a:r>
              <a:rPr lang="en-ID" sz="2800" dirty="0" err="1"/>
              <a:t>langsung</a:t>
            </a:r>
            <a:r>
              <a:rPr lang="en-ID" sz="2800" dirty="0"/>
              <a:t> </a:t>
            </a:r>
            <a:r>
              <a:rPr lang="en-ID" sz="2800" dirty="0" err="1"/>
              <a:t>antara</a:t>
            </a:r>
            <a:r>
              <a:rPr lang="en-ID" sz="2800" dirty="0"/>
              <a:t> </a:t>
            </a:r>
            <a:r>
              <a:rPr lang="en-ID" sz="2800" dirty="0" err="1"/>
              <a:t>konsumen</a:t>
            </a:r>
            <a:r>
              <a:rPr lang="en-ID" sz="2800" dirty="0"/>
              <a:t> yang </a:t>
            </a:r>
            <a:r>
              <a:rPr lang="en-ID" sz="2800" dirty="0" err="1"/>
              <a:t>melakukan</a:t>
            </a:r>
            <a:r>
              <a:rPr lang="en-ID" sz="2800" dirty="0"/>
              <a:t> </a:t>
            </a:r>
            <a:r>
              <a:rPr lang="en-ID" sz="2800" dirty="0" err="1"/>
              <a:t>pembelian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staf</a:t>
            </a:r>
            <a:r>
              <a:rPr lang="en-ID" sz="2800" dirty="0"/>
              <a:t> yang </a:t>
            </a:r>
            <a:r>
              <a:rPr lang="en-ID" sz="2800" dirty="0" err="1"/>
              <a:t>mewakili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 </a:t>
            </a:r>
            <a:r>
              <a:rPr lang="en-ID" sz="2800" i="1" dirty="0"/>
              <a:t>brand</a:t>
            </a:r>
            <a:r>
              <a:rPr lang="en-ID" sz="2800" dirty="0"/>
              <a:t> 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bisnis</a:t>
            </a:r>
            <a:r>
              <a:rPr lang="en-ID" sz="2800" dirty="0"/>
              <a:t>.</a:t>
            </a:r>
          </a:p>
          <a:p>
            <a:r>
              <a:rPr lang="en-ID" sz="2800" dirty="0" err="1"/>
              <a:t>Menawarkan</a:t>
            </a:r>
            <a:r>
              <a:rPr lang="en-ID" sz="2800" dirty="0"/>
              <a:t> </a:t>
            </a:r>
            <a:r>
              <a:rPr lang="en-ID" sz="2800" i="1" dirty="0"/>
              <a:t>customer service</a:t>
            </a:r>
            <a:r>
              <a:rPr lang="en-ID" sz="2800" dirty="0"/>
              <a:t> yang </a:t>
            </a:r>
            <a:r>
              <a:rPr lang="en-ID" sz="2800" dirty="0" err="1"/>
              <a:t>baik</a:t>
            </a:r>
            <a:r>
              <a:rPr lang="en-ID" sz="2800" dirty="0"/>
              <a:t> </a:t>
            </a:r>
            <a:r>
              <a:rPr lang="en-ID" sz="2800" dirty="0" err="1"/>
              <a:t>ternyata</a:t>
            </a:r>
            <a:r>
              <a:rPr lang="en-ID" sz="2800" dirty="0"/>
              <a:t> </a:t>
            </a:r>
            <a:r>
              <a:rPr lang="en-ID" sz="2800" dirty="0" err="1"/>
              <a:t>masih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salah </a:t>
            </a:r>
            <a:r>
              <a:rPr lang="en-ID" sz="2800" dirty="0" err="1"/>
              <a:t>satu</a:t>
            </a:r>
            <a:r>
              <a:rPr lang="en-ID" sz="2800" dirty="0"/>
              <a:t> </a:t>
            </a:r>
            <a:r>
              <a:rPr lang="en-ID" sz="2800" dirty="0" err="1"/>
              <a:t>faktor</a:t>
            </a:r>
            <a:r>
              <a:rPr lang="en-ID" sz="2800" dirty="0"/>
              <a:t> </a:t>
            </a:r>
            <a:r>
              <a:rPr lang="en-ID" sz="2800" dirty="0" err="1"/>
              <a:t>utama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kemajuan</a:t>
            </a:r>
            <a:r>
              <a:rPr lang="en-ID" sz="2800" dirty="0"/>
              <a:t> </a:t>
            </a:r>
            <a:r>
              <a:rPr lang="en-ID" sz="2800" dirty="0" err="1"/>
              <a:t>sebuah</a:t>
            </a:r>
            <a:r>
              <a:rPr lang="en-ID" sz="2800" dirty="0"/>
              <a:t> </a:t>
            </a:r>
            <a:r>
              <a:rPr lang="en-ID" sz="2800" dirty="0" err="1"/>
              <a:t>bisnis</a:t>
            </a:r>
            <a:r>
              <a:rPr lang="en-ID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66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D2A94-CA9D-4EA0-8F3F-787264EA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569845"/>
            <a:ext cx="9603275" cy="4512188"/>
          </a:xfrm>
        </p:spPr>
        <p:txBody>
          <a:bodyPr>
            <a:normAutofit/>
          </a:bodyPr>
          <a:lstStyle/>
          <a:p>
            <a:r>
              <a:rPr lang="en-ID" sz="3200" dirty="0" err="1"/>
              <a:t>Bentuk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CS pun </a:t>
            </a:r>
            <a:r>
              <a:rPr lang="en-ID" sz="3200" dirty="0" err="1"/>
              <a:t>semakin</a:t>
            </a:r>
            <a:r>
              <a:rPr lang="en-ID" sz="3200" dirty="0"/>
              <a:t> </a:t>
            </a:r>
            <a:r>
              <a:rPr lang="en-ID" sz="3200" dirty="0" err="1"/>
              <a:t>beragam</a:t>
            </a:r>
            <a:r>
              <a:rPr lang="en-ID" sz="3200" dirty="0"/>
              <a:t> </a:t>
            </a:r>
            <a:r>
              <a:rPr lang="en-ID" sz="3200" dirty="0" err="1"/>
              <a:t>seiring</a:t>
            </a:r>
            <a:r>
              <a:rPr lang="en-ID" sz="3200" dirty="0"/>
              <a:t> </a:t>
            </a:r>
            <a:r>
              <a:rPr lang="en-ID" sz="3200" dirty="0" err="1"/>
              <a:t>berkembanganya</a:t>
            </a:r>
            <a:r>
              <a:rPr lang="en-ID" sz="3200" dirty="0"/>
              <a:t> zaman. </a:t>
            </a:r>
            <a:r>
              <a:rPr lang="en-ID" sz="3200" dirty="0" err="1"/>
              <a:t>Jika</a:t>
            </a:r>
            <a:r>
              <a:rPr lang="en-ID" sz="3200" dirty="0"/>
              <a:t> CS </a:t>
            </a:r>
            <a:r>
              <a:rPr lang="en-ID" sz="3200" dirty="0" err="1"/>
              <a:t>dulu</a:t>
            </a:r>
            <a:r>
              <a:rPr lang="en-ID" sz="3200" dirty="0"/>
              <a:t> </a:t>
            </a:r>
            <a:r>
              <a:rPr lang="en-ID" sz="3200" dirty="0" err="1"/>
              <a:t>diasosiasikan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telepon</a:t>
            </a:r>
            <a:r>
              <a:rPr lang="en-ID" sz="3200" dirty="0"/>
              <a:t>, </a:t>
            </a:r>
            <a:r>
              <a:rPr lang="en-ID" sz="3200" dirty="0" err="1"/>
              <a:t>sekarang</a:t>
            </a:r>
            <a:r>
              <a:rPr lang="en-ID" sz="3200" dirty="0"/>
              <a:t> </a:t>
            </a:r>
            <a:r>
              <a:rPr lang="en-ID" sz="3200" dirty="0" err="1"/>
              <a:t>banyak</a:t>
            </a:r>
            <a:r>
              <a:rPr lang="en-ID" sz="3200" dirty="0"/>
              <a:t> </a:t>
            </a:r>
            <a:r>
              <a:rPr lang="en-ID" sz="3200" dirty="0" err="1"/>
              <a:t>sekali</a:t>
            </a:r>
            <a:r>
              <a:rPr lang="en-ID" sz="3200" dirty="0"/>
              <a:t> </a:t>
            </a:r>
            <a:r>
              <a:rPr lang="en-ID" sz="3200" i="1" dirty="0"/>
              <a:t>website</a:t>
            </a:r>
            <a:r>
              <a:rPr lang="en-ID" sz="3200" dirty="0"/>
              <a:t> yang </a:t>
            </a:r>
            <a:r>
              <a:rPr lang="en-ID" sz="3200" dirty="0" err="1"/>
              <a:t>menawarkan</a:t>
            </a:r>
            <a:r>
              <a:rPr lang="en-ID" sz="3200" dirty="0"/>
              <a:t> </a:t>
            </a:r>
            <a:r>
              <a:rPr lang="en-ID" sz="3200" dirty="0" err="1"/>
              <a:t>layanan</a:t>
            </a:r>
            <a:r>
              <a:rPr lang="en-ID" sz="3200" dirty="0"/>
              <a:t> CS </a:t>
            </a:r>
            <a:r>
              <a:rPr lang="en-ID" sz="3200" dirty="0" err="1"/>
              <a:t>dengan</a:t>
            </a:r>
            <a:r>
              <a:rPr lang="en-ID" sz="3200" dirty="0"/>
              <a:t> </a:t>
            </a:r>
            <a:r>
              <a:rPr lang="en-ID" sz="3200" i="1" dirty="0"/>
              <a:t>chat</a:t>
            </a:r>
            <a:r>
              <a:rPr lang="en-ID" sz="3200" dirty="0"/>
              <a:t>.</a:t>
            </a:r>
          </a:p>
          <a:p>
            <a:r>
              <a:rPr lang="en-ID" sz="3200" dirty="0" err="1"/>
              <a:t>Tak</a:t>
            </a:r>
            <a:r>
              <a:rPr lang="en-ID" sz="3200" dirty="0"/>
              <a:t> </a:t>
            </a:r>
            <a:r>
              <a:rPr lang="en-ID" sz="3200" dirty="0" err="1"/>
              <a:t>hanya</a:t>
            </a:r>
            <a:r>
              <a:rPr lang="en-ID" sz="3200" dirty="0"/>
              <a:t> </a:t>
            </a:r>
            <a:r>
              <a:rPr lang="en-ID" sz="3200" dirty="0" err="1"/>
              <a:t>itu</a:t>
            </a:r>
            <a:r>
              <a:rPr lang="en-ID" sz="3200" dirty="0"/>
              <a:t>, CS juga </a:t>
            </a:r>
            <a:r>
              <a:rPr lang="en-ID" sz="3200" dirty="0" err="1"/>
              <a:t>bisa</a:t>
            </a:r>
            <a:r>
              <a:rPr lang="en-ID" sz="3200" dirty="0"/>
              <a:t> </a:t>
            </a:r>
            <a:r>
              <a:rPr lang="en-ID" sz="3200" dirty="0" err="1"/>
              <a:t>dilakukan</a:t>
            </a:r>
            <a:r>
              <a:rPr lang="en-ID" sz="3200" dirty="0"/>
              <a:t> </a:t>
            </a:r>
            <a:r>
              <a:rPr lang="en-ID" sz="3200" dirty="0" err="1"/>
              <a:t>lewat</a:t>
            </a:r>
            <a:r>
              <a:rPr lang="en-ID" sz="3200" dirty="0"/>
              <a:t> email, SMS, </a:t>
            </a:r>
            <a:r>
              <a:rPr lang="en-ID" sz="3200" dirty="0" err="1"/>
              <a:t>bahkan</a:t>
            </a:r>
            <a:r>
              <a:rPr lang="en-ID" sz="3200" dirty="0"/>
              <a:t> media </a:t>
            </a:r>
            <a:r>
              <a:rPr lang="en-ID" sz="3200" dirty="0" err="1"/>
              <a:t>sosial</a:t>
            </a:r>
            <a:r>
              <a:rPr lang="en-ID" sz="3200" dirty="0"/>
              <a:t>.</a:t>
            </a:r>
          </a:p>
          <a:p>
            <a:pPr marL="0" indent="0">
              <a:buNone/>
            </a:pP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3666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0CBC-9F59-41A6-BB69-E6AB7AD5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18" y="342420"/>
            <a:ext cx="9603275" cy="65149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Job Description Customer Service (CS)</a:t>
            </a:r>
            <a:br>
              <a:rPr lang="en-US" b="1" dirty="0"/>
            </a:br>
            <a:r>
              <a:rPr lang="en-US" b="1" dirty="0"/>
              <a:t>(GLASSDOR)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E727-6D88-4BD9-90C9-913721745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592" y="1855305"/>
            <a:ext cx="6785113" cy="2734261"/>
          </a:xfrm>
        </p:spPr>
        <p:txBody>
          <a:bodyPr>
            <a:noAutofit/>
          </a:bodyPr>
          <a:lstStyle/>
          <a:p>
            <a:r>
              <a:rPr lang="en-ID" dirty="0" err="1"/>
              <a:t>Merekrut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</a:t>
            </a:r>
            <a:r>
              <a:rPr lang="en-ID" dirty="0" err="1"/>
              <a:t>potensial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merekomendasikan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jasa</a:t>
            </a:r>
            <a:r>
              <a:rPr lang="en-ID" dirty="0"/>
              <a:t> dan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menguntungkan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</a:t>
            </a:r>
          </a:p>
          <a:p>
            <a:r>
              <a:rPr lang="en-ID" dirty="0" err="1"/>
              <a:t>Menjawab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pun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dimiliki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dan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.</a:t>
            </a:r>
          </a:p>
          <a:p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dan </a:t>
            </a:r>
            <a:r>
              <a:rPr lang="en-ID" dirty="0" err="1"/>
              <a:t>mencatat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digital.</a:t>
            </a:r>
          </a:p>
          <a:p>
            <a:r>
              <a:rPr lang="en-ID" dirty="0" err="1"/>
              <a:t>Mendengarkan</a:t>
            </a:r>
            <a:r>
              <a:rPr lang="en-ID" dirty="0"/>
              <a:t> </a:t>
            </a:r>
            <a:r>
              <a:rPr lang="en-ID" dirty="0" err="1"/>
              <a:t>keluhan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agar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.</a:t>
            </a:r>
          </a:p>
        </p:txBody>
      </p:sp>
      <p:pic>
        <p:nvPicPr>
          <p:cNvPr id="2050" name="Picture 2" descr="eCentrix - Peran eCentrix Customer Service yang beragam dalam Meningkatkan  Brand Image">
            <a:extLst>
              <a:ext uri="{FF2B5EF4-FFF2-40B4-BE49-F238E27FC236}">
                <a16:creationId xmlns:a16="http://schemas.microsoft.com/office/drawing/2014/main" id="{97CC5F6F-7FE0-4491-B27D-E94CD905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2300908"/>
            <a:ext cx="4693755" cy="29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3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B9086-7575-474C-8CA1-5873EED37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821636"/>
            <a:ext cx="11145078" cy="4445928"/>
          </a:xfrm>
        </p:spPr>
        <p:txBody>
          <a:bodyPr>
            <a:normAutofit/>
          </a:bodyPr>
          <a:lstStyle/>
          <a:p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tanggapan</a:t>
            </a:r>
            <a:r>
              <a:rPr lang="en-ID" sz="2400" dirty="0"/>
              <a:t> yang </a:t>
            </a:r>
            <a:r>
              <a:rPr lang="en-ID" sz="2400" dirty="0" err="1"/>
              <a:t>tepat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masalah</a:t>
            </a:r>
            <a:r>
              <a:rPr lang="en-ID" sz="2400" dirty="0"/>
              <a:t> </a:t>
            </a:r>
            <a:r>
              <a:rPr lang="en-ID" sz="2400" dirty="0" err="1"/>
              <a:t>pelanggan</a:t>
            </a:r>
            <a:r>
              <a:rPr lang="en-ID" sz="2400" dirty="0"/>
              <a:t> dan </a:t>
            </a:r>
            <a:r>
              <a:rPr lang="en-ID" sz="2400" dirty="0" err="1"/>
              <a:t>berusaha</a:t>
            </a:r>
            <a:r>
              <a:rPr lang="en-ID" sz="2400" dirty="0"/>
              <a:t> </a:t>
            </a:r>
            <a:r>
              <a:rPr lang="en-ID" sz="2400" dirty="0" err="1"/>
              <a:t>menyelesaikannya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cepat</a:t>
            </a:r>
            <a:r>
              <a:rPr lang="en-ID" sz="2400" dirty="0"/>
              <a:t> dan </a:t>
            </a:r>
            <a:r>
              <a:rPr lang="en-ID" sz="2400" dirty="0" err="1"/>
              <a:t>tepat</a:t>
            </a:r>
            <a:r>
              <a:rPr lang="en-ID" sz="2400" dirty="0"/>
              <a:t>.</a:t>
            </a:r>
          </a:p>
          <a:p>
            <a:r>
              <a:rPr lang="en-ID" sz="2400" dirty="0" err="1"/>
              <a:t>Menyampaikan</a:t>
            </a:r>
            <a:r>
              <a:rPr lang="en-ID" sz="2400" dirty="0"/>
              <a:t> </a:t>
            </a:r>
            <a:r>
              <a:rPr lang="en-ID" sz="2400" dirty="0" err="1"/>
              <a:t>kasus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apabila</a:t>
            </a:r>
            <a:r>
              <a:rPr lang="en-ID" sz="2400" dirty="0"/>
              <a:t> </a:t>
            </a:r>
            <a:r>
              <a:rPr lang="en-ID" sz="2400" dirty="0" err="1"/>
              <a:t>diperlukan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penyelesaian</a:t>
            </a:r>
            <a:r>
              <a:rPr lang="en-ID" sz="2400" dirty="0"/>
              <a:t>.</a:t>
            </a:r>
          </a:p>
          <a:p>
            <a:r>
              <a:rPr lang="en-ID" sz="2400" dirty="0" err="1"/>
              <a:t>Mengelola</a:t>
            </a:r>
            <a:r>
              <a:rPr lang="en-ID" sz="2400" dirty="0"/>
              <a:t> dan </a:t>
            </a:r>
            <a:r>
              <a:rPr lang="en-ID" sz="2400" dirty="0" err="1"/>
              <a:t>memperbarui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akun</a:t>
            </a:r>
            <a:r>
              <a:rPr lang="en-ID" sz="2400" dirty="0"/>
              <a:t> </a:t>
            </a:r>
            <a:r>
              <a:rPr lang="en-ID" sz="2400" dirty="0" err="1"/>
              <a:t>keuangan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rutin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 </a:t>
            </a:r>
            <a:r>
              <a:rPr lang="en-ID" sz="2400" i="1" dirty="0"/>
              <a:t>software </a:t>
            </a:r>
            <a:r>
              <a:rPr lang="en-ID" sz="2400" dirty="0" err="1"/>
              <a:t>tertentu</a:t>
            </a:r>
            <a:r>
              <a:rPr lang="en-ID" sz="2400" dirty="0"/>
              <a:t>.</a:t>
            </a:r>
          </a:p>
          <a:p>
            <a:r>
              <a:rPr lang="en-ID" sz="2400" dirty="0" err="1"/>
              <a:t>Mengantisipasi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pelanggan</a:t>
            </a:r>
            <a:r>
              <a:rPr lang="en-ID" sz="2400" dirty="0"/>
              <a:t>, </a:t>
            </a:r>
            <a:r>
              <a:rPr lang="en-ID" sz="2400" dirty="0" err="1"/>
              <a:t>menindaklanjuti</a:t>
            </a:r>
            <a:r>
              <a:rPr lang="en-ID" sz="2400" dirty="0"/>
              <a:t> </a:t>
            </a:r>
            <a:r>
              <a:rPr lang="en-ID" sz="2400" dirty="0" err="1"/>
              <a:t>keluhan</a:t>
            </a:r>
            <a:r>
              <a:rPr lang="en-ID" sz="2400" dirty="0"/>
              <a:t> </a:t>
            </a:r>
            <a:r>
              <a:rPr lang="en-ID" sz="2400" dirty="0" err="1"/>
              <a:t>pelanggan</a:t>
            </a:r>
            <a:r>
              <a:rPr lang="en-ID" sz="2400" dirty="0"/>
              <a:t> </a:t>
            </a:r>
            <a:r>
              <a:rPr lang="en-ID" sz="2400" dirty="0" err="1"/>
              <a:t>sebelumnya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menawarkan</a:t>
            </a:r>
            <a:r>
              <a:rPr lang="en-ID" sz="2400" dirty="0"/>
              <a:t> </a:t>
            </a:r>
            <a:r>
              <a:rPr lang="en-ID" sz="2400" dirty="0" err="1"/>
              <a:t>pemesanan</a:t>
            </a:r>
            <a:r>
              <a:rPr lang="en-ID" sz="2400" dirty="0"/>
              <a:t> </a:t>
            </a:r>
            <a:r>
              <a:rPr lang="en-ID" sz="2400" dirty="0" err="1"/>
              <a:t>ulang</a:t>
            </a:r>
            <a:r>
              <a:rPr lang="en-ID" sz="2400" dirty="0"/>
              <a:t>, </a:t>
            </a:r>
            <a:r>
              <a:rPr lang="en-ID" sz="2400" dirty="0" err="1"/>
              <a:t>layanan</a:t>
            </a:r>
            <a:r>
              <a:rPr lang="en-ID" sz="2400" dirty="0"/>
              <a:t> </a:t>
            </a:r>
            <a:r>
              <a:rPr lang="en-ID" sz="2400" dirty="0" err="1"/>
              <a:t>tambahan</a:t>
            </a:r>
            <a:r>
              <a:rPr lang="en-ID" sz="2400" dirty="0"/>
              <a:t>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solusi</a:t>
            </a:r>
            <a:r>
              <a:rPr lang="en-ID" sz="2400" dirty="0"/>
              <a:t> </a:t>
            </a:r>
            <a:r>
              <a:rPr lang="en-ID" sz="2400" dirty="0" err="1"/>
              <a:t>lainnya</a:t>
            </a:r>
            <a:r>
              <a:rPr lang="en-ID" sz="2400" dirty="0"/>
              <a:t>.</a:t>
            </a:r>
          </a:p>
          <a:p>
            <a:pPr marL="0" indent="0">
              <a:buNone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96982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FFC6-1792-4B85-947A-7BFDC105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87136"/>
          </a:xfrm>
        </p:spPr>
        <p:txBody>
          <a:bodyPr/>
          <a:lstStyle/>
          <a:p>
            <a:r>
              <a:rPr lang="en-US" b="1" dirty="0"/>
              <a:t>PENTINGNYA CS :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DDFB8-AD24-46C5-AEEA-925AF01BA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i="1" dirty="0"/>
              <a:t>Customer service</a:t>
            </a:r>
            <a:r>
              <a:rPr lang="en-ID" sz="2800" dirty="0"/>
              <a:t> 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presentasi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 </a:t>
            </a:r>
            <a:r>
              <a:rPr lang="en-ID" sz="2800" i="1" dirty="0"/>
              <a:t>brand image</a:t>
            </a:r>
            <a:endParaRPr lang="en-ID" sz="2800" dirty="0"/>
          </a:p>
          <a:p>
            <a:r>
              <a:rPr lang="en-ID" sz="2800" dirty="0" err="1"/>
              <a:t>Menghasilkan</a:t>
            </a:r>
            <a:r>
              <a:rPr lang="en-ID" sz="2800" i="1" dirty="0"/>
              <a:t> customer</a:t>
            </a:r>
            <a:r>
              <a:rPr lang="en-ID" sz="2800" dirty="0"/>
              <a:t> yang Bahagia</a:t>
            </a:r>
          </a:p>
          <a:p>
            <a:r>
              <a:rPr lang="en-ID" sz="2800" i="1" dirty="0"/>
              <a:t>Customer loyalty </a:t>
            </a:r>
            <a:r>
              <a:rPr lang="en-ID" sz="2800" dirty="0"/>
              <a:t>(</a:t>
            </a:r>
            <a:r>
              <a:rPr lang="en-ID" sz="2800" dirty="0" err="1"/>
              <a:t>baik</a:t>
            </a:r>
            <a:r>
              <a:rPr lang="en-ID" sz="2800" dirty="0"/>
              <a:t>, responsive, </a:t>
            </a:r>
            <a:r>
              <a:rPr lang="en-ID" sz="2800" dirty="0" err="1"/>
              <a:t>solutif</a:t>
            </a:r>
            <a:r>
              <a:rPr lang="en-ID" sz="2800" dirty="0"/>
              <a:t>)</a:t>
            </a:r>
          </a:p>
          <a:p>
            <a:r>
              <a:rPr lang="en-ID" sz="2800" dirty="0" err="1"/>
              <a:t>Masukan</a:t>
            </a:r>
            <a:r>
              <a:rPr lang="en-ID" sz="2800" dirty="0"/>
              <a:t> </a:t>
            </a:r>
            <a:r>
              <a:rPr lang="en-ID" sz="2800" dirty="0" err="1"/>
              <a:t>bermanfaat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perusahaan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 </a:t>
            </a:r>
            <a:r>
              <a:rPr lang="en-ID" sz="2800" i="1" dirty="0"/>
              <a:t>brand</a:t>
            </a:r>
            <a:endParaRPr lang="en-ID" sz="2800" dirty="0"/>
          </a:p>
          <a:p>
            <a:pPr marL="0" indent="0">
              <a:buNone/>
            </a:pPr>
            <a:endParaRPr lang="en-ID" sz="2800" dirty="0"/>
          </a:p>
          <a:p>
            <a:endParaRPr lang="en-ID" sz="2800" dirty="0"/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2053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94C0-C33A-4C9A-B0FF-A69CA6BC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 PENTING CS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7019-DE9B-41AF-BF40-46F5436FD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Respek</a:t>
            </a:r>
            <a:r>
              <a:rPr lang="en-US" sz="3200" dirty="0"/>
              <a:t>/rasa </a:t>
            </a:r>
            <a:r>
              <a:rPr lang="en-US" sz="3200" dirty="0" err="1"/>
              <a:t>hormat</a:t>
            </a:r>
            <a:endParaRPr lang="en-US" sz="3200" dirty="0"/>
          </a:p>
          <a:p>
            <a:r>
              <a:rPr lang="en-US" sz="3200" dirty="0" err="1"/>
              <a:t>Perhatian</a:t>
            </a:r>
            <a:endParaRPr lang="en-US" sz="3200" dirty="0"/>
          </a:p>
          <a:p>
            <a:r>
              <a:rPr lang="en-US" sz="3200" dirty="0" err="1"/>
              <a:t>Mendengar</a:t>
            </a:r>
            <a:endParaRPr lang="en-US" sz="3200" dirty="0"/>
          </a:p>
          <a:p>
            <a:r>
              <a:rPr lang="en-US" sz="3200" dirty="0" err="1"/>
              <a:t>Responsif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Melayani</a:t>
            </a:r>
            <a:r>
              <a:rPr lang="en-US" sz="3200" dirty="0"/>
              <a:t> </a:t>
            </a:r>
            <a:endParaRPr lang="en-ID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B8B24-CACB-4564-A9C5-71214294E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617" y="1966109"/>
            <a:ext cx="5298592" cy="345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DBF3-3356-4751-9B4F-CD02DA30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 CS HARUS 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21C72-812B-4C0B-8F2C-D23F8847E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tim</a:t>
            </a:r>
            <a:endParaRPr lang="en-ID" dirty="0"/>
          </a:p>
          <a:p>
            <a:r>
              <a:rPr lang="en-ID" dirty="0" err="1"/>
              <a:t>mendengarkan</a:t>
            </a:r>
            <a:r>
              <a:rPr lang="en-ID" dirty="0"/>
              <a:t> dan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berbagi</a:t>
            </a:r>
            <a:endParaRPr lang="en-ID" dirty="0"/>
          </a:p>
          <a:p>
            <a:r>
              <a:rPr lang="en-ID" dirty="0" err="1"/>
              <a:t>ramah</a:t>
            </a:r>
            <a:r>
              <a:rPr lang="en-ID" dirty="0"/>
              <a:t> dan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dukung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empati</a:t>
            </a:r>
            <a:endParaRPr lang="en-ID" dirty="0"/>
          </a:p>
          <a:p>
            <a:r>
              <a:rPr lang="en-ID" dirty="0" err="1"/>
              <a:t>jujur</a:t>
            </a:r>
            <a:endParaRPr lang="en-ID" dirty="0"/>
          </a:p>
          <a:p>
            <a:r>
              <a:rPr lang="en-ID" dirty="0" err="1"/>
              <a:t>memperbaiki</a:t>
            </a:r>
            <a:r>
              <a:rPr lang="en-ID" dirty="0"/>
              <a:t> rasa </a:t>
            </a:r>
            <a:r>
              <a:rPr lang="en-ID" dirty="0" err="1"/>
              <a:t>empati</a:t>
            </a:r>
            <a:endParaRPr lang="en-ID" dirty="0"/>
          </a:p>
          <a:p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produk</a:t>
            </a:r>
            <a:endParaRPr lang="en-ID" dirty="0"/>
          </a:p>
          <a:p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waktu</a:t>
            </a: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8990936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362</TotalTime>
  <Words>792</Words>
  <Application>Microsoft Office PowerPoint</Application>
  <PresentationFormat>Widescreen</PresentationFormat>
  <Paragraphs>77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Gallery</vt:lpstr>
      <vt:lpstr>CUSTOMER SERVICE dan customer satisfaction</vt:lpstr>
      <vt:lpstr>CUSTOMER SERVICE </vt:lpstr>
      <vt:lpstr>PowerPoint Presentation</vt:lpstr>
      <vt:lpstr>PowerPoint Presentation</vt:lpstr>
      <vt:lpstr>Job Description Customer Service (CS) (GLASSDOR)</vt:lpstr>
      <vt:lpstr>PowerPoint Presentation</vt:lpstr>
      <vt:lpstr>PENTINGNYA CS :</vt:lpstr>
      <vt:lpstr>ELEMEN PENTING CS</vt:lpstr>
      <vt:lpstr>TIM CS HARUS :</vt:lpstr>
      <vt:lpstr>KEMAMPUAN CUSTOMER SERVICE</vt:lpstr>
      <vt:lpstr>CUSTOMER SATISFACTION</vt:lpstr>
      <vt:lpstr>CUSTOMER SATISFACTION</vt:lpstr>
      <vt:lpstr>PowerPoint Presentation</vt:lpstr>
      <vt:lpstr>PowerPoint Presentation</vt:lpstr>
      <vt:lpstr>PowerPoint Presentation</vt:lpstr>
      <vt:lpstr>MANFAAT</vt:lpstr>
      <vt:lpstr>FAKTOR YG MEMPENGARUHI KEPUASAN PELANGGAN :</vt:lpstr>
      <vt:lpstr>CARA MENINGKATKAN KEPUASAN PELANGGAN :</vt:lpstr>
      <vt:lpstr>IDENTIFIKASI KEPUASAN PELANGGAN  (KOTLER ,2004)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PELUANG USAHA MOM AND BABY SPA</dc:title>
  <dc:creator>Yuliyanik</dc:creator>
  <cp:lastModifiedBy>Dell</cp:lastModifiedBy>
  <cp:revision>19</cp:revision>
  <dcterms:created xsi:type="dcterms:W3CDTF">2023-02-21T05:54:04Z</dcterms:created>
  <dcterms:modified xsi:type="dcterms:W3CDTF">2023-11-23T04:49:55Z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