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298" r:id="rId5"/>
    <p:sldId id="300" r:id="rId6"/>
    <p:sldId id="301" r:id="rId7"/>
    <p:sldId id="302" r:id="rId8"/>
    <p:sldId id="303" r:id="rId9"/>
    <p:sldId id="310" r:id="rId10"/>
    <p:sldId id="304" r:id="rId11"/>
    <p:sldId id="311" r:id="rId12"/>
    <p:sldId id="305" r:id="rId13"/>
    <p:sldId id="306" r:id="rId14"/>
    <p:sldId id="307" r:id="rId15"/>
    <p:sldId id="308" r:id="rId16"/>
    <p:sldId id="312" r:id="rId17"/>
    <p:sldId id="30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385" autoAdjust="0"/>
  </p:normalViewPr>
  <p:slideViewPr>
    <p:cSldViewPr snapToGrid="0">
      <p:cViewPr varScale="1">
        <p:scale>
          <a:sx n="58" d="100"/>
          <a:sy n="58" d="100"/>
        </p:scale>
        <p:origin x="11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2A3A4-3E34-4273-AA2D-8F939E8886C7}" type="datetimeFigureOut">
              <a:rPr lang="en-ID" smtClean="0"/>
              <a:t>23/05/2025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163D6-75F0-4B10-8375-DE8AD7C811DE}" type="slidenum">
              <a:rPr lang="en-ID" smtClean="0"/>
              <a:t>‹#›</a:t>
            </a:fld>
            <a:endParaRPr lang="en-ID"/>
          </a:p>
        </p:txBody>
      </p:sp>
    </p:spTree>
    <p:extLst>
      <p:ext uri="{BB962C8B-B14F-4D97-AF65-F5344CB8AC3E}">
        <p14:creationId xmlns:p14="http://schemas.microsoft.com/office/powerpoint/2010/main" val="624060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5/23/2025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5/23/2025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5/23/2025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5/23/2025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5/23/2025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5/23/2025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5/23/2025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5/23/2025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5/23/2025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5/23/2025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260390" y="1475234"/>
            <a:ext cx="10077334" cy="1769478"/>
          </a:xfrm>
        </p:spPr>
        <p:txBody>
          <a:bodyPr anchor="b">
            <a:normAutofit/>
          </a:bodyPr>
          <a:lstStyle/>
          <a:p>
            <a:pPr algn="ctr"/>
            <a:r>
              <a:rPr lang="en-US" sz="4400" dirty="0">
                <a:solidFill>
                  <a:schemeClr val="tx1"/>
                </a:solidFill>
              </a:rPr>
              <a:t>FUMIGASI KAPAL:PROSEDUR DAN PELAKSANAANNYA</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7272412" y="4608576"/>
            <a:ext cx="4060977" cy="774186"/>
          </a:xfrm>
        </p:spPr>
        <p:txBody>
          <a:bodyPr anchor="t">
            <a:normAutofit/>
          </a:bodyPr>
          <a:lstStyle/>
          <a:p>
            <a:pPr>
              <a:lnSpc>
                <a:spcPct val="100000"/>
              </a:lnSpc>
            </a:pPr>
            <a:r>
              <a:rPr lang="en-US" sz="1600" dirty="0"/>
              <a:t>Septia dwi cahyani, </a:t>
            </a:r>
            <a:r>
              <a:rPr lang="en-US" sz="1600" dirty="0" err="1"/>
              <a:t>s.kl</a:t>
            </a:r>
            <a:r>
              <a:rPr lang="en-US" sz="1600" dirty="0"/>
              <a:t>., </a:t>
            </a:r>
            <a:r>
              <a:rPr lang="en-US" sz="1600" dirty="0" err="1"/>
              <a:t>m.kl</a:t>
            </a:r>
            <a:endParaRPr lang="en-US" sz="1600" dirty="0"/>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BC499-CDF2-73E4-3760-803D56F51FBB}"/>
              </a:ext>
            </a:extLst>
          </p:cNvPr>
          <p:cNvSpPr>
            <a:spLocks noGrp="1"/>
          </p:cNvSpPr>
          <p:nvPr>
            <p:ph type="title"/>
          </p:nvPr>
        </p:nvSpPr>
        <p:spPr/>
        <p:txBody>
          <a:bodyPr/>
          <a:lstStyle/>
          <a:p>
            <a:r>
              <a:rPr lang="en-US" dirty="0"/>
              <a:t>KESELAMATAN KERJA DALAM FUMIGASI</a:t>
            </a:r>
            <a:endParaRPr lang="en-ID" dirty="0"/>
          </a:p>
        </p:txBody>
      </p:sp>
      <p:sp>
        <p:nvSpPr>
          <p:cNvPr id="4" name="Shape 1">
            <a:extLst>
              <a:ext uri="{FF2B5EF4-FFF2-40B4-BE49-F238E27FC236}">
                <a16:creationId xmlns:a16="http://schemas.microsoft.com/office/drawing/2014/main" id="{1019159A-DC8B-D5E5-CA34-C928300EC508}"/>
              </a:ext>
            </a:extLst>
          </p:cNvPr>
          <p:cNvSpPr/>
          <p:nvPr/>
        </p:nvSpPr>
        <p:spPr>
          <a:xfrm>
            <a:off x="793790" y="1950244"/>
            <a:ext cx="2173724" cy="1130975"/>
          </a:xfrm>
          <a:prstGeom prst="roundRect">
            <a:avLst>
              <a:gd name="adj" fmla="val 7289"/>
            </a:avLst>
          </a:prstGeom>
          <a:solidFill>
            <a:srgbClr val="404040"/>
          </a:solidFill>
          <a:ln w="7620">
            <a:solidFill>
              <a:srgbClr val="595959"/>
            </a:solidFill>
            <a:prstDash val="solid"/>
          </a:ln>
        </p:spPr>
      </p:sp>
      <p:sp>
        <p:nvSpPr>
          <p:cNvPr id="5" name="Text 3">
            <a:extLst>
              <a:ext uri="{FF2B5EF4-FFF2-40B4-BE49-F238E27FC236}">
                <a16:creationId xmlns:a16="http://schemas.microsoft.com/office/drawing/2014/main" id="{53D5D7D2-89B4-DB33-6FCF-E99E51876CDC}"/>
              </a:ext>
            </a:extLst>
          </p:cNvPr>
          <p:cNvSpPr/>
          <p:nvPr/>
        </p:nvSpPr>
        <p:spPr>
          <a:xfrm>
            <a:off x="3194329" y="2177058"/>
            <a:ext cx="2611212" cy="284299"/>
          </a:xfrm>
          <a:prstGeom prst="rect">
            <a:avLst/>
          </a:prstGeom>
          <a:noFill/>
          <a:ln/>
        </p:spPr>
        <p:txBody>
          <a:bodyPr wrap="none" lIns="0" tIns="0" rIns="0" bIns="0" rtlCol="0" anchor="t"/>
          <a:lstStyle/>
          <a:p>
            <a:pPr marL="0" indent="0" algn="l">
              <a:lnSpc>
                <a:spcPts val="2750"/>
              </a:lnSpc>
              <a:buNone/>
            </a:pPr>
            <a:r>
              <a:rPr lang="en-US" sz="2000" dirty="0">
                <a:solidFill>
                  <a:srgbClr val="8F8F8F"/>
                </a:solidFill>
                <a:latin typeface="Palatino Linotype" panose="02040502050505030304" pitchFamily="18" charset="0"/>
                <a:ea typeface="Mona Sans Semi Bold" pitchFamily="34" charset="-122"/>
                <a:cs typeface="Mona Sans Semi Bold" pitchFamily="34" charset="-120"/>
              </a:rPr>
              <a:t>Prosedur Darurat</a:t>
            </a:r>
            <a:endParaRPr lang="en-US" sz="2000" dirty="0">
              <a:latin typeface="Palatino Linotype" panose="02040502050505030304" pitchFamily="18" charset="0"/>
            </a:endParaRPr>
          </a:p>
        </p:txBody>
      </p:sp>
      <p:sp>
        <p:nvSpPr>
          <p:cNvPr id="6" name="Text 4">
            <a:extLst>
              <a:ext uri="{FF2B5EF4-FFF2-40B4-BE49-F238E27FC236}">
                <a16:creationId xmlns:a16="http://schemas.microsoft.com/office/drawing/2014/main" id="{0368F06D-6EF3-91B8-82DC-B5DA72DC9D79}"/>
              </a:ext>
            </a:extLst>
          </p:cNvPr>
          <p:cNvSpPr/>
          <p:nvPr/>
        </p:nvSpPr>
        <p:spPr>
          <a:xfrm>
            <a:off x="3194328" y="2426895"/>
            <a:ext cx="8526617" cy="362903"/>
          </a:xfrm>
          <a:prstGeom prst="rect">
            <a:avLst/>
          </a:prstGeom>
          <a:noFill/>
          <a:ln/>
        </p:spPr>
        <p:txBody>
          <a:bodyPr wrap="none" lIns="0" tIns="0" rIns="0" bIns="0" rtlCol="0" anchor="t"/>
          <a:lstStyle/>
          <a:p>
            <a:pPr marL="0" indent="0" algn="just">
              <a:lnSpc>
                <a:spcPts val="2850"/>
              </a:lnSpc>
              <a:buNone/>
            </a:pPr>
            <a:r>
              <a:rPr lang="en-US" sz="2000" dirty="0">
                <a:solidFill>
                  <a:srgbClr val="8F8F8F"/>
                </a:solidFill>
                <a:latin typeface="Palatino Linotype" panose="02040502050505030304" pitchFamily="18" charset="0"/>
                <a:ea typeface="Funnel Sans" pitchFamily="34" charset="-122"/>
                <a:cs typeface="Funnel Sans" pitchFamily="34" charset="-120"/>
              </a:rPr>
              <a:t>Langkah cepat dan tepat untuk mengatasi kebocoran gas, </a:t>
            </a:r>
            <a:r>
              <a:rPr lang="en-US" sz="2000" dirty="0" err="1">
                <a:solidFill>
                  <a:srgbClr val="8F8F8F"/>
                </a:solidFill>
                <a:latin typeface="Palatino Linotype" panose="02040502050505030304" pitchFamily="18" charset="0"/>
                <a:ea typeface="Funnel Sans" pitchFamily="34" charset="-122"/>
                <a:cs typeface="Funnel Sans" pitchFamily="34" charset="-120"/>
              </a:rPr>
              <a:t>termasuk</a:t>
            </a:r>
            <a:r>
              <a:rPr lang="en-US" sz="2000" dirty="0">
                <a:solidFill>
                  <a:srgbClr val="8F8F8F"/>
                </a:solidFill>
                <a:latin typeface="Palatino Linotype" panose="02040502050505030304" pitchFamily="18" charset="0"/>
                <a:ea typeface="Funnel Sans" pitchFamily="34" charset="-122"/>
                <a:cs typeface="Funnel Sans" pitchFamily="34" charset="-120"/>
              </a:rPr>
              <a:t> </a:t>
            </a:r>
            <a:r>
              <a:rPr lang="en-US" sz="2000" dirty="0" err="1">
                <a:solidFill>
                  <a:srgbClr val="8F8F8F"/>
                </a:solidFill>
                <a:latin typeface="Palatino Linotype" panose="02040502050505030304" pitchFamily="18" charset="0"/>
                <a:ea typeface="Funnel Sans" pitchFamily="34" charset="-122"/>
                <a:cs typeface="Funnel Sans" pitchFamily="34" charset="-120"/>
              </a:rPr>
              <a:t>evakuasi</a:t>
            </a:r>
            <a:endParaRPr lang="en-US" sz="2000" dirty="0">
              <a:solidFill>
                <a:srgbClr val="8F8F8F"/>
              </a:solidFill>
              <a:latin typeface="Palatino Linotype" panose="02040502050505030304" pitchFamily="18" charset="0"/>
              <a:ea typeface="Funnel Sans" pitchFamily="34" charset="-122"/>
              <a:cs typeface="Funnel Sans" pitchFamily="34" charset="-120"/>
            </a:endParaRPr>
          </a:p>
          <a:p>
            <a:pPr marL="0" indent="0" algn="l">
              <a:lnSpc>
                <a:spcPts val="2850"/>
              </a:lnSpc>
              <a:buNone/>
            </a:pPr>
            <a:r>
              <a:rPr lang="en-US" sz="2000" dirty="0">
                <a:solidFill>
                  <a:srgbClr val="8F8F8F"/>
                </a:solidFill>
                <a:latin typeface="Palatino Linotype" panose="02040502050505030304" pitchFamily="18" charset="0"/>
                <a:ea typeface="Funnel Sans" pitchFamily="34" charset="-122"/>
                <a:cs typeface="Funnel Sans" pitchFamily="34" charset="-120"/>
              </a:rPr>
              <a:t> dan pengamanan lokasi.</a:t>
            </a:r>
            <a:endParaRPr lang="en-US" sz="2000" dirty="0">
              <a:latin typeface="Palatino Linotype" panose="02040502050505030304" pitchFamily="18" charset="0"/>
            </a:endParaRPr>
          </a:p>
        </p:txBody>
      </p:sp>
      <p:sp>
        <p:nvSpPr>
          <p:cNvPr id="7" name="Shape 6">
            <a:extLst>
              <a:ext uri="{FF2B5EF4-FFF2-40B4-BE49-F238E27FC236}">
                <a16:creationId xmlns:a16="http://schemas.microsoft.com/office/drawing/2014/main" id="{00992621-D449-C01E-341A-B192A5B21EA4}"/>
              </a:ext>
            </a:extLst>
          </p:cNvPr>
          <p:cNvSpPr/>
          <p:nvPr/>
        </p:nvSpPr>
        <p:spPr>
          <a:xfrm>
            <a:off x="793791" y="3370540"/>
            <a:ext cx="2641388" cy="1284208"/>
          </a:xfrm>
          <a:prstGeom prst="roundRect">
            <a:avLst>
              <a:gd name="adj" fmla="val 5705"/>
            </a:avLst>
          </a:prstGeom>
          <a:solidFill>
            <a:srgbClr val="404040"/>
          </a:solidFill>
          <a:ln w="7620">
            <a:solidFill>
              <a:srgbClr val="595959"/>
            </a:solidFill>
            <a:prstDash val="solid"/>
          </a:ln>
        </p:spPr>
      </p:sp>
      <p:sp>
        <p:nvSpPr>
          <p:cNvPr id="8" name="Text 8">
            <a:extLst>
              <a:ext uri="{FF2B5EF4-FFF2-40B4-BE49-F238E27FC236}">
                <a16:creationId xmlns:a16="http://schemas.microsoft.com/office/drawing/2014/main" id="{92D87D24-68E0-7E1A-A47A-229B3631C0D6}"/>
              </a:ext>
            </a:extLst>
          </p:cNvPr>
          <p:cNvSpPr/>
          <p:nvPr/>
        </p:nvSpPr>
        <p:spPr>
          <a:xfrm>
            <a:off x="3638226" y="3370540"/>
            <a:ext cx="2611212" cy="284299"/>
          </a:xfrm>
          <a:prstGeom prst="rect">
            <a:avLst/>
          </a:prstGeom>
          <a:noFill/>
          <a:ln/>
        </p:spPr>
        <p:txBody>
          <a:bodyPr wrap="none" lIns="0" tIns="0" rIns="0" bIns="0" rtlCol="0" anchor="t"/>
          <a:lstStyle/>
          <a:p>
            <a:pPr marL="0" indent="0" algn="l">
              <a:lnSpc>
                <a:spcPts val="2750"/>
              </a:lnSpc>
              <a:buNone/>
            </a:pPr>
            <a:r>
              <a:rPr lang="en-US" sz="2000" dirty="0">
                <a:solidFill>
                  <a:srgbClr val="8F8F8F"/>
                </a:solidFill>
                <a:latin typeface="Palatino Linotype" panose="02040502050505030304" pitchFamily="18" charset="0"/>
                <a:ea typeface="Mona Sans Semi Bold" pitchFamily="34" charset="-122"/>
                <a:cs typeface="Mona Sans Semi Bold" pitchFamily="34" charset="-120"/>
              </a:rPr>
              <a:t>Pelatihan Petugas</a:t>
            </a:r>
            <a:endParaRPr lang="en-US" sz="2000" dirty="0">
              <a:latin typeface="Palatino Linotype" panose="02040502050505030304" pitchFamily="18" charset="0"/>
            </a:endParaRPr>
          </a:p>
        </p:txBody>
      </p:sp>
      <p:sp>
        <p:nvSpPr>
          <p:cNvPr id="9" name="Text 9">
            <a:extLst>
              <a:ext uri="{FF2B5EF4-FFF2-40B4-BE49-F238E27FC236}">
                <a16:creationId xmlns:a16="http://schemas.microsoft.com/office/drawing/2014/main" id="{A90CD9EB-6468-EAE9-6E94-FCAEB2506CB2}"/>
              </a:ext>
            </a:extLst>
          </p:cNvPr>
          <p:cNvSpPr/>
          <p:nvPr/>
        </p:nvSpPr>
        <p:spPr>
          <a:xfrm>
            <a:off x="3638225" y="3738228"/>
            <a:ext cx="7590423" cy="582355"/>
          </a:xfrm>
          <a:prstGeom prst="rect">
            <a:avLst/>
          </a:prstGeom>
          <a:noFill/>
          <a:ln/>
        </p:spPr>
        <p:txBody>
          <a:bodyPr wrap="square" lIns="0" tIns="0" rIns="0" bIns="0" rtlCol="0" anchor="t"/>
          <a:lstStyle/>
          <a:p>
            <a:pPr marL="0" indent="0" algn="just">
              <a:lnSpc>
                <a:spcPts val="2850"/>
              </a:lnSpc>
              <a:buNone/>
            </a:pPr>
            <a:r>
              <a:rPr lang="en-US" sz="2000" dirty="0">
                <a:solidFill>
                  <a:srgbClr val="8F8F8F"/>
                </a:solidFill>
                <a:latin typeface="Palatino Linotype" panose="02040502050505030304" pitchFamily="18" charset="0"/>
                <a:ea typeface="Funnel Sans" pitchFamily="34" charset="-122"/>
                <a:cs typeface="Funnel Sans" pitchFamily="34" charset="-120"/>
              </a:rPr>
              <a:t>Pelatihan rutin mengasah kesiapan petugas dan awak kapal menghadapi situasi darurat.</a:t>
            </a:r>
            <a:endParaRPr lang="en-US" sz="2000" dirty="0">
              <a:latin typeface="Palatino Linotype" panose="02040502050505030304" pitchFamily="18" charset="0"/>
            </a:endParaRPr>
          </a:p>
        </p:txBody>
      </p:sp>
      <p:sp>
        <p:nvSpPr>
          <p:cNvPr id="10" name="Shape 11">
            <a:extLst>
              <a:ext uri="{FF2B5EF4-FFF2-40B4-BE49-F238E27FC236}">
                <a16:creationId xmlns:a16="http://schemas.microsoft.com/office/drawing/2014/main" id="{522F96C6-1D6C-9F17-EE39-C05965941A6C}"/>
              </a:ext>
            </a:extLst>
          </p:cNvPr>
          <p:cNvSpPr/>
          <p:nvPr/>
        </p:nvSpPr>
        <p:spPr>
          <a:xfrm>
            <a:off x="793790" y="4955382"/>
            <a:ext cx="3185086" cy="1284208"/>
          </a:xfrm>
          <a:prstGeom prst="roundRect">
            <a:avLst>
              <a:gd name="adj" fmla="val 5705"/>
            </a:avLst>
          </a:prstGeom>
          <a:solidFill>
            <a:srgbClr val="404040"/>
          </a:solidFill>
          <a:ln w="7620">
            <a:solidFill>
              <a:srgbClr val="595959"/>
            </a:solidFill>
            <a:prstDash val="solid"/>
          </a:ln>
        </p:spPr>
      </p:sp>
      <p:sp>
        <p:nvSpPr>
          <p:cNvPr id="11" name="Text 13">
            <a:extLst>
              <a:ext uri="{FF2B5EF4-FFF2-40B4-BE49-F238E27FC236}">
                <a16:creationId xmlns:a16="http://schemas.microsoft.com/office/drawing/2014/main" id="{DEB1A252-6D2D-C3F7-B061-0C8A917233CF}"/>
              </a:ext>
            </a:extLst>
          </p:cNvPr>
          <p:cNvSpPr/>
          <p:nvPr/>
        </p:nvSpPr>
        <p:spPr>
          <a:xfrm>
            <a:off x="4230404" y="4937992"/>
            <a:ext cx="4586756" cy="284299"/>
          </a:xfrm>
          <a:prstGeom prst="rect">
            <a:avLst/>
          </a:prstGeom>
          <a:noFill/>
          <a:ln/>
        </p:spPr>
        <p:txBody>
          <a:bodyPr wrap="none" lIns="0" tIns="0" rIns="0" bIns="0" rtlCol="0" anchor="t"/>
          <a:lstStyle/>
          <a:p>
            <a:pPr marL="0" indent="0" algn="l">
              <a:lnSpc>
                <a:spcPts val="2750"/>
              </a:lnSpc>
              <a:buNone/>
            </a:pPr>
            <a:r>
              <a:rPr lang="en-US" sz="2000" dirty="0">
                <a:solidFill>
                  <a:srgbClr val="8F8F8F"/>
                </a:solidFill>
                <a:latin typeface="Palatino Linotype" panose="02040502050505030304" pitchFamily="18" charset="0"/>
                <a:ea typeface="Mona Sans Semi Bold" pitchFamily="34" charset="-122"/>
                <a:cs typeface="Mona Sans Semi Bold" pitchFamily="34" charset="-120"/>
              </a:rPr>
              <a:t>Perlengkapan Pemadam Kebakaran</a:t>
            </a:r>
            <a:endParaRPr lang="en-US" sz="2000" dirty="0">
              <a:latin typeface="Palatino Linotype" panose="02040502050505030304" pitchFamily="18" charset="0"/>
            </a:endParaRPr>
          </a:p>
        </p:txBody>
      </p:sp>
      <p:sp>
        <p:nvSpPr>
          <p:cNvPr id="12" name="Text 14">
            <a:extLst>
              <a:ext uri="{FF2B5EF4-FFF2-40B4-BE49-F238E27FC236}">
                <a16:creationId xmlns:a16="http://schemas.microsoft.com/office/drawing/2014/main" id="{5E8FFA98-52FB-9FD0-3622-D902A058714D}"/>
              </a:ext>
            </a:extLst>
          </p:cNvPr>
          <p:cNvSpPr/>
          <p:nvPr/>
        </p:nvSpPr>
        <p:spPr>
          <a:xfrm>
            <a:off x="4230403" y="5234583"/>
            <a:ext cx="5588344" cy="582355"/>
          </a:xfrm>
          <a:prstGeom prst="rect">
            <a:avLst/>
          </a:prstGeom>
          <a:noFill/>
          <a:ln/>
        </p:spPr>
        <p:txBody>
          <a:bodyPr wrap="square" lIns="0" tIns="0" rIns="0" bIns="0" rtlCol="0" anchor="t"/>
          <a:lstStyle/>
          <a:p>
            <a:pPr marL="0" indent="0" algn="just">
              <a:lnSpc>
                <a:spcPts val="2850"/>
              </a:lnSpc>
              <a:buNone/>
            </a:pPr>
            <a:r>
              <a:rPr lang="en-US" sz="2000" dirty="0">
                <a:solidFill>
                  <a:srgbClr val="8F8F8F"/>
                </a:solidFill>
                <a:latin typeface="Palatino Linotype" panose="02040502050505030304" pitchFamily="18" charset="0"/>
                <a:ea typeface="Funnel Sans" pitchFamily="34" charset="-122"/>
                <a:cs typeface="Funnel Sans" pitchFamily="34" charset="-120"/>
              </a:rPr>
              <a:t>Penempatan alat pemadam di lokasi strategis untuk antisipasi kebakaran akibat bahan kimia.</a:t>
            </a:r>
            <a:endParaRPr lang="en-US" sz="2000" dirty="0">
              <a:latin typeface="Palatino Linotype" panose="02040502050505030304" pitchFamily="18" charset="0"/>
            </a:endParaRPr>
          </a:p>
        </p:txBody>
      </p:sp>
      <p:sp>
        <p:nvSpPr>
          <p:cNvPr id="13" name="Text 15">
            <a:extLst>
              <a:ext uri="{FF2B5EF4-FFF2-40B4-BE49-F238E27FC236}">
                <a16:creationId xmlns:a16="http://schemas.microsoft.com/office/drawing/2014/main" id="{36AE2AB7-10AC-FF1C-7714-6C80815E73C3}"/>
              </a:ext>
            </a:extLst>
          </p:cNvPr>
          <p:cNvSpPr/>
          <p:nvPr/>
        </p:nvSpPr>
        <p:spPr>
          <a:xfrm>
            <a:off x="793790" y="7078742"/>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8F8F8F"/>
                </a:solidFill>
                <a:latin typeface="Funnel Sans" pitchFamily="34" charset="0"/>
                <a:ea typeface="Funnel Sans" pitchFamily="34" charset="-122"/>
                <a:cs typeface="Funnel Sans" pitchFamily="34" charset="-120"/>
              </a:rPr>
              <a:t>Jangan lupa menjaga jarak aman minimal 25 meter selama fumigasi berlangsung untuk mencegah paparan gas.</a:t>
            </a:r>
            <a:endParaRPr lang="en-US" sz="1750" dirty="0"/>
          </a:p>
        </p:txBody>
      </p:sp>
      <p:sp>
        <p:nvSpPr>
          <p:cNvPr id="14" name="Oval 13">
            <a:extLst>
              <a:ext uri="{FF2B5EF4-FFF2-40B4-BE49-F238E27FC236}">
                <a16:creationId xmlns:a16="http://schemas.microsoft.com/office/drawing/2014/main" id="{04C14B4B-AE6A-5D0B-4135-845FFF63BC58}"/>
              </a:ext>
            </a:extLst>
          </p:cNvPr>
          <p:cNvSpPr/>
          <p:nvPr/>
        </p:nvSpPr>
        <p:spPr>
          <a:xfrm>
            <a:off x="1629295" y="2349936"/>
            <a:ext cx="465512" cy="36290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endParaRPr lang="en-ID" dirty="0"/>
          </a:p>
        </p:txBody>
      </p:sp>
      <p:sp>
        <p:nvSpPr>
          <p:cNvPr id="15" name="Oval 14">
            <a:extLst>
              <a:ext uri="{FF2B5EF4-FFF2-40B4-BE49-F238E27FC236}">
                <a16:creationId xmlns:a16="http://schemas.microsoft.com/office/drawing/2014/main" id="{7EE0567A-9A73-1A8F-294F-73EDE46CF3D0}"/>
              </a:ext>
            </a:extLst>
          </p:cNvPr>
          <p:cNvSpPr/>
          <p:nvPr/>
        </p:nvSpPr>
        <p:spPr>
          <a:xfrm>
            <a:off x="1652025" y="3831192"/>
            <a:ext cx="465512" cy="36290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endParaRPr lang="en-ID" dirty="0"/>
          </a:p>
        </p:txBody>
      </p:sp>
      <p:sp>
        <p:nvSpPr>
          <p:cNvPr id="16" name="Oval 15">
            <a:extLst>
              <a:ext uri="{FF2B5EF4-FFF2-40B4-BE49-F238E27FC236}">
                <a16:creationId xmlns:a16="http://schemas.microsoft.com/office/drawing/2014/main" id="{8191860A-CECC-0788-2C6A-767F33FE65B7}"/>
              </a:ext>
            </a:extLst>
          </p:cNvPr>
          <p:cNvSpPr/>
          <p:nvPr/>
        </p:nvSpPr>
        <p:spPr>
          <a:xfrm>
            <a:off x="1652025" y="5425538"/>
            <a:ext cx="465512" cy="36290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endParaRPr lang="en-ID" dirty="0"/>
          </a:p>
        </p:txBody>
      </p:sp>
    </p:spTree>
    <p:extLst>
      <p:ext uri="{BB962C8B-B14F-4D97-AF65-F5344CB8AC3E}">
        <p14:creationId xmlns:p14="http://schemas.microsoft.com/office/powerpoint/2010/main" val="1634070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0" descr="preencoded.png">
            <a:extLst>
              <a:ext uri="{FF2B5EF4-FFF2-40B4-BE49-F238E27FC236}">
                <a16:creationId xmlns:a16="http://schemas.microsoft.com/office/drawing/2014/main" id="{E4A350D4-D782-C4B0-6F44-4E5737225E77}"/>
              </a:ext>
            </a:extLst>
          </p:cNvPr>
          <p:cNvPicPr>
            <a:picLocks noChangeAspect="1"/>
          </p:cNvPicPr>
          <p:nvPr/>
        </p:nvPicPr>
        <p:blipFill>
          <a:blip r:embed="rId2"/>
          <a:stretch>
            <a:fillRect/>
          </a:stretch>
        </p:blipFill>
        <p:spPr>
          <a:xfrm>
            <a:off x="0" y="0"/>
            <a:ext cx="12222697" cy="2327564"/>
          </a:xfrm>
          <a:prstGeom prst="rect">
            <a:avLst/>
          </a:prstGeom>
        </p:spPr>
      </p:pic>
      <p:sp>
        <p:nvSpPr>
          <p:cNvPr id="2" name="Title 1">
            <a:extLst>
              <a:ext uri="{FF2B5EF4-FFF2-40B4-BE49-F238E27FC236}">
                <a16:creationId xmlns:a16="http://schemas.microsoft.com/office/drawing/2014/main" id="{AD5F7A09-4E3B-34DD-567E-89C326B976EC}"/>
              </a:ext>
            </a:extLst>
          </p:cNvPr>
          <p:cNvSpPr>
            <a:spLocks noGrp="1"/>
          </p:cNvSpPr>
          <p:nvPr>
            <p:ph type="title"/>
          </p:nvPr>
        </p:nvSpPr>
        <p:spPr/>
        <p:txBody>
          <a:bodyPr/>
          <a:lstStyle/>
          <a:p>
            <a:pPr algn="ctr"/>
            <a:r>
              <a:rPr lang="en-US" dirty="0">
                <a:solidFill>
                  <a:schemeClr val="tx2">
                    <a:lumMod val="90000"/>
                    <a:lumOff val="10000"/>
                  </a:schemeClr>
                </a:solidFill>
              </a:rPr>
              <a:t>DOKUMENTASI DAN SERTIFIKASI FUMIGASI</a:t>
            </a:r>
            <a:endParaRPr lang="en-ID" dirty="0">
              <a:solidFill>
                <a:schemeClr val="tx2">
                  <a:lumMod val="90000"/>
                  <a:lumOff val="10000"/>
                </a:schemeClr>
              </a:solidFill>
            </a:endParaRPr>
          </a:p>
        </p:txBody>
      </p:sp>
      <p:sp>
        <p:nvSpPr>
          <p:cNvPr id="5" name="Text 1">
            <a:extLst>
              <a:ext uri="{FF2B5EF4-FFF2-40B4-BE49-F238E27FC236}">
                <a16:creationId xmlns:a16="http://schemas.microsoft.com/office/drawing/2014/main" id="{FA352F9A-8622-56BB-1295-7F2077D5B5DF}"/>
              </a:ext>
            </a:extLst>
          </p:cNvPr>
          <p:cNvSpPr/>
          <p:nvPr/>
        </p:nvSpPr>
        <p:spPr>
          <a:xfrm>
            <a:off x="1482390" y="2327564"/>
            <a:ext cx="2684264" cy="316468"/>
          </a:xfrm>
          <a:prstGeom prst="rect">
            <a:avLst/>
          </a:prstGeom>
          <a:noFill/>
          <a:ln/>
        </p:spPr>
        <p:txBody>
          <a:bodyPr wrap="none" lIns="0" tIns="0" rIns="0" bIns="0" rtlCol="0" anchor="t"/>
          <a:lstStyle/>
          <a:p>
            <a:pPr marL="0" indent="0" algn="l">
              <a:lnSpc>
                <a:spcPts val="2450"/>
              </a:lnSpc>
              <a:buNone/>
            </a:pPr>
            <a:r>
              <a:rPr lang="en-US" sz="2000" dirty="0">
                <a:solidFill>
                  <a:srgbClr val="8F8F8F"/>
                </a:solidFill>
                <a:latin typeface="Palatino Linotype" panose="02040502050505030304" pitchFamily="18" charset="0"/>
                <a:ea typeface="Mona Sans Semi Bold" pitchFamily="34" charset="-122"/>
                <a:cs typeface="Mona Sans Semi Bold" pitchFamily="34" charset="-120"/>
              </a:rPr>
              <a:t>Catatan Pelaksanaan</a:t>
            </a:r>
            <a:endParaRPr lang="en-US" sz="2000" dirty="0">
              <a:latin typeface="Palatino Linotype" panose="02040502050505030304" pitchFamily="18" charset="0"/>
            </a:endParaRPr>
          </a:p>
        </p:txBody>
      </p:sp>
      <p:sp>
        <p:nvSpPr>
          <p:cNvPr id="6" name="Text 2">
            <a:extLst>
              <a:ext uri="{FF2B5EF4-FFF2-40B4-BE49-F238E27FC236}">
                <a16:creationId xmlns:a16="http://schemas.microsoft.com/office/drawing/2014/main" id="{0FCAA7D6-C7E9-D453-6679-840018BC98C7}"/>
              </a:ext>
            </a:extLst>
          </p:cNvPr>
          <p:cNvSpPr/>
          <p:nvPr/>
        </p:nvSpPr>
        <p:spPr>
          <a:xfrm>
            <a:off x="1482390" y="2765595"/>
            <a:ext cx="11895177" cy="324207"/>
          </a:xfrm>
          <a:prstGeom prst="rect">
            <a:avLst/>
          </a:prstGeom>
          <a:noFill/>
          <a:ln/>
        </p:spPr>
        <p:txBody>
          <a:bodyPr wrap="none" lIns="0" tIns="0" rIns="0" bIns="0" rtlCol="0" anchor="t"/>
          <a:lstStyle/>
          <a:p>
            <a:pPr marL="0" indent="0" algn="l">
              <a:lnSpc>
                <a:spcPts val="2550"/>
              </a:lnSpc>
              <a:buNone/>
            </a:pPr>
            <a:r>
              <a:rPr lang="en-US" sz="2000" dirty="0">
                <a:solidFill>
                  <a:srgbClr val="8F8F8F"/>
                </a:solidFill>
                <a:latin typeface="Palatino Linotype" panose="02040502050505030304" pitchFamily="18" charset="0"/>
                <a:ea typeface="Funnel Sans" pitchFamily="34" charset="-122"/>
                <a:cs typeface="Funnel Sans" pitchFamily="34" charset="-120"/>
              </a:rPr>
              <a:t>Pencatatan lengkap meliputi jadwal, jenis fumigan, dosis, durasi, dan hasil monitoring.</a:t>
            </a:r>
            <a:endParaRPr lang="en-US" sz="2000" dirty="0">
              <a:latin typeface="Palatino Linotype" panose="02040502050505030304" pitchFamily="18" charset="0"/>
            </a:endParaRPr>
          </a:p>
        </p:txBody>
      </p:sp>
      <p:sp>
        <p:nvSpPr>
          <p:cNvPr id="7" name="Text 3">
            <a:extLst>
              <a:ext uri="{FF2B5EF4-FFF2-40B4-BE49-F238E27FC236}">
                <a16:creationId xmlns:a16="http://schemas.microsoft.com/office/drawing/2014/main" id="{E3962C39-D35C-A6E9-EB1A-8AAC3375551C}"/>
              </a:ext>
            </a:extLst>
          </p:cNvPr>
          <p:cNvSpPr/>
          <p:nvPr/>
        </p:nvSpPr>
        <p:spPr>
          <a:xfrm>
            <a:off x="1482390" y="3543311"/>
            <a:ext cx="2532817" cy="316468"/>
          </a:xfrm>
          <a:prstGeom prst="rect">
            <a:avLst/>
          </a:prstGeom>
          <a:noFill/>
          <a:ln/>
        </p:spPr>
        <p:txBody>
          <a:bodyPr wrap="none" lIns="0" tIns="0" rIns="0" bIns="0" rtlCol="0" anchor="t"/>
          <a:lstStyle/>
          <a:p>
            <a:pPr marL="0" indent="0" algn="l">
              <a:lnSpc>
                <a:spcPts val="2450"/>
              </a:lnSpc>
              <a:buNone/>
            </a:pPr>
            <a:r>
              <a:rPr lang="en-US" sz="2000" dirty="0">
                <a:solidFill>
                  <a:srgbClr val="8F8F8F"/>
                </a:solidFill>
                <a:latin typeface="Palatino Linotype" panose="02040502050505030304" pitchFamily="18" charset="0"/>
                <a:ea typeface="Mona Sans Semi Bold" pitchFamily="34" charset="-122"/>
                <a:cs typeface="Mona Sans Semi Bold" pitchFamily="34" charset="-120"/>
              </a:rPr>
              <a:t>Sertifikat Fumigasi</a:t>
            </a:r>
            <a:endParaRPr lang="en-US" sz="2000" dirty="0">
              <a:latin typeface="Palatino Linotype" panose="02040502050505030304" pitchFamily="18" charset="0"/>
            </a:endParaRPr>
          </a:p>
        </p:txBody>
      </p:sp>
      <p:sp>
        <p:nvSpPr>
          <p:cNvPr id="8" name="Text 4">
            <a:extLst>
              <a:ext uri="{FF2B5EF4-FFF2-40B4-BE49-F238E27FC236}">
                <a16:creationId xmlns:a16="http://schemas.microsoft.com/office/drawing/2014/main" id="{1C558A2E-AAA9-4F0C-AB2B-648A724B776C}"/>
              </a:ext>
            </a:extLst>
          </p:cNvPr>
          <p:cNvSpPr/>
          <p:nvPr/>
        </p:nvSpPr>
        <p:spPr>
          <a:xfrm>
            <a:off x="1482390" y="3981342"/>
            <a:ext cx="11895177" cy="324207"/>
          </a:xfrm>
          <a:prstGeom prst="rect">
            <a:avLst/>
          </a:prstGeom>
          <a:noFill/>
          <a:ln/>
        </p:spPr>
        <p:txBody>
          <a:bodyPr wrap="none" lIns="0" tIns="0" rIns="0" bIns="0" rtlCol="0" anchor="t"/>
          <a:lstStyle/>
          <a:p>
            <a:pPr marL="0" indent="0" algn="l">
              <a:lnSpc>
                <a:spcPts val="2550"/>
              </a:lnSpc>
              <a:buNone/>
            </a:pPr>
            <a:r>
              <a:rPr lang="en-US" sz="2000" dirty="0">
                <a:solidFill>
                  <a:srgbClr val="8F8F8F"/>
                </a:solidFill>
                <a:latin typeface="Palatino Linotype" panose="02040502050505030304" pitchFamily="18" charset="0"/>
                <a:ea typeface="Funnel Sans" pitchFamily="34" charset="-122"/>
                <a:cs typeface="Funnel Sans" pitchFamily="34" charset="-120"/>
              </a:rPr>
              <a:t>Penerbitan sertifikat sebagai bukti kepatuhan terhadap prosedur dan keamanan pelaksanaan.</a:t>
            </a:r>
            <a:endParaRPr lang="en-US" sz="2000" dirty="0">
              <a:latin typeface="Palatino Linotype" panose="02040502050505030304" pitchFamily="18" charset="0"/>
            </a:endParaRPr>
          </a:p>
        </p:txBody>
      </p:sp>
      <p:sp>
        <p:nvSpPr>
          <p:cNvPr id="9" name="Text 5">
            <a:extLst>
              <a:ext uri="{FF2B5EF4-FFF2-40B4-BE49-F238E27FC236}">
                <a16:creationId xmlns:a16="http://schemas.microsoft.com/office/drawing/2014/main" id="{1D59E4B8-517C-3C89-03E6-55BA7CD1B0EB}"/>
              </a:ext>
            </a:extLst>
          </p:cNvPr>
          <p:cNvSpPr/>
          <p:nvPr/>
        </p:nvSpPr>
        <p:spPr>
          <a:xfrm>
            <a:off x="1482390" y="4759059"/>
            <a:ext cx="2532817" cy="316468"/>
          </a:xfrm>
          <a:prstGeom prst="rect">
            <a:avLst/>
          </a:prstGeom>
          <a:noFill/>
          <a:ln/>
        </p:spPr>
        <p:txBody>
          <a:bodyPr wrap="none" lIns="0" tIns="0" rIns="0" bIns="0" rtlCol="0" anchor="t"/>
          <a:lstStyle/>
          <a:p>
            <a:pPr marL="0" indent="0" algn="l">
              <a:lnSpc>
                <a:spcPts val="2450"/>
              </a:lnSpc>
              <a:buNone/>
            </a:pPr>
            <a:r>
              <a:rPr lang="en-US" sz="2000" dirty="0">
                <a:solidFill>
                  <a:srgbClr val="8F8F8F"/>
                </a:solidFill>
                <a:latin typeface="Palatino Linotype" panose="02040502050505030304" pitchFamily="18" charset="0"/>
                <a:ea typeface="Mona Sans Semi Bold" pitchFamily="34" charset="-122"/>
                <a:cs typeface="Mona Sans Semi Bold" pitchFamily="34" charset="-120"/>
              </a:rPr>
              <a:t>Pelaporan Resmi</a:t>
            </a:r>
            <a:endParaRPr lang="en-US" sz="2000" dirty="0">
              <a:latin typeface="Palatino Linotype" panose="02040502050505030304" pitchFamily="18" charset="0"/>
            </a:endParaRPr>
          </a:p>
        </p:txBody>
      </p:sp>
      <p:sp>
        <p:nvSpPr>
          <p:cNvPr id="10" name="Text 6">
            <a:extLst>
              <a:ext uri="{FF2B5EF4-FFF2-40B4-BE49-F238E27FC236}">
                <a16:creationId xmlns:a16="http://schemas.microsoft.com/office/drawing/2014/main" id="{F922CA58-D73E-3CA7-9379-A7DC1CF22C98}"/>
              </a:ext>
            </a:extLst>
          </p:cNvPr>
          <p:cNvSpPr/>
          <p:nvPr/>
        </p:nvSpPr>
        <p:spPr>
          <a:xfrm>
            <a:off x="1482390" y="5197090"/>
            <a:ext cx="11895177" cy="324207"/>
          </a:xfrm>
          <a:prstGeom prst="rect">
            <a:avLst/>
          </a:prstGeom>
          <a:noFill/>
          <a:ln/>
        </p:spPr>
        <p:txBody>
          <a:bodyPr wrap="none" lIns="0" tIns="0" rIns="0" bIns="0" rtlCol="0" anchor="t"/>
          <a:lstStyle/>
          <a:p>
            <a:pPr marL="0" indent="0" algn="l">
              <a:lnSpc>
                <a:spcPts val="2550"/>
              </a:lnSpc>
              <a:buNone/>
            </a:pPr>
            <a:r>
              <a:rPr lang="en-US" sz="2000" dirty="0">
                <a:solidFill>
                  <a:srgbClr val="8F8F8F"/>
                </a:solidFill>
                <a:latin typeface="Palatino Linotype" panose="02040502050505030304" pitchFamily="18" charset="0"/>
                <a:ea typeface="Funnel Sans" pitchFamily="34" charset="-122"/>
                <a:cs typeface="Funnel Sans" pitchFamily="34" charset="-120"/>
              </a:rPr>
              <a:t>Dokumen dilaporkan ke otoritas berwenang sebagai bagian dari kewajiban regulasi nasional.</a:t>
            </a:r>
            <a:endParaRPr lang="en-US" sz="2000" dirty="0">
              <a:latin typeface="Palatino Linotype" panose="02040502050505030304" pitchFamily="18" charset="0"/>
            </a:endParaRPr>
          </a:p>
        </p:txBody>
      </p:sp>
      <p:sp>
        <p:nvSpPr>
          <p:cNvPr id="11" name="Oval 10">
            <a:extLst>
              <a:ext uri="{FF2B5EF4-FFF2-40B4-BE49-F238E27FC236}">
                <a16:creationId xmlns:a16="http://schemas.microsoft.com/office/drawing/2014/main" id="{7A834460-1D47-3485-C11A-DA3209494988}"/>
              </a:ext>
            </a:extLst>
          </p:cNvPr>
          <p:cNvSpPr/>
          <p:nvPr/>
        </p:nvSpPr>
        <p:spPr>
          <a:xfrm>
            <a:off x="368231" y="2373111"/>
            <a:ext cx="765698" cy="7849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endParaRPr lang="en-ID" dirty="0"/>
          </a:p>
        </p:txBody>
      </p:sp>
      <p:sp>
        <p:nvSpPr>
          <p:cNvPr id="12" name="Oval 11">
            <a:extLst>
              <a:ext uri="{FF2B5EF4-FFF2-40B4-BE49-F238E27FC236}">
                <a16:creationId xmlns:a16="http://schemas.microsoft.com/office/drawing/2014/main" id="{50103A1E-A6C6-59A3-7BC5-F2E6FDD1AB01}"/>
              </a:ext>
            </a:extLst>
          </p:cNvPr>
          <p:cNvSpPr/>
          <p:nvPr/>
        </p:nvSpPr>
        <p:spPr>
          <a:xfrm>
            <a:off x="368231" y="4736329"/>
            <a:ext cx="765698" cy="7849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3</a:t>
            </a:r>
            <a:endParaRPr lang="en-ID" b="1" dirty="0"/>
          </a:p>
        </p:txBody>
      </p:sp>
      <p:sp>
        <p:nvSpPr>
          <p:cNvPr id="13" name="Oval 12">
            <a:extLst>
              <a:ext uri="{FF2B5EF4-FFF2-40B4-BE49-F238E27FC236}">
                <a16:creationId xmlns:a16="http://schemas.microsoft.com/office/drawing/2014/main" id="{B73BC5CB-02DC-AB2C-5F12-D744D49FB918}"/>
              </a:ext>
            </a:extLst>
          </p:cNvPr>
          <p:cNvSpPr/>
          <p:nvPr/>
        </p:nvSpPr>
        <p:spPr>
          <a:xfrm>
            <a:off x="368231" y="3467295"/>
            <a:ext cx="765698" cy="7849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endParaRPr lang="en-ID" dirty="0"/>
          </a:p>
        </p:txBody>
      </p:sp>
    </p:spTree>
    <p:extLst>
      <p:ext uri="{BB962C8B-B14F-4D97-AF65-F5344CB8AC3E}">
        <p14:creationId xmlns:p14="http://schemas.microsoft.com/office/powerpoint/2010/main" val="2049465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53004-1909-0F47-F1E3-9DE47687B07B}"/>
              </a:ext>
            </a:extLst>
          </p:cNvPr>
          <p:cNvSpPr>
            <a:spLocks noGrp="1"/>
          </p:cNvSpPr>
          <p:nvPr>
            <p:ph type="title"/>
          </p:nvPr>
        </p:nvSpPr>
        <p:spPr/>
        <p:txBody>
          <a:bodyPr/>
          <a:lstStyle/>
          <a:p>
            <a:r>
              <a:rPr lang="en-US" dirty="0"/>
              <a:t>KASUS PELAKSANAAN FUMIGASI</a:t>
            </a:r>
            <a:endParaRPr lang="en-ID" dirty="0"/>
          </a:p>
        </p:txBody>
      </p:sp>
      <p:sp>
        <p:nvSpPr>
          <p:cNvPr id="4" name="Text 1">
            <a:extLst>
              <a:ext uri="{FF2B5EF4-FFF2-40B4-BE49-F238E27FC236}">
                <a16:creationId xmlns:a16="http://schemas.microsoft.com/office/drawing/2014/main" id="{4ECFDF3C-F920-9F7E-8385-05E827AD18C4}"/>
              </a:ext>
            </a:extLst>
          </p:cNvPr>
          <p:cNvSpPr/>
          <p:nvPr/>
        </p:nvSpPr>
        <p:spPr>
          <a:xfrm>
            <a:off x="139244" y="2844811"/>
            <a:ext cx="2835235" cy="354330"/>
          </a:xfrm>
          <a:prstGeom prst="rect">
            <a:avLst/>
          </a:prstGeom>
          <a:noFill/>
          <a:ln/>
        </p:spPr>
        <p:txBody>
          <a:bodyPr wrap="none" lIns="0" tIns="0" rIns="0" bIns="0" rtlCol="0" anchor="t"/>
          <a:lstStyle/>
          <a:p>
            <a:pPr marL="0" indent="0" algn="just">
              <a:lnSpc>
                <a:spcPts val="2750"/>
              </a:lnSpc>
              <a:buNone/>
            </a:pPr>
            <a:r>
              <a:rPr lang="en-US" sz="2400" dirty="0">
                <a:solidFill>
                  <a:schemeClr val="tx2">
                    <a:lumMod val="90000"/>
                    <a:lumOff val="10000"/>
                  </a:schemeClr>
                </a:solidFill>
                <a:latin typeface="Palatino Linotype" panose="02040502050505030304" pitchFamily="18" charset="0"/>
                <a:ea typeface="Mona Sans Semi Bold" pitchFamily="34" charset="-122"/>
                <a:cs typeface="Mona Sans Semi Bold" pitchFamily="34" charset="-120"/>
              </a:rPr>
              <a:t>Keberhasilan</a:t>
            </a:r>
            <a:endParaRPr lang="en-US" sz="2400" dirty="0">
              <a:solidFill>
                <a:schemeClr val="tx2">
                  <a:lumMod val="90000"/>
                  <a:lumOff val="10000"/>
                </a:schemeClr>
              </a:solidFill>
              <a:latin typeface="Palatino Linotype" panose="02040502050505030304" pitchFamily="18" charset="0"/>
            </a:endParaRPr>
          </a:p>
        </p:txBody>
      </p:sp>
      <p:sp>
        <p:nvSpPr>
          <p:cNvPr id="5" name="Text 2">
            <a:extLst>
              <a:ext uri="{FF2B5EF4-FFF2-40B4-BE49-F238E27FC236}">
                <a16:creationId xmlns:a16="http://schemas.microsoft.com/office/drawing/2014/main" id="{D19797B0-FEDD-A3E0-EDE6-A6AA5D86689D}"/>
              </a:ext>
            </a:extLst>
          </p:cNvPr>
          <p:cNvSpPr/>
          <p:nvPr/>
        </p:nvSpPr>
        <p:spPr>
          <a:xfrm>
            <a:off x="139244" y="3399863"/>
            <a:ext cx="3978116" cy="1451610"/>
          </a:xfrm>
          <a:prstGeom prst="rect">
            <a:avLst/>
          </a:prstGeom>
          <a:noFill/>
          <a:ln/>
        </p:spPr>
        <p:txBody>
          <a:bodyPr wrap="square" lIns="0" tIns="0" rIns="0" bIns="0" rtlCol="0" anchor="t"/>
          <a:lstStyle/>
          <a:p>
            <a:pPr marL="0" indent="0" algn="just">
              <a:lnSpc>
                <a:spcPts val="2850"/>
              </a:lnSpc>
              <a:buNone/>
            </a:pPr>
            <a:r>
              <a:rPr lang="en-US" sz="2400" dirty="0">
                <a:solidFill>
                  <a:schemeClr val="tx2">
                    <a:lumMod val="90000"/>
                    <a:lumOff val="10000"/>
                  </a:schemeClr>
                </a:solidFill>
                <a:latin typeface="Palatino Linotype" panose="02040502050505030304" pitchFamily="18" charset="0"/>
                <a:ea typeface="Funnel Sans" pitchFamily="34" charset="-122"/>
                <a:cs typeface="Funnel Sans" pitchFamily="34" charset="-120"/>
              </a:rPr>
              <a:t>Fumigasi kapal kargo biji-bijian mencegah kerusakan akibat hama dan menjaga kualitas produk selama pengiriman.</a:t>
            </a:r>
            <a:endParaRPr lang="en-US" sz="2400" dirty="0">
              <a:solidFill>
                <a:schemeClr val="tx2">
                  <a:lumMod val="90000"/>
                  <a:lumOff val="10000"/>
                </a:schemeClr>
              </a:solidFill>
              <a:latin typeface="Palatino Linotype" panose="02040502050505030304" pitchFamily="18" charset="0"/>
            </a:endParaRPr>
          </a:p>
        </p:txBody>
      </p:sp>
      <p:sp>
        <p:nvSpPr>
          <p:cNvPr id="6" name="Text 3">
            <a:extLst>
              <a:ext uri="{FF2B5EF4-FFF2-40B4-BE49-F238E27FC236}">
                <a16:creationId xmlns:a16="http://schemas.microsoft.com/office/drawing/2014/main" id="{0FE0F0EC-6B33-2B47-25D6-EF316D4A33C1}"/>
              </a:ext>
            </a:extLst>
          </p:cNvPr>
          <p:cNvSpPr/>
          <p:nvPr/>
        </p:nvSpPr>
        <p:spPr>
          <a:xfrm>
            <a:off x="4678382" y="2818719"/>
            <a:ext cx="2835235" cy="354330"/>
          </a:xfrm>
          <a:prstGeom prst="rect">
            <a:avLst/>
          </a:prstGeom>
          <a:noFill/>
          <a:ln/>
        </p:spPr>
        <p:txBody>
          <a:bodyPr wrap="none" lIns="0" tIns="0" rIns="0" bIns="0" rtlCol="0" anchor="t"/>
          <a:lstStyle/>
          <a:p>
            <a:pPr marL="0" indent="0" algn="just">
              <a:lnSpc>
                <a:spcPts val="2750"/>
              </a:lnSpc>
              <a:buNone/>
            </a:pPr>
            <a:r>
              <a:rPr lang="en-US" sz="2400" dirty="0">
                <a:solidFill>
                  <a:schemeClr val="tx2">
                    <a:lumMod val="90000"/>
                    <a:lumOff val="10000"/>
                  </a:schemeClr>
                </a:solidFill>
                <a:latin typeface="Palatino Linotype" panose="02040502050505030304" pitchFamily="18" charset="0"/>
                <a:ea typeface="Mona Sans Semi Bold" pitchFamily="34" charset="-122"/>
                <a:cs typeface="Mona Sans Semi Bold" pitchFamily="34" charset="-120"/>
              </a:rPr>
              <a:t>Tantangan</a:t>
            </a:r>
            <a:endParaRPr lang="en-US" sz="2400" dirty="0">
              <a:solidFill>
                <a:schemeClr val="tx2">
                  <a:lumMod val="90000"/>
                  <a:lumOff val="10000"/>
                </a:schemeClr>
              </a:solidFill>
              <a:latin typeface="Palatino Linotype" panose="02040502050505030304" pitchFamily="18" charset="0"/>
            </a:endParaRPr>
          </a:p>
        </p:txBody>
      </p:sp>
      <p:sp>
        <p:nvSpPr>
          <p:cNvPr id="7" name="Text 4">
            <a:extLst>
              <a:ext uri="{FF2B5EF4-FFF2-40B4-BE49-F238E27FC236}">
                <a16:creationId xmlns:a16="http://schemas.microsoft.com/office/drawing/2014/main" id="{3870A087-BCBE-A711-F8B8-CAD2DA53CF79}"/>
              </a:ext>
            </a:extLst>
          </p:cNvPr>
          <p:cNvSpPr/>
          <p:nvPr/>
        </p:nvSpPr>
        <p:spPr>
          <a:xfrm>
            <a:off x="4678382" y="3399863"/>
            <a:ext cx="3978116" cy="1451610"/>
          </a:xfrm>
          <a:prstGeom prst="rect">
            <a:avLst/>
          </a:prstGeom>
          <a:noFill/>
          <a:ln/>
        </p:spPr>
        <p:txBody>
          <a:bodyPr wrap="square" lIns="0" tIns="0" rIns="0" bIns="0" rtlCol="0" anchor="t"/>
          <a:lstStyle/>
          <a:p>
            <a:pPr marL="0" indent="0" algn="just">
              <a:lnSpc>
                <a:spcPts val="2850"/>
              </a:lnSpc>
              <a:buNone/>
            </a:pPr>
            <a:r>
              <a:rPr lang="en-US" sz="2400" dirty="0">
                <a:solidFill>
                  <a:schemeClr val="tx2">
                    <a:lumMod val="90000"/>
                    <a:lumOff val="10000"/>
                  </a:schemeClr>
                </a:solidFill>
                <a:latin typeface="Palatino Linotype" panose="02040502050505030304" pitchFamily="18" charset="0"/>
                <a:ea typeface="Funnel Sans" pitchFamily="34" charset="-122"/>
                <a:cs typeface="Funnel Sans" pitchFamily="34" charset="-120"/>
              </a:rPr>
              <a:t>Penanganan area tersegel dan memastikan konsentrasi gas merata membutuhkan koordinasi dan peralatan canggih.</a:t>
            </a:r>
            <a:endParaRPr lang="en-US" sz="2400" dirty="0">
              <a:solidFill>
                <a:schemeClr val="tx2">
                  <a:lumMod val="90000"/>
                  <a:lumOff val="10000"/>
                </a:schemeClr>
              </a:solidFill>
              <a:latin typeface="Palatino Linotype" panose="02040502050505030304" pitchFamily="18" charset="0"/>
            </a:endParaRPr>
          </a:p>
        </p:txBody>
      </p:sp>
      <p:sp>
        <p:nvSpPr>
          <p:cNvPr id="8" name="Text 5">
            <a:extLst>
              <a:ext uri="{FF2B5EF4-FFF2-40B4-BE49-F238E27FC236}">
                <a16:creationId xmlns:a16="http://schemas.microsoft.com/office/drawing/2014/main" id="{A8F144E4-2EAB-F81E-D0F9-F306B8DE6964}"/>
              </a:ext>
            </a:extLst>
          </p:cNvPr>
          <p:cNvSpPr/>
          <p:nvPr/>
        </p:nvSpPr>
        <p:spPr>
          <a:xfrm>
            <a:off x="9217521" y="2818719"/>
            <a:ext cx="2835235" cy="354330"/>
          </a:xfrm>
          <a:prstGeom prst="rect">
            <a:avLst/>
          </a:prstGeom>
          <a:noFill/>
          <a:ln/>
        </p:spPr>
        <p:txBody>
          <a:bodyPr wrap="none" lIns="0" tIns="0" rIns="0" bIns="0" rtlCol="0" anchor="t"/>
          <a:lstStyle/>
          <a:p>
            <a:pPr marL="0" indent="0" algn="just">
              <a:lnSpc>
                <a:spcPts val="2750"/>
              </a:lnSpc>
              <a:buNone/>
            </a:pPr>
            <a:r>
              <a:rPr lang="en-US" sz="2400" dirty="0">
                <a:solidFill>
                  <a:schemeClr val="tx2">
                    <a:lumMod val="90000"/>
                    <a:lumOff val="10000"/>
                  </a:schemeClr>
                </a:solidFill>
                <a:latin typeface="Palatino Linotype" panose="02040502050505030304" pitchFamily="18" charset="0"/>
                <a:ea typeface="Mona Sans Semi Bold" pitchFamily="34" charset="-122"/>
                <a:cs typeface="Mona Sans Semi Bold" pitchFamily="34" charset="-120"/>
              </a:rPr>
              <a:t>Dampak Positif</a:t>
            </a:r>
            <a:endParaRPr lang="en-US" sz="2400" dirty="0">
              <a:solidFill>
                <a:schemeClr val="tx2">
                  <a:lumMod val="90000"/>
                  <a:lumOff val="10000"/>
                </a:schemeClr>
              </a:solidFill>
              <a:latin typeface="Palatino Linotype" panose="02040502050505030304" pitchFamily="18" charset="0"/>
            </a:endParaRPr>
          </a:p>
        </p:txBody>
      </p:sp>
      <p:sp>
        <p:nvSpPr>
          <p:cNvPr id="9" name="Text 6">
            <a:extLst>
              <a:ext uri="{FF2B5EF4-FFF2-40B4-BE49-F238E27FC236}">
                <a16:creationId xmlns:a16="http://schemas.microsoft.com/office/drawing/2014/main" id="{490A3A3B-2893-7552-747A-E81B08F784EB}"/>
              </a:ext>
            </a:extLst>
          </p:cNvPr>
          <p:cNvSpPr/>
          <p:nvPr/>
        </p:nvSpPr>
        <p:spPr>
          <a:xfrm>
            <a:off x="9217521" y="3399863"/>
            <a:ext cx="2595538" cy="1451610"/>
          </a:xfrm>
          <a:prstGeom prst="rect">
            <a:avLst/>
          </a:prstGeom>
          <a:noFill/>
          <a:ln/>
        </p:spPr>
        <p:txBody>
          <a:bodyPr wrap="square" lIns="0" tIns="0" rIns="0" bIns="0" rtlCol="0" anchor="t"/>
          <a:lstStyle/>
          <a:p>
            <a:pPr marL="0" indent="0" algn="just">
              <a:lnSpc>
                <a:spcPts val="2850"/>
              </a:lnSpc>
              <a:buNone/>
            </a:pPr>
            <a:r>
              <a:rPr lang="en-US" sz="2400" dirty="0">
                <a:solidFill>
                  <a:schemeClr val="tx2">
                    <a:lumMod val="90000"/>
                    <a:lumOff val="10000"/>
                  </a:schemeClr>
                </a:solidFill>
                <a:latin typeface="Palatino Linotype" panose="02040502050505030304" pitchFamily="18" charset="0"/>
                <a:ea typeface="Funnel Sans" pitchFamily="34" charset="-122"/>
                <a:cs typeface="Funnel Sans" pitchFamily="34" charset="-120"/>
              </a:rPr>
              <a:t>Kargo terhindar dari infestasi yang dapat menyebabkan kerugian finansial besar dan menurunnya reputasi pengirim.</a:t>
            </a:r>
            <a:endParaRPr lang="en-US" sz="2400" dirty="0">
              <a:solidFill>
                <a:schemeClr val="tx2">
                  <a:lumMod val="90000"/>
                  <a:lumOff val="10000"/>
                </a:schemeClr>
              </a:solidFill>
              <a:latin typeface="Palatino Linotype" panose="02040502050505030304" pitchFamily="18" charset="0"/>
            </a:endParaRPr>
          </a:p>
        </p:txBody>
      </p:sp>
    </p:spTree>
    <p:extLst>
      <p:ext uri="{BB962C8B-B14F-4D97-AF65-F5344CB8AC3E}">
        <p14:creationId xmlns:p14="http://schemas.microsoft.com/office/powerpoint/2010/main" val="2282639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478C5-B8F3-9E32-911B-5B5C9AE12430}"/>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C90FE08-E631-ECA8-6AF0-04F2BE751EF2}"/>
              </a:ext>
            </a:extLst>
          </p:cNvPr>
          <p:cNvSpPr>
            <a:spLocks noGrp="1"/>
          </p:cNvSpPr>
          <p:nvPr>
            <p:ph type="title"/>
          </p:nvPr>
        </p:nvSpPr>
        <p:spPr/>
        <p:txBody>
          <a:bodyPr/>
          <a:lstStyle/>
          <a:p>
            <a:endParaRPr lang="en-ID"/>
          </a:p>
        </p:txBody>
      </p:sp>
      <p:pic>
        <p:nvPicPr>
          <p:cNvPr id="12" name="Picture 11">
            <a:extLst>
              <a:ext uri="{FF2B5EF4-FFF2-40B4-BE49-F238E27FC236}">
                <a16:creationId xmlns:a16="http://schemas.microsoft.com/office/drawing/2014/main" id="{1BBA92F1-CB01-BB45-3671-59BEB530C24D}"/>
              </a:ext>
            </a:extLst>
          </p:cNvPr>
          <p:cNvPicPr>
            <a:picLocks noChangeAspect="1"/>
          </p:cNvPicPr>
          <p:nvPr/>
        </p:nvPicPr>
        <p:blipFill>
          <a:blip r:embed="rId2"/>
          <a:stretch>
            <a:fillRect/>
          </a:stretch>
        </p:blipFill>
        <p:spPr>
          <a:xfrm>
            <a:off x="2098177" y="-74742"/>
            <a:ext cx="7465953" cy="6424484"/>
          </a:xfrm>
          <a:prstGeom prst="rect">
            <a:avLst/>
          </a:prstGeom>
        </p:spPr>
      </p:pic>
    </p:spTree>
    <p:extLst>
      <p:ext uri="{BB962C8B-B14F-4D97-AF65-F5344CB8AC3E}">
        <p14:creationId xmlns:p14="http://schemas.microsoft.com/office/powerpoint/2010/main" val="2936503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0" descr="preencoded.png">
            <a:extLst>
              <a:ext uri="{FF2B5EF4-FFF2-40B4-BE49-F238E27FC236}">
                <a16:creationId xmlns:a16="http://schemas.microsoft.com/office/drawing/2014/main" id="{754BFBB3-04BC-1DA1-D421-F102C6103916}"/>
              </a:ext>
            </a:extLst>
          </p:cNvPr>
          <p:cNvPicPr>
            <a:picLocks noChangeAspect="1"/>
          </p:cNvPicPr>
          <p:nvPr/>
        </p:nvPicPr>
        <p:blipFill>
          <a:blip r:embed="rId2"/>
          <a:stretch>
            <a:fillRect/>
          </a:stretch>
        </p:blipFill>
        <p:spPr>
          <a:xfrm>
            <a:off x="7162800" y="0"/>
            <a:ext cx="5029200" cy="6858000"/>
          </a:xfrm>
          <a:prstGeom prst="rect">
            <a:avLst/>
          </a:prstGeom>
        </p:spPr>
      </p:pic>
      <p:sp>
        <p:nvSpPr>
          <p:cNvPr id="2" name="Title 1">
            <a:extLst>
              <a:ext uri="{FF2B5EF4-FFF2-40B4-BE49-F238E27FC236}">
                <a16:creationId xmlns:a16="http://schemas.microsoft.com/office/drawing/2014/main" id="{EFA30761-884B-B59F-B273-DD9A26E14522}"/>
              </a:ext>
            </a:extLst>
          </p:cNvPr>
          <p:cNvSpPr>
            <a:spLocks noGrp="1"/>
          </p:cNvSpPr>
          <p:nvPr>
            <p:ph type="title"/>
          </p:nvPr>
        </p:nvSpPr>
        <p:spPr/>
        <p:txBody>
          <a:bodyPr/>
          <a:lstStyle/>
          <a:p>
            <a:pPr algn="just"/>
            <a:r>
              <a:rPr lang="en-US" dirty="0"/>
              <a:t>KESIMPULAN</a:t>
            </a:r>
            <a:endParaRPr lang="en-ID" dirty="0"/>
          </a:p>
        </p:txBody>
      </p:sp>
      <p:sp>
        <p:nvSpPr>
          <p:cNvPr id="4" name="Text 2">
            <a:extLst>
              <a:ext uri="{FF2B5EF4-FFF2-40B4-BE49-F238E27FC236}">
                <a16:creationId xmlns:a16="http://schemas.microsoft.com/office/drawing/2014/main" id="{E04EA69E-6C0F-234A-477A-4CAD474CEB95}"/>
              </a:ext>
            </a:extLst>
          </p:cNvPr>
          <p:cNvSpPr/>
          <p:nvPr/>
        </p:nvSpPr>
        <p:spPr>
          <a:xfrm>
            <a:off x="1097280" y="2024060"/>
            <a:ext cx="2864525" cy="344210"/>
          </a:xfrm>
          <a:prstGeom prst="rect">
            <a:avLst/>
          </a:prstGeom>
          <a:noFill/>
          <a:ln/>
        </p:spPr>
        <p:txBody>
          <a:bodyPr wrap="none" lIns="0" tIns="0" rIns="0" bIns="0" rtlCol="0" anchor="t"/>
          <a:lstStyle/>
          <a:p>
            <a:pPr marL="0" indent="0" algn="just">
              <a:lnSpc>
                <a:spcPts val="2700"/>
              </a:lnSpc>
              <a:buNone/>
            </a:pPr>
            <a:r>
              <a:rPr lang="en-US" sz="2000" dirty="0">
                <a:solidFill>
                  <a:schemeClr val="tx2">
                    <a:lumMod val="90000"/>
                    <a:lumOff val="10000"/>
                  </a:schemeClr>
                </a:solidFill>
                <a:latin typeface="Palatino Linotype" panose="02040502050505030304" pitchFamily="18" charset="0"/>
                <a:ea typeface="Mona Sans Semi Bold" pitchFamily="34" charset="-122"/>
                <a:cs typeface="Mona Sans Semi Bold" pitchFamily="34" charset="-120"/>
              </a:rPr>
              <a:t>Keutamaan Fumigasi</a:t>
            </a:r>
            <a:endParaRPr lang="en-US" sz="2000" dirty="0">
              <a:solidFill>
                <a:schemeClr val="tx2">
                  <a:lumMod val="90000"/>
                  <a:lumOff val="10000"/>
                </a:schemeClr>
              </a:solidFill>
              <a:latin typeface="Palatino Linotype" panose="02040502050505030304" pitchFamily="18" charset="0"/>
            </a:endParaRPr>
          </a:p>
        </p:txBody>
      </p:sp>
      <p:sp>
        <p:nvSpPr>
          <p:cNvPr id="5" name="Text 3">
            <a:extLst>
              <a:ext uri="{FF2B5EF4-FFF2-40B4-BE49-F238E27FC236}">
                <a16:creationId xmlns:a16="http://schemas.microsoft.com/office/drawing/2014/main" id="{A58F490A-C9E5-9090-9DE1-BA80E66E54E5}"/>
              </a:ext>
            </a:extLst>
          </p:cNvPr>
          <p:cNvSpPr/>
          <p:nvPr/>
        </p:nvSpPr>
        <p:spPr>
          <a:xfrm>
            <a:off x="1097279" y="2418578"/>
            <a:ext cx="3716795" cy="1409700"/>
          </a:xfrm>
          <a:prstGeom prst="rect">
            <a:avLst/>
          </a:prstGeom>
          <a:noFill/>
          <a:ln/>
        </p:spPr>
        <p:txBody>
          <a:bodyPr wrap="square" lIns="0" tIns="0" rIns="0" bIns="0" rtlCol="0" anchor="t"/>
          <a:lstStyle/>
          <a:p>
            <a:pPr marL="0" indent="0" algn="just">
              <a:lnSpc>
                <a:spcPts val="2750"/>
              </a:lnSpc>
              <a:buNone/>
            </a:pPr>
            <a:r>
              <a:rPr lang="en-US" sz="2000" dirty="0">
                <a:solidFill>
                  <a:schemeClr val="tx2">
                    <a:lumMod val="90000"/>
                    <a:lumOff val="10000"/>
                  </a:schemeClr>
                </a:solidFill>
                <a:latin typeface="Palatino Linotype" panose="02040502050505030304" pitchFamily="18" charset="0"/>
                <a:ea typeface="Funnel Sans" pitchFamily="34" charset="-122"/>
                <a:cs typeface="Funnel Sans" pitchFamily="34" charset="-120"/>
              </a:rPr>
              <a:t>Menjaga kualitas kargo dan mencegah penyebaran hama yang dapat merugikan ekonomi dan kesehatan.</a:t>
            </a:r>
            <a:endParaRPr lang="en-US" sz="2000" dirty="0">
              <a:solidFill>
                <a:schemeClr val="tx2">
                  <a:lumMod val="90000"/>
                  <a:lumOff val="10000"/>
                </a:schemeClr>
              </a:solidFill>
              <a:latin typeface="Palatino Linotype" panose="02040502050505030304" pitchFamily="18" charset="0"/>
            </a:endParaRPr>
          </a:p>
        </p:txBody>
      </p:sp>
      <p:sp>
        <p:nvSpPr>
          <p:cNvPr id="6" name="Text 5">
            <a:extLst>
              <a:ext uri="{FF2B5EF4-FFF2-40B4-BE49-F238E27FC236}">
                <a16:creationId xmlns:a16="http://schemas.microsoft.com/office/drawing/2014/main" id="{5E9F4E61-3EE7-9E8C-A34C-0DB7C65958B3}"/>
              </a:ext>
            </a:extLst>
          </p:cNvPr>
          <p:cNvSpPr/>
          <p:nvPr/>
        </p:nvSpPr>
        <p:spPr>
          <a:xfrm>
            <a:off x="5813971" y="1979451"/>
            <a:ext cx="2753678" cy="344210"/>
          </a:xfrm>
          <a:prstGeom prst="rect">
            <a:avLst/>
          </a:prstGeom>
          <a:noFill/>
          <a:ln/>
        </p:spPr>
        <p:txBody>
          <a:bodyPr wrap="none" lIns="0" tIns="0" rIns="0" bIns="0" rtlCol="0" anchor="t"/>
          <a:lstStyle/>
          <a:p>
            <a:pPr marL="0" indent="0" algn="just">
              <a:lnSpc>
                <a:spcPts val="2700"/>
              </a:lnSpc>
              <a:buNone/>
            </a:pPr>
            <a:r>
              <a:rPr lang="en-US" sz="2000" dirty="0">
                <a:solidFill>
                  <a:schemeClr val="tx2">
                    <a:lumMod val="90000"/>
                    <a:lumOff val="10000"/>
                  </a:schemeClr>
                </a:solidFill>
                <a:latin typeface="Palatino Linotype" panose="02040502050505030304" pitchFamily="18" charset="0"/>
                <a:ea typeface="Mona Sans Semi Bold" pitchFamily="34" charset="-122"/>
                <a:cs typeface="Mona Sans Semi Bold" pitchFamily="34" charset="-120"/>
              </a:rPr>
              <a:t>Kepatuhan Prosedur</a:t>
            </a:r>
            <a:endParaRPr lang="en-US" sz="2000" dirty="0">
              <a:solidFill>
                <a:schemeClr val="tx2">
                  <a:lumMod val="90000"/>
                  <a:lumOff val="10000"/>
                </a:schemeClr>
              </a:solidFill>
              <a:latin typeface="Palatino Linotype" panose="02040502050505030304" pitchFamily="18" charset="0"/>
            </a:endParaRPr>
          </a:p>
        </p:txBody>
      </p:sp>
      <p:sp>
        <p:nvSpPr>
          <p:cNvPr id="7" name="Text 6">
            <a:extLst>
              <a:ext uri="{FF2B5EF4-FFF2-40B4-BE49-F238E27FC236}">
                <a16:creationId xmlns:a16="http://schemas.microsoft.com/office/drawing/2014/main" id="{A311E7D5-FD21-75EC-15B5-B1CF18DD98F7}"/>
              </a:ext>
            </a:extLst>
          </p:cNvPr>
          <p:cNvSpPr/>
          <p:nvPr/>
        </p:nvSpPr>
        <p:spPr>
          <a:xfrm>
            <a:off x="5289563" y="2418578"/>
            <a:ext cx="3139542" cy="1409700"/>
          </a:xfrm>
          <a:prstGeom prst="rect">
            <a:avLst/>
          </a:prstGeom>
          <a:noFill/>
          <a:ln/>
        </p:spPr>
        <p:txBody>
          <a:bodyPr wrap="square" lIns="0" tIns="0" rIns="0" bIns="0" rtlCol="0" anchor="t"/>
          <a:lstStyle/>
          <a:p>
            <a:pPr marL="0" indent="0" algn="just">
              <a:lnSpc>
                <a:spcPts val="2750"/>
              </a:lnSpc>
              <a:buNone/>
            </a:pPr>
            <a:r>
              <a:rPr lang="en-US" sz="2000" dirty="0">
                <a:solidFill>
                  <a:schemeClr val="tx2">
                    <a:lumMod val="90000"/>
                    <a:lumOff val="10000"/>
                  </a:schemeClr>
                </a:solidFill>
                <a:latin typeface="Palatino Linotype" panose="02040502050505030304" pitchFamily="18" charset="0"/>
                <a:ea typeface="Funnel Sans" pitchFamily="34" charset="-122"/>
                <a:cs typeface="Funnel Sans" pitchFamily="34" charset="-120"/>
              </a:rPr>
              <a:t>Penting untuk menjalankan fumigasi sesuai regulasi dan standar internasional demi keamanan dan efektivitas.</a:t>
            </a:r>
            <a:endParaRPr lang="en-US" sz="2000" dirty="0">
              <a:solidFill>
                <a:schemeClr val="tx2">
                  <a:lumMod val="90000"/>
                  <a:lumOff val="10000"/>
                </a:schemeClr>
              </a:solidFill>
              <a:latin typeface="Palatino Linotype" panose="02040502050505030304" pitchFamily="18" charset="0"/>
            </a:endParaRPr>
          </a:p>
        </p:txBody>
      </p:sp>
      <p:sp>
        <p:nvSpPr>
          <p:cNvPr id="8" name="Text 8">
            <a:extLst>
              <a:ext uri="{FF2B5EF4-FFF2-40B4-BE49-F238E27FC236}">
                <a16:creationId xmlns:a16="http://schemas.microsoft.com/office/drawing/2014/main" id="{FFCC8B0B-6678-D51B-8329-A992F7548016}"/>
              </a:ext>
            </a:extLst>
          </p:cNvPr>
          <p:cNvSpPr/>
          <p:nvPr/>
        </p:nvSpPr>
        <p:spPr>
          <a:xfrm>
            <a:off x="1104922" y="4006031"/>
            <a:ext cx="2966918" cy="344210"/>
          </a:xfrm>
          <a:prstGeom prst="rect">
            <a:avLst/>
          </a:prstGeom>
          <a:noFill/>
          <a:ln/>
        </p:spPr>
        <p:txBody>
          <a:bodyPr wrap="none" lIns="0" tIns="0" rIns="0" bIns="0" rtlCol="0" anchor="t"/>
          <a:lstStyle/>
          <a:p>
            <a:pPr marL="0" indent="0" algn="just">
              <a:lnSpc>
                <a:spcPts val="2700"/>
              </a:lnSpc>
              <a:buNone/>
            </a:pPr>
            <a:r>
              <a:rPr lang="en-US" sz="2000" dirty="0">
                <a:solidFill>
                  <a:schemeClr val="tx2">
                    <a:lumMod val="90000"/>
                    <a:lumOff val="10000"/>
                  </a:schemeClr>
                </a:solidFill>
                <a:latin typeface="Palatino Linotype" panose="02040502050505030304" pitchFamily="18" charset="0"/>
                <a:ea typeface="Mona Sans Semi Bold" pitchFamily="34" charset="-122"/>
                <a:cs typeface="Mona Sans Semi Bold" pitchFamily="34" charset="-120"/>
              </a:rPr>
              <a:t>Prioritas Keselamatan</a:t>
            </a:r>
            <a:endParaRPr lang="en-US" sz="2000" dirty="0">
              <a:solidFill>
                <a:schemeClr val="tx2">
                  <a:lumMod val="90000"/>
                  <a:lumOff val="10000"/>
                </a:schemeClr>
              </a:solidFill>
              <a:latin typeface="Palatino Linotype" panose="02040502050505030304" pitchFamily="18" charset="0"/>
            </a:endParaRPr>
          </a:p>
        </p:txBody>
      </p:sp>
      <p:sp>
        <p:nvSpPr>
          <p:cNvPr id="9" name="Text 9">
            <a:extLst>
              <a:ext uri="{FF2B5EF4-FFF2-40B4-BE49-F238E27FC236}">
                <a16:creationId xmlns:a16="http://schemas.microsoft.com/office/drawing/2014/main" id="{4970B1AC-C97D-F5F5-6A02-0ACB596E76C5}"/>
              </a:ext>
            </a:extLst>
          </p:cNvPr>
          <p:cNvSpPr/>
          <p:nvPr/>
        </p:nvSpPr>
        <p:spPr>
          <a:xfrm>
            <a:off x="1104922" y="4438776"/>
            <a:ext cx="6559413" cy="704850"/>
          </a:xfrm>
          <a:prstGeom prst="rect">
            <a:avLst/>
          </a:prstGeom>
          <a:noFill/>
          <a:ln/>
        </p:spPr>
        <p:txBody>
          <a:bodyPr wrap="square" lIns="0" tIns="0" rIns="0" bIns="0" rtlCol="0" anchor="t"/>
          <a:lstStyle/>
          <a:p>
            <a:pPr marL="0" indent="0" algn="just">
              <a:lnSpc>
                <a:spcPts val="2750"/>
              </a:lnSpc>
              <a:buNone/>
            </a:pPr>
            <a:r>
              <a:rPr lang="en-US" sz="2000" dirty="0">
                <a:solidFill>
                  <a:schemeClr val="tx2">
                    <a:lumMod val="90000"/>
                    <a:lumOff val="10000"/>
                  </a:schemeClr>
                </a:solidFill>
                <a:latin typeface="Palatino Linotype" panose="02040502050505030304" pitchFamily="18" charset="0"/>
                <a:ea typeface="Funnel Sans" pitchFamily="34" charset="-122"/>
                <a:cs typeface="Funnel Sans" pitchFamily="34" charset="-120"/>
              </a:rPr>
              <a:t>Keselamatan kerja menjadi aspek utama dalam pelaksanaan, meminimalkan risiko bagi petugas dan lingkungan sekitar.</a:t>
            </a:r>
            <a:endParaRPr lang="en-US" sz="2000" dirty="0">
              <a:solidFill>
                <a:schemeClr val="tx2">
                  <a:lumMod val="90000"/>
                  <a:lumOff val="10000"/>
                </a:schemeClr>
              </a:solidFill>
              <a:latin typeface="Palatino Linotype" panose="02040502050505030304" pitchFamily="18" charset="0"/>
            </a:endParaRPr>
          </a:p>
        </p:txBody>
      </p:sp>
      <p:sp>
        <p:nvSpPr>
          <p:cNvPr id="10" name="Text 10">
            <a:extLst>
              <a:ext uri="{FF2B5EF4-FFF2-40B4-BE49-F238E27FC236}">
                <a16:creationId xmlns:a16="http://schemas.microsoft.com/office/drawing/2014/main" id="{52901EED-1CA3-4CEA-C482-F13220905A19}"/>
              </a:ext>
            </a:extLst>
          </p:cNvPr>
          <p:cNvSpPr/>
          <p:nvPr/>
        </p:nvSpPr>
        <p:spPr>
          <a:xfrm>
            <a:off x="516510" y="5409056"/>
            <a:ext cx="7025496" cy="1057275"/>
          </a:xfrm>
          <a:prstGeom prst="rect">
            <a:avLst/>
          </a:prstGeom>
          <a:noFill/>
          <a:ln/>
        </p:spPr>
        <p:txBody>
          <a:bodyPr wrap="square" lIns="0" tIns="0" rIns="0" bIns="0" rtlCol="0" anchor="t"/>
          <a:lstStyle/>
          <a:p>
            <a:pPr marL="0" indent="0" algn="just">
              <a:lnSpc>
                <a:spcPts val="2750"/>
              </a:lnSpc>
              <a:buNone/>
            </a:pPr>
            <a:r>
              <a:rPr lang="en-US" sz="2000" dirty="0">
                <a:solidFill>
                  <a:schemeClr val="tx2">
                    <a:lumMod val="90000"/>
                    <a:lumOff val="10000"/>
                  </a:schemeClr>
                </a:solidFill>
                <a:latin typeface="Palatino Linotype" panose="02040502050505030304" pitchFamily="18" charset="0"/>
                <a:ea typeface="Funnel Sans" pitchFamily="34" charset="-122"/>
                <a:cs typeface="Funnel Sans" pitchFamily="34" charset="-120"/>
              </a:rPr>
              <a:t>Dengan pemahaman menyeluruh dan pelaksanaan yang tepat, fumigasi kapal akan memberikan manfaat maksimal dan menjaga integritas pengiriman.</a:t>
            </a:r>
            <a:endParaRPr lang="en-US" sz="2000" dirty="0">
              <a:solidFill>
                <a:schemeClr val="tx2">
                  <a:lumMod val="90000"/>
                  <a:lumOff val="10000"/>
                </a:schemeClr>
              </a:solidFill>
              <a:latin typeface="Palatino Linotype" panose="02040502050505030304" pitchFamily="18" charset="0"/>
            </a:endParaRPr>
          </a:p>
        </p:txBody>
      </p:sp>
      <p:sp>
        <p:nvSpPr>
          <p:cNvPr id="11" name="Oval 10">
            <a:extLst>
              <a:ext uri="{FF2B5EF4-FFF2-40B4-BE49-F238E27FC236}">
                <a16:creationId xmlns:a16="http://schemas.microsoft.com/office/drawing/2014/main" id="{43E31AF0-8011-EF70-349D-F5F88160B677}"/>
              </a:ext>
            </a:extLst>
          </p:cNvPr>
          <p:cNvSpPr/>
          <p:nvPr/>
        </p:nvSpPr>
        <p:spPr>
          <a:xfrm>
            <a:off x="544520" y="2074368"/>
            <a:ext cx="428368" cy="344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Oval 11">
            <a:extLst>
              <a:ext uri="{FF2B5EF4-FFF2-40B4-BE49-F238E27FC236}">
                <a16:creationId xmlns:a16="http://schemas.microsoft.com/office/drawing/2014/main" id="{190BA866-2322-8B36-8C4D-8260715E0CE9}"/>
              </a:ext>
            </a:extLst>
          </p:cNvPr>
          <p:cNvSpPr/>
          <p:nvPr/>
        </p:nvSpPr>
        <p:spPr>
          <a:xfrm>
            <a:off x="516510" y="4006031"/>
            <a:ext cx="428368" cy="344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a:extLst>
              <a:ext uri="{FF2B5EF4-FFF2-40B4-BE49-F238E27FC236}">
                <a16:creationId xmlns:a16="http://schemas.microsoft.com/office/drawing/2014/main" id="{8D4A0C59-22DA-6C7B-C734-7C96DA7CC863}"/>
              </a:ext>
            </a:extLst>
          </p:cNvPr>
          <p:cNvSpPr/>
          <p:nvPr/>
        </p:nvSpPr>
        <p:spPr>
          <a:xfrm>
            <a:off x="5289563" y="1981196"/>
            <a:ext cx="428368" cy="344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928346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dirty="0"/>
              <a:t>PENDAHULUAN</a:t>
            </a:r>
          </a:p>
        </p:txBody>
      </p:sp>
      <p:sp>
        <p:nvSpPr>
          <p:cNvPr id="6" name="Text 1">
            <a:extLst>
              <a:ext uri="{FF2B5EF4-FFF2-40B4-BE49-F238E27FC236}">
                <a16:creationId xmlns:a16="http://schemas.microsoft.com/office/drawing/2014/main" id="{BD0F4322-9426-E419-3D96-53FE64BF5B58}"/>
              </a:ext>
            </a:extLst>
          </p:cNvPr>
          <p:cNvSpPr/>
          <p:nvPr/>
        </p:nvSpPr>
        <p:spPr>
          <a:xfrm>
            <a:off x="1288061" y="1984916"/>
            <a:ext cx="9867619" cy="2177415"/>
          </a:xfrm>
          <a:prstGeom prst="rect">
            <a:avLst/>
          </a:prstGeom>
          <a:noFill/>
          <a:ln/>
        </p:spPr>
        <p:txBody>
          <a:bodyPr wrap="square" lIns="0" tIns="0" rIns="0" bIns="0" rtlCol="0" anchor="t"/>
          <a:lstStyle/>
          <a:p>
            <a:pPr marL="0" indent="0" algn="just">
              <a:lnSpc>
                <a:spcPts val="2850"/>
              </a:lnSpc>
              <a:buNone/>
            </a:pPr>
            <a:r>
              <a:rPr lang="en-US" sz="2800" dirty="0">
                <a:latin typeface="Palatino Linotype" panose="02040502050505030304" pitchFamily="18" charset="0"/>
                <a:ea typeface="Funnel Sans" pitchFamily="34" charset="-122"/>
                <a:cs typeface="Funnel Sans" pitchFamily="34" charset="-120"/>
              </a:rPr>
              <a:t>Fumigasi kapal merupakan proses penting untuk melindungi kargo, kapal, serta kesehatan manusia dari hama dan zat berbahaya. Prosedur ini mengikuti standar internasional dan regulasi yang berlaku di Indonesia agar hasilnya efektif dan aman. Dalam presentasi ini, kita akan membahas seluruh tahap pelaksanaan fumigasi kapal, mulai dari dasar hukum hingga kesimpulan penting.</a:t>
            </a:r>
            <a:endParaRPr lang="en-US" sz="2800" dirty="0">
              <a:latin typeface="Palatino Linotype" panose="02040502050505030304" pitchFamily="18" charset="0"/>
            </a:endParaRPr>
          </a:p>
        </p:txBody>
      </p:sp>
      <p:sp>
        <p:nvSpPr>
          <p:cNvPr id="7" name="Text 2">
            <a:extLst>
              <a:ext uri="{FF2B5EF4-FFF2-40B4-BE49-F238E27FC236}">
                <a16:creationId xmlns:a16="http://schemas.microsoft.com/office/drawing/2014/main" id="{A073852D-5825-E315-A1DE-CDCAE2010AFE}"/>
              </a:ext>
            </a:extLst>
          </p:cNvPr>
          <p:cNvSpPr/>
          <p:nvPr/>
        </p:nvSpPr>
        <p:spPr>
          <a:xfrm>
            <a:off x="1288061" y="4642644"/>
            <a:ext cx="9867619" cy="1451610"/>
          </a:xfrm>
          <a:prstGeom prst="rect">
            <a:avLst/>
          </a:prstGeom>
          <a:noFill/>
          <a:ln/>
        </p:spPr>
        <p:txBody>
          <a:bodyPr wrap="square" lIns="0" tIns="0" rIns="0" bIns="0" rtlCol="0" anchor="t"/>
          <a:lstStyle/>
          <a:p>
            <a:pPr marL="0" indent="0" algn="just">
              <a:lnSpc>
                <a:spcPts val="2850"/>
              </a:lnSpc>
              <a:buNone/>
            </a:pPr>
            <a:r>
              <a:rPr lang="en-US" sz="2800" dirty="0">
                <a:latin typeface="Palatino Linotype" panose="02040502050505030304" pitchFamily="18" charset="0"/>
                <a:ea typeface="Funnel Sans" pitchFamily="34" charset="-122"/>
                <a:cs typeface="Funnel Sans" pitchFamily="34" charset="-120"/>
              </a:rPr>
              <a:t>Memahami prosedur fumigasi sangat penting untuk menghindari kerusakan barang dan penyebaran hama, yang berpotensi mengganggu kelancaran operasional pelayaran. </a:t>
            </a:r>
            <a:endParaRPr lang="en-US" sz="2800" dirty="0">
              <a:latin typeface="Palatino Linotype" panose="02040502050505030304" pitchFamily="18" charset="0"/>
            </a:endParaRPr>
          </a:p>
        </p:txBody>
      </p:sp>
    </p:spTree>
    <p:extLst>
      <p:ext uri="{BB962C8B-B14F-4D97-AF65-F5344CB8AC3E}">
        <p14:creationId xmlns:p14="http://schemas.microsoft.com/office/powerpoint/2010/main" val="293351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E9B5D-79ED-888D-950C-AC809780490F}"/>
              </a:ext>
            </a:extLst>
          </p:cNvPr>
          <p:cNvSpPr>
            <a:spLocks noGrp="1"/>
          </p:cNvSpPr>
          <p:nvPr>
            <p:ph type="title"/>
          </p:nvPr>
        </p:nvSpPr>
        <p:spPr>
          <a:xfrm>
            <a:off x="4522572" y="484311"/>
            <a:ext cx="6657821" cy="1450757"/>
          </a:xfrm>
        </p:spPr>
        <p:txBody>
          <a:bodyPr>
            <a:normAutofit fontScale="90000"/>
          </a:bodyPr>
          <a:lstStyle/>
          <a:p>
            <a:r>
              <a:rPr lang="en-US" dirty="0"/>
              <a:t>DASAR HUKUM DAN REGULASI FUMIGASI KAPAL</a:t>
            </a:r>
            <a:endParaRPr lang="en-ID" dirty="0"/>
          </a:p>
        </p:txBody>
      </p:sp>
      <p:pic>
        <p:nvPicPr>
          <p:cNvPr id="4" name="Image 0" descr="preencoded.png">
            <a:extLst>
              <a:ext uri="{FF2B5EF4-FFF2-40B4-BE49-F238E27FC236}">
                <a16:creationId xmlns:a16="http://schemas.microsoft.com/office/drawing/2014/main" id="{3DF92B32-4A52-8D0F-5066-2C8D8447931F}"/>
              </a:ext>
            </a:extLst>
          </p:cNvPr>
          <p:cNvPicPr>
            <a:picLocks noChangeAspect="1"/>
          </p:cNvPicPr>
          <p:nvPr/>
        </p:nvPicPr>
        <p:blipFill>
          <a:blip r:embed="rId2"/>
          <a:stretch>
            <a:fillRect/>
          </a:stretch>
        </p:blipFill>
        <p:spPr>
          <a:xfrm>
            <a:off x="0" y="-1"/>
            <a:ext cx="4893276" cy="6873029"/>
          </a:xfrm>
          <a:prstGeom prst="rect">
            <a:avLst/>
          </a:prstGeom>
        </p:spPr>
      </p:pic>
      <p:sp>
        <p:nvSpPr>
          <p:cNvPr id="5" name="Shape 1">
            <a:extLst>
              <a:ext uri="{FF2B5EF4-FFF2-40B4-BE49-F238E27FC236}">
                <a16:creationId xmlns:a16="http://schemas.microsoft.com/office/drawing/2014/main" id="{5F8FDD0E-490E-03D1-83CF-78B32F0E8AD9}"/>
              </a:ext>
            </a:extLst>
          </p:cNvPr>
          <p:cNvSpPr/>
          <p:nvPr/>
        </p:nvSpPr>
        <p:spPr>
          <a:xfrm>
            <a:off x="4439261" y="1935068"/>
            <a:ext cx="3454550" cy="2824682"/>
          </a:xfrm>
          <a:prstGeom prst="roundRect">
            <a:avLst>
              <a:gd name="adj" fmla="val 2735"/>
            </a:avLst>
          </a:prstGeom>
          <a:solidFill>
            <a:srgbClr val="404040"/>
          </a:solidFill>
          <a:ln w="7620">
            <a:solidFill>
              <a:srgbClr val="595959"/>
            </a:solidFill>
            <a:prstDash val="solid"/>
          </a:ln>
        </p:spPr>
      </p:sp>
      <p:sp>
        <p:nvSpPr>
          <p:cNvPr id="6" name="Shape 4">
            <a:extLst>
              <a:ext uri="{FF2B5EF4-FFF2-40B4-BE49-F238E27FC236}">
                <a16:creationId xmlns:a16="http://schemas.microsoft.com/office/drawing/2014/main" id="{F80E3453-50DC-21DE-66FC-BD77AEB1787D}"/>
              </a:ext>
            </a:extLst>
          </p:cNvPr>
          <p:cNvSpPr/>
          <p:nvPr/>
        </p:nvSpPr>
        <p:spPr>
          <a:xfrm>
            <a:off x="8427822" y="1935068"/>
            <a:ext cx="3454550" cy="2824682"/>
          </a:xfrm>
          <a:prstGeom prst="roundRect">
            <a:avLst>
              <a:gd name="adj" fmla="val 2735"/>
            </a:avLst>
          </a:prstGeom>
          <a:solidFill>
            <a:srgbClr val="404040"/>
          </a:solidFill>
          <a:ln w="7620">
            <a:solidFill>
              <a:srgbClr val="595959"/>
            </a:solidFill>
            <a:prstDash val="solid"/>
          </a:ln>
        </p:spPr>
      </p:sp>
      <p:sp>
        <p:nvSpPr>
          <p:cNvPr id="7" name="Shape 7">
            <a:extLst>
              <a:ext uri="{FF2B5EF4-FFF2-40B4-BE49-F238E27FC236}">
                <a16:creationId xmlns:a16="http://schemas.microsoft.com/office/drawing/2014/main" id="{F4CD1AEE-C04F-4E28-23C6-9AB720E0337C}"/>
              </a:ext>
            </a:extLst>
          </p:cNvPr>
          <p:cNvSpPr/>
          <p:nvPr/>
        </p:nvSpPr>
        <p:spPr>
          <a:xfrm>
            <a:off x="4439261" y="4893101"/>
            <a:ext cx="7117493" cy="1328941"/>
          </a:xfrm>
          <a:prstGeom prst="roundRect">
            <a:avLst>
              <a:gd name="adj" fmla="val 5653"/>
            </a:avLst>
          </a:prstGeom>
          <a:solidFill>
            <a:srgbClr val="404040"/>
          </a:solidFill>
          <a:ln w="7620">
            <a:solidFill>
              <a:srgbClr val="595959"/>
            </a:solidFill>
            <a:prstDash val="solid"/>
          </a:ln>
        </p:spPr>
      </p:sp>
      <p:sp>
        <p:nvSpPr>
          <p:cNvPr id="8" name="Text 2">
            <a:extLst>
              <a:ext uri="{FF2B5EF4-FFF2-40B4-BE49-F238E27FC236}">
                <a16:creationId xmlns:a16="http://schemas.microsoft.com/office/drawing/2014/main" id="{C0D1BD63-925D-63E2-1A0C-6AF338DB860F}"/>
              </a:ext>
            </a:extLst>
          </p:cNvPr>
          <p:cNvSpPr/>
          <p:nvPr/>
        </p:nvSpPr>
        <p:spPr>
          <a:xfrm>
            <a:off x="4720795" y="1935068"/>
            <a:ext cx="3005048" cy="484312"/>
          </a:xfrm>
          <a:prstGeom prst="rect">
            <a:avLst/>
          </a:prstGeom>
          <a:noFill/>
          <a:ln/>
        </p:spPr>
        <p:txBody>
          <a:bodyPr wrap="square" lIns="0" tIns="0" rIns="0" bIns="0" rtlCol="0" anchor="t"/>
          <a:lstStyle/>
          <a:p>
            <a:pPr marL="0" indent="0" algn="just">
              <a:lnSpc>
                <a:spcPts val="2700"/>
              </a:lnSpc>
              <a:buNone/>
            </a:pPr>
            <a:r>
              <a:rPr lang="en-US" dirty="0">
                <a:solidFill>
                  <a:srgbClr val="FFFFFF"/>
                </a:solidFill>
                <a:latin typeface="Palatino Linotype" panose="02040502050505030304" pitchFamily="18" charset="0"/>
                <a:ea typeface="Mona Sans Semi Bold" pitchFamily="34" charset="-122"/>
                <a:cs typeface="Mona Sans Semi Bold" pitchFamily="34" charset="-120"/>
              </a:rPr>
              <a:t>Peraturan Menteri Pertanian No. 39 Tahun 2015</a:t>
            </a:r>
            <a:endParaRPr lang="en-US" dirty="0">
              <a:latin typeface="Palatino Linotype" panose="02040502050505030304" pitchFamily="18" charset="0"/>
            </a:endParaRPr>
          </a:p>
        </p:txBody>
      </p:sp>
      <p:sp>
        <p:nvSpPr>
          <p:cNvPr id="9" name="Text 3">
            <a:extLst>
              <a:ext uri="{FF2B5EF4-FFF2-40B4-BE49-F238E27FC236}">
                <a16:creationId xmlns:a16="http://schemas.microsoft.com/office/drawing/2014/main" id="{69B57279-477E-F8F3-3AC8-FB728A6325A6}"/>
              </a:ext>
            </a:extLst>
          </p:cNvPr>
          <p:cNvSpPr/>
          <p:nvPr/>
        </p:nvSpPr>
        <p:spPr>
          <a:xfrm>
            <a:off x="4664012" y="2691975"/>
            <a:ext cx="3005048" cy="826556"/>
          </a:xfrm>
          <a:prstGeom prst="rect">
            <a:avLst/>
          </a:prstGeom>
          <a:noFill/>
          <a:ln/>
        </p:spPr>
        <p:txBody>
          <a:bodyPr wrap="square" lIns="0" tIns="0" rIns="0" bIns="0" rtlCol="0" anchor="t"/>
          <a:lstStyle/>
          <a:p>
            <a:pPr marL="0" indent="0" algn="just">
              <a:lnSpc>
                <a:spcPts val="2800"/>
              </a:lnSpc>
              <a:buNone/>
            </a:pPr>
            <a:r>
              <a:rPr lang="en-US" dirty="0">
                <a:solidFill>
                  <a:srgbClr val="FFFFFF"/>
                </a:solidFill>
                <a:latin typeface="Palatino Linotype" panose="02040502050505030304" pitchFamily="18" charset="0"/>
                <a:ea typeface="Funnel Sans" pitchFamily="34" charset="-122"/>
                <a:cs typeface="Funnel Sans" pitchFamily="34" charset="-120"/>
              </a:rPr>
              <a:t>Regulasi nasional yang mengatur pelaksanaan fumigasi di Indonesia, memastikan standar keamanan dan efektivitas proses.</a:t>
            </a:r>
            <a:endParaRPr lang="en-US" dirty="0">
              <a:latin typeface="Palatino Linotype" panose="02040502050505030304" pitchFamily="18" charset="0"/>
            </a:endParaRPr>
          </a:p>
        </p:txBody>
      </p:sp>
      <p:sp>
        <p:nvSpPr>
          <p:cNvPr id="10" name="Text 5">
            <a:extLst>
              <a:ext uri="{FF2B5EF4-FFF2-40B4-BE49-F238E27FC236}">
                <a16:creationId xmlns:a16="http://schemas.microsoft.com/office/drawing/2014/main" id="{E808ACAB-4F6A-2883-F72A-CE52EF01D6CF}"/>
              </a:ext>
            </a:extLst>
          </p:cNvPr>
          <p:cNvSpPr/>
          <p:nvPr/>
        </p:nvSpPr>
        <p:spPr>
          <a:xfrm>
            <a:off x="8693829" y="1899859"/>
            <a:ext cx="3223141" cy="694611"/>
          </a:xfrm>
          <a:prstGeom prst="rect">
            <a:avLst/>
          </a:prstGeom>
          <a:noFill/>
          <a:ln/>
        </p:spPr>
        <p:txBody>
          <a:bodyPr wrap="square" lIns="0" tIns="0" rIns="0" bIns="0" rtlCol="0" anchor="t"/>
          <a:lstStyle/>
          <a:p>
            <a:pPr marL="0" indent="0" algn="l">
              <a:lnSpc>
                <a:spcPts val="2700"/>
              </a:lnSpc>
              <a:buNone/>
            </a:pPr>
            <a:r>
              <a:rPr lang="en-US" dirty="0">
                <a:solidFill>
                  <a:srgbClr val="FFFFFF"/>
                </a:solidFill>
                <a:latin typeface="Palatino Linotype" panose="02040502050505030304" pitchFamily="18" charset="0"/>
                <a:ea typeface="Mona Sans Semi Bold" pitchFamily="34" charset="-122"/>
                <a:cs typeface="Mona Sans Semi Bold" pitchFamily="34" charset="-120"/>
              </a:rPr>
              <a:t>International Maritime Organization (IMO)</a:t>
            </a:r>
            <a:endParaRPr lang="en-US" dirty="0">
              <a:latin typeface="Palatino Linotype" panose="02040502050505030304" pitchFamily="18" charset="0"/>
            </a:endParaRPr>
          </a:p>
        </p:txBody>
      </p:sp>
      <p:sp>
        <p:nvSpPr>
          <p:cNvPr id="11" name="Text 6">
            <a:extLst>
              <a:ext uri="{FF2B5EF4-FFF2-40B4-BE49-F238E27FC236}">
                <a16:creationId xmlns:a16="http://schemas.microsoft.com/office/drawing/2014/main" id="{CA396682-485C-AA27-E7F8-FAEEA9444E20}"/>
              </a:ext>
            </a:extLst>
          </p:cNvPr>
          <p:cNvSpPr/>
          <p:nvPr/>
        </p:nvSpPr>
        <p:spPr>
          <a:xfrm>
            <a:off x="8659231" y="2579803"/>
            <a:ext cx="3223141" cy="1280224"/>
          </a:xfrm>
          <a:prstGeom prst="rect">
            <a:avLst/>
          </a:prstGeom>
          <a:noFill/>
          <a:ln/>
        </p:spPr>
        <p:txBody>
          <a:bodyPr wrap="square" lIns="0" tIns="0" rIns="0" bIns="0" rtlCol="0" anchor="t"/>
          <a:lstStyle/>
          <a:p>
            <a:pPr marL="0" indent="0" algn="just">
              <a:lnSpc>
                <a:spcPts val="2800"/>
              </a:lnSpc>
              <a:buNone/>
            </a:pPr>
            <a:r>
              <a:rPr lang="en-US" dirty="0">
                <a:solidFill>
                  <a:srgbClr val="FFFFFF"/>
                </a:solidFill>
                <a:latin typeface="Palatino Linotype" panose="02040502050505030304" pitchFamily="18" charset="0"/>
                <a:ea typeface="Funnel Sans" pitchFamily="34" charset="-122"/>
                <a:cs typeface="Funnel Sans" pitchFamily="34" charset="-120"/>
              </a:rPr>
              <a:t>Panduan internasional yang mengatur protokol fumigasi, termasuk jenis fumigan dan perlindungan lingkungan laut.</a:t>
            </a:r>
            <a:endParaRPr lang="en-US" dirty="0">
              <a:latin typeface="Palatino Linotype" panose="02040502050505030304" pitchFamily="18" charset="0"/>
            </a:endParaRPr>
          </a:p>
        </p:txBody>
      </p:sp>
      <p:sp>
        <p:nvSpPr>
          <p:cNvPr id="12" name="Text 8">
            <a:extLst>
              <a:ext uri="{FF2B5EF4-FFF2-40B4-BE49-F238E27FC236}">
                <a16:creationId xmlns:a16="http://schemas.microsoft.com/office/drawing/2014/main" id="{0CFFB660-ED1F-9A67-523D-7FD58D5C6E50}"/>
              </a:ext>
            </a:extLst>
          </p:cNvPr>
          <p:cNvSpPr/>
          <p:nvPr/>
        </p:nvSpPr>
        <p:spPr>
          <a:xfrm>
            <a:off x="4676106" y="4922933"/>
            <a:ext cx="4264576" cy="347305"/>
          </a:xfrm>
          <a:prstGeom prst="rect">
            <a:avLst/>
          </a:prstGeom>
          <a:noFill/>
          <a:ln/>
        </p:spPr>
        <p:txBody>
          <a:bodyPr wrap="none" lIns="0" tIns="0" rIns="0" bIns="0" rtlCol="0" anchor="t"/>
          <a:lstStyle/>
          <a:p>
            <a:pPr marL="0" indent="0" algn="just">
              <a:lnSpc>
                <a:spcPts val="2700"/>
              </a:lnSpc>
              <a:buNone/>
            </a:pPr>
            <a:r>
              <a:rPr lang="en-US" sz="2150" dirty="0">
                <a:solidFill>
                  <a:srgbClr val="FFFFFF"/>
                </a:solidFill>
                <a:latin typeface="Palatino Linotype" panose="02040502050505030304" pitchFamily="18" charset="0"/>
                <a:ea typeface="Mona Sans Semi Bold" pitchFamily="34" charset="-122"/>
                <a:cs typeface="Mona Sans Semi Bold" pitchFamily="34" charset="-120"/>
              </a:rPr>
              <a:t>Konvensi Anti-fouling Berbahaya</a:t>
            </a:r>
            <a:endParaRPr lang="en-US" sz="2150" dirty="0">
              <a:latin typeface="Palatino Linotype" panose="02040502050505030304" pitchFamily="18" charset="0"/>
            </a:endParaRPr>
          </a:p>
        </p:txBody>
      </p:sp>
      <p:sp>
        <p:nvSpPr>
          <p:cNvPr id="13" name="Text 9">
            <a:extLst>
              <a:ext uri="{FF2B5EF4-FFF2-40B4-BE49-F238E27FC236}">
                <a16:creationId xmlns:a16="http://schemas.microsoft.com/office/drawing/2014/main" id="{3D11C4C2-FDAC-A0D3-4525-4C08FB803497}"/>
              </a:ext>
            </a:extLst>
          </p:cNvPr>
          <p:cNvSpPr/>
          <p:nvPr/>
        </p:nvSpPr>
        <p:spPr>
          <a:xfrm>
            <a:off x="4676106" y="5403589"/>
            <a:ext cx="6880648" cy="711279"/>
          </a:xfrm>
          <a:prstGeom prst="rect">
            <a:avLst/>
          </a:prstGeom>
          <a:noFill/>
          <a:ln/>
        </p:spPr>
        <p:txBody>
          <a:bodyPr wrap="square" lIns="0" tIns="0" rIns="0" bIns="0" rtlCol="0" anchor="t"/>
          <a:lstStyle/>
          <a:p>
            <a:pPr marL="0" indent="0" algn="just">
              <a:lnSpc>
                <a:spcPts val="2800"/>
              </a:lnSpc>
              <a:buNone/>
            </a:pPr>
            <a:r>
              <a:rPr lang="en-US" sz="1750" dirty="0">
                <a:solidFill>
                  <a:srgbClr val="FFFFFF"/>
                </a:solidFill>
                <a:latin typeface="Palatino Linotype" panose="02040502050505030304" pitchFamily="18" charset="0"/>
                <a:ea typeface="Funnel Sans" pitchFamily="34" charset="-122"/>
                <a:cs typeface="Funnel Sans" pitchFamily="34" charset="-120"/>
              </a:rPr>
              <a:t>Konvensi global yang mengontrol penggunaan bahan kimia berbahaya pada permukaan kapal untuk mencegah pencemaran.</a:t>
            </a:r>
            <a:endParaRPr lang="en-US" sz="1750" dirty="0">
              <a:latin typeface="Palatino Linotype" panose="02040502050505030304" pitchFamily="18" charset="0"/>
            </a:endParaRPr>
          </a:p>
        </p:txBody>
      </p:sp>
    </p:spTree>
    <p:extLst>
      <p:ext uri="{BB962C8B-B14F-4D97-AF65-F5344CB8AC3E}">
        <p14:creationId xmlns:p14="http://schemas.microsoft.com/office/powerpoint/2010/main" val="3881633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DD43E-6025-4F4B-0771-AFA45C1B8A7C}"/>
              </a:ext>
            </a:extLst>
          </p:cNvPr>
          <p:cNvSpPr>
            <a:spLocks noGrp="1"/>
          </p:cNvSpPr>
          <p:nvPr>
            <p:ph type="title"/>
          </p:nvPr>
        </p:nvSpPr>
        <p:spPr/>
        <p:txBody>
          <a:bodyPr/>
          <a:lstStyle/>
          <a:p>
            <a:pPr algn="just"/>
            <a:r>
              <a:rPr lang="en-US" dirty="0"/>
              <a:t>PERSIAPAN SEBELUM FUMIGASI</a:t>
            </a:r>
            <a:endParaRPr lang="en-ID" dirty="0"/>
          </a:p>
        </p:txBody>
      </p:sp>
      <p:sp>
        <p:nvSpPr>
          <p:cNvPr id="4" name="Text 1">
            <a:extLst>
              <a:ext uri="{FF2B5EF4-FFF2-40B4-BE49-F238E27FC236}">
                <a16:creationId xmlns:a16="http://schemas.microsoft.com/office/drawing/2014/main" id="{31A4D40D-15C2-ACA4-6DD4-FDFAFE04E481}"/>
              </a:ext>
            </a:extLst>
          </p:cNvPr>
          <p:cNvSpPr/>
          <p:nvPr/>
        </p:nvSpPr>
        <p:spPr>
          <a:xfrm>
            <a:off x="1002209" y="2296419"/>
            <a:ext cx="2354378" cy="354330"/>
          </a:xfrm>
          <a:prstGeom prst="rect">
            <a:avLst/>
          </a:prstGeom>
          <a:noFill/>
          <a:ln/>
        </p:spPr>
        <p:txBody>
          <a:bodyPr wrap="none" lIns="0" tIns="0" rIns="0" bIns="0" rtlCol="0" anchor="t"/>
          <a:lstStyle/>
          <a:p>
            <a:pPr marL="0" indent="0" algn="just">
              <a:lnSpc>
                <a:spcPts val="2750"/>
              </a:lnSpc>
              <a:buNone/>
            </a:pPr>
            <a:r>
              <a:rPr lang="en-US" sz="2400" dirty="0">
                <a:latin typeface="Palatino Linotype" panose="02040502050505030304" pitchFamily="18" charset="0"/>
                <a:ea typeface="Mona Sans Semi Bold" pitchFamily="34" charset="-122"/>
                <a:cs typeface="Mona Sans Semi Bold" pitchFamily="34" charset="-120"/>
              </a:rPr>
              <a:t>Inspeksi Kapal</a:t>
            </a:r>
            <a:endParaRPr lang="en-US" sz="2400" dirty="0">
              <a:latin typeface="Palatino Linotype" panose="02040502050505030304" pitchFamily="18" charset="0"/>
            </a:endParaRPr>
          </a:p>
        </p:txBody>
      </p:sp>
      <p:sp>
        <p:nvSpPr>
          <p:cNvPr id="5" name="Text 2">
            <a:extLst>
              <a:ext uri="{FF2B5EF4-FFF2-40B4-BE49-F238E27FC236}">
                <a16:creationId xmlns:a16="http://schemas.microsoft.com/office/drawing/2014/main" id="{09354931-437B-C7F9-723D-E063A763C005}"/>
              </a:ext>
            </a:extLst>
          </p:cNvPr>
          <p:cNvSpPr/>
          <p:nvPr/>
        </p:nvSpPr>
        <p:spPr>
          <a:xfrm>
            <a:off x="518985" y="2884646"/>
            <a:ext cx="5185603" cy="1088708"/>
          </a:xfrm>
          <a:prstGeom prst="rect">
            <a:avLst/>
          </a:prstGeom>
          <a:noFill/>
          <a:ln/>
        </p:spPr>
        <p:txBody>
          <a:bodyPr wrap="square" lIns="0" tIns="0" rIns="0" bIns="0" rtlCol="0" anchor="t"/>
          <a:lstStyle/>
          <a:p>
            <a:pPr marL="0" indent="0" algn="just">
              <a:lnSpc>
                <a:spcPts val="2850"/>
              </a:lnSpc>
              <a:buNone/>
            </a:pPr>
            <a:r>
              <a:rPr lang="en-US" sz="2400" dirty="0">
                <a:latin typeface="Palatino Linotype" panose="02040502050505030304" pitchFamily="18" charset="0"/>
                <a:ea typeface="Funnel Sans" pitchFamily="34" charset="-122"/>
                <a:cs typeface="Funnel Sans" pitchFamily="34" charset="-120"/>
              </a:rPr>
              <a:t>Tahapan awal meliputi pemeriksaan kelayakan kapal dan kondisi area yang akan difumigasi, memastikan tidak ada bocor atau kerusakan.</a:t>
            </a:r>
            <a:endParaRPr lang="en-US" sz="2400" dirty="0">
              <a:latin typeface="Palatino Linotype" panose="02040502050505030304" pitchFamily="18" charset="0"/>
            </a:endParaRPr>
          </a:p>
        </p:txBody>
      </p:sp>
      <p:sp>
        <p:nvSpPr>
          <p:cNvPr id="6" name="Text 3">
            <a:extLst>
              <a:ext uri="{FF2B5EF4-FFF2-40B4-BE49-F238E27FC236}">
                <a16:creationId xmlns:a16="http://schemas.microsoft.com/office/drawing/2014/main" id="{F9EAFC5A-8545-C14D-A874-F9E84215B2DA}"/>
              </a:ext>
            </a:extLst>
          </p:cNvPr>
          <p:cNvSpPr/>
          <p:nvPr/>
        </p:nvSpPr>
        <p:spPr>
          <a:xfrm>
            <a:off x="6487413" y="2208452"/>
            <a:ext cx="3525189" cy="354330"/>
          </a:xfrm>
          <a:prstGeom prst="rect">
            <a:avLst/>
          </a:prstGeom>
          <a:noFill/>
          <a:ln/>
        </p:spPr>
        <p:txBody>
          <a:bodyPr wrap="none" lIns="0" tIns="0" rIns="0" bIns="0" rtlCol="0" anchor="t"/>
          <a:lstStyle/>
          <a:p>
            <a:pPr marL="0" indent="0" algn="just">
              <a:lnSpc>
                <a:spcPts val="2750"/>
              </a:lnSpc>
              <a:buNone/>
            </a:pPr>
            <a:r>
              <a:rPr lang="en-US" sz="2400" dirty="0">
                <a:latin typeface="Palatino Linotype" panose="02040502050505030304" pitchFamily="18" charset="0"/>
                <a:ea typeface="Mona Sans Semi Bold" pitchFamily="34" charset="-122"/>
                <a:cs typeface="Mona Sans Semi Bold" pitchFamily="34" charset="-120"/>
              </a:rPr>
              <a:t>Identifikasi Hama dan Infestasi</a:t>
            </a:r>
            <a:endParaRPr lang="en-US" sz="2400" dirty="0">
              <a:latin typeface="Palatino Linotype" panose="02040502050505030304" pitchFamily="18" charset="0"/>
            </a:endParaRPr>
          </a:p>
        </p:txBody>
      </p:sp>
      <p:sp>
        <p:nvSpPr>
          <p:cNvPr id="7" name="Text 4">
            <a:extLst>
              <a:ext uri="{FF2B5EF4-FFF2-40B4-BE49-F238E27FC236}">
                <a16:creationId xmlns:a16="http://schemas.microsoft.com/office/drawing/2014/main" id="{F0EC99C1-D38E-6FE2-35C0-C1C1E6B340E2}"/>
              </a:ext>
            </a:extLst>
          </p:cNvPr>
          <p:cNvSpPr/>
          <p:nvPr/>
        </p:nvSpPr>
        <p:spPr>
          <a:xfrm>
            <a:off x="6487413" y="2846905"/>
            <a:ext cx="5185603" cy="725805"/>
          </a:xfrm>
          <a:prstGeom prst="rect">
            <a:avLst/>
          </a:prstGeom>
          <a:noFill/>
          <a:ln/>
        </p:spPr>
        <p:txBody>
          <a:bodyPr wrap="square" lIns="0" tIns="0" rIns="0" bIns="0" rtlCol="0" anchor="t"/>
          <a:lstStyle/>
          <a:p>
            <a:pPr marL="0" indent="0" algn="just">
              <a:lnSpc>
                <a:spcPts val="2850"/>
              </a:lnSpc>
              <a:buNone/>
            </a:pPr>
            <a:r>
              <a:rPr lang="en-US" sz="2400" dirty="0">
                <a:latin typeface="Palatino Linotype" panose="02040502050505030304" pitchFamily="18" charset="0"/>
                <a:ea typeface="Funnel Sans" pitchFamily="34" charset="-122"/>
                <a:cs typeface="Funnel Sans" pitchFamily="34" charset="-120"/>
              </a:rPr>
              <a:t>Menentukan jenis hama dan tingkat infestasi untuk memilih jenis fumigan dan dosis yang efektif.</a:t>
            </a:r>
            <a:endParaRPr lang="en-US" sz="2400" dirty="0">
              <a:latin typeface="Palatino Linotype" panose="02040502050505030304" pitchFamily="18" charset="0"/>
            </a:endParaRPr>
          </a:p>
        </p:txBody>
      </p:sp>
      <p:sp>
        <p:nvSpPr>
          <p:cNvPr id="8" name="Text 5">
            <a:extLst>
              <a:ext uri="{FF2B5EF4-FFF2-40B4-BE49-F238E27FC236}">
                <a16:creationId xmlns:a16="http://schemas.microsoft.com/office/drawing/2014/main" id="{6CAEAF25-B0A3-2051-74F4-6B3D9018AB95}"/>
              </a:ext>
            </a:extLst>
          </p:cNvPr>
          <p:cNvSpPr/>
          <p:nvPr/>
        </p:nvSpPr>
        <p:spPr>
          <a:xfrm>
            <a:off x="200666" y="4682255"/>
            <a:ext cx="10830752" cy="725805"/>
          </a:xfrm>
          <a:prstGeom prst="rect">
            <a:avLst/>
          </a:prstGeom>
          <a:noFill/>
          <a:ln/>
        </p:spPr>
        <p:txBody>
          <a:bodyPr wrap="square" lIns="0" tIns="0" rIns="0" bIns="0" rtlCol="0" anchor="t"/>
          <a:lstStyle/>
          <a:p>
            <a:pPr marL="0" indent="0" algn="just">
              <a:lnSpc>
                <a:spcPts val="2850"/>
              </a:lnSpc>
              <a:buNone/>
            </a:pPr>
            <a:r>
              <a:rPr lang="en-US" sz="2400" dirty="0">
                <a:latin typeface="Palatino Linotype" panose="02040502050505030304" pitchFamily="18" charset="0"/>
                <a:ea typeface="Funnel Sans" pitchFamily="34" charset="-122"/>
                <a:cs typeface="Funnel Sans" pitchFamily="34" charset="-120"/>
              </a:rPr>
              <a:t>Contoh dosis fumigan: Methyl Bromide yang memiliki daya tembus tinggi, cocok untuk infestasi berat, sedangkan Phosphine lebih ekonomis untuk infestasi ringan hingga sedang.</a:t>
            </a:r>
            <a:endParaRPr lang="en-US" sz="2400" dirty="0">
              <a:latin typeface="Palatino Linotype" panose="02040502050505030304" pitchFamily="18" charset="0"/>
            </a:endParaRPr>
          </a:p>
        </p:txBody>
      </p:sp>
    </p:spTree>
    <p:extLst>
      <p:ext uri="{BB962C8B-B14F-4D97-AF65-F5344CB8AC3E}">
        <p14:creationId xmlns:p14="http://schemas.microsoft.com/office/powerpoint/2010/main" val="3331980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0" descr="preencoded.png">
            <a:extLst>
              <a:ext uri="{FF2B5EF4-FFF2-40B4-BE49-F238E27FC236}">
                <a16:creationId xmlns:a16="http://schemas.microsoft.com/office/drawing/2014/main" id="{5860CF51-37D6-5B55-50F4-A73DB03ACF6E}"/>
              </a:ext>
            </a:extLst>
          </p:cNvPr>
          <p:cNvPicPr>
            <a:picLocks noChangeAspect="1"/>
          </p:cNvPicPr>
          <p:nvPr/>
        </p:nvPicPr>
        <p:blipFill>
          <a:blip r:embed="rId2"/>
          <a:stretch>
            <a:fillRect/>
          </a:stretch>
        </p:blipFill>
        <p:spPr>
          <a:xfrm>
            <a:off x="0" y="1"/>
            <a:ext cx="12203138" cy="2601310"/>
          </a:xfrm>
          <a:prstGeom prst="rect">
            <a:avLst/>
          </a:prstGeom>
        </p:spPr>
      </p:pic>
      <p:sp>
        <p:nvSpPr>
          <p:cNvPr id="2" name="Title 1">
            <a:extLst>
              <a:ext uri="{FF2B5EF4-FFF2-40B4-BE49-F238E27FC236}">
                <a16:creationId xmlns:a16="http://schemas.microsoft.com/office/drawing/2014/main" id="{A19DFFE0-9728-04D3-64C4-33F9F15C1ED0}"/>
              </a:ext>
            </a:extLst>
          </p:cNvPr>
          <p:cNvSpPr>
            <a:spLocks noGrp="1"/>
          </p:cNvSpPr>
          <p:nvPr>
            <p:ph type="title"/>
          </p:nvPr>
        </p:nvSpPr>
        <p:spPr/>
        <p:txBody>
          <a:bodyPr/>
          <a:lstStyle/>
          <a:p>
            <a:r>
              <a:rPr lang="en-US" dirty="0">
                <a:solidFill>
                  <a:schemeClr val="bg1"/>
                </a:solidFill>
              </a:rPr>
              <a:t>PROSEDUR FUMIGASI KAPAL</a:t>
            </a:r>
            <a:endParaRPr lang="en-ID" dirty="0">
              <a:solidFill>
                <a:schemeClr val="bg1"/>
              </a:solidFill>
            </a:endParaRPr>
          </a:p>
        </p:txBody>
      </p:sp>
      <p:sp>
        <p:nvSpPr>
          <p:cNvPr id="6" name="Text 2">
            <a:extLst>
              <a:ext uri="{FF2B5EF4-FFF2-40B4-BE49-F238E27FC236}">
                <a16:creationId xmlns:a16="http://schemas.microsoft.com/office/drawing/2014/main" id="{2543380D-E744-E201-5D6E-8119C05E4CB8}"/>
              </a:ext>
            </a:extLst>
          </p:cNvPr>
          <p:cNvSpPr/>
          <p:nvPr/>
        </p:nvSpPr>
        <p:spPr>
          <a:xfrm>
            <a:off x="387730" y="2679178"/>
            <a:ext cx="2835235" cy="354330"/>
          </a:xfrm>
          <a:prstGeom prst="rect">
            <a:avLst/>
          </a:prstGeom>
          <a:noFill/>
          <a:ln/>
        </p:spPr>
        <p:txBody>
          <a:bodyPr wrap="none" lIns="0" tIns="0" rIns="0" bIns="0" rtlCol="0" anchor="t"/>
          <a:lstStyle/>
          <a:p>
            <a:pPr marL="0" indent="0" algn="just">
              <a:lnSpc>
                <a:spcPts val="2750"/>
              </a:lnSpc>
              <a:buNone/>
            </a:pPr>
            <a:r>
              <a:rPr lang="en-US" sz="2400" dirty="0">
                <a:solidFill>
                  <a:schemeClr val="tx2">
                    <a:lumMod val="75000"/>
                    <a:lumOff val="25000"/>
                  </a:schemeClr>
                </a:solidFill>
                <a:latin typeface="Palatino Linotype" panose="02040502050505030304" pitchFamily="18" charset="0"/>
                <a:ea typeface="Mona Sans Semi Bold" pitchFamily="34" charset="-122"/>
                <a:cs typeface="Mona Sans Semi Bold" pitchFamily="34" charset="-120"/>
              </a:rPr>
              <a:t>Penutupan Area</a:t>
            </a:r>
            <a:endParaRPr lang="en-US" sz="2400" dirty="0">
              <a:solidFill>
                <a:schemeClr val="tx2">
                  <a:lumMod val="75000"/>
                  <a:lumOff val="25000"/>
                </a:schemeClr>
              </a:solidFill>
              <a:latin typeface="Palatino Linotype" panose="02040502050505030304" pitchFamily="18" charset="0"/>
            </a:endParaRPr>
          </a:p>
        </p:txBody>
      </p:sp>
      <p:sp>
        <p:nvSpPr>
          <p:cNvPr id="7" name="Text 3">
            <a:extLst>
              <a:ext uri="{FF2B5EF4-FFF2-40B4-BE49-F238E27FC236}">
                <a16:creationId xmlns:a16="http://schemas.microsoft.com/office/drawing/2014/main" id="{E12182FD-9CF8-28AA-BA3D-44B537482456}"/>
              </a:ext>
            </a:extLst>
          </p:cNvPr>
          <p:cNvSpPr/>
          <p:nvPr/>
        </p:nvSpPr>
        <p:spPr>
          <a:xfrm>
            <a:off x="387730" y="3169597"/>
            <a:ext cx="3421499" cy="1451610"/>
          </a:xfrm>
          <a:prstGeom prst="rect">
            <a:avLst/>
          </a:prstGeom>
          <a:noFill/>
          <a:ln/>
        </p:spPr>
        <p:txBody>
          <a:bodyPr wrap="square" lIns="0" tIns="0" rIns="0" bIns="0" rtlCol="0" anchor="t"/>
          <a:lstStyle/>
          <a:p>
            <a:pPr marL="0" indent="0" algn="just">
              <a:lnSpc>
                <a:spcPts val="2850"/>
              </a:lnSpc>
              <a:buNone/>
            </a:pPr>
            <a:r>
              <a:rPr lang="en-US" sz="2400" dirty="0">
                <a:solidFill>
                  <a:schemeClr val="tx2">
                    <a:lumMod val="75000"/>
                    <a:lumOff val="25000"/>
                  </a:schemeClr>
                </a:solidFill>
                <a:latin typeface="Palatino Linotype" panose="02040502050505030304" pitchFamily="18" charset="0"/>
                <a:ea typeface="Funnel Sans" pitchFamily="34" charset="-122"/>
                <a:cs typeface="Funnel Sans" pitchFamily="34" charset="-120"/>
              </a:rPr>
              <a:t>Area fumigasi disegel rapat untuk mencegah kebocoran gas dan memastikan efisiensi zat fumigan.</a:t>
            </a:r>
            <a:endParaRPr lang="en-US" sz="2400" dirty="0">
              <a:solidFill>
                <a:schemeClr val="tx2">
                  <a:lumMod val="75000"/>
                  <a:lumOff val="25000"/>
                </a:schemeClr>
              </a:solidFill>
              <a:latin typeface="Palatino Linotype" panose="02040502050505030304" pitchFamily="18" charset="0"/>
            </a:endParaRPr>
          </a:p>
        </p:txBody>
      </p:sp>
      <p:sp>
        <p:nvSpPr>
          <p:cNvPr id="9" name="Text 5">
            <a:extLst>
              <a:ext uri="{FF2B5EF4-FFF2-40B4-BE49-F238E27FC236}">
                <a16:creationId xmlns:a16="http://schemas.microsoft.com/office/drawing/2014/main" id="{01010DAB-0CBE-75B9-F386-3F26523C8AAC}"/>
              </a:ext>
            </a:extLst>
          </p:cNvPr>
          <p:cNvSpPr/>
          <p:nvPr/>
        </p:nvSpPr>
        <p:spPr>
          <a:xfrm>
            <a:off x="4829832" y="2679178"/>
            <a:ext cx="2835235" cy="354330"/>
          </a:xfrm>
          <a:prstGeom prst="rect">
            <a:avLst/>
          </a:prstGeom>
          <a:noFill/>
          <a:ln/>
        </p:spPr>
        <p:txBody>
          <a:bodyPr wrap="none" lIns="0" tIns="0" rIns="0" bIns="0" rtlCol="0" anchor="t"/>
          <a:lstStyle/>
          <a:p>
            <a:pPr marL="0" indent="0" algn="just">
              <a:lnSpc>
                <a:spcPts val="2750"/>
              </a:lnSpc>
              <a:buNone/>
            </a:pPr>
            <a:r>
              <a:rPr lang="en-US" sz="2400" dirty="0">
                <a:solidFill>
                  <a:schemeClr val="tx2">
                    <a:lumMod val="75000"/>
                    <a:lumOff val="25000"/>
                  </a:schemeClr>
                </a:solidFill>
                <a:latin typeface="Palatino Linotype" panose="02040502050505030304" pitchFamily="18" charset="0"/>
                <a:ea typeface="Mona Sans Semi Bold" pitchFamily="34" charset="-122"/>
                <a:cs typeface="Mona Sans Semi Bold" pitchFamily="34" charset="-120"/>
              </a:rPr>
              <a:t>Pelepasan Fumigan</a:t>
            </a:r>
            <a:endParaRPr lang="en-US" sz="2400" dirty="0">
              <a:solidFill>
                <a:schemeClr val="tx2">
                  <a:lumMod val="75000"/>
                  <a:lumOff val="25000"/>
                </a:schemeClr>
              </a:solidFill>
              <a:latin typeface="Palatino Linotype" panose="02040502050505030304" pitchFamily="18" charset="0"/>
            </a:endParaRPr>
          </a:p>
        </p:txBody>
      </p:sp>
      <p:sp>
        <p:nvSpPr>
          <p:cNvPr id="10" name="Text 6">
            <a:extLst>
              <a:ext uri="{FF2B5EF4-FFF2-40B4-BE49-F238E27FC236}">
                <a16:creationId xmlns:a16="http://schemas.microsoft.com/office/drawing/2014/main" id="{2E2F00A5-9E30-9AEC-C2BC-88B62DBC68B7}"/>
              </a:ext>
            </a:extLst>
          </p:cNvPr>
          <p:cNvSpPr/>
          <p:nvPr/>
        </p:nvSpPr>
        <p:spPr>
          <a:xfrm>
            <a:off x="4829832" y="3169597"/>
            <a:ext cx="3421499" cy="1451610"/>
          </a:xfrm>
          <a:prstGeom prst="rect">
            <a:avLst/>
          </a:prstGeom>
          <a:noFill/>
          <a:ln/>
        </p:spPr>
        <p:txBody>
          <a:bodyPr wrap="square" lIns="0" tIns="0" rIns="0" bIns="0" rtlCol="0" anchor="t"/>
          <a:lstStyle/>
          <a:p>
            <a:pPr marL="0" indent="0" algn="just">
              <a:lnSpc>
                <a:spcPts val="2850"/>
              </a:lnSpc>
              <a:buNone/>
            </a:pPr>
            <a:r>
              <a:rPr lang="en-US" sz="2400" dirty="0">
                <a:solidFill>
                  <a:schemeClr val="tx2">
                    <a:lumMod val="75000"/>
                    <a:lumOff val="25000"/>
                  </a:schemeClr>
                </a:solidFill>
                <a:latin typeface="Palatino Linotype" panose="02040502050505030304" pitchFamily="18" charset="0"/>
                <a:ea typeface="Funnel Sans" pitchFamily="34" charset="-122"/>
                <a:cs typeface="Funnel Sans" pitchFamily="34" charset="-120"/>
              </a:rPr>
              <a:t>Gas fumigan dilepaskan dengan dosis yang telah ditentukan berdasarkan inspeksi dan jenis hama.</a:t>
            </a:r>
            <a:endParaRPr lang="en-US" sz="2400" dirty="0">
              <a:solidFill>
                <a:schemeClr val="tx2">
                  <a:lumMod val="75000"/>
                  <a:lumOff val="25000"/>
                </a:schemeClr>
              </a:solidFill>
              <a:latin typeface="Palatino Linotype" panose="02040502050505030304" pitchFamily="18" charset="0"/>
            </a:endParaRPr>
          </a:p>
        </p:txBody>
      </p:sp>
      <p:sp>
        <p:nvSpPr>
          <p:cNvPr id="12" name="Text 8">
            <a:extLst>
              <a:ext uri="{FF2B5EF4-FFF2-40B4-BE49-F238E27FC236}">
                <a16:creationId xmlns:a16="http://schemas.microsoft.com/office/drawing/2014/main" id="{A126727E-D87D-A699-CE87-455573FC3D38}"/>
              </a:ext>
            </a:extLst>
          </p:cNvPr>
          <p:cNvSpPr/>
          <p:nvPr/>
        </p:nvSpPr>
        <p:spPr>
          <a:xfrm>
            <a:off x="9271936" y="2679178"/>
            <a:ext cx="2911196" cy="708660"/>
          </a:xfrm>
          <a:prstGeom prst="rect">
            <a:avLst/>
          </a:prstGeom>
          <a:noFill/>
          <a:ln/>
        </p:spPr>
        <p:txBody>
          <a:bodyPr wrap="square" lIns="0" tIns="0" rIns="0" bIns="0" rtlCol="0" anchor="t"/>
          <a:lstStyle/>
          <a:p>
            <a:pPr marL="0" indent="0" algn="just">
              <a:lnSpc>
                <a:spcPts val="2750"/>
              </a:lnSpc>
              <a:buNone/>
            </a:pPr>
            <a:r>
              <a:rPr lang="en-US" sz="2400" dirty="0">
                <a:solidFill>
                  <a:schemeClr val="tx2">
                    <a:lumMod val="75000"/>
                    <a:lumOff val="25000"/>
                  </a:schemeClr>
                </a:solidFill>
                <a:latin typeface="Palatino Linotype" panose="02040502050505030304" pitchFamily="18" charset="0"/>
                <a:ea typeface="Mona Sans Semi Bold" pitchFamily="34" charset="-122"/>
                <a:cs typeface="Mona Sans Semi Bold" pitchFamily="34" charset="-120"/>
              </a:rPr>
              <a:t>Monitoring Konsentrasi Gas</a:t>
            </a:r>
            <a:endParaRPr lang="en-US" sz="2400" dirty="0">
              <a:solidFill>
                <a:schemeClr val="tx2">
                  <a:lumMod val="75000"/>
                  <a:lumOff val="25000"/>
                </a:schemeClr>
              </a:solidFill>
              <a:latin typeface="Palatino Linotype" panose="02040502050505030304" pitchFamily="18" charset="0"/>
            </a:endParaRPr>
          </a:p>
        </p:txBody>
      </p:sp>
      <p:sp>
        <p:nvSpPr>
          <p:cNvPr id="13" name="Text 9">
            <a:extLst>
              <a:ext uri="{FF2B5EF4-FFF2-40B4-BE49-F238E27FC236}">
                <a16:creationId xmlns:a16="http://schemas.microsoft.com/office/drawing/2014/main" id="{AC8E3F04-E775-C4DF-F37D-26A8E3872762}"/>
              </a:ext>
            </a:extLst>
          </p:cNvPr>
          <p:cNvSpPr/>
          <p:nvPr/>
        </p:nvSpPr>
        <p:spPr>
          <a:xfrm>
            <a:off x="9271935" y="3523927"/>
            <a:ext cx="2532335" cy="1088708"/>
          </a:xfrm>
          <a:prstGeom prst="rect">
            <a:avLst/>
          </a:prstGeom>
          <a:noFill/>
          <a:ln/>
        </p:spPr>
        <p:txBody>
          <a:bodyPr wrap="square" lIns="0" tIns="0" rIns="0" bIns="0" rtlCol="0" anchor="t"/>
          <a:lstStyle/>
          <a:p>
            <a:pPr marL="0" indent="0" algn="just">
              <a:lnSpc>
                <a:spcPts val="2850"/>
              </a:lnSpc>
              <a:buNone/>
            </a:pPr>
            <a:r>
              <a:rPr lang="en-US" sz="2400" dirty="0">
                <a:solidFill>
                  <a:schemeClr val="tx2">
                    <a:lumMod val="75000"/>
                    <a:lumOff val="25000"/>
                  </a:schemeClr>
                </a:solidFill>
                <a:latin typeface="Palatino Linotype" panose="02040502050505030304" pitchFamily="18" charset="0"/>
                <a:ea typeface="Funnel Sans" pitchFamily="34" charset="-122"/>
                <a:cs typeface="Funnel Sans" pitchFamily="34" charset="-120"/>
              </a:rPr>
              <a:t>Penggunaan alat ukur portabel untuk memastikan gas berada pada level yang aman dan efektif.</a:t>
            </a:r>
            <a:endParaRPr lang="en-US" sz="2400" dirty="0">
              <a:solidFill>
                <a:schemeClr val="tx2">
                  <a:lumMod val="75000"/>
                  <a:lumOff val="25000"/>
                </a:schemeClr>
              </a:solidFill>
              <a:latin typeface="Palatino Linotype" panose="02040502050505030304" pitchFamily="18" charset="0"/>
            </a:endParaRPr>
          </a:p>
        </p:txBody>
      </p:sp>
    </p:spTree>
    <p:extLst>
      <p:ext uri="{BB962C8B-B14F-4D97-AF65-F5344CB8AC3E}">
        <p14:creationId xmlns:p14="http://schemas.microsoft.com/office/powerpoint/2010/main" val="1415807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98F22-6C79-2357-E858-6F454CBBBA04}"/>
            </a:ext>
          </a:extLst>
        </p:cNvPr>
        <p:cNvGrpSpPr/>
        <p:nvPr/>
      </p:nvGrpSpPr>
      <p:grpSpPr>
        <a:xfrm>
          <a:off x="0" y="0"/>
          <a:ext cx="0" cy="0"/>
          <a:chOff x="0" y="0"/>
          <a:chExt cx="0" cy="0"/>
        </a:xfrm>
      </p:grpSpPr>
      <p:pic>
        <p:nvPicPr>
          <p:cNvPr id="4" name="Image 0" descr="preencoded.png">
            <a:extLst>
              <a:ext uri="{FF2B5EF4-FFF2-40B4-BE49-F238E27FC236}">
                <a16:creationId xmlns:a16="http://schemas.microsoft.com/office/drawing/2014/main" id="{E30AAF9A-BDFC-32CC-FA50-FEAFE296CDC0}"/>
              </a:ext>
            </a:extLst>
          </p:cNvPr>
          <p:cNvPicPr>
            <a:picLocks noChangeAspect="1"/>
          </p:cNvPicPr>
          <p:nvPr/>
        </p:nvPicPr>
        <p:blipFill>
          <a:blip r:embed="rId2"/>
          <a:stretch>
            <a:fillRect/>
          </a:stretch>
        </p:blipFill>
        <p:spPr>
          <a:xfrm>
            <a:off x="0" y="1"/>
            <a:ext cx="12203138" cy="2601310"/>
          </a:xfrm>
          <a:prstGeom prst="rect">
            <a:avLst/>
          </a:prstGeom>
        </p:spPr>
      </p:pic>
      <p:sp>
        <p:nvSpPr>
          <p:cNvPr id="2" name="Title 1">
            <a:extLst>
              <a:ext uri="{FF2B5EF4-FFF2-40B4-BE49-F238E27FC236}">
                <a16:creationId xmlns:a16="http://schemas.microsoft.com/office/drawing/2014/main" id="{7FD913CC-D09A-AB34-6A6A-AF5C235AE8A8}"/>
              </a:ext>
            </a:extLst>
          </p:cNvPr>
          <p:cNvSpPr>
            <a:spLocks noGrp="1"/>
          </p:cNvSpPr>
          <p:nvPr>
            <p:ph type="title"/>
          </p:nvPr>
        </p:nvSpPr>
        <p:spPr/>
        <p:txBody>
          <a:bodyPr/>
          <a:lstStyle/>
          <a:p>
            <a:r>
              <a:rPr lang="en-US" dirty="0">
                <a:solidFill>
                  <a:schemeClr val="bg1"/>
                </a:solidFill>
              </a:rPr>
              <a:t>TATA CARA FUMIGASI KAPAL</a:t>
            </a:r>
            <a:endParaRPr lang="en-ID" dirty="0">
              <a:solidFill>
                <a:schemeClr val="bg1"/>
              </a:solidFill>
            </a:endParaRPr>
          </a:p>
        </p:txBody>
      </p:sp>
      <p:pic>
        <p:nvPicPr>
          <p:cNvPr id="8" name="Picture 7">
            <a:extLst>
              <a:ext uri="{FF2B5EF4-FFF2-40B4-BE49-F238E27FC236}">
                <a16:creationId xmlns:a16="http://schemas.microsoft.com/office/drawing/2014/main" id="{E6468D74-1405-6780-E0FE-E632BE5CBF69}"/>
              </a:ext>
            </a:extLst>
          </p:cNvPr>
          <p:cNvPicPr>
            <a:picLocks noChangeAspect="1"/>
          </p:cNvPicPr>
          <p:nvPr/>
        </p:nvPicPr>
        <p:blipFill>
          <a:blip r:embed="rId3"/>
          <a:stretch>
            <a:fillRect/>
          </a:stretch>
        </p:blipFill>
        <p:spPr>
          <a:xfrm>
            <a:off x="2209258" y="2198812"/>
            <a:ext cx="7379586" cy="4151017"/>
          </a:xfrm>
          <a:prstGeom prst="rect">
            <a:avLst/>
          </a:prstGeom>
        </p:spPr>
      </p:pic>
    </p:spTree>
    <p:extLst>
      <p:ext uri="{BB962C8B-B14F-4D97-AF65-F5344CB8AC3E}">
        <p14:creationId xmlns:p14="http://schemas.microsoft.com/office/powerpoint/2010/main" val="73412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CD63A-2875-34DE-769F-E493BF6D34AE}"/>
              </a:ext>
            </a:extLst>
          </p:cNvPr>
          <p:cNvSpPr>
            <a:spLocks noGrp="1"/>
          </p:cNvSpPr>
          <p:nvPr>
            <p:ph type="title"/>
          </p:nvPr>
        </p:nvSpPr>
        <p:spPr/>
        <p:txBody>
          <a:bodyPr/>
          <a:lstStyle/>
          <a:p>
            <a:r>
              <a:rPr lang="en-US" dirty="0"/>
              <a:t>WAKTU PAPARAN DAN PROSES AERASI</a:t>
            </a:r>
            <a:endParaRPr lang="en-ID" dirty="0"/>
          </a:p>
        </p:txBody>
      </p:sp>
      <p:sp>
        <p:nvSpPr>
          <p:cNvPr id="4" name="Text 1">
            <a:extLst>
              <a:ext uri="{FF2B5EF4-FFF2-40B4-BE49-F238E27FC236}">
                <a16:creationId xmlns:a16="http://schemas.microsoft.com/office/drawing/2014/main" id="{B46070ED-0D60-4DAA-B4E1-CBDC0E102E41}"/>
              </a:ext>
            </a:extLst>
          </p:cNvPr>
          <p:cNvSpPr/>
          <p:nvPr/>
        </p:nvSpPr>
        <p:spPr>
          <a:xfrm>
            <a:off x="99179" y="3230285"/>
            <a:ext cx="2835235" cy="354330"/>
          </a:xfrm>
          <a:prstGeom prst="rect">
            <a:avLst/>
          </a:prstGeom>
          <a:noFill/>
          <a:ln/>
        </p:spPr>
        <p:txBody>
          <a:bodyPr wrap="none" lIns="0" tIns="0" rIns="0" bIns="0" rtlCol="0" anchor="t"/>
          <a:lstStyle/>
          <a:p>
            <a:pPr marL="0" indent="0" algn="just">
              <a:lnSpc>
                <a:spcPts val="2750"/>
              </a:lnSpc>
              <a:buNone/>
            </a:pPr>
            <a:r>
              <a:rPr lang="en-US" dirty="0">
                <a:solidFill>
                  <a:schemeClr val="tx2">
                    <a:lumMod val="75000"/>
                    <a:lumOff val="25000"/>
                  </a:schemeClr>
                </a:solidFill>
                <a:latin typeface="Palatino Linotype" panose="02040502050505030304" pitchFamily="18" charset="0"/>
                <a:ea typeface="Mona Sans Semi Bold" pitchFamily="34" charset="-122"/>
                <a:cs typeface="Mona Sans Semi Bold" pitchFamily="34" charset="-120"/>
              </a:rPr>
              <a:t>Waktu Paparan</a:t>
            </a:r>
            <a:endParaRPr lang="en-US" dirty="0">
              <a:solidFill>
                <a:schemeClr val="tx2">
                  <a:lumMod val="75000"/>
                  <a:lumOff val="25000"/>
                </a:schemeClr>
              </a:solidFill>
              <a:latin typeface="Palatino Linotype" panose="02040502050505030304" pitchFamily="18" charset="0"/>
            </a:endParaRPr>
          </a:p>
        </p:txBody>
      </p:sp>
      <p:sp>
        <p:nvSpPr>
          <p:cNvPr id="5" name="Text 2">
            <a:extLst>
              <a:ext uri="{FF2B5EF4-FFF2-40B4-BE49-F238E27FC236}">
                <a16:creationId xmlns:a16="http://schemas.microsoft.com/office/drawing/2014/main" id="{80A87E46-457A-1489-7735-5732226FDA09}"/>
              </a:ext>
            </a:extLst>
          </p:cNvPr>
          <p:cNvSpPr/>
          <p:nvPr/>
        </p:nvSpPr>
        <p:spPr>
          <a:xfrm>
            <a:off x="199953" y="3720703"/>
            <a:ext cx="2734462" cy="1088708"/>
          </a:xfrm>
          <a:prstGeom prst="rect">
            <a:avLst/>
          </a:prstGeom>
          <a:noFill/>
          <a:ln/>
        </p:spPr>
        <p:txBody>
          <a:bodyPr wrap="square" lIns="0" tIns="0" rIns="0" bIns="0" rtlCol="0" anchor="t"/>
          <a:lstStyle/>
          <a:p>
            <a:pPr marL="0" indent="0" algn="just">
              <a:lnSpc>
                <a:spcPts val="2850"/>
              </a:lnSpc>
              <a:buNone/>
            </a:pPr>
            <a:r>
              <a:rPr lang="en-US" dirty="0">
                <a:solidFill>
                  <a:schemeClr val="tx2">
                    <a:lumMod val="75000"/>
                    <a:lumOff val="25000"/>
                  </a:schemeClr>
                </a:solidFill>
                <a:latin typeface="Palatino Linotype" panose="02040502050505030304" pitchFamily="18" charset="0"/>
                <a:ea typeface="Funnel Sans" pitchFamily="34" charset="-122"/>
                <a:cs typeface="Funnel Sans" pitchFamily="34" charset="-120"/>
              </a:rPr>
              <a:t>Durasi paparan gas fumigan bervariasi tergantung jenis hama, biasanya antara 24 hingga 72 jam.</a:t>
            </a:r>
            <a:endParaRPr lang="en-US" dirty="0">
              <a:solidFill>
                <a:schemeClr val="tx2">
                  <a:lumMod val="75000"/>
                  <a:lumOff val="25000"/>
                </a:schemeClr>
              </a:solidFill>
              <a:latin typeface="Palatino Linotype" panose="02040502050505030304" pitchFamily="18" charset="0"/>
            </a:endParaRPr>
          </a:p>
        </p:txBody>
      </p:sp>
      <p:sp>
        <p:nvSpPr>
          <p:cNvPr id="6" name="Text 4">
            <a:extLst>
              <a:ext uri="{FF2B5EF4-FFF2-40B4-BE49-F238E27FC236}">
                <a16:creationId xmlns:a16="http://schemas.microsoft.com/office/drawing/2014/main" id="{80919681-4FBC-F181-44AF-7B1C3B1ACADB}"/>
              </a:ext>
            </a:extLst>
          </p:cNvPr>
          <p:cNvSpPr/>
          <p:nvPr/>
        </p:nvSpPr>
        <p:spPr>
          <a:xfrm>
            <a:off x="7953018" y="1822490"/>
            <a:ext cx="2835235" cy="354330"/>
          </a:xfrm>
          <a:prstGeom prst="rect">
            <a:avLst/>
          </a:prstGeom>
          <a:noFill/>
          <a:ln/>
        </p:spPr>
        <p:txBody>
          <a:bodyPr wrap="none" lIns="0" tIns="0" rIns="0" bIns="0" rtlCol="0" anchor="t"/>
          <a:lstStyle/>
          <a:p>
            <a:pPr marL="0" indent="0" algn="just">
              <a:lnSpc>
                <a:spcPts val="2750"/>
              </a:lnSpc>
              <a:buNone/>
            </a:pPr>
            <a:r>
              <a:rPr lang="en-US" dirty="0">
                <a:solidFill>
                  <a:schemeClr val="tx2">
                    <a:lumMod val="75000"/>
                    <a:lumOff val="25000"/>
                  </a:schemeClr>
                </a:solidFill>
                <a:latin typeface="Palatino Linotype" panose="02040502050505030304" pitchFamily="18" charset="0"/>
                <a:ea typeface="Mona Sans Semi Bold" pitchFamily="34" charset="-122"/>
                <a:cs typeface="Mona Sans Semi Bold" pitchFamily="34" charset="-120"/>
              </a:rPr>
              <a:t>Aerasi</a:t>
            </a:r>
            <a:endParaRPr lang="en-US" dirty="0">
              <a:solidFill>
                <a:schemeClr val="tx2">
                  <a:lumMod val="75000"/>
                  <a:lumOff val="25000"/>
                </a:schemeClr>
              </a:solidFill>
              <a:latin typeface="Palatino Linotype" panose="02040502050505030304" pitchFamily="18" charset="0"/>
            </a:endParaRPr>
          </a:p>
        </p:txBody>
      </p:sp>
      <p:sp>
        <p:nvSpPr>
          <p:cNvPr id="7" name="Text 5">
            <a:extLst>
              <a:ext uri="{FF2B5EF4-FFF2-40B4-BE49-F238E27FC236}">
                <a16:creationId xmlns:a16="http://schemas.microsoft.com/office/drawing/2014/main" id="{D28FA021-E5BD-BF30-8D21-F0FD164B4A58}"/>
              </a:ext>
            </a:extLst>
          </p:cNvPr>
          <p:cNvSpPr/>
          <p:nvPr/>
        </p:nvSpPr>
        <p:spPr>
          <a:xfrm>
            <a:off x="7953017" y="2312908"/>
            <a:ext cx="4039029" cy="1451610"/>
          </a:xfrm>
          <a:prstGeom prst="rect">
            <a:avLst/>
          </a:prstGeom>
          <a:noFill/>
          <a:ln/>
        </p:spPr>
        <p:txBody>
          <a:bodyPr wrap="square" lIns="0" tIns="0" rIns="0" bIns="0" rtlCol="0" anchor="t"/>
          <a:lstStyle/>
          <a:p>
            <a:pPr marL="0" indent="0" algn="just">
              <a:lnSpc>
                <a:spcPts val="2850"/>
              </a:lnSpc>
              <a:buNone/>
            </a:pPr>
            <a:r>
              <a:rPr lang="en-US" dirty="0">
                <a:solidFill>
                  <a:schemeClr val="tx2">
                    <a:lumMod val="75000"/>
                    <a:lumOff val="25000"/>
                  </a:schemeClr>
                </a:solidFill>
                <a:latin typeface="Palatino Linotype" panose="02040502050505030304" pitchFamily="18" charset="0"/>
                <a:ea typeface="Funnel Sans" pitchFamily="34" charset="-122"/>
                <a:cs typeface="Funnel Sans" pitchFamily="34" charset="-120"/>
              </a:rPr>
              <a:t>Setelah fumigasi, aerasi dilakukan menggunakan blower untuk menghilangkan sisa gas sebelum kapal digunakan kembali.</a:t>
            </a:r>
            <a:endParaRPr lang="en-US" dirty="0">
              <a:solidFill>
                <a:schemeClr val="tx2">
                  <a:lumMod val="75000"/>
                  <a:lumOff val="25000"/>
                </a:schemeClr>
              </a:solidFill>
              <a:latin typeface="Palatino Linotype" panose="02040502050505030304" pitchFamily="18" charset="0"/>
            </a:endParaRPr>
          </a:p>
        </p:txBody>
      </p:sp>
      <p:sp>
        <p:nvSpPr>
          <p:cNvPr id="8" name="Text 7">
            <a:extLst>
              <a:ext uri="{FF2B5EF4-FFF2-40B4-BE49-F238E27FC236}">
                <a16:creationId xmlns:a16="http://schemas.microsoft.com/office/drawing/2014/main" id="{EA890F6C-7D25-0FF4-AC99-C9EAE22E62AE}"/>
              </a:ext>
            </a:extLst>
          </p:cNvPr>
          <p:cNvSpPr/>
          <p:nvPr/>
        </p:nvSpPr>
        <p:spPr>
          <a:xfrm>
            <a:off x="7953018" y="4275058"/>
            <a:ext cx="2850237" cy="354330"/>
          </a:xfrm>
          <a:prstGeom prst="rect">
            <a:avLst/>
          </a:prstGeom>
          <a:noFill/>
          <a:ln/>
        </p:spPr>
        <p:txBody>
          <a:bodyPr wrap="none" lIns="0" tIns="0" rIns="0" bIns="0" rtlCol="0" anchor="t"/>
          <a:lstStyle/>
          <a:p>
            <a:pPr marL="0" indent="0" algn="just">
              <a:lnSpc>
                <a:spcPts val="2750"/>
              </a:lnSpc>
              <a:buNone/>
            </a:pPr>
            <a:r>
              <a:rPr lang="en-US" dirty="0">
                <a:solidFill>
                  <a:schemeClr val="tx2">
                    <a:lumMod val="75000"/>
                    <a:lumOff val="25000"/>
                  </a:schemeClr>
                </a:solidFill>
                <a:latin typeface="Palatino Linotype" panose="02040502050505030304" pitchFamily="18" charset="0"/>
                <a:ea typeface="Mona Sans Semi Bold" pitchFamily="34" charset="-122"/>
                <a:cs typeface="Mona Sans Semi Bold" pitchFamily="34" charset="-120"/>
              </a:rPr>
              <a:t>Verifikasi Keamanan</a:t>
            </a:r>
            <a:endParaRPr lang="en-US" dirty="0">
              <a:solidFill>
                <a:schemeClr val="tx2">
                  <a:lumMod val="75000"/>
                  <a:lumOff val="25000"/>
                </a:schemeClr>
              </a:solidFill>
              <a:latin typeface="Palatino Linotype" panose="02040502050505030304" pitchFamily="18" charset="0"/>
            </a:endParaRPr>
          </a:p>
        </p:txBody>
      </p:sp>
      <p:sp>
        <p:nvSpPr>
          <p:cNvPr id="9" name="Text 8">
            <a:extLst>
              <a:ext uri="{FF2B5EF4-FFF2-40B4-BE49-F238E27FC236}">
                <a16:creationId xmlns:a16="http://schemas.microsoft.com/office/drawing/2014/main" id="{A287BE5B-47E3-80FB-8417-8662B79878A8}"/>
              </a:ext>
            </a:extLst>
          </p:cNvPr>
          <p:cNvSpPr/>
          <p:nvPr/>
        </p:nvSpPr>
        <p:spPr>
          <a:xfrm>
            <a:off x="7953018" y="4765477"/>
            <a:ext cx="4039029" cy="1451610"/>
          </a:xfrm>
          <a:prstGeom prst="rect">
            <a:avLst/>
          </a:prstGeom>
          <a:noFill/>
          <a:ln/>
        </p:spPr>
        <p:txBody>
          <a:bodyPr wrap="square" lIns="0" tIns="0" rIns="0" bIns="0" rtlCol="0" anchor="t"/>
          <a:lstStyle/>
          <a:p>
            <a:pPr marL="0" indent="0" algn="just">
              <a:lnSpc>
                <a:spcPts val="2850"/>
              </a:lnSpc>
              <a:buNone/>
            </a:pPr>
            <a:r>
              <a:rPr lang="en-US" dirty="0">
                <a:solidFill>
                  <a:schemeClr val="tx2">
                    <a:lumMod val="75000"/>
                    <a:lumOff val="25000"/>
                  </a:schemeClr>
                </a:solidFill>
                <a:latin typeface="Palatino Linotype" panose="02040502050505030304" pitchFamily="18" charset="0"/>
                <a:ea typeface="Funnel Sans" pitchFamily="34" charset="-122"/>
                <a:cs typeface="Funnel Sans" pitchFamily="34" charset="-120"/>
              </a:rPr>
              <a:t>Pengukuran kadar residu fumigan dilakukan untuk memastikan berada di bawah ambang batas yang ditetapkan, seperti Phosphine maksimal 0.3 ppm.</a:t>
            </a:r>
            <a:endParaRPr lang="en-US" dirty="0">
              <a:solidFill>
                <a:schemeClr val="tx2">
                  <a:lumMod val="75000"/>
                  <a:lumOff val="25000"/>
                </a:schemeClr>
              </a:solidFill>
              <a:latin typeface="Palatino Linotype" panose="02040502050505030304" pitchFamily="18" charset="0"/>
            </a:endParaRPr>
          </a:p>
        </p:txBody>
      </p:sp>
      <p:pic>
        <p:nvPicPr>
          <p:cNvPr id="18" name="Image 2" descr="preencoded.png">
            <a:extLst>
              <a:ext uri="{FF2B5EF4-FFF2-40B4-BE49-F238E27FC236}">
                <a16:creationId xmlns:a16="http://schemas.microsoft.com/office/drawing/2014/main" id="{28C00EB9-80AE-4D21-1E02-BB029BDDE437}"/>
              </a:ext>
            </a:extLst>
          </p:cNvPr>
          <p:cNvPicPr>
            <a:picLocks noChangeAspect="1"/>
          </p:cNvPicPr>
          <p:nvPr/>
        </p:nvPicPr>
        <p:blipFill>
          <a:blip r:embed="rId2"/>
          <a:stretch>
            <a:fillRect/>
          </a:stretch>
        </p:blipFill>
        <p:spPr>
          <a:xfrm>
            <a:off x="3161228" y="1482030"/>
            <a:ext cx="4564975" cy="4564975"/>
          </a:xfrm>
          <a:prstGeom prst="rect">
            <a:avLst/>
          </a:prstGeom>
        </p:spPr>
      </p:pic>
      <p:pic>
        <p:nvPicPr>
          <p:cNvPr id="19" name="Image 2" descr="preencoded.png">
            <a:extLst>
              <a:ext uri="{FF2B5EF4-FFF2-40B4-BE49-F238E27FC236}">
                <a16:creationId xmlns:a16="http://schemas.microsoft.com/office/drawing/2014/main" id="{AE0D488C-64D9-A865-B1C6-33AC05D5D57C}"/>
              </a:ext>
            </a:extLst>
          </p:cNvPr>
          <p:cNvPicPr>
            <a:picLocks noChangeAspect="1"/>
          </p:cNvPicPr>
          <p:nvPr/>
        </p:nvPicPr>
        <p:blipFill>
          <a:blip r:embed="rId2"/>
          <a:stretch>
            <a:fillRect/>
          </a:stretch>
        </p:blipFill>
        <p:spPr>
          <a:xfrm rot="14424801">
            <a:off x="3161227" y="1584601"/>
            <a:ext cx="4564975" cy="4564975"/>
          </a:xfrm>
          <a:prstGeom prst="rect">
            <a:avLst/>
          </a:prstGeom>
        </p:spPr>
      </p:pic>
      <p:pic>
        <p:nvPicPr>
          <p:cNvPr id="20" name="Image 2" descr="A black background with a grey circle">
            <a:extLst>
              <a:ext uri="{FF2B5EF4-FFF2-40B4-BE49-F238E27FC236}">
                <a16:creationId xmlns:a16="http://schemas.microsoft.com/office/drawing/2014/main" id="{B327B12F-560A-B1C3-422C-85498C347E7B}"/>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rot="7195948">
            <a:off x="3256883" y="1543517"/>
            <a:ext cx="4564975" cy="4564975"/>
          </a:xfrm>
          <a:prstGeom prst="rect">
            <a:avLst/>
          </a:prstGeom>
        </p:spPr>
      </p:pic>
      <p:sp>
        <p:nvSpPr>
          <p:cNvPr id="21" name="Oval 20">
            <a:extLst>
              <a:ext uri="{FF2B5EF4-FFF2-40B4-BE49-F238E27FC236}">
                <a16:creationId xmlns:a16="http://schemas.microsoft.com/office/drawing/2014/main" id="{4A515B3D-FCD3-1865-14B7-AC7378D1C250}"/>
              </a:ext>
            </a:extLst>
          </p:cNvPr>
          <p:cNvSpPr/>
          <p:nvPr/>
        </p:nvSpPr>
        <p:spPr>
          <a:xfrm>
            <a:off x="5745841" y="2525630"/>
            <a:ext cx="598517" cy="62008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2</a:t>
            </a:r>
            <a:endParaRPr lang="en-ID" dirty="0"/>
          </a:p>
        </p:txBody>
      </p:sp>
      <p:sp>
        <p:nvSpPr>
          <p:cNvPr id="22" name="Oval 21">
            <a:extLst>
              <a:ext uri="{FF2B5EF4-FFF2-40B4-BE49-F238E27FC236}">
                <a16:creationId xmlns:a16="http://schemas.microsoft.com/office/drawing/2014/main" id="{6BCEFBDF-C4DC-9122-ABAE-61273699C289}"/>
              </a:ext>
            </a:extLst>
          </p:cNvPr>
          <p:cNvSpPr/>
          <p:nvPr/>
        </p:nvSpPr>
        <p:spPr>
          <a:xfrm>
            <a:off x="3960296" y="3582138"/>
            <a:ext cx="598517" cy="62008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1</a:t>
            </a:r>
            <a:endParaRPr lang="en-ID" dirty="0"/>
          </a:p>
        </p:txBody>
      </p:sp>
      <p:sp>
        <p:nvSpPr>
          <p:cNvPr id="23" name="Oval 22">
            <a:extLst>
              <a:ext uri="{FF2B5EF4-FFF2-40B4-BE49-F238E27FC236}">
                <a16:creationId xmlns:a16="http://schemas.microsoft.com/office/drawing/2014/main" id="{0C82FF7D-FDAC-2271-E72A-BF9FC5FF6355}"/>
              </a:ext>
            </a:extLst>
          </p:cNvPr>
          <p:cNvSpPr/>
          <p:nvPr/>
        </p:nvSpPr>
        <p:spPr>
          <a:xfrm>
            <a:off x="5797893" y="4415227"/>
            <a:ext cx="598517" cy="62008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3</a:t>
            </a:r>
            <a:endParaRPr lang="en-ID" dirty="0"/>
          </a:p>
        </p:txBody>
      </p:sp>
    </p:spTree>
    <p:extLst>
      <p:ext uri="{BB962C8B-B14F-4D97-AF65-F5344CB8AC3E}">
        <p14:creationId xmlns:p14="http://schemas.microsoft.com/office/powerpoint/2010/main" val="1683309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68208-E403-267C-3D65-CEEF65970CA3}"/>
            </a:ext>
          </a:extLst>
        </p:cNvPr>
        <p:cNvGrpSpPr/>
        <p:nvPr/>
      </p:nvGrpSpPr>
      <p:grpSpPr>
        <a:xfrm>
          <a:off x="0" y="0"/>
          <a:ext cx="0" cy="0"/>
          <a:chOff x="0" y="0"/>
          <a:chExt cx="0" cy="0"/>
        </a:xfrm>
      </p:grpSpPr>
      <p:pic>
        <p:nvPicPr>
          <p:cNvPr id="4" name="Image 0" descr="preencoded.png">
            <a:extLst>
              <a:ext uri="{FF2B5EF4-FFF2-40B4-BE49-F238E27FC236}">
                <a16:creationId xmlns:a16="http://schemas.microsoft.com/office/drawing/2014/main" id="{C538F803-A40B-BA24-DE15-2A378245B076}"/>
              </a:ext>
            </a:extLst>
          </p:cNvPr>
          <p:cNvPicPr>
            <a:picLocks noChangeAspect="1"/>
          </p:cNvPicPr>
          <p:nvPr/>
        </p:nvPicPr>
        <p:blipFill>
          <a:blip r:embed="rId2"/>
          <a:stretch>
            <a:fillRect/>
          </a:stretch>
        </p:blipFill>
        <p:spPr>
          <a:xfrm>
            <a:off x="0" y="1"/>
            <a:ext cx="12203138" cy="2601310"/>
          </a:xfrm>
          <a:prstGeom prst="rect">
            <a:avLst/>
          </a:prstGeom>
        </p:spPr>
      </p:pic>
      <p:sp>
        <p:nvSpPr>
          <p:cNvPr id="2" name="Title 1">
            <a:extLst>
              <a:ext uri="{FF2B5EF4-FFF2-40B4-BE49-F238E27FC236}">
                <a16:creationId xmlns:a16="http://schemas.microsoft.com/office/drawing/2014/main" id="{F47B17B2-13F5-7C19-5655-86716B109F99}"/>
              </a:ext>
            </a:extLst>
          </p:cNvPr>
          <p:cNvSpPr>
            <a:spLocks noGrp="1"/>
          </p:cNvSpPr>
          <p:nvPr>
            <p:ph type="title"/>
          </p:nvPr>
        </p:nvSpPr>
        <p:spPr/>
        <p:txBody>
          <a:bodyPr/>
          <a:lstStyle/>
          <a:p>
            <a:r>
              <a:rPr lang="en-US" dirty="0">
                <a:solidFill>
                  <a:schemeClr val="bg1"/>
                </a:solidFill>
              </a:rPr>
              <a:t>PEMELIHARAAN SETELAH ERADIKASI</a:t>
            </a:r>
            <a:endParaRPr lang="en-ID" dirty="0">
              <a:solidFill>
                <a:schemeClr val="bg1"/>
              </a:solidFill>
            </a:endParaRPr>
          </a:p>
        </p:txBody>
      </p:sp>
      <p:pic>
        <p:nvPicPr>
          <p:cNvPr id="5" name="Picture 4">
            <a:extLst>
              <a:ext uri="{FF2B5EF4-FFF2-40B4-BE49-F238E27FC236}">
                <a16:creationId xmlns:a16="http://schemas.microsoft.com/office/drawing/2014/main" id="{92EE0ECC-0F1C-293F-E5E8-15BF1A04C554}"/>
              </a:ext>
            </a:extLst>
          </p:cNvPr>
          <p:cNvPicPr>
            <a:picLocks noChangeAspect="1"/>
          </p:cNvPicPr>
          <p:nvPr/>
        </p:nvPicPr>
        <p:blipFill>
          <a:blip r:embed="rId3"/>
          <a:stretch>
            <a:fillRect/>
          </a:stretch>
        </p:blipFill>
        <p:spPr>
          <a:xfrm>
            <a:off x="3225712" y="2160707"/>
            <a:ext cx="5671153" cy="4311566"/>
          </a:xfrm>
          <a:prstGeom prst="rect">
            <a:avLst/>
          </a:prstGeom>
        </p:spPr>
      </p:pic>
    </p:spTree>
    <p:extLst>
      <p:ext uri="{BB962C8B-B14F-4D97-AF65-F5344CB8AC3E}">
        <p14:creationId xmlns:p14="http://schemas.microsoft.com/office/powerpoint/2010/main" val="3019737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12F7-DEFA-C431-956A-FBB1DA099330}"/>
              </a:ext>
            </a:extLst>
          </p:cNvPr>
          <p:cNvSpPr>
            <a:spLocks noGrp="1"/>
          </p:cNvSpPr>
          <p:nvPr>
            <p:ph type="title"/>
          </p:nvPr>
        </p:nvSpPr>
        <p:spPr>
          <a:xfrm>
            <a:off x="3484604" y="286603"/>
            <a:ext cx="7671075" cy="1450757"/>
          </a:xfrm>
        </p:spPr>
        <p:txBody>
          <a:bodyPr>
            <a:normAutofit fontScale="90000"/>
          </a:bodyPr>
          <a:lstStyle/>
          <a:p>
            <a:r>
              <a:rPr lang="en-US" dirty="0"/>
              <a:t>PERALATAN DAN PERLENGKAPAN FUMIGASI</a:t>
            </a:r>
            <a:endParaRPr lang="en-ID" dirty="0"/>
          </a:p>
        </p:txBody>
      </p:sp>
      <p:pic>
        <p:nvPicPr>
          <p:cNvPr id="4" name="Image 0" descr="preencoded.png">
            <a:extLst>
              <a:ext uri="{FF2B5EF4-FFF2-40B4-BE49-F238E27FC236}">
                <a16:creationId xmlns:a16="http://schemas.microsoft.com/office/drawing/2014/main" id="{9BFA8BC2-2047-FC85-CC0D-7D4FA6266FC7}"/>
              </a:ext>
            </a:extLst>
          </p:cNvPr>
          <p:cNvPicPr>
            <a:picLocks noChangeAspect="1"/>
          </p:cNvPicPr>
          <p:nvPr/>
        </p:nvPicPr>
        <p:blipFill>
          <a:blip r:embed="rId2"/>
          <a:stretch>
            <a:fillRect/>
          </a:stretch>
        </p:blipFill>
        <p:spPr>
          <a:xfrm>
            <a:off x="0" y="0"/>
            <a:ext cx="4967416" cy="6773749"/>
          </a:xfrm>
          <a:prstGeom prst="rect">
            <a:avLst/>
          </a:prstGeom>
        </p:spPr>
      </p:pic>
      <p:pic>
        <p:nvPicPr>
          <p:cNvPr id="5" name="Image 1" descr="preencoded.png">
            <a:extLst>
              <a:ext uri="{FF2B5EF4-FFF2-40B4-BE49-F238E27FC236}">
                <a16:creationId xmlns:a16="http://schemas.microsoft.com/office/drawing/2014/main" id="{98C4A21A-86AF-9E7C-7675-2DE718B6848C}"/>
              </a:ext>
            </a:extLst>
          </p:cNvPr>
          <p:cNvPicPr>
            <a:picLocks noChangeAspect="1"/>
          </p:cNvPicPr>
          <p:nvPr/>
        </p:nvPicPr>
        <p:blipFill>
          <a:blip r:embed="rId3"/>
          <a:stretch>
            <a:fillRect/>
          </a:stretch>
        </p:blipFill>
        <p:spPr>
          <a:xfrm>
            <a:off x="4611283" y="2023963"/>
            <a:ext cx="566976" cy="566976"/>
          </a:xfrm>
          <a:prstGeom prst="rect">
            <a:avLst/>
          </a:prstGeom>
        </p:spPr>
      </p:pic>
      <p:sp>
        <p:nvSpPr>
          <p:cNvPr id="6" name="Text 1">
            <a:extLst>
              <a:ext uri="{FF2B5EF4-FFF2-40B4-BE49-F238E27FC236}">
                <a16:creationId xmlns:a16="http://schemas.microsoft.com/office/drawing/2014/main" id="{FE82F5C3-2D3D-5F50-F887-EBECEA9CCA7C}"/>
              </a:ext>
            </a:extLst>
          </p:cNvPr>
          <p:cNvSpPr/>
          <p:nvPr/>
        </p:nvSpPr>
        <p:spPr>
          <a:xfrm>
            <a:off x="4611283" y="2817752"/>
            <a:ext cx="2329815" cy="708660"/>
          </a:xfrm>
          <a:prstGeom prst="rect">
            <a:avLst/>
          </a:prstGeom>
          <a:noFill/>
          <a:ln/>
        </p:spPr>
        <p:txBody>
          <a:bodyPr wrap="square" lIns="0" tIns="0" rIns="0" bIns="0" rtlCol="0" anchor="t"/>
          <a:lstStyle/>
          <a:p>
            <a:pPr marL="0" indent="0" algn="l">
              <a:lnSpc>
                <a:spcPts val="2750"/>
              </a:lnSpc>
              <a:buNone/>
            </a:pPr>
            <a:r>
              <a:rPr lang="en-US" sz="2200" dirty="0">
                <a:latin typeface="Palatino Linotype" panose="02040502050505030304" pitchFamily="18" charset="0"/>
                <a:ea typeface="Mona Sans Semi Bold" pitchFamily="34" charset="-122"/>
                <a:cs typeface="Mona Sans Semi Bold" pitchFamily="34" charset="-120"/>
              </a:rPr>
              <a:t>Alat Pelindung Diri</a:t>
            </a:r>
            <a:endParaRPr lang="en-US" sz="2200" dirty="0">
              <a:latin typeface="Palatino Linotype" panose="02040502050505030304" pitchFamily="18" charset="0"/>
            </a:endParaRPr>
          </a:p>
        </p:txBody>
      </p:sp>
      <p:sp>
        <p:nvSpPr>
          <p:cNvPr id="7" name="Text 2">
            <a:extLst>
              <a:ext uri="{FF2B5EF4-FFF2-40B4-BE49-F238E27FC236}">
                <a16:creationId xmlns:a16="http://schemas.microsoft.com/office/drawing/2014/main" id="{3296604D-0D33-C5E2-06D4-59316C6E99A6}"/>
              </a:ext>
            </a:extLst>
          </p:cNvPr>
          <p:cNvSpPr/>
          <p:nvPr/>
        </p:nvSpPr>
        <p:spPr>
          <a:xfrm>
            <a:off x="4611283" y="3662501"/>
            <a:ext cx="2329815" cy="2177415"/>
          </a:xfrm>
          <a:prstGeom prst="rect">
            <a:avLst/>
          </a:prstGeom>
          <a:noFill/>
          <a:ln/>
        </p:spPr>
        <p:txBody>
          <a:bodyPr wrap="square" lIns="0" tIns="0" rIns="0" bIns="0" rtlCol="0" anchor="t"/>
          <a:lstStyle/>
          <a:p>
            <a:pPr marL="0" indent="0" algn="just">
              <a:lnSpc>
                <a:spcPts val="2850"/>
              </a:lnSpc>
              <a:buNone/>
            </a:pPr>
            <a:r>
              <a:rPr lang="en-US" sz="1750" dirty="0">
                <a:latin typeface="Palatino Linotype" panose="02040502050505030304" pitchFamily="18" charset="0"/>
                <a:ea typeface="Funnel Sans" pitchFamily="34" charset="-122"/>
                <a:cs typeface="Funnel Sans" pitchFamily="34" charset="-120"/>
              </a:rPr>
              <a:t>Masker respirator dengan filter khusus melindungi petugas dari paparan gas berbahaya selama proses fumigasi.</a:t>
            </a:r>
            <a:endParaRPr lang="en-US" sz="1750" dirty="0">
              <a:latin typeface="Palatino Linotype" panose="02040502050505030304" pitchFamily="18" charset="0"/>
            </a:endParaRPr>
          </a:p>
        </p:txBody>
      </p:sp>
      <p:pic>
        <p:nvPicPr>
          <p:cNvPr id="8" name="Image 2" descr="preencoded.png">
            <a:extLst>
              <a:ext uri="{FF2B5EF4-FFF2-40B4-BE49-F238E27FC236}">
                <a16:creationId xmlns:a16="http://schemas.microsoft.com/office/drawing/2014/main" id="{74A94C12-9842-C371-7C92-1E80DDCEFBD8}"/>
              </a:ext>
            </a:extLst>
          </p:cNvPr>
          <p:cNvPicPr>
            <a:picLocks noChangeAspect="1"/>
          </p:cNvPicPr>
          <p:nvPr/>
        </p:nvPicPr>
        <p:blipFill>
          <a:blip r:embed="rId4">
            <a:duotone>
              <a:prstClr val="black"/>
              <a:schemeClr val="accent3">
                <a:tint val="45000"/>
                <a:satMod val="400000"/>
              </a:schemeClr>
            </a:duotone>
          </a:blip>
          <a:stretch>
            <a:fillRect/>
          </a:stretch>
        </p:blipFill>
        <p:spPr>
          <a:xfrm>
            <a:off x="7257694" y="2307451"/>
            <a:ext cx="566976" cy="566976"/>
          </a:xfrm>
          <a:prstGeom prst="rect">
            <a:avLst/>
          </a:prstGeom>
        </p:spPr>
      </p:pic>
      <p:sp>
        <p:nvSpPr>
          <p:cNvPr id="9" name="Text 3">
            <a:extLst>
              <a:ext uri="{FF2B5EF4-FFF2-40B4-BE49-F238E27FC236}">
                <a16:creationId xmlns:a16="http://schemas.microsoft.com/office/drawing/2014/main" id="{E6D1644C-34B3-9E2A-434F-D35EB40A0496}"/>
              </a:ext>
            </a:extLst>
          </p:cNvPr>
          <p:cNvSpPr/>
          <p:nvPr/>
        </p:nvSpPr>
        <p:spPr>
          <a:xfrm>
            <a:off x="7224586" y="2817752"/>
            <a:ext cx="2329815" cy="708660"/>
          </a:xfrm>
          <a:prstGeom prst="rect">
            <a:avLst/>
          </a:prstGeom>
          <a:noFill/>
          <a:ln/>
        </p:spPr>
        <p:txBody>
          <a:bodyPr wrap="square" lIns="0" tIns="0" rIns="0" bIns="0" rtlCol="0" anchor="t"/>
          <a:lstStyle/>
          <a:p>
            <a:pPr marL="0" indent="0" algn="l">
              <a:lnSpc>
                <a:spcPts val="2750"/>
              </a:lnSpc>
              <a:buNone/>
            </a:pPr>
            <a:r>
              <a:rPr lang="en-US" sz="2200" dirty="0">
                <a:latin typeface="Palatino Linotype" panose="02040502050505030304" pitchFamily="18" charset="0"/>
                <a:ea typeface="Mona Sans Semi Bold" pitchFamily="34" charset="-122"/>
                <a:cs typeface="Mona Sans Semi Bold" pitchFamily="34" charset="-120"/>
              </a:rPr>
              <a:t>Deteksi Kebocoran</a:t>
            </a:r>
            <a:endParaRPr lang="en-US" sz="2200" dirty="0">
              <a:latin typeface="Palatino Linotype" panose="02040502050505030304" pitchFamily="18" charset="0"/>
            </a:endParaRPr>
          </a:p>
        </p:txBody>
      </p:sp>
      <p:sp>
        <p:nvSpPr>
          <p:cNvPr id="10" name="Text 4">
            <a:extLst>
              <a:ext uri="{FF2B5EF4-FFF2-40B4-BE49-F238E27FC236}">
                <a16:creationId xmlns:a16="http://schemas.microsoft.com/office/drawing/2014/main" id="{A997A789-BEC4-DCAB-949D-A461D2D94D75}"/>
              </a:ext>
            </a:extLst>
          </p:cNvPr>
          <p:cNvSpPr/>
          <p:nvPr/>
        </p:nvSpPr>
        <p:spPr>
          <a:xfrm>
            <a:off x="7224586" y="3662501"/>
            <a:ext cx="2329815" cy="2177415"/>
          </a:xfrm>
          <a:prstGeom prst="rect">
            <a:avLst/>
          </a:prstGeom>
          <a:noFill/>
          <a:ln/>
        </p:spPr>
        <p:txBody>
          <a:bodyPr wrap="square" lIns="0" tIns="0" rIns="0" bIns="0" rtlCol="0" anchor="t"/>
          <a:lstStyle/>
          <a:p>
            <a:pPr marL="0" indent="0" algn="just">
              <a:lnSpc>
                <a:spcPts val="2850"/>
              </a:lnSpc>
              <a:buNone/>
            </a:pPr>
            <a:r>
              <a:rPr lang="en-US" sz="1750" dirty="0">
                <a:latin typeface="Palatino Linotype" panose="02040502050505030304" pitchFamily="18" charset="0"/>
                <a:ea typeface="Funnel Sans" pitchFamily="34" charset="-122"/>
                <a:cs typeface="Funnel Sans" pitchFamily="34" charset="-120"/>
              </a:rPr>
              <a:t>Peralatan canggih untuk memantau kebocoran gas secara real-time demi keamanan lingkungan kerja.</a:t>
            </a:r>
            <a:endParaRPr lang="en-US" sz="1750" dirty="0">
              <a:latin typeface="Palatino Linotype" panose="02040502050505030304" pitchFamily="18" charset="0"/>
            </a:endParaRPr>
          </a:p>
        </p:txBody>
      </p:sp>
      <p:pic>
        <p:nvPicPr>
          <p:cNvPr id="11" name="Image 3" descr="preencoded.png">
            <a:extLst>
              <a:ext uri="{FF2B5EF4-FFF2-40B4-BE49-F238E27FC236}">
                <a16:creationId xmlns:a16="http://schemas.microsoft.com/office/drawing/2014/main" id="{A56960C7-66FE-2E11-5CE0-436A2D36D7AB}"/>
              </a:ext>
            </a:extLst>
          </p:cNvPr>
          <p:cNvPicPr>
            <a:picLocks noChangeAspect="1"/>
          </p:cNvPicPr>
          <p:nvPr/>
        </p:nvPicPr>
        <p:blipFill>
          <a:blip r:embed="rId5">
            <a:duotone>
              <a:prstClr val="black"/>
              <a:schemeClr val="accent3">
                <a:tint val="45000"/>
                <a:satMod val="400000"/>
              </a:schemeClr>
            </a:duotone>
          </a:blip>
          <a:stretch>
            <a:fillRect/>
          </a:stretch>
        </p:blipFill>
        <p:spPr>
          <a:xfrm>
            <a:off x="10106138" y="2250776"/>
            <a:ext cx="566976" cy="566976"/>
          </a:xfrm>
          <a:prstGeom prst="rect">
            <a:avLst/>
          </a:prstGeom>
        </p:spPr>
      </p:pic>
      <p:sp>
        <p:nvSpPr>
          <p:cNvPr id="12" name="Text 5">
            <a:extLst>
              <a:ext uri="{FF2B5EF4-FFF2-40B4-BE49-F238E27FC236}">
                <a16:creationId xmlns:a16="http://schemas.microsoft.com/office/drawing/2014/main" id="{CCB52E95-32BB-A953-3780-5FA6F045984B}"/>
              </a:ext>
            </a:extLst>
          </p:cNvPr>
          <p:cNvSpPr/>
          <p:nvPr/>
        </p:nvSpPr>
        <p:spPr>
          <a:xfrm>
            <a:off x="9837888" y="2817752"/>
            <a:ext cx="2329815" cy="708660"/>
          </a:xfrm>
          <a:prstGeom prst="rect">
            <a:avLst/>
          </a:prstGeom>
          <a:noFill/>
          <a:ln/>
        </p:spPr>
        <p:txBody>
          <a:bodyPr wrap="square" lIns="0" tIns="0" rIns="0" bIns="0" rtlCol="0" anchor="t"/>
          <a:lstStyle/>
          <a:p>
            <a:pPr marL="0" indent="0" algn="l">
              <a:lnSpc>
                <a:spcPts val="2750"/>
              </a:lnSpc>
              <a:buNone/>
            </a:pPr>
            <a:r>
              <a:rPr lang="en-US" sz="2200" dirty="0">
                <a:latin typeface="Palatino Linotype" panose="02040502050505030304" pitchFamily="18" charset="0"/>
                <a:ea typeface="Mona Sans Semi Bold" pitchFamily="34" charset="-122"/>
                <a:cs typeface="Mona Sans Semi Bold" pitchFamily="34" charset="-120"/>
              </a:rPr>
              <a:t>Ventilasi dan Blower</a:t>
            </a:r>
            <a:endParaRPr lang="en-US" sz="2200" dirty="0">
              <a:latin typeface="Palatino Linotype" panose="02040502050505030304" pitchFamily="18" charset="0"/>
            </a:endParaRPr>
          </a:p>
        </p:txBody>
      </p:sp>
      <p:sp>
        <p:nvSpPr>
          <p:cNvPr id="13" name="Text 6">
            <a:extLst>
              <a:ext uri="{FF2B5EF4-FFF2-40B4-BE49-F238E27FC236}">
                <a16:creationId xmlns:a16="http://schemas.microsoft.com/office/drawing/2014/main" id="{C085205B-A6FB-E766-3799-16D83F6E517F}"/>
              </a:ext>
            </a:extLst>
          </p:cNvPr>
          <p:cNvSpPr/>
          <p:nvPr/>
        </p:nvSpPr>
        <p:spPr>
          <a:xfrm>
            <a:off x="9837888" y="3662501"/>
            <a:ext cx="2329815" cy="1814513"/>
          </a:xfrm>
          <a:prstGeom prst="rect">
            <a:avLst/>
          </a:prstGeom>
          <a:noFill/>
          <a:ln/>
        </p:spPr>
        <p:txBody>
          <a:bodyPr wrap="square" lIns="0" tIns="0" rIns="0" bIns="0" rtlCol="0" anchor="t"/>
          <a:lstStyle/>
          <a:p>
            <a:pPr marL="0" indent="0" algn="just">
              <a:lnSpc>
                <a:spcPts val="2850"/>
              </a:lnSpc>
              <a:buNone/>
            </a:pPr>
            <a:r>
              <a:rPr lang="en-US" sz="1750" dirty="0">
                <a:latin typeface="Palatino Linotype" panose="02040502050505030304" pitchFamily="18" charset="0"/>
                <a:ea typeface="Funnel Sans" pitchFamily="34" charset="-122"/>
                <a:cs typeface="Funnel Sans" pitchFamily="34" charset="-120"/>
              </a:rPr>
              <a:t>Digunakan untuk proses aerasi agar sisa fumigan dapat keluar dengan cepat dan efektif.</a:t>
            </a:r>
            <a:endParaRPr lang="en-US" sz="1750" dirty="0">
              <a:latin typeface="Palatino Linotype" panose="02040502050505030304" pitchFamily="18" charset="0"/>
            </a:endParaRPr>
          </a:p>
        </p:txBody>
      </p:sp>
      <p:pic>
        <p:nvPicPr>
          <p:cNvPr id="14" name="Image 1" descr="preencoded.png">
            <a:extLst>
              <a:ext uri="{FF2B5EF4-FFF2-40B4-BE49-F238E27FC236}">
                <a16:creationId xmlns:a16="http://schemas.microsoft.com/office/drawing/2014/main" id="{FB130FE4-D53A-2100-7041-A07F37B20C07}"/>
              </a:ext>
            </a:extLst>
          </p:cNvPr>
          <p:cNvPicPr>
            <a:picLocks noChangeAspect="1"/>
          </p:cNvPicPr>
          <p:nvPr/>
        </p:nvPicPr>
        <p:blipFill>
          <a:blip r:embed="rId3">
            <a:duotone>
              <a:prstClr val="black"/>
              <a:schemeClr val="accent6">
                <a:tint val="45000"/>
                <a:satMod val="400000"/>
              </a:schemeClr>
            </a:duotone>
          </a:blip>
          <a:stretch>
            <a:fillRect/>
          </a:stretch>
        </p:blipFill>
        <p:spPr>
          <a:xfrm>
            <a:off x="4927879" y="2307451"/>
            <a:ext cx="566976" cy="566976"/>
          </a:xfrm>
          <a:prstGeom prst="rect">
            <a:avLst/>
          </a:prstGeom>
        </p:spPr>
      </p:pic>
    </p:spTree>
    <p:extLst>
      <p:ext uri="{BB962C8B-B14F-4D97-AF65-F5344CB8AC3E}">
        <p14:creationId xmlns:p14="http://schemas.microsoft.com/office/powerpoint/2010/main" val="3772425703"/>
      </p:ext>
    </p:extLst>
  </p:cSld>
  <p:clrMapOvr>
    <a:masterClrMapping/>
  </p:clrMapOvr>
</p:sld>
</file>

<file path=ppt/theme/theme1.xml><?xml version="1.0" encoding="utf-8"?>
<a:theme xmlns:a="http://schemas.openxmlformats.org/drawingml/2006/main" name="Custom">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F5B7AB07-F859-4656-A1C1-DAFCFA0ACA4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2.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D2957789-34B8-480C-AF9B-3EB54B9E5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{86CB6E90-6A9E-4A53-BE22-A74F280DA6BE}tf22712842_win32</Template>
  <TotalTime>88</TotalTime>
  <Words>660</Words>
  <Application>Microsoft Office PowerPoint</Application>
  <PresentationFormat>Widescreen</PresentationFormat>
  <Paragraphs>81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Bookman Old Style</vt:lpstr>
      <vt:lpstr>Calibri</vt:lpstr>
      <vt:lpstr>Franklin Gothic Book</vt:lpstr>
      <vt:lpstr>Funnel Sans</vt:lpstr>
      <vt:lpstr>Palatino Linotype</vt:lpstr>
      <vt:lpstr>Custom</vt:lpstr>
      <vt:lpstr>FUMIGASI KAPAL:PROSEDUR DAN PELAKSANAANNYA</vt:lpstr>
      <vt:lpstr>PENDAHULUAN</vt:lpstr>
      <vt:lpstr>DASAR HUKUM DAN REGULASI FUMIGASI KAPAL</vt:lpstr>
      <vt:lpstr>PERSIAPAN SEBELUM FUMIGASI</vt:lpstr>
      <vt:lpstr>PROSEDUR FUMIGASI KAPAL</vt:lpstr>
      <vt:lpstr>TATA CARA FUMIGASI KAPAL</vt:lpstr>
      <vt:lpstr>WAKTU PAPARAN DAN PROSES AERASI</vt:lpstr>
      <vt:lpstr>PEMELIHARAAN SETELAH ERADIKASI</vt:lpstr>
      <vt:lpstr>PERALATAN DAN PERLENGKAPAN FUMIGASI</vt:lpstr>
      <vt:lpstr>KESELAMATAN KERJA DALAM FUMIGASI</vt:lpstr>
      <vt:lpstr>DOKUMENTASI DAN SERTIFIKASI FUMIGASI</vt:lpstr>
      <vt:lpstr>KASUS PELAKSANAAN FUMIGASI</vt:lpstr>
      <vt:lpstr>PowerPoint Presentation</vt:lpstr>
      <vt:lpstr>KESIMPULAN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septia dwi cahyani</dc:creator>
  <cp:lastModifiedBy>septia dwi cahyani</cp:lastModifiedBy>
  <cp:revision>2</cp:revision>
  <dcterms:created xsi:type="dcterms:W3CDTF">2025-05-22T23:02:34Z</dcterms:created>
  <dcterms:modified xsi:type="dcterms:W3CDTF">2025-05-23T01:54:15Z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