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8"/>
  </p:notesMasterIdLst>
  <p:sldIdLst>
    <p:sldId id="256" r:id="rId5"/>
    <p:sldId id="258" r:id="rId6"/>
    <p:sldId id="259" r:id="rId7"/>
    <p:sldId id="282" r:id="rId8"/>
    <p:sldId id="260" r:id="rId9"/>
    <p:sldId id="261" r:id="rId10"/>
    <p:sldId id="265" r:id="rId11"/>
    <p:sldId id="266" r:id="rId12"/>
    <p:sldId id="262" r:id="rId13"/>
    <p:sldId id="263" r:id="rId14"/>
    <p:sldId id="276" r:id="rId15"/>
    <p:sldId id="264" r:id="rId16"/>
    <p:sldId id="267" r:id="rId17"/>
    <p:sldId id="268" r:id="rId18"/>
    <p:sldId id="271" r:id="rId19"/>
    <p:sldId id="269" r:id="rId20"/>
    <p:sldId id="281" r:id="rId21"/>
    <p:sldId id="274" r:id="rId22"/>
    <p:sldId id="277" r:id="rId23"/>
    <p:sldId id="272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A750590-9F9A-443B-9295-A3931D8194B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2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3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77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9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64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7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2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4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0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6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8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8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6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3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5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00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5557" y="1803405"/>
            <a:ext cx="4599743" cy="1825096"/>
          </a:xfrm>
        </p:spPr>
        <p:txBody>
          <a:bodyPr>
            <a:normAutofit/>
          </a:bodyPr>
          <a:lstStyle/>
          <a:p>
            <a:r>
              <a:rPr lang="en-US" sz="2900" dirty="0" err="1"/>
              <a:t>Asuhan</a:t>
            </a:r>
            <a:r>
              <a:rPr lang="en-US" sz="2900" dirty="0"/>
              <a:t> </a:t>
            </a:r>
            <a:r>
              <a:rPr lang="en-US" sz="2900" dirty="0" err="1"/>
              <a:t>Keperawatan</a:t>
            </a:r>
            <a:r>
              <a:rPr lang="en-US" sz="2900" dirty="0"/>
              <a:t> </a:t>
            </a:r>
            <a:r>
              <a:rPr lang="en-US" sz="2900" dirty="0" err="1"/>
              <a:t>Komunitas</a:t>
            </a:r>
            <a:r>
              <a:rPr lang="en-US" sz="2900" dirty="0"/>
              <a:t> DENGAN PENYAKIT INFEKSI dan </a:t>
            </a:r>
            <a:r>
              <a:rPr lang="en-US" sz="2900" dirty="0" err="1"/>
              <a:t>kronis</a:t>
            </a:r>
            <a:endParaRPr lang="en-US" sz="2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5557" y="3632201"/>
            <a:ext cx="4599743" cy="685800"/>
          </a:xfrm>
        </p:spPr>
        <p:txBody>
          <a:bodyPr>
            <a:normAutofit/>
          </a:bodyPr>
          <a:lstStyle/>
          <a:p>
            <a:r>
              <a:rPr lang="en-US" dirty="0"/>
              <a:t>Ahmad Guntur </a:t>
            </a:r>
            <a:r>
              <a:rPr lang="en-US" dirty="0" err="1"/>
              <a:t>Alfianto</a:t>
            </a:r>
            <a:r>
              <a:rPr lang="en-US" dirty="0"/>
              <a:t>, S. </a:t>
            </a:r>
            <a:r>
              <a:rPr lang="en-US" dirty="0" err="1"/>
              <a:t>Kep</a:t>
            </a:r>
            <a:r>
              <a:rPr lang="en-US" dirty="0"/>
              <a:t>., Ns., M. </a:t>
            </a:r>
            <a:r>
              <a:rPr lang="en-US" dirty="0" err="1"/>
              <a:t>Kep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8E217-A71A-49C2-8692-BF9A0F0A0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0"/>
            <a:ext cx="4714875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6F7CE-E692-49C7-8487-01338D7E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89" y="1422401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D328-F8D1-4B1F-B57C-4C082A21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di </a:t>
            </a:r>
            <a:r>
              <a:rPr lang="en-US" dirty="0" err="1"/>
              <a:t>komunitas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79DC9-3D86-4EDD-A780-65D54863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ED822-075B-4C44-BABF-906F43D6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5117E9-25DA-4438-A9E5-89F27E119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0" t="32662" r="42059" b="15452"/>
          <a:stretch/>
        </p:blipFill>
        <p:spPr>
          <a:xfrm>
            <a:off x="2414225" y="2194560"/>
            <a:ext cx="6360459" cy="42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6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52A0-BE15-4265-B19A-A77E1EEF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penaganan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2ABB6-0A51-4597-B905-BFED1E157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D55F62-6264-4D39-B889-63D63475F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54" y="1737472"/>
            <a:ext cx="2417248" cy="3383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ACFC7A-58A3-4840-B526-CF5B5797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885" y="2643187"/>
            <a:ext cx="2868986" cy="387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258345-92BE-491B-8F6A-8E483BD0D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995" y="2217644"/>
            <a:ext cx="3504005" cy="355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F768-1D1B-4292-99C0-169A56AB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74" y="1252697"/>
            <a:ext cx="8559726" cy="499915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Virus Ebola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DCB9-EA2B-4D14-AEFC-7C6376E4D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31" y="1954556"/>
            <a:ext cx="8253804" cy="4392455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 err="1">
                <a:effectLst/>
                <a:latin typeface="Lato"/>
              </a:rPr>
              <a:t>Penyakit</a:t>
            </a:r>
            <a:r>
              <a:rPr lang="en-US" b="0" i="0" dirty="0">
                <a:effectLst/>
                <a:latin typeface="Lato"/>
              </a:rPr>
              <a:t> virus </a:t>
            </a:r>
            <a:r>
              <a:rPr lang="en-US" b="0" i="0" dirty="0" err="1">
                <a:effectLst/>
                <a:latin typeface="Lato"/>
              </a:rPr>
              <a:t>ebola</a:t>
            </a:r>
            <a:r>
              <a:rPr lang="en-US" b="0" i="0" dirty="0">
                <a:effectLst/>
                <a:latin typeface="Lato"/>
              </a:rPr>
              <a:t> (PVE) </a:t>
            </a:r>
            <a:r>
              <a:rPr lang="en-US" b="0" i="0" dirty="0" err="1">
                <a:effectLst/>
                <a:latin typeface="Lato"/>
              </a:rPr>
              <a:t>adalah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penyakit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disebabkan</a:t>
            </a:r>
            <a:r>
              <a:rPr lang="en-US" b="0" i="0" dirty="0">
                <a:effectLst/>
                <a:latin typeface="Lato"/>
              </a:rPr>
              <a:t> oleh virus Ebola, yang </a:t>
            </a:r>
            <a:r>
              <a:rPr lang="en-US" b="0" i="0" dirty="0" err="1">
                <a:effectLst/>
                <a:latin typeface="Lato"/>
              </a:rPr>
              <a:t>termasuk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dalam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famili</a:t>
            </a:r>
            <a:r>
              <a:rPr lang="en-US" b="0" i="0" dirty="0">
                <a:effectLst/>
                <a:latin typeface="Lato"/>
              </a:rPr>
              <a:t> filovirus</a:t>
            </a:r>
          </a:p>
          <a:p>
            <a:r>
              <a:rPr lang="en-US" b="0" i="0" dirty="0">
                <a:effectLst/>
                <a:latin typeface="Lato"/>
              </a:rPr>
              <a:t>Virus </a:t>
            </a:r>
            <a:r>
              <a:rPr lang="en-US" b="0" i="0" dirty="0" err="1">
                <a:effectLst/>
                <a:latin typeface="Lato"/>
              </a:rPr>
              <a:t>ebola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pertama</a:t>
            </a:r>
            <a:r>
              <a:rPr lang="en-US" b="0" i="0" dirty="0">
                <a:effectLst/>
                <a:latin typeface="Lato"/>
              </a:rPr>
              <a:t> kali </a:t>
            </a:r>
            <a:r>
              <a:rPr lang="en-US" b="0" i="0" dirty="0" err="1">
                <a:effectLst/>
                <a:latin typeface="Lato"/>
              </a:rPr>
              <a:t>diidentifikasi</a:t>
            </a:r>
            <a:r>
              <a:rPr lang="en-US" b="0" i="0" dirty="0">
                <a:effectLst/>
                <a:latin typeface="Lato"/>
              </a:rPr>
              <a:t> pada </a:t>
            </a:r>
            <a:r>
              <a:rPr lang="en-US" b="0" i="0" dirty="0" err="1">
                <a:effectLst/>
                <a:latin typeface="Lato"/>
              </a:rPr>
              <a:t>tahun</a:t>
            </a:r>
            <a:r>
              <a:rPr lang="en-US" b="0" i="0" dirty="0">
                <a:effectLst/>
                <a:latin typeface="Lato"/>
              </a:rPr>
              <a:t> 1976 di </a:t>
            </a:r>
            <a:r>
              <a:rPr lang="en-US" b="0" i="0" dirty="0" err="1">
                <a:effectLst/>
                <a:latin typeface="Lato"/>
              </a:rPr>
              <a:t>dua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tempat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secara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bersamaan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yakni</a:t>
            </a:r>
            <a:r>
              <a:rPr lang="en-US" b="0" i="0" dirty="0">
                <a:effectLst/>
                <a:latin typeface="Lato"/>
              </a:rPr>
              <a:t> di Yambuku (</a:t>
            </a:r>
            <a:r>
              <a:rPr lang="en-US" b="0" i="0" dirty="0" err="1">
                <a:effectLst/>
                <a:latin typeface="Lato"/>
              </a:rPr>
              <a:t>sebuah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desa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terletak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tidak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jauh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dari</a:t>
            </a:r>
            <a:r>
              <a:rPr lang="en-US" b="0" i="0" dirty="0">
                <a:effectLst/>
                <a:latin typeface="Lato"/>
              </a:rPr>
              <a:t> Sungai Ebola, </a:t>
            </a:r>
            <a:r>
              <a:rPr lang="en-US" b="0" i="0" dirty="0" err="1">
                <a:effectLst/>
                <a:latin typeface="Lato"/>
              </a:rPr>
              <a:t>Republik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Demokratik</a:t>
            </a:r>
            <a:r>
              <a:rPr lang="en-US" b="0" i="0" dirty="0">
                <a:effectLst/>
                <a:latin typeface="Lato"/>
              </a:rPr>
              <a:t> Kongo) dan Nzara, Sudan</a:t>
            </a:r>
          </a:p>
          <a:p>
            <a:r>
              <a:rPr lang="en-US" dirty="0"/>
              <a:t>Negara yang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paling </a:t>
            </a:r>
            <a:r>
              <a:rPr lang="en-US" dirty="0" err="1"/>
              <a:t>parah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, Guinea, Liberia dan Sierra Leone.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2014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kasus</a:t>
            </a:r>
            <a:r>
              <a:rPr lang="en-US" dirty="0"/>
              <a:t> PVE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 pada </a:t>
            </a:r>
            <a:r>
              <a:rPr lang="en-US" dirty="0" err="1"/>
              <a:t>berbagai</a:t>
            </a:r>
            <a:r>
              <a:rPr lang="en-US" dirty="0"/>
              <a:t> negara </a:t>
            </a:r>
            <a:r>
              <a:rPr lang="en-US" dirty="0" err="1"/>
              <a:t>baik</a:t>
            </a:r>
            <a:r>
              <a:rPr lang="en-US" dirty="0"/>
              <a:t> di Afrika, Amerika, dan </a:t>
            </a:r>
            <a:r>
              <a:rPr lang="en-US" dirty="0" err="1"/>
              <a:t>Eropa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Sierra Leone, Liberia, </a:t>
            </a:r>
            <a:r>
              <a:rPr lang="en-US" dirty="0" err="1"/>
              <a:t>Republik</a:t>
            </a:r>
            <a:r>
              <a:rPr lang="en-US" dirty="0"/>
              <a:t> </a:t>
            </a:r>
            <a:r>
              <a:rPr lang="en-US" dirty="0" err="1"/>
              <a:t>Demokratik</a:t>
            </a:r>
            <a:r>
              <a:rPr lang="en-US" dirty="0"/>
              <a:t> Kongo, Guinea, Uganda, Nigeria, Mali, Amerika </a:t>
            </a:r>
            <a:r>
              <a:rPr lang="en-US" dirty="0" err="1"/>
              <a:t>Serikat</a:t>
            </a:r>
            <a:r>
              <a:rPr lang="en-US" dirty="0"/>
              <a:t>, Italia, Senegal, </a:t>
            </a:r>
            <a:r>
              <a:rPr lang="en-US" dirty="0" err="1"/>
              <a:t>Spanyol</a:t>
            </a:r>
            <a:r>
              <a:rPr lang="en-US" dirty="0"/>
              <a:t>, </a:t>
            </a:r>
            <a:r>
              <a:rPr lang="en-US" dirty="0" err="1"/>
              <a:t>Inggris</a:t>
            </a:r>
            <a:r>
              <a:rPr lang="en-US" dirty="0"/>
              <a:t>, dan Pantai </a:t>
            </a:r>
            <a:r>
              <a:rPr lang="en-US" dirty="0" err="1"/>
              <a:t>Gading</a:t>
            </a:r>
            <a:r>
              <a:rPr lang="en-US" dirty="0"/>
              <a:t>.</a:t>
            </a:r>
          </a:p>
          <a:p>
            <a:r>
              <a:rPr lang="en-US" b="0" i="0" dirty="0" err="1">
                <a:effectLst/>
                <a:latin typeface="Roboto"/>
              </a:rPr>
              <a:t>Sejak</a:t>
            </a:r>
            <a:r>
              <a:rPr lang="en-US" b="0" i="0" dirty="0">
                <a:effectLst/>
                <a:latin typeface="Roboto"/>
              </a:rPr>
              <a:t> </a:t>
            </a:r>
            <a:r>
              <a:rPr lang="en-US" b="0" i="0" dirty="0" err="1">
                <a:effectLst/>
                <a:latin typeface="Roboto"/>
              </a:rPr>
              <a:t>tahun</a:t>
            </a:r>
            <a:r>
              <a:rPr lang="en-US" b="0" i="0" dirty="0">
                <a:effectLst/>
                <a:latin typeface="Roboto"/>
              </a:rPr>
              <a:t> 2014 </a:t>
            </a:r>
            <a:r>
              <a:rPr lang="en-US" b="0" i="0" dirty="0" err="1">
                <a:effectLst/>
                <a:latin typeface="Roboto"/>
              </a:rPr>
              <a:t>hingga</a:t>
            </a:r>
            <a:r>
              <a:rPr lang="en-US" b="0" i="0" dirty="0">
                <a:effectLst/>
                <a:latin typeface="Roboto"/>
              </a:rPr>
              <a:t> </a:t>
            </a:r>
            <a:r>
              <a:rPr lang="en-US" b="0" i="0" dirty="0" err="1">
                <a:effectLst/>
                <a:latin typeface="Roboto"/>
              </a:rPr>
              <a:t>saat</a:t>
            </a:r>
            <a:r>
              <a:rPr lang="en-US" b="0" i="0" dirty="0">
                <a:effectLst/>
                <a:latin typeface="Roboto"/>
              </a:rPr>
              <a:t> </a:t>
            </a:r>
            <a:r>
              <a:rPr lang="en-US" b="0" i="0" dirty="0" err="1">
                <a:effectLst/>
                <a:latin typeface="Roboto"/>
              </a:rPr>
              <a:t>ini</a:t>
            </a:r>
            <a:r>
              <a:rPr lang="en-US" b="0" i="0" dirty="0">
                <a:effectLst/>
                <a:latin typeface="Roboto"/>
              </a:rPr>
              <a:t>, </a:t>
            </a:r>
            <a:r>
              <a:rPr lang="en-US" b="0" i="0" dirty="0" err="1">
                <a:effectLst/>
                <a:latin typeface="Roboto"/>
              </a:rPr>
              <a:t>telah</a:t>
            </a:r>
            <a:r>
              <a:rPr lang="en-US" b="0" i="0" dirty="0">
                <a:effectLst/>
                <a:latin typeface="Roboto"/>
              </a:rPr>
              <a:t> </a:t>
            </a:r>
            <a:r>
              <a:rPr lang="en-US" b="0" i="0" dirty="0" err="1">
                <a:effectLst/>
                <a:latin typeface="Roboto"/>
              </a:rPr>
              <a:t>dilaporkan</a:t>
            </a:r>
            <a:r>
              <a:rPr lang="en-US" b="0" i="0" dirty="0">
                <a:effectLst/>
                <a:latin typeface="Roboto"/>
              </a:rPr>
              <a:t> </a:t>
            </a:r>
            <a:r>
              <a:rPr lang="en-US" b="0" i="0" dirty="0" err="1">
                <a:effectLst/>
                <a:latin typeface="Roboto"/>
              </a:rPr>
              <a:t>sebanyak</a:t>
            </a:r>
            <a:r>
              <a:rPr lang="en-US" b="0" i="0" dirty="0">
                <a:effectLst/>
                <a:latin typeface="Roboto"/>
              </a:rPr>
              <a:t> 32.486 </a:t>
            </a:r>
            <a:r>
              <a:rPr lang="en-US" b="0" i="0" dirty="0" err="1">
                <a:effectLst/>
                <a:latin typeface="Roboto"/>
              </a:rPr>
              <a:t>kasus</a:t>
            </a:r>
            <a:r>
              <a:rPr lang="en-US" b="0" i="0" dirty="0">
                <a:effectLst/>
                <a:latin typeface="Roboto"/>
              </a:rPr>
              <a:t> PVE </a:t>
            </a:r>
            <a:r>
              <a:rPr lang="en-US" b="0" i="0" dirty="0" err="1">
                <a:effectLst/>
                <a:latin typeface="Roboto"/>
              </a:rPr>
              <a:t>dengan</a:t>
            </a:r>
            <a:r>
              <a:rPr lang="en-US" b="0" i="0" dirty="0">
                <a:effectLst/>
                <a:latin typeface="Roboto"/>
              </a:rPr>
              <a:t> 13.812 </a:t>
            </a:r>
            <a:r>
              <a:rPr lang="en-US" b="0" i="0" dirty="0" err="1">
                <a:effectLst/>
                <a:latin typeface="Roboto"/>
              </a:rPr>
              <a:t>kematian</a:t>
            </a:r>
            <a:r>
              <a:rPr lang="en-US" b="0" i="0" dirty="0">
                <a:effectLst/>
                <a:latin typeface="Roboto"/>
              </a:rPr>
              <a:t> (CFR: 42,52%). Lima negara </a:t>
            </a:r>
            <a:r>
              <a:rPr lang="en-US" b="0" i="0" dirty="0" err="1">
                <a:effectLst/>
                <a:latin typeface="Roboto"/>
              </a:rPr>
              <a:t>dengan</a:t>
            </a:r>
            <a:r>
              <a:rPr lang="en-US" b="0" i="0" dirty="0">
                <a:effectLst/>
                <a:latin typeface="Roboto"/>
              </a:rPr>
              <a:t> </a:t>
            </a:r>
            <a:r>
              <a:rPr lang="en-US" b="0" i="0" dirty="0" err="1">
                <a:effectLst/>
                <a:latin typeface="Roboto"/>
              </a:rPr>
              <a:t>pelaporan</a:t>
            </a:r>
            <a:r>
              <a:rPr lang="en-US" b="0" i="0" dirty="0">
                <a:effectLst/>
                <a:latin typeface="Roboto"/>
              </a:rPr>
              <a:t> </a:t>
            </a:r>
            <a:r>
              <a:rPr lang="en-US" b="0" i="0" dirty="0" err="1">
                <a:effectLst/>
                <a:latin typeface="Roboto"/>
              </a:rPr>
              <a:t>tertinggi</a:t>
            </a:r>
            <a:r>
              <a:rPr lang="en-US" b="0" i="0" dirty="0">
                <a:effectLst/>
                <a:latin typeface="Roboto"/>
              </a:rPr>
              <a:t> </a:t>
            </a:r>
            <a:r>
              <a:rPr lang="en-US" b="0" i="0" dirty="0" err="1">
                <a:effectLst/>
                <a:latin typeface="Roboto"/>
              </a:rPr>
              <a:t>kasus</a:t>
            </a:r>
            <a:r>
              <a:rPr lang="en-US" b="0" i="0" dirty="0">
                <a:effectLst/>
                <a:latin typeface="Roboto"/>
              </a:rPr>
              <a:t> PVE </a:t>
            </a:r>
            <a:r>
              <a:rPr lang="en-US" b="0" i="0" dirty="0" err="1">
                <a:effectLst/>
                <a:latin typeface="Roboto"/>
              </a:rPr>
              <a:t>adalah</a:t>
            </a:r>
            <a:r>
              <a:rPr lang="en-US" b="0" i="0" dirty="0">
                <a:effectLst/>
                <a:latin typeface="Roboto"/>
              </a:rPr>
              <a:t> Sierra Leone (14.124 </a:t>
            </a:r>
            <a:r>
              <a:rPr lang="en-US" b="0" i="0" dirty="0" err="1">
                <a:effectLst/>
                <a:latin typeface="Roboto"/>
              </a:rPr>
              <a:t>kasus</a:t>
            </a:r>
            <a:r>
              <a:rPr lang="en-US" b="0" i="0" dirty="0">
                <a:effectLst/>
                <a:latin typeface="Roboto"/>
              </a:rPr>
              <a:t>), Liberia (10.678 </a:t>
            </a:r>
            <a:r>
              <a:rPr lang="en-US" b="0" i="0" dirty="0" err="1">
                <a:effectLst/>
                <a:latin typeface="Roboto"/>
              </a:rPr>
              <a:t>kasus</a:t>
            </a:r>
            <a:r>
              <a:rPr lang="en-US" b="0" i="0" dirty="0">
                <a:effectLst/>
                <a:latin typeface="Roboto"/>
              </a:rPr>
              <a:t>), Guinea (3.837 </a:t>
            </a:r>
            <a:r>
              <a:rPr lang="en-US" b="0" i="0" dirty="0" err="1">
                <a:effectLst/>
                <a:latin typeface="Roboto"/>
              </a:rPr>
              <a:t>kasus</a:t>
            </a:r>
            <a:r>
              <a:rPr lang="en-US" b="0" i="0" dirty="0">
                <a:effectLst/>
                <a:latin typeface="Roboto"/>
              </a:rPr>
              <a:t>), </a:t>
            </a:r>
            <a:r>
              <a:rPr lang="en-US" b="0" i="0" dirty="0" err="1">
                <a:effectLst/>
                <a:latin typeface="Roboto"/>
              </a:rPr>
              <a:t>Republik</a:t>
            </a:r>
            <a:r>
              <a:rPr lang="en-US" b="0" i="0" dirty="0">
                <a:effectLst/>
                <a:latin typeface="Roboto"/>
              </a:rPr>
              <a:t> </a:t>
            </a:r>
            <a:r>
              <a:rPr lang="en-US" b="0" i="0" dirty="0" err="1">
                <a:effectLst/>
                <a:latin typeface="Roboto"/>
              </a:rPr>
              <a:t>Demokratik</a:t>
            </a:r>
            <a:r>
              <a:rPr lang="en-US" b="0" i="0" dirty="0">
                <a:effectLst/>
                <a:latin typeface="Roboto"/>
              </a:rPr>
              <a:t> Kongo (3.758 </a:t>
            </a:r>
            <a:r>
              <a:rPr lang="en-US" b="0" i="0" dirty="0" err="1">
                <a:effectLst/>
                <a:latin typeface="Roboto"/>
              </a:rPr>
              <a:t>kasus</a:t>
            </a:r>
            <a:r>
              <a:rPr lang="en-US" b="0" i="0" dirty="0">
                <a:effectLst/>
                <a:latin typeface="Roboto"/>
              </a:rPr>
              <a:t>), dan Uganda (52 </a:t>
            </a:r>
            <a:r>
              <a:rPr lang="en-US" b="0" i="0" dirty="0" err="1">
                <a:effectLst/>
                <a:latin typeface="Roboto"/>
              </a:rPr>
              <a:t>kasus</a:t>
            </a:r>
            <a:r>
              <a:rPr lang="en-US" b="0" i="0" dirty="0">
                <a:effectLst/>
                <a:latin typeface="Roboto"/>
              </a:rPr>
              <a:t>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43A41-B592-4365-AE0E-22B61208B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521AB-5CDE-46B6-B4F5-BFFF63FB5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29" y="-50563"/>
            <a:ext cx="3368153" cy="17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A48F-84B4-422C-8AEE-08180293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425387"/>
            <a:ext cx="8226911" cy="4840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Virus NIPAH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EAC6-3363-408D-871C-8BE55B812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" y="2233555"/>
            <a:ext cx="8509300" cy="22026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 err="1">
                <a:effectLst/>
                <a:latin typeface="Segoe UI" panose="020B0502040204020203" pitchFamily="34" charset="0"/>
              </a:rPr>
              <a:t>Penyakit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virus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nipah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disebabkan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oleh Virus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Nipah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yang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tergolong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dalam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genus </a:t>
            </a:r>
            <a:r>
              <a:rPr lang="en-US" b="0" i="1" dirty="0" err="1">
                <a:effectLst/>
                <a:latin typeface="Segoe UI" panose="020B0502040204020203" pitchFamily="34" charset="0"/>
              </a:rPr>
              <a:t>Henipavirus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 dan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famili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 </a:t>
            </a:r>
            <a:r>
              <a:rPr lang="en-US" b="0" i="1" dirty="0" err="1">
                <a:effectLst/>
                <a:latin typeface="Segoe UI" panose="020B0502040204020203" pitchFamily="34" charset="0"/>
              </a:rPr>
              <a:t>Paramyxoviridae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 err="1">
                <a:effectLst/>
                <a:latin typeface="Segoe UI" panose="020B0502040204020203" pitchFamily="34" charset="0"/>
              </a:rPr>
              <a:t>Kontak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langsung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dengan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hewan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yang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terinfeksi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seperti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kelelawar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babi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atau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cairan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hewan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 (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seperti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darah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urin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air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liur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feses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 err="1">
                <a:effectLst/>
                <a:latin typeface="Segoe UI" panose="020B0502040204020203" pitchFamily="34" charset="0"/>
              </a:rPr>
              <a:t>Mengkonsumsi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produk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makanan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yang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telah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terkontaminasi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cairan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tubuh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hewan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yang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terinfeksi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seperti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nira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sawit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atau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buah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effectLst/>
                <a:latin typeface="Segoe UI" panose="020B0502040204020203" pitchFamily="34" charset="0"/>
              </a:rPr>
              <a:t>·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Kontak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dengan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orang yang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terinfeksi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NiV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atau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cairan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tubuhnya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termasuk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droplet,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urin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atau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effectLst/>
                <a:latin typeface="Segoe UI" panose="020B0502040204020203" pitchFamily="34" charset="0"/>
              </a:rPr>
              <a:t>darah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18273-17B7-4341-9A1A-9F75B0F9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93"/>
            <a:ext cx="2414225" cy="499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BC2F4-93A1-4CB6-8777-2B79C60DD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54" y="0"/>
            <a:ext cx="4294094" cy="20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02AD-7F1D-4F37-9651-7ED18A8B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853" y="147356"/>
            <a:ext cx="6377940" cy="1293028"/>
          </a:xfrm>
        </p:spPr>
        <p:txBody>
          <a:bodyPr/>
          <a:lstStyle/>
          <a:p>
            <a:pPr algn="l"/>
            <a:r>
              <a:rPr lang="en-US" dirty="0" err="1"/>
              <a:t>Mencegah</a:t>
            </a:r>
            <a:r>
              <a:rPr lang="en-US" dirty="0"/>
              <a:t> virus </a:t>
            </a:r>
            <a:r>
              <a:rPr lang="en-US" dirty="0" err="1"/>
              <a:t>nipah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05A9F-2DE0-42E4-BABB-84CA4A50B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611DA-1594-4F30-BE1F-FD012118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89" y="1440384"/>
            <a:ext cx="8170433" cy="4675900"/>
          </a:xfrm>
        </p:spPr>
        <p:txBody>
          <a:bodyPr>
            <a:noAutofit/>
          </a:bodyPr>
          <a:lstStyle/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Penerapan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perilaku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hidup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bersih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dan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sehat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seperti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cuci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tangan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,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konsumsi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gizi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seimbang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,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istirahat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cukup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,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etika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batuk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/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bersin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,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kelola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komorbid</a:t>
            </a:r>
            <a:endParaRPr lang="en-GB" sz="1400" b="0" i="0" dirty="0">
              <a:effectLst/>
              <a:cs typeface="Aldhabi" panose="020B0604020202020204" pitchFamily="2" charset="-78"/>
            </a:endParaRP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Hindari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perburuan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hewan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liar</a:t>
            </a: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Tidak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menambahkan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tanaman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buah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sebagai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sumber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makanan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kelelawar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sekitar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peternakan</a:t>
            </a:r>
            <a:endParaRPr lang="en-GB" sz="1400" b="0" i="0" dirty="0">
              <a:effectLst/>
              <a:cs typeface="Aldhabi" panose="020B0604020202020204" pitchFamily="2" charset="-78"/>
            </a:endParaRP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Hindari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kontak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dengan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hewan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ternak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(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seperti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babi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,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kuda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) yang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kemungkinan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terinfeksi</a:t>
            </a:r>
            <a:endParaRPr lang="en-GB" sz="1400" b="0" i="0" dirty="0">
              <a:effectLst/>
              <a:cs typeface="Aldhabi" panose="020B0604020202020204" pitchFamily="2" charset="-78"/>
            </a:endParaRP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Konsumsi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daging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secara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matang</a:t>
            </a:r>
            <a:endParaRPr lang="en-GB" sz="1400" b="0" i="0" dirty="0">
              <a:effectLst/>
              <a:cs typeface="Aldhabi" panose="020B0604020202020204" pitchFamily="2" charset="-78"/>
            </a:endParaRP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Tidak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mengonsumsi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aren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/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nira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langsung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dari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pohonnya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karena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kelelawar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dapat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mengkontaminasi</a:t>
            </a:r>
            <a:endParaRPr lang="en-GB" sz="1400" b="0" i="0" dirty="0">
              <a:effectLst/>
              <a:cs typeface="Aldhabi" panose="020B0604020202020204" pitchFamily="2" charset="-78"/>
            </a:endParaRP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Cuci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dan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kupas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buah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secara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menyeluruh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dan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buah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buah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yang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memiliki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tanda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gigitan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kelelawar</a:t>
            </a:r>
            <a:endParaRPr lang="en-GB" sz="1400" b="0" i="0" dirty="0">
              <a:effectLst/>
              <a:cs typeface="Aldhabi" panose="020B0604020202020204" pitchFamily="2" charset="-78"/>
            </a:endParaRP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Bagi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petugas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kesehatan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terapkan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pencegahan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dan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pengendalian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infeksi</a:t>
            </a:r>
            <a:endParaRPr lang="en-GB" sz="1400" b="0" i="0" dirty="0">
              <a:effectLst/>
              <a:cs typeface="Aldhabi" panose="020B0604020202020204" pitchFamily="2" charset="-78"/>
            </a:endParaRP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menghindari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kontak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dengan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orang yang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dicurigai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atau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terinfeksi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termasuk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cairan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tubuhnya</a:t>
            </a:r>
            <a:endParaRPr lang="en-GB" sz="1400" b="0" i="0" dirty="0">
              <a:effectLst/>
              <a:cs typeface="Aldhabi" panose="020B0604020202020204" pitchFamily="2" charset="-78"/>
            </a:endParaRP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menerapkan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penanganan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jenazah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pada orang yang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dicurigai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atau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terinfeksi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sesuai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ketentuan</a:t>
            </a:r>
            <a:endParaRPr lang="en-GB" sz="1400" b="0" i="0" dirty="0">
              <a:effectLst/>
              <a:cs typeface="Aldhabi" panose="020B0604020202020204" pitchFamily="2" charset="-78"/>
            </a:endParaRPr>
          </a:p>
          <a:p>
            <a:pPr marL="1141095" indent="-457200" algn="l">
              <a:buFont typeface="+mj-lt"/>
              <a:buAutoNum type="arabicPeriod"/>
            </a:pPr>
            <a:r>
              <a:rPr lang="en-GB" sz="1400" b="0" i="0" dirty="0" err="1">
                <a:effectLst/>
                <a:cs typeface="Aldhabi" panose="020B0604020202020204" pitchFamily="2" charset="-78"/>
              </a:rPr>
              <a:t>menunda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perjalanan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pada wilayah yang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saat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ini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terjadi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wabah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.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Bila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tidak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memungkinkan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perhatikan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risiko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dan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anjuran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pemerintah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 wilayah/negara </a:t>
            </a:r>
            <a:r>
              <a:rPr lang="en-GB" sz="1400" b="0" i="0" dirty="0" err="1">
                <a:effectLst/>
                <a:cs typeface="Aldhabi" panose="020B0604020202020204" pitchFamily="2" charset="-78"/>
              </a:rPr>
              <a:t>tujuan</a:t>
            </a:r>
            <a:r>
              <a:rPr lang="en-GB" sz="1400" b="0" i="0" dirty="0">
                <a:effectLst/>
                <a:cs typeface="Aldhabi" panose="020B0604020202020204" pitchFamily="2" charset="-78"/>
              </a:rPr>
              <a:t>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520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FE60D4-9430-4A53-9EC7-12CF02881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2F5C44-8751-40B4-82CD-08C09BD1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11" y="249957"/>
            <a:ext cx="3648635" cy="2097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9088F-252F-4BF5-8A1F-E493C8124DFB}"/>
              </a:ext>
            </a:extLst>
          </p:cNvPr>
          <p:cNvSpPr/>
          <p:nvPr/>
        </p:nvSpPr>
        <p:spPr>
          <a:xfrm>
            <a:off x="753035" y="1546412"/>
            <a:ext cx="3818965" cy="84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Virus </a:t>
            </a:r>
            <a:r>
              <a:rPr lang="en-US" dirty="0" err="1"/>
              <a:t>Mers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0DD8-7724-4A62-A0BB-F2439C3FB20D}"/>
              </a:ext>
            </a:extLst>
          </p:cNvPr>
          <p:cNvSpPr txBox="1"/>
          <p:nvPr/>
        </p:nvSpPr>
        <p:spPr>
          <a:xfrm>
            <a:off x="403411" y="2690336"/>
            <a:ext cx="82161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Lato"/>
              </a:rPr>
              <a:t>Virus </a:t>
            </a:r>
            <a:r>
              <a:rPr lang="en-US" b="0" i="0" dirty="0" err="1">
                <a:effectLst/>
                <a:latin typeface="Lato"/>
              </a:rPr>
              <a:t>ini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diketahui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pertama</a:t>
            </a:r>
            <a:r>
              <a:rPr lang="en-US" b="0" i="0" dirty="0">
                <a:effectLst/>
                <a:latin typeface="Lato"/>
              </a:rPr>
              <a:t> kali </a:t>
            </a:r>
            <a:r>
              <a:rPr lang="en-US" b="0" i="0" dirty="0" err="1">
                <a:effectLst/>
                <a:latin typeface="Lato"/>
              </a:rPr>
              <a:t>menyerang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manusia</a:t>
            </a:r>
            <a:r>
              <a:rPr lang="en-US" b="0" i="0" dirty="0">
                <a:effectLst/>
                <a:latin typeface="Lato"/>
              </a:rPr>
              <a:t> di Jordan pada April 2012, </a:t>
            </a:r>
            <a:r>
              <a:rPr lang="en-US" b="0" i="0" dirty="0" err="1">
                <a:effectLst/>
                <a:latin typeface="Lato"/>
              </a:rPr>
              <a:t>namun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kasus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pertama</a:t>
            </a:r>
            <a:r>
              <a:rPr lang="en-US" b="0" i="0" dirty="0">
                <a:effectLst/>
                <a:latin typeface="Lato"/>
              </a:rPr>
              <a:t> kali </a:t>
            </a:r>
            <a:r>
              <a:rPr lang="en-US" b="0" i="0" dirty="0" err="1">
                <a:effectLst/>
                <a:latin typeface="Lato"/>
              </a:rPr>
              <a:t>dilaporkan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adalah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kasus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muncul</a:t>
            </a:r>
            <a:r>
              <a:rPr lang="en-US" b="0" i="0" dirty="0">
                <a:effectLst/>
                <a:latin typeface="Lato"/>
              </a:rPr>
              <a:t> di Arab Saudi pada September 2012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C660B3-7D25-43B4-90F9-CC0DEEA1C9D8}"/>
              </a:ext>
            </a:extLst>
          </p:cNvPr>
          <p:cNvSpPr txBox="1"/>
          <p:nvPr/>
        </p:nvSpPr>
        <p:spPr>
          <a:xfrm>
            <a:off x="463924" y="4731865"/>
            <a:ext cx="8216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Lato"/>
              </a:rPr>
              <a:t>KLB MERS </a:t>
            </a:r>
            <a:r>
              <a:rPr lang="en-US" b="0" i="0" dirty="0" err="1">
                <a:effectLst/>
                <a:latin typeface="Lato"/>
              </a:rPr>
              <a:t>terbesar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terjadi</a:t>
            </a:r>
            <a:r>
              <a:rPr lang="en-US" b="0" i="0" dirty="0">
                <a:effectLst/>
                <a:latin typeface="Lato"/>
              </a:rPr>
              <a:t> di </a:t>
            </a:r>
            <a:r>
              <a:rPr lang="en-US" b="0" i="0" dirty="0" err="1">
                <a:effectLst/>
                <a:latin typeface="Lato"/>
              </a:rPr>
              <a:t>luar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Semenanjung</a:t>
            </a:r>
            <a:r>
              <a:rPr lang="en-US" b="0" i="0" dirty="0">
                <a:effectLst/>
                <a:latin typeface="Lato"/>
              </a:rPr>
              <a:t> Arab, </a:t>
            </a:r>
            <a:r>
              <a:rPr lang="en-US" b="0" i="0" dirty="0" err="1">
                <a:effectLst/>
                <a:latin typeface="Lato"/>
              </a:rPr>
              <a:t>terjadi</a:t>
            </a:r>
            <a:r>
              <a:rPr lang="en-US" b="0" i="0" dirty="0">
                <a:effectLst/>
                <a:latin typeface="Lato"/>
              </a:rPr>
              <a:t> di </a:t>
            </a:r>
            <a:r>
              <a:rPr lang="en-US" b="0" i="0" dirty="0" err="1">
                <a:effectLst/>
                <a:latin typeface="Lato"/>
              </a:rPr>
              <a:t>Republik</a:t>
            </a:r>
            <a:r>
              <a:rPr lang="en-US" b="0" i="0" dirty="0">
                <a:effectLst/>
                <a:latin typeface="Lato"/>
              </a:rPr>
              <a:t> Korea Selatan pada 2015. KLB </a:t>
            </a:r>
            <a:r>
              <a:rPr lang="en-US" b="0" i="0" dirty="0" err="1">
                <a:effectLst/>
                <a:latin typeface="Lato"/>
              </a:rPr>
              <a:t>tersebut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berhubungan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dengan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pelaku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perjalanan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kembali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dari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Semenanjung</a:t>
            </a:r>
            <a:r>
              <a:rPr lang="en-US" b="0" i="0" dirty="0">
                <a:effectLst/>
                <a:latin typeface="Lato"/>
              </a:rPr>
              <a:t> Arab.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6B347C-E45B-4EC4-96D2-18615170AC39}"/>
              </a:ext>
            </a:extLst>
          </p:cNvPr>
          <p:cNvSpPr txBox="1"/>
          <p:nvPr/>
        </p:nvSpPr>
        <p:spPr>
          <a:xfrm>
            <a:off x="463924" y="3892012"/>
            <a:ext cx="790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effectLst/>
                <a:latin typeface="Lato"/>
              </a:rPr>
              <a:t>Sampai saat ini, semua kasus MERS berhubungan dengan riwayat perjalanan menuju atau menetap di negara-negara sekitar Semenanjung Arab.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3B997-3720-46FE-B48B-B86E4785DCBB}"/>
              </a:ext>
            </a:extLst>
          </p:cNvPr>
          <p:cNvSpPr txBox="1"/>
          <p:nvPr/>
        </p:nvSpPr>
        <p:spPr>
          <a:xfrm>
            <a:off x="463924" y="5855606"/>
            <a:ext cx="8610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effectLst/>
                <a:latin typeface="Lato"/>
              </a:rPr>
              <a:t>Middle East Respiratory Syndrome (MERS)</a:t>
            </a:r>
            <a:r>
              <a:rPr lang="en-US" b="0" i="0" dirty="0">
                <a:effectLst/>
                <a:latin typeface="Lato"/>
              </a:rPr>
              <a:t> </a:t>
            </a:r>
            <a:r>
              <a:rPr lang="en-US" b="0" i="0" dirty="0" err="1">
                <a:effectLst/>
                <a:latin typeface="Lato"/>
              </a:rPr>
              <a:t>adalah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penyakit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menginfeksi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saluran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pernapasan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disebabkan</a:t>
            </a:r>
            <a:r>
              <a:rPr lang="en-US" b="0" i="0" dirty="0">
                <a:effectLst/>
                <a:latin typeface="Lato"/>
              </a:rPr>
              <a:t> oleh </a:t>
            </a:r>
            <a:r>
              <a:rPr lang="en-US" b="0" i="0" dirty="0" err="1">
                <a:effectLst/>
                <a:latin typeface="Lato"/>
              </a:rPr>
              <a:t>suatu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subtipe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baru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dari</a:t>
            </a:r>
            <a:r>
              <a:rPr lang="en-US" b="0" i="0" dirty="0">
                <a:effectLst/>
                <a:latin typeface="Lato"/>
              </a:rPr>
              <a:t> virus corona yang </a:t>
            </a:r>
            <a:r>
              <a:rPr lang="en-US" b="0" i="0" dirty="0" err="1">
                <a:effectLst/>
                <a:latin typeface="Lato"/>
              </a:rPr>
              <a:t>belum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pernah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ditemukan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menginfeksi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manusia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sebelumnya</a:t>
            </a:r>
            <a:r>
              <a:rPr lang="en-US" dirty="0">
                <a:latin typeface="La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95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45246-E40F-4248-A401-6E5CA49F1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93"/>
            <a:ext cx="2414225" cy="49991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70374F4-0D01-473B-9370-FC88ADA74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48107" b="22414"/>
          <a:stretch/>
        </p:blipFill>
        <p:spPr bwMode="auto">
          <a:xfrm>
            <a:off x="311358" y="1131083"/>
            <a:ext cx="3788233" cy="8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7AC380-76D0-4601-8548-0CE129047652}"/>
              </a:ext>
            </a:extLst>
          </p:cNvPr>
          <p:cNvSpPr txBox="1"/>
          <p:nvPr/>
        </p:nvSpPr>
        <p:spPr>
          <a:xfrm>
            <a:off x="155679" y="2146218"/>
            <a:ext cx="88326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Monkeypox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adalah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penyakit</a:t>
            </a:r>
            <a:r>
              <a:rPr lang="en-US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disebabkan</a:t>
            </a:r>
            <a:r>
              <a:rPr lang="en-US" b="0" i="0" dirty="0">
                <a:effectLst/>
                <a:latin typeface="Arial" panose="020B0604020202020204" pitchFamily="34" charset="0"/>
              </a:rPr>
              <a:t> virus monkeypox. Pada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asalnya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penyakit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ini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adalah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penyakit</a:t>
            </a:r>
            <a:r>
              <a:rPr lang="en-US" b="0" i="0" dirty="0">
                <a:effectLst/>
                <a:latin typeface="Arial" panose="020B0604020202020204" pitchFamily="34" charset="0"/>
              </a:rPr>
              <a:t> zoonosis, yang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berarti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ditularkan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dari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hewan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manusia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Penyakit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ini</a:t>
            </a:r>
            <a:r>
              <a:rPr lang="en-US" b="0" i="0" dirty="0">
                <a:effectLst/>
                <a:latin typeface="Arial" panose="020B0604020202020204" pitchFamily="34" charset="0"/>
              </a:rPr>
              <a:t> juga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dapat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menyebar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dari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manusia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manusia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80AFE6-CC38-40B1-9253-6124F9E054A5}"/>
              </a:ext>
            </a:extLst>
          </p:cNvPr>
          <p:cNvSpPr txBox="1"/>
          <p:nvPr/>
        </p:nvSpPr>
        <p:spPr>
          <a:xfrm>
            <a:off x="206667" y="3069548"/>
            <a:ext cx="86683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Monkeypox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menyebar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dari</a:t>
            </a:r>
            <a:r>
              <a:rPr lang="en-US" b="0" i="0" dirty="0">
                <a:effectLst/>
                <a:latin typeface="Arial" panose="020B0604020202020204" pitchFamily="34" charset="0"/>
              </a:rPr>
              <a:t> orang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ke</a:t>
            </a:r>
            <a:r>
              <a:rPr lang="en-US" b="0" i="0" dirty="0">
                <a:effectLst/>
                <a:latin typeface="Arial" panose="020B0604020202020204" pitchFamily="34" charset="0"/>
              </a:rPr>
              <a:t> orang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melalui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kontak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erat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dengan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seseorang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memiliki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ruam</a:t>
            </a:r>
            <a:r>
              <a:rPr lang="en-US" b="0" i="0" dirty="0">
                <a:effectLst/>
                <a:latin typeface="Arial" panose="020B0604020202020204" pitchFamily="34" charset="0"/>
              </a:rPr>
              <a:t> monkeypox,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termasuk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melalui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kontak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tatap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muka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kulit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kulit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mulut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mulut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atau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mulut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kulit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termasuk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kontak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seksual</a:t>
            </a:r>
            <a:r>
              <a:rPr lang="en-US" b="0" i="0" dirty="0">
                <a:effectLst/>
                <a:latin typeface="Arial" panose="020B0604020202020204" pitchFamily="34" charset="0"/>
              </a:rPr>
              <a:t>. WHO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masih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mempelajari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tentang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berapa</a:t>
            </a:r>
            <a:r>
              <a:rPr lang="en-US" b="0" i="0" dirty="0">
                <a:effectLst/>
                <a:latin typeface="Arial" panose="020B0604020202020204" pitchFamily="34" charset="0"/>
              </a:rPr>
              <a:t> lama orang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dengan</a:t>
            </a:r>
            <a:r>
              <a:rPr lang="en-US" b="0" i="0" dirty="0">
                <a:effectLst/>
                <a:latin typeface="Arial" panose="020B0604020202020204" pitchFamily="34" charset="0"/>
              </a:rPr>
              <a:t> monkeypox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dapat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menularkan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Untuk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situasi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saat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ini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penderita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dapat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menularkan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sampai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sampai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semua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lesi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mereka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berkerak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keropeng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telah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jatuh</a:t>
            </a:r>
            <a:r>
              <a:rPr lang="en-US" b="0" i="0" dirty="0">
                <a:effectLst/>
                <a:latin typeface="Arial" panose="020B0604020202020204" pitchFamily="34" charset="0"/>
              </a:rPr>
              <a:t> dan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lapisan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kulit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baru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telah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terbentuk</a:t>
            </a:r>
            <a:r>
              <a:rPr lang="en-US" b="0" i="0" dirty="0">
                <a:effectLst/>
                <a:latin typeface="Arial" panose="020B0604020202020204" pitchFamily="34" charset="0"/>
              </a:rPr>
              <a:t> di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bawahnya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4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BBD9-BF5A-40B0-884B-7D0DDC40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903484"/>
            <a:ext cx="6377940" cy="887507"/>
          </a:xfrm>
        </p:spPr>
        <p:txBody>
          <a:bodyPr/>
          <a:lstStyle/>
          <a:p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FB06-E248-4403-AC36-0FD7192C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2194560"/>
            <a:ext cx="8458200" cy="40690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persebaran</a:t>
            </a:r>
            <a:r>
              <a:rPr lang="en-US" dirty="0"/>
              <a:t> Virus </a:t>
            </a:r>
            <a:r>
              <a:rPr lang="en-US" dirty="0" err="1"/>
              <a:t>Covid</a:t>
            </a:r>
            <a:r>
              <a:rPr lang="en-US" dirty="0"/>
              <a:t> 19.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terebut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780.071 </a:t>
            </a:r>
            <a:r>
              <a:rPr lang="en-US" dirty="0" err="1"/>
              <a:t>jiwa</a:t>
            </a:r>
            <a:r>
              <a:rPr lang="en-US" dirty="0"/>
              <a:t>.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60%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, 21%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dan </a:t>
            </a:r>
            <a:r>
              <a:rPr lang="en-US" dirty="0" err="1"/>
              <a:t>selebihnya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, </a:t>
            </a:r>
            <a:r>
              <a:rPr lang="en-US" dirty="0" err="1"/>
              <a:t>anak</a:t>
            </a:r>
            <a:r>
              <a:rPr lang="en-US" dirty="0"/>
              <a:t>, dan </a:t>
            </a:r>
            <a:r>
              <a:rPr lang="en-US" dirty="0" err="1"/>
              <a:t>balita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19,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tracing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orang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Diketahui</a:t>
            </a:r>
            <a:r>
              <a:rPr lang="en-US" dirty="0"/>
              <a:t> orang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komorbid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Diabetes </a:t>
            </a:r>
            <a:r>
              <a:rPr lang="en-US" dirty="0" err="1"/>
              <a:t>Militius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Bagaimakah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komunitasnya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E62A-FCCF-4B7D-9404-359375B8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AD93-CEF0-49C0-B061-BD5A4744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853" y="594360"/>
            <a:ext cx="6377940" cy="1293028"/>
          </a:xfrm>
        </p:spPr>
        <p:txBody>
          <a:bodyPr/>
          <a:lstStyle/>
          <a:p>
            <a:pPr algn="l"/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di </a:t>
            </a:r>
            <a:r>
              <a:rPr lang="en-US" dirty="0" err="1"/>
              <a:t>indonesia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BDE6-015C-45FE-920E-534BC75E5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C24D9-FA6E-4496-BB25-83C2A59DE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" t="39276" r="51030" b="22682"/>
          <a:stretch/>
        </p:blipFill>
        <p:spPr>
          <a:xfrm>
            <a:off x="0" y="2302136"/>
            <a:ext cx="9144000" cy="4555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F3330-25C9-4531-82DC-EB0EABCA5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893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A73F-9C5E-4921-8BA5-8A06416A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BBA2-81E9-4D48-94F8-15AB69654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DAFF0-A223-46F0-BD9B-96C1A6396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76" t="36660" r="1471" b="25674"/>
          <a:stretch/>
        </p:blipFill>
        <p:spPr>
          <a:xfrm>
            <a:off x="0" y="-1"/>
            <a:ext cx="9117104" cy="3872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0082AF-D137-438D-8501-126F92660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75" r="1617" b="17827"/>
          <a:stretch/>
        </p:blipFill>
        <p:spPr>
          <a:xfrm>
            <a:off x="0" y="3872752"/>
            <a:ext cx="9144000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73695-84BC-403E-93B7-C90F310CB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537" cy="4975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AC2AD3-BCDF-4AC6-9374-A5B63788938B}"/>
              </a:ext>
            </a:extLst>
          </p:cNvPr>
          <p:cNvSpPr/>
          <p:nvPr/>
        </p:nvSpPr>
        <p:spPr>
          <a:xfrm>
            <a:off x="6212541" y="6333565"/>
            <a:ext cx="2783541" cy="349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WHO, </a:t>
            </a:r>
            <a:r>
              <a:rPr lang="en-US" dirty="0" err="1"/>
              <a:t>tahun</a:t>
            </a:r>
            <a:r>
              <a:rPr lang="en-US" dirty="0"/>
              <a:t>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5DC078-D3C1-46BD-938C-3FC79BA20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3" t="21751" r="21030" b="17565"/>
          <a:stretch/>
        </p:blipFill>
        <p:spPr>
          <a:xfrm>
            <a:off x="361738" y="968190"/>
            <a:ext cx="8178476" cy="47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5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9E67-EB39-4599-AA85-6ADEB2A7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SELESAI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79CAB-9C2A-4526-B6EB-C8399EC6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93"/>
            <a:ext cx="2414225" cy="499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5501AE-D4F7-4974-99DC-00B6961A8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81" t="50000" r="1471" b="12073"/>
          <a:stretch/>
        </p:blipFill>
        <p:spPr>
          <a:xfrm>
            <a:off x="0" y="887504"/>
            <a:ext cx="9144000" cy="40206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747F07-EDC5-435B-A67A-8BACE46953A5}"/>
              </a:ext>
            </a:extLst>
          </p:cNvPr>
          <p:cNvSpPr/>
          <p:nvPr/>
        </p:nvSpPr>
        <p:spPr>
          <a:xfrm>
            <a:off x="5419165" y="5634318"/>
            <a:ext cx="3361764" cy="459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Kemenkes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2613474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E18A-99E9-4D0E-8586-B53D5BAC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376DA-48AB-4DB9-9E5B-FB9AD114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52E41-5305-4141-9D0E-80F5C1896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1" t="20850" r="21912" b="7364"/>
          <a:stretch/>
        </p:blipFill>
        <p:spPr>
          <a:xfrm>
            <a:off x="216320" y="594360"/>
            <a:ext cx="8711359" cy="60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3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CEEE-062F-4AC0-B39F-EFA01990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EC23B-41F6-4840-9C6B-8C4A7EB9D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CE7CB-A60A-4D4C-A384-A2AD9983C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7" t="23320" r="30250" b="13120"/>
          <a:stretch/>
        </p:blipFill>
        <p:spPr>
          <a:xfrm>
            <a:off x="376518" y="334529"/>
            <a:ext cx="8485094" cy="61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5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5136-2779-443C-92B2-99DD42B9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selesai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D62B-8A60-4A57-844C-1D88DE380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9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DC9430-5E37-46FD-B0FB-60EDA1A1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477BA2-3409-4029-9A2A-55433AAC9B3B}"/>
              </a:ext>
            </a:extLst>
          </p:cNvPr>
          <p:cNvSpPr/>
          <p:nvPr/>
        </p:nvSpPr>
        <p:spPr>
          <a:xfrm>
            <a:off x="2595282" y="900953"/>
            <a:ext cx="63335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Awal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di </a:t>
            </a:r>
            <a:r>
              <a:rPr lang="en-US" dirty="0" err="1"/>
              <a:t>komunitas</a:t>
            </a:r>
            <a:endParaRPr lang="en-US" dirty="0"/>
          </a:p>
        </p:txBody>
      </p:sp>
      <p:pic>
        <p:nvPicPr>
          <p:cNvPr id="1026" name="Picture 2" descr="CDC Museum COVID-19 Timeline | David J. Sencer CDC Museum | CDC">
            <a:extLst>
              <a:ext uri="{FF2B5EF4-FFF2-40B4-BE49-F238E27FC236}">
                <a16:creationId xmlns:a16="http://schemas.microsoft.com/office/drawing/2014/main" id="{E36DDA1D-342B-434D-855F-B4BEC680C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8" y="2208000"/>
            <a:ext cx="3567683" cy="19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CCD4EE-1209-4661-A470-863E9DD5F43A}"/>
              </a:ext>
            </a:extLst>
          </p:cNvPr>
          <p:cNvSpPr txBox="1"/>
          <p:nvPr/>
        </p:nvSpPr>
        <p:spPr>
          <a:xfrm>
            <a:off x="4356847" y="27625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effectLst/>
                <a:latin typeface="Lato"/>
              </a:rPr>
              <a:t>severe acute respiratory syndrome</a:t>
            </a:r>
            <a:r>
              <a:rPr lang="en-US" b="0" i="0" dirty="0">
                <a:effectLst/>
                <a:latin typeface="Lato"/>
              </a:rPr>
              <a:t> (SARS)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503F6E-E69B-4961-869B-C3B66A71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4448315"/>
            <a:ext cx="3783954" cy="2126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7F5816-461A-4C6B-B919-3594BDCD98A4}"/>
              </a:ext>
            </a:extLst>
          </p:cNvPr>
          <p:cNvSpPr txBox="1"/>
          <p:nvPr/>
        </p:nvSpPr>
        <p:spPr>
          <a:xfrm>
            <a:off x="4572000" y="55113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avian </a:t>
            </a:r>
            <a:r>
              <a:rPr lang="en-US" dirty="0" err="1"/>
              <a:t>ainfluenza</a:t>
            </a:r>
            <a:r>
              <a:rPr lang="en-US" dirty="0"/>
              <a:t> A (H7N9)</a:t>
            </a:r>
          </a:p>
        </p:txBody>
      </p:sp>
    </p:spTree>
    <p:extLst>
      <p:ext uri="{BB962C8B-B14F-4D97-AF65-F5344CB8AC3E}">
        <p14:creationId xmlns:p14="http://schemas.microsoft.com/office/powerpoint/2010/main" val="56622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FF0F-1DBB-4110-9D67-962CF375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endParaRPr lang="en-US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E74023F1-18A8-40F3-B799-546D5C88F5F2}"/>
              </a:ext>
            </a:extLst>
          </p:cNvPr>
          <p:cNvSpPr txBox="1"/>
          <p:nvPr/>
        </p:nvSpPr>
        <p:spPr>
          <a:xfrm>
            <a:off x="766482" y="2736383"/>
            <a:ext cx="707315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b="0" i="0" dirty="0" err="1">
                <a:effectLst/>
                <a:latin typeface="Roboto"/>
              </a:rPr>
              <a:t>penyakit</a:t>
            </a:r>
            <a:r>
              <a:rPr lang="en-US" sz="2400" b="0" i="0" dirty="0">
                <a:effectLst/>
                <a:latin typeface="Roboto"/>
              </a:rPr>
              <a:t> </a:t>
            </a:r>
            <a:r>
              <a:rPr lang="en-US" sz="2400" b="0" i="0" dirty="0" err="1">
                <a:effectLst/>
                <a:latin typeface="Roboto"/>
              </a:rPr>
              <a:t>jantung</a:t>
            </a:r>
            <a:r>
              <a:rPr lang="en-US" sz="2400" b="0" i="0" dirty="0">
                <a:effectLst/>
                <a:latin typeface="Roboto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stroke,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0" i="0" dirty="0" err="1">
                <a:effectLst/>
                <a:latin typeface="Roboto"/>
              </a:rPr>
              <a:t>diabets</a:t>
            </a:r>
            <a:r>
              <a:rPr lang="en-US" sz="2400" b="0" i="0" dirty="0">
                <a:effectLst/>
                <a:latin typeface="Roboto"/>
              </a:rPr>
              <a:t> </a:t>
            </a:r>
            <a:r>
              <a:rPr lang="en-US" sz="2400" b="0" i="0" dirty="0" err="1">
                <a:effectLst/>
                <a:latin typeface="Roboto"/>
              </a:rPr>
              <a:t>tipe</a:t>
            </a:r>
            <a:r>
              <a:rPr lang="en-US" sz="2400" b="0" i="0" dirty="0">
                <a:effectLst/>
                <a:latin typeface="Roboto"/>
              </a:rPr>
              <a:t> 2,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0" i="0" dirty="0" err="1">
                <a:effectLst/>
                <a:latin typeface="Roboto"/>
              </a:rPr>
              <a:t>hipertensi</a:t>
            </a:r>
            <a:r>
              <a:rPr lang="en-US" sz="2400" b="0" i="0" dirty="0">
                <a:effectLst/>
                <a:latin typeface="Roboto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0" i="0" dirty="0" err="1">
                <a:effectLst/>
                <a:latin typeface="Roboto"/>
              </a:rPr>
              <a:t>kanker</a:t>
            </a:r>
            <a:r>
              <a:rPr lang="en-US" sz="2400" b="0" i="0" dirty="0">
                <a:effectLst/>
                <a:latin typeface="Roboto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0" i="0" dirty="0" err="1">
                <a:effectLst/>
                <a:latin typeface="Roboto"/>
              </a:rPr>
              <a:t>demensia</a:t>
            </a:r>
            <a:r>
              <a:rPr lang="en-US" sz="2400" b="0" i="0" dirty="0">
                <a:effectLst/>
                <a:latin typeface="Roboto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dan </a:t>
            </a:r>
            <a:r>
              <a:rPr lang="en-US" sz="2400" b="0" i="0" dirty="0" err="1">
                <a:effectLst/>
                <a:latin typeface="Roboto"/>
              </a:rPr>
              <a:t>depresi</a:t>
            </a:r>
            <a:r>
              <a:rPr lang="en-US" sz="2400" b="0" i="0" dirty="0">
                <a:solidFill>
                  <a:srgbClr val="2A2A2A"/>
                </a:solidFill>
                <a:effectLst/>
                <a:latin typeface="Roboto"/>
              </a:rPr>
              <a:t>.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928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E0FB-E527-4404-823D-3FFB3155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ABAD 21 SAAT 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AB98-8EA1-4620-8264-CFB315E3C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584525"/>
            <a:ext cx="7955280" cy="2874982"/>
          </a:xfrm>
        </p:spPr>
        <p:txBody>
          <a:bodyPr>
            <a:normAutofit/>
          </a:bodyPr>
          <a:lstStyle/>
          <a:p>
            <a:r>
              <a:rPr lang="en-US" b="0" i="1" dirty="0">
                <a:effectLst/>
                <a:latin typeface="Lato"/>
              </a:rPr>
              <a:t>emerging infectious disease</a:t>
            </a:r>
            <a:r>
              <a:rPr lang="en-US" b="0" i="0" dirty="0">
                <a:effectLst/>
                <a:latin typeface="Lato"/>
              </a:rPr>
              <a:t> (EIDs)</a:t>
            </a:r>
          </a:p>
          <a:p>
            <a:r>
              <a:rPr lang="en-US" dirty="0" err="1">
                <a:latin typeface="Lato"/>
              </a:rPr>
              <a:t>Penyebaran</a:t>
            </a:r>
            <a:r>
              <a:rPr lang="en-US" dirty="0">
                <a:latin typeface="Lato"/>
              </a:rPr>
              <a:t> yang </a:t>
            </a:r>
            <a:r>
              <a:rPr lang="en-US" dirty="0" err="1">
                <a:latin typeface="Lato"/>
              </a:rPr>
              <a:t>sangat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cepat</a:t>
            </a:r>
            <a:endParaRPr lang="en-US" dirty="0">
              <a:latin typeface="Lato"/>
            </a:endParaRPr>
          </a:p>
          <a:p>
            <a:r>
              <a:rPr lang="en-US" dirty="0" err="1">
                <a:latin typeface="Lato"/>
              </a:rPr>
              <a:t>Kehawatiran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menjadikan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penyebab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kematian</a:t>
            </a:r>
            <a:r>
              <a:rPr lang="en-US" dirty="0">
                <a:latin typeface="Lato"/>
              </a:rPr>
              <a:t> di dunia</a:t>
            </a:r>
          </a:p>
          <a:p>
            <a:r>
              <a:rPr lang="en-US" dirty="0" err="1">
                <a:latin typeface="Lato"/>
              </a:rPr>
              <a:t>Dampak</a:t>
            </a:r>
            <a:r>
              <a:rPr lang="en-US" dirty="0">
                <a:latin typeface="Lato"/>
              </a:rPr>
              <a:t> social dan </a:t>
            </a:r>
            <a:r>
              <a:rPr lang="en-US" dirty="0" err="1">
                <a:latin typeface="Lato"/>
              </a:rPr>
              <a:t>ekonomi</a:t>
            </a:r>
            <a:endParaRPr lang="en-US" dirty="0">
              <a:latin typeface="Lato"/>
            </a:endParaRPr>
          </a:p>
          <a:p>
            <a:r>
              <a:rPr lang="en-US" dirty="0" err="1">
                <a:latin typeface="Lato"/>
              </a:rPr>
              <a:t>Bagi</a:t>
            </a:r>
            <a:r>
              <a:rPr lang="en-US" dirty="0">
                <a:latin typeface="Lato"/>
              </a:rPr>
              <a:t> negara </a:t>
            </a:r>
            <a:r>
              <a:rPr lang="en-US" dirty="0" err="1">
                <a:latin typeface="Lato"/>
              </a:rPr>
              <a:t>berkembang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sangat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berdampak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terutama</a:t>
            </a:r>
            <a:r>
              <a:rPr lang="en-US" dirty="0">
                <a:latin typeface="Lato"/>
              </a:rPr>
              <a:t> di </a:t>
            </a:r>
            <a:r>
              <a:rPr lang="en-US" dirty="0" err="1">
                <a:latin typeface="Lato"/>
              </a:rPr>
              <a:t>biaya</a:t>
            </a:r>
            <a:r>
              <a:rPr lang="en-US" dirty="0">
                <a:latin typeface="Lato"/>
              </a:rPr>
              <a:t> (</a:t>
            </a:r>
            <a:r>
              <a:rPr lang="en-US" dirty="0" err="1">
                <a:latin typeface="Lato"/>
              </a:rPr>
              <a:t>Kanada</a:t>
            </a:r>
            <a:r>
              <a:rPr lang="en-US" dirty="0">
                <a:latin typeface="Lato"/>
              </a:rPr>
              <a:t> dan negara Asia </a:t>
            </a:r>
            <a:r>
              <a:rPr lang="en-US" dirty="0" err="1">
                <a:latin typeface="Lato"/>
              </a:rPr>
              <a:t>untuk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penaganan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penyakit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infeksi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membutuhkan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biaya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hampir</a:t>
            </a:r>
            <a:r>
              <a:rPr lang="en-US" dirty="0">
                <a:latin typeface="Lato"/>
              </a:rPr>
              <a:t> 50 </a:t>
            </a:r>
            <a:r>
              <a:rPr lang="en-US" dirty="0" err="1">
                <a:latin typeface="Lato"/>
              </a:rPr>
              <a:t>milyar</a:t>
            </a:r>
            <a:r>
              <a:rPr lang="en-US" dirty="0">
                <a:latin typeface="Lato"/>
              </a:rPr>
              <a:t> </a:t>
            </a:r>
            <a:r>
              <a:rPr lang="en-US" dirty="0" err="1">
                <a:latin typeface="Lato"/>
              </a:rPr>
              <a:t>dolar</a:t>
            </a:r>
            <a:r>
              <a:rPr lang="en-US" dirty="0">
                <a:latin typeface="Lato"/>
              </a:rPr>
              <a:t> Amerika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E66F9-9C26-4A5E-91A5-C9488F0F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537" cy="4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0D53A-9DDD-4558-96A4-B252C32B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77" y="1479176"/>
            <a:ext cx="8563088" cy="4787153"/>
          </a:xfrm>
        </p:spPr>
        <p:txBody>
          <a:bodyPr>
            <a:normAutofit/>
          </a:bodyPr>
          <a:lstStyle/>
          <a:p>
            <a:r>
              <a:rPr lang="en-US" b="0" i="1" dirty="0">
                <a:effectLst/>
                <a:latin typeface="Lato"/>
              </a:rPr>
              <a:t>emerging infectious disease</a:t>
            </a:r>
            <a:r>
              <a:rPr lang="en-US" b="0" i="0" dirty="0">
                <a:effectLst/>
                <a:latin typeface="Lato"/>
              </a:rPr>
              <a:t> (EIDs)&gt; </a:t>
            </a:r>
            <a:r>
              <a:rPr lang="en-US" b="0" i="0" dirty="0" err="1">
                <a:effectLst/>
                <a:latin typeface="Lato"/>
              </a:rPr>
              <a:t>penyakit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muncul</a:t>
            </a:r>
            <a:r>
              <a:rPr lang="en-US" b="0" i="0" dirty="0">
                <a:effectLst/>
                <a:latin typeface="Lato"/>
              </a:rPr>
              <a:t> dan </a:t>
            </a:r>
            <a:r>
              <a:rPr lang="en-US" b="0" i="0" dirty="0" err="1">
                <a:effectLst/>
                <a:latin typeface="Lato"/>
              </a:rPr>
              <a:t>menyerang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suatu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populasi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untuk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pertama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kalinya</a:t>
            </a:r>
            <a:r>
              <a:rPr lang="en-US" b="0" i="0" dirty="0">
                <a:effectLst/>
                <a:latin typeface="Lato"/>
              </a:rPr>
              <a:t>, </a:t>
            </a:r>
            <a:r>
              <a:rPr lang="en-US" b="0" i="0" dirty="0" err="1">
                <a:effectLst/>
                <a:latin typeface="Lato"/>
              </a:rPr>
              <a:t>atau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telah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ada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sebelumnya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namun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meningkat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dengan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sangat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cepat</a:t>
            </a:r>
            <a:r>
              <a:rPr lang="en-US" b="0" i="0" dirty="0">
                <a:effectLst/>
                <a:latin typeface="Lato"/>
              </a:rPr>
              <a:t>, </a:t>
            </a:r>
            <a:r>
              <a:rPr lang="en-US" b="0" i="0" dirty="0" err="1">
                <a:effectLst/>
                <a:latin typeface="Lato"/>
              </a:rPr>
              <a:t>baik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dalam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hal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jumlah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kasus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baru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didalam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suatu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populasi</a:t>
            </a:r>
            <a:r>
              <a:rPr lang="en-US" b="0" i="0" dirty="0">
                <a:effectLst/>
                <a:latin typeface="Lato"/>
              </a:rPr>
              <a:t>, </a:t>
            </a:r>
            <a:r>
              <a:rPr lang="en-US" b="0" i="0" dirty="0" err="1">
                <a:effectLst/>
                <a:latin typeface="Lato"/>
              </a:rPr>
              <a:t>atau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penyebaranya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ke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daerah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geografis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baru</a:t>
            </a:r>
            <a:endParaRPr lang="en-US" b="0" i="0" dirty="0">
              <a:effectLst/>
              <a:latin typeface="Lato"/>
            </a:endParaRPr>
          </a:p>
          <a:p>
            <a:r>
              <a:rPr lang="en-US" b="0" i="0" dirty="0" err="1">
                <a:effectLst/>
                <a:latin typeface="Lato"/>
              </a:rPr>
              <a:t>penyakit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pernah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terjadi</a:t>
            </a:r>
            <a:r>
              <a:rPr lang="en-US" b="0" i="0" dirty="0">
                <a:effectLst/>
                <a:latin typeface="Lato"/>
              </a:rPr>
              <a:t> di </a:t>
            </a:r>
            <a:r>
              <a:rPr lang="en-US" b="0" i="0" dirty="0" err="1">
                <a:effectLst/>
                <a:latin typeface="Lato"/>
              </a:rPr>
              <a:t>suatu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daerah</a:t>
            </a:r>
            <a:r>
              <a:rPr lang="en-US" b="0" i="0" dirty="0">
                <a:effectLst/>
                <a:latin typeface="Lato"/>
              </a:rPr>
              <a:t> di masa </a:t>
            </a:r>
            <a:r>
              <a:rPr lang="en-US" b="0" i="0" dirty="0" err="1">
                <a:effectLst/>
                <a:latin typeface="Lato"/>
              </a:rPr>
              <a:t>lalu</a:t>
            </a:r>
            <a:r>
              <a:rPr lang="en-US" b="0" i="0" dirty="0">
                <a:effectLst/>
                <a:latin typeface="Lato"/>
              </a:rPr>
              <a:t>, </a:t>
            </a:r>
            <a:r>
              <a:rPr lang="en-US" b="0" i="0" dirty="0" err="1">
                <a:effectLst/>
                <a:latin typeface="Lato"/>
              </a:rPr>
              <a:t>kemudian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menurun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atau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telah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dikendalikan</a:t>
            </a:r>
            <a:r>
              <a:rPr lang="en-US" b="0" i="0" dirty="0">
                <a:effectLst/>
                <a:latin typeface="Lato"/>
              </a:rPr>
              <a:t>, </a:t>
            </a:r>
            <a:r>
              <a:rPr lang="en-US" b="0" i="0" dirty="0" err="1">
                <a:effectLst/>
                <a:latin typeface="Lato"/>
              </a:rPr>
              <a:t>namun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kemudian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dilaporkan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lagi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dalam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jumlah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meningkat</a:t>
            </a:r>
            <a:endParaRPr lang="en-US" b="0" i="0" dirty="0">
              <a:effectLst/>
              <a:latin typeface="Lato"/>
            </a:endParaRPr>
          </a:p>
          <a:p>
            <a:r>
              <a:rPr lang="en-US" b="0" i="0" dirty="0" err="1">
                <a:effectLst/>
                <a:latin typeface="Lato"/>
              </a:rPr>
              <a:t>penyakit</a:t>
            </a:r>
            <a:r>
              <a:rPr lang="en-US" b="0" i="0" dirty="0">
                <a:effectLst/>
                <a:latin typeface="Lato"/>
              </a:rPr>
              <a:t> lama </a:t>
            </a:r>
            <a:r>
              <a:rPr lang="en-US" b="0" i="0" dirty="0" err="1">
                <a:effectLst/>
                <a:latin typeface="Lato"/>
              </a:rPr>
              <a:t>muncul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dalam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bentuk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klinis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baru</a:t>
            </a:r>
            <a:r>
              <a:rPr lang="en-US" b="0" i="0" dirty="0">
                <a:effectLst/>
                <a:latin typeface="Lato"/>
              </a:rPr>
              <a:t>, yang </a:t>
            </a:r>
            <a:r>
              <a:rPr lang="en-US" b="0" i="0" dirty="0" err="1">
                <a:effectLst/>
                <a:latin typeface="Lato"/>
              </a:rPr>
              <a:t>bisa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jadi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lebih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parah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atau</a:t>
            </a:r>
            <a:r>
              <a:rPr lang="en-US" b="0" i="0" dirty="0">
                <a:effectLst/>
                <a:latin typeface="Lato"/>
              </a:rPr>
              <a:t> fatal. </a:t>
            </a:r>
            <a:r>
              <a:rPr lang="en-US" b="0" i="0" dirty="0" err="1">
                <a:effectLst/>
                <a:latin typeface="Lato"/>
              </a:rPr>
              <a:t>Penyakit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ini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disebut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dengan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penyakit</a:t>
            </a:r>
            <a:r>
              <a:rPr lang="en-US" b="0" i="0" dirty="0">
                <a:effectLst/>
                <a:latin typeface="Lato"/>
              </a:rPr>
              <a:t> lama (</a:t>
            </a:r>
            <a:r>
              <a:rPr lang="en-US" b="0" i="1" dirty="0">
                <a:effectLst/>
                <a:latin typeface="Lato"/>
              </a:rPr>
              <a:t>re-emerging</a:t>
            </a:r>
            <a:r>
              <a:rPr lang="en-US" b="0" i="0" dirty="0">
                <a:effectLst/>
                <a:latin typeface="Lato"/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B5B1B-80C6-4BBA-9D45-11E321CE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537" cy="4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8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0F50-EE57-4613-974A-CEC31A56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Asal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6C853-2083-4A44-AE63-4148892C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  <p:pic>
        <p:nvPicPr>
          <p:cNvPr id="2050" name="Picture 2" descr="Ayam hewan peliharaan burung, ayam, hewan, galliformes ...">
            <a:extLst>
              <a:ext uri="{FF2B5EF4-FFF2-40B4-BE49-F238E27FC236}">
                <a16:creationId xmlns:a16="http://schemas.microsoft.com/office/drawing/2014/main" id="{742BCD2E-EA03-474F-8522-7EE0BC849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4" y="1880156"/>
            <a:ext cx="1902199" cy="22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lelawar Sering Dianggap Sebagai Pembawa Virus Berbahaya ...">
            <a:extLst>
              <a:ext uri="{FF2B5EF4-FFF2-40B4-BE49-F238E27FC236}">
                <a16:creationId xmlns:a16="http://schemas.microsoft.com/office/drawing/2014/main" id="{BAF64598-6DB0-433A-B7EE-1E966E87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4" y="4122563"/>
            <a:ext cx="310246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ucing kartun png | PNGWing">
            <a:extLst>
              <a:ext uri="{FF2B5EF4-FFF2-40B4-BE49-F238E27FC236}">
                <a16:creationId xmlns:a16="http://schemas.microsoft.com/office/drawing/2014/main" id="{6477EBBD-1DF4-4081-AFE0-7C7877B0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46" y="1880155"/>
            <a:ext cx="1321749" cy="23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jing Menjulurkan Lidah, Ternyata untuk Menyesuaikan Suhu ...">
            <a:extLst>
              <a:ext uri="{FF2B5EF4-FFF2-40B4-BE49-F238E27FC236}">
                <a16:creationId xmlns:a16="http://schemas.microsoft.com/office/drawing/2014/main" id="{C400D289-4BB0-4172-A7A7-4095F538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82" y="3127319"/>
            <a:ext cx="17049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ambar Kartun Burung, Burung, hewan, ayam png | PNGEgg">
            <a:extLst>
              <a:ext uri="{FF2B5EF4-FFF2-40B4-BE49-F238E27FC236}">
                <a16:creationId xmlns:a16="http://schemas.microsoft.com/office/drawing/2014/main" id="{864670F3-6563-4B8A-BBBB-A50C5CE8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69" y="1905576"/>
            <a:ext cx="173128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artun monyet, kartun, monyet, hewan png | PNGWing">
            <a:extLst>
              <a:ext uri="{FF2B5EF4-FFF2-40B4-BE49-F238E27FC236}">
                <a16:creationId xmlns:a16="http://schemas.microsoft.com/office/drawing/2014/main" id="{8A596EE1-4CC5-4333-8FD6-E8CA14D9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63" y="4251270"/>
            <a:ext cx="1735994" cy="13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98D377-2924-4881-8903-CAE5FC6C74B7}"/>
              </a:ext>
            </a:extLst>
          </p:cNvPr>
          <p:cNvSpPr/>
          <p:nvPr/>
        </p:nvSpPr>
        <p:spPr>
          <a:xfrm>
            <a:off x="5707239" y="1255562"/>
            <a:ext cx="3079376" cy="100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 err="1">
                <a:solidFill>
                  <a:schemeClr val="tx1"/>
                </a:solidFill>
                <a:effectLst/>
                <a:latin typeface="Lato"/>
              </a:rPr>
              <a:t>penyakit</a:t>
            </a:r>
            <a:r>
              <a:rPr lang="en-US" b="0" i="0" dirty="0">
                <a:solidFill>
                  <a:schemeClr val="tx1"/>
                </a:solidFill>
                <a:effectLst/>
                <a:latin typeface="Lato"/>
              </a:rPr>
              <a:t> emerging dan </a:t>
            </a:r>
            <a:r>
              <a:rPr lang="en-US" b="0" i="1" dirty="0">
                <a:solidFill>
                  <a:schemeClr val="tx1"/>
                </a:solidFill>
                <a:effectLst/>
                <a:latin typeface="Lato"/>
              </a:rPr>
              <a:t>re-emerging</a:t>
            </a:r>
            <a:r>
              <a:rPr lang="en-US" b="0" i="0" dirty="0">
                <a:solidFill>
                  <a:schemeClr val="tx1"/>
                </a:solidFill>
                <a:effectLst/>
                <a:latin typeface="Lato"/>
              </a:rPr>
              <a:t> 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/>
              </a:rPr>
              <a:t>asalnya</a:t>
            </a:r>
            <a:r>
              <a:rPr lang="en-US" b="0" i="0" dirty="0">
                <a:solidFill>
                  <a:schemeClr val="tx1"/>
                </a:solidFill>
                <a:effectLst/>
                <a:latin typeface="La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/>
              </a:rPr>
              <a:t>adalah</a:t>
            </a:r>
            <a:r>
              <a:rPr lang="en-US" b="0" i="0" dirty="0">
                <a:solidFill>
                  <a:schemeClr val="tx1"/>
                </a:solidFill>
                <a:effectLst/>
                <a:latin typeface="Lato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/>
              </a:rPr>
              <a:t>zoonotik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0D004-7CAE-4D2D-BAAC-DBF0B99968D7}"/>
              </a:ext>
            </a:extLst>
          </p:cNvPr>
          <p:cNvSpPr/>
          <p:nvPr/>
        </p:nvSpPr>
        <p:spPr>
          <a:xfrm>
            <a:off x="5707239" y="2433775"/>
            <a:ext cx="3079376" cy="100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0" i="0" dirty="0">
                <a:solidFill>
                  <a:schemeClr val="tx1"/>
                </a:solidFill>
                <a:effectLst/>
                <a:latin typeface="Lato"/>
              </a:rPr>
              <a:t>sekitar 60% dari penyakit infeksi pada manusia telah dikenali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910D3-B247-4E8B-94B9-8ADE5140396B}"/>
              </a:ext>
            </a:extLst>
          </p:cNvPr>
          <p:cNvSpPr txBox="1"/>
          <p:nvPr/>
        </p:nvSpPr>
        <p:spPr>
          <a:xfrm>
            <a:off x="443220" y="572598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effectLst/>
                <a:latin typeface="Lato"/>
              </a:rPr>
              <a:t>sekitar</a:t>
            </a:r>
            <a:r>
              <a:rPr lang="en-US" b="0" i="0" dirty="0">
                <a:effectLst/>
                <a:latin typeface="Lato"/>
              </a:rPr>
              <a:t> 75% EIDs, yang </a:t>
            </a:r>
            <a:r>
              <a:rPr lang="en-US" b="0" i="0" dirty="0" err="1">
                <a:effectLst/>
                <a:latin typeface="Lato"/>
              </a:rPr>
              <a:t>menyerang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manusia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dalam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tiga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dekade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terakhir</a:t>
            </a:r>
            <a:r>
              <a:rPr lang="en-US" b="0" i="0" dirty="0">
                <a:effectLst/>
                <a:latin typeface="Lato"/>
              </a:rPr>
              <a:t>, </a:t>
            </a:r>
            <a:r>
              <a:rPr lang="en-US" b="0" i="0" dirty="0" err="1">
                <a:effectLst/>
                <a:latin typeface="Lato"/>
              </a:rPr>
              <a:t>berasal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dari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hewan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3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41AF-8C7A-43C6-B972-A490AF40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28" y="789158"/>
            <a:ext cx="6377940" cy="1293028"/>
          </a:xfrm>
        </p:spPr>
        <p:txBody>
          <a:bodyPr/>
          <a:lstStyle/>
          <a:p>
            <a:pPr algn="l"/>
            <a:r>
              <a:rPr lang="en-US" dirty="0" err="1"/>
              <a:t>Rerata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89B04-D3C4-4EEB-8205-093184C74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65"/>
            <a:ext cx="2414225" cy="49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BFA97-D148-4952-970A-B64344B5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28" y="2295994"/>
            <a:ext cx="6022041" cy="4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E727-553A-4CD3-8238-86204DC4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Tahun</a:t>
            </a:r>
            <a:r>
              <a:rPr lang="en-US" dirty="0"/>
              <a:t> 1940 </a:t>
            </a:r>
            <a:r>
              <a:rPr lang="en-US" dirty="0" err="1"/>
              <a:t>hingga</a:t>
            </a:r>
            <a:r>
              <a:rPr lang="en-US" dirty="0"/>
              <a:t> 2004 </a:t>
            </a:r>
            <a:r>
              <a:rPr lang="en-US" dirty="0" err="1"/>
              <a:t>perkemabngan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meningkat</a:t>
            </a:r>
            <a:endParaRPr lang="en-US" dirty="0"/>
          </a:p>
          <a:p>
            <a:r>
              <a:rPr lang="en-US" dirty="0"/>
              <a:t>Rata-rata total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350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endParaRPr lang="en-US" dirty="0"/>
          </a:p>
          <a:p>
            <a:r>
              <a:rPr lang="en-US" b="0" i="0" dirty="0">
                <a:effectLst/>
                <a:latin typeface="Lato"/>
              </a:rPr>
              <a:t>“</a:t>
            </a:r>
            <a:r>
              <a:rPr lang="en-US" b="0" i="1" dirty="0">
                <a:effectLst/>
                <a:latin typeface="Lato"/>
              </a:rPr>
              <a:t>hotspot</a:t>
            </a:r>
            <a:r>
              <a:rPr lang="en-US" b="0" i="0" dirty="0">
                <a:effectLst/>
                <a:latin typeface="Lato"/>
              </a:rPr>
              <a:t>” global </a:t>
            </a:r>
            <a:r>
              <a:rPr lang="en-US" b="0" i="0" dirty="0" err="1">
                <a:effectLst/>
                <a:latin typeface="Lato"/>
              </a:rPr>
              <a:t>untuk</a:t>
            </a:r>
            <a:r>
              <a:rPr lang="en-US" b="0" i="0" dirty="0">
                <a:effectLst/>
                <a:latin typeface="Lato"/>
              </a:rPr>
              <a:t> EIDs </a:t>
            </a:r>
            <a:r>
              <a:rPr lang="en-US" b="0" i="0" dirty="0" err="1">
                <a:effectLst/>
                <a:latin typeface="Lato"/>
              </a:rPr>
              <a:t>adalah</a:t>
            </a:r>
            <a:r>
              <a:rPr lang="en-US" b="0" i="0" dirty="0">
                <a:effectLst/>
                <a:latin typeface="Lato"/>
              </a:rPr>
              <a:t> negara-negara yang </a:t>
            </a:r>
            <a:r>
              <a:rPr lang="en-US" b="0" i="0" dirty="0" err="1">
                <a:effectLst/>
                <a:latin typeface="Lato"/>
              </a:rPr>
              <a:t>berhubungan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dengan</a:t>
            </a:r>
            <a:r>
              <a:rPr lang="en-US" b="0" i="0" dirty="0">
                <a:effectLst/>
                <a:latin typeface="Lato"/>
              </a:rPr>
              <a:t> Dataran Indo-</a:t>
            </a:r>
            <a:r>
              <a:rPr lang="en-US" b="0" i="0" dirty="0" err="1">
                <a:effectLst/>
                <a:latin typeface="Lato"/>
              </a:rPr>
              <a:t>Gangga</a:t>
            </a:r>
            <a:r>
              <a:rPr lang="en-US" b="0" i="0" dirty="0">
                <a:effectLst/>
                <a:latin typeface="Lato"/>
              </a:rPr>
              <a:t> dan DAS Mekong. Virus </a:t>
            </a:r>
            <a:r>
              <a:rPr lang="en-US" b="0" i="0" dirty="0" err="1">
                <a:effectLst/>
                <a:latin typeface="Lato"/>
              </a:rPr>
              <a:t>Nipah</a:t>
            </a:r>
            <a:r>
              <a:rPr lang="en-US" b="0" i="0" dirty="0">
                <a:effectLst/>
                <a:latin typeface="Lato"/>
              </a:rPr>
              <a:t>, </a:t>
            </a:r>
            <a:r>
              <a:rPr lang="en-US" b="0" i="0" dirty="0" err="1">
                <a:effectLst/>
                <a:latin typeface="Lato"/>
              </a:rPr>
              <a:t>demam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berdarah</a:t>
            </a:r>
            <a:r>
              <a:rPr lang="en-US" b="0" i="0" dirty="0">
                <a:effectLst/>
                <a:latin typeface="Lato"/>
              </a:rPr>
              <a:t> Crimean-Congo dan avian influenza (H5N1) </a:t>
            </a:r>
            <a:r>
              <a:rPr lang="en-US" b="0" i="0" dirty="0" err="1">
                <a:effectLst/>
                <a:latin typeface="Lato"/>
              </a:rPr>
              <a:t>merupakan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contoh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penyakit</a:t>
            </a:r>
            <a:r>
              <a:rPr lang="en-US" b="0" i="0" dirty="0">
                <a:effectLst/>
                <a:latin typeface="Lato"/>
              </a:rPr>
              <a:t> yang </a:t>
            </a:r>
            <a:r>
              <a:rPr lang="en-US" b="0" i="0" dirty="0" err="1">
                <a:effectLst/>
                <a:latin typeface="Lato"/>
              </a:rPr>
              <a:t>telah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muncul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baru-baru</a:t>
            </a:r>
            <a:r>
              <a:rPr lang="en-US" b="0" i="0" dirty="0">
                <a:effectLst/>
                <a:latin typeface="Lato"/>
              </a:rPr>
              <a:t> </a:t>
            </a:r>
            <a:r>
              <a:rPr lang="en-US" b="0" i="0" dirty="0" err="1">
                <a:effectLst/>
                <a:latin typeface="Lato"/>
              </a:rPr>
              <a:t>ini</a:t>
            </a:r>
            <a:r>
              <a:rPr lang="en-US" b="0" i="0" dirty="0">
                <a:effectLst/>
                <a:latin typeface="Lato"/>
              </a:rPr>
              <a:t> dan </a:t>
            </a:r>
            <a:r>
              <a:rPr lang="en-US" b="0" i="0" dirty="0" err="1">
                <a:effectLst/>
                <a:latin typeface="Lato"/>
              </a:rPr>
              <a:t>menyerah</a:t>
            </a:r>
            <a:r>
              <a:rPr lang="en-US" b="0" i="0" dirty="0">
                <a:effectLst/>
                <a:latin typeface="Lato"/>
              </a:rPr>
              <a:t> WHO Kawasan Asia Tenggara.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E2EF5-D785-4578-A0F9-06A6EB06B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42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4163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1039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Lato</vt:lpstr>
      <vt:lpstr>Roboto</vt:lpstr>
      <vt:lpstr>Segoe UI</vt:lpstr>
      <vt:lpstr>Vapor Trail</vt:lpstr>
      <vt:lpstr>Asuhan Keperawatan Komunitas DENGAN PENYAKIT INFEKSI dan kronis</vt:lpstr>
      <vt:lpstr>PowerPoint Presentation</vt:lpstr>
      <vt:lpstr>PowerPoint Presentation</vt:lpstr>
      <vt:lpstr>Penyakit kronis</vt:lpstr>
      <vt:lpstr>ABAD 21 SAAT INI</vt:lpstr>
      <vt:lpstr>PowerPoint Presentation</vt:lpstr>
      <vt:lpstr>Asal </vt:lpstr>
      <vt:lpstr>Rerata munculnya penyakit infeksi </vt:lpstr>
      <vt:lpstr>PowerPoint Presentation</vt:lpstr>
      <vt:lpstr>Contoh penyakit infeksi di komunitas</vt:lpstr>
      <vt:lpstr>Cara penaganan</vt:lpstr>
      <vt:lpstr>Virus Ebola</vt:lpstr>
      <vt:lpstr>Virus NIPAH</vt:lpstr>
      <vt:lpstr>Mencegah virus nipah</vt:lpstr>
      <vt:lpstr>PowerPoint Presentation</vt:lpstr>
      <vt:lpstr>PowerPoint Presentation</vt:lpstr>
      <vt:lpstr>Asuhan keperawatan</vt:lpstr>
      <vt:lpstr>Kondisi saat ini di indonesia</vt:lpstr>
      <vt:lpstr>PowerPoint Presentation</vt:lpstr>
      <vt:lpstr>SELESAI</vt:lpstr>
      <vt:lpstr>PowerPoint Presentation</vt:lpstr>
      <vt:lpstr>PowerPoint Presentation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Asuhan Keperawatan Komunitas agregat Pria dan Wanita</dc:title>
  <dc:creator>Guntur Ahmad</dc:creator>
  <cp:lastModifiedBy>Guntur Ahmad</cp:lastModifiedBy>
  <cp:revision>4</cp:revision>
  <dcterms:created xsi:type="dcterms:W3CDTF">2023-03-08T04:03:04Z</dcterms:created>
  <dcterms:modified xsi:type="dcterms:W3CDTF">2023-05-08T23:40:11Z</dcterms:modified>
</cp:coreProperties>
</file>