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0"/>
  </p:notesMasterIdLst>
  <p:sldIdLst>
    <p:sldId id="256" r:id="rId2"/>
    <p:sldId id="257" r:id="rId3"/>
    <p:sldId id="283" r:id="rId4"/>
    <p:sldId id="258" r:id="rId5"/>
    <p:sldId id="259" r:id="rId6"/>
    <p:sldId id="261" r:id="rId7"/>
    <p:sldId id="260" r:id="rId8"/>
    <p:sldId id="275" r:id="rId9"/>
    <p:sldId id="276" r:id="rId10"/>
    <p:sldId id="262" r:id="rId11"/>
    <p:sldId id="263" r:id="rId12"/>
    <p:sldId id="264" r:id="rId13"/>
    <p:sldId id="265" r:id="rId14"/>
    <p:sldId id="266" r:id="rId15"/>
    <p:sldId id="267" r:id="rId16"/>
    <p:sldId id="277" r:id="rId17"/>
    <p:sldId id="278" r:id="rId18"/>
    <p:sldId id="279" r:id="rId19"/>
    <p:sldId id="280" r:id="rId20"/>
    <p:sldId id="281" r:id="rId21"/>
    <p:sldId id="282" r:id="rId22"/>
    <p:sldId id="268" r:id="rId23"/>
    <p:sldId id="269" r:id="rId24"/>
    <p:sldId id="270" r:id="rId25"/>
    <p:sldId id="271" r:id="rId26"/>
    <p:sldId id="272" r:id="rId27"/>
    <p:sldId id="273" r:id="rId28"/>
    <p:sldId id="27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EA2E4-6B86-43D1-B5AA-2809CCB04B9F}" type="doc">
      <dgm:prSet loTypeId="urn:microsoft.com/office/officeart/2008/layout/PictureStrips" loCatId="list" qsTypeId="urn:microsoft.com/office/officeart/2005/8/quickstyle/simple1" qsCatId="simple" csTypeId="urn:microsoft.com/office/officeart/2005/8/colors/accent3_1" csCatId="accent3" phldr="1"/>
      <dgm:spPr/>
      <dgm:t>
        <a:bodyPr/>
        <a:lstStyle/>
        <a:p>
          <a:endParaRPr lang="en-ID"/>
        </a:p>
      </dgm:t>
    </dgm:pt>
    <dgm:pt modelId="{A9BAD8CE-CE88-4E60-9844-19728477861D}">
      <dgm:prSet phldrT="[Text]"/>
      <dgm:spPr/>
      <dgm:t>
        <a:bodyPr/>
        <a:lstStyle/>
        <a:p>
          <a:r>
            <a:rPr lang="en-ID" dirty="0" smtClean="0"/>
            <a:t>stunting yang </a:t>
          </a:r>
          <a:r>
            <a:rPr lang="en-ID" dirty="0" err="1" smtClean="0"/>
            <a:t>berarti</a:t>
          </a:r>
          <a:r>
            <a:rPr lang="en-ID" dirty="0" smtClean="0"/>
            <a:t> </a:t>
          </a:r>
          <a:r>
            <a:rPr lang="en-ID" dirty="0" err="1" smtClean="0"/>
            <a:t>tinggi</a:t>
          </a:r>
          <a:r>
            <a:rPr lang="en-ID" dirty="0" smtClean="0"/>
            <a:t> </a:t>
          </a:r>
          <a:r>
            <a:rPr lang="en-ID" dirty="0" err="1" smtClean="0"/>
            <a:t>badan</a:t>
          </a:r>
          <a:r>
            <a:rPr lang="en-ID" dirty="0" smtClean="0"/>
            <a:t> </a:t>
          </a:r>
          <a:r>
            <a:rPr lang="en-ID" dirty="0" err="1" smtClean="0"/>
            <a:t>kurang</a:t>
          </a:r>
          <a:r>
            <a:rPr lang="en-ID" dirty="0" smtClean="0"/>
            <a:t> </a:t>
          </a:r>
          <a:r>
            <a:rPr lang="en-ID" dirty="0" err="1" smtClean="0"/>
            <a:t>menurut</a:t>
          </a:r>
          <a:r>
            <a:rPr lang="en-ID" dirty="0" smtClean="0"/>
            <a:t> </a:t>
          </a:r>
          <a:r>
            <a:rPr lang="en-ID" dirty="0" err="1" smtClean="0"/>
            <a:t>umur</a:t>
          </a:r>
          <a:r>
            <a:rPr lang="en-ID" dirty="0" smtClean="0"/>
            <a:t> (TB/U)</a:t>
          </a:r>
          <a:endParaRPr lang="en-ID" dirty="0"/>
        </a:p>
      </dgm:t>
    </dgm:pt>
    <dgm:pt modelId="{B5783C3C-BE9F-4C5A-AF86-634D2FD003BA}" type="parTrans" cxnId="{5827095E-1086-4FC2-96B9-777031EE474F}">
      <dgm:prSet/>
      <dgm:spPr/>
      <dgm:t>
        <a:bodyPr/>
        <a:lstStyle/>
        <a:p>
          <a:endParaRPr lang="en-ID"/>
        </a:p>
      </dgm:t>
    </dgm:pt>
    <dgm:pt modelId="{76F1B9AB-1A41-4895-B62A-C04E2F4840FF}" type="sibTrans" cxnId="{5827095E-1086-4FC2-96B9-777031EE474F}">
      <dgm:prSet/>
      <dgm:spPr/>
      <dgm:t>
        <a:bodyPr/>
        <a:lstStyle/>
        <a:p>
          <a:endParaRPr lang="en-ID"/>
        </a:p>
      </dgm:t>
    </dgm:pt>
    <dgm:pt modelId="{611B5F54-F2AB-45EA-BB2D-125F6A6657A1}">
      <dgm:prSet phldrT="[Text]"/>
      <dgm:spPr/>
      <dgm:t>
        <a:bodyPr/>
        <a:lstStyle/>
        <a:p>
          <a:r>
            <a:rPr lang="sv-SE" dirty="0" smtClean="0"/>
            <a:t>wasting yang berarti berat badan kurang menurut umur (BB/U),</a:t>
          </a:r>
          <a:endParaRPr lang="en-ID" dirty="0"/>
        </a:p>
      </dgm:t>
    </dgm:pt>
    <dgm:pt modelId="{8A5A608E-B0A9-457A-94F5-E763E9E57266}" type="parTrans" cxnId="{7257119D-CEA5-4A64-866B-6CD49527ADBB}">
      <dgm:prSet/>
      <dgm:spPr/>
      <dgm:t>
        <a:bodyPr/>
        <a:lstStyle/>
        <a:p>
          <a:endParaRPr lang="en-ID"/>
        </a:p>
      </dgm:t>
    </dgm:pt>
    <dgm:pt modelId="{043959F6-F1E9-423B-B0A4-5D5E88E9F6B9}" type="sibTrans" cxnId="{7257119D-CEA5-4A64-866B-6CD49527ADBB}">
      <dgm:prSet/>
      <dgm:spPr/>
      <dgm:t>
        <a:bodyPr/>
        <a:lstStyle/>
        <a:p>
          <a:endParaRPr lang="en-ID"/>
        </a:p>
      </dgm:t>
    </dgm:pt>
    <dgm:pt modelId="{DCFE1D38-0C52-4BB6-AC29-0AC811725569}">
      <dgm:prSet phldrT="[Text]"/>
      <dgm:spPr/>
      <dgm:t>
        <a:bodyPr/>
        <a:lstStyle/>
        <a:p>
          <a:r>
            <a:rPr lang="sv-SE" dirty="0" smtClean="0"/>
            <a:t>undernutrition berat badan kurang menurut tinggi badan (BB/TB)</a:t>
          </a:r>
          <a:endParaRPr lang="en-ID" dirty="0"/>
        </a:p>
      </dgm:t>
    </dgm:pt>
    <dgm:pt modelId="{D582D0B0-9528-4F2B-9601-CDD95915E225}" type="parTrans" cxnId="{A16D23F4-51DC-4B2F-82C2-E0EAF858773B}">
      <dgm:prSet/>
      <dgm:spPr/>
      <dgm:t>
        <a:bodyPr/>
        <a:lstStyle/>
        <a:p>
          <a:endParaRPr lang="en-ID"/>
        </a:p>
      </dgm:t>
    </dgm:pt>
    <dgm:pt modelId="{38FBD7FF-C588-4D26-B538-567F3202AD03}" type="sibTrans" cxnId="{A16D23F4-51DC-4B2F-82C2-E0EAF858773B}">
      <dgm:prSet/>
      <dgm:spPr/>
      <dgm:t>
        <a:bodyPr/>
        <a:lstStyle/>
        <a:p>
          <a:endParaRPr lang="en-ID"/>
        </a:p>
      </dgm:t>
    </dgm:pt>
    <dgm:pt modelId="{0A83B7A6-DA51-455E-8C52-9C23A788B95D}" type="pres">
      <dgm:prSet presAssocID="{E15EA2E4-6B86-43D1-B5AA-2809CCB04B9F}" presName="Name0" presStyleCnt="0">
        <dgm:presLayoutVars>
          <dgm:dir/>
          <dgm:resizeHandles val="exact"/>
        </dgm:presLayoutVars>
      </dgm:prSet>
      <dgm:spPr/>
    </dgm:pt>
    <dgm:pt modelId="{F68827B9-0D66-4625-A1C1-4B30AFE2F29A}" type="pres">
      <dgm:prSet presAssocID="{A9BAD8CE-CE88-4E60-9844-19728477861D}" presName="composite" presStyleCnt="0"/>
      <dgm:spPr/>
    </dgm:pt>
    <dgm:pt modelId="{3FBED7CB-8DEA-4670-B14B-B2587E5DBA0A}" type="pres">
      <dgm:prSet presAssocID="{A9BAD8CE-CE88-4E60-9844-19728477861D}" presName="rect1" presStyleLbl="trAlignAcc1" presStyleIdx="0" presStyleCnt="3">
        <dgm:presLayoutVars>
          <dgm:bulletEnabled val="1"/>
        </dgm:presLayoutVars>
      </dgm:prSet>
      <dgm:spPr/>
      <dgm:t>
        <a:bodyPr/>
        <a:lstStyle/>
        <a:p>
          <a:endParaRPr lang="en-ID"/>
        </a:p>
      </dgm:t>
    </dgm:pt>
    <dgm:pt modelId="{AE6A8B84-9CAE-456D-B67B-DB8D99E25C06}" type="pres">
      <dgm:prSet presAssocID="{A9BAD8CE-CE88-4E60-9844-19728477861D}" presName="rect2" presStyleLbl="fgImgPlace1" presStyleIdx="0" presStyleCnt="3"/>
      <dgm:spPr/>
    </dgm:pt>
    <dgm:pt modelId="{5F017465-9658-4683-8187-AA655A4EA535}" type="pres">
      <dgm:prSet presAssocID="{76F1B9AB-1A41-4895-B62A-C04E2F4840FF}" presName="sibTrans" presStyleCnt="0"/>
      <dgm:spPr/>
    </dgm:pt>
    <dgm:pt modelId="{7B09F8CC-E59A-417E-94B8-B3EFABBF8E15}" type="pres">
      <dgm:prSet presAssocID="{611B5F54-F2AB-45EA-BB2D-125F6A6657A1}" presName="composite" presStyleCnt="0"/>
      <dgm:spPr/>
    </dgm:pt>
    <dgm:pt modelId="{9D0B9395-69A2-452E-BC6B-A322BA54B0E3}" type="pres">
      <dgm:prSet presAssocID="{611B5F54-F2AB-45EA-BB2D-125F6A6657A1}" presName="rect1" presStyleLbl="trAlignAcc1" presStyleIdx="1" presStyleCnt="3">
        <dgm:presLayoutVars>
          <dgm:bulletEnabled val="1"/>
        </dgm:presLayoutVars>
      </dgm:prSet>
      <dgm:spPr/>
      <dgm:t>
        <a:bodyPr/>
        <a:lstStyle/>
        <a:p>
          <a:endParaRPr lang="en-ID"/>
        </a:p>
      </dgm:t>
    </dgm:pt>
    <dgm:pt modelId="{C4F11F85-83F7-4A4C-8479-E669131F0A81}" type="pres">
      <dgm:prSet presAssocID="{611B5F54-F2AB-45EA-BB2D-125F6A6657A1}" presName="rect2" presStyleLbl="fgImgPlace1" presStyleIdx="1" presStyleCnt="3"/>
      <dgm:spPr/>
    </dgm:pt>
    <dgm:pt modelId="{F4F90FC8-0568-4908-8ADB-AE40AF35A908}" type="pres">
      <dgm:prSet presAssocID="{043959F6-F1E9-423B-B0A4-5D5E88E9F6B9}" presName="sibTrans" presStyleCnt="0"/>
      <dgm:spPr/>
    </dgm:pt>
    <dgm:pt modelId="{91E3CB9F-42B5-4C95-9D59-A016814241CB}" type="pres">
      <dgm:prSet presAssocID="{DCFE1D38-0C52-4BB6-AC29-0AC811725569}" presName="composite" presStyleCnt="0"/>
      <dgm:spPr/>
    </dgm:pt>
    <dgm:pt modelId="{DB163F07-9300-4840-97DA-86F376401E44}" type="pres">
      <dgm:prSet presAssocID="{DCFE1D38-0C52-4BB6-AC29-0AC811725569}" presName="rect1" presStyleLbl="trAlignAcc1" presStyleIdx="2" presStyleCnt="3">
        <dgm:presLayoutVars>
          <dgm:bulletEnabled val="1"/>
        </dgm:presLayoutVars>
      </dgm:prSet>
      <dgm:spPr/>
      <dgm:t>
        <a:bodyPr/>
        <a:lstStyle/>
        <a:p>
          <a:endParaRPr lang="en-ID"/>
        </a:p>
      </dgm:t>
    </dgm:pt>
    <dgm:pt modelId="{B6E4E901-7F10-464F-9DF4-AAF97132C074}" type="pres">
      <dgm:prSet presAssocID="{DCFE1D38-0C52-4BB6-AC29-0AC811725569}" presName="rect2" presStyleLbl="fgImgPlace1" presStyleIdx="2" presStyleCnt="3"/>
      <dgm:spPr/>
    </dgm:pt>
  </dgm:ptLst>
  <dgm:cxnLst>
    <dgm:cxn modelId="{5827095E-1086-4FC2-96B9-777031EE474F}" srcId="{E15EA2E4-6B86-43D1-B5AA-2809CCB04B9F}" destId="{A9BAD8CE-CE88-4E60-9844-19728477861D}" srcOrd="0" destOrd="0" parTransId="{B5783C3C-BE9F-4C5A-AF86-634D2FD003BA}" sibTransId="{76F1B9AB-1A41-4895-B62A-C04E2F4840FF}"/>
    <dgm:cxn modelId="{7257119D-CEA5-4A64-866B-6CD49527ADBB}" srcId="{E15EA2E4-6B86-43D1-B5AA-2809CCB04B9F}" destId="{611B5F54-F2AB-45EA-BB2D-125F6A6657A1}" srcOrd="1" destOrd="0" parTransId="{8A5A608E-B0A9-457A-94F5-E763E9E57266}" sibTransId="{043959F6-F1E9-423B-B0A4-5D5E88E9F6B9}"/>
    <dgm:cxn modelId="{A16D23F4-51DC-4B2F-82C2-E0EAF858773B}" srcId="{E15EA2E4-6B86-43D1-B5AA-2809CCB04B9F}" destId="{DCFE1D38-0C52-4BB6-AC29-0AC811725569}" srcOrd="2" destOrd="0" parTransId="{D582D0B0-9528-4F2B-9601-CDD95915E225}" sibTransId="{38FBD7FF-C588-4D26-B538-567F3202AD03}"/>
    <dgm:cxn modelId="{846FABB9-4172-4C37-8A2E-ACBA6101A637}" type="presOf" srcId="{611B5F54-F2AB-45EA-BB2D-125F6A6657A1}" destId="{9D0B9395-69A2-452E-BC6B-A322BA54B0E3}" srcOrd="0" destOrd="0" presId="urn:microsoft.com/office/officeart/2008/layout/PictureStrips"/>
    <dgm:cxn modelId="{FC14F659-E46E-4A62-B5C3-3BD98B93A80F}" type="presOf" srcId="{DCFE1D38-0C52-4BB6-AC29-0AC811725569}" destId="{DB163F07-9300-4840-97DA-86F376401E44}" srcOrd="0" destOrd="0" presId="urn:microsoft.com/office/officeart/2008/layout/PictureStrips"/>
    <dgm:cxn modelId="{43860FFB-7257-4691-AE4F-1B83872BC595}" type="presOf" srcId="{A9BAD8CE-CE88-4E60-9844-19728477861D}" destId="{3FBED7CB-8DEA-4670-B14B-B2587E5DBA0A}" srcOrd="0" destOrd="0" presId="urn:microsoft.com/office/officeart/2008/layout/PictureStrips"/>
    <dgm:cxn modelId="{FC9D89D6-A2CC-4329-9B9E-BF88E14E6251}" type="presOf" srcId="{E15EA2E4-6B86-43D1-B5AA-2809CCB04B9F}" destId="{0A83B7A6-DA51-455E-8C52-9C23A788B95D}" srcOrd="0" destOrd="0" presId="urn:microsoft.com/office/officeart/2008/layout/PictureStrips"/>
    <dgm:cxn modelId="{24AE9924-FE26-4298-B1E8-AA5557C47E33}" type="presParOf" srcId="{0A83B7A6-DA51-455E-8C52-9C23A788B95D}" destId="{F68827B9-0D66-4625-A1C1-4B30AFE2F29A}" srcOrd="0" destOrd="0" presId="urn:microsoft.com/office/officeart/2008/layout/PictureStrips"/>
    <dgm:cxn modelId="{A22AFEB7-B5A9-4497-ACC5-32AF7EBA4BF3}" type="presParOf" srcId="{F68827B9-0D66-4625-A1C1-4B30AFE2F29A}" destId="{3FBED7CB-8DEA-4670-B14B-B2587E5DBA0A}" srcOrd="0" destOrd="0" presId="urn:microsoft.com/office/officeart/2008/layout/PictureStrips"/>
    <dgm:cxn modelId="{577F63B1-7542-452F-8260-C0B940001C13}" type="presParOf" srcId="{F68827B9-0D66-4625-A1C1-4B30AFE2F29A}" destId="{AE6A8B84-9CAE-456D-B67B-DB8D99E25C06}" srcOrd="1" destOrd="0" presId="urn:microsoft.com/office/officeart/2008/layout/PictureStrips"/>
    <dgm:cxn modelId="{787631B3-D098-43B8-9349-1E696DD48717}" type="presParOf" srcId="{0A83B7A6-DA51-455E-8C52-9C23A788B95D}" destId="{5F017465-9658-4683-8187-AA655A4EA535}" srcOrd="1" destOrd="0" presId="urn:microsoft.com/office/officeart/2008/layout/PictureStrips"/>
    <dgm:cxn modelId="{ADDA79D9-D218-4318-8B40-1E10E64081E6}" type="presParOf" srcId="{0A83B7A6-DA51-455E-8C52-9C23A788B95D}" destId="{7B09F8CC-E59A-417E-94B8-B3EFABBF8E15}" srcOrd="2" destOrd="0" presId="urn:microsoft.com/office/officeart/2008/layout/PictureStrips"/>
    <dgm:cxn modelId="{CD6AD03C-D6BC-4073-A239-6DEFDF1589C2}" type="presParOf" srcId="{7B09F8CC-E59A-417E-94B8-B3EFABBF8E15}" destId="{9D0B9395-69A2-452E-BC6B-A322BA54B0E3}" srcOrd="0" destOrd="0" presId="urn:microsoft.com/office/officeart/2008/layout/PictureStrips"/>
    <dgm:cxn modelId="{428C0B12-4800-4314-86B6-C17DAE958F26}" type="presParOf" srcId="{7B09F8CC-E59A-417E-94B8-B3EFABBF8E15}" destId="{C4F11F85-83F7-4A4C-8479-E669131F0A81}" srcOrd="1" destOrd="0" presId="urn:microsoft.com/office/officeart/2008/layout/PictureStrips"/>
    <dgm:cxn modelId="{84F4A407-C274-4A7E-8DE2-CB567BC94115}" type="presParOf" srcId="{0A83B7A6-DA51-455E-8C52-9C23A788B95D}" destId="{F4F90FC8-0568-4908-8ADB-AE40AF35A908}" srcOrd="3" destOrd="0" presId="urn:microsoft.com/office/officeart/2008/layout/PictureStrips"/>
    <dgm:cxn modelId="{F98C66F4-142C-4281-BDD5-168522B0F484}" type="presParOf" srcId="{0A83B7A6-DA51-455E-8C52-9C23A788B95D}" destId="{91E3CB9F-42B5-4C95-9D59-A016814241CB}" srcOrd="4" destOrd="0" presId="urn:microsoft.com/office/officeart/2008/layout/PictureStrips"/>
    <dgm:cxn modelId="{3EFDD43A-BB59-42A4-BF1D-C84D92A9E628}" type="presParOf" srcId="{91E3CB9F-42B5-4C95-9D59-A016814241CB}" destId="{DB163F07-9300-4840-97DA-86F376401E44}" srcOrd="0" destOrd="0" presId="urn:microsoft.com/office/officeart/2008/layout/PictureStrips"/>
    <dgm:cxn modelId="{B69F9FEE-2169-4A50-A148-47F2DE46C56D}" type="presParOf" srcId="{91E3CB9F-42B5-4C95-9D59-A016814241CB}" destId="{B6E4E901-7F10-464F-9DF4-AAF97132C074}"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BF7616-8427-4D08-B791-4BE45F586C0F}"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ID"/>
        </a:p>
      </dgm:t>
    </dgm:pt>
    <dgm:pt modelId="{75DCD069-3159-4E42-A119-2799406AEF17}">
      <dgm:prSet phldrT="[Text]"/>
      <dgm:spPr/>
      <dgm:t>
        <a:bodyPr/>
        <a:lstStyle/>
        <a:p>
          <a:r>
            <a:rPr lang="en-ID" dirty="0" err="1" smtClean="0"/>
            <a:t>Malnutrisi</a:t>
          </a:r>
          <a:endParaRPr lang="en-ID" dirty="0"/>
        </a:p>
      </dgm:t>
    </dgm:pt>
    <dgm:pt modelId="{16ABB301-C579-4A52-B678-F9C41FE0546F}" type="parTrans" cxnId="{55E6D6A5-F6C2-43C0-82D4-2A0D04BD8038}">
      <dgm:prSet/>
      <dgm:spPr/>
      <dgm:t>
        <a:bodyPr/>
        <a:lstStyle/>
        <a:p>
          <a:endParaRPr lang="en-ID"/>
        </a:p>
      </dgm:t>
    </dgm:pt>
    <dgm:pt modelId="{DFF9C619-CF0B-4581-A16E-67DC879D1D4E}" type="sibTrans" cxnId="{55E6D6A5-F6C2-43C0-82D4-2A0D04BD8038}">
      <dgm:prSet/>
      <dgm:spPr/>
      <dgm:t>
        <a:bodyPr/>
        <a:lstStyle/>
        <a:p>
          <a:endParaRPr lang="en-ID"/>
        </a:p>
      </dgm:t>
    </dgm:pt>
    <dgm:pt modelId="{F8939543-8656-4236-869D-070187173077}">
      <dgm:prSet phldrT="[Text]"/>
      <dgm:spPr/>
      <dgm:t>
        <a:bodyPr/>
        <a:lstStyle/>
        <a:p>
          <a:r>
            <a:rPr lang="en-ID" dirty="0" err="1" smtClean="0"/>
            <a:t>Defisit</a:t>
          </a:r>
          <a:r>
            <a:rPr lang="en-ID" dirty="0" smtClean="0"/>
            <a:t> </a:t>
          </a:r>
          <a:r>
            <a:rPr lang="en-ID" dirty="0" err="1" smtClean="0"/>
            <a:t>Makronutrien</a:t>
          </a:r>
          <a:r>
            <a:rPr lang="en-ID" dirty="0" smtClean="0"/>
            <a:t> </a:t>
          </a:r>
          <a:r>
            <a:rPr lang="en-ID" dirty="0" err="1" smtClean="0"/>
            <a:t>akut</a:t>
          </a:r>
          <a:endParaRPr lang="en-ID" dirty="0"/>
        </a:p>
      </dgm:t>
    </dgm:pt>
    <dgm:pt modelId="{5B9CE822-C1DC-4AF2-898E-97564B0303D8}" type="parTrans" cxnId="{B47353A2-25D7-429F-96BD-B7B7D702D8CB}">
      <dgm:prSet/>
      <dgm:spPr/>
      <dgm:t>
        <a:bodyPr/>
        <a:lstStyle/>
        <a:p>
          <a:endParaRPr lang="en-ID"/>
        </a:p>
      </dgm:t>
    </dgm:pt>
    <dgm:pt modelId="{D4AFF90D-287F-4780-9B25-DE5DA5D56ED3}" type="sibTrans" cxnId="{B47353A2-25D7-429F-96BD-B7B7D702D8CB}">
      <dgm:prSet/>
      <dgm:spPr/>
      <dgm:t>
        <a:bodyPr/>
        <a:lstStyle/>
        <a:p>
          <a:endParaRPr lang="en-ID"/>
        </a:p>
      </dgm:t>
    </dgm:pt>
    <dgm:pt modelId="{EE1D5F7A-9612-4B67-AFB4-E2B37542EFCD}">
      <dgm:prSet phldrT="[Text]"/>
      <dgm:spPr/>
      <dgm:t>
        <a:bodyPr/>
        <a:lstStyle/>
        <a:p>
          <a:r>
            <a:rPr lang="en-ID" dirty="0" err="1" smtClean="0"/>
            <a:t>Defisiensi</a:t>
          </a:r>
          <a:r>
            <a:rPr lang="en-ID" dirty="0" smtClean="0"/>
            <a:t> </a:t>
          </a:r>
          <a:r>
            <a:rPr lang="en-ID" dirty="0" err="1" smtClean="0"/>
            <a:t>mikronutrien</a:t>
          </a:r>
          <a:r>
            <a:rPr lang="en-ID" dirty="0" smtClean="0"/>
            <a:t> </a:t>
          </a:r>
          <a:r>
            <a:rPr lang="en-ID" dirty="0" err="1" smtClean="0"/>
            <a:t>kronis</a:t>
          </a:r>
          <a:endParaRPr lang="en-ID" dirty="0"/>
        </a:p>
      </dgm:t>
    </dgm:pt>
    <dgm:pt modelId="{A389366C-4211-4A83-8F62-4F7AA0EDB6F7}" type="parTrans" cxnId="{2E0F825B-E751-4DBC-B526-AEF945BA86E6}">
      <dgm:prSet/>
      <dgm:spPr/>
      <dgm:t>
        <a:bodyPr/>
        <a:lstStyle/>
        <a:p>
          <a:endParaRPr lang="en-ID"/>
        </a:p>
      </dgm:t>
    </dgm:pt>
    <dgm:pt modelId="{AECCDAE8-1F19-4D57-99A8-9B84EB4B8AE4}" type="sibTrans" cxnId="{2E0F825B-E751-4DBC-B526-AEF945BA86E6}">
      <dgm:prSet/>
      <dgm:spPr/>
      <dgm:t>
        <a:bodyPr/>
        <a:lstStyle/>
        <a:p>
          <a:endParaRPr lang="en-ID"/>
        </a:p>
      </dgm:t>
    </dgm:pt>
    <dgm:pt modelId="{C9F00231-56A1-4FB6-85F9-BBF1693CBB28}">
      <dgm:prSet phldrT="[Text]"/>
      <dgm:spPr/>
      <dgm:t>
        <a:bodyPr/>
        <a:lstStyle/>
        <a:p>
          <a:r>
            <a:rPr lang="en-ID" dirty="0" err="1" smtClean="0"/>
            <a:t>Kompensasi</a:t>
          </a:r>
          <a:r>
            <a:rPr lang="en-ID" baseline="0" dirty="0" smtClean="0"/>
            <a:t> </a:t>
          </a:r>
          <a:r>
            <a:rPr lang="en-ID" baseline="0" dirty="0" err="1" smtClean="0"/>
            <a:t>tubuh</a:t>
          </a:r>
          <a:endParaRPr lang="en-ID" dirty="0"/>
        </a:p>
      </dgm:t>
    </dgm:pt>
    <dgm:pt modelId="{2DC26586-854C-4AB0-B07C-E2FCB02351CC}" type="parTrans" cxnId="{DE3CDE90-D661-4A89-AEA1-6E15F93BE93A}">
      <dgm:prSet/>
      <dgm:spPr/>
      <dgm:t>
        <a:bodyPr/>
        <a:lstStyle/>
        <a:p>
          <a:endParaRPr lang="en-ID"/>
        </a:p>
      </dgm:t>
    </dgm:pt>
    <dgm:pt modelId="{E2A7AEAE-C627-47E0-873C-8A13C91CEB3B}" type="sibTrans" cxnId="{DE3CDE90-D661-4A89-AEA1-6E15F93BE93A}">
      <dgm:prSet/>
      <dgm:spPr/>
      <dgm:t>
        <a:bodyPr/>
        <a:lstStyle/>
        <a:p>
          <a:endParaRPr lang="en-ID"/>
        </a:p>
      </dgm:t>
    </dgm:pt>
    <dgm:pt modelId="{09A0FBCB-B993-4981-9A68-4A3EE58D96C9}">
      <dgm:prSet phldrT="[Text]"/>
      <dgm:spPr/>
      <dgm:t>
        <a:bodyPr/>
        <a:lstStyle/>
        <a:p>
          <a:r>
            <a:rPr lang="en-ID" dirty="0" err="1" smtClean="0"/>
            <a:t>Penggunaan</a:t>
          </a:r>
          <a:r>
            <a:rPr lang="en-ID" dirty="0" smtClean="0"/>
            <a:t> </a:t>
          </a:r>
          <a:r>
            <a:rPr lang="en-ID" dirty="0" err="1" smtClean="0"/>
            <a:t>Energi</a:t>
          </a:r>
          <a:r>
            <a:rPr lang="en-ID" dirty="0" smtClean="0"/>
            <a:t> </a:t>
          </a:r>
          <a:r>
            <a:rPr lang="en-ID" dirty="0" err="1" smtClean="0"/>
            <a:t>cadangan</a:t>
          </a:r>
          <a:r>
            <a:rPr lang="en-ID" dirty="0" smtClean="0"/>
            <a:t> </a:t>
          </a:r>
          <a:r>
            <a:rPr lang="en-ID" dirty="0" err="1" smtClean="0"/>
            <a:t>tubuh</a:t>
          </a:r>
          <a:endParaRPr lang="en-ID" dirty="0"/>
        </a:p>
      </dgm:t>
    </dgm:pt>
    <dgm:pt modelId="{96386DE5-2410-4A3A-AAFF-E4E1166B5C31}" type="parTrans" cxnId="{506B32B9-07C0-490E-BAB9-30EAE1D5287A}">
      <dgm:prSet/>
      <dgm:spPr/>
      <dgm:t>
        <a:bodyPr/>
        <a:lstStyle/>
        <a:p>
          <a:endParaRPr lang="en-ID"/>
        </a:p>
      </dgm:t>
    </dgm:pt>
    <dgm:pt modelId="{3F70E291-626F-47DA-B7F1-5DA60AF4E47E}" type="sibTrans" cxnId="{506B32B9-07C0-490E-BAB9-30EAE1D5287A}">
      <dgm:prSet/>
      <dgm:spPr/>
      <dgm:t>
        <a:bodyPr/>
        <a:lstStyle/>
        <a:p>
          <a:endParaRPr lang="en-ID"/>
        </a:p>
      </dgm:t>
    </dgm:pt>
    <dgm:pt modelId="{993D116B-AFE3-4DA2-A4BA-5FE4288272E3}">
      <dgm:prSet phldrT="[Text]"/>
      <dgm:spPr/>
      <dgm:t>
        <a:bodyPr/>
        <a:lstStyle/>
        <a:p>
          <a:r>
            <a:rPr lang="en-ID" dirty="0" err="1" smtClean="0"/>
            <a:t>Anemia</a:t>
          </a:r>
          <a:r>
            <a:rPr lang="en-ID" dirty="0" smtClean="0"/>
            <a:t>, </a:t>
          </a:r>
          <a:r>
            <a:rPr lang="en-ID" dirty="0" err="1" smtClean="0"/>
            <a:t>penyerapan</a:t>
          </a:r>
          <a:r>
            <a:rPr lang="en-ID" dirty="0" smtClean="0"/>
            <a:t> </a:t>
          </a:r>
          <a:r>
            <a:rPr lang="en-ID" dirty="0" err="1" smtClean="0"/>
            <a:t>makanan</a:t>
          </a:r>
          <a:r>
            <a:rPr lang="en-ID" dirty="0" smtClean="0"/>
            <a:t> </a:t>
          </a:r>
          <a:r>
            <a:rPr lang="en-ID" dirty="0" smtClean="0">
              <a:latin typeface="Calibri" panose="020F0502020204030204" pitchFamily="34" charset="0"/>
              <a:cs typeface="Calibri" panose="020F0502020204030204" pitchFamily="34" charset="0"/>
            </a:rPr>
            <a:t>↓</a:t>
          </a:r>
          <a:endParaRPr lang="en-ID" dirty="0"/>
        </a:p>
      </dgm:t>
    </dgm:pt>
    <dgm:pt modelId="{C88BC909-9F98-449C-83A2-4997D0E137EA}" type="parTrans" cxnId="{B2BB195B-1388-46A3-8669-F4B87BA9469B}">
      <dgm:prSet/>
      <dgm:spPr/>
      <dgm:t>
        <a:bodyPr/>
        <a:lstStyle/>
        <a:p>
          <a:endParaRPr lang="en-ID"/>
        </a:p>
      </dgm:t>
    </dgm:pt>
    <dgm:pt modelId="{AB9D7297-DE63-4E40-A386-727D2FB6282C}" type="sibTrans" cxnId="{B2BB195B-1388-46A3-8669-F4B87BA9469B}">
      <dgm:prSet/>
      <dgm:spPr/>
      <dgm:t>
        <a:bodyPr/>
        <a:lstStyle/>
        <a:p>
          <a:endParaRPr lang="en-ID"/>
        </a:p>
      </dgm:t>
    </dgm:pt>
    <dgm:pt modelId="{13B4CC47-AD59-418E-A8B3-AAEDF36AA446}">
      <dgm:prSet phldrT="[Text]"/>
      <dgm:spPr/>
      <dgm:t>
        <a:bodyPr/>
        <a:lstStyle/>
        <a:p>
          <a:r>
            <a:rPr lang="en-ID" dirty="0" err="1" smtClean="0"/>
            <a:t>Efek</a:t>
          </a:r>
          <a:endParaRPr lang="en-ID" dirty="0"/>
        </a:p>
      </dgm:t>
    </dgm:pt>
    <dgm:pt modelId="{8E0B0AC5-5E4B-48E9-9B82-B96BAACFBF1C}" type="parTrans" cxnId="{9F307C3A-BCDC-4F10-AE34-7229D81FE5A6}">
      <dgm:prSet/>
      <dgm:spPr/>
      <dgm:t>
        <a:bodyPr/>
        <a:lstStyle/>
        <a:p>
          <a:endParaRPr lang="en-ID"/>
        </a:p>
      </dgm:t>
    </dgm:pt>
    <dgm:pt modelId="{CBAD0E65-7EE5-45C3-BB20-DEA22A698B04}" type="sibTrans" cxnId="{9F307C3A-BCDC-4F10-AE34-7229D81FE5A6}">
      <dgm:prSet/>
      <dgm:spPr/>
      <dgm:t>
        <a:bodyPr/>
        <a:lstStyle/>
        <a:p>
          <a:endParaRPr lang="en-ID"/>
        </a:p>
      </dgm:t>
    </dgm:pt>
    <dgm:pt modelId="{DA0B9264-D7E8-4212-82F7-26B886343329}">
      <dgm:prSet phldrT="[Text]"/>
      <dgm:spPr/>
      <dgm:t>
        <a:bodyPr/>
        <a:lstStyle/>
        <a:p>
          <a:r>
            <a:rPr lang="en-ID" dirty="0" smtClean="0"/>
            <a:t>BB</a:t>
          </a:r>
          <a:r>
            <a:rPr lang="en-ID" dirty="0" smtClean="0">
              <a:latin typeface="Calibri" panose="020F0502020204030204" pitchFamily="34" charset="0"/>
              <a:cs typeface="Calibri" panose="020F0502020204030204" pitchFamily="34" charset="0"/>
            </a:rPr>
            <a:t>↓</a:t>
          </a:r>
          <a:endParaRPr lang="en-ID" dirty="0"/>
        </a:p>
      </dgm:t>
    </dgm:pt>
    <dgm:pt modelId="{9498DB7E-1982-457E-AD7D-10FF775270E5}" type="parTrans" cxnId="{69DDB2BC-1289-436B-9F20-27533D91D319}">
      <dgm:prSet/>
      <dgm:spPr/>
      <dgm:t>
        <a:bodyPr/>
        <a:lstStyle/>
        <a:p>
          <a:endParaRPr lang="en-ID"/>
        </a:p>
      </dgm:t>
    </dgm:pt>
    <dgm:pt modelId="{102ECBEB-5382-420D-8CF4-ECE6D87B52FE}" type="sibTrans" cxnId="{69DDB2BC-1289-436B-9F20-27533D91D319}">
      <dgm:prSet/>
      <dgm:spPr/>
      <dgm:t>
        <a:bodyPr/>
        <a:lstStyle/>
        <a:p>
          <a:endParaRPr lang="en-ID"/>
        </a:p>
      </dgm:t>
    </dgm:pt>
    <dgm:pt modelId="{2B3ADD70-DC11-4677-87BB-ACDAFC86B275}">
      <dgm:prSet phldrT="[Text]"/>
      <dgm:spPr/>
      <dgm:t>
        <a:bodyPr/>
        <a:lstStyle/>
        <a:p>
          <a:r>
            <a:rPr lang="en-ID" dirty="0" smtClean="0"/>
            <a:t>BB</a:t>
          </a:r>
          <a:r>
            <a:rPr lang="en-ID" dirty="0" smtClean="0">
              <a:latin typeface="Calibri" panose="020F0502020204030204" pitchFamily="34" charset="0"/>
              <a:cs typeface="Calibri" panose="020F0502020204030204" pitchFamily="34" charset="0"/>
            </a:rPr>
            <a:t>↓</a:t>
          </a:r>
          <a:endParaRPr lang="en-ID" dirty="0"/>
        </a:p>
      </dgm:t>
    </dgm:pt>
    <dgm:pt modelId="{B3D429DA-E8FF-4BD2-88E1-61B80DE197BD}" type="parTrans" cxnId="{E9EBD970-DD32-4DFA-A922-36DBE5CE1CA7}">
      <dgm:prSet/>
      <dgm:spPr/>
      <dgm:t>
        <a:bodyPr/>
        <a:lstStyle/>
        <a:p>
          <a:endParaRPr lang="en-ID"/>
        </a:p>
      </dgm:t>
    </dgm:pt>
    <dgm:pt modelId="{90A69F21-3F76-4146-85DA-40BAD8304BF6}" type="sibTrans" cxnId="{E9EBD970-DD32-4DFA-A922-36DBE5CE1CA7}">
      <dgm:prSet/>
      <dgm:spPr/>
      <dgm:t>
        <a:bodyPr/>
        <a:lstStyle/>
        <a:p>
          <a:endParaRPr lang="en-ID"/>
        </a:p>
      </dgm:t>
    </dgm:pt>
    <dgm:pt modelId="{DCE942C5-DB32-43E4-885F-9D996E0C954A}" type="pres">
      <dgm:prSet presAssocID="{D4BF7616-8427-4D08-B791-4BE45F586C0F}" presName="Name0" presStyleCnt="0">
        <dgm:presLayoutVars>
          <dgm:dir/>
          <dgm:animLvl val="lvl"/>
          <dgm:resizeHandles val="exact"/>
        </dgm:presLayoutVars>
      </dgm:prSet>
      <dgm:spPr/>
      <dgm:t>
        <a:bodyPr/>
        <a:lstStyle/>
        <a:p>
          <a:endParaRPr lang="en-ID"/>
        </a:p>
      </dgm:t>
    </dgm:pt>
    <dgm:pt modelId="{C4BD17CF-0FA4-4FE9-BEFF-4D3DE7227A65}" type="pres">
      <dgm:prSet presAssocID="{13B4CC47-AD59-418E-A8B3-AAEDF36AA446}" presName="boxAndChildren" presStyleCnt="0"/>
      <dgm:spPr/>
    </dgm:pt>
    <dgm:pt modelId="{E72B2CEA-BB90-4A19-8CB4-BE936C01F184}" type="pres">
      <dgm:prSet presAssocID="{13B4CC47-AD59-418E-A8B3-AAEDF36AA446}" presName="parentTextBox" presStyleLbl="node1" presStyleIdx="0" presStyleCnt="3"/>
      <dgm:spPr/>
      <dgm:t>
        <a:bodyPr/>
        <a:lstStyle/>
        <a:p>
          <a:endParaRPr lang="en-ID"/>
        </a:p>
      </dgm:t>
    </dgm:pt>
    <dgm:pt modelId="{6CFF3C30-A146-4E49-A08A-4B09F43E85F9}" type="pres">
      <dgm:prSet presAssocID="{13B4CC47-AD59-418E-A8B3-AAEDF36AA446}" presName="entireBox" presStyleLbl="node1" presStyleIdx="0" presStyleCnt="3"/>
      <dgm:spPr/>
      <dgm:t>
        <a:bodyPr/>
        <a:lstStyle/>
        <a:p>
          <a:endParaRPr lang="en-ID"/>
        </a:p>
      </dgm:t>
    </dgm:pt>
    <dgm:pt modelId="{8634BB2B-2446-48E4-9B80-2EC8456BFC21}" type="pres">
      <dgm:prSet presAssocID="{13B4CC47-AD59-418E-A8B3-AAEDF36AA446}" presName="descendantBox" presStyleCnt="0"/>
      <dgm:spPr/>
    </dgm:pt>
    <dgm:pt modelId="{B11900D3-7B48-4103-9D0D-32C94E615C8E}" type="pres">
      <dgm:prSet presAssocID="{DA0B9264-D7E8-4212-82F7-26B886343329}" presName="childTextBox" presStyleLbl="fgAccFollowNode1" presStyleIdx="0" presStyleCnt="6">
        <dgm:presLayoutVars>
          <dgm:bulletEnabled val="1"/>
        </dgm:presLayoutVars>
      </dgm:prSet>
      <dgm:spPr/>
      <dgm:t>
        <a:bodyPr/>
        <a:lstStyle/>
        <a:p>
          <a:endParaRPr lang="en-ID"/>
        </a:p>
      </dgm:t>
    </dgm:pt>
    <dgm:pt modelId="{E42F18AC-964A-4EE3-8CAA-453EDC602C18}" type="pres">
      <dgm:prSet presAssocID="{2B3ADD70-DC11-4677-87BB-ACDAFC86B275}" presName="childTextBox" presStyleLbl="fgAccFollowNode1" presStyleIdx="1" presStyleCnt="6">
        <dgm:presLayoutVars>
          <dgm:bulletEnabled val="1"/>
        </dgm:presLayoutVars>
      </dgm:prSet>
      <dgm:spPr/>
      <dgm:t>
        <a:bodyPr/>
        <a:lstStyle/>
        <a:p>
          <a:endParaRPr lang="en-ID"/>
        </a:p>
      </dgm:t>
    </dgm:pt>
    <dgm:pt modelId="{8E39D292-2B99-4A6D-B7CB-1E63E99C1578}" type="pres">
      <dgm:prSet presAssocID="{E2A7AEAE-C627-47E0-873C-8A13C91CEB3B}" presName="sp" presStyleCnt="0"/>
      <dgm:spPr/>
    </dgm:pt>
    <dgm:pt modelId="{11D88595-F09F-4888-8CD6-D1E5FD83BE98}" type="pres">
      <dgm:prSet presAssocID="{C9F00231-56A1-4FB6-85F9-BBF1693CBB28}" presName="arrowAndChildren" presStyleCnt="0"/>
      <dgm:spPr/>
    </dgm:pt>
    <dgm:pt modelId="{92F60A0B-B075-4D96-9282-61B7598D9C32}" type="pres">
      <dgm:prSet presAssocID="{C9F00231-56A1-4FB6-85F9-BBF1693CBB28}" presName="parentTextArrow" presStyleLbl="node1" presStyleIdx="0" presStyleCnt="3"/>
      <dgm:spPr/>
      <dgm:t>
        <a:bodyPr/>
        <a:lstStyle/>
        <a:p>
          <a:endParaRPr lang="en-ID"/>
        </a:p>
      </dgm:t>
    </dgm:pt>
    <dgm:pt modelId="{AA3CF8E2-4491-4423-B165-94D03E0A3D8B}" type="pres">
      <dgm:prSet presAssocID="{C9F00231-56A1-4FB6-85F9-BBF1693CBB28}" presName="arrow" presStyleLbl="node1" presStyleIdx="1" presStyleCnt="3" custLinFactNeighborX="34" custLinFactNeighborY="-1376"/>
      <dgm:spPr/>
      <dgm:t>
        <a:bodyPr/>
        <a:lstStyle/>
        <a:p>
          <a:endParaRPr lang="en-ID"/>
        </a:p>
      </dgm:t>
    </dgm:pt>
    <dgm:pt modelId="{63AA8CF5-142A-49E5-9DBE-75E439AA0B23}" type="pres">
      <dgm:prSet presAssocID="{C9F00231-56A1-4FB6-85F9-BBF1693CBB28}" presName="descendantArrow" presStyleCnt="0"/>
      <dgm:spPr/>
    </dgm:pt>
    <dgm:pt modelId="{2C9476B6-1C09-430C-980E-44F7D6935806}" type="pres">
      <dgm:prSet presAssocID="{09A0FBCB-B993-4981-9A68-4A3EE58D96C9}" presName="childTextArrow" presStyleLbl="fgAccFollowNode1" presStyleIdx="2" presStyleCnt="6">
        <dgm:presLayoutVars>
          <dgm:bulletEnabled val="1"/>
        </dgm:presLayoutVars>
      </dgm:prSet>
      <dgm:spPr/>
      <dgm:t>
        <a:bodyPr/>
        <a:lstStyle/>
        <a:p>
          <a:endParaRPr lang="en-ID"/>
        </a:p>
      </dgm:t>
    </dgm:pt>
    <dgm:pt modelId="{BECA69EC-861C-4B30-A443-58EC26C9CDD9}" type="pres">
      <dgm:prSet presAssocID="{993D116B-AFE3-4DA2-A4BA-5FE4288272E3}" presName="childTextArrow" presStyleLbl="fgAccFollowNode1" presStyleIdx="3" presStyleCnt="6">
        <dgm:presLayoutVars>
          <dgm:bulletEnabled val="1"/>
        </dgm:presLayoutVars>
      </dgm:prSet>
      <dgm:spPr/>
      <dgm:t>
        <a:bodyPr/>
        <a:lstStyle/>
        <a:p>
          <a:endParaRPr lang="en-ID"/>
        </a:p>
      </dgm:t>
    </dgm:pt>
    <dgm:pt modelId="{5D52328C-2840-4C58-A25C-03DD2C15FED4}" type="pres">
      <dgm:prSet presAssocID="{DFF9C619-CF0B-4581-A16E-67DC879D1D4E}" presName="sp" presStyleCnt="0"/>
      <dgm:spPr/>
    </dgm:pt>
    <dgm:pt modelId="{3C253B72-7615-42A9-AAFC-2A8A4B1F2E91}" type="pres">
      <dgm:prSet presAssocID="{75DCD069-3159-4E42-A119-2799406AEF17}" presName="arrowAndChildren" presStyleCnt="0"/>
      <dgm:spPr/>
    </dgm:pt>
    <dgm:pt modelId="{32D11E53-AC0A-4E74-86CD-8012EA1DBA73}" type="pres">
      <dgm:prSet presAssocID="{75DCD069-3159-4E42-A119-2799406AEF17}" presName="parentTextArrow" presStyleLbl="node1" presStyleIdx="1" presStyleCnt="3"/>
      <dgm:spPr/>
      <dgm:t>
        <a:bodyPr/>
        <a:lstStyle/>
        <a:p>
          <a:endParaRPr lang="en-ID"/>
        </a:p>
      </dgm:t>
    </dgm:pt>
    <dgm:pt modelId="{4367D013-4E0D-4969-BB31-6F90FC3BFEE3}" type="pres">
      <dgm:prSet presAssocID="{75DCD069-3159-4E42-A119-2799406AEF17}" presName="arrow" presStyleLbl="node1" presStyleIdx="2" presStyleCnt="3"/>
      <dgm:spPr/>
      <dgm:t>
        <a:bodyPr/>
        <a:lstStyle/>
        <a:p>
          <a:endParaRPr lang="en-ID"/>
        </a:p>
      </dgm:t>
    </dgm:pt>
    <dgm:pt modelId="{AE051423-E423-49B1-BE30-1DC0427C40A8}" type="pres">
      <dgm:prSet presAssocID="{75DCD069-3159-4E42-A119-2799406AEF17}" presName="descendantArrow" presStyleCnt="0"/>
      <dgm:spPr/>
    </dgm:pt>
    <dgm:pt modelId="{11E33E7D-C2D9-474C-B321-0AF74210D760}" type="pres">
      <dgm:prSet presAssocID="{F8939543-8656-4236-869D-070187173077}" presName="childTextArrow" presStyleLbl="fgAccFollowNode1" presStyleIdx="4" presStyleCnt="6">
        <dgm:presLayoutVars>
          <dgm:bulletEnabled val="1"/>
        </dgm:presLayoutVars>
      </dgm:prSet>
      <dgm:spPr/>
      <dgm:t>
        <a:bodyPr/>
        <a:lstStyle/>
        <a:p>
          <a:endParaRPr lang="en-ID"/>
        </a:p>
      </dgm:t>
    </dgm:pt>
    <dgm:pt modelId="{EB1607E5-AC28-42BA-9472-39D9A7FAF130}" type="pres">
      <dgm:prSet presAssocID="{EE1D5F7A-9612-4B67-AFB4-E2B37542EFCD}" presName="childTextArrow" presStyleLbl="fgAccFollowNode1" presStyleIdx="5" presStyleCnt="6">
        <dgm:presLayoutVars>
          <dgm:bulletEnabled val="1"/>
        </dgm:presLayoutVars>
      </dgm:prSet>
      <dgm:spPr/>
      <dgm:t>
        <a:bodyPr/>
        <a:lstStyle/>
        <a:p>
          <a:endParaRPr lang="en-ID"/>
        </a:p>
      </dgm:t>
    </dgm:pt>
  </dgm:ptLst>
  <dgm:cxnLst>
    <dgm:cxn modelId="{E2BDC6CA-9A2E-40E4-9170-4078F4BBEA45}" type="presOf" srcId="{13B4CC47-AD59-418E-A8B3-AAEDF36AA446}" destId="{E72B2CEA-BB90-4A19-8CB4-BE936C01F184}" srcOrd="0" destOrd="0" presId="urn:microsoft.com/office/officeart/2005/8/layout/process4"/>
    <dgm:cxn modelId="{E9EBD970-DD32-4DFA-A922-36DBE5CE1CA7}" srcId="{13B4CC47-AD59-418E-A8B3-AAEDF36AA446}" destId="{2B3ADD70-DC11-4677-87BB-ACDAFC86B275}" srcOrd="1" destOrd="0" parTransId="{B3D429DA-E8FF-4BD2-88E1-61B80DE197BD}" sibTransId="{90A69F21-3F76-4146-85DA-40BAD8304BF6}"/>
    <dgm:cxn modelId="{506B32B9-07C0-490E-BAB9-30EAE1D5287A}" srcId="{C9F00231-56A1-4FB6-85F9-BBF1693CBB28}" destId="{09A0FBCB-B993-4981-9A68-4A3EE58D96C9}" srcOrd="0" destOrd="0" parTransId="{96386DE5-2410-4A3A-AAFF-E4E1166B5C31}" sibTransId="{3F70E291-626F-47DA-B7F1-5DA60AF4E47E}"/>
    <dgm:cxn modelId="{679EC64A-F478-495F-A682-0F52D8F2A794}" type="presOf" srcId="{EE1D5F7A-9612-4B67-AFB4-E2B37542EFCD}" destId="{EB1607E5-AC28-42BA-9472-39D9A7FAF130}" srcOrd="0" destOrd="0" presId="urn:microsoft.com/office/officeart/2005/8/layout/process4"/>
    <dgm:cxn modelId="{662EE66A-7E04-428E-AE3C-6909DBB0EE33}" type="presOf" srcId="{993D116B-AFE3-4DA2-A4BA-5FE4288272E3}" destId="{BECA69EC-861C-4B30-A443-58EC26C9CDD9}" srcOrd="0" destOrd="0" presId="urn:microsoft.com/office/officeart/2005/8/layout/process4"/>
    <dgm:cxn modelId="{694AA3E4-37EE-4D1D-AC32-C4E305140684}" type="presOf" srcId="{DA0B9264-D7E8-4212-82F7-26B886343329}" destId="{B11900D3-7B48-4103-9D0D-32C94E615C8E}" srcOrd="0" destOrd="0" presId="urn:microsoft.com/office/officeart/2005/8/layout/process4"/>
    <dgm:cxn modelId="{B47353A2-25D7-429F-96BD-B7B7D702D8CB}" srcId="{75DCD069-3159-4E42-A119-2799406AEF17}" destId="{F8939543-8656-4236-869D-070187173077}" srcOrd="0" destOrd="0" parTransId="{5B9CE822-C1DC-4AF2-898E-97564B0303D8}" sibTransId="{D4AFF90D-287F-4780-9B25-DE5DA5D56ED3}"/>
    <dgm:cxn modelId="{247DA9D9-EFFA-4ECB-B3FF-EEB75DEEA0B5}" type="presOf" srcId="{13B4CC47-AD59-418E-A8B3-AAEDF36AA446}" destId="{6CFF3C30-A146-4E49-A08A-4B09F43E85F9}" srcOrd="1" destOrd="0" presId="urn:microsoft.com/office/officeart/2005/8/layout/process4"/>
    <dgm:cxn modelId="{69DDB2BC-1289-436B-9F20-27533D91D319}" srcId="{13B4CC47-AD59-418E-A8B3-AAEDF36AA446}" destId="{DA0B9264-D7E8-4212-82F7-26B886343329}" srcOrd="0" destOrd="0" parTransId="{9498DB7E-1982-457E-AD7D-10FF775270E5}" sibTransId="{102ECBEB-5382-420D-8CF4-ECE6D87B52FE}"/>
    <dgm:cxn modelId="{6BC8A301-DF04-4B30-93CD-9EA1D69DAEA3}" type="presOf" srcId="{2B3ADD70-DC11-4677-87BB-ACDAFC86B275}" destId="{E42F18AC-964A-4EE3-8CAA-453EDC602C18}" srcOrd="0" destOrd="0" presId="urn:microsoft.com/office/officeart/2005/8/layout/process4"/>
    <dgm:cxn modelId="{CB58C680-B644-4D1C-A4A2-33735794B876}" type="presOf" srcId="{F8939543-8656-4236-869D-070187173077}" destId="{11E33E7D-C2D9-474C-B321-0AF74210D760}" srcOrd="0" destOrd="0" presId="urn:microsoft.com/office/officeart/2005/8/layout/process4"/>
    <dgm:cxn modelId="{B2BB195B-1388-46A3-8669-F4B87BA9469B}" srcId="{C9F00231-56A1-4FB6-85F9-BBF1693CBB28}" destId="{993D116B-AFE3-4DA2-A4BA-5FE4288272E3}" srcOrd="1" destOrd="0" parTransId="{C88BC909-9F98-449C-83A2-4997D0E137EA}" sibTransId="{AB9D7297-DE63-4E40-A386-727D2FB6282C}"/>
    <dgm:cxn modelId="{3F31B09A-1059-4B80-A92C-F59602DC468C}" type="presOf" srcId="{75DCD069-3159-4E42-A119-2799406AEF17}" destId="{32D11E53-AC0A-4E74-86CD-8012EA1DBA73}" srcOrd="0" destOrd="0" presId="urn:microsoft.com/office/officeart/2005/8/layout/process4"/>
    <dgm:cxn modelId="{637D7744-D347-4B6C-A1DC-6A819D2AEE8B}" type="presOf" srcId="{09A0FBCB-B993-4981-9A68-4A3EE58D96C9}" destId="{2C9476B6-1C09-430C-980E-44F7D6935806}" srcOrd="0" destOrd="0" presId="urn:microsoft.com/office/officeart/2005/8/layout/process4"/>
    <dgm:cxn modelId="{9376D518-579C-4274-B5BC-8EE98AC69A5B}" type="presOf" srcId="{C9F00231-56A1-4FB6-85F9-BBF1693CBB28}" destId="{92F60A0B-B075-4D96-9282-61B7598D9C32}" srcOrd="0" destOrd="0" presId="urn:microsoft.com/office/officeart/2005/8/layout/process4"/>
    <dgm:cxn modelId="{DE3CDE90-D661-4A89-AEA1-6E15F93BE93A}" srcId="{D4BF7616-8427-4D08-B791-4BE45F586C0F}" destId="{C9F00231-56A1-4FB6-85F9-BBF1693CBB28}" srcOrd="1" destOrd="0" parTransId="{2DC26586-854C-4AB0-B07C-E2FCB02351CC}" sibTransId="{E2A7AEAE-C627-47E0-873C-8A13C91CEB3B}"/>
    <dgm:cxn modelId="{01322242-4290-4CBA-929A-CB49DE6A6C26}" type="presOf" srcId="{D4BF7616-8427-4D08-B791-4BE45F586C0F}" destId="{DCE942C5-DB32-43E4-885F-9D996E0C954A}" srcOrd="0" destOrd="0" presId="urn:microsoft.com/office/officeart/2005/8/layout/process4"/>
    <dgm:cxn modelId="{9F307C3A-BCDC-4F10-AE34-7229D81FE5A6}" srcId="{D4BF7616-8427-4D08-B791-4BE45F586C0F}" destId="{13B4CC47-AD59-418E-A8B3-AAEDF36AA446}" srcOrd="2" destOrd="0" parTransId="{8E0B0AC5-5E4B-48E9-9B82-B96BAACFBF1C}" sibTransId="{CBAD0E65-7EE5-45C3-BB20-DEA22A698B04}"/>
    <dgm:cxn modelId="{55E6D6A5-F6C2-43C0-82D4-2A0D04BD8038}" srcId="{D4BF7616-8427-4D08-B791-4BE45F586C0F}" destId="{75DCD069-3159-4E42-A119-2799406AEF17}" srcOrd="0" destOrd="0" parTransId="{16ABB301-C579-4A52-B678-F9C41FE0546F}" sibTransId="{DFF9C619-CF0B-4581-A16E-67DC879D1D4E}"/>
    <dgm:cxn modelId="{2A9E3C70-1EA6-4EAA-A438-FD2F0132EB8C}" type="presOf" srcId="{75DCD069-3159-4E42-A119-2799406AEF17}" destId="{4367D013-4E0D-4969-BB31-6F90FC3BFEE3}" srcOrd="1" destOrd="0" presId="urn:microsoft.com/office/officeart/2005/8/layout/process4"/>
    <dgm:cxn modelId="{2E0F825B-E751-4DBC-B526-AEF945BA86E6}" srcId="{75DCD069-3159-4E42-A119-2799406AEF17}" destId="{EE1D5F7A-9612-4B67-AFB4-E2B37542EFCD}" srcOrd="1" destOrd="0" parTransId="{A389366C-4211-4A83-8F62-4F7AA0EDB6F7}" sibTransId="{AECCDAE8-1F19-4D57-99A8-9B84EB4B8AE4}"/>
    <dgm:cxn modelId="{D8C0CDF9-A951-4067-81C4-6976F1EB27CC}" type="presOf" srcId="{C9F00231-56A1-4FB6-85F9-BBF1693CBB28}" destId="{AA3CF8E2-4491-4423-B165-94D03E0A3D8B}" srcOrd="1" destOrd="0" presId="urn:microsoft.com/office/officeart/2005/8/layout/process4"/>
    <dgm:cxn modelId="{98EA27F3-184C-4137-A535-75977FF5396C}" type="presParOf" srcId="{DCE942C5-DB32-43E4-885F-9D996E0C954A}" destId="{C4BD17CF-0FA4-4FE9-BEFF-4D3DE7227A65}" srcOrd="0" destOrd="0" presId="urn:microsoft.com/office/officeart/2005/8/layout/process4"/>
    <dgm:cxn modelId="{4E2A4EEA-94FD-4AEA-8073-0EBBDA1874C9}" type="presParOf" srcId="{C4BD17CF-0FA4-4FE9-BEFF-4D3DE7227A65}" destId="{E72B2CEA-BB90-4A19-8CB4-BE936C01F184}" srcOrd="0" destOrd="0" presId="urn:microsoft.com/office/officeart/2005/8/layout/process4"/>
    <dgm:cxn modelId="{FE410C0F-BD78-466D-99B7-508DEFDDAE7C}" type="presParOf" srcId="{C4BD17CF-0FA4-4FE9-BEFF-4D3DE7227A65}" destId="{6CFF3C30-A146-4E49-A08A-4B09F43E85F9}" srcOrd="1" destOrd="0" presId="urn:microsoft.com/office/officeart/2005/8/layout/process4"/>
    <dgm:cxn modelId="{36FA6B4F-8777-4F5B-9D63-1657A68C9798}" type="presParOf" srcId="{C4BD17CF-0FA4-4FE9-BEFF-4D3DE7227A65}" destId="{8634BB2B-2446-48E4-9B80-2EC8456BFC21}" srcOrd="2" destOrd="0" presId="urn:microsoft.com/office/officeart/2005/8/layout/process4"/>
    <dgm:cxn modelId="{9BCC6C59-111D-47DF-91D0-087B43F52F09}" type="presParOf" srcId="{8634BB2B-2446-48E4-9B80-2EC8456BFC21}" destId="{B11900D3-7B48-4103-9D0D-32C94E615C8E}" srcOrd="0" destOrd="0" presId="urn:microsoft.com/office/officeart/2005/8/layout/process4"/>
    <dgm:cxn modelId="{9AA6F007-BBD1-47DF-80C9-293CE8E19593}" type="presParOf" srcId="{8634BB2B-2446-48E4-9B80-2EC8456BFC21}" destId="{E42F18AC-964A-4EE3-8CAA-453EDC602C18}" srcOrd="1" destOrd="0" presId="urn:microsoft.com/office/officeart/2005/8/layout/process4"/>
    <dgm:cxn modelId="{3DFA318D-F81F-45FD-A990-43B47A40C9B8}" type="presParOf" srcId="{DCE942C5-DB32-43E4-885F-9D996E0C954A}" destId="{8E39D292-2B99-4A6D-B7CB-1E63E99C1578}" srcOrd="1" destOrd="0" presId="urn:microsoft.com/office/officeart/2005/8/layout/process4"/>
    <dgm:cxn modelId="{F9FAF140-DC65-4007-B79C-26FAC56B9704}" type="presParOf" srcId="{DCE942C5-DB32-43E4-885F-9D996E0C954A}" destId="{11D88595-F09F-4888-8CD6-D1E5FD83BE98}" srcOrd="2" destOrd="0" presId="urn:microsoft.com/office/officeart/2005/8/layout/process4"/>
    <dgm:cxn modelId="{13463BE8-28A2-4F74-8140-727696B1C2FA}" type="presParOf" srcId="{11D88595-F09F-4888-8CD6-D1E5FD83BE98}" destId="{92F60A0B-B075-4D96-9282-61B7598D9C32}" srcOrd="0" destOrd="0" presId="urn:microsoft.com/office/officeart/2005/8/layout/process4"/>
    <dgm:cxn modelId="{2323412F-2A19-47D9-AAA6-E9EA2E7AAFBE}" type="presParOf" srcId="{11D88595-F09F-4888-8CD6-D1E5FD83BE98}" destId="{AA3CF8E2-4491-4423-B165-94D03E0A3D8B}" srcOrd="1" destOrd="0" presId="urn:microsoft.com/office/officeart/2005/8/layout/process4"/>
    <dgm:cxn modelId="{A1930D5E-3969-4EC7-965E-1CDB8E89B6B1}" type="presParOf" srcId="{11D88595-F09F-4888-8CD6-D1E5FD83BE98}" destId="{63AA8CF5-142A-49E5-9DBE-75E439AA0B23}" srcOrd="2" destOrd="0" presId="urn:microsoft.com/office/officeart/2005/8/layout/process4"/>
    <dgm:cxn modelId="{DB554E75-8A80-434D-BAB6-6CFC7FD5E04F}" type="presParOf" srcId="{63AA8CF5-142A-49E5-9DBE-75E439AA0B23}" destId="{2C9476B6-1C09-430C-980E-44F7D6935806}" srcOrd="0" destOrd="0" presId="urn:microsoft.com/office/officeart/2005/8/layout/process4"/>
    <dgm:cxn modelId="{EFE74C88-07B8-4F26-B182-6A19F6D66181}" type="presParOf" srcId="{63AA8CF5-142A-49E5-9DBE-75E439AA0B23}" destId="{BECA69EC-861C-4B30-A443-58EC26C9CDD9}" srcOrd="1" destOrd="0" presId="urn:microsoft.com/office/officeart/2005/8/layout/process4"/>
    <dgm:cxn modelId="{0C39C22D-3B8D-436A-BB2B-185ED6E4A17F}" type="presParOf" srcId="{DCE942C5-DB32-43E4-885F-9D996E0C954A}" destId="{5D52328C-2840-4C58-A25C-03DD2C15FED4}" srcOrd="3" destOrd="0" presId="urn:microsoft.com/office/officeart/2005/8/layout/process4"/>
    <dgm:cxn modelId="{D3CD4DF2-0A06-4B3F-9C74-5EADEDA99B98}" type="presParOf" srcId="{DCE942C5-DB32-43E4-885F-9D996E0C954A}" destId="{3C253B72-7615-42A9-AAFC-2A8A4B1F2E91}" srcOrd="4" destOrd="0" presId="urn:microsoft.com/office/officeart/2005/8/layout/process4"/>
    <dgm:cxn modelId="{70E6268D-58EB-4556-9EB7-D3ACCED833F8}" type="presParOf" srcId="{3C253B72-7615-42A9-AAFC-2A8A4B1F2E91}" destId="{32D11E53-AC0A-4E74-86CD-8012EA1DBA73}" srcOrd="0" destOrd="0" presId="urn:microsoft.com/office/officeart/2005/8/layout/process4"/>
    <dgm:cxn modelId="{88740302-AF10-4BB1-AF3F-F4C89D78920A}" type="presParOf" srcId="{3C253B72-7615-42A9-AAFC-2A8A4B1F2E91}" destId="{4367D013-4E0D-4969-BB31-6F90FC3BFEE3}" srcOrd="1" destOrd="0" presId="urn:microsoft.com/office/officeart/2005/8/layout/process4"/>
    <dgm:cxn modelId="{D19DAE0C-AC13-4C22-B83C-FC3551ACB92E}" type="presParOf" srcId="{3C253B72-7615-42A9-AAFC-2A8A4B1F2E91}" destId="{AE051423-E423-49B1-BE30-1DC0427C40A8}" srcOrd="2" destOrd="0" presId="urn:microsoft.com/office/officeart/2005/8/layout/process4"/>
    <dgm:cxn modelId="{C9EA33CC-F28D-4985-AF40-72A5785CA782}" type="presParOf" srcId="{AE051423-E423-49B1-BE30-1DC0427C40A8}" destId="{11E33E7D-C2D9-474C-B321-0AF74210D760}" srcOrd="0" destOrd="0" presId="urn:microsoft.com/office/officeart/2005/8/layout/process4"/>
    <dgm:cxn modelId="{2971557A-8795-4956-B614-62DF91CA4C36}" type="presParOf" srcId="{AE051423-E423-49B1-BE30-1DC0427C40A8}" destId="{EB1607E5-AC28-42BA-9472-39D9A7FAF130}"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ED7CB-8DEA-4670-B14B-B2587E5DBA0A}">
      <dsp:nvSpPr>
        <dsp:cNvPr id="0" name=""/>
        <dsp:cNvSpPr/>
      </dsp:nvSpPr>
      <dsp:spPr>
        <a:xfrm>
          <a:off x="225489" y="219079"/>
          <a:ext cx="4776201" cy="1492562"/>
        </a:xfrm>
        <a:prstGeom prst="rect">
          <a:avLst/>
        </a:prstGeom>
        <a:solidFill>
          <a:schemeClr val="accent3">
            <a:alpha val="40000"/>
            <a:tint val="40000"/>
            <a:hueOff val="0"/>
            <a:satOff val="0"/>
            <a:lumOff val="0"/>
            <a:alphaOff val="0"/>
          </a:schemeClr>
        </a:solidFill>
        <a:ln w="6350" cap="flat" cmpd="sng" algn="in">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0963" tIns="118110" rIns="118110" bIns="118110" numCol="1" spcCol="1270" anchor="ctr" anchorCtr="0">
          <a:noAutofit/>
        </a:bodyPr>
        <a:lstStyle/>
        <a:p>
          <a:pPr lvl="0" algn="l" defTabSz="1377950">
            <a:lnSpc>
              <a:spcPct val="90000"/>
            </a:lnSpc>
            <a:spcBef>
              <a:spcPct val="0"/>
            </a:spcBef>
            <a:spcAft>
              <a:spcPct val="35000"/>
            </a:spcAft>
          </a:pPr>
          <a:r>
            <a:rPr lang="en-ID" sz="3100" kern="1200" dirty="0" smtClean="0"/>
            <a:t>stunting yang </a:t>
          </a:r>
          <a:r>
            <a:rPr lang="en-ID" sz="3100" kern="1200" dirty="0" err="1" smtClean="0"/>
            <a:t>berarti</a:t>
          </a:r>
          <a:r>
            <a:rPr lang="en-ID" sz="3100" kern="1200" dirty="0" smtClean="0"/>
            <a:t> </a:t>
          </a:r>
          <a:r>
            <a:rPr lang="en-ID" sz="3100" kern="1200" dirty="0" err="1" smtClean="0"/>
            <a:t>tinggi</a:t>
          </a:r>
          <a:r>
            <a:rPr lang="en-ID" sz="3100" kern="1200" dirty="0" smtClean="0"/>
            <a:t> </a:t>
          </a:r>
          <a:r>
            <a:rPr lang="en-ID" sz="3100" kern="1200" dirty="0" err="1" smtClean="0"/>
            <a:t>badan</a:t>
          </a:r>
          <a:r>
            <a:rPr lang="en-ID" sz="3100" kern="1200" dirty="0" smtClean="0"/>
            <a:t> </a:t>
          </a:r>
          <a:r>
            <a:rPr lang="en-ID" sz="3100" kern="1200" dirty="0" err="1" smtClean="0"/>
            <a:t>kurang</a:t>
          </a:r>
          <a:r>
            <a:rPr lang="en-ID" sz="3100" kern="1200" dirty="0" smtClean="0"/>
            <a:t> </a:t>
          </a:r>
          <a:r>
            <a:rPr lang="en-ID" sz="3100" kern="1200" dirty="0" err="1" smtClean="0"/>
            <a:t>menurut</a:t>
          </a:r>
          <a:r>
            <a:rPr lang="en-ID" sz="3100" kern="1200" dirty="0" smtClean="0"/>
            <a:t> </a:t>
          </a:r>
          <a:r>
            <a:rPr lang="en-ID" sz="3100" kern="1200" dirty="0" err="1" smtClean="0"/>
            <a:t>umur</a:t>
          </a:r>
          <a:r>
            <a:rPr lang="en-ID" sz="3100" kern="1200" dirty="0" smtClean="0"/>
            <a:t> (TB/U)</a:t>
          </a:r>
          <a:endParaRPr lang="en-ID" sz="3100" kern="1200" dirty="0"/>
        </a:p>
      </dsp:txBody>
      <dsp:txXfrm>
        <a:off x="225489" y="219079"/>
        <a:ext cx="4776201" cy="1492562"/>
      </dsp:txXfrm>
    </dsp:sp>
    <dsp:sp modelId="{AE6A8B84-9CAE-456D-B67B-DB8D99E25C06}">
      <dsp:nvSpPr>
        <dsp:cNvPr id="0" name=""/>
        <dsp:cNvSpPr/>
      </dsp:nvSpPr>
      <dsp:spPr>
        <a:xfrm>
          <a:off x="26481" y="3486"/>
          <a:ext cx="1044793" cy="1567190"/>
        </a:xfrm>
        <a:prstGeom prst="rect">
          <a:avLst/>
        </a:prstGeom>
        <a:solidFill>
          <a:schemeClr val="accent3">
            <a:tint val="40000"/>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0B9395-69A2-452E-BC6B-A322BA54B0E3}">
      <dsp:nvSpPr>
        <dsp:cNvPr id="0" name=""/>
        <dsp:cNvSpPr/>
      </dsp:nvSpPr>
      <dsp:spPr>
        <a:xfrm>
          <a:off x="5376367" y="219079"/>
          <a:ext cx="4776201" cy="1492562"/>
        </a:xfrm>
        <a:prstGeom prst="rect">
          <a:avLst/>
        </a:prstGeom>
        <a:solidFill>
          <a:schemeClr val="accent3">
            <a:alpha val="40000"/>
            <a:tint val="40000"/>
            <a:hueOff val="0"/>
            <a:satOff val="0"/>
            <a:lumOff val="0"/>
            <a:alphaOff val="0"/>
          </a:schemeClr>
        </a:solidFill>
        <a:ln w="6350" cap="flat" cmpd="sng" algn="in">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0963" tIns="118110" rIns="118110" bIns="118110" numCol="1" spcCol="1270" anchor="ctr" anchorCtr="0">
          <a:noAutofit/>
        </a:bodyPr>
        <a:lstStyle/>
        <a:p>
          <a:pPr lvl="0" algn="l" defTabSz="1377950">
            <a:lnSpc>
              <a:spcPct val="90000"/>
            </a:lnSpc>
            <a:spcBef>
              <a:spcPct val="0"/>
            </a:spcBef>
            <a:spcAft>
              <a:spcPct val="35000"/>
            </a:spcAft>
          </a:pPr>
          <a:r>
            <a:rPr lang="sv-SE" sz="3100" kern="1200" dirty="0" smtClean="0"/>
            <a:t>wasting yang berarti berat badan kurang menurut umur (BB/U),</a:t>
          </a:r>
          <a:endParaRPr lang="en-ID" sz="3100" kern="1200" dirty="0"/>
        </a:p>
      </dsp:txBody>
      <dsp:txXfrm>
        <a:off x="5376367" y="219079"/>
        <a:ext cx="4776201" cy="1492562"/>
      </dsp:txXfrm>
    </dsp:sp>
    <dsp:sp modelId="{C4F11F85-83F7-4A4C-8479-E669131F0A81}">
      <dsp:nvSpPr>
        <dsp:cNvPr id="0" name=""/>
        <dsp:cNvSpPr/>
      </dsp:nvSpPr>
      <dsp:spPr>
        <a:xfrm>
          <a:off x="5177359" y="3486"/>
          <a:ext cx="1044793" cy="1567190"/>
        </a:xfrm>
        <a:prstGeom prst="rect">
          <a:avLst/>
        </a:prstGeom>
        <a:solidFill>
          <a:schemeClr val="accent3">
            <a:tint val="40000"/>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163F07-9300-4840-97DA-86F376401E44}">
      <dsp:nvSpPr>
        <dsp:cNvPr id="0" name=""/>
        <dsp:cNvSpPr/>
      </dsp:nvSpPr>
      <dsp:spPr>
        <a:xfrm>
          <a:off x="2800928" y="2098050"/>
          <a:ext cx="4776201" cy="1492562"/>
        </a:xfrm>
        <a:prstGeom prst="rect">
          <a:avLst/>
        </a:prstGeom>
        <a:solidFill>
          <a:schemeClr val="accent3">
            <a:alpha val="40000"/>
            <a:tint val="40000"/>
            <a:hueOff val="0"/>
            <a:satOff val="0"/>
            <a:lumOff val="0"/>
            <a:alphaOff val="0"/>
          </a:schemeClr>
        </a:solidFill>
        <a:ln w="6350" cap="flat" cmpd="sng" algn="in">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0963" tIns="118110" rIns="118110" bIns="118110" numCol="1" spcCol="1270" anchor="ctr" anchorCtr="0">
          <a:noAutofit/>
        </a:bodyPr>
        <a:lstStyle/>
        <a:p>
          <a:pPr lvl="0" algn="l" defTabSz="1377950">
            <a:lnSpc>
              <a:spcPct val="90000"/>
            </a:lnSpc>
            <a:spcBef>
              <a:spcPct val="0"/>
            </a:spcBef>
            <a:spcAft>
              <a:spcPct val="35000"/>
            </a:spcAft>
          </a:pPr>
          <a:r>
            <a:rPr lang="sv-SE" sz="3100" kern="1200" dirty="0" smtClean="0"/>
            <a:t>undernutrition berat badan kurang menurut tinggi badan (BB/TB)</a:t>
          </a:r>
          <a:endParaRPr lang="en-ID" sz="3100" kern="1200" dirty="0"/>
        </a:p>
      </dsp:txBody>
      <dsp:txXfrm>
        <a:off x="2800928" y="2098050"/>
        <a:ext cx="4776201" cy="1492562"/>
      </dsp:txXfrm>
    </dsp:sp>
    <dsp:sp modelId="{B6E4E901-7F10-464F-9DF4-AAF97132C074}">
      <dsp:nvSpPr>
        <dsp:cNvPr id="0" name=""/>
        <dsp:cNvSpPr/>
      </dsp:nvSpPr>
      <dsp:spPr>
        <a:xfrm>
          <a:off x="2601920" y="1882457"/>
          <a:ext cx="1044793" cy="1567190"/>
        </a:xfrm>
        <a:prstGeom prst="rect">
          <a:avLst/>
        </a:prstGeom>
        <a:solidFill>
          <a:schemeClr val="accent3">
            <a:tint val="40000"/>
            <a:hueOff val="0"/>
            <a:satOff val="0"/>
            <a:lumOff val="0"/>
            <a:alphaOff val="0"/>
          </a:schemeClr>
        </a:solidFill>
        <a:ln w="12700" cap="flat" cmpd="sng" algn="in">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F3C30-A146-4E49-A08A-4B09F43E85F9}">
      <dsp:nvSpPr>
        <dsp:cNvPr id="0" name=""/>
        <dsp:cNvSpPr/>
      </dsp:nvSpPr>
      <dsp:spPr>
        <a:xfrm>
          <a:off x="0" y="3459113"/>
          <a:ext cx="6769100" cy="1135358"/>
        </a:xfrm>
        <a:prstGeom prst="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D" sz="2200" kern="1200" dirty="0" err="1" smtClean="0"/>
            <a:t>Efek</a:t>
          </a:r>
          <a:endParaRPr lang="en-ID" sz="2200" kern="1200" dirty="0"/>
        </a:p>
      </dsp:txBody>
      <dsp:txXfrm>
        <a:off x="0" y="3459113"/>
        <a:ext cx="6769100" cy="613093"/>
      </dsp:txXfrm>
    </dsp:sp>
    <dsp:sp modelId="{B11900D3-7B48-4103-9D0D-32C94E615C8E}">
      <dsp:nvSpPr>
        <dsp:cNvPr id="0" name=""/>
        <dsp:cNvSpPr/>
      </dsp:nvSpPr>
      <dsp:spPr>
        <a:xfrm>
          <a:off x="0" y="4049499"/>
          <a:ext cx="3384550" cy="522264"/>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ID" sz="1700" kern="1200" dirty="0" smtClean="0"/>
            <a:t>BB</a:t>
          </a:r>
          <a:r>
            <a:rPr lang="en-ID" sz="1700" kern="1200" dirty="0" smtClean="0">
              <a:latin typeface="Calibri" panose="020F0502020204030204" pitchFamily="34" charset="0"/>
              <a:cs typeface="Calibri" panose="020F0502020204030204" pitchFamily="34" charset="0"/>
            </a:rPr>
            <a:t>↓</a:t>
          </a:r>
          <a:endParaRPr lang="en-ID" sz="1700" kern="1200" dirty="0"/>
        </a:p>
      </dsp:txBody>
      <dsp:txXfrm>
        <a:off x="0" y="4049499"/>
        <a:ext cx="3384550" cy="522264"/>
      </dsp:txXfrm>
    </dsp:sp>
    <dsp:sp modelId="{E42F18AC-964A-4EE3-8CAA-453EDC602C18}">
      <dsp:nvSpPr>
        <dsp:cNvPr id="0" name=""/>
        <dsp:cNvSpPr/>
      </dsp:nvSpPr>
      <dsp:spPr>
        <a:xfrm>
          <a:off x="3384550" y="4049499"/>
          <a:ext cx="3384550" cy="522264"/>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ID" sz="1700" kern="1200" dirty="0" smtClean="0"/>
            <a:t>BB</a:t>
          </a:r>
          <a:r>
            <a:rPr lang="en-ID" sz="1700" kern="1200" dirty="0" smtClean="0">
              <a:latin typeface="Calibri" panose="020F0502020204030204" pitchFamily="34" charset="0"/>
              <a:cs typeface="Calibri" panose="020F0502020204030204" pitchFamily="34" charset="0"/>
            </a:rPr>
            <a:t>↓</a:t>
          </a:r>
          <a:endParaRPr lang="en-ID" sz="1700" kern="1200" dirty="0"/>
        </a:p>
      </dsp:txBody>
      <dsp:txXfrm>
        <a:off x="3384550" y="4049499"/>
        <a:ext cx="3384550" cy="522264"/>
      </dsp:txXfrm>
    </dsp:sp>
    <dsp:sp modelId="{AA3CF8E2-4491-4423-B165-94D03E0A3D8B}">
      <dsp:nvSpPr>
        <dsp:cNvPr id="0" name=""/>
        <dsp:cNvSpPr/>
      </dsp:nvSpPr>
      <dsp:spPr>
        <a:xfrm rot="10800000">
          <a:off x="0" y="1705935"/>
          <a:ext cx="6769100" cy="1746180"/>
        </a:xfrm>
        <a:prstGeom prst="upArrowCallou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D" sz="2200" kern="1200" dirty="0" err="1" smtClean="0"/>
            <a:t>Kompensasi</a:t>
          </a:r>
          <a:r>
            <a:rPr lang="en-ID" sz="2200" kern="1200" baseline="0" dirty="0" smtClean="0"/>
            <a:t> </a:t>
          </a:r>
          <a:r>
            <a:rPr lang="en-ID" sz="2200" kern="1200" baseline="0" dirty="0" err="1" smtClean="0"/>
            <a:t>tubuh</a:t>
          </a:r>
          <a:endParaRPr lang="en-ID" sz="2200" kern="1200" dirty="0"/>
        </a:p>
      </dsp:txBody>
      <dsp:txXfrm rot="-10800000">
        <a:off x="0" y="1705935"/>
        <a:ext cx="6769100" cy="612909"/>
      </dsp:txXfrm>
    </dsp:sp>
    <dsp:sp modelId="{2C9476B6-1C09-430C-980E-44F7D6935806}">
      <dsp:nvSpPr>
        <dsp:cNvPr id="0" name=""/>
        <dsp:cNvSpPr/>
      </dsp:nvSpPr>
      <dsp:spPr>
        <a:xfrm>
          <a:off x="0" y="2342872"/>
          <a:ext cx="3384550" cy="522108"/>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ID" sz="1700" kern="1200" dirty="0" err="1" smtClean="0"/>
            <a:t>Penggunaan</a:t>
          </a:r>
          <a:r>
            <a:rPr lang="en-ID" sz="1700" kern="1200" dirty="0" smtClean="0"/>
            <a:t> </a:t>
          </a:r>
          <a:r>
            <a:rPr lang="en-ID" sz="1700" kern="1200" dirty="0" err="1" smtClean="0"/>
            <a:t>Energi</a:t>
          </a:r>
          <a:r>
            <a:rPr lang="en-ID" sz="1700" kern="1200" dirty="0" smtClean="0"/>
            <a:t> </a:t>
          </a:r>
          <a:r>
            <a:rPr lang="en-ID" sz="1700" kern="1200" dirty="0" err="1" smtClean="0"/>
            <a:t>cadangan</a:t>
          </a:r>
          <a:r>
            <a:rPr lang="en-ID" sz="1700" kern="1200" dirty="0" smtClean="0"/>
            <a:t> </a:t>
          </a:r>
          <a:r>
            <a:rPr lang="en-ID" sz="1700" kern="1200" dirty="0" err="1" smtClean="0"/>
            <a:t>tubuh</a:t>
          </a:r>
          <a:endParaRPr lang="en-ID" sz="1700" kern="1200" dirty="0"/>
        </a:p>
      </dsp:txBody>
      <dsp:txXfrm>
        <a:off x="0" y="2342872"/>
        <a:ext cx="3384550" cy="522108"/>
      </dsp:txXfrm>
    </dsp:sp>
    <dsp:sp modelId="{BECA69EC-861C-4B30-A443-58EC26C9CDD9}">
      <dsp:nvSpPr>
        <dsp:cNvPr id="0" name=""/>
        <dsp:cNvSpPr/>
      </dsp:nvSpPr>
      <dsp:spPr>
        <a:xfrm>
          <a:off x="3384550" y="2342872"/>
          <a:ext cx="3384550" cy="522108"/>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ID" sz="1700" kern="1200" dirty="0" err="1" smtClean="0"/>
            <a:t>Anemia</a:t>
          </a:r>
          <a:r>
            <a:rPr lang="en-ID" sz="1700" kern="1200" dirty="0" smtClean="0"/>
            <a:t>, </a:t>
          </a:r>
          <a:r>
            <a:rPr lang="en-ID" sz="1700" kern="1200" dirty="0" err="1" smtClean="0"/>
            <a:t>penyerapan</a:t>
          </a:r>
          <a:r>
            <a:rPr lang="en-ID" sz="1700" kern="1200" dirty="0" smtClean="0"/>
            <a:t> </a:t>
          </a:r>
          <a:r>
            <a:rPr lang="en-ID" sz="1700" kern="1200" dirty="0" err="1" smtClean="0"/>
            <a:t>makanan</a:t>
          </a:r>
          <a:r>
            <a:rPr lang="en-ID" sz="1700" kern="1200" dirty="0" smtClean="0"/>
            <a:t> </a:t>
          </a:r>
          <a:r>
            <a:rPr lang="en-ID" sz="1700" kern="1200" dirty="0" smtClean="0">
              <a:latin typeface="Calibri" panose="020F0502020204030204" pitchFamily="34" charset="0"/>
              <a:cs typeface="Calibri" panose="020F0502020204030204" pitchFamily="34" charset="0"/>
            </a:rPr>
            <a:t>↓</a:t>
          </a:r>
          <a:endParaRPr lang="en-ID" sz="1700" kern="1200" dirty="0"/>
        </a:p>
      </dsp:txBody>
      <dsp:txXfrm>
        <a:off x="3384550" y="2342872"/>
        <a:ext cx="3384550" cy="522108"/>
      </dsp:txXfrm>
    </dsp:sp>
    <dsp:sp modelId="{4367D013-4E0D-4969-BB31-6F90FC3BFEE3}">
      <dsp:nvSpPr>
        <dsp:cNvPr id="0" name=""/>
        <dsp:cNvSpPr/>
      </dsp:nvSpPr>
      <dsp:spPr>
        <a:xfrm rot="10800000">
          <a:off x="0" y="812"/>
          <a:ext cx="6769100" cy="1746180"/>
        </a:xfrm>
        <a:prstGeom prst="upArrowCallou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ID" sz="2200" kern="1200" dirty="0" err="1" smtClean="0"/>
            <a:t>Malnutrisi</a:t>
          </a:r>
          <a:endParaRPr lang="en-ID" sz="2200" kern="1200" dirty="0"/>
        </a:p>
      </dsp:txBody>
      <dsp:txXfrm rot="-10800000">
        <a:off x="0" y="812"/>
        <a:ext cx="6769100" cy="612909"/>
      </dsp:txXfrm>
    </dsp:sp>
    <dsp:sp modelId="{11E33E7D-C2D9-474C-B321-0AF74210D760}">
      <dsp:nvSpPr>
        <dsp:cNvPr id="0" name=""/>
        <dsp:cNvSpPr/>
      </dsp:nvSpPr>
      <dsp:spPr>
        <a:xfrm>
          <a:off x="0" y="613721"/>
          <a:ext cx="3384550" cy="522108"/>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ID" sz="1700" kern="1200" dirty="0" err="1" smtClean="0"/>
            <a:t>Defisit</a:t>
          </a:r>
          <a:r>
            <a:rPr lang="en-ID" sz="1700" kern="1200" dirty="0" smtClean="0"/>
            <a:t> </a:t>
          </a:r>
          <a:r>
            <a:rPr lang="en-ID" sz="1700" kern="1200" dirty="0" err="1" smtClean="0"/>
            <a:t>Makronutrien</a:t>
          </a:r>
          <a:r>
            <a:rPr lang="en-ID" sz="1700" kern="1200" dirty="0" smtClean="0"/>
            <a:t> </a:t>
          </a:r>
          <a:r>
            <a:rPr lang="en-ID" sz="1700" kern="1200" dirty="0" err="1" smtClean="0"/>
            <a:t>akut</a:t>
          </a:r>
          <a:endParaRPr lang="en-ID" sz="1700" kern="1200" dirty="0"/>
        </a:p>
      </dsp:txBody>
      <dsp:txXfrm>
        <a:off x="0" y="613721"/>
        <a:ext cx="3384550" cy="522108"/>
      </dsp:txXfrm>
    </dsp:sp>
    <dsp:sp modelId="{EB1607E5-AC28-42BA-9472-39D9A7FAF130}">
      <dsp:nvSpPr>
        <dsp:cNvPr id="0" name=""/>
        <dsp:cNvSpPr/>
      </dsp:nvSpPr>
      <dsp:spPr>
        <a:xfrm>
          <a:off x="3384550" y="613721"/>
          <a:ext cx="3384550" cy="522108"/>
        </a:xfrm>
        <a:prstGeom prst="rect">
          <a:avLst/>
        </a:prstGeom>
        <a:solidFill>
          <a:schemeClr val="accent1">
            <a:alpha val="90000"/>
            <a:tint val="40000"/>
            <a:hueOff val="0"/>
            <a:satOff val="0"/>
            <a:lumOff val="0"/>
            <a:alphaOff val="0"/>
          </a:schemeClr>
        </a:solidFill>
        <a:ln w="12700" cap="flat" cmpd="sng" algn="in">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ID" sz="1700" kern="1200" dirty="0" err="1" smtClean="0"/>
            <a:t>Defisiensi</a:t>
          </a:r>
          <a:r>
            <a:rPr lang="en-ID" sz="1700" kern="1200" dirty="0" smtClean="0"/>
            <a:t> </a:t>
          </a:r>
          <a:r>
            <a:rPr lang="en-ID" sz="1700" kern="1200" dirty="0" err="1" smtClean="0"/>
            <a:t>mikronutrien</a:t>
          </a:r>
          <a:r>
            <a:rPr lang="en-ID" sz="1700" kern="1200" dirty="0" smtClean="0"/>
            <a:t> </a:t>
          </a:r>
          <a:r>
            <a:rPr lang="en-ID" sz="1700" kern="1200" dirty="0" err="1" smtClean="0"/>
            <a:t>kronis</a:t>
          </a:r>
          <a:endParaRPr lang="en-ID" sz="1700" kern="1200" dirty="0"/>
        </a:p>
      </dsp:txBody>
      <dsp:txXfrm>
        <a:off x="3384550" y="613721"/>
        <a:ext cx="3384550" cy="522108"/>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C39C8-920D-4852-8C50-895583B0042B}" type="datetimeFigureOut">
              <a:rPr lang="en-ID" smtClean="0"/>
              <a:t>02/04/2024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8B581-96C4-4CAA-B0FD-36CF5217EC1A}" type="slidenum">
              <a:rPr lang="en-ID" smtClean="0"/>
              <a:t>‹#›</a:t>
            </a:fld>
            <a:endParaRPr lang="en-ID"/>
          </a:p>
        </p:txBody>
      </p:sp>
    </p:spTree>
    <p:extLst>
      <p:ext uri="{BB962C8B-B14F-4D97-AF65-F5344CB8AC3E}">
        <p14:creationId xmlns:p14="http://schemas.microsoft.com/office/powerpoint/2010/main" val="1574379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6DFC5-4F18-4DE5-88E7-71EFCE7BE44E}" type="slidenum">
              <a:rPr lang="en-US" smtClean="0"/>
              <a:t>3</a:t>
            </a:fld>
            <a:endParaRPr lang="en-US"/>
          </a:p>
        </p:txBody>
      </p:sp>
    </p:spTree>
    <p:extLst>
      <p:ext uri="{BB962C8B-B14F-4D97-AF65-F5344CB8AC3E}">
        <p14:creationId xmlns:p14="http://schemas.microsoft.com/office/powerpoint/2010/main" val="338933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56A913-A25B-440A-80BC-480EEB0CB671}" type="slidenum">
              <a:rPr lang="id-ID" altLang="en-US">
                <a:latin typeface="Calibri" panose="020F0502020204030204" pitchFamily="34" charset="0"/>
              </a:rPr>
              <a:pPr eaLnBrk="1" hangingPunct="1"/>
              <a:t>24</a:t>
            </a:fld>
            <a:endParaRPr lang="id-ID" altLang="en-US">
              <a:latin typeface="Calibri" panose="020F0502020204030204" pitchFamily="34" charset="0"/>
            </a:endParaRPr>
          </a:p>
        </p:txBody>
      </p:sp>
    </p:spTree>
    <p:extLst>
      <p:ext uri="{BB962C8B-B14F-4D97-AF65-F5344CB8AC3E}">
        <p14:creationId xmlns:p14="http://schemas.microsoft.com/office/powerpoint/2010/main" val="2243722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A4FA17-D861-4D46-B20A-A4D331D49D34}" type="slidenum">
              <a:rPr lang="id-ID" altLang="en-US">
                <a:latin typeface="Calibri" panose="020F0502020204030204" pitchFamily="34" charset="0"/>
              </a:rPr>
              <a:pPr eaLnBrk="1" hangingPunct="1"/>
              <a:t>25</a:t>
            </a:fld>
            <a:endParaRPr lang="id-ID" altLang="en-US">
              <a:latin typeface="Calibri" panose="020F0502020204030204" pitchFamily="34" charset="0"/>
            </a:endParaRPr>
          </a:p>
        </p:txBody>
      </p:sp>
    </p:spTree>
    <p:extLst>
      <p:ext uri="{BB962C8B-B14F-4D97-AF65-F5344CB8AC3E}">
        <p14:creationId xmlns:p14="http://schemas.microsoft.com/office/powerpoint/2010/main" val="1248072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D16AC05-CB86-4C8B-B0A0-02B53613FA3C}" type="slidenum">
              <a:rPr lang="id-ID" altLang="en-US">
                <a:latin typeface="Calibri" panose="020F0502020204030204" pitchFamily="34" charset="0"/>
              </a:rPr>
              <a:pPr eaLnBrk="1" hangingPunct="1"/>
              <a:t>26</a:t>
            </a:fld>
            <a:endParaRPr lang="id-ID" altLang="en-US">
              <a:latin typeface="Calibri" panose="020F0502020204030204" pitchFamily="34" charset="0"/>
            </a:endParaRPr>
          </a:p>
        </p:txBody>
      </p:sp>
    </p:spTree>
    <p:extLst>
      <p:ext uri="{BB962C8B-B14F-4D97-AF65-F5344CB8AC3E}">
        <p14:creationId xmlns:p14="http://schemas.microsoft.com/office/powerpoint/2010/main" val="100408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F095E2-DCAE-4C19-9D13-FEDA8812E816}" type="slidenum">
              <a:rPr lang="id-ID" altLang="en-US">
                <a:latin typeface="Calibri" panose="020F0502020204030204" pitchFamily="34" charset="0"/>
              </a:rPr>
              <a:pPr eaLnBrk="1" hangingPunct="1"/>
              <a:t>27</a:t>
            </a:fld>
            <a:endParaRPr lang="id-ID" altLang="en-US">
              <a:latin typeface="Calibri" panose="020F0502020204030204" pitchFamily="34" charset="0"/>
            </a:endParaRPr>
          </a:p>
        </p:txBody>
      </p:sp>
    </p:spTree>
    <p:extLst>
      <p:ext uri="{BB962C8B-B14F-4D97-AF65-F5344CB8AC3E}">
        <p14:creationId xmlns:p14="http://schemas.microsoft.com/office/powerpoint/2010/main" val="414521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505324-153B-4A4C-832D-0027B5734A82}" type="slidenum">
              <a:rPr lang="id-ID" altLang="en-US">
                <a:latin typeface="Calibri" panose="020F0502020204030204" pitchFamily="34" charset="0"/>
              </a:rPr>
              <a:pPr eaLnBrk="1" hangingPunct="1"/>
              <a:t>28</a:t>
            </a:fld>
            <a:endParaRPr lang="id-ID" altLang="en-US">
              <a:latin typeface="Calibri" panose="020F0502020204030204" pitchFamily="34" charset="0"/>
            </a:endParaRPr>
          </a:p>
        </p:txBody>
      </p:sp>
    </p:spTree>
    <p:extLst>
      <p:ext uri="{BB962C8B-B14F-4D97-AF65-F5344CB8AC3E}">
        <p14:creationId xmlns:p14="http://schemas.microsoft.com/office/powerpoint/2010/main" val="139481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6C1AB1-D682-4F2C-8579-D9DF0DCC073A}" type="slidenum">
              <a:rPr lang="en-US" smtClean="0"/>
              <a:t>16</a:t>
            </a:fld>
            <a:endParaRPr lang="en-US"/>
          </a:p>
        </p:txBody>
      </p:sp>
    </p:spTree>
    <p:extLst>
      <p:ext uri="{BB962C8B-B14F-4D97-AF65-F5344CB8AC3E}">
        <p14:creationId xmlns:p14="http://schemas.microsoft.com/office/powerpoint/2010/main" val="76972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6DFC5-4F18-4DE5-88E7-71EFCE7BE44E}" type="slidenum">
              <a:rPr lang="en-US" smtClean="0"/>
              <a:t>17</a:t>
            </a:fld>
            <a:endParaRPr lang="en-US"/>
          </a:p>
        </p:txBody>
      </p:sp>
    </p:spTree>
    <p:extLst>
      <p:ext uri="{BB962C8B-B14F-4D97-AF65-F5344CB8AC3E}">
        <p14:creationId xmlns:p14="http://schemas.microsoft.com/office/powerpoint/2010/main" val="3944258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6C1AB1-D682-4F2C-8579-D9DF0DCC073A}" type="slidenum">
              <a:rPr lang="en-US" smtClean="0"/>
              <a:t>18</a:t>
            </a:fld>
            <a:endParaRPr lang="en-US"/>
          </a:p>
        </p:txBody>
      </p:sp>
    </p:spTree>
    <p:extLst>
      <p:ext uri="{BB962C8B-B14F-4D97-AF65-F5344CB8AC3E}">
        <p14:creationId xmlns:p14="http://schemas.microsoft.com/office/powerpoint/2010/main" val="97314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6DFC5-4F18-4DE5-88E7-71EFCE7BE44E}" type="slidenum">
              <a:rPr lang="en-US" smtClean="0"/>
              <a:t>19</a:t>
            </a:fld>
            <a:endParaRPr lang="en-US"/>
          </a:p>
        </p:txBody>
      </p:sp>
    </p:spTree>
    <p:extLst>
      <p:ext uri="{BB962C8B-B14F-4D97-AF65-F5344CB8AC3E}">
        <p14:creationId xmlns:p14="http://schemas.microsoft.com/office/powerpoint/2010/main" val="1648219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6DFC5-4F18-4DE5-88E7-71EFCE7BE44E}" type="slidenum">
              <a:rPr lang="en-US" smtClean="0"/>
              <a:t>20</a:t>
            </a:fld>
            <a:endParaRPr lang="en-US"/>
          </a:p>
        </p:txBody>
      </p:sp>
    </p:spTree>
    <p:extLst>
      <p:ext uri="{BB962C8B-B14F-4D97-AF65-F5344CB8AC3E}">
        <p14:creationId xmlns:p14="http://schemas.microsoft.com/office/powerpoint/2010/main" val="675681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F6DFC5-4F18-4DE5-88E7-71EFCE7BE44E}" type="slidenum">
              <a:rPr lang="en-US" smtClean="0"/>
              <a:t>21</a:t>
            </a:fld>
            <a:endParaRPr lang="en-US"/>
          </a:p>
        </p:txBody>
      </p:sp>
    </p:spTree>
    <p:extLst>
      <p:ext uri="{BB962C8B-B14F-4D97-AF65-F5344CB8AC3E}">
        <p14:creationId xmlns:p14="http://schemas.microsoft.com/office/powerpoint/2010/main" val="819706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CB1F47-C48F-418E-AFC2-D06ABEA7B7D7}" type="slidenum">
              <a:rPr lang="id-ID" altLang="en-US">
                <a:latin typeface="Calibri" panose="020F0502020204030204" pitchFamily="34" charset="0"/>
              </a:rPr>
              <a:pPr eaLnBrk="1" hangingPunct="1"/>
              <a:t>22</a:t>
            </a:fld>
            <a:endParaRPr lang="id-ID" altLang="en-US">
              <a:latin typeface="Calibri" panose="020F0502020204030204" pitchFamily="34" charset="0"/>
            </a:endParaRPr>
          </a:p>
        </p:txBody>
      </p:sp>
    </p:spTree>
    <p:extLst>
      <p:ext uri="{BB962C8B-B14F-4D97-AF65-F5344CB8AC3E}">
        <p14:creationId xmlns:p14="http://schemas.microsoft.com/office/powerpoint/2010/main" val="967513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en-US"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4481E8-C5E3-4746-91DB-6AE6B7252BBB}" type="slidenum">
              <a:rPr lang="id-ID" altLang="en-US">
                <a:latin typeface="Calibri" panose="020F0502020204030204" pitchFamily="34" charset="0"/>
              </a:rPr>
              <a:pPr eaLnBrk="1" hangingPunct="1"/>
              <a:t>23</a:t>
            </a:fld>
            <a:endParaRPr lang="id-ID" altLang="en-US">
              <a:latin typeface="Calibri" panose="020F0502020204030204" pitchFamily="34" charset="0"/>
            </a:endParaRPr>
          </a:p>
        </p:txBody>
      </p:sp>
    </p:spTree>
    <p:extLst>
      <p:ext uri="{BB962C8B-B14F-4D97-AF65-F5344CB8AC3E}">
        <p14:creationId xmlns:p14="http://schemas.microsoft.com/office/powerpoint/2010/main" val="2088783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F0594D87-7C1F-4AC4-B07F-20F4A2F8F9EB}" type="datetimeFigureOut">
              <a:rPr lang="en-ID" smtClean="0"/>
              <a:t>01/04/2024</a:t>
            </a:fld>
            <a:endParaRPr lang="en-ID"/>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ID"/>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F4A07180-35E7-4EBD-A8C7-0834CEC26DF7}" type="slidenum">
              <a:rPr lang="en-ID" smtClean="0"/>
              <a:t>‹#›</a:t>
            </a:fld>
            <a:endParaRPr lang="en-ID"/>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577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94D87-7C1F-4AC4-B07F-20F4A2F8F9EB}" type="datetimeFigureOut">
              <a:rPr lang="en-ID" smtClean="0"/>
              <a:t>01/04/2024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F4A07180-35E7-4EBD-A8C7-0834CEC26DF7}" type="slidenum">
              <a:rPr lang="en-ID" smtClean="0"/>
              <a:t>‹#›</a:t>
            </a:fld>
            <a:endParaRPr lang="en-ID"/>
          </a:p>
        </p:txBody>
      </p:sp>
    </p:spTree>
    <p:extLst>
      <p:ext uri="{BB962C8B-B14F-4D97-AF65-F5344CB8AC3E}">
        <p14:creationId xmlns:p14="http://schemas.microsoft.com/office/powerpoint/2010/main" val="1895984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94D87-7C1F-4AC4-B07F-20F4A2F8F9EB}" type="datetimeFigureOut">
              <a:rPr lang="en-ID" smtClean="0"/>
              <a:t>01/04/2024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F4A07180-35E7-4EBD-A8C7-0834CEC26DF7}" type="slidenum">
              <a:rPr lang="en-ID" smtClean="0"/>
              <a:t>‹#›</a:t>
            </a:fld>
            <a:endParaRPr lang="en-ID"/>
          </a:p>
        </p:txBody>
      </p:sp>
    </p:spTree>
    <p:extLst>
      <p:ext uri="{BB962C8B-B14F-4D97-AF65-F5344CB8AC3E}">
        <p14:creationId xmlns:p14="http://schemas.microsoft.com/office/powerpoint/2010/main" val="2086397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417331"/>
      </p:ext>
    </p:extLst>
  </p:cSld>
  <p:clrMapOvr>
    <a:masterClrMapping/>
  </p:clrMapOvr>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Konten presentasi">
    <p:spTree>
      <p:nvGrpSpPr>
        <p:cNvPr id="1" name=""/>
        <p:cNvGrpSpPr/>
        <p:nvPr/>
      </p:nvGrpSpPr>
      <p:grpSpPr>
        <a:xfrm>
          <a:off x="0" y="0"/>
          <a:ext cx="0" cy="0"/>
          <a:chOff x="0" y="0"/>
          <a:chExt cx="0" cy="0"/>
        </a:xfrm>
      </p:grpSpPr>
      <p:sp>
        <p:nvSpPr>
          <p:cNvPr id="4" name="Title 1"/>
          <p:cNvSpPr>
            <a:spLocks noGrp="1"/>
          </p:cNvSpPr>
          <p:nvPr>
            <p:ph type="title"/>
          </p:nvPr>
        </p:nvSpPr>
        <p:spPr>
          <a:xfrm>
            <a:off x="0" y="115484"/>
            <a:ext cx="12192000" cy="523873"/>
          </a:xfrm>
          <a:prstGeom prst="rect">
            <a:avLst/>
          </a:prstGeom>
        </p:spPr>
        <p:txBody>
          <a:bodyPr tIns="51949">
            <a:normAutofit/>
          </a:bodyPr>
          <a:lstStyle>
            <a:lvl1pPr algn="ctr">
              <a:defRPr sz="3200" b="1">
                <a:solidFill>
                  <a:schemeClr val="tx1"/>
                </a:solidFill>
                <a:latin typeface="Raleway" panose="020B0503030101060003" pitchFamily="34" charset="0"/>
              </a:defRPr>
            </a:lvl1pPr>
          </a:lstStyle>
          <a:p>
            <a:r>
              <a:rPr lang="en-US"/>
              <a:t>Click to edit Master title style</a:t>
            </a:r>
            <a:endParaRPr lang="en-US" dirty="0"/>
          </a:p>
        </p:txBody>
      </p:sp>
      <p:sp>
        <p:nvSpPr>
          <p:cNvPr id="6" name="Content Placeholder 16"/>
          <p:cNvSpPr>
            <a:spLocks noGrp="1"/>
          </p:cNvSpPr>
          <p:nvPr>
            <p:ph sz="quarter" idx="11" hasCustomPrompt="1"/>
          </p:nvPr>
        </p:nvSpPr>
        <p:spPr>
          <a:xfrm>
            <a:off x="235163" y="684312"/>
            <a:ext cx="11765660" cy="5907557"/>
          </a:xfrm>
          <a:prstGeom prst="rect">
            <a:avLst/>
          </a:prstGeom>
        </p:spPr>
        <p:txBody>
          <a:bodyPr lIns="103897" tIns="51949" rIns="103897" bIns="51949">
            <a:normAutofit/>
          </a:bodyPr>
          <a:lstStyle>
            <a:lvl1pPr marL="0" indent="0" algn="l">
              <a:lnSpc>
                <a:spcPct val="100000"/>
              </a:lnSpc>
              <a:buFontTx/>
              <a:buNone/>
              <a:defRPr sz="2000" b="0" baseline="0">
                <a:solidFill>
                  <a:schemeClr val="tx1"/>
                </a:solidFill>
                <a:latin typeface="Raleway" panose="020B0503030101060003" pitchFamily="34" charset="0"/>
              </a:defRPr>
            </a:lvl1pPr>
          </a:lstStyle>
          <a:p>
            <a:pPr lvl="0"/>
            <a:r>
              <a:rPr lang="id-ID"/>
              <a:t>Isi slide</a:t>
            </a:r>
            <a:endParaRPr lang="en-US"/>
          </a:p>
        </p:txBody>
      </p:sp>
    </p:spTree>
    <p:extLst>
      <p:ext uri="{BB962C8B-B14F-4D97-AF65-F5344CB8AC3E}">
        <p14:creationId xmlns:p14="http://schemas.microsoft.com/office/powerpoint/2010/main" val="3646896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0594D87-7C1F-4AC4-B07F-20F4A2F8F9EB}" type="datetimeFigureOut">
              <a:rPr lang="en-ID" smtClean="0"/>
              <a:t>01/04/2024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F4A07180-35E7-4EBD-A8C7-0834CEC26DF7}" type="slidenum">
              <a:rPr lang="en-ID" smtClean="0"/>
              <a:t>‹#›</a:t>
            </a:fld>
            <a:endParaRPr lang="en-ID"/>
          </a:p>
        </p:txBody>
      </p:sp>
    </p:spTree>
    <p:extLst>
      <p:ext uri="{BB962C8B-B14F-4D97-AF65-F5344CB8AC3E}">
        <p14:creationId xmlns:p14="http://schemas.microsoft.com/office/powerpoint/2010/main" val="3513660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F0594D87-7C1F-4AC4-B07F-20F4A2F8F9EB}" type="datetimeFigureOut">
              <a:rPr lang="en-ID" smtClean="0"/>
              <a:t>01/04/2024</a:t>
            </a:fld>
            <a:endParaRPr lang="en-ID"/>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ID"/>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F4A07180-35E7-4EBD-A8C7-0834CEC26DF7}" type="slidenum">
              <a:rPr lang="en-ID" smtClean="0"/>
              <a:t>‹#›</a:t>
            </a:fld>
            <a:endParaRPr lang="en-ID"/>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92630726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594D87-7C1F-4AC4-B07F-20F4A2F8F9EB}" type="datetimeFigureOut">
              <a:rPr lang="en-ID" smtClean="0"/>
              <a:t>01/04/2024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F4A07180-35E7-4EBD-A8C7-0834CEC26DF7}" type="slidenum">
              <a:rPr lang="en-ID" smtClean="0"/>
              <a:t>‹#›</a:t>
            </a:fld>
            <a:endParaRPr lang="en-ID"/>
          </a:p>
        </p:txBody>
      </p:sp>
    </p:spTree>
    <p:extLst>
      <p:ext uri="{BB962C8B-B14F-4D97-AF65-F5344CB8AC3E}">
        <p14:creationId xmlns:p14="http://schemas.microsoft.com/office/powerpoint/2010/main" val="241927072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594D87-7C1F-4AC4-B07F-20F4A2F8F9EB}" type="datetimeFigureOut">
              <a:rPr lang="en-ID" smtClean="0"/>
              <a:t>01/04/2024</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F4A07180-35E7-4EBD-A8C7-0834CEC26DF7}" type="slidenum">
              <a:rPr lang="en-ID" smtClean="0"/>
              <a:t>‹#›</a:t>
            </a:fld>
            <a:endParaRPr lang="en-ID"/>
          </a:p>
        </p:txBody>
      </p:sp>
    </p:spTree>
    <p:extLst>
      <p:ext uri="{BB962C8B-B14F-4D97-AF65-F5344CB8AC3E}">
        <p14:creationId xmlns:p14="http://schemas.microsoft.com/office/powerpoint/2010/main" val="400043784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594D87-7C1F-4AC4-B07F-20F4A2F8F9EB}" type="datetimeFigureOut">
              <a:rPr lang="en-ID" smtClean="0"/>
              <a:t>01/04/2024</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F4A07180-35E7-4EBD-A8C7-0834CEC26DF7}" type="slidenum">
              <a:rPr lang="en-ID" smtClean="0"/>
              <a:t>‹#›</a:t>
            </a:fld>
            <a:endParaRPr lang="en-ID"/>
          </a:p>
        </p:txBody>
      </p:sp>
    </p:spTree>
    <p:extLst>
      <p:ext uri="{BB962C8B-B14F-4D97-AF65-F5344CB8AC3E}">
        <p14:creationId xmlns:p14="http://schemas.microsoft.com/office/powerpoint/2010/main" val="2833648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94D87-7C1F-4AC4-B07F-20F4A2F8F9EB}" type="datetimeFigureOut">
              <a:rPr lang="en-ID" smtClean="0"/>
              <a:t>01/04/2024</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F4A07180-35E7-4EBD-A8C7-0834CEC26DF7}" type="slidenum">
              <a:rPr lang="en-ID" smtClean="0"/>
              <a:t>‹#›</a:t>
            </a:fld>
            <a:endParaRPr lang="en-ID"/>
          </a:p>
        </p:txBody>
      </p:sp>
    </p:spTree>
    <p:extLst>
      <p:ext uri="{BB962C8B-B14F-4D97-AF65-F5344CB8AC3E}">
        <p14:creationId xmlns:p14="http://schemas.microsoft.com/office/powerpoint/2010/main" val="149944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F0594D87-7C1F-4AC4-B07F-20F4A2F8F9EB}" type="datetimeFigureOut">
              <a:rPr lang="en-ID" smtClean="0"/>
              <a:t>01/04/2024</a:t>
            </a:fld>
            <a:endParaRPr lang="en-ID"/>
          </a:p>
        </p:txBody>
      </p:sp>
      <p:sp>
        <p:nvSpPr>
          <p:cNvPr id="6" name="Footer Placeholder 5"/>
          <p:cNvSpPr>
            <a:spLocks noGrp="1"/>
          </p:cNvSpPr>
          <p:nvPr>
            <p:ph type="ftr" sz="quarter" idx="11"/>
          </p:nvPr>
        </p:nvSpPr>
        <p:spPr>
          <a:xfrm>
            <a:off x="2103620" y="6375679"/>
            <a:ext cx="3482179" cy="345796"/>
          </a:xfrm>
        </p:spPr>
        <p:txBody>
          <a:bodyPr/>
          <a:lstStyle/>
          <a:p>
            <a:endParaRPr lang="en-ID"/>
          </a:p>
        </p:txBody>
      </p:sp>
      <p:sp>
        <p:nvSpPr>
          <p:cNvPr id="7" name="Slide Number Placeholder 6"/>
          <p:cNvSpPr>
            <a:spLocks noGrp="1"/>
          </p:cNvSpPr>
          <p:nvPr>
            <p:ph type="sldNum" sz="quarter" idx="12"/>
          </p:nvPr>
        </p:nvSpPr>
        <p:spPr>
          <a:xfrm>
            <a:off x="5691014" y="6375679"/>
            <a:ext cx="1232456" cy="345796"/>
          </a:xfrm>
        </p:spPr>
        <p:txBody>
          <a:bodyPr/>
          <a:lstStyle/>
          <a:p>
            <a:fld id="{F4A07180-35E7-4EBD-A8C7-0834CEC26DF7}" type="slidenum">
              <a:rPr lang="en-ID" smtClean="0"/>
              <a:t>‹#›</a:t>
            </a:fld>
            <a:endParaRPr lang="en-ID"/>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9520100"/>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F0594D87-7C1F-4AC4-B07F-20F4A2F8F9EB}" type="datetimeFigureOut">
              <a:rPr lang="en-ID" smtClean="0"/>
              <a:t>01/04/2024</a:t>
            </a:fld>
            <a:endParaRPr lang="en-ID"/>
          </a:p>
        </p:txBody>
      </p:sp>
      <p:sp>
        <p:nvSpPr>
          <p:cNvPr id="6" name="Footer Placeholder 5"/>
          <p:cNvSpPr>
            <a:spLocks noGrp="1"/>
          </p:cNvSpPr>
          <p:nvPr>
            <p:ph type="ftr" sz="quarter" idx="11"/>
          </p:nvPr>
        </p:nvSpPr>
        <p:spPr>
          <a:xfrm>
            <a:off x="2103621" y="6375679"/>
            <a:ext cx="3482178" cy="345796"/>
          </a:xfrm>
        </p:spPr>
        <p:txBody>
          <a:bodyPr/>
          <a:lstStyle/>
          <a:p>
            <a:endParaRPr lang="en-ID"/>
          </a:p>
        </p:txBody>
      </p:sp>
      <p:sp>
        <p:nvSpPr>
          <p:cNvPr id="7" name="Slide Number Placeholder 6"/>
          <p:cNvSpPr>
            <a:spLocks noGrp="1"/>
          </p:cNvSpPr>
          <p:nvPr>
            <p:ph type="sldNum" sz="quarter" idx="12"/>
          </p:nvPr>
        </p:nvSpPr>
        <p:spPr>
          <a:xfrm>
            <a:off x="5687568" y="6375679"/>
            <a:ext cx="1234440" cy="345796"/>
          </a:xfrm>
        </p:spPr>
        <p:txBody>
          <a:bodyPr/>
          <a:lstStyle/>
          <a:p>
            <a:fld id="{F4A07180-35E7-4EBD-A8C7-0834CEC26DF7}" type="slidenum">
              <a:rPr lang="en-ID" smtClean="0"/>
              <a:t>‹#›</a:t>
            </a:fld>
            <a:endParaRPr lang="en-ID"/>
          </a:p>
        </p:txBody>
      </p:sp>
    </p:spTree>
    <p:extLst>
      <p:ext uri="{BB962C8B-B14F-4D97-AF65-F5344CB8AC3E}">
        <p14:creationId xmlns:p14="http://schemas.microsoft.com/office/powerpoint/2010/main" val="2886251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F0594D87-7C1F-4AC4-B07F-20F4A2F8F9EB}" type="datetimeFigureOut">
              <a:rPr lang="en-ID" smtClean="0"/>
              <a:t>01/04/2024</a:t>
            </a:fld>
            <a:endParaRPr lang="en-ID"/>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ID"/>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F4A07180-35E7-4EBD-A8C7-0834CEC26DF7}" type="slidenum">
              <a:rPr lang="en-ID" smtClean="0"/>
              <a:t>‹#›</a:t>
            </a:fld>
            <a:endParaRPr lang="en-ID"/>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253064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D" dirty="0" err="1" smtClean="0"/>
              <a:t>Malnutrisi</a:t>
            </a:r>
            <a:endParaRPr lang="en-ID" dirty="0"/>
          </a:p>
        </p:txBody>
      </p:sp>
      <p:sp>
        <p:nvSpPr>
          <p:cNvPr id="3" name="Subtitle 2"/>
          <p:cNvSpPr>
            <a:spLocks noGrp="1"/>
          </p:cNvSpPr>
          <p:nvPr>
            <p:ph type="subTitle" idx="1"/>
          </p:nvPr>
        </p:nvSpPr>
        <p:spPr/>
        <p:txBody>
          <a:bodyPr/>
          <a:lstStyle/>
          <a:p>
            <a:r>
              <a:rPr lang="en-ID" dirty="0" err="1" smtClean="0"/>
              <a:t>Ika</a:t>
            </a:r>
            <a:r>
              <a:rPr lang="en-ID" dirty="0" smtClean="0"/>
              <a:t> Arum </a:t>
            </a:r>
            <a:r>
              <a:rPr lang="en-ID" dirty="0" err="1" smtClean="0"/>
              <a:t>Dewi</a:t>
            </a:r>
            <a:r>
              <a:rPr lang="en-ID" dirty="0" smtClean="0"/>
              <a:t> S</a:t>
            </a:r>
            <a:endParaRPr lang="en-ID" dirty="0"/>
          </a:p>
        </p:txBody>
      </p:sp>
    </p:spTree>
    <p:extLst>
      <p:ext uri="{BB962C8B-B14F-4D97-AF65-F5344CB8AC3E}">
        <p14:creationId xmlns:p14="http://schemas.microsoft.com/office/powerpoint/2010/main" val="982094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Stunting</a:t>
            </a:r>
            <a:endParaRPr lang="en-ID" dirty="0"/>
          </a:p>
        </p:txBody>
      </p:sp>
      <p:sp>
        <p:nvSpPr>
          <p:cNvPr id="3" name="Content Placeholder 2"/>
          <p:cNvSpPr>
            <a:spLocks noGrp="1"/>
          </p:cNvSpPr>
          <p:nvPr>
            <p:ph idx="1"/>
          </p:nvPr>
        </p:nvSpPr>
        <p:spPr/>
        <p:txBody>
          <a:bodyPr/>
          <a:lstStyle/>
          <a:p>
            <a:r>
              <a:rPr lang="en-ID" dirty="0" smtClean="0"/>
              <a:t>Stunting </a:t>
            </a:r>
            <a:r>
              <a:rPr lang="en-ID" dirty="0" err="1" smtClean="0"/>
              <a:t>merupakan</a:t>
            </a:r>
            <a:r>
              <a:rPr lang="en-ID" dirty="0" smtClean="0"/>
              <a:t> </a:t>
            </a:r>
            <a:r>
              <a:rPr lang="en-ID" dirty="0" err="1" smtClean="0"/>
              <a:t>suatu</a:t>
            </a:r>
            <a:r>
              <a:rPr lang="en-ID" dirty="0" smtClean="0"/>
              <a:t> </a:t>
            </a:r>
            <a:r>
              <a:rPr lang="en-ID" dirty="0" err="1" smtClean="0"/>
              <a:t>kondisi</a:t>
            </a:r>
            <a:r>
              <a:rPr lang="en-ID" dirty="0" smtClean="0"/>
              <a:t> </a:t>
            </a:r>
            <a:r>
              <a:rPr lang="en-ID" dirty="0" err="1" smtClean="0"/>
              <a:t>dimana</a:t>
            </a:r>
            <a:r>
              <a:rPr lang="en-ID" dirty="0" smtClean="0"/>
              <a:t> </a:t>
            </a:r>
            <a:r>
              <a:rPr lang="en-ID" dirty="0" err="1" smtClean="0"/>
              <a:t>terjadi</a:t>
            </a:r>
            <a:r>
              <a:rPr lang="en-ID" dirty="0" smtClean="0"/>
              <a:t> </a:t>
            </a:r>
            <a:r>
              <a:rPr lang="en-ID" dirty="0" err="1" smtClean="0"/>
              <a:t>gagal</a:t>
            </a:r>
            <a:r>
              <a:rPr lang="en-ID" dirty="0" smtClean="0"/>
              <a:t> </a:t>
            </a:r>
            <a:r>
              <a:rPr lang="en-ID" dirty="0" err="1" smtClean="0"/>
              <a:t>tumbuh</a:t>
            </a:r>
            <a:r>
              <a:rPr lang="en-ID" dirty="0" smtClean="0"/>
              <a:t> </a:t>
            </a:r>
            <a:r>
              <a:rPr lang="en-ID" dirty="0" err="1" smtClean="0"/>
              <a:t>pada</a:t>
            </a:r>
            <a:r>
              <a:rPr lang="en-ID" dirty="0" smtClean="0"/>
              <a:t> </a:t>
            </a:r>
            <a:r>
              <a:rPr lang="en-ID" dirty="0" err="1" smtClean="0"/>
              <a:t>anak</a:t>
            </a:r>
            <a:r>
              <a:rPr lang="en-ID" dirty="0" smtClean="0"/>
              <a:t> </a:t>
            </a:r>
            <a:r>
              <a:rPr lang="en-ID" dirty="0" err="1" smtClean="0"/>
              <a:t>balita</a:t>
            </a:r>
            <a:r>
              <a:rPr lang="en-ID" dirty="0" smtClean="0"/>
              <a:t> (</a:t>
            </a:r>
            <a:r>
              <a:rPr lang="en-ID" dirty="0" err="1" smtClean="0"/>
              <a:t>bawah</a:t>
            </a:r>
            <a:r>
              <a:rPr lang="en-ID" dirty="0" smtClean="0"/>
              <a:t> lima </a:t>
            </a:r>
            <a:r>
              <a:rPr lang="en-ID" dirty="0" err="1" smtClean="0"/>
              <a:t>tahun</a:t>
            </a:r>
            <a:r>
              <a:rPr lang="en-ID" dirty="0" smtClean="0"/>
              <a:t>) </a:t>
            </a:r>
            <a:r>
              <a:rPr lang="en-ID" dirty="0" err="1" smtClean="0"/>
              <a:t>disebabkan</a:t>
            </a:r>
            <a:r>
              <a:rPr lang="en-ID" dirty="0" smtClean="0"/>
              <a:t> </a:t>
            </a:r>
            <a:r>
              <a:rPr lang="en-ID" dirty="0" err="1" smtClean="0"/>
              <a:t>oleh</a:t>
            </a:r>
            <a:r>
              <a:rPr lang="en-ID" dirty="0" smtClean="0"/>
              <a:t> </a:t>
            </a:r>
            <a:r>
              <a:rPr lang="en-ID" dirty="0" err="1" smtClean="0"/>
              <a:t>kekurangan</a:t>
            </a:r>
            <a:r>
              <a:rPr lang="en-ID" dirty="0" smtClean="0"/>
              <a:t> </a:t>
            </a:r>
            <a:r>
              <a:rPr lang="en-ID" dirty="0" err="1" smtClean="0"/>
              <a:t>gizi</a:t>
            </a:r>
            <a:r>
              <a:rPr lang="en-ID" dirty="0" smtClean="0"/>
              <a:t> </a:t>
            </a:r>
            <a:r>
              <a:rPr lang="en-ID" dirty="0" err="1" smtClean="0"/>
              <a:t>kronis</a:t>
            </a:r>
            <a:r>
              <a:rPr lang="en-ID" dirty="0" smtClean="0"/>
              <a:t> </a:t>
            </a:r>
            <a:r>
              <a:rPr lang="en-ID" dirty="0" err="1" smtClean="0"/>
              <a:t>sehingga</a:t>
            </a:r>
            <a:r>
              <a:rPr lang="en-ID" dirty="0" smtClean="0"/>
              <a:t> </a:t>
            </a:r>
            <a:r>
              <a:rPr lang="en-ID" dirty="0" err="1" smtClean="0"/>
              <a:t>anak</a:t>
            </a:r>
            <a:r>
              <a:rPr lang="en-ID" dirty="0" smtClean="0"/>
              <a:t> </a:t>
            </a:r>
            <a:r>
              <a:rPr lang="en-ID" dirty="0" err="1" smtClean="0"/>
              <a:t>terlalu</a:t>
            </a:r>
            <a:r>
              <a:rPr lang="en-ID" dirty="0" smtClean="0"/>
              <a:t> </a:t>
            </a:r>
            <a:r>
              <a:rPr lang="en-ID" dirty="0" err="1" smtClean="0"/>
              <a:t>pendek</a:t>
            </a:r>
            <a:r>
              <a:rPr lang="en-ID" dirty="0" smtClean="0"/>
              <a:t> </a:t>
            </a:r>
            <a:r>
              <a:rPr lang="en-ID" dirty="0" err="1" smtClean="0"/>
              <a:t>untuk</a:t>
            </a:r>
            <a:r>
              <a:rPr lang="en-ID" dirty="0" smtClean="0"/>
              <a:t> </a:t>
            </a:r>
            <a:r>
              <a:rPr lang="en-ID" dirty="0" err="1" smtClean="0"/>
              <a:t>usianya</a:t>
            </a:r>
            <a:r>
              <a:rPr lang="en-ID" dirty="0" smtClean="0"/>
              <a:t>. </a:t>
            </a:r>
            <a:r>
              <a:rPr lang="en-ID" dirty="0" err="1" smtClean="0"/>
              <a:t>Kekurangan</a:t>
            </a:r>
            <a:r>
              <a:rPr lang="en-ID" dirty="0" smtClean="0"/>
              <a:t> </a:t>
            </a:r>
            <a:r>
              <a:rPr lang="en-ID" dirty="0" err="1" smtClean="0"/>
              <a:t>gizi</a:t>
            </a:r>
            <a:r>
              <a:rPr lang="en-ID" dirty="0" smtClean="0"/>
              <a:t> </a:t>
            </a:r>
            <a:r>
              <a:rPr lang="en-ID" dirty="0" err="1" smtClean="0"/>
              <a:t>terjadi</a:t>
            </a:r>
            <a:r>
              <a:rPr lang="en-ID" dirty="0" smtClean="0"/>
              <a:t> </a:t>
            </a:r>
            <a:r>
              <a:rPr lang="en-ID" dirty="0" err="1" smtClean="0"/>
              <a:t>sejak</a:t>
            </a:r>
            <a:r>
              <a:rPr lang="en-ID" dirty="0" smtClean="0"/>
              <a:t> </a:t>
            </a:r>
            <a:r>
              <a:rPr lang="en-ID" dirty="0" err="1" smtClean="0"/>
              <a:t>bayi</a:t>
            </a:r>
            <a:r>
              <a:rPr lang="en-ID" dirty="0" smtClean="0"/>
              <a:t> </a:t>
            </a:r>
            <a:r>
              <a:rPr lang="en-ID" dirty="0" err="1" smtClean="0"/>
              <a:t>berada</a:t>
            </a:r>
            <a:r>
              <a:rPr lang="en-ID" dirty="0" smtClean="0"/>
              <a:t> di </a:t>
            </a:r>
            <a:r>
              <a:rPr lang="en-ID" dirty="0" err="1" smtClean="0"/>
              <a:t>dalam</a:t>
            </a:r>
            <a:r>
              <a:rPr lang="en-ID" dirty="0" smtClean="0"/>
              <a:t> </a:t>
            </a:r>
            <a:r>
              <a:rPr lang="en-ID" dirty="0" err="1" smtClean="0"/>
              <a:t>kandungan</a:t>
            </a:r>
            <a:r>
              <a:rPr lang="en-ID" dirty="0" smtClean="0"/>
              <a:t> </a:t>
            </a:r>
            <a:r>
              <a:rPr lang="en-ID" dirty="0" err="1" smtClean="0"/>
              <a:t>dan</a:t>
            </a:r>
            <a:r>
              <a:rPr lang="en-ID" dirty="0" smtClean="0"/>
              <a:t> </a:t>
            </a:r>
            <a:r>
              <a:rPr lang="en-ID" dirty="0" err="1" smtClean="0"/>
              <a:t>pada</a:t>
            </a:r>
            <a:r>
              <a:rPr lang="en-ID" dirty="0" smtClean="0"/>
              <a:t> masa </a:t>
            </a:r>
            <a:r>
              <a:rPr lang="en-ID" dirty="0" err="1" smtClean="0"/>
              <a:t>awal</a:t>
            </a:r>
            <a:r>
              <a:rPr lang="en-ID" dirty="0" smtClean="0"/>
              <a:t> </a:t>
            </a:r>
            <a:r>
              <a:rPr lang="en-ID" dirty="0" err="1" smtClean="0"/>
              <a:t>setelah</a:t>
            </a:r>
            <a:r>
              <a:rPr lang="en-ID" dirty="0" smtClean="0"/>
              <a:t> </a:t>
            </a:r>
            <a:r>
              <a:rPr lang="en-ID" dirty="0" err="1" smtClean="0"/>
              <a:t>bayi</a:t>
            </a:r>
            <a:r>
              <a:rPr lang="en-ID" dirty="0" smtClean="0"/>
              <a:t> </a:t>
            </a:r>
            <a:r>
              <a:rPr lang="en-ID" dirty="0" err="1" smtClean="0"/>
              <a:t>dilahirkan</a:t>
            </a:r>
            <a:r>
              <a:rPr lang="en-ID" dirty="0" smtClean="0"/>
              <a:t>. </a:t>
            </a:r>
          </a:p>
          <a:p>
            <a:r>
              <a:rPr lang="en-ID" dirty="0" err="1"/>
              <a:t>M</a:t>
            </a:r>
            <a:r>
              <a:rPr lang="en-ID" dirty="0" err="1" smtClean="0"/>
              <a:t>enyatakan</a:t>
            </a:r>
            <a:r>
              <a:rPr lang="en-ID" dirty="0" smtClean="0"/>
              <a:t> </a:t>
            </a:r>
            <a:r>
              <a:rPr lang="en-ID" dirty="0" err="1" smtClean="0"/>
              <a:t>bahwa</a:t>
            </a:r>
            <a:r>
              <a:rPr lang="en-ID" dirty="0" smtClean="0"/>
              <a:t> </a:t>
            </a:r>
            <a:r>
              <a:rPr lang="en-ID" dirty="0" err="1" smtClean="0"/>
              <a:t>pendek</a:t>
            </a:r>
            <a:r>
              <a:rPr lang="en-ID" dirty="0" smtClean="0"/>
              <a:t> </a:t>
            </a:r>
            <a:r>
              <a:rPr lang="en-ID" dirty="0" err="1" smtClean="0"/>
              <a:t>dan</a:t>
            </a:r>
            <a:r>
              <a:rPr lang="en-ID" dirty="0" smtClean="0"/>
              <a:t> </a:t>
            </a:r>
            <a:r>
              <a:rPr lang="en-ID" dirty="0" err="1" smtClean="0"/>
              <a:t>sangat</a:t>
            </a:r>
            <a:r>
              <a:rPr lang="en-ID" dirty="0" smtClean="0"/>
              <a:t> </a:t>
            </a:r>
            <a:r>
              <a:rPr lang="en-ID" dirty="0" err="1" smtClean="0"/>
              <a:t>pendek</a:t>
            </a:r>
            <a:r>
              <a:rPr lang="en-ID" dirty="0" smtClean="0"/>
              <a:t> </a:t>
            </a:r>
            <a:r>
              <a:rPr lang="en-ID" dirty="0" err="1" smtClean="0"/>
              <a:t>adalah</a:t>
            </a:r>
            <a:r>
              <a:rPr lang="en-ID" dirty="0" smtClean="0"/>
              <a:t> status </a:t>
            </a:r>
            <a:r>
              <a:rPr lang="en-ID" dirty="0" err="1" smtClean="0"/>
              <a:t>gizi</a:t>
            </a:r>
            <a:r>
              <a:rPr lang="en-ID" dirty="0" smtClean="0"/>
              <a:t> yang </a:t>
            </a:r>
            <a:r>
              <a:rPr lang="en-ID" dirty="0" err="1" smtClean="0"/>
              <a:t>didasarkan</a:t>
            </a:r>
            <a:r>
              <a:rPr lang="en-ID" dirty="0" smtClean="0"/>
              <a:t> </a:t>
            </a:r>
            <a:r>
              <a:rPr lang="en-ID" dirty="0" err="1" smtClean="0"/>
              <a:t>pada</a:t>
            </a:r>
            <a:r>
              <a:rPr lang="en-ID" dirty="0" smtClean="0"/>
              <a:t> </a:t>
            </a:r>
            <a:r>
              <a:rPr lang="en-ID" dirty="0" err="1" smtClean="0"/>
              <a:t>indeks</a:t>
            </a:r>
            <a:r>
              <a:rPr lang="en-ID" dirty="0" smtClean="0"/>
              <a:t> </a:t>
            </a:r>
            <a:r>
              <a:rPr lang="en-ID" dirty="0" err="1" smtClean="0"/>
              <a:t>Panjang</a:t>
            </a:r>
            <a:r>
              <a:rPr lang="en-ID" dirty="0" smtClean="0"/>
              <a:t> </a:t>
            </a:r>
            <a:r>
              <a:rPr lang="en-ID" dirty="0" err="1" smtClean="0"/>
              <a:t>Badan</a:t>
            </a:r>
            <a:r>
              <a:rPr lang="en-ID" dirty="0" smtClean="0"/>
              <a:t> </a:t>
            </a:r>
            <a:r>
              <a:rPr lang="en-ID" dirty="0" err="1" smtClean="0"/>
              <a:t>menurut</a:t>
            </a:r>
            <a:r>
              <a:rPr lang="en-ID" dirty="0" smtClean="0"/>
              <a:t> </a:t>
            </a:r>
            <a:r>
              <a:rPr lang="en-ID" dirty="0" err="1" smtClean="0"/>
              <a:t>Umur</a:t>
            </a:r>
            <a:r>
              <a:rPr lang="en-ID" dirty="0" smtClean="0"/>
              <a:t> (PB/U) </a:t>
            </a:r>
            <a:r>
              <a:rPr lang="en-ID" dirty="0" err="1" smtClean="0"/>
              <a:t>atau</a:t>
            </a:r>
            <a:r>
              <a:rPr lang="en-ID" dirty="0" smtClean="0"/>
              <a:t> Tinggi </a:t>
            </a:r>
            <a:r>
              <a:rPr lang="en-ID" dirty="0" err="1" smtClean="0"/>
              <a:t>Badan</a:t>
            </a:r>
            <a:r>
              <a:rPr lang="en-ID" dirty="0" smtClean="0"/>
              <a:t> </a:t>
            </a:r>
            <a:r>
              <a:rPr lang="en-ID" dirty="0" err="1" smtClean="0"/>
              <a:t>menurut</a:t>
            </a:r>
            <a:r>
              <a:rPr lang="en-ID" dirty="0" smtClean="0"/>
              <a:t> </a:t>
            </a:r>
            <a:r>
              <a:rPr lang="en-ID" dirty="0" err="1" smtClean="0"/>
              <a:t>Umur</a:t>
            </a:r>
            <a:r>
              <a:rPr lang="en-ID" dirty="0" smtClean="0"/>
              <a:t> (TB/U) yang </a:t>
            </a:r>
            <a:r>
              <a:rPr lang="en-ID" dirty="0" err="1" smtClean="0"/>
              <a:t>merupakan</a:t>
            </a:r>
            <a:r>
              <a:rPr lang="en-ID" dirty="0" smtClean="0"/>
              <a:t> </a:t>
            </a:r>
            <a:r>
              <a:rPr lang="en-ID" dirty="0" err="1" smtClean="0"/>
              <a:t>padanan</a:t>
            </a:r>
            <a:r>
              <a:rPr lang="en-ID" dirty="0" smtClean="0"/>
              <a:t> </a:t>
            </a:r>
            <a:r>
              <a:rPr lang="en-ID" dirty="0" err="1" smtClean="0"/>
              <a:t>istilah</a:t>
            </a:r>
            <a:r>
              <a:rPr lang="en-ID" dirty="0" smtClean="0"/>
              <a:t> stunting (</a:t>
            </a:r>
            <a:r>
              <a:rPr lang="en-ID" dirty="0" err="1" smtClean="0"/>
              <a:t>pendek</a:t>
            </a:r>
            <a:r>
              <a:rPr lang="en-ID" dirty="0" smtClean="0"/>
              <a:t>) </a:t>
            </a:r>
            <a:r>
              <a:rPr lang="en-ID" dirty="0" err="1" smtClean="0"/>
              <a:t>dan</a:t>
            </a:r>
            <a:r>
              <a:rPr lang="en-ID" dirty="0" smtClean="0"/>
              <a:t> severely stunting (</a:t>
            </a:r>
            <a:r>
              <a:rPr lang="en-ID" dirty="0" err="1" smtClean="0"/>
              <a:t>sangat</a:t>
            </a:r>
            <a:r>
              <a:rPr lang="en-ID" dirty="0" smtClean="0"/>
              <a:t> </a:t>
            </a:r>
            <a:r>
              <a:rPr lang="en-ID" dirty="0" err="1" smtClean="0"/>
              <a:t>pendek</a:t>
            </a:r>
            <a:r>
              <a:rPr lang="en-ID" dirty="0" smtClean="0"/>
              <a:t>)</a:t>
            </a:r>
            <a:endParaRPr lang="en-ID" dirty="0"/>
          </a:p>
        </p:txBody>
      </p:sp>
    </p:spTree>
    <p:extLst>
      <p:ext uri="{BB962C8B-B14F-4D97-AF65-F5344CB8AC3E}">
        <p14:creationId xmlns:p14="http://schemas.microsoft.com/office/powerpoint/2010/main" val="1380940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Etiologi</a:t>
            </a:r>
            <a:endParaRPr lang="en-ID" dirty="0"/>
          </a:p>
        </p:txBody>
      </p:sp>
      <p:sp>
        <p:nvSpPr>
          <p:cNvPr id="3" name="Content Placeholder 2"/>
          <p:cNvSpPr>
            <a:spLocks noGrp="1"/>
          </p:cNvSpPr>
          <p:nvPr>
            <p:ph idx="1"/>
          </p:nvPr>
        </p:nvSpPr>
        <p:spPr>
          <a:xfrm>
            <a:off x="838200" y="1825625"/>
            <a:ext cx="3612776" cy="4351338"/>
          </a:xfrm>
        </p:spPr>
        <p:style>
          <a:lnRef idx="1">
            <a:schemeClr val="accent1"/>
          </a:lnRef>
          <a:fillRef idx="2">
            <a:schemeClr val="accent1"/>
          </a:fillRef>
          <a:effectRef idx="1">
            <a:schemeClr val="accent1"/>
          </a:effectRef>
          <a:fontRef idx="minor">
            <a:schemeClr val="dk1"/>
          </a:fontRef>
        </p:style>
        <p:txBody>
          <a:bodyPr/>
          <a:lstStyle/>
          <a:p>
            <a:r>
              <a:rPr lang="en-ID" dirty="0" err="1" smtClean="0"/>
              <a:t>Faktor</a:t>
            </a:r>
            <a:r>
              <a:rPr lang="en-ID" dirty="0" smtClean="0"/>
              <a:t> </a:t>
            </a:r>
            <a:r>
              <a:rPr lang="en-ID" dirty="0" err="1" smtClean="0"/>
              <a:t>langsung</a:t>
            </a:r>
            <a:endParaRPr lang="en-ID" dirty="0" smtClean="0"/>
          </a:p>
          <a:p>
            <a:pPr marL="514350" indent="-514350">
              <a:buAutoNum type="alphaLcPeriod"/>
            </a:pPr>
            <a:r>
              <a:rPr lang="en-ID" dirty="0" err="1" smtClean="0"/>
              <a:t>Infeksi</a:t>
            </a:r>
            <a:endParaRPr lang="en-ID" dirty="0" smtClean="0"/>
          </a:p>
          <a:p>
            <a:pPr marL="514350" indent="-514350">
              <a:buAutoNum type="alphaLcPeriod"/>
            </a:pPr>
            <a:r>
              <a:rPr lang="en-ID" dirty="0" err="1" smtClean="0"/>
              <a:t>Asupan</a:t>
            </a:r>
            <a:r>
              <a:rPr lang="en-ID" dirty="0" smtClean="0"/>
              <a:t> </a:t>
            </a:r>
            <a:r>
              <a:rPr lang="en-ID" dirty="0" err="1" smtClean="0"/>
              <a:t>Nutrisi</a:t>
            </a:r>
            <a:endParaRPr lang="en-ID" dirty="0"/>
          </a:p>
        </p:txBody>
      </p:sp>
      <p:sp>
        <p:nvSpPr>
          <p:cNvPr id="4" name="Content Placeholder 2"/>
          <p:cNvSpPr txBox="1">
            <a:spLocks/>
          </p:cNvSpPr>
          <p:nvPr/>
        </p:nvSpPr>
        <p:spPr>
          <a:xfrm>
            <a:off x="5616388" y="1825625"/>
            <a:ext cx="3612776" cy="43513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D" dirty="0" err="1" smtClean="0"/>
              <a:t>Faktor</a:t>
            </a:r>
            <a:r>
              <a:rPr lang="en-ID" dirty="0" smtClean="0"/>
              <a:t> </a:t>
            </a:r>
            <a:r>
              <a:rPr lang="en-ID" dirty="0" err="1" smtClean="0"/>
              <a:t>Tidak</a:t>
            </a:r>
            <a:r>
              <a:rPr lang="en-ID" dirty="0" smtClean="0"/>
              <a:t> </a:t>
            </a:r>
            <a:r>
              <a:rPr lang="en-ID" dirty="0" err="1" smtClean="0"/>
              <a:t>langsung</a:t>
            </a:r>
            <a:endParaRPr lang="en-ID" dirty="0" smtClean="0"/>
          </a:p>
          <a:p>
            <a:pPr marL="514350" indent="-514350">
              <a:buFont typeface="Arial" panose="020B0604020202020204" pitchFamily="34" charset="0"/>
              <a:buAutoNum type="alphaLcPeriod"/>
            </a:pPr>
            <a:r>
              <a:rPr lang="en-ID" dirty="0" smtClean="0"/>
              <a:t>ASI-E</a:t>
            </a:r>
          </a:p>
          <a:p>
            <a:pPr marL="514350" indent="-514350">
              <a:buFont typeface="Arial" panose="020B0604020202020204" pitchFamily="34" charset="0"/>
              <a:buAutoNum type="alphaLcPeriod"/>
            </a:pPr>
            <a:r>
              <a:rPr lang="en-ID" dirty="0" smtClean="0"/>
              <a:t>MPASI</a:t>
            </a:r>
          </a:p>
          <a:p>
            <a:pPr marL="514350" indent="-514350">
              <a:buFont typeface="Arial" panose="020B0604020202020204" pitchFamily="34" charset="0"/>
              <a:buAutoNum type="alphaLcPeriod"/>
            </a:pPr>
            <a:r>
              <a:rPr lang="en-ID" dirty="0" err="1" smtClean="0"/>
              <a:t>Ekonomi</a:t>
            </a:r>
            <a:endParaRPr lang="en-ID" dirty="0" smtClean="0"/>
          </a:p>
          <a:p>
            <a:pPr marL="514350" indent="-514350">
              <a:buFont typeface="Arial" panose="020B0604020202020204" pitchFamily="34" charset="0"/>
              <a:buAutoNum type="alphaLcPeriod"/>
            </a:pPr>
            <a:r>
              <a:rPr lang="en-ID" dirty="0" err="1" smtClean="0"/>
              <a:t>Pengetahuan</a:t>
            </a:r>
            <a:endParaRPr lang="en-ID" dirty="0" smtClean="0"/>
          </a:p>
          <a:p>
            <a:pPr marL="514350" indent="-514350">
              <a:buFont typeface="Arial" panose="020B0604020202020204" pitchFamily="34" charset="0"/>
              <a:buAutoNum type="alphaLcPeriod"/>
            </a:pPr>
            <a:r>
              <a:rPr lang="en-ID" dirty="0" err="1" smtClean="0"/>
              <a:t>Pelayanan</a:t>
            </a:r>
            <a:r>
              <a:rPr lang="en-ID" dirty="0" smtClean="0"/>
              <a:t> </a:t>
            </a:r>
            <a:r>
              <a:rPr lang="en-ID" dirty="0" err="1" smtClean="0"/>
              <a:t>Kesehatan</a:t>
            </a:r>
            <a:endParaRPr lang="en-ID" dirty="0" smtClean="0"/>
          </a:p>
          <a:p>
            <a:pPr marL="514350" indent="-514350">
              <a:buFont typeface="Arial" panose="020B0604020202020204" pitchFamily="34" charset="0"/>
              <a:buAutoNum type="alphaLcPeriod"/>
            </a:pPr>
            <a:r>
              <a:rPr lang="en-ID" dirty="0" err="1" smtClean="0"/>
              <a:t>Sanitasi</a:t>
            </a:r>
            <a:endParaRPr lang="en-ID" dirty="0"/>
          </a:p>
        </p:txBody>
      </p:sp>
    </p:spTree>
    <p:extLst>
      <p:ext uri="{BB962C8B-B14F-4D97-AF65-F5344CB8AC3E}">
        <p14:creationId xmlns:p14="http://schemas.microsoft.com/office/powerpoint/2010/main" val="232652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Manifestasi</a:t>
            </a:r>
            <a:r>
              <a:rPr lang="en-ID" dirty="0" smtClean="0"/>
              <a:t> </a:t>
            </a:r>
            <a:r>
              <a:rPr lang="en-ID" dirty="0" err="1" smtClean="0"/>
              <a:t>Klinis</a:t>
            </a:r>
            <a:endParaRPr lang="en-ID" dirty="0"/>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r>
              <a:rPr lang="en-ID" dirty="0" err="1" smtClean="0"/>
              <a:t>Anak</a:t>
            </a:r>
            <a:r>
              <a:rPr lang="en-ID" dirty="0" smtClean="0"/>
              <a:t> </a:t>
            </a:r>
            <a:r>
              <a:rPr lang="en-ID" dirty="0" err="1" smtClean="0"/>
              <a:t>berbadan</a:t>
            </a:r>
            <a:r>
              <a:rPr lang="en-ID" dirty="0" smtClean="0"/>
              <a:t> </a:t>
            </a:r>
            <a:r>
              <a:rPr lang="en-ID" dirty="0" err="1" smtClean="0"/>
              <a:t>lebih</a:t>
            </a:r>
            <a:r>
              <a:rPr lang="en-ID" dirty="0" smtClean="0"/>
              <a:t> </a:t>
            </a:r>
            <a:r>
              <a:rPr lang="en-ID" dirty="0" err="1" smtClean="0"/>
              <a:t>pendek</a:t>
            </a:r>
            <a:r>
              <a:rPr lang="en-ID" dirty="0" smtClean="0"/>
              <a:t> </a:t>
            </a:r>
            <a:r>
              <a:rPr lang="en-ID" dirty="0" err="1" smtClean="0"/>
              <a:t>untuk</a:t>
            </a:r>
            <a:r>
              <a:rPr lang="en-ID" dirty="0" smtClean="0"/>
              <a:t> </a:t>
            </a:r>
            <a:r>
              <a:rPr lang="en-ID" dirty="0" err="1" smtClean="0"/>
              <a:t>anak</a:t>
            </a:r>
            <a:r>
              <a:rPr lang="en-ID" dirty="0" smtClean="0"/>
              <a:t> </a:t>
            </a:r>
            <a:r>
              <a:rPr lang="en-ID" dirty="0" err="1" smtClean="0"/>
              <a:t>seusianya</a:t>
            </a:r>
            <a:r>
              <a:rPr lang="en-ID" dirty="0" smtClean="0"/>
              <a:t> </a:t>
            </a:r>
          </a:p>
          <a:p>
            <a:r>
              <a:rPr lang="en-ID" dirty="0" err="1" smtClean="0"/>
              <a:t>Proporsi</a:t>
            </a:r>
            <a:r>
              <a:rPr lang="en-ID" dirty="0" smtClean="0"/>
              <a:t> </a:t>
            </a:r>
            <a:r>
              <a:rPr lang="en-ID" dirty="0" err="1" smtClean="0"/>
              <a:t>tubuh</a:t>
            </a:r>
            <a:r>
              <a:rPr lang="en-ID" dirty="0" smtClean="0"/>
              <a:t> </a:t>
            </a:r>
            <a:r>
              <a:rPr lang="en-ID" dirty="0" err="1" smtClean="0"/>
              <a:t>cenderung</a:t>
            </a:r>
            <a:r>
              <a:rPr lang="en-ID" dirty="0" smtClean="0"/>
              <a:t> normal </a:t>
            </a:r>
            <a:r>
              <a:rPr lang="en-ID" dirty="0" err="1" smtClean="0"/>
              <a:t>tetapi</a:t>
            </a:r>
            <a:r>
              <a:rPr lang="en-ID" dirty="0" smtClean="0"/>
              <a:t> </a:t>
            </a:r>
            <a:r>
              <a:rPr lang="en-ID" dirty="0" err="1" smtClean="0"/>
              <a:t>anak</a:t>
            </a:r>
            <a:r>
              <a:rPr lang="en-ID" dirty="0" smtClean="0"/>
              <a:t> </a:t>
            </a:r>
            <a:r>
              <a:rPr lang="en-ID" dirty="0" err="1" smtClean="0"/>
              <a:t>tampak</a:t>
            </a:r>
            <a:r>
              <a:rPr lang="en-ID" dirty="0" smtClean="0"/>
              <a:t> </a:t>
            </a:r>
            <a:r>
              <a:rPr lang="en-ID" dirty="0" err="1" smtClean="0"/>
              <a:t>lebih</a:t>
            </a:r>
            <a:r>
              <a:rPr lang="en-ID" dirty="0" smtClean="0"/>
              <a:t> </a:t>
            </a:r>
            <a:r>
              <a:rPr lang="en-ID" dirty="0" err="1" smtClean="0"/>
              <a:t>muda</a:t>
            </a:r>
            <a:r>
              <a:rPr lang="en-ID" dirty="0" smtClean="0"/>
              <a:t>/</a:t>
            </a:r>
            <a:r>
              <a:rPr lang="en-ID" dirty="0" err="1" smtClean="0"/>
              <a:t>kecil</a:t>
            </a:r>
            <a:r>
              <a:rPr lang="en-ID" dirty="0" smtClean="0"/>
              <a:t> </a:t>
            </a:r>
            <a:r>
              <a:rPr lang="en-ID" dirty="0" err="1" smtClean="0"/>
              <a:t>untuk</a:t>
            </a:r>
            <a:r>
              <a:rPr lang="en-ID" dirty="0" smtClean="0"/>
              <a:t> </a:t>
            </a:r>
            <a:r>
              <a:rPr lang="en-ID" dirty="0" err="1" smtClean="0"/>
              <a:t>seusianya</a:t>
            </a:r>
            <a:r>
              <a:rPr lang="en-ID" dirty="0" smtClean="0"/>
              <a:t> </a:t>
            </a:r>
          </a:p>
          <a:p>
            <a:r>
              <a:rPr lang="en-ID" dirty="0" err="1" smtClean="0"/>
              <a:t>Berat</a:t>
            </a:r>
            <a:r>
              <a:rPr lang="en-ID" dirty="0" smtClean="0"/>
              <a:t> </a:t>
            </a:r>
            <a:r>
              <a:rPr lang="en-ID" dirty="0" err="1" smtClean="0"/>
              <a:t>badan</a:t>
            </a:r>
            <a:r>
              <a:rPr lang="en-ID" dirty="0" smtClean="0"/>
              <a:t> </a:t>
            </a:r>
            <a:r>
              <a:rPr lang="en-ID" dirty="0" err="1" smtClean="0"/>
              <a:t>rendah</a:t>
            </a:r>
            <a:r>
              <a:rPr lang="en-ID" dirty="0" smtClean="0"/>
              <a:t> </a:t>
            </a:r>
            <a:r>
              <a:rPr lang="en-ID" dirty="0" err="1" smtClean="0"/>
              <a:t>untuk</a:t>
            </a:r>
            <a:r>
              <a:rPr lang="en-ID" dirty="0" smtClean="0"/>
              <a:t> </a:t>
            </a:r>
            <a:r>
              <a:rPr lang="en-ID" dirty="0" err="1" smtClean="0"/>
              <a:t>anak</a:t>
            </a:r>
            <a:r>
              <a:rPr lang="en-ID" dirty="0" smtClean="0"/>
              <a:t> </a:t>
            </a:r>
            <a:r>
              <a:rPr lang="en-ID" dirty="0" err="1" smtClean="0"/>
              <a:t>seusianya</a:t>
            </a:r>
            <a:r>
              <a:rPr lang="en-ID" dirty="0" smtClean="0"/>
              <a:t> </a:t>
            </a:r>
          </a:p>
          <a:p>
            <a:r>
              <a:rPr lang="en-ID" dirty="0" err="1" smtClean="0"/>
              <a:t>Pertumbuhan</a:t>
            </a:r>
            <a:r>
              <a:rPr lang="en-ID" dirty="0" smtClean="0"/>
              <a:t> </a:t>
            </a:r>
            <a:r>
              <a:rPr lang="en-ID" dirty="0" err="1" smtClean="0"/>
              <a:t>tulang</a:t>
            </a:r>
            <a:r>
              <a:rPr lang="en-ID" dirty="0" smtClean="0"/>
              <a:t> </a:t>
            </a:r>
            <a:r>
              <a:rPr lang="en-ID" dirty="0" err="1" smtClean="0"/>
              <a:t>tertunda</a:t>
            </a:r>
            <a:r>
              <a:rPr lang="en-ID" dirty="0" smtClean="0"/>
              <a:t>. </a:t>
            </a:r>
            <a:endParaRPr lang="en-ID" dirty="0"/>
          </a:p>
          <a:p>
            <a:r>
              <a:rPr lang="en-ID" dirty="0" err="1" smtClean="0"/>
              <a:t>Wajah</a:t>
            </a:r>
            <a:r>
              <a:rPr lang="en-ID" dirty="0" smtClean="0"/>
              <a:t> </a:t>
            </a:r>
            <a:r>
              <a:rPr lang="en-ID" dirty="0" err="1" smtClean="0"/>
              <a:t>tampak</a:t>
            </a:r>
            <a:r>
              <a:rPr lang="en-ID" dirty="0" smtClean="0"/>
              <a:t> </a:t>
            </a:r>
            <a:r>
              <a:rPr lang="en-ID" dirty="0" err="1" smtClean="0"/>
              <a:t>lebih</a:t>
            </a:r>
            <a:r>
              <a:rPr lang="en-ID" dirty="0" smtClean="0"/>
              <a:t> </a:t>
            </a:r>
            <a:r>
              <a:rPr lang="en-ID" dirty="0" err="1" smtClean="0"/>
              <a:t>muda</a:t>
            </a:r>
            <a:r>
              <a:rPr lang="en-ID" dirty="0" smtClean="0"/>
              <a:t> </a:t>
            </a:r>
            <a:r>
              <a:rPr lang="en-ID" dirty="0" err="1" smtClean="0"/>
              <a:t>dari</a:t>
            </a:r>
            <a:r>
              <a:rPr lang="en-ID" dirty="0" smtClean="0"/>
              <a:t> </a:t>
            </a:r>
            <a:r>
              <a:rPr lang="en-ID" dirty="0" err="1" smtClean="0"/>
              <a:t>anak</a:t>
            </a:r>
            <a:r>
              <a:rPr lang="en-ID" dirty="0" smtClean="0"/>
              <a:t> </a:t>
            </a:r>
            <a:r>
              <a:rPr lang="en-ID" dirty="0" err="1" smtClean="0"/>
              <a:t>seusianya</a:t>
            </a:r>
            <a:r>
              <a:rPr lang="en-ID" dirty="0" smtClean="0"/>
              <a:t> </a:t>
            </a:r>
          </a:p>
          <a:p>
            <a:r>
              <a:rPr lang="en-ID" dirty="0" err="1" smtClean="0"/>
              <a:t>Pertumbuhan</a:t>
            </a:r>
            <a:r>
              <a:rPr lang="en-ID" dirty="0" smtClean="0"/>
              <a:t> </a:t>
            </a:r>
            <a:r>
              <a:rPr lang="en-ID" dirty="0" err="1" smtClean="0"/>
              <a:t>tubuh</a:t>
            </a:r>
            <a:r>
              <a:rPr lang="en-ID" dirty="0" smtClean="0"/>
              <a:t> </a:t>
            </a:r>
            <a:r>
              <a:rPr lang="en-ID" dirty="0" err="1" smtClean="0"/>
              <a:t>dan</a:t>
            </a:r>
            <a:r>
              <a:rPr lang="en-ID" dirty="0" smtClean="0"/>
              <a:t> </a:t>
            </a:r>
            <a:r>
              <a:rPr lang="en-ID" dirty="0" err="1" smtClean="0"/>
              <a:t>gigi</a:t>
            </a:r>
            <a:r>
              <a:rPr lang="en-ID" dirty="0" smtClean="0"/>
              <a:t> yang </a:t>
            </a:r>
            <a:r>
              <a:rPr lang="en-ID" dirty="0" err="1" smtClean="0"/>
              <a:t>terlambat</a:t>
            </a:r>
            <a:r>
              <a:rPr lang="en-ID" dirty="0" smtClean="0"/>
              <a:t> </a:t>
            </a:r>
          </a:p>
          <a:p>
            <a:r>
              <a:rPr lang="en-ID" dirty="0" err="1" smtClean="0"/>
              <a:t>Memiliki</a:t>
            </a:r>
            <a:r>
              <a:rPr lang="en-ID" dirty="0" smtClean="0"/>
              <a:t> </a:t>
            </a:r>
            <a:r>
              <a:rPr lang="en-ID" dirty="0" err="1" smtClean="0"/>
              <a:t>kemampuan</a:t>
            </a:r>
            <a:r>
              <a:rPr lang="en-ID" dirty="0" smtClean="0"/>
              <a:t> </a:t>
            </a:r>
            <a:r>
              <a:rPr lang="en-ID" dirty="0" err="1" smtClean="0"/>
              <a:t>fokus</a:t>
            </a:r>
            <a:r>
              <a:rPr lang="en-ID" dirty="0" smtClean="0"/>
              <a:t> </a:t>
            </a:r>
            <a:r>
              <a:rPr lang="en-ID" dirty="0" err="1" smtClean="0"/>
              <a:t>dan</a:t>
            </a:r>
            <a:r>
              <a:rPr lang="en-ID" dirty="0" smtClean="0"/>
              <a:t> </a:t>
            </a:r>
            <a:r>
              <a:rPr lang="en-ID" dirty="0" err="1" smtClean="0"/>
              <a:t>memori</a:t>
            </a:r>
            <a:r>
              <a:rPr lang="en-ID" dirty="0" smtClean="0"/>
              <a:t> </a:t>
            </a:r>
            <a:r>
              <a:rPr lang="en-ID" dirty="0" err="1" smtClean="0"/>
              <a:t>belajar</a:t>
            </a:r>
            <a:r>
              <a:rPr lang="en-ID" dirty="0" smtClean="0"/>
              <a:t> yang </a:t>
            </a:r>
            <a:r>
              <a:rPr lang="en-ID" dirty="0" err="1" smtClean="0"/>
              <a:t>buruk</a:t>
            </a:r>
            <a:r>
              <a:rPr lang="en-ID" dirty="0" smtClean="0"/>
              <a:t> </a:t>
            </a:r>
          </a:p>
          <a:p>
            <a:r>
              <a:rPr lang="en-ID" dirty="0" err="1" smtClean="0"/>
              <a:t>Pubertas</a:t>
            </a:r>
            <a:r>
              <a:rPr lang="en-ID" dirty="0" smtClean="0"/>
              <a:t> yang </a:t>
            </a:r>
            <a:r>
              <a:rPr lang="en-ID" dirty="0" err="1" smtClean="0"/>
              <a:t>lambat</a:t>
            </a:r>
            <a:r>
              <a:rPr lang="en-ID" dirty="0" smtClean="0"/>
              <a:t> </a:t>
            </a:r>
          </a:p>
          <a:p>
            <a:r>
              <a:rPr lang="en-ID" dirty="0" err="1" smtClean="0"/>
              <a:t>Saat</a:t>
            </a:r>
            <a:r>
              <a:rPr lang="en-ID" dirty="0" smtClean="0"/>
              <a:t> </a:t>
            </a:r>
            <a:r>
              <a:rPr lang="en-ID" dirty="0" err="1" smtClean="0"/>
              <a:t>menginjak</a:t>
            </a:r>
            <a:r>
              <a:rPr lang="en-ID" dirty="0" smtClean="0"/>
              <a:t> </a:t>
            </a:r>
            <a:r>
              <a:rPr lang="en-ID" dirty="0" err="1" smtClean="0"/>
              <a:t>usia</a:t>
            </a:r>
            <a:r>
              <a:rPr lang="en-ID" dirty="0" smtClean="0"/>
              <a:t> 8-10 </a:t>
            </a:r>
            <a:r>
              <a:rPr lang="en-ID" dirty="0" err="1" smtClean="0"/>
              <a:t>tahun</a:t>
            </a:r>
            <a:r>
              <a:rPr lang="en-ID" dirty="0" smtClean="0"/>
              <a:t>, </a:t>
            </a:r>
            <a:r>
              <a:rPr lang="en-ID" dirty="0" err="1" smtClean="0"/>
              <a:t>anak</a:t>
            </a:r>
            <a:r>
              <a:rPr lang="en-ID" dirty="0" smtClean="0"/>
              <a:t> </a:t>
            </a:r>
            <a:r>
              <a:rPr lang="en-ID" dirty="0" err="1" smtClean="0"/>
              <a:t>cenderung</a:t>
            </a:r>
            <a:r>
              <a:rPr lang="en-ID" dirty="0" smtClean="0"/>
              <a:t> </a:t>
            </a:r>
            <a:r>
              <a:rPr lang="en-ID" dirty="0" err="1" smtClean="0"/>
              <a:t>lebih</a:t>
            </a:r>
            <a:r>
              <a:rPr lang="en-ID" dirty="0" smtClean="0"/>
              <a:t> </a:t>
            </a:r>
            <a:r>
              <a:rPr lang="en-ID" dirty="0" err="1" smtClean="0"/>
              <a:t>pendiam</a:t>
            </a:r>
            <a:r>
              <a:rPr lang="en-ID" dirty="0" smtClean="0"/>
              <a:t> </a:t>
            </a:r>
            <a:r>
              <a:rPr lang="en-ID" dirty="0" err="1" smtClean="0"/>
              <a:t>dan</a:t>
            </a:r>
            <a:r>
              <a:rPr lang="en-ID" dirty="0" smtClean="0"/>
              <a:t> </a:t>
            </a:r>
            <a:r>
              <a:rPr lang="en-ID" dirty="0" err="1" smtClean="0"/>
              <a:t>tidak</a:t>
            </a:r>
            <a:r>
              <a:rPr lang="en-ID" dirty="0" smtClean="0"/>
              <a:t> </a:t>
            </a:r>
            <a:r>
              <a:rPr lang="en-ID" dirty="0" err="1" smtClean="0"/>
              <a:t>banyak</a:t>
            </a:r>
            <a:r>
              <a:rPr lang="en-ID" dirty="0" smtClean="0"/>
              <a:t> </a:t>
            </a:r>
            <a:r>
              <a:rPr lang="en-ID" dirty="0" err="1" smtClean="0"/>
              <a:t>melakukan</a:t>
            </a:r>
            <a:r>
              <a:rPr lang="en-ID" dirty="0" smtClean="0"/>
              <a:t> </a:t>
            </a:r>
            <a:r>
              <a:rPr lang="en-ID" dirty="0" err="1" smtClean="0"/>
              <a:t>kontak</a:t>
            </a:r>
            <a:r>
              <a:rPr lang="en-ID" dirty="0" smtClean="0"/>
              <a:t> </a:t>
            </a:r>
            <a:r>
              <a:rPr lang="en-ID" dirty="0" err="1" smtClean="0"/>
              <a:t>mata</a:t>
            </a:r>
            <a:r>
              <a:rPr lang="en-ID" dirty="0" smtClean="0"/>
              <a:t> </a:t>
            </a:r>
            <a:r>
              <a:rPr lang="en-ID" dirty="0" err="1" smtClean="0"/>
              <a:t>dengan</a:t>
            </a:r>
            <a:r>
              <a:rPr lang="en-ID" dirty="0" smtClean="0"/>
              <a:t> orang </a:t>
            </a:r>
            <a:r>
              <a:rPr lang="en-ID" dirty="0" err="1" smtClean="0"/>
              <a:t>sekitarnya</a:t>
            </a:r>
            <a:r>
              <a:rPr lang="en-ID" dirty="0" smtClean="0"/>
              <a:t> </a:t>
            </a:r>
          </a:p>
          <a:p>
            <a:r>
              <a:rPr lang="en-ID" dirty="0" err="1" smtClean="0"/>
              <a:t>Berat</a:t>
            </a:r>
            <a:r>
              <a:rPr lang="en-ID" dirty="0" smtClean="0"/>
              <a:t> </a:t>
            </a:r>
            <a:r>
              <a:rPr lang="en-ID" dirty="0" err="1" smtClean="0"/>
              <a:t>badan</a:t>
            </a:r>
            <a:r>
              <a:rPr lang="en-ID" dirty="0" smtClean="0"/>
              <a:t> </a:t>
            </a:r>
            <a:r>
              <a:rPr lang="en-ID" dirty="0" err="1" smtClean="0"/>
              <a:t>lebih</a:t>
            </a:r>
            <a:r>
              <a:rPr lang="en-ID" dirty="0" smtClean="0"/>
              <a:t> </a:t>
            </a:r>
            <a:r>
              <a:rPr lang="en-ID" dirty="0" err="1" smtClean="0"/>
              <a:t>ringan</a:t>
            </a:r>
            <a:r>
              <a:rPr lang="en-ID" dirty="0" smtClean="0"/>
              <a:t> </a:t>
            </a:r>
            <a:r>
              <a:rPr lang="en-ID" dirty="0" err="1" smtClean="0"/>
              <a:t>untuk</a:t>
            </a:r>
            <a:r>
              <a:rPr lang="en-ID" dirty="0" smtClean="0"/>
              <a:t> </a:t>
            </a:r>
            <a:r>
              <a:rPr lang="en-ID" dirty="0" err="1" smtClean="0"/>
              <a:t>anak</a:t>
            </a:r>
            <a:r>
              <a:rPr lang="en-ID" dirty="0" smtClean="0"/>
              <a:t> </a:t>
            </a:r>
            <a:r>
              <a:rPr lang="en-ID" dirty="0" err="1" smtClean="0"/>
              <a:t>seusian</a:t>
            </a:r>
            <a:endParaRPr lang="en-ID" dirty="0"/>
          </a:p>
        </p:txBody>
      </p:sp>
    </p:spTree>
    <p:extLst>
      <p:ext uri="{BB962C8B-B14F-4D97-AF65-F5344CB8AC3E}">
        <p14:creationId xmlns:p14="http://schemas.microsoft.com/office/powerpoint/2010/main" val="3240106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D"/>
          </a:p>
        </p:txBody>
      </p:sp>
      <p:sp>
        <p:nvSpPr>
          <p:cNvPr id="3" name="Content Placeholder 2"/>
          <p:cNvSpPr>
            <a:spLocks noGrp="1"/>
          </p:cNvSpPr>
          <p:nvPr>
            <p:ph idx="1"/>
          </p:nvPr>
        </p:nvSpPr>
        <p:spPr/>
        <p:txBody>
          <a:bodyPr/>
          <a:lstStyle/>
          <a:p>
            <a:r>
              <a:rPr lang="en-ID" dirty="0" smtClean="0"/>
              <a:t>Pathway</a:t>
            </a:r>
            <a:endParaRPr lang="en-ID" dirty="0"/>
          </a:p>
        </p:txBody>
      </p:sp>
      <p:pic>
        <p:nvPicPr>
          <p:cNvPr id="4" name="Picture 3"/>
          <p:cNvPicPr>
            <a:picLocks noChangeAspect="1"/>
          </p:cNvPicPr>
          <p:nvPr/>
        </p:nvPicPr>
        <p:blipFill rotWithShape="1">
          <a:blip r:embed="rId2"/>
          <a:srcRect l="39394" t="21436" r="18008" b="5941"/>
          <a:stretch/>
        </p:blipFill>
        <p:spPr>
          <a:xfrm>
            <a:off x="3415552" y="270995"/>
            <a:ext cx="6589059" cy="6258781"/>
          </a:xfrm>
          <a:prstGeom prst="rect">
            <a:avLst/>
          </a:prstGeom>
        </p:spPr>
      </p:pic>
    </p:spTree>
    <p:extLst>
      <p:ext uri="{BB962C8B-B14F-4D97-AF65-F5344CB8AC3E}">
        <p14:creationId xmlns:p14="http://schemas.microsoft.com/office/powerpoint/2010/main" val="2496600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70299"/>
          </a:xfrm>
        </p:spPr>
        <p:txBody>
          <a:bodyPr>
            <a:normAutofit fontScale="90000"/>
          </a:bodyPr>
          <a:lstStyle/>
          <a:p>
            <a:r>
              <a:rPr lang="en-ID" dirty="0" err="1" smtClean="0"/>
              <a:t>Komplikasi</a:t>
            </a:r>
            <a:endParaRPr lang="en-ID" dirty="0"/>
          </a:p>
        </p:txBody>
      </p:sp>
      <p:sp>
        <p:nvSpPr>
          <p:cNvPr id="3" name="Content Placeholder 2"/>
          <p:cNvSpPr>
            <a:spLocks noGrp="1"/>
          </p:cNvSpPr>
          <p:nvPr>
            <p:ph idx="1"/>
          </p:nvPr>
        </p:nvSpPr>
        <p:spPr>
          <a:xfrm>
            <a:off x="838200" y="1449107"/>
            <a:ext cx="10515600" cy="4351338"/>
          </a:xfrm>
        </p:spPr>
        <p:txBody>
          <a:bodyPr>
            <a:normAutofit/>
          </a:bodyPr>
          <a:lstStyle/>
          <a:p>
            <a:r>
              <a:rPr lang="en-ID" dirty="0" err="1" smtClean="0"/>
              <a:t>Dampak</a:t>
            </a:r>
            <a:r>
              <a:rPr lang="en-ID" dirty="0" smtClean="0"/>
              <a:t> </a:t>
            </a:r>
            <a:r>
              <a:rPr lang="en-ID" dirty="0" err="1" smtClean="0"/>
              <a:t>jangka</a:t>
            </a:r>
            <a:r>
              <a:rPr lang="en-ID" dirty="0" smtClean="0"/>
              <a:t> </a:t>
            </a:r>
            <a:r>
              <a:rPr lang="en-ID" dirty="0" err="1" smtClean="0"/>
              <a:t>pendek</a:t>
            </a:r>
            <a:r>
              <a:rPr lang="en-ID" dirty="0" smtClean="0"/>
              <a:t>, </a:t>
            </a:r>
            <a:r>
              <a:rPr lang="en-ID" dirty="0" err="1" smtClean="0"/>
              <a:t>yaitu</a:t>
            </a:r>
            <a:r>
              <a:rPr lang="en-ID" dirty="0" smtClean="0"/>
              <a:t> : </a:t>
            </a:r>
          </a:p>
          <a:p>
            <a:pPr marL="514350" indent="-514350">
              <a:buAutoNum type="arabicPeriod"/>
            </a:pPr>
            <a:r>
              <a:rPr lang="en-ID" dirty="0" err="1" smtClean="0"/>
              <a:t>Peningkatan</a:t>
            </a:r>
            <a:r>
              <a:rPr lang="en-ID" dirty="0" smtClean="0"/>
              <a:t> </a:t>
            </a:r>
            <a:r>
              <a:rPr lang="en-ID" dirty="0" err="1" smtClean="0"/>
              <a:t>kejadian</a:t>
            </a:r>
            <a:r>
              <a:rPr lang="en-ID" dirty="0" smtClean="0"/>
              <a:t> </a:t>
            </a:r>
            <a:r>
              <a:rPr lang="en-ID" dirty="0" err="1" smtClean="0"/>
              <a:t>kesakitan</a:t>
            </a:r>
            <a:r>
              <a:rPr lang="en-ID" dirty="0" smtClean="0"/>
              <a:t> </a:t>
            </a:r>
            <a:r>
              <a:rPr lang="en-ID" dirty="0" err="1" smtClean="0"/>
              <a:t>dan</a:t>
            </a:r>
            <a:r>
              <a:rPr lang="en-ID" dirty="0" smtClean="0"/>
              <a:t> </a:t>
            </a:r>
            <a:r>
              <a:rPr lang="en-ID" dirty="0" err="1" smtClean="0"/>
              <a:t>kematian</a:t>
            </a:r>
            <a:r>
              <a:rPr lang="en-ID" dirty="0" smtClean="0"/>
              <a:t>. </a:t>
            </a:r>
          </a:p>
          <a:p>
            <a:pPr marL="514350" indent="-514350">
              <a:buAutoNum type="arabicPeriod"/>
            </a:pPr>
            <a:r>
              <a:rPr lang="en-ID" dirty="0" err="1" smtClean="0"/>
              <a:t>Perkembangan</a:t>
            </a:r>
            <a:r>
              <a:rPr lang="en-ID" dirty="0" smtClean="0"/>
              <a:t> </a:t>
            </a:r>
            <a:r>
              <a:rPr lang="en-ID" dirty="0" err="1" smtClean="0"/>
              <a:t>kognitif</a:t>
            </a:r>
            <a:r>
              <a:rPr lang="en-ID" dirty="0" smtClean="0"/>
              <a:t>, </a:t>
            </a:r>
            <a:r>
              <a:rPr lang="en-ID" dirty="0" err="1" smtClean="0"/>
              <a:t>motorik</a:t>
            </a:r>
            <a:r>
              <a:rPr lang="en-ID" dirty="0" smtClean="0"/>
              <a:t> </a:t>
            </a:r>
            <a:r>
              <a:rPr lang="en-ID" dirty="0" err="1" smtClean="0"/>
              <a:t>dan</a:t>
            </a:r>
            <a:r>
              <a:rPr lang="en-ID" dirty="0" smtClean="0"/>
              <a:t> verbal </a:t>
            </a:r>
            <a:r>
              <a:rPr lang="en-ID" dirty="0" err="1" smtClean="0"/>
              <a:t>pada</a:t>
            </a:r>
            <a:r>
              <a:rPr lang="en-ID" dirty="0" smtClean="0"/>
              <a:t> </a:t>
            </a:r>
            <a:r>
              <a:rPr lang="en-ID" dirty="0" err="1" smtClean="0"/>
              <a:t>anak</a:t>
            </a:r>
            <a:r>
              <a:rPr lang="en-ID" dirty="0" smtClean="0"/>
              <a:t> </a:t>
            </a:r>
            <a:r>
              <a:rPr lang="en-ID" dirty="0" err="1" smtClean="0"/>
              <a:t>tidak</a:t>
            </a:r>
            <a:r>
              <a:rPr lang="en-ID" dirty="0" smtClean="0"/>
              <a:t> optimal.</a:t>
            </a:r>
          </a:p>
          <a:p>
            <a:pPr marL="514350" indent="-514350">
              <a:buAutoNum type="arabicPeriod"/>
            </a:pPr>
            <a:r>
              <a:rPr lang="en-ID" dirty="0" err="1" smtClean="0"/>
              <a:t>Peningkatan</a:t>
            </a:r>
            <a:r>
              <a:rPr lang="en-ID" dirty="0" smtClean="0"/>
              <a:t> </a:t>
            </a:r>
            <a:r>
              <a:rPr lang="en-ID" dirty="0" err="1" smtClean="0"/>
              <a:t>biaya</a:t>
            </a:r>
            <a:r>
              <a:rPr lang="en-ID" dirty="0" smtClean="0"/>
              <a:t> </a:t>
            </a:r>
            <a:r>
              <a:rPr lang="en-ID" dirty="0" err="1" smtClean="0"/>
              <a:t>kesehatan</a:t>
            </a:r>
            <a:r>
              <a:rPr lang="en-ID" dirty="0" smtClean="0"/>
              <a:t> </a:t>
            </a:r>
          </a:p>
          <a:p>
            <a:r>
              <a:rPr lang="en-ID" dirty="0" err="1" smtClean="0"/>
              <a:t>Dampak</a:t>
            </a:r>
            <a:r>
              <a:rPr lang="en-ID" dirty="0" smtClean="0"/>
              <a:t> </a:t>
            </a:r>
            <a:r>
              <a:rPr lang="en-ID" dirty="0" err="1" smtClean="0"/>
              <a:t>jangka</a:t>
            </a:r>
            <a:r>
              <a:rPr lang="en-ID" dirty="0" smtClean="0"/>
              <a:t> </a:t>
            </a:r>
            <a:r>
              <a:rPr lang="en-ID" dirty="0" err="1" smtClean="0"/>
              <a:t>panjang</a:t>
            </a:r>
            <a:r>
              <a:rPr lang="en-ID" dirty="0" smtClean="0"/>
              <a:t>, </a:t>
            </a:r>
            <a:r>
              <a:rPr lang="en-ID" dirty="0" err="1" smtClean="0"/>
              <a:t>yaitu</a:t>
            </a:r>
            <a:r>
              <a:rPr lang="en-ID" dirty="0" smtClean="0"/>
              <a:t> : </a:t>
            </a:r>
          </a:p>
          <a:p>
            <a:pPr marL="514350" indent="-514350">
              <a:buFont typeface="+mj-lt"/>
              <a:buAutoNum type="arabicPeriod"/>
            </a:pPr>
            <a:r>
              <a:rPr lang="en-ID" dirty="0" err="1" smtClean="0"/>
              <a:t>Postur</a:t>
            </a:r>
            <a:r>
              <a:rPr lang="en-ID" dirty="0" smtClean="0"/>
              <a:t> </a:t>
            </a:r>
            <a:r>
              <a:rPr lang="en-ID" dirty="0" err="1" smtClean="0"/>
              <a:t>tubuh</a:t>
            </a:r>
            <a:r>
              <a:rPr lang="en-ID" dirty="0" smtClean="0"/>
              <a:t> yang </a:t>
            </a:r>
            <a:r>
              <a:rPr lang="en-ID" dirty="0" err="1" smtClean="0"/>
              <a:t>tidak</a:t>
            </a:r>
            <a:r>
              <a:rPr lang="en-ID" dirty="0" smtClean="0"/>
              <a:t> optimal </a:t>
            </a:r>
            <a:r>
              <a:rPr lang="en-ID" dirty="0" err="1" smtClean="0"/>
              <a:t>saat</a:t>
            </a:r>
            <a:r>
              <a:rPr lang="en-ID" dirty="0" smtClean="0"/>
              <a:t> </a:t>
            </a:r>
            <a:r>
              <a:rPr lang="en-ID" dirty="0" err="1" smtClean="0"/>
              <a:t>dewasa</a:t>
            </a:r>
            <a:r>
              <a:rPr lang="en-ID" dirty="0" smtClean="0"/>
              <a:t> (</a:t>
            </a:r>
            <a:r>
              <a:rPr lang="en-ID" dirty="0" err="1" smtClean="0"/>
              <a:t>lebih</a:t>
            </a:r>
            <a:r>
              <a:rPr lang="en-ID" dirty="0" smtClean="0"/>
              <a:t> </a:t>
            </a:r>
            <a:r>
              <a:rPr lang="en-ID" dirty="0" err="1" smtClean="0"/>
              <a:t>pendek</a:t>
            </a:r>
            <a:r>
              <a:rPr lang="en-ID" dirty="0" smtClean="0"/>
              <a:t> </a:t>
            </a:r>
            <a:r>
              <a:rPr lang="en-ID" dirty="0" err="1" smtClean="0"/>
              <a:t>bila</a:t>
            </a:r>
            <a:r>
              <a:rPr lang="en-ID" dirty="0" smtClean="0"/>
              <a:t> </a:t>
            </a:r>
            <a:r>
              <a:rPr lang="en-ID" dirty="0" err="1" smtClean="0"/>
              <a:t>dibandingkan</a:t>
            </a:r>
            <a:r>
              <a:rPr lang="en-ID" dirty="0" smtClean="0"/>
              <a:t> </a:t>
            </a:r>
            <a:r>
              <a:rPr lang="en-ID" dirty="0" err="1" smtClean="0"/>
              <a:t>pada</a:t>
            </a:r>
            <a:r>
              <a:rPr lang="en-ID" dirty="0" smtClean="0"/>
              <a:t> </a:t>
            </a:r>
            <a:r>
              <a:rPr lang="en-ID" dirty="0" err="1" smtClean="0"/>
              <a:t>umumnya</a:t>
            </a:r>
            <a:r>
              <a:rPr lang="en-ID" dirty="0" smtClean="0"/>
              <a:t>) </a:t>
            </a:r>
          </a:p>
          <a:p>
            <a:pPr marL="514350" indent="-514350">
              <a:buFont typeface="+mj-lt"/>
              <a:buAutoNum type="arabicPeriod"/>
            </a:pPr>
            <a:r>
              <a:rPr lang="en-ID" dirty="0" err="1" smtClean="0"/>
              <a:t>Meningkatnya</a:t>
            </a:r>
            <a:r>
              <a:rPr lang="en-ID" dirty="0" smtClean="0"/>
              <a:t> </a:t>
            </a:r>
            <a:r>
              <a:rPr lang="en-ID" dirty="0" err="1" smtClean="0"/>
              <a:t>risiko</a:t>
            </a:r>
            <a:r>
              <a:rPr lang="en-ID" dirty="0" smtClean="0"/>
              <a:t> </a:t>
            </a:r>
            <a:r>
              <a:rPr lang="en-ID" dirty="0" err="1" smtClean="0"/>
              <a:t>obesitas</a:t>
            </a:r>
            <a:r>
              <a:rPr lang="en-ID" dirty="0" smtClean="0"/>
              <a:t> </a:t>
            </a:r>
            <a:r>
              <a:rPr lang="en-ID" dirty="0" err="1" smtClean="0"/>
              <a:t>dan</a:t>
            </a:r>
            <a:r>
              <a:rPr lang="en-ID" dirty="0" smtClean="0"/>
              <a:t> </a:t>
            </a:r>
            <a:r>
              <a:rPr lang="en-ID" dirty="0" err="1" smtClean="0"/>
              <a:t>penyakit</a:t>
            </a:r>
            <a:r>
              <a:rPr lang="en-ID" dirty="0" smtClean="0"/>
              <a:t> </a:t>
            </a:r>
            <a:r>
              <a:rPr lang="en-ID" dirty="0" err="1" smtClean="0"/>
              <a:t>lainnya</a:t>
            </a:r>
            <a:r>
              <a:rPr lang="en-ID" dirty="0" smtClean="0"/>
              <a:t> </a:t>
            </a:r>
          </a:p>
          <a:p>
            <a:pPr marL="514350" indent="-514350">
              <a:buFont typeface="+mj-lt"/>
              <a:buAutoNum type="arabicPeriod"/>
            </a:pPr>
            <a:r>
              <a:rPr lang="en-ID" dirty="0" err="1" smtClean="0"/>
              <a:t>Menurunnya</a:t>
            </a:r>
            <a:r>
              <a:rPr lang="en-ID" dirty="0" smtClean="0"/>
              <a:t> </a:t>
            </a:r>
            <a:r>
              <a:rPr lang="en-ID" dirty="0" err="1" smtClean="0"/>
              <a:t>kesehatan</a:t>
            </a:r>
            <a:r>
              <a:rPr lang="en-ID" dirty="0" smtClean="0"/>
              <a:t> </a:t>
            </a:r>
            <a:r>
              <a:rPr lang="en-ID" dirty="0" err="1" smtClean="0"/>
              <a:t>reproduksi</a:t>
            </a:r>
            <a:r>
              <a:rPr lang="en-ID" dirty="0" smtClean="0"/>
              <a:t> </a:t>
            </a:r>
          </a:p>
          <a:p>
            <a:pPr marL="514350" indent="-514350">
              <a:buFont typeface="+mj-lt"/>
              <a:buAutoNum type="arabicPeriod"/>
            </a:pPr>
            <a:r>
              <a:rPr lang="en-ID" dirty="0" err="1" smtClean="0"/>
              <a:t>Kapasitas</a:t>
            </a:r>
            <a:r>
              <a:rPr lang="en-ID" dirty="0" smtClean="0"/>
              <a:t> </a:t>
            </a:r>
            <a:r>
              <a:rPr lang="en-ID" dirty="0" err="1" smtClean="0"/>
              <a:t>belajar</a:t>
            </a:r>
            <a:r>
              <a:rPr lang="en-ID" dirty="0" smtClean="0"/>
              <a:t> </a:t>
            </a:r>
            <a:r>
              <a:rPr lang="en-ID" dirty="0" err="1" smtClean="0"/>
              <a:t>dan</a:t>
            </a:r>
            <a:r>
              <a:rPr lang="en-ID" dirty="0" smtClean="0"/>
              <a:t> </a:t>
            </a:r>
            <a:r>
              <a:rPr lang="en-ID" dirty="0" err="1" smtClean="0"/>
              <a:t>performa</a:t>
            </a:r>
            <a:r>
              <a:rPr lang="en-ID" dirty="0" smtClean="0"/>
              <a:t> yang </a:t>
            </a:r>
            <a:r>
              <a:rPr lang="en-ID" dirty="0" err="1" smtClean="0"/>
              <a:t>kurang</a:t>
            </a:r>
            <a:r>
              <a:rPr lang="en-ID" dirty="0" smtClean="0"/>
              <a:t> optimal </a:t>
            </a:r>
            <a:r>
              <a:rPr lang="en-ID" dirty="0" err="1" smtClean="0"/>
              <a:t>saat</a:t>
            </a:r>
            <a:r>
              <a:rPr lang="en-ID" dirty="0" smtClean="0"/>
              <a:t> masa </a:t>
            </a:r>
            <a:r>
              <a:rPr lang="en-ID" dirty="0" err="1" smtClean="0"/>
              <a:t>sekolah</a:t>
            </a:r>
            <a:r>
              <a:rPr lang="en-ID" dirty="0" smtClean="0"/>
              <a:t> </a:t>
            </a:r>
          </a:p>
          <a:p>
            <a:pPr marL="514350" indent="-514350">
              <a:buFont typeface="+mj-lt"/>
              <a:buAutoNum type="arabicPeriod"/>
            </a:pPr>
            <a:r>
              <a:rPr lang="en-ID" dirty="0" err="1" smtClean="0"/>
              <a:t>Produktivitas</a:t>
            </a:r>
            <a:r>
              <a:rPr lang="en-ID" dirty="0" smtClean="0"/>
              <a:t> </a:t>
            </a:r>
            <a:r>
              <a:rPr lang="en-ID" dirty="0" err="1" smtClean="0"/>
              <a:t>dan</a:t>
            </a:r>
            <a:r>
              <a:rPr lang="en-ID" dirty="0" smtClean="0"/>
              <a:t> </a:t>
            </a:r>
            <a:r>
              <a:rPr lang="en-ID" dirty="0" err="1" smtClean="0"/>
              <a:t>kapasitas</a:t>
            </a:r>
            <a:r>
              <a:rPr lang="en-ID" dirty="0" smtClean="0"/>
              <a:t> </a:t>
            </a:r>
            <a:r>
              <a:rPr lang="en-ID" dirty="0" err="1" smtClean="0"/>
              <a:t>kerja</a:t>
            </a:r>
            <a:r>
              <a:rPr lang="en-ID" dirty="0" smtClean="0"/>
              <a:t> yang </a:t>
            </a:r>
            <a:r>
              <a:rPr lang="en-ID" dirty="0" err="1" smtClean="0"/>
              <a:t>tidak</a:t>
            </a:r>
            <a:r>
              <a:rPr lang="en-ID" dirty="0" smtClean="0"/>
              <a:t> optimal</a:t>
            </a:r>
            <a:endParaRPr lang="en-ID" dirty="0"/>
          </a:p>
        </p:txBody>
      </p:sp>
    </p:spTree>
    <p:extLst>
      <p:ext uri="{BB962C8B-B14F-4D97-AF65-F5344CB8AC3E}">
        <p14:creationId xmlns:p14="http://schemas.microsoft.com/office/powerpoint/2010/main" val="1074328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Pencegahan</a:t>
            </a:r>
            <a:endParaRPr lang="en-ID" dirty="0"/>
          </a:p>
        </p:txBody>
      </p:sp>
      <p:sp>
        <p:nvSpPr>
          <p:cNvPr id="3" name="Content Placeholder 2"/>
          <p:cNvSpPr>
            <a:spLocks noGrp="1"/>
          </p:cNvSpPr>
          <p:nvPr>
            <p:ph idx="1"/>
          </p:nvPr>
        </p:nvSpPr>
        <p:spPr/>
        <p:txBody>
          <a:bodyPr/>
          <a:lstStyle/>
          <a:p>
            <a:r>
              <a:rPr lang="en-ID" dirty="0" smtClean="0"/>
              <a:t>ANC</a:t>
            </a:r>
          </a:p>
          <a:p>
            <a:r>
              <a:rPr lang="en-ID" dirty="0" err="1" smtClean="0"/>
              <a:t>Cukupi</a:t>
            </a:r>
            <a:r>
              <a:rPr lang="en-ID" dirty="0" smtClean="0"/>
              <a:t> </a:t>
            </a:r>
            <a:r>
              <a:rPr lang="en-ID" dirty="0" err="1" smtClean="0"/>
              <a:t>nutrisi</a:t>
            </a:r>
            <a:r>
              <a:rPr lang="en-ID" dirty="0" smtClean="0"/>
              <a:t> </a:t>
            </a:r>
            <a:r>
              <a:rPr lang="en-ID" dirty="0" err="1" smtClean="0"/>
              <a:t>gizi</a:t>
            </a:r>
            <a:r>
              <a:rPr lang="en-ID" dirty="0" smtClean="0"/>
              <a:t> </a:t>
            </a:r>
            <a:r>
              <a:rPr lang="en-ID" dirty="0" err="1" smtClean="0"/>
              <a:t>ibu</a:t>
            </a:r>
            <a:r>
              <a:rPr lang="en-ID" dirty="0" smtClean="0"/>
              <a:t> </a:t>
            </a:r>
            <a:r>
              <a:rPr lang="en-ID" dirty="0" err="1" smtClean="0"/>
              <a:t>hamil</a:t>
            </a:r>
            <a:endParaRPr lang="en-ID" dirty="0" smtClean="0"/>
          </a:p>
          <a:p>
            <a:r>
              <a:rPr lang="en-ID" dirty="0" err="1" smtClean="0"/>
              <a:t>Asi</a:t>
            </a:r>
            <a:r>
              <a:rPr lang="en-ID" dirty="0" smtClean="0"/>
              <a:t>-e</a:t>
            </a:r>
          </a:p>
          <a:p>
            <a:r>
              <a:rPr lang="en-ID" dirty="0" err="1" smtClean="0"/>
              <a:t>Mpasi</a:t>
            </a:r>
            <a:r>
              <a:rPr lang="en-ID" dirty="0" smtClean="0"/>
              <a:t> </a:t>
            </a:r>
            <a:r>
              <a:rPr lang="en-ID" dirty="0" err="1" smtClean="0"/>
              <a:t>sehat</a:t>
            </a:r>
            <a:endParaRPr lang="en-ID" dirty="0" smtClean="0"/>
          </a:p>
          <a:p>
            <a:r>
              <a:rPr lang="en-ID" dirty="0" err="1" smtClean="0"/>
              <a:t>Rutin</a:t>
            </a:r>
            <a:r>
              <a:rPr lang="en-ID" dirty="0" smtClean="0"/>
              <a:t> </a:t>
            </a:r>
            <a:r>
              <a:rPr lang="en-ID" dirty="0" err="1" smtClean="0"/>
              <a:t>Posyandu</a:t>
            </a:r>
            <a:endParaRPr lang="en-ID" dirty="0" smtClean="0"/>
          </a:p>
          <a:p>
            <a:r>
              <a:rPr lang="en-ID" dirty="0" err="1" smtClean="0"/>
              <a:t>Imunisasi</a:t>
            </a:r>
            <a:endParaRPr lang="en-ID" dirty="0" smtClean="0"/>
          </a:p>
          <a:p>
            <a:r>
              <a:rPr lang="en-ID" dirty="0" smtClean="0"/>
              <a:t>Jaga </a:t>
            </a:r>
            <a:r>
              <a:rPr lang="en-ID" dirty="0" err="1" smtClean="0"/>
              <a:t>sanitasi</a:t>
            </a:r>
            <a:r>
              <a:rPr lang="en-ID" dirty="0" smtClean="0"/>
              <a:t> </a:t>
            </a:r>
            <a:r>
              <a:rPr lang="en-ID" dirty="0" err="1" smtClean="0"/>
              <a:t>rumah</a:t>
            </a:r>
            <a:r>
              <a:rPr lang="en-ID" dirty="0" smtClean="0"/>
              <a:t> </a:t>
            </a:r>
            <a:r>
              <a:rPr lang="en-ID" dirty="0" err="1" smtClean="0"/>
              <a:t>tangga</a:t>
            </a:r>
            <a:endParaRPr lang="en-ID" dirty="0"/>
          </a:p>
        </p:txBody>
      </p:sp>
    </p:spTree>
    <p:extLst>
      <p:ext uri="{BB962C8B-B14F-4D97-AF65-F5344CB8AC3E}">
        <p14:creationId xmlns:p14="http://schemas.microsoft.com/office/powerpoint/2010/main" val="3679051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29881" y="120357"/>
            <a:ext cx="1170923" cy="382371"/>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030893" y="1527143"/>
            <a:ext cx="513080" cy="407670"/>
          </a:xfrm>
          <a:custGeom>
            <a:avLst/>
            <a:gdLst/>
            <a:ahLst/>
            <a:cxnLst/>
            <a:rect l="l" t="t" r="r" b="b"/>
            <a:pathLst>
              <a:path w="384810" h="543560">
                <a:moveTo>
                  <a:pt x="192277" y="0"/>
                </a:moveTo>
                <a:lnTo>
                  <a:pt x="192277" y="135762"/>
                </a:lnTo>
                <a:lnTo>
                  <a:pt x="0" y="135762"/>
                </a:lnTo>
                <a:lnTo>
                  <a:pt x="0" y="407288"/>
                </a:lnTo>
                <a:lnTo>
                  <a:pt x="192277" y="407288"/>
                </a:lnTo>
                <a:lnTo>
                  <a:pt x="192277" y="543051"/>
                </a:lnTo>
                <a:lnTo>
                  <a:pt x="384555" y="271525"/>
                </a:lnTo>
                <a:lnTo>
                  <a:pt x="192277" y="0"/>
                </a:lnTo>
                <a:close/>
              </a:path>
            </a:pathLst>
          </a:custGeom>
          <a:solidFill>
            <a:srgbClr val="375F92"/>
          </a:solidFill>
        </p:spPr>
        <p:txBody>
          <a:bodyPr wrap="square" lIns="0" tIns="0" rIns="0" bIns="0" rtlCol="0"/>
          <a:lstStyle/>
          <a:p>
            <a:endParaRPr/>
          </a:p>
        </p:txBody>
      </p:sp>
      <p:sp>
        <p:nvSpPr>
          <p:cNvPr id="4" name="object 4"/>
          <p:cNvSpPr/>
          <p:nvPr/>
        </p:nvSpPr>
        <p:spPr>
          <a:xfrm>
            <a:off x="5041561" y="4420864"/>
            <a:ext cx="513080" cy="407670"/>
          </a:xfrm>
          <a:custGeom>
            <a:avLst/>
            <a:gdLst/>
            <a:ahLst/>
            <a:cxnLst/>
            <a:rect l="l" t="t" r="r" b="b"/>
            <a:pathLst>
              <a:path w="384810" h="543560">
                <a:moveTo>
                  <a:pt x="192277" y="0"/>
                </a:moveTo>
                <a:lnTo>
                  <a:pt x="192277" y="135762"/>
                </a:lnTo>
                <a:lnTo>
                  <a:pt x="0" y="135762"/>
                </a:lnTo>
                <a:lnTo>
                  <a:pt x="0" y="407288"/>
                </a:lnTo>
                <a:lnTo>
                  <a:pt x="192277" y="407288"/>
                </a:lnTo>
                <a:lnTo>
                  <a:pt x="192277" y="543051"/>
                </a:lnTo>
                <a:lnTo>
                  <a:pt x="384555" y="271525"/>
                </a:lnTo>
                <a:lnTo>
                  <a:pt x="192277" y="0"/>
                </a:lnTo>
                <a:close/>
              </a:path>
            </a:pathLst>
          </a:custGeom>
          <a:solidFill>
            <a:srgbClr val="E36C09"/>
          </a:solidFill>
        </p:spPr>
        <p:txBody>
          <a:bodyPr wrap="square" lIns="0" tIns="0" rIns="0" bIns="0" rtlCol="0"/>
          <a:lstStyle/>
          <a:p>
            <a:endParaRPr/>
          </a:p>
        </p:txBody>
      </p:sp>
      <p:sp>
        <p:nvSpPr>
          <p:cNvPr id="5" name="object 5"/>
          <p:cNvSpPr/>
          <p:nvPr/>
        </p:nvSpPr>
        <p:spPr>
          <a:xfrm>
            <a:off x="1339241" y="3733800"/>
            <a:ext cx="3692313" cy="1712298"/>
          </a:xfrm>
          <a:custGeom>
            <a:avLst/>
            <a:gdLst/>
            <a:ahLst/>
            <a:cxnLst/>
            <a:rect l="l" t="t" r="r" b="b"/>
            <a:pathLst>
              <a:path w="2769235" h="2068195">
                <a:moveTo>
                  <a:pt x="2424061" y="0"/>
                </a:moveTo>
                <a:lnTo>
                  <a:pt x="344690" y="0"/>
                </a:lnTo>
                <a:lnTo>
                  <a:pt x="297919" y="3146"/>
                </a:lnTo>
                <a:lnTo>
                  <a:pt x="253060" y="12311"/>
                </a:lnTo>
                <a:lnTo>
                  <a:pt x="210524" y="27084"/>
                </a:lnTo>
                <a:lnTo>
                  <a:pt x="170721" y="47055"/>
                </a:lnTo>
                <a:lnTo>
                  <a:pt x="134063" y="71814"/>
                </a:lnTo>
                <a:lnTo>
                  <a:pt x="100960" y="100949"/>
                </a:lnTo>
                <a:lnTo>
                  <a:pt x="71822" y="134050"/>
                </a:lnTo>
                <a:lnTo>
                  <a:pt x="47061" y="170706"/>
                </a:lnTo>
                <a:lnTo>
                  <a:pt x="27088" y="210508"/>
                </a:lnTo>
                <a:lnTo>
                  <a:pt x="12313" y="253044"/>
                </a:lnTo>
                <a:lnTo>
                  <a:pt x="3146" y="297904"/>
                </a:lnTo>
                <a:lnTo>
                  <a:pt x="0" y="344678"/>
                </a:lnTo>
                <a:lnTo>
                  <a:pt x="0" y="1723466"/>
                </a:lnTo>
                <a:lnTo>
                  <a:pt x="3146" y="1770240"/>
                </a:lnTo>
                <a:lnTo>
                  <a:pt x="12313" y="1815101"/>
                </a:lnTo>
                <a:lnTo>
                  <a:pt x="27088" y="1857639"/>
                </a:lnTo>
                <a:lnTo>
                  <a:pt x="47061" y="1897443"/>
                </a:lnTo>
                <a:lnTo>
                  <a:pt x="71822" y="1934103"/>
                </a:lnTo>
                <a:lnTo>
                  <a:pt x="100960" y="1967207"/>
                </a:lnTo>
                <a:lnTo>
                  <a:pt x="134063" y="1996345"/>
                </a:lnTo>
                <a:lnTo>
                  <a:pt x="170721" y="2021107"/>
                </a:lnTo>
                <a:lnTo>
                  <a:pt x="210524" y="2041080"/>
                </a:lnTo>
                <a:lnTo>
                  <a:pt x="253060" y="2055856"/>
                </a:lnTo>
                <a:lnTo>
                  <a:pt x="297919" y="2065022"/>
                </a:lnTo>
                <a:lnTo>
                  <a:pt x="344690" y="2068169"/>
                </a:lnTo>
                <a:lnTo>
                  <a:pt x="2424061" y="2068169"/>
                </a:lnTo>
                <a:lnTo>
                  <a:pt x="2470835" y="2065022"/>
                </a:lnTo>
                <a:lnTo>
                  <a:pt x="2515695" y="2055856"/>
                </a:lnTo>
                <a:lnTo>
                  <a:pt x="2558231" y="2041080"/>
                </a:lnTo>
                <a:lnTo>
                  <a:pt x="2598032" y="2021107"/>
                </a:lnTo>
                <a:lnTo>
                  <a:pt x="2634689" y="1996345"/>
                </a:lnTo>
                <a:lnTo>
                  <a:pt x="2667790" y="1967207"/>
                </a:lnTo>
                <a:lnTo>
                  <a:pt x="2696925" y="1934103"/>
                </a:lnTo>
                <a:lnTo>
                  <a:pt x="2721683" y="1897443"/>
                </a:lnTo>
                <a:lnTo>
                  <a:pt x="2741654" y="1857639"/>
                </a:lnTo>
                <a:lnTo>
                  <a:pt x="2756428" y="1815101"/>
                </a:lnTo>
                <a:lnTo>
                  <a:pt x="2765593" y="1770240"/>
                </a:lnTo>
                <a:lnTo>
                  <a:pt x="2768739" y="1723466"/>
                </a:lnTo>
                <a:lnTo>
                  <a:pt x="2768739" y="344678"/>
                </a:lnTo>
                <a:lnTo>
                  <a:pt x="2765593" y="297904"/>
                </a:lnTo>
                <a:lnTo>
                  <a:pt x="2756428" y="253044"/>
                </a:lnTo>
                <a:lnTo>
                  <a:pt x="2741654" y="210508"/>
                </a:lnTo>
                <a:lnTo>
                  <a:pt x="2721683" y="170706"/>
                </a:lnTo>
                <a:lnTo>
                  <a:pt x="2696925" y="134050"/>
                </a:lnTo>
                <a:lnTo>
                  <a:pt x="2667790" y="100949"/>
                </a:lnTo>
                <a:lnTo>
                  <a:pt x="2634689" y="71814"/>
                </a:lnTo>
                <a:lnTo>
                  <a:pt x="2598032" y="47055"/>
                </a:lnTo>
                <a:lnTo>
                  <a:pt x="2558231" y="27084"/>
                </a:lnTo>
                <a:lnTo>
                  <a:pt x="2515695" y="12311"/>
                </a:lnTo>
                <a:lnTo>
                  <a:pt x="2470835" y="3146"/>
                </a:lnTo>
                <a:lnTo>
                  <a:pt x="2424061" y="0"/>
                </a:lnTo>
                <a:close/>
              </a:path>
            </a:pathLst>
          </a:custGeom>
          <a:solidFill>
            <a:srgbClr val="E36C09"/>
          </a:solidFill>
        </p:spPr>
        <p:txBody>
          <a:bodyPr wrap="square" lIns="0" tIns="0" rIns="0" bIns="0" rtlCol="0"/>
          <a:lstStyle/>
          <a:p>
            <a:endParaRPr/>
          </a:p>
        </p:txBody>
      </p:sp>
      <p:sp>
        <p:nvSpPr>
          <p:cNvPr id="6" name="object 6"/>
          <p:cNvSpPr txBox="1"/>
          <p:nvPr/>
        </p:nvSpPr>
        <p:spPr>
          <a:xfrm>
            <a:off x="1625313" y="4309549"/>
            <a:ext cx="3207943" cy="322523"/>
          </a:xfrm>
          <a:prstGeom prst="rect">
            <a:avLst/>
          </a:prstGeom>
        </p:spPr>
        <p:txBody>
          <a:bodyPr vert="horz" wrap="square" lIns="0" tIns="14604" rIns="0" bIns="0" rtlCol="0">
            <a:spAutoFit/>
          </a:bodyPr>
          <a:lstStyle/>
          <a:p>
            <a:pPr marL="12065" marR="5080" indent="1270" algn="ctr">
              <a:lnSpc>
                <a:spcPct val="100000"/>
              </a:lnSpc>
              <a:spcBef>
                <a:spcPts val="114"/>
              </a:spcBef>
            </a:pPr>
            <a:r>
              <a:rPr sz="2000" b="1" dirty="0">
                <a:solidFill>
                  <a:srgbClr val="FFFFFF"/>
                </a:solidFill>
                <a:latin typeface="Arial"/>
                <a:cs typeface="Arial"/>
              </a:rPr>
              <a:t>Intervensi gizi  </a:t>
            </a:r>
            <a:r>
              <a:rPr sz="2000" b="1" dirty="0" err="1">
                <a:solidFill>
                  <a:srgbClr val="FFFFFF"/>
                </a:solidFill>
                <a:latin typeface="Arial"/>
                <a:cs typeface="Arial"/>
              </a:rPr>
              <a:t>Sensitif</a:t>
            </a:r>
            <a:r>
              <a:rPr sz="2000" b="1" dirty="0">
                <a:solidFill>
                  <a:srgbClr val="FFFFFF"/>
                </a:solidFill>
                <a:latin typeface="Arial"/>
                <a:cs typeface="Arial"/>
              </a:rPr>
              <a:t>  </a:t>
            </a:r>
            <a:endParaRPr sz="2000" dirty="0">
              <a:latin typeface="Arial"/>
              <a:cs typeface="Arial"/>
            </a:endParaRPr>
          </a:p>
        </p:txBody>
      </p:sp>
      <p:sp>
        <p:nvSpPr>
          <p:cNvPr id="7" name="object 7"/>
          <p:cNvSpPr/>
          <p:nvPr/>
        </p:nvSpPr>
        <p:spPr>
          <a:xfrm>
            <a:off x="1321307" y="1039654"/>
            <a:ext cx="3710093" cy="1551146"/>
          </a:xfrm>
          <a:custGeom>
            <a:avLst/>
            <a:gdLst/>
            <a:ahLst/>
            <a:cxnLst/>
            <a:rect l="l" t="t" r="r" b="b"/>
            <a:pathLst>
              <a:path w="2782570" h="2068195">
                <a:moveTo>
                  <a:pt x="2437510" y="0"/>
                </a:moveTo>
                <a:lnTo>
                  <a:pt x="344678" y="0"/>
                </a:lnTo>
                <a:lnTo>
                  <a:pt x="297909" y="3146"/>
                </a:lnTo>
                <a:lnTo>
                  <a:pt x="253053" y="12311"/>
                </a:lnTo>
                <a:lnTo>
                  <a:pt x="210519" y="27084"/>
                </a:lnTo>
                <a:lnTo>
                  <a:pt x="170718" y="47055"/>
                </a:lnTo>
                <a:lnTo>
                  <a:pt x="134060" y="71814"/>
                </a:lnTo>
                <a:lnTo>
                  <a:pt x="100958" y="100949"/>
                </a:lnTo>
                <a:lnTo>
                  <a:pt x="71821" y="134050"/>
                </a:lnTo>
                <a:lnTo>
                  <a:pt x="47061" y="170706"/>
                </a:lnTo>
                <a:lnTo>
                  <a:pt x="27088" y="210508"/>
                </a:lnTo>
                <a:lnTo>
                  <a:pt x="12313" y="253044"/>
                </a:lnTo>
                <a:lnTo>
                  <a:pt x="3146" y="297904"/>
                </a:lnTo>
                <a:lnTo>
                  <a:pt x="0" y="344677"/>
                </a:lnTo>
                <a:lnTo>
                  <a:pt x="0" y="1723389"/>
                </a:lnTo>
                <a:lnTo>
                  <a:pt x="3146" y="1770163"/>
                </a:lnTo>
                <a:lnTo>
                  <a:pt x="12313" y="1815023"/>
                </a:lnTo>
                <a:lnTo>
                  <a:pt x="27088" y="1857559"/>
                </a:lnTo>
                <a:lnTo>
                  <a:pt x="47061" y="1897361"/>
                </a:lnTo>
                <a:lnTo>
                  <a:pt x="71821" y="1934017"/>
                </a:lnTo>
                <a:lnTo>
                  <a:pt x="100958" y="1967118"/>
                </a:lnTo>
                <a:lnTo>
                  <a:pt x="134060" y="1996253"/>
                </a:lnTo>
                <a:lnTo>
                  <a:pt x="170718" y="2021012"/>
                </a:lnTo>
                <a:lnTo>
                  <a:pt x="210519" y="2040983"/>
                </a:lnTo>
                <a:lnTo>
                  <a:pt x="253053" y="2055756"/>
                </a:lnTo>
                <a:lnTo>
                  <a:pt x="297909" y="2064921"/>
                </a:lnTo>
                <a:lnTo>
                  <a:pt x="344678" y="2068067"/>
                </a:lnTo>
                <a:lnTo>
                  <a:pt x="2437510" y="2068067"/>
                </a:lnTo>
                <a:lnTo>
                  <a:pt x="2484284" y="2064921"/>
                </a:lnTo>
                <a:lnTo>
                  <a:pt x="2529144" y="2055756"/>
                </a:lnTo>
                <a:lnTo>
                  <a:pt x="2571680" y="2040983"/>
                </a:lnTo>
                <a:lnTo>
                  <a:pt x="2611482" y="2021012"/>
                </a:lnTo>
                <a:lnTo>
                  <a:pt x="2648138" y="1996253"/>
                </a:lnTo>
                <a:lnTo>
                  <a:pt x="2681239" y="1967118"/>
                </a:lnTo>
                <a:lnTo>
                  <a:pt x="2710374" y="1934017"/>
                </a:lnTo>
                <a:lnTo>
                  <a:pt x="2735133" y="1897361"/>
                </a:lnTo>
                <a:lnTo>
                  <a:pt x="2755104" y="1857559"/>
                </a:lnTo>
                <a:lnTo>
                  <a:pt x="2769877" y="1815023"/>
                </a:lnTo>
                <a:lnTo>
                  <a:pt x="2779042" y="1770163"/>
                </a:lnTo>
                <a:lnTo>
                  <a:pt x="2782189" y="1723389"/>
                </a:lnTo>
                <a:lnTo>
                  <a:pt x="2782189" y="344677"/>
                </a:lnTo>
                <a:lnTo>
                  <a:pt x="2779042" y="297904"/>
                </a:lnTo>
                <a:lnTo>
                  <a:pt x="2769877" y="253044"/>
                </a:lnTo>
                <a:lnTo>
                  <a:pt x="2755104" y="210508"/>
                </a:lnTo>
                <a:lnTo>
                  <a:pt x="2735133" y="170706"/>
                </a:lnTo>
                <a:lnTo>
                  <a:pt x="2710374" y="134050"/>
                </a:lnTo>
                <a:lnTo>
                  <a:pt x="2681239" y="100949"/>
                </a:lnTo>
                <a:lnTo>
                  <a:pt x="2648138" y="71814"/>
                </a:lnTo>
                <a:lnTo>
                  <a:pt x="2611482" y="47055"/>
                </a:lnTo>
                <a:lnTo>
                  <a:pt x="2571680" y="27084"/>
                </a:lnTo>
                <a:lnTo>
                  <a:pt x="2529144" y="12311"/>
                </a:lnTo>
                <a:lnTo>
                  <a:pt x="2484284" y="3146"/>
                </a:lnTo>
                <a:lnTo>
                  <a:pt x="2437510" y="0"/>
                </a:lnTo>
                <a:close/>
              </a:path>
            </a:pathLst>
          </a:custGeom>
          <a:solidFill>
            <a:srgbClr val="375F92"/>
          </a:solidFill>
        </p:spPr>
        <p:txBody>
          <a:bodyPr wrap="square" lIns="0" tIns="0" rIns="0" bIns="0" rtlCol="0"/>
          <a:lstStyle/>
          <a:p>
            <a:endParaRPr/>
          </a:p>
        </p:txBody>
      </p:sp>
      <p:sp>
        <p:nvSpPr>
          <p:cNvPr id="8" name="object 8"/>
          <p:cNvSpPr txBox="1"/>
          <p:nvPr/>
        </p:nvSpPr>
        <p:spPr>
          <a:xfrm>
            <a:off x="1148043" y="1344906"/>
            <a:ext cx="4088704" cy="940642"/>
          </a:xfrm>
          <a:prstGeom prst="rect">
            <a:avLst/>
          </a:prstGeom>
        </p:spPr>
        <p:txBody>
          <a:bodyPr vert="horz" wrap="square" lIns="0" tIns="17145" rIns="0" bIns="0" rtlCol="0">
            <a:spAutoFit/>
          </a:bodyPr>
          <a:lstStyle/>
          <a:p>
            <a:pPr algn="ctr">
              <a:lnSpc>
                <a:spcPct val="100000"/>
              </a:lnSpc>
              <a:spcBef>
                <a:spcPts val="135"/>
              </a:spcBef>
            </a:pPr>
            <a:r>
              <a:rPr sz="2000" b="1" spc="15" dirty="0">
                <a:solidFill>
                  <a:srgbClr val="FFFFFF"/>
                </a:solidFill>
                <a:latin typeface="Arial"/>
                <a:cs typeface="Arial"/>
              </a:rPr>
              <a:t>Intervensi</a:t>
            </a:r>
            <a:r>
              <a:rPr sz="2000" b="1" spc="75" dirty="0">
                <a:solidFill>
                  <a:srgbClr val="FFFFFF"/>
                </a:solidFill>
                <a:latin typeface="Arial"/>
                <a:cs typeface="Arial"/>
              </a:rPr>
              <a:t> </a:t>
            </a:r>
            <a:r>
              <a:rPr sz="2000" b="1" spc="15" dirty="0">
                <a:solidFill>
                  <a:srgbClr val="FFFFFF"/>
                </a:solidFill>
                <a:latin typeface="Arial"/>
                <a:cs typeface="Arial"/>
              </a:rPr>
              <a:t>gizi</a:t>
            </a:r>
            <a:endParaRPr sz="2000" dirty="0">
              <a:latin typeface="Arial"/>
              <a:cs typeface="Arial"/>
            </a:endParaRPr>
          </a:p>
          <a:p>
            <a:pPr algn="ctr">
              <a:lnSpc>
                <a:spcPct val="100000"/>
              </a:lnSpc>
              <a:spcBef>
                <a:spcPts val="45"/>
              </a:spcBef>
            </a:pPr>
            <a:r>
              <a:rPr sz="2000" b="1" spc="15" dirty="0">
                <a:solidFill>
                  <a:srgbClr val="FFFFFF"/>
                </a:solidFill>
                <a:latin typeface="Arial"/>
                <a:cs typeface="Arial"/>
              </a:rPr>
              <a:t>Spesifik</a:t>
            </a:r>
            <a:endParaRPr sz="2000" dirty="0">
              <a:latin typeface="Arial"/>
              <a:cs typeface="Arial"/>
            </a:endParaRPr>
          </a:p>
          <a:p>
            <a:pPr algn="ctr">
              <a:lnSpc>
                <a:spcPts val="2395"/>
              </a:lnSpc>
              <a:spcBef>
                <a:spcPts val="30"/>
              </a:spcBef>
            </a:pPr>
            <a:endParaRPr sz="2000" dirty="0">
              <a:latin typeface="Arial"/>
              <a:cs typeface="Arial"/>
            </a:endParaRPr>
          </a:p>
        </p:txBody>
      </p:sp>
      <p:sp>
        <p:nvSpPr>
          <p:cNvPr id="9" name="object 9"/>
          <p:cNvSpPr txBox="1"/>
          <p:nvPr/>
        </p:nvSpPr>
        <p:spPr>
          <a:xfrm>
            <a:off x="3176353" y="126303"/>
            <a:ext cx="8211820" cy="506549"/>
          </a:xfrm>
          <a:prstGeom prst="rect">
            <a:avLst/>
          </a:prstGeom>
        </p:spPr>
        <p:txBody>
          <a:bodyPr vert="horz" wrap="square" lIns="0" tIns="13970" rIns="0" bIns="0" rtlCol="0">
            <a:spAutoFit/>
          </a:bodyPr>
          <a:lstStyle/>
          <a:p>
            <a:pPr marL="12700">
              <a:lnSpc>
                <a:spcPct val="100000"/>
              </a:lnSpc>
              <a:spcBef>
                <a:spcPts val="110"/>
              </a:spcBef>
            </a:pPr>
            <a:r>
              <a:rPr lang="en-US" sz="3200" b="1" dirty="0" err="1">
                <a:solidFill>
                  <a:srgbClr val="17375E"/>
                </a:solidFill>
                <a:latin typeface="Arial"/>
                <a:cs typeface="Arial"/>
              </a:rPr>
              <a:t>Strategi</a:t>
            </a:r>
            <a:r>
              <a:rPr lang="en-US" sz="3200" b="1" dirty="0">
                <a:solidFill>
                  <a:srgbClr val="17375E"/>
                </a:solidFill>
                <a:latin typeface="Arial"/>
                <a:cs typeface="Arial"/>
              </a:rPr>
              <a:t> </a:t>
            </a:r>
            <a:r>
              <a:rPr sz="3200" b="1" spc="-5" dirty="0" err="1">
                <a:solidFill>
                  <a:srgbClr val="17375E"/>
                </a:solidFill>
                <a:latin typeface="Arial"/>
                <a:cs typeface="Arial"/>
              </a:rPr>
              <a:t>Penanganan</a:t>
            </a:r>
            <a:r>
              <a:rPr sz="3200" b="1" spc="-110" dirty="0">
                <a:solidFill>
                  <a:srgbClr val="17375E"/>
                </a:solidFill>
                <a:latin typeface="Arial"/>
                <a:cs typeface="Arial"/>
              </a:rPr>
              <a:t> </a:t>
            </a:r>
            <a:r>
              <a:rPr sz="3200" b="1" i="1" spc="-5" dirty="0">
                <a:solidFill>
                  <a:srgbClr val="17375E"/>
                </a:solidFill>
                <a:latin typeface="Arial"/>
                <a:cs typeface="Arial"/>
              </a:rPr>
              <a:t>Stunting</a:t>
            </a:r>
            <a:endParaRPr sz="3200" dirty="0">
              <a:latin typeface="Arial"/>
              <a:cs typeface="Arial"/>
            </a:endParaRPr>
          </a:p>
        </p:txBody>
      </p:sp>
      <p:sp>
        <p:nvSpPr>
          <p:cNvPr id="10" name="object 10"/>
          <p:cNvSpPr txBox="1"/>
          <p:nvPr/>
        </p:nvSpPr>
        <p:spPr>
          <a:xfrm>
            <a:off x="5793910" y="949384"/>
            <a:ext cx="5834380" cy="2173415"/>
          </a:xfrm>
          <a:prstGeom prst="rect">
            <a:avLst/>
          </a:prstGeom>
        </p:spPr>
        <p:txBody>
          <a:bodyPr vert="horz" wrap="square" lIns="0" tIns="12700" rIns="0" bIns="0" rtlCol="0">
            <a:spAutoFit/>
          </a:bodyPr>
          <a:lstStyle/>
          <a:p>
            <a:pPr marL="12700" marR="5080">
              <a:lnSpc>
                <a:spcPct val="116599"/>
              </a:lnSpc>
              <a:spcBef>
                <a:spcPts val="100"/>
              </a:spcBef>
            </a:pPr>
            <a:r>
              <a:rPr sz="2000" b="1" spc="5" dirty="0">
                <a:latin typeface="Liberation Sans Narrow"/>
                <a:cs typeface="Liberation Sans Narrow"/>
              </a:rPr>
              <a:t>Intervensi yang </a:t>
            </a:r>
            <a:r>
              <a:rPr sz="2000" b="1" dirty="0">
                <a:latin typeface="Liberation Sans Narrow"/>
                <a:cs typeface="Liberation Sans Narrow"/>
              </a:rPr>
              <a:t>ditujukan </a:t>
            </a:r>
            <a:r>
              <a:rPr sz="2000" b="1" spc="5" dirty="0">
                <a:latin typeface="Liberation Sans Narrow"/>
                <a:cs typeface="Liberation Sans Narrow"/>
              </a:rPr>
              <a:t>kepada anak  </a:t>
            </a:r>
            <a:r>
              <a:rPr sz="2000" b="1" dirty="0">
                <a:latin typeface="Liberation Sans Narrow"/>
                <a:cs typeface="Liberation Sans Narrow"/>
              </a:rPr>
              <a:t>dalam 1.000 </a:t>
            </a:r>
            <a:r>
              <a:rPr sz="2000" b="1" spc="5" dirty="0">
                <a:latin typeface="Liberation Sans Narrow"/>
                <a:cs typeface="Liberation Sans Narrow"/>
              </a:rPr>
              <a:t>Hari </a:t>
            </a:r>
            <a:r>
              <a:rPr sz="2000" b="1" dirty="0">
                <a:latin typeface="Liberation Sans Narrow"/>
                <a:cs typeface="Liberation Sans Narrow"/>
              </a:rPr>
              <a:t>Pertama </a:t>
            </a:r>
            <a:r>
              <a:rPr sz="2000" b="1" spc="5" dirty="0">
                <a:latin typeface="Liberation Sans Narrow"/>
                <a:cs typeface="Liberation Sans Narrow"/>
              </a:rPr>
              <a:t>Kehidupan</a:t>
            </a:r>
            <a:r>
              <a:rPr sz="2000" b="1" spc="-260" dirty="0">
                <a:latin typeface="Liberation Sans Narrow"/>
                <a:cs typeface="Liberation Sans Narrow"/>
              </a:rPr>
              <a:t> </a:t>
            </a:r>
            <a:r>
              <a:rPr sz="2000" b="1" dirty="0">
                <a:latin typeface="Liberation Sans Narrow"/>
                <a:cs typeface="Liberation Sans Narrow"/>
              </a:rPr>
              <a:t>(HPK).  Kegiatan ini </a:t>
            </a:r>
            <a:r>
              <a:rPr sz="2000" b="1" spc="10" dirty="0">
                <a:latin typeface="Liberation Sans Narrow"/>
                <a:cs typeface="Liberation Sans Narrow"/>
              </a:rPr>
              <a:t>umumnya </a:t>
            </a:r>
            <a:r>
              <a:rPr sz="2000" b="1" dirty="0">
                <a:latin typeface="Liberation Sans Narrow"/>
                <a:cs typeface="Liberation Sans Narrow"/>
              </a:rPr>
              <a:t>dilakukan oleh  </a:t>
            </a:r>
            <a:r>
              <a:rPr sz="2000" b="1" spc="5" dirty="0">
                <a:latin typeface="Liberation Sans Narrow"/>
                <a:cs typeface="Liberation Sans Narrow"/>
              </a:rPr>
              <a:t>sektor kesehatan. Intervensi </a:t>
            </a:r>
            <a:r>
              <a:rPr sz="2000" b="1" dirty="0">
                <a:latin typeface="Liberation Sans Narrow"/>
                <a:cs typeface="Liberation Sans Narrow"/>
              </a:rPr>
              <a:t>spesifik  bersifat jangka </a:t>
            </a:r>
            <a:r>
              <a:rPr sz="2000" b="1" spc="10" dirty="0">
                <a:latin typeface="Liberation Sans Narrow"/>
                <a:cs typeface="Liberation Sans Narrow"/>
              </a:rPr>
              <a:t>pendek, </a:t>
            </a:r>
            <a:r>
              <a:rPr sz="2000" b="1" dirty="0">
                <a:latin typeface="Liberation Sans Narrow"/>
                <a:cs typeface="Liberation Sans Narrow"/>
              </a:rPr>
              <a:t>hasilnya </a:t>
            </a:r>
            <a:r>
              <a:rPr sz="2000" b="1" spc="5" dirty="0">
                <a:latin typeface="Liberation Sans Narrow"/>
                <a:cs typeface="Liberation Sans Narrow"/>
              </a:rPr>
              <a:t>dapat  </a:t>
            </a:r>
            <a:r>
              <a:rPr sz="2000" b="1" dirty="0">
                <a:latin typeface="Liberation Sans Narrow"/>
                <a:cs typeface="Liberation Sans Narrow"/>
              </a:rPr>
              <a:t>dicatat dalam </a:t>
            </a:r>
            <a:r>
              <a:rPr sz="2000" b="1" spc="5" dirty="0">
                <a:latin typeface="Liberation Sans Narrow"/>
                <a:cs typeface="Liberation Sans Narrow"/>
              </a:rPr>
              <a:t>waktu </a:t>
            </a:r>
            <a:r>
              <a:rPr sz="2000" b="1" spc="-5" dirty="0">
                <a:latin typeface="Liberation Sans Narrow"/>
                <a:cs typeface="Liberation Sans Narrow"/>
              </a:rPr>
              <a:t>relatif</a:t>
            </a:r>
            <a:r>
              <a:rPr sz="2000" b="1" spc="-145" dirty="0">
                <a:latin typeface="Liberation Sans Narrow"/>
                <a:cs typeface="Liberation Sans Narrow"/>
              </a:rPr>
              <a:t> </a:t>
            </a:r>
            <a:r>
              <a:rPr sz="2000" b="1" spc="10" dirty="0">
                <a:latin typeface="Liberation Sans Narrow"/>
                <a:cs typeface="Liberation Sans Narrow"/>
              </a:rPr>
              <a:t>pendek.</a:t>
            </a:r>
            <a:endParaRPr sz="2000" dirty="0">
              <a:latin typeface="Liberation Sans Narrow"/>
              <a:cs typeface="Liberation Sans Narrow"/>
            </a:endParaRPr>
          </a:p>
        </p:txBody>
      </p:sp>
      <p:sp>
        <p:nvSpPr>
          <p:cNvPr id="11" name="object 11"/>
          <p:cNvSpPr txBox="1"/>
          <p:nvPr/>
        </p:nvSpPr>
        <p:spPr>
          <a:xfrm>
            <a:off x="5848436" y="3830469"/>
            <a:ext cx="5683673" cy="1452577"/>
          </a:xfrm>
          <a:prstGeom prst="rect">
            <a:avLst/>
          </a:prstGeom>
        </p:spPr>
        <p:txBody>
          <a:bodyPr vert="horz" wrap="square" lIns="0" tIns="12065" rIns="0" bIns="0" rtlCol="0">
            <a:spAutoFit/>
          </a:bodyPr>
          <a:lstStyle/>
          <a:p>
            <a:pPr marL="12700" marR="5080">
              <a:lnSpc>
                <a:spcPct val="116700"/>
              </a:lnSpc>
              <a:spcBef>
                <a:spcPts val="95"/>
              </a:spcBef>
            </a:pPr>
            <a:r>
              <a:rPr sz="2000" b="1" spc="5" dirty="0">
                <a:latin typeface="Liberation Sans Narrow"/>
                <a:cs typeface="Liberation Sans Narrow"/>
              </a:rPr>
              <a:t>Intervensi</a:t>
            </a:r>
            <a:r>
              <a:rPr sz="2000" b="1" spc="-350" dirty="0">
                <a:latin typeface="Liberation Sans Narrow"/>
                <a:cs typeface="Liberation Sans Narrow"/>
              </a:rPr>
              <a:t> </a:t>
            </a:r>
            <a:r>
              <a:rPr sz="2000" b="1" spc="10" dirty="0">
                <a:latin typeface="Liberation Sans Narrow"/>
                <a:cs typeface="Liberation Sans Narrow"/>
              </a:rPr>
              <a:t>yang </a:t>
            </a:r>
            <a:r>
              <a:rPr sz="2000" b="1" spc="5" dirty="0">
                <a:latin typeface="Liberation Sans Narrow"/>
                <a:cs typeface="Liberation Sans Narrow"/>
              </a:rPr>
              <a:t>ditujukan </a:t>
            </a:r>
            <a:r>
              <a:rPr sz="2000" b="1" dirty="0">
                <a:latin typeface="Liberation Sans Narrow"/>
                <a:cs typeface="Liberation Sans Narrow"/>
              </a:rPr>
              <a:t>melalui </a:t>
            </a:r>
            <a:r>
              <a:rPr sz="2000" b="1" spc="5" dirty="0">
                <a:latin typeface="Liberation Sans Narrow"/>
                <a:cs typeface="Liberation Sans Narrow"/>
              </a:rPr>
              <a:t>berbagai  kegiatan pembangunan </a:t>
            </a:r>
            <a:r>
              <a:rPr sz="2000" b="1" dirty="0">
                <a:latin typeface="Liberation Sans Narrow"/>
                <a:cs typeface="Liberation Sans Narrow"/>
              </a:rPr>
              <a:t>diluar </a:t>
            </a:r>
            <a:r>
              <a:rPr sz="2000" b="1" spc="5" dirty="0">
                <a:latin typeface="Liberation Sans Narrow"/>
                <a:cs typeface="Liberation Sans Narrow"/>
              </a:rPr>
              <a:t>sektor  kesehatan. Sasarannya </a:t>
            </a:r>
            <a:r>
              <a:rPr sz="2000" b="1" dirty="0">
                <a:latin typeface="Liberation Sans Narrow"/>
                <a:cs typeface="Liberation Sans Narrow"/>
              </a:rPr>
              <a:t>adalah</a:t>
            </a:r>
            <a:r>
              <a:rPr sz="2000" b="1" spc="-285" dirty="0">
                <a:latin typeface="Liberation Sans Narrow"/>
                <a:cs typeface="Liberation Sans Narrow"/>
              </a:rPr>
              <a:t> </a:t>
            </a:r>
            <a:r>
              <a:rPr sz="2000" b="1" spc="5" dirty="0">
                <a:latin typeface="Liberation Sans Narrow"/>
                <a:cs typeface="Liberation Sans Narrow"/>
              </a:rPr>
              <a:t>masyarakat  </a:t>
            </a:r>
            <a:r>
              <a:rPr sz="2000" b="1" spc="10" dirty="0">
                <a:latin typeface="Liberation Sans Narrow"/>
                <a:cs typeface="Liberation Sans Narrow"/>
              </a:rPr>
              <a:t>umum, </a:t>
            </a:r>
            <a:r>
              <a:rPr sz="2000" b="1" dirty="0">
                <a:latin typeface="Liberation Sans Narrow"/>
                <a:cs typeface="Liberation Sans Narrow"/>
              </a:rPr>
              <a:t>tidak </a:t>
            </a:r>
            <a:r>
              <a:rPr sz="2000" b="1" spc="10" dirty="0">
                <a:latin typeface="Liberation Sans Narrow"/>
                <a:cs typeface="Liberation Sans Narrow"/>
              </a:rPr>
              <a:t>khusus untuk</a:t>
            </a:r>
            <a:r>
              <a:rPr sz="2000" b="1" spc="-345" dirty="0">
                <a:latin typeface="Liberation Sans Narrow"/>
                <a:cs typeface="Liberation Sans Narrow"/>
              </a:rPr>
              <a:t> </a:t>
            </a:r>
            <a:r>
              <a:rPr sz="2000" b="1" dirty="0">
                <a:latin typeface="Liberation Sans Narrow"/>
                <a:cs typeface="Liberation Sans Narrow"/>
              </a:rPr>
              <a:t>1.000 </a:t>
            </a:r>
            <a:r>
              <a:rPr sz="2000" b="1" spc="5" dirty="0">
                <a:latin typeface="Liberation Sans Narrow"/>
                <a:cs typeface="Liberation Sans Narrow"/>
              </a:rPr>
              <a:t>HPK.</a:t>
            </a:r>
            <a:endParaRPr sz="2000" dirty="0">
              <a:latin typeface="Liberation Sans Narrow"/>
              <a:cs typeface="Liberation Sans Narrow"/>
            </a:endParaRPr>
          </a:p>
        </p:txBody>
      </p:sp>
      <p:sp>
        <p:nvSpPr>
          <p:cNvPr id="12" name="object 12"/>
          <p:cNvSpPr/>
          <p:nvPr/>
        </p:nvSpPr>
        <p:spPr>
          <a:xfrm>
            <a:off x="417033" y="3671172"/>
            <a:ext cx="11369040" cy="1771174"/>
          </a:xfrm>
          <a:custGeom>
            <a:avLst/>
            <a:gdLst/>
            <a:ahLst/>
            <a:cxnLst/>
            <a:rect l="l" t="t" r="r" b="b"/>
            <a:pathLst>
              <a:path w="8526780" h="2361565">
                <a:moveTo>
                  <a:pt x="0" y="393446"/>
                </a:moveTo>
                <a:lnTo>
                  <a:pt x="3066" y="344092"/>
                </a:lnTo>
                <a:lnTo>
                  <a:pt x="12018" y="296568"/>
                </a:lnTo>
                <a:lnTo>
                  <a:pt x="26488" y="251242"/>
                </a:lnTo>
                <a:lnTo>
                  <a:pt x="46107" y="208483"/>
                </a:lnTo>
                <a:lnTo>
                  <a:pt x="70506" y="168660"/>
                </a:lnTo>
                <a:lnTo>
                  <a:pt x="99316" y="132141"/>
                </a:lnTo>
                <a:lnTo>
                  <a:pt x="132168" y="99295"/>
                </a:lnTo>
                <a:lnTo>
                  <a:pt x="168695" y="70491"/>
                </a:lnTo>
                <a:lnTo>
                  <a:pt x="208525" y="46097"/>
                </a:lnTo>
                <a:lnTo>
                  <a:pt x="251292" y="26483"/>
                </a:lnTo>
                <a:lnTo>
                  <a:pt x="296627" y="12016"/>
                </a:lnTo>
                <a:lnTo>
                  <a:pt x="344159" y="3065"/>
                </a:lnTo>
                <a:lnTo>
                  <a:pt x="393522" y="0"/>
                </a:lnTo>
                <a:lnTo>
                  <a:pt x="8132851" y="0"/>
                </a:lnTo>
                <a:lnTo>
                  <a:pt x="8182232" y="3065"/>
                </a:lnTo>
                <a:lnTo>
                  <a:pt x="8229779" y="12016"/>
                </a:lnTo>
                <a:lnTo>
                  <a:pt x="8275123" y="26483"/>
                </a:lnTo>
                <a:lnTo>
                  <a:pt x="8317898" y="46097"/>
                </a:lnTo>
                <a:lnTo>
                  <a:pt x="8357734" y="70491"/>
                </a:lnTo>
                <a:lnTo>
                  <a:pt x="8394262" y="99295"/>
                </a:lnTo>
                <a:lnTo>
                  <a:pt x="8427116" y="132141"/>
                </a:lnTo>
                <a:lnTo>
                  <a:pt x="8455925" y="168660"/>
                </a:lnTo>
                <a:lnTo>
                  <a:pt x="8480322" y="208483"/>
                </a:lnTo>
                <a:lnTo>
                  <a:pt x="8499939" y="251242"/>
                </a:lnTo>
                <a:lnTo>
                  <a:pt x="8514407" y="296568"/>
                </a:lnTo>
                <a:lnTo>
                  <a:pt x="8523358" y="344092"/>
                </a:lnTo>
                <a:lnTo>
                  <a:pt x="8526424" y="393446"/>
                </a:lnTo>
                <a:lnTo>
                  <a:pt x="8526424" y="1967534"/>
                </a:lnTo>
                <a:lnTo>
                  <a:pt x="8523358" y="2016894"/>
                </a:lnTo>
                <a:lnTo>
                  <a:pt x="8514407" y="2064424"/>
                </a:lnTo>
                <a:lnTo>
                  <a:pt x="8499939" y="2109757"/>
                </a:lnTo>
                <a:lnTo>
                  <a:pt x="8480322" y="2152522"/>
                </a:lnTo>
                <a:lnTo>
                  <a:pt x="8455925" y="2192352"/>
                </a:lnTo>
                <a:lnTo>
                  <a:pt x="8427116" y="2228877"/>
                </a:lnTo>
                <a:lnTo>
                  <a:pt x="8394262" y="2261729"/>
                </a:lnTo>
                <a:lnTo>
                  <a:pt x="8357734" y="2290538"/>
                </a:lnTo>
                <a:lnTo>
                  <a:pt x="8317898" y="2314937"/>
                </a:lnTo>
                <a:lnTo>
                  <a:pt x="8275123" y="2334555"/>
                </a:lnTo>
                <a:lnTo>
                  <a:pt x="8229779" y="2349025"/>
                </a:lnTo>
                <a:lnTo>
                  <a:pt x="8182232" y="2357978"/>
                </a:lnTo>
                <a:lnTo>
                  <a:pt x="8132851" y="2361044"/>
                </a:lnTo>
                <a:lnTo>
                  <a:pt x="393522" y="2361044"/>
                </a:lnTo>
                <a:lnTo>
                  <a:pt x="344159" y="2357978"/>
                </a:lnTo>
                <a:lnTo>
                  <a:pt x="296627" y="2349025"/>
                </a:lnTo>
                <a:lnTo>
                  <a:pt x="251292" y="2334555"/>
                </a:lnTo>
                <a:lnTo>
                  <a:pt x="208525" y="2314937"/>
                </a:lnTo>
                <a:lnTo>
                  <a:pt x="168695" y="2290538"/>
                </a:lnTo>
                <a:lnTo>
                  <a:pt x="132168" y="2261729"/>
                </a:lnTo>
                <a:lnTo>
                  <a:pt x="99316" y="2228877"/>
                </a:lnTo>
                <a:lnTo>
                  <a:pt x="70506" y="2192352"/>
                </a:lnTo>
                <a:lnTo>
                  <a:pt x="46107" y="2152522"/>
                </a:lnTo>
                <a:lnTo>
                  <a:pt x="26488" y="2109757"/>
                </a:lnTo>
                <a:lnTo>
                  <a:pt x="12018" y="2064424"/>
                </a:lnTo>
                <a:lnTo>
                  <a:pt x="3066" y="2016894"/>
                </a:lnTo>
                <a:lnTo>
                  <a:pt x="0" y="1967534"/>
                </a:lnTo>
                <a:lnTo>
                  <a:pt x="0" y="393446"/>
                </a:lnTo>
                <a:close/>
              </a:path>
            </a:pathLst>
          </a:custGeom>
          <a:ln w="19050">
            <a:solidFill>
              <a:srgbClr val="A6A6A6"/>
            </a:solidFill>
          </a:ln>
        </p:spPr>
        <p:txBody>
          <a:bodyPr wrap="square" lIns="0" tIns="0" rIns="0" bIns="0" rtlCol="0"/>
          <a:lstStyle/>
          <a:p>
            <a:endParaRPr/>
          </a:p>
        </p:txBody>
      </p:sp>
      <p:sp>
        <p:nvSpPr>
          <p:cNvPr id="13" name="object 13"/>
          <p:cNvSpPr/>
          <p:nvPr/>
        </p:nvSpPr>
        <p:spPr>
          <a:xfrm>
            <a:off x="417033" y="798766"/>
            <a:ext cx="11369040" cy="2452434"/>
          </a:xfrm>
          <a:custGeom>
            <a:avLst/>
            <a:gdLst/>
            <a:ahLst/>
            <a:cxnLst/>
            <a:rect l="l" t="t" r="r" b="b"/>
            <a:pathLst>
              <a:path w="8526780" h="2598420">
                <a:moveTo>
                  <a:pt x="0" y="433070"/>
                </a:moveTo>
                <a:lnTo>
                  <a:pt x="2540" y="385888"/>
                </a:lnTo>
                <a:lnTo>
                  <a:pt x="9986" y="340177"/>
                </a:lnTo>
                <a:lnTo>
                  <a:pt x="22073" y="296200"/>
                </a:lnTo>
                <a:lnTo>
                  <a:pt x="38537" y="254222"/>
                </a:lnTo>
                <a:lnTo>
                  <a:pt x="59114" y="214507"/>
                </a:lnTo>
                <a:lnTo>
                  <a:pt x="83540" y="177320"/>
                </a:lnTo>
                <a:lnTo>
                  <a:pt x="111550" y="142925"/>
                </a:lnTo>
                <a:lnTo>
                  <a:pt x="142881" y="111586"/>
                </a:lnTo>
                <a:lnTo>
                  <a:pt x="177268" y="83568"/>
                </a:lnTo>
                <a:lnTo>
                  <a:pt x="214447" y="59134"/>
                </a:lnTo>
                <a:lnTo>
                  <a:pt x="254154" y="38551"/>
                </a:lnTo>
                <a:lnTo>
                  <a:pt x="296125" y="22081"/>
                </a:lnTo>
                <a:lnTo>
                  <a:pt x="340096" y="9990"/>
                </a:lnTo>
                <a:lnTo>
                  <a:pt x="385803" y="2541"/>
                </a:lnTo>
                <a:lnTo>
                  <a:pt x="432981" y="0"/>
                </a:lnTo>
                <a:lnTo>
                  <a:pt x="8093481" y="0"/>
                </a:lnTo>
                <a:lnTo>
                  <a:pt x="8140661" y="2541"/>
                </a:lnTo>
                <a:lnTo>
                  <a:pt x="8186367" y="9990"/>
                </a:lnTo>
                <a:lnTo>
                  <a:pt x="8230337" y="22081"/>
                </a:lnTo>
                <a:lnTo>
                  <a:pt x="8272306" y="38551"/>
                </a:lnTo>
                <a:lnTo>
                  <a:pt x="8312010" y="59134"/>
                </a:lnTo>
                <a:lnTo>
                  <a:pt x="8349186" y="83568"/>
                </a:lnTo>
                <a:lnTo>
                  <a:pt x="8383569" y="111586"/>
                </a:lnTo>
                <a:lnTo>
                  <a:pt x="8414895" y="142925"/>
                </a:lnTo>
                <a:lnTo>
                  <a:pt x="8442901" y="177320"/>
                </a:lnTo>
                <a:lnTo>
                  <a:pt x="8467322" y="214507"/>
                </a:lnTo>
                <a:lnTo>
                  <a:pt x="8487895" y="254222"/>
                </a:lnTo>
                <a:lnTo>
                  <a:pt x="8504355" y="296200"/>
                </a:lnTo>
                <a:lnTo>
                  <a:pt x="8516440" y="340177"/>
                </a:lnTo>
                <a:lnTo>
                  <a:pt x="8523884" y="385888"/>
                </a:lnTo>
                <a:lnTo>
                  <a:pt x="8526424" y="433070"/>
                </a:lnTo>
                <a:lnTo>
                  <a:pt x="8526424" y="2164969"/>
                </a:lnTo>
                <a:lnTo>
                  <a:pt x="8523884" y="2212148"/>
                </a:lnTo>
                <a:lnTo>
                  <a:pt x="8516440" y="2257855"/>
                </a:lnTo>
                <a:lnTo>
                  <a:pt x="8504355" y="2301825"/>
                </a:lnTo>
                <a:lnTo>
                  <a:pt x="8487895" y="2343794"/>
                </a:lnTo>
                <a:lnTo>
                  <a:pt x="8467322" y="2383498"/>
                </a:lnTo>
                <a:lnTo>
                  <a:pt x="8442901" y="2420673"/>
                </a:lnTo>
                <a:lnTo>
                  <a:pt x="8414895" y="2455056"/>
                </a:lnTo>
                <a:lnTo>
                  <a:pt x="8383569" y="2486382"/>
                </a:lnTo>
                <a:lnTo>
                  <a:pt x="8349186" y="2514388"/>
                </a:lnTo>
                <a:lnTo>
                  <a:pt x="8312010" y="2538809"/>
                </a:lnTo>
                <a:lnTo>
                  <a:pt x="8272306" y="2559382"/>
                </a:lnTo>
                <a:lnTo>
                  <a:pt x="8230337" y="2575843"/>
                </a:lnTo>
                <a:lnTo>
                  <a:pt x="8186367" y="2587927"/>
                </a:lnTo>
                <a:lnTo>
                  <a:pt x="8140661" y="2595371"/>
                </a:lnTo>
                <a:lnTo>
                  <a:pt x="8093481" y="2597912"/>
                </a:lnTo>
                <a:lnTo>
                  <a:pt x="432981" y="2597912"/>
                </a:lnTo>
                <a:lnTo>
                  <a:pt x="385803" y="2595371"/>
                </a:lnTo>
                <a:lnTo>
                  <a:pt x="340096" y="2587927"/>
                </a:lnTo>
                <a:lnTo>
                  <a:pt x="296125" y="2575843"/>
                </a:lnTo>
                <a:lnTo>
                  <a:pt x="254154" y="2559382"/>
                </a:lnTo>
                <a:lnTo>
                  <a:pt x="214447" y="2538809"/>
                </a:lnTo>
                <a:lnTo>
                  <a:pt x="177268" y="2514388"/>
                </a:lnTo>
                <a:lnTo>
                  <a:pt x="142881" y="2486382"/>
                </a:lnTo>
                <a:lnTo>
                  <a:pt x="111550" y="2455056"/>
                </a:lnTo>
                <a:lnTo>
                  <a:pt x="83540" y="2420673"/>
                </a:lnTo>
                <a:lnTo>
                  <a:pt x="59114" y="2383498"/>
                </a:lnTo>
                <a:lnTo>
                  <a:pt x="38537" y="2343794"/>
                </a:lnTo>
                <a:lnTo>
                  <a:pt x="22073" y="2301825"/>
                </a:lnTo>
                <a:lnTo>
                  <a:pt x="9986" y="2257855"/>
                </a:lnTo>
                <a:lnTo>
                  <a:pt x="2540" y="2212148"/>
                </a:lnTo>
                <a:lnTo>
                  <a:pt x="0" y="2164969"/>
                </a:lnTo>
                <a:lnTo>
                  <a:pt x="0" y="433070"/>
                </a:lnTo>
                <a:close/>
              </a:path>
            </a:pathLst>
          </a:custGeom>
          <a:ln w="19050">
            <a:solidFill>
              <a:srgbClr val="A6A6A6"/>
            </a:solidFill>
          </a:ln>
        </p:spPr>
        <p:txBody>
          <a:bodyPr wrap="square" lIns="0" tIns="0" rIns="0" bIns="0" rtlCol="0"/>
          <a:lstStyle/>
          <a:p>
            <a:endParaRPr/>
          </a:p>
        </p:txBody>
      </p:sp>
      <p:sp>
        <p:nvSpPr>
          <p:cNvPr id="14" name="object 14"/>
          <p:cNvSpPr txBox="1"/>
          <p:nvPr/>
        </p:nvSpPr>
        <p:spPr>
          <a:xfrm>
            <a:off x="598441" y="1401546"/>
            <a:ext cx="600287" cy="937436"/>
          </a:xfrm>
          <a:prstGeom prst="rect">
            <a:avLst/>
          </a:prstGeom>
        </p:spPr>
        <p:txBody>
          <a:bodyPr vert="horz" wrap="square" lIns="0" tIns="13970" rIns="0" bIns="0" rtlCol="0">
            <a:spAutoFit/>
          </a:bodyPr>
          <a:lstStyle/>
          <a:p>
            <a:pPr marL="12700">
              <a:lnSpc>
                <a:spcPct val="100000"/>
              </a:lnSpc>
              <a:spcBef>
                <a:spcPts val="110"/>
              </a:spcBef>
            </a:pPr>
            <a:r>
              <a:rPr sz="6000" b="1" spc="5" dirty="0">
                <a:solidFill>
                  <a:srgbClr val="1F487C"/>
                </a:solidFill>
                <a:latin typeface="Arial"/>
                <a:cs typeface="Arial"/>
              </a:rPr>
              <a:t>1</a:t>
            </a:r>
            <a:endParaRPr sz="6000">
              <a:latin typeface="Arial"/>
              <a:cs typeface="Arial"/>
            </a:endParaRPr>
          </a:p>
        </p:txBody>
      </p:sp>
      <p:sp>
        <p:nvSpPr>
          <p:cNvPr id="15" name="object 15"/>
          <p:cNvSpPr txBox="1"/>
          <p:nvPr/>
        </p:nvSpPr>
        <p:spPr>
          <a:xfrm>
            <a:off x="598441" y="4088361"/>
            <a:ext cx="600287" cy="936795"/>
          </a:xfrm>
          <a:prstGeom prst="rect">
            <a:avLst/>
          </a:prstGeom>
        </p:spPr>
        <p:txBody>
          <a:bodyPr vert="horz" wrap="square" lIns="0" tIns="13335" rIns="0" bIns="0" rtlCol="0">
            <a:spAutoFit/>
          </a:bodyPr>
          <a:lstStyle/>
          <a:p>
            <a:pPr marL="12700">
              <a:lnSpc>
                <a:spcPct val="100000"/>
              </a:lnSpc>
              <a:spcBef>
                <a:spcPts val="105"/>
              </a:spcBef>
            </a:pPr>
            <a:r>
              <a:rPr sz="6000" b="1" dirty="0">
                <a:solidFill>
                  <a:srgbClr val="E36C09"/>
                </a:solidFill>
                <a:latin typeface="Arial"/>
                <a:cs typeface="Arial"/>
              </a:rPr>
              <a:t>2</a:t>
            </a:r>
            <a:endParaRPr sz="6000" dirty="0">
              <a:latin typeface="Arial"/>
              <a:cs typeface="Arial"/>
            </a:endParaRPr>
          </a:p>
        </p:txBody>
      </p:sp>
    </p:spTree>
    <p:extLst>
      <p:ext uri="{BB962C8B-B14F-4D97-AF65-F5344CB8AC3E}">
        <p14:creationId xmlns:p14="http://schemas.microsoft.com/office/powerpoint/2010/main" val="133758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8729726" y="690245"/>
            <a:ext cx="3171190" cy="756920"/>
          </a:xfrm>
          <a:prstGeom prst="rect">
            <a:avLst/>
          </a:prstGeom>
        </p:spPr>
        <p:txBody>
          <a:bodyPr vert="horz" wrap="square" lIns="0" tIns="12700" rIns="0" bIns="0" rtlCol="0">
            <a:spAutoFit/>
          </a:bodyPr>
          <a:lstStyle/>
          <a:p>
            <a:pPr marL="12700">
              <a:lnSpc>
                <a:spcPct val="100000"/>
              </a:lnSpc>
              <a:spcBef>
                <a:spcPts val="100"/>
              </a:spcBef>
            </a:pPr>
            <a:r>
              <a:rPr sz="4800" spc="-10" dirty="0">
                <a:solidFill>
                  <a:srgbClr val="006FC0"/>
                </a:solidFill>
                <a:latin typeface="Arial Black"/>
                <a:cs typeface="Arial Black"/>
              </a:rPr>
              <a:t>SPESIFIK</a:t>
            </a:r>
            <a:endParaRPr sz="4800">
              <a:latin typeface="Arial Black"/>
              <a:cs typeface="Arial Black"/>
            </a:endParaRPr>
          </a:p>
        </p:txBody>
      </p:sp>
      <p:grpSp>
        <p:nvGrpSpPr>
          <p:cNvPr id="5" name="object 5"/>
          <p:cNvGrpSpPr/>
          <p:nvPr/>
        </p:nvGrpSpPr>
        <p:grpSpPr>
          <a:xfrm>
            <a:off x="8438372" y="2080715"/>
            <a:ext cx="3655060" cy="1245235"/>
            <a:chOff x="8438372" y="2080715"/>
            <a:chExt cx="3655060" cy="1245235"/>
          </a:xfrm>
        </p:grpSpPr>
        <p:pic>
          <p:nvPicPr>
            <p:cNvPr id="6" name="object 6"/>
            <p:cNvPicPr/>
            <p:nvPr/>
          </p:nvPicPr>
          <p:blipFill>
            <a:blip r:embed="rId3" cstate="print"/>
            <a:stretch>
              <a:fillRect/>
            </a:stretch>
          </p:blipFill>
          <p:spPr>
            <a:xfrm>
              <a:off x="8438372" y="2080715"/>
              <a:ext cx="3654582" cy="1203556"/>
            </a:xfrm>
            <a:prstGeom prst="rect">
              <a:avLst/>
            </a:prstGeom>
          </p:spPr>
        </p:pic>
        <p:pic>
          <p:nvPicPr>
            <p:cNvPr id="7" name="object 7"/>
            <p:cNvPicPr/>
            <p:nvPr/>
          </p:nvPicPr>
          <p:blipFill>
            <a:blip r:embed="rId4" cstate="print"/>
            <a:stretch>
              <a:fillRect/>
            </a:stretch>
          </p:blipFill>
          <p:spPr>
            <a:xfrm>
              <a:off x="8536939" y="2174214"/>
              <a:ext cx="3520948" cy="1151153"/>
            </a:xfrm>
            <a:prstGeom prst="rect">
              <a:avLst/>
            </a:prstGeom>
          </p:spPr>
        </p:pic>
        <p:sp>
          <p:nvSpPr>
            <p:cNvPr id="8" name="object 8"/>
            <p:cNvSpPr/>
            <p:nvPr/>
          </p:nvSpPr>
          <p:spPr>
            <a:xfrm>
              <a:off x="8491219" y="2110739"/>
              <a:ext cx="3553460" cy="1102360"/>
            </a:xfrm>
            <a:custGeom>
              <a:avLst/>
              <a:gdLst/>
              <a:ahLst/>
              <a:cxnLst/>
              <a:rect l="l" t="t" r="r" b="b"/>
              <a:pathLst>
                <a:path w="3553459" h="1102360">
                  <a:moveTo>
                    <a:pt x="3369690" y="0"/>
                  </a:moveTo>
                  <a:lnTo>
                    <a:pt x="183769" y="0"/>
                  </a:lnTo>
                  <a:lnTo>
                    <a:pt x="134922" y="6565"/>
                  </a:lnTo>
                  <a:lnTo>
                    <a:pt x="91026" y="25094"/>
                  </a:lnTo>
                  <a:lnTo>
                    <a:pt x="53832" y="53832"/>
                  </a:lnTo>
                  <a:lnTo>
                    <a:pt x="25094" y="91026"/>
                  </a:lnTo>
                  <a:lnTo>
                    <a:pt x="6565" y="134922"/>
                  </a:lnTo>
                  <a:lnTo>
                    <a:pt x="0" y="183769"/>
                  </a:lnTo>
                  <a:lnTo>
                    <a:pt x="0" y="918590"/>
                  </a:lnTo>
                  <a:lnTo>
                    <a:pt x="6565" y="967437"/>
                  </a:lnTo>
                  <a:lnTo>
                    <a:pt x="25094" y="1011333"/>
                  </a:lnTo>
                  <a:lnTo>
                    <a:pt x="53832" y="1048527"/>
                  </a:lnTo>
                  <a:lnTo>
                    <a:pt x="91026" y="1077265"/>
                  </a:lnTo>
                  <a:lnTo>
                    <a:pt x="134922" y="1095794"/>
                  </a:lnTo>
                  <a:lnTo>
                    <a:pt x="183769" y="1102360"/>
                  </a:lnTo>
                  <a:lnTo>
                    <a:pt x="3369690" y="1102360"/>
                  </a:lnTo>
                  <a:lnTo>
                    <a:pt x="3418537" y="1095794"/>
                  </a:lnTo>
                  <a:lnTo>
                    <a:pt x="3462433" y="1077265"/>
                  </a:lnTo>
                  <a:lnTo>
                    <a:pt x="3499627" y="1048527"/>
                  </a:lnTo>
                  <a:lnTo>
                    <a:pt x="3528365" y="1011333"/>
                  </a:lnTo>
                  <a:lnTo>
                    <a:pt x="3546894" y="967437"/>
                  </a:lnTo>
                  <a:lnTo>
                    <a:pt x="3553459" y="918590"/>
                  </a:lnTo>
                  <a:lnTo>
                    <a:pt x="3553459" y="183769"/>
                  </a:lnTo>
                  <a:lnTo>
                    <a:pt x="3546894" y="134922"/>
                  </a:lnTo>
                  <a:lnTo>
                    <a:pt x="3528365" y="91026"/>
                  </a:lnTo>
                  <a:lnTo>
                    <a:pt x="3499627" y="53832"/>
                  </a:lnTo>
                  <a:lnTo>
                    <a:pt x="3462433" y="25094"/>
                  </a:lnTo>
                  <a:lnTo>
                    <a:pt x="3418537" y="6565"/>
                  </a:lnTo>
                  <a:lnTo>
                    <a:pt x="3369690" y="0"/>
                  </a:lnTo>
                  <a:close/>
                </a:path>
              </a:pathLst>
            </a:custGeom>
            <a:solidFill>
              <a:srgbClr val="6F2F9F"/>
            </a:solidFill>
          </p:spPr>
          <p:txBody>
            <a:bodyPr wrap="square" lIns="0" tIns="0" rIns="0" bIns="0" rtlCol="0"/>
            <a:lstStyle/>
            <a:p>
              <a:endParaRPr/>
            </a:p>
          </p:txBody>
        </p:sp>
        <p:sp>
          <p:nvSpPr>
            <p:cNvPr id="9" name="object 9"/>
            <p:cNvSpPr/>
            <p:nvPr/>
          </p:nvSpPr>
          <p:spPr>
            <a:xfrm>
              <a:off x="8491219" y="2110739"/>
              <a:ext cx="3553460" cy="1102360"/>
            </a:xfrm>
            <a:custGeom>
              <a:avLst/>
              <a:gdLst/>
              <a:ahLst/>
              <a:cxnLst/>
              <a:rect l="l" t="t" r="r" b="b"/>
              <a:pathLst>
                <a:path w="3553459" h="1102360">
                  <a:moveTo>
                    <a:pt x="0" y="183769"/>
                  </a:moveTo>
                  <a:lnTo>
                    <a:pt x="6565" y="134922"/>
                  </a:lnTo>
                  <a:lnTo>
                    <a:pt x="25094" y="91026"/>
                  </a:lnTo>
                  <a:lnTo>
                    <a:pt x="53832" y="53832"/>
                  </a:lnTo>
                  <a:lnTo>
                    <a:pt x="91026" y="25094"/>
                  </a:lnTo>
                  <a:lnTo>
                    <a:pt x="134922" y="6565"/>
                  </a:lnTo>
                  <a:lnTo>
                    <a:pt x="183769" y="0"/>
                  </a:lnTo>
                  <a:lnTo>
                    <a:pt x="3369690" y="0"/>
                  </a:lnTo>
                  <a:lnTo>
                    <a:pt x="3418537" y="6565"/>
                  </a:lnTo>
                  <a:lnTo>
                    <a:pt x="3462433" y="25094"/>
                  </a:lnTo>
                  <a:lnTo>
                    <a:pt x="3499627" y="53832"/>
                  </a:lnTo>
                  <a:lnTo>
                    <a:pt x="3528365" y="91026"/>
                  </a:lnTo>
                  <a:lnTo>
                    <a:pt x="3546894" y="134922"/>
                  </a:lnTo>
                  <a:lnTo>
                    <a:pt x="3553459" y="183769"/>
                  </a:lnTo>
                  <a:lnTo>
                    <a:pt x="3553459" y="918590"/>
                  </a:lnTo>
                  <a:lnTo>
                    <a:pt x="3546894" y="967437"/>
                  </a:lnTo>
                  <a:lnTo>
                    <a:pt x="3528365" y="1011333"/>
                  </a:lnTo>
                  <a:lnTo>
                    <a:pt x="3499627" y="1048527"/>
                  </a:lnTo>
                  <a:lnTo>
                    <a:pt x="3462433" y="1077265"/>
                  </a:lnTo>
                  <a:lnTo>
                    <a:pt x="3418537" y="1095794"/>
                  </a:lnTo>
                  <a:lnTo>
                    <a:pt x="3369690" y="1102360"/>
                  </a:lnTo>
                  <a:lnTo>
                    <a:pt x="183769" y="1102360"/>
                  </a:lnTo>
                  <a:lnTo>
                    <a:pt x="134922" y="1095794"/>
                  </a:lnTo>
                  <a:lnTo>
                    <a:pt x="91026" y="1077265"/>
                  </a:lnTo>
                  <a:lnTo>
                    <a:pt x="53832" y="1048527"/>
                  </a:lnTo>
                  <a:lnTo>
                    <a:pt x="25094" y="1011333"/>
                  </a:lnTo>
                  <a:lnTo>
                    <a:pt x="6565" y="967437"/>
                  </a:lnTo>
                  <a:lnTo>
                    <a:pt x="0" y="918590"/>
                  </a:lnTo>
                  <a:lnTo>
                    <a:pt x="0" y="183769"/>
                  </a:lnTo>
                  <a:close/>
                </a:path>
              </a:pathLst>
            </a:custGeom>
            <a:ln w="10160">
              <a:solidFill>
                <a:srgbClr val="497DBA"/>
              </a:solidFill>
            </a:ln>
          </p:spPr>
          <p:txBody>
            <a:bodyPr wrap="square" lIns="0" tIns="0" rIns="0" bIns="0" rtlCol="0"/>
            <a:lstStyle/>
            <a:p>
              <a:endParaRPr/>
            </a:p>
          </p:txBody>
        </p:sp>
      </p:grpSp>
      <p:sp>
        <p:nvSpPr>
          <p:cNvPr id="10" name="object 10"/>
          <p:cNvSpPr txBox="1"/>
          <p:nvPr/>
        </p:nvSpPr>
        <p:spPr>
          <a:xfrm>
            <a:off x="8743315" y="2275903"/>
            <a:ext cx="3054985" cy="755015"/>
          </a:xfrm>
          <a:prstGeom prst="rect">
            <a:avLst/>
          </a:prstGeom>
        </p:spPr>
        <p:txBody>
          <a:bodyPr vert="horz" wrap="square" lIns="0" tIns="12700" rIns="0" bIns="0" rtlCol="0">
            <a:spAutoFit/>
          </a:bodyPr>
          <a:lstStyle/>
          <a:p>
            <a:pPr algn="ctr">
              <a:lnSpc>
                <a:spcPts val="2390"/>
              </a:lnSpc>
              <a:spcBef>
                <a:spcPts val="100"/>
              </a:spcBef>
            </a:pPr>
            <a:r>
              <a:rPr sz="2000" dirty="0">
                <a:solidFill>
                  <a:srgbClr val="FFFFFF"/>
                </a:solidFill>
                <a:latin typeface="Arial"/>
                <a:cs typeface="Arial"/>
              </a:rPr>
              <a:t>FOKUS</a:t>
            </a:r>
            <a:r>
              <a:rPr sz="2000" spc="-10" dirty="0">
                <a:solidFill>
                  <a:srgbClr val="FFFFFF"/>
                </a:solidFill>
                <a:latin typeface="Arial"/>
                <a:cs typeface="Arial"/>
              </a:rPr>
              <a:t> </a:t>
            </a:r>
            <a:r>
              <a:rPr sz="2000" dirty="0">
                <a:solidFill>
                  <a:srgbClr val="FFFFFF"/>
                </a:solidFill>
                <a:latin typeface="Arial"/>
                <a:cs typeface="Arial"/>
              </a:rPr>
              <a:t>KELOMPOK</a:t>
            </a:r>
            <a:endParaRPr sz="2000">
              <a:latin typeface="Arial"/>
              <a:cs typeface="Arial"/>
            </a:endParaRPr>
          </a:p>
          <a:p>
            <a:pPr algn="ctr">
              <a:lnSpc>
                <a:spcPts val="3350"/>
              </a:lnSpc>
            </a:pPr>
            <a:r>
              <a:rPr sz="2000" dirty="0">
                <a:solidFill>
                  <a:srgbClr val="FFFFFF"/>
                </a:solidFill>
                <a:latin typeface="Arial"/>
                <a:cs typeface="Arial"/>
              </a:rPr>
              <a:t>SASARAN </a:t>
            </a:r>
            <a:r>
              <a:rPr sz="2800" b="1" dirty="0">
                <a:solidFill>
                  <a:srgbClr val="FFFFFF"/>
                </a:solidFill>
                <a:latin typeface="Arial"/>
                <a:cs typeface="Arial"/>
              </a:rPr>
              <a:t>1.000</a:t>
            </a:r>
            <a:r>
              <a:rPr sz="2800" b="1" spc="-45" dirty="0">
                <a:solidFill>
                  <a:srgbClr val="FFFFFF"/>
                </a:solidFill>
                <a:latin typeface="Arial"/>
                <a:cs typeface="Arial"/>
              </a:rPr>
              <a:t> </a:t>
            </a:r>
            <a:r>
              <a:rPr sz="2800" b="1" spc="-5" dirty="0">
                <a:solidFill>
                  <a:srgbClr val="FFFFFF"/>
                </a:solidFill>
                <a:latin typeface="Arial"/>
                <a:cs typeface="Arial"/>
              </a:rPr>
              <a:t>HPK</a:t>
            </a:r>
            <a:endParaRPr sz="2800">
              <a:latin typeface="Arial"/>
              <a:cs typeface="Arial"/>
            </a:endParaRPr>
          </a:p>
        </p:txBody>
      </p:sp>
      <p:grpSp>
        <p:nvGrpSpPr>
          <p:cNvPr id="11" name="object 11"/>
          <p:cNvGrpSpPr/>
          <p:nvPr/>
        </p:nvGrpSpPr>
        <p:grpSpPr>
          <a:xfrm>
            <a:off x="8438372" y="3386275"/>
            <a:ext cx="3655060" cy="1203960"/>
            <a:chOff x="8438372" y="3386275"/>
            <a:chExt cx="3655060" cy="1203960"/>
          </a:xfrm>
        </p:grpSpPr>
        <p:pic>
          <p:nvPicPr>
            <p:cNvPr id="12" name="object 12"/>
            <p:cNvPicPr/>
            <p:nvPr/>
          </p:nvPicPr>
          <p:blipFill>
            <a:blip r:embed="rId3" cstate="print"/>
            <a:stretch>
              <a:fillRect/>
            </a:stretch>
          </p:blipFill>
          <p:spPr>
            <a:xfrm>
              <a:off x="8438372" y="3386275"/>
              <a:ext cx="3654582" cy="1203556"/>
            </a:xfrm>
            <a:prstGeom prst="rect">
              <a:avLst/>
            </a:prstGeom>
          </p:spPr>
        </p:pic>
        <p:pic>
          <p:nvPicPr>
            <p:cNvPr id="13" name="object 13"/>
            <p:cNvPicPr/>
            <p:nvPr/>
          </p:nvPicPr>
          <p:blipFill>
            <a:blip r:embed="rId5" cstate="print"/>
            <a:stretch>
              <a:fillRect/>
            </a:stretch>
          </p:blipFill>
          <p:spPr>
            <a:xfrm>
              <a:off x="8653779" y="3540760"/>
              <a:ext cx="3297428" cy="965707"/>
            </a:xfrm>
            <a:prstGeom prst="rect">
              <a:avLst/>
            </a:prstGeom>
          </p:spPr>
        </p:pic>
        <p:sp>
          <p:nvSpPr>
            <p:cNvPr id="14" name="object 14"/>
            <p:cNvSpPr/>
            <p:nvPr/>
          </p:nvSpPr>
          <p:spPr>
            <a:xfrm>
              <a:off x="8491219" y="3416300"/>
              <a:ext cx="3553460" cy="1102360"/>
            </a:xfrm>
            <a:custGeom>
              <a:avLst/>
              <a:gdLst/>
              <a:ahLst/>
              <a:cxnLst/>
              <a:rect l="l" t="t" r="r" b="b"/>
              <a:pathLst>
                <a:path w="3553459" h="1102360">
                  <a:moveTo>
                    <a:pt x="3369690" y="0"/>
                  </a:moveTo>
                  <a:lnTo>
                    <a:pt x="183769" y="0"/>
                  </a:lnTo>
                  <a:lnTo>
                    <a:pt x="134922" y="6565"/>
                  </a:lnTo>
                  <a:lnTo>
                    <a:pt x="91026" y="25094"/>
                  </a:lnTo>
                  <a:lnTo>
                    <a:pt x="53832" y="53832"/>
                  </a:lnTo>
                  <a:lnTo>
                    <a:pt x="25094" y="91026"/>
                  </a:lnTo>
                  <a:lnTo>
                    <a:pt x="6565" y="134922"/>
                  </a:lnTo>
                  <a:lnTo>
                    <a:pt x="0" y="183769"/>
                  </a:lnTo>
                  <a:lnTo>
                    <a:pt x="0" y="918591"/>
                  </a:lnTo>
                  <a:lnTo>
                    <a:pt x="6565" y="967437"/>
                  </a:lnTo>
                  <a:lnTo>
                    <a:pt x="25094" y="1011333"/>
                  </a:lnTo>
                  <a:lnTo>
                    <a:pt x="53832" y="1048527"/>
                  </a:lnTo>
                  <a:lnTo>
                    <a:pt x="91026" y="1077265"/>
                  </a:lnTo>
                  <a:lnTo>
                    <a:pt x="134922" y="1095794"/>
                  </a:lnTo>
                  <a:lnTo>
                    <a:pt x="183769" y="1102360"/>
                  </a:lnTo>
                  <a:lnTo>
                    <a:pt x="3369690" y="1102360"/>
                  </a:lnTo>
                  <a:lnTo>
                    <a:pt x="3418537" y="1095794"/>
                  </a:lnTo>
                  <a:lnTo>
                    <a:pt x="3462433" y="1077265"/>
                  </a:lnTo>
                  <a:lnTo>
                    <a:pt x="3499627" y="1048527"/>
                  </a:lnTo>
                  <a:lnTo>
                    <a:pt x="3528365" y="1011333"/>
                  </a:lnTo>
                  <a:lnTo>
                    <a:pt x="3546894" y="967437"/>
                  </a:lnTo>
                  <a:lnTo>
                    <a:pt x="3553459" y="918591"/>
                  </a:lnTo>
                  <a:lnTo>
                    <a:pt x="3553459" y="183769"/>
                  </a:lnTo>
                  <a:lnTo>
                    <a:pt x="3546894" y="134922"/>
                  </a:lnTo>
                  <a:lnTo>
                    <a:pt x="3528365" y="91026"/>
                  </a:lnTo>
                  <a:lnTo>
                    <a:pt x="3499627" y="53832"/>
                  </a:lnTo>
                  <a:lnTo>
                    <a:pt x="3462433" y="25094"/>
                  </a:lnTo>
                  <a:lnTo>
                    <a:pt x="3418537" y="6565"/>
                  </a:lnTo>
                  <a:lnTo>
                    <a:pt x="3369690" y="0"/>
                  </a:lnTo>
                  <a:close/>
                </a:path>
              </a:pathLst>
            </a:custGeom>
            <a:solidFill>
              <a:srgbClr val="622422"/>
            </a:solidFill>
          </p:spPr>
          <p:txBody>
            <a:bodyPr wrap="square" lIns="0" tIns="0" rIns="0" bIns="0" rtlCol="0"/>
            <a:lstStyle/>
            <a:p>
              <a:endParaRPr/>
            </a:p>
          </p:txBody>
        </p:sp>
        <p:sp>
          <p:nvSpPr>
            <p:cNvPr id="15" name="object 15"/>
            <p:cNvSpPr/>
            <p:nvPr/>
          </p:nvSpPr>
          <p:spPr>
            <a:xfrm>
              <a:off x="8491219" y="3416300"/>
              <a:ext cx="3553460" cy="1102360"/>
            </a:xfrm>
            <a:custGeom>
              <a:avLst/>
              <a:gdLst/>
              <a:ahLst/>
              <a:cxnLst/>
              <a:rect l="l" t="t" r="r" b="b"/>
              <a:pathLst>
                <a:path w="3553459" h="1102360">
                  <a:moveTo>
                    <a:pt x="0" y="183769"/>
                  </a:moveTo>
                  <a:lnTo>
                    <a:pt x="6565" y="134922"/>
                  </a:lnTo>
                  <a:lnTo>
                    <a:pt x="25094" y="91026"/>
                  </a:lnTo>
                  <a:lnTo>
                    <a:pt x="53832" y="53832"/>
                  </a:lnTo>
                  <a:lnTo>
                    <a:pt x="91026" y="25094"/>
                  </a:lnTo>
                  <a:lnTo>
                    <a:pt x="134922" y="6565"/>
                  </a:lnTo>
                  <a:lnTo>
                    <a:pt x="183769" y="0"/>
                  </a:lnTo>
                  <a:lnTo>
                    <a:pt x="3369690" y="0"/>
                  </a:lnTo>
                  <a:lnTo>
                    <a:pt x="3418537" y="6565"/>
                  </a:lnTo>
                  <a:lnTo>
                    <a:pt x="3462433" y="25094"/>
                  </a:lnTo>
                  <a:lnTo>
                    <a:pt x="3499627" y="53832"/>
                  </a:lnTo>
                  <a:lnTo>
                    <a:pt x="3528365" y="91026"/>
                  </a:lnTo>
                  <a:lnTo>
                    <a:pt x="3546894" y="134922"/>
                  </a:lnTo>
                  <a:lnTo>
                    <a:pt x="3553459" y="183769"/>
                  </a:lnTo>
                  <a:lnTo>
                    <a:pt x="3553459" y="918591"/>
                  </a:lnTo>
                  <a:lnTo>
                    <a:pt x="3546894" y="967437"/>
                  </a:lnTo>
                  <a:lnTo>
                    <a:pt x="3528365" y="1011333"/>
                  </a:lnTo>
                  <a:lnTo>
                    <a:pt x="3499627" y="1048527"/>
                  </a:lnTo>
                  <a:lnTo>
                    <a:pt x="3462433" y="1077265"/>
                  </a:lnTo>
                  <a:lnTo>
                    <a:pt x="3418537" y="1095794"/>
                  </a:lnTo>
                  <a:lnTo>
                    <a:pt x="3369690" y="1102360"/>
                  </a:lnTo>
                  <a:lnTo>
                    <a:pt x="183769" y="1102360"/>
                  </a:lnTo>
                  <a:lnTo>
                    <a:pt x="134922" y="1095794"/>
                  </a:lnTo>
                  <a:lnTo>
                    <a:pt x="91026" y="1077265"/>
                  </a:lnTo>
                  <a:lnTo>
                    <a:pt x="53832" y="1048527"/>
                  </a:lnTo>
                  <a:lnTo>
                    <a:pt x="25094" y="1011333"/>
                  </a:lnTo>
                  <a:lnTo>
                    <a:pt x="6565" y="967437"/>
                  </a:lnTo>
                  <a:lnTo>
                    <a:pt x="0" y="918591"/>
                  </a:lnTo>
                  <a:lnTo>
                    <a:pt x="0" y="183769"/>
                  </a:lnTo>
                  <a:close/>
                </a:path>
              </a:pathLst>
            </a:custGeom>
            <a:ln w="10160">
              <a:solidFill>
                <a:srgbClr val="C00000"/>
              </a:solidFill>
            </a:ln>
          </p:spPr>
          <p:txBody>
            <a:bodyPr wrap="square" lIns="0" tIns="0" rIns="0" bIns="0" rtlCol="0"/>
            <a:lstStyle/>
            <a:p>
              <a:endParaRPr/>
            </a:p>
          </p:txBody>
        </p:sp>
      </p:grpSp>
      <p:sp>
        <p:nvSpPr>
          <p:cNvPr id="16" name="object 16"/>
          <p:cNvSpPr txBox="1"/>
          <p:nvPr/>
        </p:nvSpPr>
        <p:spPr>
          <a:xfrm>
            <a:off x="8860155" y="3644265"/>
            <a:ext cx="2819400" cy="635635"/>
          </a:xfrm>
          <a:prstGeom prst="rect">
            <a:avLst/>
          </a:prstGeom>
        </p:spPr>
        <p:txBody>
          <a:bodyPr vert="horz" wrap="square" lIns="0" tIns="12700" rIns="0" bIns="0" rtlCol="0">
            <a:spAutoFit/>
          </a:bodyPr>
          <a:lstStyle/>
          <a:p>
            <a:pPr algn="ctr">
              <a:lnSpc>
                <a:spcPct val="100000"/>
              </a:lnSpc>
              <a:spcBef>
                <a:spcPts val="100"/>
              </a:spcBef>
            </a:pPr>
            <a:r>
              <a:rPr sz="2000" spc="-30" dirty="0">
                <a:solidFill>
                  <a:srgbClr val="FFFFFF"/>
                </a:solidFill>
                <a:latin typeface="Arial"/>
                <a:cs typeface="Arial"/>
              </a:rPr>
              <a:t>UMUMNYA</a:t>
            </a:r>
            <a:r>
              <a:rPr sz="2000" spc="-114" dirty="0">
                <a:solidFill>
                  <a:srgbClr val="FFFFFF"/>
                </a:solidFill>
                <a:latin typeface="Arial"/>
                <a:cs typeface="Arial"/>
              </a:rPr>
              <a:t> </a:t>
            </a:r>
            <a:r>
              <a:rPr sz="2000" dirty="0">
                <a:solidFill>
                  <a:srgbClr val="FFFFFF"/>
                </a:solidFill>
                <a:latin typeface="Arial"/>
                <a:cs typeface="Arial"/>
              </a:rPr>
              <a:t>DILAKUKAN</a:t>
            </a:r>
            <a:endParaRPr sz="2000">
              <a:latin typeface="Arial"/>
              <a:cs typeface="Arial"/>
            </a:endParaRPr>
          </a:p>
          <a:p>
            <a:pPr algn="ctr">
              <a:lnSpc>
                <a:spcPct val="100000"/>
              </a:lnSpc>
            </a:pPr>
            <a:r>
              <a:rPr sz="2000" spc="-5" dirty="0">
                <a:solidFill>
                  <a:srgbClr val="FFFFFF"/>
                </a:solidFill>
                <a:latin typeface="Arial"/>
                <a:cs typeface="Arial"/>
              </a:rPr>
              <a:t>SEKTOR</a:t>
            </a:r>
            <a:r>
              <a:rPr sz="2000" spc="-85" dirty="0">
                <a:solidFill>
                  <a:srgbClr val="FFFFFF"/>
                </a:solidFill>
                <a:latin typeface="Arial"/>
                <a:cs typeface="Arial"/>
              </a:rPr>
              <a:t> </a:t>
            </a:r>
            <a:r>
              <a:rPr sz="1800" b="1" spc="-45" dirty="0">
                <a:solidFill>
                  <a:srgbClr val="FFFFFF"/>
                </a:solidFill>
                <a:latin typeface="Arial"/>
                <a:cs typeface="Arial"/>
              </a:rPr>
              <a:t>KESEHATAN</a:t>
            </a:r>
            <a:endParaRPr sz="1800">
              <a:latin typeface="Arial"/>
              <a:cs typeface="Arial"/>
            </a:endParaRPr>
          </a:p>
        </p:txBody>
      </p:sp>
      <p:grpSp>
        <p:nvGrpSpPr>
          <p:cNvPr id="17" name="object 17"/>
          <p:cNvGrpSpPr/>
          <p:nvPr/>
        </p:nvGrpSpPr>
        <p:grpSpPr>
          <a:xfrm>
            <a:off x="8438372" y="4714680"/>
            <a:ext cx="3655060" cy="1085215"/>
            <a:chOff x="8438372" y="4714680"/>
            <a:chExt cx="3655060" cy="1085215"/>
          </a:xfrm>
        </p:grpSpPr>
        <p:pic>
          <p:nvPicPr>
            <p:cNvPr id="18" name="object 18"/>
            <p:cNvPicPr/>
            <p:nvPr/>
          </p:nvPicPr>
          <p:blipFill>
            <a:blip r:embed="rId6" cstate="print"/>
            <a:stretch>
              <a:fillRect/>
            </a:stretch>
          </p:blipFill>
          <p:spPr>
            <a:xfrm>
              <a:off x="8438372" y="4714680"/>
              <a:ext cx="3654582" cy="929266"/>
            </a:xfrm>
            <a:prstGeom prst="rect">
              <a:avLst/>
            </a:prstGeom>
          </p:spPr>
        </p:pic>
        <p:pic>
          <p:nvPicPr>
            <p:cNvPr id="19" name="object 19"/>
            <p:cNvPicPr/>
            <p:nvPr/>
          </p:nvPicPr>
          <p:blipFill>
            <a:blip r:embed="rId7" cstate="print"/>
            <a:stretch>
              <a:fillRect/>
            </a:stretch>
          </p:blipFill>
          <p:spPr>
            <a:xfrm>
              <a:off x="8778239" y="4818379"/>
              <a:ext cx="3063748" cy="980960"/>
            </a:xfrm>
            <a:prstGeom prst="rect">
              <a:avLst/>
            </a:prstGeom>
          </p:spPr>
        </p:pic>
        <p:sp>
          <p:nvSpPr>
            <p:cNvPr id="20" name="object 20"/>
            <p:cNvSpPr/>
            <p:nvPr/>
          </p:nvSpPr>
          <p:spPr>
            <a:xfrm>
              <a:off x="8491219" y="4744719"/>
              <a:ext cx="3553460" cy="828040"/>
            </a:xfrm>
            <a:custGeom>
              <a:avLst/>
              <a:gdLst/>
              <a:ahLst/>
              <a:cxnLst/>
              <a:rect l="l" t="t" r="r" b="b"/>
              <a:pathLst>
                <a:path w="3553459" h="828039">
                  <a:moveTo>
                    <a:pt x="3415410" y="0"/>
                  </a:moveTo>
                  <a:lnTo>
                    <a:pt x="138049" y="0"/>
                  </a:lnTo>
                  <a:lnTo>
                    <a:pt x="94431" y="7041"/>
                  </a:lnTo>
                  <a:lnTo>
                    <a:pt x="56537" y="26647"/>
                  </a:lnTo>
                  <a:lnTo>
                    <a:pt x="26647" y="56537"/>
                  </a:lnTo>
                  <a:lnTo>
                    <a:pt x="7041" y="94431"/>
                  </a:lnTo>
                  <a:lnTo>
                    <a:pt x="0" y="138048"/>
                  </a:lnTo>
                  <a:lnTo>
                    <a:pt x="0" y="689990"/>
                  </a:lnTo>
                  <a:lnTo>
                    <a:pt x="7041" y="733608"/>
                  </a:lnTo>
                  <a:lnTo>
                    <a:pt x="26647" y="771502"/>
                  </a:lnTo>
                  <a:lnTo>
                    <a:pt x="56537" y="801392"/>
                  </a:lnTo>
                  <a:lnTo>
                    <a:pt x="94431" y="820998"/>
                  </a:lnTo>
                  <a:lnTo>
                    <a:pt x="138049" y="828039"/>
                  </a:lnTo>
                  <a:lnTo>
                    <a:pt x="3415410" y="828039"/>
                  </a:lnTo>
                  <a:lnTo>
                    <a:pt x="3459028" y="820998"/>
                  </a:lnTo>
                  <a:lnTo>
                    <a:pt x="3496922" y="801392"/>
                  </a:lnTo>
                  <a:lnTo>
                    <a:pt x="3526812" y="771502"/>
                  </a:lnTo>
                  <a:lnTo>
                    <a:pt x="3546418" y="733608"/>
                  </a:lnTo>
                  <a:lnTo>
                    <a:pt x="3553459" y="689990"/>
                  </a:lnTo>
                  <a:lnTo>
                    <a:pt x="3553459" y="138048"/>
                  </a:lnTo>
                  <a:lnTo>
                    <a:pt x="3546418" y="94431"/>
                  </a:lnTo>
                  <a:lnTo>
                    <a:pt x="3526812" y="56537"/>
                  </a:lnTo>
                  <a:lnTo>
                    <a:pt x="3496922" y="26647"/>
                  </a:lnTo>
                  <a:lnTo>
                    <a:pt x="3459028" y="7041"/>
                  </a:lnTo>
                  <a:lnTo>
                    <a:pt x="3415410" y="0"/>
                  </a:lnTo>
                  <a:close/>
                </a:path>
              </a:pathLst>
            </a:custGeom>
            <a:solidFill>
              <a:srgbClr val="E36C09"/>
            </a:solidFill>
          </p:spPr>
          <p:txBody>
            <a:bodyPr wrap="square" lIns="0" tIns="0" rIns="0" bIns="0" rtlCol="0"/>
            <a:lstStyle/>
            <a:p>
              <a:endParaRPr/>
            </a:p>
          </p:txBody>
        </p:sp>
        <p:sp>
          <p:nvSpPr>
            <p:cNvPr id="21" name="object 21"/>
            <p:cNvSpPr/>
            <p:nvPr/>
          </p:nvSpPr>
          <p:spPr>
            <a:xfrm>
              <a:off x="8491219" y="4744719"/>
              <a:ext cx="3553460" cy="828040"/>
            </a:xfrm>
            <a:custGeom>
              <a:avLst/>
              <a:gdLst/>
              <a:ahLst/>
              <a:cxnLst/>
              <a:rect l="l" t="t" r="r" b="b"/>
              <a:pathLst>
                <a:path w="3553459" h="828039">
                  <a:moveTo>
                    <a:pt x="0" y="138048"/>
                  </a:moveTo>
                  <a:lnTo>
                    <a:pt x="7041" y="94431"/>
                  </a:lnTo>
                  <a:lnTo>
                    <a:pt x="26647" y="56537"/>
                  </a:lnTo>
                  <a:lnTo>
                    <a:pt x="56537" y="26647"/>
                  </a:lnTo>
                  <a:lnTo>
                    <a:pt x="94431" y="7041"/>
                  </a:lnTo>
                  <a:lnTo>
                    <a:pt x="138049" y="0"/>
                  </a:lnTo>
                  <a:lnTo>
                    <a:pt x="3415410" y="0"/>
                  </a:lnTo>
                  <a:lnTo>
                    <a:pt x="3459028" y="7041"/>
                  </a:lnTo>
                  <a:lnTo>
                    <a:pt x="3496922" y="26647"/>
                  </a:lnTo>
                  <a:lnTo>
                    <a:pt x="3526812" y="56537"/>
                  </a:lnTo>
                  <a:lnTo>
                    <a:pt x="3546418" y="94431"/>
                  </a:lnTo>
                  <a:lnTo>
                    <a:pt x="3553459" y="138048"/>
                  </a:lnTo>
                  <a:lnTo>
                    <a:pt x="3553459" y="689990"/>
                  </a:lnTo>
                  <a:lnTo>
                    <a:pt x="3546418" y="733608"/>
                  </a:lnTo>
                  <a:lnTo>
                    <a:pt x="3526812" y="771502"/>
                  </a:lnTo>
                  <a:lnTo>
                    <a:pt x="3496922" y="801392"/>
                  </a:lnTo>
                  <a:lnTo>
                    <a:pt x="3459028" y="820998"/>
                  </a:lnTo>
                  <a:lnTo>
                    <a:pt x="3415410" y="828039"/>
                  </a:lnTo>
                  <a:lnTo>
                    <a:pt x="138049" y="828039"/>
                  </a:lnTo>
                  <a:lnTo>
                    <a:pt x="94431" y="820998"/>
                  </a:lnTo>
                  <a:lnTo>
                    <a:pt x="56537" y="801392"/>
                  </a:lnTo>
                  <a:lnTo>
                    <a:pt x="26647" y="771502"/>
                  </a:lnTo>
                  <a:lnTo>
                    <a:pt x="7041" y="733608"/>
                  </a:lnTo>
                  <a:lnTo>
                    <a:pt x="0" y="689990"/>
                  </a:lnTo>
                  <a:lnTo>
                    <a:pt x="0" y="138048"/>
                  </a:lnTo>
                  <a:close/>
                </a:path>
              </a:pathLst>
            </a:custGeom>
            <a:ln w="10160">
              <a:solidFill>
                <a:srgbClr val="974707"/>
              </a:solidFill>
            </a:ln>
          </p:spPr>
          <p:txBody>
            <a:bodyPr wrap="square" lIns="0" tIns="0" rIns="0" bIns="0" rtlCol="0"/>
            <a:lstStyle/>
            <a:p>
              <a:endParaRPr/>
            </a:p>
          </p:txBody>
        </p:sp>
      </p:grpSp>
      <p:sp>
        <p:nvSpPr>
          <p:cNvPr id="22" name="object 22"/>
          <p:cNvSpPr txBox="1"/>
          <p:nvPr/>
        </p:nvSpPr>
        <p:spPr>
          <a:xfrm>
            <a:off x="8986139" y="4962271"/>
            <a:ext cx="2575560" cy="51308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Arial"/>
                <a:cs typeface="Arial"/>
              </a:rPr>
              <a:t>KONTRIBUSI </a:t>
            </a:r>
            <a:r>
              <a:rPr sz="3200" b="1" spc="-5" dirty="0">
                <a:solidFill>
                  <a:srgbClr val="000090"/>
                </a:solidFill>
                <a:latin typeface="Arial"/>
                <a:cs typeface="Arial"/>
              </a:rPr>
              <a:t>30</a:t>
            </a:r>
            <a:r>
              <a:rPr sz="3200" b="1" spc="-85" dirty="0">
                <a:solidFill>
                  <a:srgbClr val="000090"/>
                </a:solidFill>
                <a:latin typeface="Arial"/>
                <a:cs typeface="Arial"/>
              </a:rPr>
              <a:t> </a:t>
            </a:r>
            <a:r>
              <a:rPr sz="3200" b="1" spc="-5" dirty="0">
                <a:solidFill>
                  <a:srgbClr val="000090"/>
                </a:solidFill>
                <a:latin typeface="Arial"/>
                <a:cs typeface="Arial"/>
              </a:rPr>
              <a:t>%</a:t>
            </a:r>
            <a:endParaRPr sz="3200">
              <a:latin typeface="Arial"/>
              <a:cs typeface="Arial"/>
            </a:endParaRPr>
          </a:p>
        </p:txBody>
      </p:sp>
      <p:pic>
        <p:nvPicPr>
          <p:cNvPr id="512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5278" t="7320" r="5256" b="11607"/>
          <a:stretch/>
        </p:blipFill>
        <p:spPr bwMode="auto">
          <a:xfrm>
            <a:off x="10578" y="-20083"/>
            <a:ext cx="7914221" cy="687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object 23"/>
          <p:cNvGrpSpPr/>
          <p:nvPr/>
        </p:nvGrpSpPr>
        <p:grpSpPr>
          <a:xfrm>
            <a:off x="6993121" y="991375"/>
            <a:ext cx="1105179" cy="810604"/>
            <a:chOff x="6328653" y="242261"/>
            <a:chExt cx="1105179" cy="810604"/>
          </a:xfrm>
        </p:grpSpPr>
        <p:pic>
          <p:nvPicPr>
            <p:cNvPr id="24" name="object 24"/>
            <p:cNvPicPr/>
            <p:nvPr/>
          </p:nvPicPr>
          <p:blipFill>
            <a:blip r:embed="rId9" cstate="print"/>
            <a:stretch>
              <a:fillRect/>
            </a:stretch>
          </p:blipFill>
          <p:spPr>
            <a:xfrm>
              <a:off x="6328653" y="242261"/>
              <a:ext cx="1105179" cy="810604"/>
            </a:xfrm>
            <a:prstGeom prst="rect">
              <a:avLst/>
            </a:prstGeom>
          </p:spPr>
        </p:pic>
        <p:sp>
          <p:nvSpPr>
            <p:cNvPr id="25" name="object 25"/>
            <p:cNvSpPr/>
            <p:nvPr/>
          </p:nvSpPr>
          <p:spPr>
            <a:xfrm>
              <a:off x="6353428" y="270764"/>
              <a:ext cx="1025525" cy="730250"/>
            </a:xfrm>
            <a:custGeom>
              <a:avLst/>
              <a:gdLst/>
              <a:ahLst/>
              <a:cxnLst/>
              <a:rect l="l" t="t" r="r" b="b"/>
              <a:pathLst>
                <a:path w="1025525" h="730250">
                  <a:moveTo>
                    <a:pt x="934974" y="583945"/>
                  </a:moveTo>
                  <a:lnTo>
                    <a:pt x="799973" y="583945"/>
                  </a:lnTo>
                  <a:lnTo>
                    <a:pt x="799973" y="730249"/>
                  </a:lnTo>
                  <a:lnTo>
                    <a:pt x="934974" y="730249"/>
                  </a:lnTo>
                  <a:lnTo>
                    <a:pt x="934974" y="583945"/>
                  </a:lnTo>
                  <a:close/>
                </a:path>
                <a:path w="1025525" h="730250">
                  <a:moveTo>
                    <a:pt x="934974" y="0"/>
                  </a:moveTo>
                  <a:lnTo>
                    <a:pt x="817879" y="0"/>
                  </a:lnTo>
                  <a:lnTo>
                    <a:pt x="502412" y="461898"/>
                  </a:lnTo>
                  <a:lnTo>
                    <a:pt x="502412" y="583945"/>
                  </a:lnTo>
                  <a:lnTo>
                    <a:pt x="1025271" y="583945"/>
                  </a:lnTo>
                  <a:lnTo>
                    <a:pt x="1025271" y="461390"/>
                  </a:lnTo>
                  <a:lnTo>
                    <a:pt x="632841" y="461390"/>
                  </a:lnTo>
                  <a:lnTo>
                    <a:pt x="799973" y="212851"/>
                  </a:lnTo>
                  <a:lnTo>
                    <a:pt x="934974" y="212851"/>
                  </a:lnTo>
                  <a:lnTo>
                    <a:pt x="934974" y="0"/>
                  </a:lnTo>
                  <a:close/>
                </a:path>
                <a:path w="1025525" h="730250">
                  <a:moveTo>
                    <a:pt x="934974" y="212851"/>
                  </a:moveTo>
                  <a:lnTo>
                    <a:pt x="799973" y="212851"/>
                  </a:lnTo>
                  <a:lnTo>
                    <a:pt x="799973" y="461390"/>
                  </a:lnTo>
                  <a:lnTo>
                    <a:pt x="934974" y="461390"/>
                  </a:lnTo>
                  <a:lnTo>
                    <a:pt x="934974" y="212851"/>
                  </a:lnTo>
                  <a:close/>
                </a:path>
                <a:path w="1025525" h="730250">
                  <a:moveTo>
                    <a:pt x="319531" y="204977"/>
                  </a:moveTo>
                  <a:lnTo>
                    <a:pt x="180086" y="204977"/>
                  </a:lnTo>
                  <a:lnTo>
                    <a:pt x="180086" y="730249"/>
                  </a:lnTo>
                  <a:lnTo>
                    <a:pt x="319531" y="730249"/>
                  </a:lnTo>
                  <a:lnTo>
                    <a:pt x="319531" y="204977"/>
                  </a:lnTo>
                  <a:close/>
                </a:path>
                <a:path w="1025525" h="730250">
                  <a:moveTo>
                    <a:pt x="319531" y="0"/>
                  </a:moveTo>
                  <a:lnTo>
                    <a:pt x="206375" y="0"/>
                  </a:lnTo>
                  <a:lnTo>
                    <a:pt x="191966" y="32214"/>
                  </a:lnTo>
                  <a:lnTo>
                    <a:pt x="172545" y="62356"/>
                  </a:lnTo>
                  <a:lnTo>
                    <a:pt x="118618" y="116331"/>
                  </a:lnTo>
                  <a:lnTo>
                    <a:pt x="87207" y="139287"/>
                  </a:lnTo>
                  <a:lnTo>
                    <a:pt x="27910" y="173196"/>
                  </a:lnTo>
                  <a:lnTo>
                    <a:pt x="0" y="184149"/>
                  </a:lnTo>
                  <a:lnTo>
                    <a:pt x="0" y="310641"/>
                  </a:lnTo>
                  <a:lnTo>
                    <a:pt x="50123" y="291185"/>
                  </a:lnTo>
                  <a:lnTo>
                    <a:pt x="96853" y="267096"/>
                  </a:lnTo>
                  <a:lnTo>
                    <a:pt x="140178" y="238365"/>
                  </a:lnTo>
                  <a:lnTo>
                    <a:pt x="180086" y="204977"/>
                  </a:lnTo>
                  <a:lnTo>
                    <a:pt x="319531" y="204977"/>
                  </a:lnTo>
                  <a:lnTo>
                    <a:pt x="319531" y="0"/>
                  </a:lnTo>
                  <a:close/>
                </a:path>
              </a:pathLst>
            </a:custGeom>
            <a:solidFill>
              <a:srgbClr val="008000"/>
            </a:solidFill>
          </p:spPr>
          <p:txBody>
            <a:bodyPr wrap="square" lIns="0" tIns="0" rIns="0" bIns="0" rtlCol="0"/>
            <a:lstStyle/>
            <a:p>
              <a:endParaRPr/>
            </a:p>
          </p:txBody>
        </p:sp>
        <p:sp>
          <p:nvSpPr>
            <p:cNvPr id="26" name="object 26"/>
            <p:cNvSpPr/>
            <p:nvPr/>
          </p:nvSpPr>
          <p:spPr>
            <a:xfrm>
              <a:off x="6353428" y="270764"/>
              <a:ext cx="1025525" cy="730250"/>
            </a:xfrm>
            <a:custGeom>
              <a:avLst/>
              <a:gdLst/>
              <a:ahLst/>
              <a:cxnLst/>
              <a:rect l="l" t="t" r="r" b="b"/>
              <a:pathLst>
                <a:path w="1025525" h="730250">
                  <a:moveTo>
                    <a:pt x="799973" y="212851"/>
                  </a:moveTo>
                  <a:lnTo>
                    <a:pt x="632841" y="461390"/>
                  </a:lnTo>
                  <a:lnTo>
                    <a:pt x="799973" y="461390"/>
                  </a:lnTo>
                  <a:lnTo>
                    <a:pt x="799973" y="212851"/>
                  </a:lnTo>
                  <a:close/>
                </a:path>
                <a:path w="1025525" h="730250">
                  <a:moveTo>
                    <a:pt x="817879" y="0"/>
                  </a:moveTo>
                  <a:lnTo>
                    <a:pt x="934974" y="0"/>
                  </a:lnTo>
                  <a:lnTo>
                    <a:pt x="934974" y="461390"/>
                  </a:lnTo>
                  <a:lnTo>
                    <a:pt x="1025271" y="461390"/>
                  </a:lnTo>
                  <a:lnTo>
                    <a:pt x="1025271" y="583945"/>
                  </a:lnTo>
                  <a:lnTo>
                    <a:pt x="934974" y="583945"/>
                  </a:lnTo>
                  <a:lnTo>
                    <a:pt x="934974" y="730249"/>
                  </a:lnTo>
                  <a:lnTo>
                    <a:pt x="799973" y="730249"/>
                  </a:lnTo>
                  <a:lnTo>
                    <a:pt x="799973" y="583945"/>
                  </a:lnTo>
                  <a:lnTo>
                    <a:pt x="502412" y="583945"/>
                  </a:lnTo>
                  <a:lnTo>
                    <a:pt x="502412" y="461898"/>
                  </a:lnTo>
                  <a:lnTo>
                    <a:pt x="817879" y="0"/>
                  </a:lnTo>
                  <a:close/>
                </a:path>
                <a:path w="1025525" h="730250">
                  <a:moveTo>
                    <a:pt x="206375" y="0"/>
                  </a:moveTo>
                  <a:lnTo>
                    <a:pt x="319531" y="0"/>
                  </a:lnTo>
                  <a:lnTo>
                    <a:pt x="319531" y="730249"/>
                  </a:lnTo>
                  <a:lnTo>
                    <a:pt x="180086" y="730249"/>
                  </a:lnTo>
                  <a:lnTo>
                    <a:pt x="180086" y="204977"/>
                  </a:lnTo>
                  <a:lnTo>
                    <a:pt x="140178" y="238365"/>
                  </a:lnTo>
                  <a:lnTo>
                    <a:pt x="96853" y="267096"/>
                  </a:lnTo>
                  <a:lnTo>
                    <a:pt x="50123" y="291185"/>
                  </a:lnTo>
                  <a:lnTo>
                    <a:pt x="0" y="310641"/>
                  </a:lnTo>
                  <a:lnTo>
                    <a:pt x="0" y="184149"/>
                  </a:lnTo>
                  <a:lnTo>
                    <a:pt x="27910" y="173196"/>
                  </a:lnTo>
                  <a:lnTo>
                    <a:pt x="56975" y="158241"/>
                  </a:lnTo>
                  <a:lnTo>
                    <a:pt x="118618" y="116331"/>
                  </a:lnTo>
                  <a:lnTo>
                    <a:pt x="148099" y="90404"/>
                  </a:lnTo>
                  <a:lnTo>
                    <a:pt x="191966" y="32214"/>
                  </a:lnTo>
                  <a:lnTo>
                    <a:pt x="206375" y="0"/>
                  </a:lnTo>
                  <a:close/>
                </a:path>
              </a:pathLst>
            </a:custGeom>
            <a:ln w="12700">
              <a:solidFill>
                <a:srgbClr val="008000"/>
              </a:solidFill>
            </a:ln>
          </p:spPr>
          <p:txBody>
            <a:bodyPr wrap="square" lIns="0" tIns="0" rIns="0" bIns="0" rtlCol="0"/>
            <a:lstStyle/>
            <a:p>
              <a:endParaRPr/>
            </a:p>
          </p:txBody>
        </p:sp>
      </p:grpSp>
      <p:sp>
        <p:nvSpPr>
          <p:cNvPr id="2" name="object 2"/>
          <p:cNvSpPr txBox="1">
            <a:spLocks noGrp="1"/>
          </p:cNvSpPr>
          <p:nvPr>
            <p:ph type="title"/>
          </p:nvPr>
        </p:nvSpPr>
        <p:spPr>
          <a:xfrm>
            <a:off x="7443089" y="241934"/>
            <a:ext cx="4509770" cy="589280"/>
          </a:xfrm>
          <a:prstGeom prst="rect">
            <a:avLst/>
          </a:prstGeom>
        </p:spPr>
        <p:txBody>
          <a:bodyPr vert="horz" wrap="square" lIns="0" tIns="12700" rIns="0" bIns="0" rtlCol="0">
            <a:spAutoFit/>
          </a:bodyPr>
          <a:lstStyle/>
          <a:p>
            <a:pPr marL="12700">
              <a:lnSpc>
                <a:spcPct val="100000"/>
              </a:lnSpc>
              <a:spcBef>
                <a:spcPts val="100"/>
              </a:spcBef>
            </a:pPr>
            <a:r>
              <a:rPr sz="3700" b="0" spc="-10" dirty="0">
                <a:solidFill>
                  <a:srgbClr val="FFC000"/>
                </a:solidFill>
                <a:latin typeface="Arial Black"/>
                <a:cs typeface="Arial Black"/>
              </a:rPr>
              <a:t>INTERVENSI</a:t>
            </a:r>
            <a:r>
              <a:rPr sz="3700" b="0" spc="-65" dirty="0">
                <a:solidFill>
                  <a:srgbClr val="FFC000"/>
                </a:solidFill>
                <a:latin typeface="Arial Black"/>
                <a:cs typeface="Arial Black"/>
              </a:rPr>
              <a:t> </a:t>
            </a:r>
            <a:r>
              <a:rPr sz="3700" b="0" dirty="0">
                <a:solidFill>
                  <a:srgbClr val="FFC000"/>
                </a:solidFill>
                <a:latin typeface="Arial Black"/>
                <a:cs typeface="Arial Black"/>
              </a:rPr>
              <a:t>GIZI</a:t>
            </a:r>
            <a:endParaRPr sz="3700" dirty="0">
              <a:latin typeface="Arial Black"/>
              <a:cs typeface="Arial Black"/>
            </a:endParaRPr>
          </a:p>
        </p:txBody>
      </p:sp>
    </p:spTree>
    <p:extLst>
      <p:ext uri="{BB962C8B-B14F-4D97-AF65-F5344CB8AC3E}">
        <p14:creationId xmlns:p14="http://schemas.microsoft.com/office/powerpoint/2010/main" val="4139034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sz="quarter" idx="11"/>
          </p:nvPr>
        </p:nvSpPr>
        <p:spPr/>
        <p:txBody>
          <a:bodyPr/>
          <a:lstStyle/>
          <a:p>
            <a:endParaRPr lang="en-US"/>
          </a:p>
        </p:txBody>
      </p:sp>
      <p:pic>
        <p:nvPicPr>
          <p:cNvPr id="4" name="Picture 3" descr="D:\IMG-20181014-WA0049.jpg"/>
          <p:cNvPicPr>
            <a:picLocks noChangeAspect="1" noChangeArrowheads="1"/>
          </p:cNvPicPr>
          <p:nvPr/>
        </p:nvPicPr>
        <p:blipFill rotWithShape="1">
          <a:blip r:embed="rId3">
            <a:extLst>
              <a:ext uri="{28A0092B-C50C-407E-A947-70E740481C1C}">
                <a14:useLocalDpi xmlns:a14="http://schemas.microsoft.com/office/drawing/2010/main" val="0"/>
              </a:ext>
            </a:extLst>
          </a:blip>
          <a:srcRect t="3591" b="6455"/>
          <a:stretch/>
        </p:blipFill>
        <p:spPr bwMode="auto">
          <a:xfrm>
            <a:off x="0" y="1"/>
            <a:ext cx="12192000" cy="685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164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8195" name="Picture 3" descr="C:\Users\Toshiba\Desktop\883bdec7-9adb-41a6-b2e8-ca6d331907a2.j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4105"/>
            <a:ext cx="10439400" cy="53410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90600" y="5631600"/>
            <a:ext cx="2590800" cy="83111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ANC, </a:t>
            </a:r>
          </a:p>
          <a:p>
            <a:pPr algn="ctr"/>
            <a:r>
              <a:rPr lang="en-US" dirty="0" smtClean="0"/>
              <a:t>As. </a:t>
            </a:r>
            <a:r>
              <a:rPr lang="en-US" dirty="0" err="1" smtClean="0"/>
              <a:t>Folat</a:t>
            </a:r>
            <a:r>
              <a:rPr lang="en-US" dirty="0" smtClean="0"/>
              <a:t>, Tablet </a:t>
            </a:r>
            <a:r>
              <a:rPr lang="en-US" dirty="0" err="1" smtClean="0"/>
              <a:t>besi</a:t>
            </a:r>
            <a:r>
              <a:rPr lang="en-US" dirty="0" smtClean="0"/>
              <a:t>, </a:t>
            </a:r>
            <a:r>
              <a:rPr lang="en-US" dirty="0" err="1" smtClean="0"/>
              <a:t>Calsium</a:t>
            </a:r>
            <a:endParaRPr lang="en-US" dirty="0"/>
          </a:p>
        </p:txBody>
      </p:sp>
      <p:sp>
        <p:nvSpPr>
          <p:cNvPr id="7" name="Rectangle 6"/>
          <p:cNvSpPr/>
          <p:nvPr/>
        </p:nvSpPr>
        <p:spPr>
          <a:xfrm>
            <a:off x="4191000" y="5661394"/>
            <a:ext cx="6934200" cy="678712"/>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IMD, ASI </a:t>
            </a:r>
            <a:r>
              <a:rPr lang="en-US" dirty="0" err="1" smtClean="0"/>
              <a:t>Eksklusif</a:t>
            </a:r>
            <a:r>
              <a:rPr lang="en-US" dirty="0" smtClean="0"/>
              <a:t>, MP-ASI, </a:t>
            </a:r>
            <a:r>
              <a:rPr lang="en-US" dirty="0" err="1" smtClean="0"/>
              <a:t>imunisasi</a:t>
            </a:r>
            <a:r>
              <a:rPr lang="en-US" dirty="0" smtClean="0"/>
              <a:t>, </a:t>
            </a:r>
            <a:r>
              <a:rPr lang="en-US" dirty="0" err="1" smtClean="0"/>
              <a:t>pemberian</a:t>
            </a:r>
            <a:r>
              <a:rPr lang="en-US" dirty="0" smtClean="0"/>
              <a:t> vitamin A,</a:t>
            </a:r>
            <a:endParaRPr lang="en-US" dirty="0"/>
          </a:p>
        </p:txBody>
      </p:sp>
    </p:spTree>
    <p:extLst>
      <p:ext uri="{BB962C8B-B14F-4D97-AF65-F5344CB8AC3E}">
        <p14:creationId xmlns:p14="http://schemas.microsoft.com/office/powerpoint/2010/main" val="393850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Definisi</a:t>
            </a:r>
            <a:endParaRPr lang="en-ID" dirty="0"/>
          </a:p>
        </p:txBody>
      </p:sp>
      <p:sp>
        <p:nvSpPr>
          <p:cNvPr id="3" name="Content Placeholder 2"/>
          <p:cNvSpPr>
            <a:spLocks noGrp="1"/>
          </p:cNvSpPr>
          <p:nvPr>
            <p:ph idx="1"/>
          </p:nvPr>
        </p:nvSpPr>
        <p:spPr>
          <a:xfrm>
            <a:off x="838200" y="1489449"/>
            <a:ext cx="10515600" cy="4351338"/>
          </a:xfrm>
        </p:spPr>
        <p:txBody>
          <a:bodyPr>
            <a:normAutofit/>
          </a:bodyPr>
          <a:lstStyle/>
          <a:p>
            <a:pPr algn="just"/>
            <a:r>
              <a:rPr lang="en-US" altLang="en-US" dirty="0" err="1" smtClean="0">
                <a:latin typeface="Berlin Sans FB" panose="020E0602020502020306" pitchFamily="34" charset="0"/>
              </a:rPr>
              <a:t>Malnutrisi</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adalah</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suatu</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keadaan</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dimana</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tubuh</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tidak</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memiliki</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nutrisi</a:t>
            </a:r>
            <a:r>
              <a:rPr lang="en-US" altLang="en-US" dirty="0" smtClean="0">
                <a:latin typeface="Berlin Sans FB" panose="020E0602020502020306" pitchFamily="34" charset="0"/>
              </a:rPr>
              <a:t> yang </a:t>
            </a:r>
            <a:r>
              <a:rPr lang="en-US" altLang="en-US" dirty="0" err="1" smtClean="0">
                <a:latin typeface="Berlin Sans FB" panose="020E0602020502020306" pitchFamily="34" charset="0"/>
              </a:rPr>
              <a:t>cukup</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dari</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kebutuhan</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tubuh</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kurang</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gizi</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atau</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memiliki</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kelebihan</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nutrisi</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dari</a:t>
            </a:r>
            <a:r>
              <a:rPr lang="en-US" altLang="en-US" dirty="0" smtClean="0">
                <a:latin typeface="Berlin Sans FB" panose="020E0602020502020306" pitchFamily="34" charset="0"/>
              </a:rPr>
              <a:t> yang </a:t>
            </a:r>
            <a:r>
              <a:rPr lang="en-US" altLang="en-US" dirty="0" err="1" smtClean="0">
                <a:latin typeface="Berlin Sans FB" panose="020E0602020502020306" pitchFamily="34" charset="0"/>
              </a:rPr>
              <a:t>diperlukan</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oleh</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tubuh</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kelebihan</a:t>
            </a:r>
            <a:r>
              <a:rPr lang="en-US" altLang="en-US" dirty="0" smtClean="0">
                <a:latin typeface="Berlin Sans FB" panose="020E0602020502020306" pitchFamily="34" charset="0"/>
              </a:rPr>
              <a:t> </a:t>
            </a:r>
            <a:r>
              <a:rPr lang="en-US" altLang="en-US" dirty="0" err="1" smtClean="0">
                <a:latin typeface="Berlin Sans FB" panose="020E0602020502020306" pitchFamily="34" charset="0"/>
              </a:rPr>
              <a:t>nutrisi</a:t>
            </a:r>
            <a:r>
              <a:rPr lang="en-US" altLang="en-US" dirty="0" smtClean="0">
                <a:latin typeface="Berlin Sans FB" panose="020E0602020502020306" pitchFamily="34" charset="0"/>
              </a:rPr>
              <a:t>) (Kimani, F., &amp; Sharif, 2010).</a:t>
            </a:r>
            <a:endParaRPr lang="id-ID" altLang="en-US" dirty="0" smtClean="0">
              <a:latin typeface="Berlin Sans FB" panose="020E0602020502020306" pitchFamily="34" charset="0"/>
            </a:endParaRPr>
          </a:p>
          <a:p>
            <a:pPr algn="just"/>
            <a:r>
              <a:rPr lang="id-ID" altLang="en-US" dirty="0" smtClean="0">
                <a:latin typeface="Berlin Sans FB" panose="020E0602020502020306" pitchFamily="34" charset="0"/>
              </a:rPr>
              <a:t>Sumber gizi dapat dibagi kepada dua jenis, yaitu makronutrien dan mikronutrien. Makronurien adalah zat yang diperlukan oleh tubuh dalam jumlah yang besar untuk memberikan tenaga secara langsung yaitu protein sejumlah 4 kkal, karbohidrat sejumlah 4 kkal dan lemak sejumlah 9 kkal. </a:t>
            </a:r>
          </a:p>
          <a:p>
            <a:pPr algn="just"/>
            <a:r>
              <a:rPr lang="id-ID" altLang="en-US" dirty="0" smtClean="0">
                <a:latin typeface="Berlin Sans FB" panose="020E0602020502020306" pitchFamily="34" charset="0"/>
              </a:rPr>
              <a:t>Mikronutrien adalah zat yang penting dalam menjaga kesehatan tubuh tetapi hanya diperlukan dalam jumlah yang sedikit dalam tubuh yaitu vitamin yang terbagi atas vitamin larut lemak, vitamin tidak larut lemak dan mineral (Wardlaw </a:t>
            </a:r>
            <a:r>
              <a:rPr lang="id-ID" altLang="en-US" i="1" dirty="0" smtClean="0">
                <a:latin typeface="Berlin Sans FB" panose="020E0602020502020306" pitchFamily="34" charset="0"/>
              </a:rPr>
              <a:t>et al</a:t>
            </a:r>
            <a:r>
              <a:rPr lang="id-ID" altLang="en-US" dirty="0" smtClean="0">
                <a:latin typeface="Berlin Sans FB" panose="020E0602020502020306" pitchFamily="34" charset="0"/>
              </a:rPr>
              <a:t>, 2004</a:t>
            </a:r>
            <a:endParaRPr lang="en-ID" dirty="0"/>
          </a:p>
        </p:txBody>
      </p:sp>
    </p:spTree>
    <p:extLst>
      <p:ext uri="{BB962C8B-B14F-4D97-AF65-F5344CB8AC3E}">
        <p14:creationId xmlns:p14="http://schemas.microsoft.com/office/powerpoint/2010/main" val="134690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283" r="10646"/>
          <a:stretch/>
        </p:blipFill>
        <p:spPr bwMode="auto">
          <a:xfrm>
            <a:off x="0" y="-12032"/>
            <a:ext cx="5727031" cy="689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6137" y="0"/>
            <a:ext cx="6882063" cy="688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16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2917" y="1311338"/>
            <a:ext cx="7531100" cy="4949825"/>
          </a:xfrm>
          <a:prstGeom prst="rect">
            <a:avLst/>
          </a:prstGeom>
        </p:spPr>
        <p:txBody>
          <a:bodyPr vert="horz" wrap="square" lIns="0" tIns="76200" rIns="0" bIns="0" rtlCol="0">
            <a:spAutoFit/>
          </a:bodyPr>
          <a:lstStyle/>
          <a:p>
            <a:pPr marL="355600" indent="-342900">
              <a:lnSpc>
                <a:spcPct val="100000"/>
              </a:lnSpc>
              <a:spcBef>
                <a:spcPts val="600"/>
              </a:spcBef>
              <a:buAutoNum type="arabicPeriod"/>
              <a:tabLst>
                <a:tab pos="355600" algn="l"/>
              </a:tabLst>
            </a:pPr>
            <a:r>
              <a:rPr sz="2100" spc="-10" dirty="0">
                <a:latin typeface="Arial"/>
                <a:cs typeface="Arial"/>
              </a:rPr>
              <a:t>Menyediakan dan Memastikan </a:t>
            </a:r>
            <a:r>
              <a:rPr sz="2100" b="1" spc="-15" dirty="0">
                <a:solidFill>
                  <a:srgbClr val="FF0000"/>
                </a:solidFill>
                <a:latin typeface="Arial"/>
                <a:cs typeface="Arial"/>
              </a:rPr>
              <a:t>AKSES </a:t>
            </a:r>
            <a:r>
              <a:rPr sz="2100" spc="-10" dirty="0">
                <a:latin typeface="Arial"/>
                <a:cs typeface="Arial"/>
              </a:rPr>
              <a:t>pada </a:t>
            </a:r>
            <a:r>
              <a:rPr sz="2100" b="1" spc="-25" dirty="0">
                <a:solidFill>
                  <a:srgbClr val="FF0000"/>
                </a:solidFill>
                <a:latin typeface="Arial"/>
                <a:cs typeface="Arial"/>
              </a:rPr>
              <a:t>AIR</a:t>
            </a:r>
            <a:r>
              <a:rPr sz="2100" b="1" spc="175" dirty="0">
                <a:solidFill>
                  <a:srgbClr val="FF0000"/>
                </a:solidFill>
                <a:latin typeface="Arial"/>
                <a:cs typeface="Arial"/>
              </a:rPr>
              <a:t> </a:t>
            </a:r>
            <a:r>
              <a:rPr sz="2100" b="1" dirty="0">
                <a:solidFill>
                  <a:srgbClr val="FF0000"/>
                </a:solidFill>
                <a:latin typeface="Arial"/>
                <a:cs typeface="Arial"/>
              </a:rPr>
              <a:t>BERSIH</a:t>
            </a:r>
            <a:r>
              <a:rPr sz="2100" dirty="0">
                <a:latin typeface="Arial"/>
                <a:cs typeface="Arial"/>
              </a:rPr>
              <a:t>.</a:t>
            </a:r>
            <a:endParaRPr sz="2100">
              <a:latin typeface="Arial"/>
              <a:cs typeface="Arial"/>
            </a:endParaRPr>
          </a:p>
          <a:p>
            <a:pPr marL="355600" indent="-342900">
              <a:lnSpc>
                <a:spcPct val="100000"/>
              </a:lnSpc>
              <a:spcBef>
                <a:spcPts val="500"/>
              </a:spcBef>
              <a:buAutoNum type="arabicPeriod"/>
              <a:tabLst>
                <a:tab pos="355600" algn="l"/>
              </a:tabLst>
            </a:pPr>
            <a:r>
              <a:rPr sz="2100" spc="-10" dirty="0">
                <a:latin typeface="Arial"/>
                <a:cs typeface="Arial"/>
              </a:rPr>
              <a:t>Menyediakan dan Memastikan </a:t>
            </a:r>
            <a:r>
              <a:rPr sz="2100" b="1" spc="-15" dirty="0">
                <a:solidFill>
                  <a:srgbClr val="FF0000"/>
                </a:solidFill>
                <a:latin typeface="Arial"/>
                <a:cs typeface="Arial"/>
              </a:rPr>
              <a:t>AKSES </a:t>
            </a:r>
            <a:r>
              <a:rPr sz="2100" spc="-10" dirty="0">
                <a:latin typeface="Arial"/>
                <a:cs typeface="Arial"/>
              </a:rPr>
              <a:t>pada</a:t>
            </a:r>
            <a:r>
              <a:rPr sz="2100" spc="180" dirty="0">
                <a:latin typeface="Arial"/>
                <a:cs typeface="Arial"/>
              </a:rPr>
              <a:t> </a:t>
            </a:r>
            <a:r>
              <a:rPr sz="2100" b="1" spc="-30" dirty="0">
                <a:solidFill>
                  <a:srgbClr val="FF0000"/>
                </a:solidFill>
                <a:latin typeface="Arial"/>
                <a:cs typeface="Arial"/>
              </a:rPr>
              <a:t>SANITASI</a:t>
            </a:r>
            <a:r>
              <a:rPr sz="2100" spc="-30" dirty="0">
                <a:latin typeface="Arial"/>
                <a:cs typeface="Arial"/>
              </a:rPr>
              <a:t>.</a:t>
            </a:r>
            <a:endParaRPr sz="2100">
              <a:latin typeface="Arial"/>
              <a:cs typeface="Arial"/>
            </a:endParaRPr>
          </a:p>
          <a:p>
            <a:pPr marL="355600" indent="-342900">
              <a:lnSpc>
                <a:spcPct val="100000"/>
              </a:lnSpc>
              <a:spcBef>
                <a:spcPts val="500"/>
              </a:spcBef>
              <a:buAutoNum type="arabicPeriod"/>
              <a:tabLst>
                <a:tab pos="355600" algn="l"/>
              </a:tabLst>
            </a:pPr>
            <a:r>
              <a:rPr sz="2100" spc="-10" dirty="0">
                <a:latin typeface="Arial"/>
                <a:cs typeface="Arial"/>
              </a:rPr>
              <a:t>Melakukan </a:t>
            </a:r>
            <a:r>
              <a:rPr sz="2100" b="1" spc="-10" dirty="0">
                <a:solidFill>
                  <a:srgbClr val="FF0000"/>
                </a:solidFill>
                <a:latin typeface="Arial"/>
                <a:cs typeface="Arial"/>
              </a:rPr>
              <a:t>FORTIFIKASI </a:t>
            </a:r>
            <a:r>
              <a:rPr sz="2100" spc="-10" dirty="0">
                <a:latin typeface="Arial"/>
                <a:cs typeface="Arial"/>
              </a:rPr>
              <a:t>Bahan</a:t>
            </a:r>
            <a:r>
              <a:rPr sz="2100" spc="114" dirty="0">
                <a:latin typeface="Arial"/>
                <a:cs typeface="Arial"/>
              </a:rPr>
              <a:t> </a:t>
            </a:r>
            <a:r>
              <a:rPr sz="2100" spc="-10" dirty="0">
                <a:latin typeface="Arial"/>
                <a:cs typeface="Arial"/>
              </a:rPr>
              <a:t>Pangan.</a:t>
            </a:r>
            <a:endParaRPr sz="2100">
              <a:latin typeface="Arial"/>
              <a:cs typeface="Arial"/>
            </a:endParaRPr>
          </a:p>
          <a:p>
            <a:pPr marL="355600" indent="-342900">
              <a:lnSpc>
                <a:spcPct val="100000"/>
              </a:lnSpc>
              <a:spcBef>
                <a:spcPts val="500"/>
              </a:spcBef>
              <a:buAutoNum type="arabicPeriod"/>
              <a:tabLst>
                <a:tab pos="355600" algn="l"/>
              </a:tabLst>
            </a:pPr>
            <a:r>
              <a:rPr sz="2100" spc="-10" dirty="0">
                <a:latin typeface="Arial"/>
                <a:cs typeface="Arial"/>
              </a:rPr>
              <a:t>Menyediakan </a:t>
            </a:r>
            <a:r>
              <a:rPr sz="2100" b="1" spc="-15" dirty="0">
                <a:solidFill>
                  <a:srgbClr val="FF0000"/>
                </a:solidFill>
                <a:latin typeface="Arial"/>
                <a:cs typeface="Arial"/>
              </a:rPr>
              <a:t>AKSES </a:t>
            </a:r>
            <a:r>
              <a:rPr sz="2100" spc="-10" dirty="0">
                <a:latin typeface="Arial"/>
                <a:cs typeface="Arial"/>
              </a:rPr>
              <a:t>kepada </a:t>
            </a:r>
            <a:r>
              <a:rPr sz="2100" b="1" spc="-45" dirty="0">
                <a:solidFill>
                  <a:srgbClr val="FF0000"/>
                </a:solidFill>
                <a:latin typeface="Arial"/>
                <a:cs typeface="Arial"/>
              </a:rPr>
              <a:t>YANKES </a:t>
            </a:r>
            <a:r>
              <a:rPr sz="2100" spc="-10" dirty="0">
                <a:latin typeface="Arial"/>
                <a:cs typeface="Arial"/>
              </a:rPr>
              <a:t>dan</a:t>
            </a:r>
            <a:r>
              <a:rPr sz="2100" spc="229" dirty="0">
                <a:latin typeface="Arial"/>
                <a:cs typeface="Arial"/>
              </a:rPr>
              <a:t> </a:t>
            </a:r>
            <a:r>
              <a:rPr sz="2100" b="1" spc="-5" dirty="0">
                <a:solidFill>
                  <a:srgbClr val="FF0000"/>
                </a:solidFill>
                <a:latin typeface="Arial"/>
                <a:cs typeface="Arial"/>
              </a:rPr>
              <a:t>KB</a:t>
            </a:r>
            <a:r>
              <a:rPr sz="2100" spc="-5" dirty="0">
                <a:latin typeface="Arial"/>
                <a:cs typeface="Arial"/>
              </a:rPr>
              <a:t>.</a:t>
            </a:r>
            <a:endParaRPr sz="2100">
              <a:latin typeface="Arial"/>
              <a:cs typeface="Arial"/>
            </a:endParaRPr>
          </a:p>
          <a:p>
            <a:pPr marL="355600" indent="-342900">
              <a:lnSpc>
                <a:spcPct val="100000"/>
              </a:lnSpc>
              <a:spcBef>
                <a:spcPts val="505"/>
              </a:spcBef>
              <a:buAutoNum type="arabicPeriod"/>
              <a:tabLst>
                <a:tab pos="355600" algn="l"/>
              </a:tabLst>
            </a:pPr>
            <a:r>
              <a:rPr sz="2100" spc="-10" dirty="0">
                <a:latin typeface="Arial"/>
                <a:cs typeface="Arial"/>
              </a:rPr>
              <a:t>Menyediakan</a:t>
            </a:r>
            <a:r>
              <a:rPr sz="2100" spc="40" dirty="0">
                <a:latin typeface="Arial"/>
                <a:cs typeface="Arial"/>
              </a:rPr>
              <a:t> </a:t>
            </a:r>
            <a:r>
              <a:rPr sz="2100" b="1" dirty="0">
                <a:solidFill>
                  <a:srgbClr val="FF0000"/>
                </a:solidFill>
                <a:latin typeface="Arial"/>
                <a:cs typeface="Arial"/>
              </a:rPr>
              <a:t>JKN.</a:t>
            </a:r>
            <a:endParaRPr sz="2100">
              <a:latin typeface="Arial"/>
              <a:cs typeface="Arial"/>
            </a:endParaRPr>
          </a:p>
          <a:p>
            <a:pPr marL="355600" indent="-342900">
              <a:lnSpc>
                <a:spcPct val="100000"/>
              </a:lnSpc>
              <a:spcBef>
                <a:spcPts val="500"/>
              </a:spcBef>
              <a:buAutoNum type="arabicPeriod"/>
              <a:tabLst>
                <a:tab pos="355600" algn="l"/>
              </a:tabLst>
            </a:pPr>
            <a:r>
              <a:rPr sz="2100" spc="-10" dirty="0">
                <a:latin typeface="Arial"/>
                <a:cs typeface="Arial"/>
              </a:rPr>
              <a:t>Menyediakan</a:t>
            </a:r>
            <a:r>
              <a:rPr sz="2100" spc="50" dirty="0">
                <a:latin typeface="Arial"/>
                <a:cs typeface="Arial"/>
              </a:rPr>
              <a:t> </a:t>
            </a:r>
            <a:r>
              <a:rPr sz="2100" b="1" spc="-15" dirty="0">
                <a:solidFill>
                  <a:srgbClr val="FF0000"/>
                </a:solidFill>
                <a:latin typeface="Arial"/>
                <a:cs typeface="Arial"/>
              </a:rPr>
              <a:t>JAMPERSAL</a:t>
            </a:r>
            <a:endParaRPr sz="2100">
              <a:latin typeface="Arial"/>
              <a:cs typeface="Arial"/>
            </a:endParaRPr>
          </a:p>
          <a:p>
            <a:pPr marL="355600" indent="-342900">
              <a:lnSpc>
                <a:spcPct val="100000"/>
              </a:lnSpc>
              <a:spcBef>
                <a:spcPts val="500"/>
              </a:spcBef>
              <a:buAutoNum type="arabicPeriod"/>
              <a:tabLst>
                <a:tab pos="355600" algn="l"/>
              </a:tabLst>
            </a:pPr>
            <a:r>
              <a:rPr sz="2100" spc="-10" dirty="0">
                <a:latin typeface="Arial"/>
                <a:cs typeface="Arial"/>
              </a:rPr>
              <a:t>Memberikan </a:t>
            </a:r>
            <a:r>
              <a:rPr sz="2100" b="1" spc="-10" dirty="0">
                <a:solidFill>
                  <a:srgbClr val="FF0000"/>
                </a:solidFill>
                <a:latin typeface="Arial"/>
                <a:cs typeface="Arial"/>
              </a:rPr>
              <a:t>PENDIDIKAN </a:t>
            </a:r>
            <a:r>
              <a:rPr sz="2100" b="1" spc="-15" dirty="0">
                <a:solidFill>
                  <a:srgbClr val="FF0000"/>
                </a:solidFill>
                <a:latin typeface="Arial"/>
                <a:cs typeface="Arial"/>
              </a:rPr>
              <a:t>PENGASUHAN </a:t>
            </a:r>
            <a:r>
              <a:rPr sz="2100" spc="-10" dirty="0">
                <a:latin typeface="Arial"/>
                <a:cs typeface="Arial"/>
              </a:rPr>
              <a:t>pada </a:t>
            </a:r>
            <a:r>
              <a:rPr sz="2100" spc="-5" dirty="0">
                <a:latin typeface="Arial"/>
                <a:cs typeface="Arial"/>
              </a:rPr>
              <a:t>Orang</a:t>
            </a:r>
            <a:r>
              <a:rPr sz="2100" spc="250" dirty="0">
                <a:latin typeface="Arial"/>
                <a:cs typeface="Arial"/>
              </a:rPr>
              <a:t> </a:t>
            </a:r>
            <a:r>
              <a:rPr sz="2100" spc="-10" dirty="0">
                <a:latin typeface="Arial"/>
                <a:cs typeface="Arial"/>
              </a:rPr>
              <a:t>tua.</a:t>
            </a:r>
            <a:endParaRPr sz="2100">
              <a:latin typeface="Arial"/>
              <a:cs typeface="Arial"/>
            </a:endParaRPr>
          </a:p>
          <a:p>
            <a:pPr marL="355600" indent="-342900">
              <a:lnSpc>
                <a:spcPct val="100000"/>
              </a:lnSpc>
              <a:spcBef>
                <a:spcPts val="505"/>
              </a:spcBef>
              <a:buAutoNum type="arabicPeriod"/>
              <a:tabLst>
                <a:tab pos="355600" algn="l"/>
              </a:tabLst>
            </a:pPr>
            <a:r>
              <a:rPr sz="2100" spc="-10" dirty="0">
                <a:latin typeface="Arial"/>
                <a:cs typeface="Arial"/>
              </a:rPr>
              <a:t>Memberikan </a:t>
            </a:r>
            <a:r>
              <a:rPr sz="2100" b="1" spc="-10" dirty="0">
                <a:solidFill>
                  <a:srgbClr val="FF0000"/>
                </a:solidFill>
                <a:latin typeface="Arial"/>
                <a:cs typeface="Arial"/>
              </a:rPr>
              <a:t>PENDIDIKAN </a:t>
            </a:r>
            <a:r>
              <a:rPr sz="2100" b="1" spc="-30" dirty="0">
                <a:solidFill>
                  <a:srgbClr val="FF0000"/>
                </a:solidFill>
                <a:latin typeface="Arial"/>
                <a:cs typeface="Arial"/>
              </a:rPr>
              <a:t>ANAK </a:t>
            </a:r>
            <a:r>
              <a:rPr sz="2100" b="1" dirty="0">
                <a:solidFill>
                  <a:srgbClr val="FF0000"/>
                </a:solidFill>
                <a:latin typeface="Arial"/>
                <a:cs typeface="Arial"/>
              </a:rPr>
              <a:t>USIA DINI</a:t>
            </a:r>
            <a:r>
              <a:rPr sz="2100" b="1" spc="55" dirty="0">
                <a:solidFill>
                  <a:srgbClr val="FF0000"/>
                </a:solidFill>
                <a:latin typeface="Arial"/>
                <a:cs typeface="Arial"/>
              </a:rPr>
              <a:t> </a:t>
            </a:r>
            <a:r>
              <a:rPr sz="2100" spc="-5" dirty="0">
                <a:latin typeface="Arial"/>
                <a:cs typeface="Arial"/>
              </a:rPr>
              <a:t>Universal.</a:t>
            </a:r>
            <a:endParaRPr sz="2100">
              <a:latin typeface="Arial"/>
              <a:cs typeface="Arial"/>
            </a:endParaRPr>
          </a:p>
          <a:p>
            <a:pPr marL="12700" marR="12065">
              <a:lnSpc>
                <a:spcPts val="3020"/>
              </a:lnSpc>
              <a:spcBef>
                <a:spcPts val="180"/>
              </a:spcBef>
              <a:buAutoNum type="arabicPeriod"/>
              <a:tabLst>
                <a:tab pos="355600" algn="l"/>
              </a:tabLst>
            </a:pPr>
            <a:r>
              <a:rPr sz="2100" spc="-10" dirty="0">
                <a:latin typeface="Arial"/>
                <a:cs typeface="Arial"/>
              </a:rPr>
              <a:t>Memberikan </a:t>
            </a:r>
            <a:r>
              <a:rPr sz="2100" b="1" spc="-10" dirty="0">
                <a:solidFill>
                  <a:srgbClr val="FF0000"/>
                </a:solidFill>
                <a:latin typeface="Arial"/>
                <a:cs typeface="Arial"/>
              </a:rPr>
              <a:t>PENDIDIKAN </a:t>
            </a:r>
            <a:r>
              <a:rPr sz="2100" b="1" dirty="0">
                <a:solidFill>
                  <a:srgbClr val="FF0000"/>
                </a:solidFill>
                <a:latin typeface="Arial"/>
                <a:cs typeface="Arial"/>
              </a:rPr>
              <a:t>GIZI </a:t>
            </a:r>
            <a:r>
              <a:rPr sz="2100" spc="-10" dirty="0">
                <a:latin typeface="Arial"/>
                <a:cs typeface="Arial"/>
              </a:rPr>
              <a:t>Masyarakat.  </a:t>
            </a:r>
            <a:r>
              <a:rPr sz="2100" spc="-5" dirty="0">
                <a:latin typeface="Arial"/>
                <a:cs typeface="Arial"/>
              </a:rPr>
              <a:t>10.Memberikan </a:t>
            </a:r>
            <a:r>
              <a:rPr sz="2100" b="1" spc="-10" dirty="0">
                <a:solidFill>
                  <a:srgbClr val="FF0000"/>
                </a:solidFill>
                <a:latin typeface="Arial"/>
                <a:cs typeface="Arial"/>
              </a:rPr>
              <a:t>EDUKASI </a:t>
            </a:r>
            <a:r>
              <a:rPr sz="2100" b="1" dirty="0">
                <a:solidFill>
                  <a:srgbClr val="FF0000"/>
                </a:solidFill>
                <a:latin typeface="Arial"/>
                <a:cs typeface="Arial"/>
              </a:rPr>
              <a:t>KESPRO </a:t>
            </a:r>
            <a:r>
              <a:rPr sz="2100" spc="-5" dirty="0">
                <a:latin typeface="Arial"/>
                <a:cs typeface="Arial"/>
              </a:rPr>
              <a:t>serta </a:t>
            </a:r>
            <a:r>
              <a:rPr sz="2100" b="1" dirty="0">
                <a:solidFill>
                  <a:srgbClr val="FF0000"/>
                </a:solidFill>
                <a:latin typeface="Arial"/>
                <a:cs typeface="Arial"/>
              </a:rPr>
              <a:t>GIZI </a:t>
            </a:r>
            <a:r>
              <a:rPr sz="2100" spc="-10" dirty="0">
                <a:latin typeface="Arial"/>
                <a:cs typeface="Arial"/>
              </a:rPr>
              <a:t>pada </a:t>
            </a:r>
            <a:r>
              <a:rPr sz="2100" b="1" spc="-20" dirty="0">
                <a:solidFill>
                  <a:srgbClr val="FF0000"/>
                </a:solidFill>
                <a:latin typeface="Arial"/>
                <a:cs typeface="Arial"/>
              </a:rPr>
              <a:t>REMAJA</a:t>
            </a:r>
            <a:r>
              <a:rPr sz="2100" spc="-20" dirty="0">
                <a:latin typeface="Arial"/>
                <a:cs typeface="Arial"/>
              </a:rPr>
              <a:t>.  </a:t>
            </a:r>
            <a:r>
              <a:rPr sz="2100" spc="-10" dirty="0">
                <a:latin typeface="Arial"/>
                <a:cs typeface="Arial"/>
              </a:rPr>
              <a:t>11.Menyediakan </a:t>
            </a:r>
            <a:r>
              <a:rPr sz="2100" b="1" spc="-20" dirty="0">
                <a:solidFill>
                  <a:srgbClr val="FF0000"/>
                </a:solidFill>
                <a:latin typeface="Arial"/>
                <a:cs typeface="Arial"/>
              </a:rPr>
              <a:t>BANTUAN </a:t>
            </a:r>
            <a:r>
              <a:rPr sz="2100" spc="-10" dirty="0">
                <a:latin typeface="Arial"/>
                <a:cs typeface="Arial"/>
              </a:rPr>
              <a:t>dan </a:t>
            </a:r>
            <a:r>
              <a:rPr sz="2100" b="1" spc="-20" dirty="0">
                <a:solidFill>
                  <a:srgbClr val="FF0000"/>
                </a:solidFill>
                <a:latin typeface="Arial"/>
                <a:cs typeface="Arial"/>
              </a:rPr>
              <a:t>JAMINAN </a:t>
            </a:r>
            <a:r>
              <a:rPr sz="2100" b="1" spc="-10" dirty="0">
                <a:solidFill>
                  <a:srgbClr val="FF0000"/>
                </a:solidFill>
                <a:latin typeface="Arial"/>
                <a:cs typeface="Arial"/>
              </a:rPr>
              <a:t>SOSIAL</a:t>
            </a:r>
            <a:r>
              <a:rPr sz="2100" b="1" spc="330" dirty="0">
                <a:solidFill>
                  <a:srgbClr val="FF0000"/>
                </a:solidFill>
                <a:latin typeface="Arial"/>
                <a:cs typeface="Arial"/>
              </a:rPr>
              <a:t> </a:t>
            </a:r>
            <a:r>
              <a:rPr sz="2100" spc="-10" dirty="0">
                <a:latin typeface="Arial"/>
                <a:cs typeface="Arial"/>
              </a:rPr>
              <a:t>bagi</a:t>
            </a:r>
            <a:endParaRPr sz="2100">
              <a:latin typeface="Arial"/>
              <a:cs typeface="Arial"/>
            </a:endParaRPr>
          </a:p>
          <a:p>
            <a:pPr marL="355600">
              <a:lnSpc>
                <a:spcPts val="2340"/>
              </a:lnSpc>
            </a:pPr>
            <a:r>
              <a:rPr sz="2100" b="1" spc="-10" dirty="0">
                <a:solidFill>
                  <a:srgbClr val="FF0000"/>
                </a:solidFill>
                <a:latin typeface="Arial"/>
                <a:cs typeface="Arial"/>
              </a:rPr>
              <a:t>KELUARGA</a:t>
            </a:r>
            <a:r>
              <a:rPr sz="2100" b="1" spc="-50" dirty="0">
                <a:solidFill>
                  <a:srgbClr val="FF0000"/>
                </a:solidFill>
                <a:latin typeface="Arial"/>
                <a:cs typeface="Arial"/>
              </a:rPr>
              <a:t> </a:t>
            </a:r>
            <a:r>
              <a:rPr sz="2100" b="1" spc="-5" dirty="0">
                <a:solidFill>
                  <a:srgbClr val="FF0000"/>
                </a:solidFill>
                <a:latin typeface="Arial"/>
                <a:cs typeface="Arial"/>
              </a:rPr>
              <a:t>MISKIN</a:t>
            </a:r>
            <a:r>
              <a:rPr sz="2100" spc="-5" dirty="0">
                <a:latin typeface="Arial"/>
                <a:cs typeface="Arial"/>
              </a:rPr>
              <a:t>.</a:t>
            </a:r>
            <a:endParaRPr sz="2100">
              <a:latin typeface="Arial"/>
              <a:cs typeface="Arial"/>
            </a:endParaRPr>
          </a:p>
          <a:p>
            <a:pPr marL="12700">
              <a:lnSpc>
                <a:spcPct val="100000"/>
              </a:lnSpc>
              <a:spcBef>
                <a:spcPts val="500"/>
              </a:spcBef>
            </a:pPr>
            <a:r>
              <a:rPr sz="2100" spc="-5" dirty="0">
                <a:latin typeface="Arial"/>
                <a:cs typeface="Arial"/>
              </a:rPr>
              <a:t>12.Meningkatkan </a:t>
            </a:r>
            <a:r>
              <a:rPr sz="2100" b="1" spc="-35" dirty="0">
                <a:solidFill>
                  <a:srgbClr val="FF0000"/>
                </a:solidFill>
                <a:latin typeface="Arial"/>
                <a:cs typeface="Arial"/>
              </a:rPr>
              <a:t>KETAHANAN </a:t>
            </a:r>
            <a:r>
              <a:rPr sz="2100" b="1" spc="-50" dirty="0">
                <a:solidFill>
                  <a:srgbClr val="FF0000"/>
                </a:solidFill>
                <a:latin typeface="Arial"/>
                <a:cs typeface="Arial"/>
              </a:rPr>
              <a:t>PANGAN </a:t>
            </a:r>
            <a:r>
              <a:rPr sz="2100" spc="-10" dirty="0">
                <a:latin typeface="Arial"/>
                <a:cs typeface="Arial"/>
              </a:rPr>
              <a:t>dan</a:t>
            </a:r>
            <a:r>
              <a:rPr sz="2100" spc="290" dirty="0">
                <a:latin typeface="Arial"/>
                <a:cs typeface="Arial"/>
              </a:rPr>
              <a:t> </a:t>
            </a:r>
            <a:r>
              <a:rPr sz="2100" b="1" spc="-5" dirty="0">
                <a:solidFill>
                  <a:srgbClr val="FF0000"/>
                </a:solidFill>
                <a:latin typeface="Arial"/>
                <a:cs typeface="Arial"/>
              </a:rPr>
              <a:t>GIZI</a:t>
            </a:r>
            <a:r>
              <a:rPr sz="2100" spc="-5" dirty="0">
                <a:latin typeface="Arial"/>
                <a:cs typeface="Arial"/>
              </a:rPr>
              <a:t>.</a:t>
            </a:r>
            <a:endParaRPr sz="2100">
              <a:latin typeface="Arial"/>
              <a:cs typeface="Arial"/>
            </a:endParaRPr>
          </a:p>
        </p:txBody>
      </p:sp>
      <p:sp>
        <p:nvSpPr>
          <p:cNvPr id="3" name="object 3"/>
          <p:cNvSpPr txBox="1"/>
          <p:nvPr/>
        </p:nvSpPr>
        <p:spPr>
          <a:xfrm>
            <a:off x="8176894" y="285432"/>
            <a:ext cx="3904615" cy="513715"/>
          </a:xfrm>
          <a:prstGeom prst="rect">
            <a:avLst/>
          </a:prstGeom>
        </p:spPr>
        <p:txBody>
          <a:bodyPr vert="horz" wrap="square" lIns="0" tIns="12700" rIns="0" bIns="0" rtlCol="0">
            <a:spAutoFit/>
          </a:bodyPr>
          <a:lstStyle/>
          <a:p>
            <a:pPr marL="12700">
              <a:lnSpc>
                <a:spcPct val="100000"/>
              </a:lnSpc>
              <a:spcBef>
                <a:spcPts val="100"/>
              </a:spcBef>
            </a:pPr>
            <a:r>
              <a:rPr sz="3200" spc="-10" dirty="0">
                <a:solidFill>
                  <a:srgbClr val="FFC000"/>
                </a:solidFill>
                <a:latin typeface="Arial Black"/>
                <a:cs typeface="Arial Black"/>
              </a:rPr>
              <a:t>INTERVENSI</a:t>
            </a:r>
            <a:r>
              <a:rPr sz="3200" spc="-55" dirty="0">
                <a:solidFill>
                  <a:srgbClr val="FFC000"/>
                </a:solidFill>
                <a:latin typeface="Arial Black"/>
                <a:cs typeface="Arial Black"/>
              </a:rPr>
              <a:t> </a:t>
            </a:r>
            <a:r>
              <a:rPr sz="3200" dirty="0">
                <a:solidFill>
                  <a:srgbClr val="FFC000"/>
                </a:solidFill>
                <a:latin typeface="Arial Black"/>
                <a:cs typeface="Arial Black"/>
              </a:rPr>
              <a:t>GIZI</a:t>
            </a:r>
            <a:endParaRPr sz="3200">
              <a:latin typeface="Arial Black"/>
              <a:cs typeface="Arial Black"/>
            </a:endParaRPr>
          </a:p>
        </p:txBody>
      </p:sp>
      <p:sp>
        <p:nvSpPr>
          <p:cNvPr id="4" name="object 4"/>
          <p:cNvSpPr txBox="1"/>
          <p:nvPr/>
        </p:nvSpPr>
        <p:spPr>
          <a:xfrm>
            <a:off x="9329801" y="675703"/>
            <a:ext cx="2649220" cy="635635"/>
          </a:xfrm>
          <a:prstGeom prst="rect">
            <a:avLst/>
          </a:prstGeom>
        </p:spPr>
        <p:txBody>
          <a:bodyPr vert="horz" wrap="square" lIns="0" tIns="12700" rIns="0" bIns="0" rtlCol="0">
            <a:spAutoFit/>
          </a:bodyPr>
          <a:lstStyle/>
          <a:p>
            <a:pPr marL="12700">
              <a:lnSpc>
                <a:spcPct val="100000"/>
              </a:lnSpc>
              <a:spcBef>
                <a:spcPts val="100"/>
              </a:spcBef>
            </a:pPr>
            <a:r>
              <a:rPr sz="4000" spc="-5" dirty="0">
                <a:solidFill>
                  <a:srgbClr val="006FC0"/>
                </a:solidFill>
                <a:latin typeface="Arial Black"/>
                <a:cs typeface="Arial Black"/>
              </a:rPr>
              <a:t>S</a:t>
            </a:r>
            <a:r>
              <a:rPr sz="4000" spc="-25" dirty="0">
                <a:solidFill>
                  <a:srgbClr val="006FC0"/>
                </a:solidFill>
                <a:latin typeface="Arial Black"/>
                <a:cs typeface="Arial Black"/>
              </a:rPr>
              <a:t>E</a:t>
            </a:r>
            <a:r>
              <a:rPr sz="4000" dirty="0">
                <a:solidFill>
                  <a:srgbClr val="006FC0"/>
                </a:solidFill>
                <a:latin typeface="Arial Black"/>
                <a:cs typeface="Arial Black"/>
              </a:rPr>
              <a:t>NSITIF</a:t>
            </a:r>
            <a:endParaRPr sz="4000">
              <a:latin typeface="Arial Black"/>
              <a:cs typeface="Arial Black"/>
            </a:endParaRPr>
          </a:p>
        </p:txBody>
      </p:sp>
      <p:grpSp>
        <p:nvGrpSpPr>
          <p:cNvPr id="5" name="object 5"/>
          <p:cNvGrpSpPr/>
          <p:nvPr/>
        </p:nvGrpSpPr>
        <p:grpSpPr>
          <a:xfrm>
            <a:off x="8438343" y="2080715"/>
            <a:ext cx="3083560" cy="1203960"/>
            <a:chOff x="8438343" y="2080715"/>
            <a:chExt cx="3083560" cy="1203960"/>
          </a:xfrm>
        </p:grpSpPr>
        <p:pic>
          <p:nvPicPr>
            <p:cNvPr id="6" name="object 6"/>
            <p:cNvPicPr/>
            <p:nvPr/>
          </p:nvPicPr>
          <p:blipFill>
            <a:blip r:embed="rId3" cstate="print"/>
            <a:stretch>
              <a:fillRect/>
            </a:stretch>
          </p:blipFill>
          <p:spPr>
            <a:xfrm>
              <a:off x="8438343" y="2080715"/>
              <a:ext cx="3083141" cy="1203556"/>
            </a:xfrm>
            <a:prstGeom prst="rect">
              <a:avLst/>
            </a:prstGeom>
          </p:spPr>
        </p:pic>
        <p:pic>
          <p:nvPicPr>
            <p:cNvPr id="7" name="object 7"/>
            <p:cNvPicPr/>
            <p:nvPr/>
          </p:nvPicPr>
          <p:blipFill>
            <a:blip r:embed="rId4" cstate="print"/>
            <a:stretch>
              <a:fillRect/>
            </a:stretch>
          </p:blipFill>
          <p:spPr>
            <a:xfrm>
              <a:off x="8575039" y="2235212"/>
              <a:ext cx="2870707" cy="947915"/>
            </a:xfrm>
            <a:prstGeom prst="rect">
              <a:avLst/>
            </a:prstGeom>
          </p:spPr>
        </p:pic>
        <p:sp>
          <p:nvSpPr>
            <p:cNvPr id="8" name="object 8"/>
            <p:cNvSpPr/>
            <p:nvPr/>
          </p:nvSpPr>
          <p:spPr>
            <a:xfrm>
              <a:off x="8491219" y="2110739"/>
              <a:ext cx="2981960" cy="1102360"/>
            </a:xfrm>
            <a:custGeom>
              <a:avLst/>
              <a:gdLst/>
              <a:ahLst/>
              <a:cxnLst/>
              <a:rect l="l" t="t" r="r" b="b"/>
              <a:pathLst>
                <a:path w="2981959" h="1102360">
                  <a:moveTo>
                    <a:pt x="2798190" y="0"/>
                  </a:moveTo>
                  <a:lnTo>
                    <a:pt x="183769" y="0"/>
                  </a:lnTo>
                  <a:lnTo>
                    <a:pt x="134922" y="6565"/>
                  </a:lnTo>
                  <a:lnTo>
                    <a:pt x="91026" y="25094"/>
                  </a:lnTo>
                  <a:lnTo>
                    <a:pt x="53832" y="53832"/>
                  </a:lnTo>
                  <a:lnTo>
                    <a:pt x="25094" y="91026"/>
                  </a:lnTo>
                  <a:lnTo>
                    <a:pt x="6565" y="134922"/>
                  </a:lnTo>
                  <a:lnTo>
                    <a:pt x="0" y="183769"/>
                  </a:lnTo>
                  <a:lnTo>
                    <a:pt x="0" y="918590"/>
                  </a:lnTo>
                  <a:lnTo>
                    <a:pt x="6565" y="967437"/>
                  </a:lnTo>
                  <a:lnTo>
                    <a:pt x="25094" y="1011333"/>
                  </a:lnTo>
                  <a:lnTo>
                    <a:pt x="53832" y="1048527"/>
                  </a:lnTo>
                  <a:lnTo>
                    <a:pt x="91026" y="1077265"/>
                  </a:lnTo>
                  <a:lnTo>
                    <a:pt x="134922" y="1095794"/>
                  </a:lnTo>
                  <a:lnTo>
                    <a:pt x="183769" y="1102360"/>
                  </a:lnTo>
                  <a:lnTo>
                    <a:pt x="2798190" y="1102360"/>
                  </a:lnTo>
                  <a:lnTo>
                    <a:pt x="2847037" y="1095794"/>
                  </a:lnTo>
                  <a:lnTo>
                    <a:pt x="2890933" y="1077265"/>
                  </a:lnTo>
                  <a:lnTo>
                    <a:pt x="2928127" y="1048527"/>
                  </a:lnTo>
                  <a:lnTo>
                    <a:pt x="2956865" y="1011333"/>
                  </a:lnTo>
                  <a:lnTo>
                    <a:pt x="2975394" y="967437"/>
                  </a:lnTo>
                  <a:lnTo>
                    <a:pt x="2981959" y="918590"/>
                  </a:lnTo>
                  <a:lnTo>
                    <a:pt x="2981959" y="183769"/>
                  </a:lnTo>
                  <a:lnTo>
                    <a:pt x="2975394" y="134922"/>
                  </a:lnTo>
                  <a:lnTo>
                    <a:pt x="2956865" y="91026"/>
                  </a:lnTo>
                  <a:lnTo>
                    <a:pt x="2928127" y="53832"/>
                  </a:lnTo>
                  <a:lnTo>
                    <a:pt x="2890933" y="25094"/>
                  </a:lnTo>
                  <a:lnTo>
                    <a:pt x="2847037" y="6565"/>
                  </a:lnTo>
                  <a:lnTo>
                    <a:pt x="2798190" y="0"/>
                  </a:lnTo>
                  <a:close/>
                </a:path>
              </a:pathLst>
            </a:custGeom>
            <a:solidFill>
              <a:srgbClr val="6F2F9F"/>
            </a:solidFill>
          </p:spPr>
          <p:txBody>
            <a:bodyPr wrap="square" lIns="0" tIns="0" rIns="0" bIns="0" rtlCol="0"/>
            <a:lstStyle/>
            <a:p>
              <a:endParaRPr/>
            </a:p>
          </p:txBody>
        </p:sp>
        <p:sp>
          <p:nvSpPr>
            <p:cNvPr id="9" name="object 9"/>
            <p:cNvSpPr/>
            <p:nvPr/>
          </p:nvSpPr>
          <p:spPr>
            <a:xfrm>
              <a:off x="8491219" y="2110739"/>
              <a:ext cx="2981960" cy="1102360"/>
            </a:xfrm>
            <a:custGeom>
              <a:avLst/>
              <a:gdLst/>
              <a:ahLst/>
              <a:cxnLst/>
              <a:rect l="l" t="t" r="r" b="b"/>
              <a:pathLst>
                <a:path w="2981959" h="1102360">
                  <a:moveTo>
                    <a:pt x="0" y="183769"/>
                  </a:moveTo>
                  <a:lnTo>
                    <a:pt x="6565" y="134922"/>
                  </a:lnTo>
                  <a:lnTo>
                    <a:pt x="25094" y="91026"/>
                  </a:lnTo>
                  <a:lnTo>
                    <a:pt x="53832" y="53832"/>
                  </a:lnTo>
                  <a:lnTo>
                    <a:pt x="91026" y="25094"/>
                  </a:lnTo>
                  <a:lnTo>
                    <a:pt x="134922" y="6565"/>
                  </a:lnTo>
                  <a:lnTo>
                    <a:pt x="183769" y="0"/>
                  </a:lnTo>
                  <a:lnTo>
                    <a:pt x="2798190" y="0"/>
                  </a:lnTo>
                  <a:lnTo>
                    <a:pt x="2847037" y="6565"/>
                  </a:lnTo>
                  <a:lnTo>
                    <a:pt x="2890933" y="25094"/>
                  </a:lnTo>
                  <a:lnTo>
                    <a:pt x="2928127" y="53832"/>
                  </a:lnTo>
                  <a:lnTo>
                    <a:pt x="2956865" y="91026"/>
                  </a:lnTo>
                  <a:lnTo>
                    <a:pt x="2975394" y="134922"/>
                  </a:lnTo>
                  <a:lnTo>
                    <a:pt x="2981959" y="183769"/>
                  </a:lnTo>
                  <a:lnTo>
                    <a:pt x="2981959" y="918590"/>
                  </a:lnTo>
                  <a:lnTo>
                    <a:pt x="2975394" y="967437"/>
                  </a:lnTo>
                  <a:lnTo>
                    <a:pt x="2956865" y="1011333"/>
                  </a:lnTo>
                  <a:lnTo>
                    <a:pt x="2928127" y="1048527"/>
                  </a:lnTo>
                  <a:lnTo>
                    <a:pt x="2890933" y="1077265"/>
                  </a:lnTo>
                  <a:lnTo>
                    <a:pt x="2847037" y="1095794"/>
                  </a:lnTo>
                  <a:lnTo>
                    <a:pt x="2798190" y="1102360"/>
                  </a:lnTo>
                  <a:lnTo>
                    <a:pt x="183769" y="1102360"/>
                  </a:lnTo>
                  <a:lnTo>
                    <a:pt x="134922" y="1095794"/>
                  </a:lnTo>
                  <a:lnTo>
                    <a:pt x="91026" y="1077265"/>
                  </a:lnTo>
                  <a:lnTo>
                    <a:pt x="53832" y="1048527"/>
                  </a:lnTo>
                  <a:lnTo>
                    <a:pt x="25094" y="1011333"/>
                  </a:lnTo>
                  <a:lnTo>
                    <a:pt x="6565" y="967437"/>
                  </a:lnTo>
                  <a:lnTo>
                    <a:pt x="0" y="918590"/>
                  </a:lnTo>
                  <a:lnTo>
                    <a:pt x="0" y="183769"/>
                  </a:lnTo>
                  <a:close/>
                </a:path>
              </a:pathLst>
            </a:custGeom>
            <a:ln w="10160">
              <a:solidFill>
                <a:srgbClr val="497DBA"/>
              </a:solidFill>
            </a:ln>
          </p:spPr>
          <p:txBody>
            <a:bodyPr wrap="square" lIns="0" tIns="0" rIns="0" bIns="0" rtlCol="0"/>
            <a:lstStyle/>
            <a:p>
              <a:endParaRPr/>
            </a:p>
          </p:txBody>
        </p:sp>
      </p:grpSp>
      <p:sp>
        <p:nvSpPr>
          <p:cNvPr id="10" name="object 10"/>
          <p:cNvSpPr txBox="1"/>
          <p:nvPr/>
        </p:nvSpPr>
        <p:spPr>
          <a:xfrm>
            <a:off x="8781415" y="2309212"/>
            <a:ext cx="2400935" cy="658495"/>
          </a:xfrm>
          <a:prstGeom prst="rect">
            <a:avLst/>
          </a:prstGeom>
        </p:spPr>
        <p:txBody>
          <a:bodyPr vert="horz" wrap="square" lIns="0" tIns="40640" rIns="0" bIns="0" rtlCol="0">
            <a:spAutoFit/>
          </a:bodyPr>
          <a:lstStyle/>
          <a:p>
            <a:pPr algn="ctr">
              <a:lnSpc>
                <a:spcPct val="100000"/>
              </a:lnSpc>
              <a:spcBef>
                <a:spcPts val="320"/>
              </a:spcBef>
            </a:pPr>
            <a:r>
              <a:rPr sz="2000" dirty="0">
                <a:solidFill>
                  <a:srgbClr val="FFFFFF"/>
                </a:solidFill>
                <a:latin typeface="Arial"/>
                <a:cs typeface="Arial"/>
              </a:rPr>
              <a:t>FOKUS</a:t>
            </a:r>
            <a:r>
              <a:rPr sz="2000" spc="-55" dirty="0">
                <a:solidFill>
                  <a:srgbClr val="FFFFFF"/>
                </a:solidFill>
                <a:latin typeface="Arial"/>
                <a:cs typeface="Arial"/>
              </a:rPr>
              <a:t> </a:t>
            </a:r>
            <a:r>
              <a:rPr sz="2000" dirty="0">
                <a:solidFill>
                  <a:srgbClr val="FFFFFF"/>
                </a:solidFill>
                <a:latin typeface="Arial"/>
                <a:cs typeface="Arial"/>
              </a:rPr>
              <a:t>KELOMPOK</a:t>
            </a:r>
            <a:endParaRPr sz="2000">
              <a:latin typeface="Arial"/>
              <a:cs typeface="Arial"/>
            </a:endParaRPr>
          </a:p>
          <a:p>
            <a:pPr marL="1905" algn="ctr">
              <a:lnSpc>
                <a:spcPct val="100000"/>
              </a:lnSpc>
              <a:spcBef>
                <a:spcPts val="200"/>
              </a:spcBef>
            </a:pPr>
            <a:r>
              <a:rPr sz="1800" b="1" spc="-5" dirty="0">
                <a:solidFill>
                  <a:srgbClr val="FFFFFF"/>
                </a:solidFill>
                <a:latin typeface="Arial"/>
                <a:cs typeface="Arial"/>
              </a:rPr>
              <a:t>UMUM</a:t>
            </a:r>
            <a:endParaRPr sz="1800">
              <a:latin typeface="Arial"/>
              <a:cs typeface="Arial"/>
            </a:endParaRPr>
          </a:p>
        </p:txBody>
      </p:sp>
      <p:grpSp>
        <p:nvGrpSpPr>
          <p:cNvPr id="11" name="object 11"/>
          <p:cNvGrpSpPr/>
          <p:nvPr/>
        </p:nvGrpSpPr>
        <p:grpSpPr>
          <a:xfrm>
            <a:off x="8438343" y="3386275"/>
            <a:ext cx="3083560" cy="1203960"/>
            <a:chOff x="8438343" y="3386275"/>
            <a:chExt cx="3083560" cy="1203960"/>
          </a:xfrm>
        </p:grpSpPr>
        <p:pic>
          <p:nvPicPr>
            <p:cNvPr id="12" name="object 12"/>
            <p:cNvPicPr/>
            <p:nvPr/>
          </p:nvPicPr>
          <p:blipFill>
            <a:blip r:embed="rId3" cstate="print"/>
            <a:stretch>
              <a:fillRect/>
            </a:stretch>
          </p:blipFill>
          <p:spPr>
            <a:xfrm>
              <a:off x="8438343" y="3386275"/>
              <a:ext cx="3083141" cy="1203556"/>
            </a:xfrm>
            <a:prstGeom prst="rect">
              <a:avLst/>
            </a:prstGeom>
          </p:spPr>
        </p:pic>
        <p:sp>
          <p:nvSpPr>
            <p:cNvPr id="13" name="object 13"/>
            <p:cNvSpPr/>
            <p:nvPr/>
          </p:nvSpPr>
          <p:spPr>
            <a:xfrm>
              <a:off x="8491219" y="3416300"/>
              <a:ext cx="2981960" cy="1102360"/>
            </a:xfrm>
            <a:custGeom>
              <a:avLst/>
              <a:gdLst/>
              <a:ahLst/>
              <a:cxnLst/>
              <a:rect l="l" t="t" r="r" b="b"/>
              <a:pathLst>
                <a:path w="2981959" h="1102360">
                  <a:moveTo>
                    <a:pt x="2798190" y="0"/>
                  </a:moveTo>
                  <a:lnTo>
                    <a:pt x="183769" y="0"/>
                  </a:lnTo>
                  <a:lnTo>
                    <a:pt x="134922" y="6565"/>
                  </a:lnTo>
                  <a:lnTo>
                    <a:pt x="91026" y="25094"/>
                  </a:lnTo>
                  <a:lnTo>
                    <a:pt x="53832" y="53832"/>
                  </a:lnTo>
                  <a:lnTo>
                    <a:pt x="25094" y="91026"/>
                  </a:lnTo>
                  <a:lnTo>
                    <a:pt x="6565" y="134922"/>
                  </a:lnTo>
                  <a:lnTo>
                    <a:pt x="0" y="183769"/>
                  </a:lnTo>
                  <a:lnTo>
                    <a:pt x="0" y="918591"/>
                  </a:lnTo>
                  <a:lnTo>
                    <a:pt x="6565" y="967437"/>
                  </a:lnTo>
                  <a:lnTo>
                    <a:pt x="25094" y="1011333"/>
                  </a:lnTo>
                  <a:lnTo>
                    <a:pt x="53832" y="1048527"/>
                  </a:lnTo>
                  <a:lnTo>
                    <a:pt x="91026" y="1077265"/>
                  </a:lnTo>
                  <a:lnTo>
                    <a:pt x="134922" y="1095794"/>
                  </a:lnTo>
                  <a:lnTo>
                    <a:pt x="183769" y="1102360"/>
                  </a:lnTo>
                  <a:lnTo>
                    <a:pt x="2798190" y="1102360"/>
                  </a:lnTo>
                  <a:lnTo>
                    <a:pt x="2847037" y="1095794"/>
                  </a:lnTo>
                  <a:lnTo>
                    <a:pt x="2890933" y="1077265"/>
                  </a:lnTo>
                  <a:lnTo>
                    <a:pt x="2928127" y="1048527"/>
                  </a:lnTo>
                  <a:lnTo>
                    <a:pt x="2956865" y="1011333"/>
                  </a:lnTo>
                  <a:lnTo>
                    <a:pt x="2975394" y="967437"/>
                  </a:lnTo>
                  <a:lnTo>
                    <a:pt x="2981959" y="918591"/>
                  </a:lnTo>
                  <a:lnTo>
                    <a:pt x="2981959" y="183769"/>
                  </a:lnTo>
                  <a:lnTo>
                    <a:pt x="2975394" y="134922"/>
                  </a:lnTo>
                  <a:lnTo>
                    <a:pt x="2956865" y="91026"/>
                  </a:lnTo>
                  <a:lnTo>
                    <a:pt x="2928127" y="53832"/>
                  </a:lnTo>
                  <a:lnTo>
                    <a:pt x="2890933" y="25094"/>
                  </a:lnTo>
                  <a:lnTo>
                    <a:pt x="2847037" y="6565"/>
                  </a:lnTo>
                  <a:lnTo>
                    <a:pt x="2798190" y="0"/>
                  </a:lnTo>
                  <a:close/>
                </a:path>
              </a:pathLst>
            </a:custGeom>
            <a:solidFill>
              <a:srgbClr val="622422"/>
            </a:solidFill>
          </p:spPr>
          <p:txBody>
            <a:bodyPr wrap="square" lIns="0" tIns="0" rIns="0" bIns="0" rtlCol="0"/>
            <a:lstStyle/>
            <a:p>
              <a:endParaRPr/>
            </a:p>
          </p:txBody>
        </p:sp>
        <p:sp>
          <p:nvSpPr>
            <p:cNvPr id="14" name="object 14"/>
            <p:cNvSpPr/>
            <p:nvPr/>
          </p:nvSpPr>
          <p:spPr>
            <a:xfrm>
              <a:off x="8491219" y="3416300"/>
              <a:ext cx="2981960" cy="1102360"/>
            </a:xfrm>
            <a:custGeom>
              <a:avLst/>
              <a:gdLst/>
              <a:ahLst/>
              <a:cxnLst/>
              <a:rect l="l" t="t" r="r" b="b"/>
              <a:pathLst>
                <a:path w="2981959" h="1102360">
                  <a:moveTo>
                    <a:pt x="0" y="183769"/>
                  </a:moveTo>
                  <a:lnTo>
                    <a:pt x="6565" y="134922"/>
                  </a:lnTo>
                  <a:lnTo>
                    <a:pt x="25094" y="91026"/>
                  </a:lnTo>
                  <a:lnTo>
                    <a:pt x="53832" y="53832"/>
                  </a:lnTo>
                  <a:lnTo>
                    <a:pt x="91026" y="25094"/>
                  </a:lnTo>
                  <a:lnTo>
                    <a:pt x="134922" y="6565"/>
                  </a:lnTo>
                  <a:lnTo>
                    <a:pt x="183769" y="0"/>
                  </a:lnTo>
                  <a:lnTo>
                    <a:pt x="2798190" y="0"/>
                  </a:lnTo>
                  <a:lnTo>
                    <a:pt x="2847037" y="6565"/>
                  </a:lnTo>
                  <a:lnTo>
                    <a:pt x="2890933" y="25094"/>
                  </a:lnTo>
                  <a:lnTo>
                    <a:pt x="2928127" y="53832"/>
                  </a:lnTo>
                  <a:lnTo>
                    <a:pt x="2956865" y="91026"/>
                  </a:lnTo>
                  <a:lnTo>
                    <a:pt x="2975394" y="134922"/>
                  </a:lnTo>
                  <a:lnTo>
                    <a:pt x="2981959" y="183769"/>
                  </a:lnTo>
                  <a:lnTo>
                    <a:pt x="2981959" y="918591"/>
                  </a:lnTo>
                  <a:lnTo>
                    <a:pt x="2975394" y="967437"/>
                  </a:lnTo>
                  <a:lnTo>
                    <a:pt x="2956865" y="1011333"/>
                  </a:lnTo>
                  <a:lnTo>
                    <a:pt x="2928127" y="1048527"/>
                  </a:lnTo>
                  <a:lnTo>
                    <a:pt x="2890933" y="1077265"/>
                  </a:lnTo>
                  <a:lnTo>
                    <a:pt x="2847037" y="1095794"/>
                  </a:lnTo>
                  <a:lnTo>
                    <a:pt x="2798190" y="1102360"/>
                  </a:lnTo>
                  <a:lnTo>
                    <a:pt x="183769" y="1102360"/>
                  </a:lnTo>
                  <a:lnTo>
                    <a:pt x="134922" y="1095794"/>
                  </a:lnTo>
                  <a:lnTo>
                    <a:pt x="91026" y="1077265"/>
                  </a:lnTo>
                  <a:lnTo>
                    <a:pt x="53832" y="1048527"/>
                  </a:lnTo>
                  <a:lnTo>
                    <a:pt x="25094" y="1011333"/>
                  </a:lnTo>
                  <a:lnTo>
                    <a:pt x="6565" y="967437"/>
                  </a:lnTo>
                  <a:lnTo>
                    <a:pt x="0" y="918591"/>
                  </a:lnTo>
                  <a:lnTo>
                    <a:pt x="0" y="183769"/>
                  </a:lnTo>
                  <a:close/>
                </a:path>
              </a:pathLst>
            </a:custGeom>
            <a:ln w="10160">
              <a:solidFill>
                <a:srgbClr val="C00000"/>
              </a:solidFill>
            </a:ln>
          </p:spPr>
          <p:txBody>
            <a:bodyPr wrap="square" lIns="0" tIns="0" rIns="0" bIns="0" rtlCol="0"/>
            <a:lstStyle/>
            <a:p>
              <a:endParaRPr/>
            </a:p>
          </p:txBody>
        </p:sp>
      </p:grpSp>
      <p:sp>
        <p:nvSpPr>
          <p:cNvPr id="15" name="object 15"/>
          <p:cNvSpPr txBox="1"/>
          <p:nvPr/>
        </p:nvSpPr>
        <p:spPr>
          <a:xfrm>
            <a:off x="9063355" y="3659504"/>
            <a:ext cx="1842135" cy="607695"/>
          </a:xfrm>
          <a:prstGeom prst="rect">
            <a:avLst/>
          </a:prstGeom>
        </p:spPr>
        <p:txBody>
          <a:bodyPr vert="horz" wrap="square" lIns="0" tIns="12700" rIns="0" bIns="0" rtlCol="0">
            <a:spAutoFit/>
          </a:bodyPr>
          <a:lstStyle/>
          <a:p>
            <a:pPr algn="ctr">
              <a:lnSpc>
                <a:spcPct val="100000"/>
              </a:lnSpc>
              <a:spcBef>
                <a:spcPts val="100"/>
              </a:spcBef>
            </a:pPr>
            <a:r>
              <a:rPr sz="2000" dirty="0">
                <a:solidFill>
                  <a:srgbClr val="FFFFFF"/>
                </a:solidFill>
                <a:latin typeface="Arial"/>
                <a:cs typeface="Arial"/>
              </a:rPr>
              <a:t>DILAKUKAN</a:t>
            </a:r>
            <a:endParaRPr sz="2000">
              <a:latin typeface="Arial"/>
              <a:cs typeface="Arial"/>
            </a:endParaRPr>
          </a:p>
          <a:p>
            <a:pPr algn="ctr">
              <a:lnSpc>
                <a:spcPct val="100000"/>
              </a:lnSpc>
              <a:spcBef>
                <a:spcPts val="20"/>
              </a:spcBef>
            </a:pPr>
            <a:r>
              <a:rPr sz="1800" b="1" spc="-35" dirty="0">
                <a:solidFill>
                  <a:srgbClr val="FFFFFF"/>
                </a:solidFill>
                <a:latin typeface="Arial"/>
                <a:cs typeface="Arial"/>
              </a:rPr>
              <a:t>LINTAS</a:t>
            </a:r>
            <a:r>
              <a:rPr sz="1800" b="1" dirty="0">
                <a:solidFill>
                  <a:srgbClr val="FFFFFF"/>
                </a:solidFill>
                <a:latin typeface="Arial"/>
                <a:cs typeface="Arial"/>
              </a:rPr>
              <a:t> </a:t>
            </a:r>
            <a:r>
              <a:rPr sz="1800" b="1" spc="-15" dirty="0">
                <a:solidFill>
                  <a:srgbClr val="FFFFFF"/>
                </a:solidFill>
                <a:latin typeface="Arial"/>
                <a:cs typeface="Arial"/>
              </a:rPr>
              <a:t>SEKTOR</a:t>
            </a:r>
            <a:endParaRPr sz="1800">
              <a:latin typeface="Arial"/>
              <a:cs typeface="Arial"/>
            </a:endParaRPr>
          </a:p>
        </p:txBody>
      </p:sp>
      <p:grpSp>
        <p:nvGrpSpPr>
          <p:cNvPr id="16" name="object 16"/>
          <p:cNvGrpSpPr/>
          <p:nvPr/>
        </p:nvGrpSpPr>
        <p:grpSpPr>
          <a:xfrm>
            <a:off x="8070085" y="4691835"/>
            <a:ext cx="3703320" cy="1273175"/>
            <a:chOff x="8070085" y="4691835"/>
            <a:chExt cx="3703320" cy="1273175"/>
          </a:xfrm>
        </p:grpSpPr>
        <p:pic>
          <p:nvPicPr>
            <p:cNvPr id="17" name="object 17"/>
            <p:cNvPicPr/>
            <p:nvPr/>
          </p:nvPicPr>
          <p:blipFill>
            <a:blip r:embed="rId5" cstate="print"/>
            <a:stretch>
              <a:fillRect/>
            </a:stretch>
          </p:blipFill>
          <p:spPr>
            <a:xfrm>
              <a:off x="8070085" y="4691835"/>
              <a:ext cx="3702816" cy="1203556"/>
            </a:xfrm>
            <a:prstGeom prst="rect">
              <a:avLst/>
            </a:prstGeom>
          </p:spPr>
        </p:pic>
        <p:pic>
          <p:nvPicPr>
            <p:cNvPr id="18" name="object 18"/>
            <p:cNvPicPr/>
            <p:nvPr/>
          </p:nvPicPr>
          <p:blipFill>
            <a:blip r:embed="rId6" cstate="print"/>
            <a:stretch>
              <a:fillRect/>
            </a:stretch>
          </p:blipFill>
          <p:spPr>
            <a:xfrm>
              <a:off x="8417560" y="4770120"/>
              <a:ext cx="3178048" cy="1194308"/>
            </a:xfrm>
            <a:prstGeom prst="rect">
              <a:avLst/>
            </a:prstGeom>
          </p:spPr>
        </p:pic>
        <p:sp>
          <p:nvSpPr>
            <p:cNvPr id="19" name="object 19"/>
            <p:cNvSpPr/>
            <p:nvPr/>
          </p:nvSpPr>
          <p:spPr>
            <a:xfrm>
              <a:off x="8122920" y="4721860"/>
              <a:ext cx="3601720" cy="1102360"/>
            </a:xfrm>
            <a:custGeom>
              <a:avLst/>
              <a:gdLst/>
              <a:ahLst/>
              <a:cxnLst/>
              <a:rect l="l" t="t" r="r" b="b"/>
              <a:pathLst>
                <a:path w="3601720" h="1102360">
                  <a:moveTo>
                    <a:pt x="3417951" y="0"/>
                  </a:moveTo>
                  <a:lnTo>
                    <a:pt x="183769" y="0"/>
                  </a:lnTo>
                  <a:lnTo>
                    <a:pt x="134922" y="6565"/>
                  </a:lnTo>
                  <a:lnTo>
                    <a:pt x="91026" y="25094"/>
                  </a:lnTo>
                  <a:lnTo>
                    <a:pt x="53832" y="53832"/>
                  </a:lnTo>
                  <a:lnTo>
                    <a:pt x="25094" y="91026"/>
                  </a:lnTo>
                  <a:lnTo>
                    <a:pt x="6565" y="134922"/>
                  </a:lnTo>
                  <a:lnTo>
                    <a:pt x="0" y="183769"/>
                  </a:lnTo>
                  <a:lnTo>
                    <a:pt x="0" y="918629"/>
                  </a:lnTo>
                  <a:lnTo>
                    <a:pt x="6565" y="967472"/>
                  </a:lnTo>
                  <a:lnTo>
                    <a:pt x="25094" y="1011362"/>
                  </a:lnTo>
                  <a:lnTo>
                    <a:pt x="53832" y="1048546"/>
                  </a:lnTo>
                  <a:lnTo>
                    <a:pt x="91026" y="1077275"/>
                  </a:lnTo>
                  <a:lnTo>
                    <a:pt x="134922" y="1095797"/>
                  </a:lnTo>
                  <a:lnTo>
                    <a:pt x="183769" y="1102359"/>
                  </a:lnTo>
                  <a:lnTo>
                    <a:pt x="3417951" y="1102359"/>
                  </a:lnTo>
                  <a:lnTo>
                    <a:pt x="3466797" y="1095797"/>
                  </a:lnTo>
                  <a:lnTo>
                    <a:pt x="3510693" y="1077275"/>
                  </a:lnTo>
                  <a:lnTo>
                    <a:pt x="3547887" y="1048546"/>
                  </a:lnTo>
                  <a:lnTo>
                    <a:pt x="3576625" y="1011362"/>
                  </a:lnTo>
                  <a:lnTo>
                    <a:pt x="3595154" y="967472"/>
                  </a:lnTo>
                  <a:lnTo>
                    <a:pt x="3601720" y="918629"/>
                  </a:lnTo>
                  <a:lnTo>
                    <a:pt x="3601720" y="183769"/>
                  </a:lnTo>
                  <a:lnTo>
                    <a:pt x="3595154" y="134922"/>
                  </a:lnTo>
                  <a:lnTo>
                    <a:pt x="3576625" y="91026"/>
                  </a:lnTo>
                  <a:lnTo>
                    <a:pt x="3547887" y="53832"/>
                  </a:lnTo>
                  <a:lnTo>
                    <a:pt x="3510693" y="25094"/>
                  </a:lnTo>
                  <a:lnTo>
                    <a:pt x="3466797" y="6565"/>
                  </a:lnTo>
                  <a:lnTo>
                    <a:pt x="3417951" y="0"/>
                  </a:lnTo>
                  <a:close/>
                </a:path>
              </a:pathLst>
            </a:custGeom>
            <a:solidFill>
              <a:srgbClr val="E36C09"/>
            </a:solidFill>
          </p:spPr>
          <p:txBody>
            <a:bodyPr wrap="square" lIns="0" tIns="0" rIns="0" bIns="0" rtlCol="0"/>
            <a:lstStyle/>
            <a:p>
              <a:endParaRPr/>
            </a:p>
          </p:txBody>
        </p:sp>
        <p:sp>
          <p:nvSpPr>
            <p:cNvPr id="20" name="object 20"/>
            <p:cNvSpPr/>
            <p:nvPr/>
          </p:nvSpPr>
          <p:spPr>
            <a:xfrm>
              <a:off x="8122920" y="4721860"/>
              <a:ext cx="3601720" cy="1102360"/>
            </a:xfrm>
            <a:custGeom>
              <a:avLst/>
              <a:gdLst/>
              <a:ahLst/>
              <a:cxnLst/>
              <a:rect l="l" t="t" r="r" b="b"/>
              <a:pathLst>
                <a:path w="3601720" h="1102360">
                  <a:moveTo>
                    <a:pt x="0" y="183769"/>
                  </a:moveTo>
                  <a:lnTo>
                    <a:pt x="6565" y="134922"/>
                  </a:lnTo>
                  <a:lnTo>
                    <a:pt x="25094" y="91026"/>
                  </a:lnTo>
                  <a:lnTo>
                    <a:pt x="53832" y="53832"/>
                  </a:lnTo>
                  <a:lnTo>
                    <a:pt x="91026" y="25094"/>
                  </a:lnTo>
                  <a:lnTo>
                    <a:pt x="134922" y="6565"/>
                  </a:lnTo>
                  <a:lnTo>
                    <a:pt x="183769" y="0"/>
                  </a:lnTo>
                  <a:lnTo>
                    <a:pt x="3417951" y="0"/>
                  </a:lnTo>
                  <a:lnTo>
                    <a:pt x="3466797" y="6565"/>
                  </a:lnTo>
                  <a:lnTo>
                    <a:pt x="3510693" y="25094"/>
                  </a:lnTo>
                  <a:lnTo>
                    <a:pt x="3547887" y="53832"/>
                  </a:lnTo>
                  <a:lnTo>
                    <a:pt x="3576625" y="91026"/>
                  </a:lnTo>
                  <a:lnTo>
                    <a:pt x="3595154" y="134922"/>
                  </a:lnTo>
                  <a:lnTo>
                    <a:pt x="3601720" y="183769"/>
                  </a:lnTo>
                  <a:lnTo>
                    <a:pt x="3601720" y="918629"/>
                  </a:lnTo>
                  <a:lnTo>
                    <a:pt x="3595154" y="967472"/>
                  </a:lnTo>
                  <a:lnTo>
                    <a:pt x="3576625" y="1011362"/>
                  </a:lnTo>
                  <a:lnTo>
                    <a:pt x="3547887" y="1048546"/>
                  </a:lnTo>
                  <a:lnTo>
                    <a:pt x="3510693" y="1077275"/>
                  </a:lnTo>
                  <a:lnTo>
                    <a:pt x="3466797" y="1095797"/>
                  </a:lnTo>
                  <a:lnTo>
                    <a:pt x="3417951" y="1102359"/>
                  </a:lnTo>
                  <a:lnTo>
                    <a:pt x="183769" y="1102359"/>
                  </a:lnTo>
                  <a:lnTo>
                    <a:pt x="134922" y="1095797"/>
                  </a:lnTo>
                  <a:lnTo>
                    <a:pt x="91026" y="1077275"/>
                  </a:lnTo>
                  <a:lnTo>
                    <a:pt x="53832" y="1048546"/>
                  </a:lnTo>
                  <a:lnTo>
                    <a:pt x="25094" y="1011362"/>
                  </a:lnTo>
                  <a:lnTo>
                    <a:pt x="6565" y="967472"/>
                  </a:lnTo>
                  <a:lnTo>
                    <a:pt x="0" y="918629"/>
                  </a:lnTo>
                  <a:lnTo>
                    <a:pt x="0" y="183769"/>
                  </a:lnTo>
                  <a:close/>
                </a:path>
              </a:pathLst>
            </a:custGeom>
            <a:ln w="10160">
              <a:solidFill>
                <a:srgbClr val="974707"/>
              </a:solidFill>
            </a:ln>
          </p:spPr>
          <p:txBody>
            <a:bodyPr wrap="square" lIns="0" tIns="0" rIns="0" bIns="0" rtlCol="0"/>
            <a:lstStyle/>
            <a:p>
              <a:endParaRPr/>
            </a:p>
          </p:txBody>
        </p:sp>
      </p:grpSp>
      <p:sp>
        <p:nvSpPr>
          <p:cNvPr id="21" name="object 21"/>
          <p:cNvSpPr txBox="1"/>
          <p:nvPr/>
        </p:nvSpPr>
        <p:spPr>
          <a:xfrm>
            <a:off x="8608694" y="4942522"/>
            <a:ext cx="2644775" cy="63563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Arial"/>
                <a:cs typeface="Arial"/>
              </a:rPr>
              <a:t>KONTRIBUSI </a:t>
            </a:r>
            <a:r>
              <a:rPr sz="4000" b="1" dirty="0">
                <a:solidFill>
                  <a:srgbClr val="000090"/>
                </a:solidFill>
                <a:latin typeface="Arial"/>
                <a:cs typeface="Arial"/>
              </a:rPr>
              <a:t>70</a:t>
            </a:r>
            <a:r>
              <a:rPr sz="4000" b="1" spc="-50" dirty="0">
                <a:solidFill>
                  <a:srgbClr val="000090"/>
                </a:solidFill>
                <a:latin typeface="Arial"/>
                <a:cs typeface="Arial"/>
              </a:rPr>
              <a:t> </a:t>
            </a:r>
            <a:r>
              <a:rPr sz="4000" b="1" dirty="0">
                <a:solidFill>
                  <a:srgbClr val="000090"/>
                </a:solidFill>
                <a:latin typeface="Arial"/>
                <a:cs typeface="Arial"/>
              </a:rPr>
              <a:t>%</a:t>
            </a:r>
            <a:endParaRPr sz="4000">
              <a:latin typeface="Arial"/>
              <a:cs typeface="Arial"/>
            </a:endParaRPr>
          </a:p>
        </p:txBody>
      </p:sp>
      <p:grpSp>
        <p:nvGrpSpPr>
          <p:cNvPr id="22" name="object 22"/>
          <p:cNvGrpSpPr/>
          <p:nvPr/>
        </p:nvGrpSpPr>
        <p:grpSpPr>
          <a:xfrm>
            <a:off x="8231380" y="837305"/>
            <a:ext cx="995933" cy="754634"/>
            <a:chOff x="7241540" y="510539"/>
            <a:chExt cx="995933" cy="754634"/>
          </a:xfrm>
        </p:grpSpPr>
        <p:pic>
          <p:nvPicPr>
            <p:cNvPr id="23" name="object 23"/>
            <p:cNvPicPr/>
            <p:nvPr/>
          </p:nvPicPr>
          <p:blipFill>
            <a:blip r:embed="rId7" cstate="print"/>
            <a:stretch>
              <a:fillRect/>
            </a:stretch>
          </p:blipFill>
          <p:spPr>
            <a:xfrm>
              <a:off x="7241540" y="510539"/>
              <a:ext cx="995933" cy="754634"/>
            </a:xfrm>
            <a:prstGeom prst="rect">
              <a:avLst/>
            </a:prstGeom>
          </p:spPr>
        </p:pic>
        <p:sp>
          <p:nvSpPr>
            <p:cNvPr id="24" name="object 24"/>
            <p:cNvSpPr/>
            <p:nvPr/>
          </p:nvSpPr>
          <p:spPr>
            <a:xfrm>
              <a:off x="7275194" y="550290"/>
              <a:ext cx="898525" cy="657225"/>
            </a:xfrm>
            <a:custGeom>
              <a:avLst/>
              <a:gdLst/>
              <a:ahLst/>
              <a:cxnLst/>
              <a:rect l="l" t="t" r="r" b="b"/>
              <a:pathLst>
                <a:path w="898525" h="657225">
                  <a:moveTo>
                    <a:pt x="880528" y="104012"/>
                  </a:moveTo>
                  <a:lnTo>
                    <a:pt x="687451" y="104012"/>
                  </a:lnTo>
                  <a:lnTo>
                    <a:pt x="706264" y="105417"/>
                  </a:lnTo>
                  <a:lnTo>
                    <a:pt x="722899" y="109632"/>
                  </a:lnTo>
                  <a:lnTo>
                    <a:pt x="759588" y="139021"/>
                  </a:lnTo>
                  <a:lnTo>
                    <a:pt x="772286" y="191135"/>
                  </a:lnTo>
                  <a:lnTo>
                    <a:pt x="770667" y="210139"/>
                  </a:lnTo>
                  <a:lnTo>
                    <a:pt x="757713" y="248481"/>
                  </a:lnTo>
                  <a:lnTo>
                    <a:pt x="732662" y="285109"/>
                  </a:lnTo>
                  <a:lnTo>
                    <a:pt x="680656" y="338691"/>
                  </a:lnTo>
                  <a:lnTo>
                    <a:pt x="642365" y="375031"/>
                  </a:lnTo>
                  <a:lnTo>
                    <a:pt x="594048" y="421489"/>
                  </a:lnTo>
                  <a:lnTo>
                    <a:pt x="554434" y="463137"/>
                  </a:lnTo>
                  <a:lnTo>
                    <a:pt x="523511" y="499975"/>
                  </a:lnTo>
                  <a:lnTo>
                    <a:pt x="501269" y="532003"/>
                  </a:lnTo>
                  <a:lnTo>
                    <a:pt x="472725" y="592851"/>
                  </a:lnTo>
                  <a:lnTo>
                    <a:pt x="458470" y="657225"/>
                  </a:lnTo>
                  <a:lnTo>
                    <a:pt x="898144" y="657225"/>
                  </a:lnTo>
                  <a:lnTo>
                    <a:pt x="898144" y="540638"/>
                  </a:lnTo>
                  <a:lnTo>
                    <a:pt x="649097" y="540638"/>
                  </a:lnTo>
                  <a:lnTo>
                    <a:pt x="654431" y="532003"/>
                  </a:lnTo>
                  <a:lnTo>
                    <a:pt x="685373" y="494601"/>
                  </a:lnTo>
                  <a:lnTo>
                    <a:pt x="722953" y="458406"/>
                  </a:lnTo>
                  <a:lnTo>
                    <a:pt x="777365" y="407858"/>
                  </a:lnTo>
                  <a:lnTo>
                    <a:pt x="800211" y="385397"/>
                  </a:lnTo>
                  <a:lnTo>
                    <a:pt x="832103" y="350012"/>
                  </a:lnTo>
                  <a:lnTo>
                    <a:pt x="861869" y="307213"/>
                  </a:lnTo>
                  <a:lnTo>
                    <a:pt x="882396" y="266319"/>
                  </a:lnTo>
                  <a:lnTo>
                    <a:pt x="894222" y="225266"/>
                  </a:lnTo>
                  <a:lnTo>
                    <a:pt x="898144" y="182118"/>
                  </a:lnTo>
                  <a:lnTo>
                    <a:pt x="894689" y="144851"/>
                  </a:lnTo>
                  <a:lnTo>
                    <a:pt x="884316" y="110775"/>
                  </a:lnTo>
                  <a:lnTo>
                    <a:pt x="880528" y="104012"/>
                  </a:lnTo>
                  <a:close/>
                </a:path>
                <a:path w="898525" h="657225">
                  <a:moveTo>
                    <a:pt x="690626" y="0"/>
                  </a:moveTo>
                  <a:lnTo>
                    <a:pt x="648263" y="2811"/>
                  </a:lnTo>
                  <a:lnTo>
                    <a:pt x="609568" y="11255"/>
                  </a:lnTo>
                  <a:lnTo>
                    <a:pt x="543178" y="45085"/>
                  </a:lnTo>
                  <a:lnTo>
                    <a:pt x="496236" y="104822"/>
                  </a:lnTo>
                  <a:lnTo>
                    <a:pt x="481724" y="145651"/>
                  </a:lnTo>
                  <a:lnTo>
                    <a:pt x="473201" y="193801"/>
                  </a:lnTo>
                  <a:lnTo>
                    <a:pt x="598170" y="206248"/>
                  </a:lnTo>
                  <a:lnTo>
                    <a:pt x="601196" y="180766"/>
                  </a:lnTo>
                  <a:lnTo>
                    <a:pt x="606663" y="159178"/>
                  </a:lnTo>
                  <a:lnTo>
                    <a:pt x="637587" y="117300"/>
                  </a:lnTo>
                  <a:lnTo>
                    <a:pt x="687451" y="104012"/>
                  </a:lnTo>
                  <a:lnTo>
                    <a:pt x="880528" y="104012"/>
                  </a:lnTo>
                  <a:lnTo>
                    <a:pt x="867015" y="79890"/>
                  </a:lnTo>
                  <a:lnTo>
                    <a:pt x="842772" y="52197"/>
                  </a:lnTo>
                  <a:lnTo>
                    <a:pt x="812534" y="29360"/>
                  </a:lnTo>
                  <a:lnTo>
                    <a:pt x="777081" y="13049"/>
                  </a:lnTo>
                  <a:lnTo>
                    <a:pt x="736437" y="3262"/>
                  </a:lnTo>
                  <a:lnTo>
                    <a:pt x="690626" y="0"/>
                  </a:lnTo>
                  <a:close/>
                </a:path>
                <a:path w="898525" h="657225">
                  <a:moveTo>
                    <a:pt x="287527" y="184404"/>
                  </a:moveTo>
                  <a:lnTo>
                    <a:pt x="162051" y="184404"/>
                  </a:lnTo>
                  <a:lnTo>
                    <a:pt x="162051" y="657225"/>
                  </a:lnTo>
                  <a:lnTo>
                    <a:pt x="287527" y="657225"/>
                  </a:lnTo>
                  <a:lnTo>
                    <a:pt x="287527" y="184404"/>
                  </a:lnTo>
                  <a:close/>
                </a:path>
                <a:path w="898525" h="657225">
                  <a:moveTo>
                    <a:pt x="287527" y="0"/>
                  </a:moveTo>
                  <a:lnTo>
                    <a:pt x="185674" y="0"/>
                  </a:lnTo>
                  <a:lnTo>
                    <a:pt x="172723" y="28977"/>
                  </a:lnTo>
                  <a:lnTo>
                    <a:pt x="155225" y="56086"/>
                  </a:lnTo>
                  <a:lnTo>
                    <a:pt x="106679" y="104648"/>
                  </a:lnTo>
                  <a:lnTo>
                    <a:pt x="51244" y="142366"/>
                  </a:lnTo>
                  <a:lnTo>
                    <a:pt x="0" y="165608"/>
                  </a:lnTo>
                  <a:lnTo>
                    <a:pt x="0" y="279526"/>
                  </a:lnTo>
                  <a:lnTo>
                    <a:pt x="45126" y="262002"/>
                  </a:lnTo>
                  <a:lnTo>
                    <a:pt x="87169" y="240299"/>
                  </a:lnTo>
                  <a:lnTo>
                    <a:pt x="126140" y="214429"/>
                  </a:lnTo>
                  <a:lnTo>
                    <a:pt x="162051" y="184404"/>
                  </a:lnTo>
                  <a:lnTo>
                    <a:pt x="287527" y="184404"/>
                  </a:lnTo>
                  <a:lnTo>
                    <a:pt x="287527" y="0"/>
                  </a:lnTo>
                  <a:close/>
                </a:path>
              </a:pathLst>
            </a:custGeom>
            <a:solidFill>
              <a:srgbClr val="403052"/>
            </a:solidFill>
          </p:spPr>
          <p:txBody>
            <a:bodyPr wrap="square" lIns="0" tIns="0" rIns="0" bIns="0" rtlCol="0"/>
            <a:lstStyle/>
            <a:p>
              <a:endParaRPr/>
            </a:p>
          </p:txBody>
        </p:sp>
        <p:sp>
          <p:nvSpPr>
            <p:cNvPr id="25" name="object 25"/>
            <p:cNvSpPr/>
            <p:nvPr/>
          </p:nvSpPr>
          <p:spPr>
            <a:xfrm>
              <a:off x="7275194" y="550290"/>
              <a:ext cx="898525" cy="657225"/>
            </a:xfrm>
            <a:custGeom>
              <a:avLst/>
              <a:gdLst/>
              <a:ahLst/>
              <a:cxnLst/>
              <a:rect l="l" t="t" r="r" b="b"/>
              <a:pathLst>
                <a:path w="898525" h="657225">
                  <a:moveTo>
                    <a:pt x="690626" y="0"/>
                  </a:moveTo>
                  <a:lnTo>
                    <a:pt x="736437" y="3262"/>
                  </a:lnTo>
                  <a:lnTo>
                    <a:pt x="777081" y="13049"/>
                  </a:lnTo>
                  <a:lnTo>
                    <a:pt x="812534" y="29360"/>
                  </a:lnTo>
                  <a:lnTo>
                    <a:pt x="867015" y="79890"/>
                  </a:lnTo>
                  <a:lnTo>
                    <a:pt x="894689" y="144851"/>
                  </a:lnTo>
                  <a:lnTo>
                    <a:pt x="898144" y="182118"/>
                  </a:lnTo>
                  <a:lnTo>
                    <a:pt x="897165" y="203954"/>
                  </a:lnTo>
                  <a:lnTo>
                    <a:pt x="889303" y="246054"/>
                  </a:lnTo>
                  <a:lnTo>
                    <a:pt x="873269" y="286539"/>
                  </a:lnTo>
                  <a:lnTo>
                    <a:pt x="848159" y="328362"/>
                  </a:lnTo>
                  <a:lnTo>
                    <a:pt x="818461" y="366103"/>
                  </a:lnTo>
                  <a:lnTo>
                    <a:pt x="777365" y="407858"/>
                  </a:lnTo>
                  <a:lnTo>
                    <a:pt x="722953" y="458406"/>
                  </a:lnTo>
                  <a:lnTo>
                    <a:pt x="701436" y="478790"/>
                  </a:lnTo>
                  <a:lnTo>
                    <a:pt x="667206" y="514725"/>
                  </a:lnTo>
                  <a:lnTo>
                    <a:pt x="649097" y="540638"/>
                  </a:lnTo>
                  <a:lnTo>
                    <a:pt x="898144" y="540638"/>
                  </a:lnTo>
                  <a:lnTo>
                    <a:pt x="898144" y="657225"/>
                  </a:lnTo>
                  <a:lnTo>
                    <a:pt x="458470" y="657225"/>
                  </a:lnTo>
                  <a:lnTo>
                    <a:pt x="463800" y="624603"/>
                  </a:lnTo>
                  <a:lnTo>
                    <a:pt x="485223" y="561980"/>
                  </a:lnTo>
                  <a:lnTo>
                    <a:pt x="523511" y="499975"/>
                  </a:lnTo>
                  <a:lnTo>
                    <a:pt x="554434" y="463137"/>
                  </a:lnTo>
                  <a:lnTo>
                    <a:pt x="594048" y="421489"/>
                  </a:lnTo>
                  <a:lnTo>
                    <a:pt x="642365" y="375031"/>
                  </a:lnTo>
                  <a:lnTo>
                    <a:pt x="680656" y="338691"/>
                  </a:lnTo>
                  <a:lnTo>
                    <a:pt x="710755" y="308721"/>
                  </a:lnTo>
                  <a:lnTo>
                    <a:pt x="746378" y="267843"/>
                  </a:lnTo>
                  <a:lnTo>
                    <a:pt x="765809" y="229250"/>
                  </a:lnTo>
                  <a:lnTo>
                    <a:pt x="772286" y="191135"/>
                  </a:lnTo>
                  <a:lnTo>
                    <a:pt x="770880" y="171319"/>
                  </a:lnTo>
                  <a:lnTo>
                    <a:pt x="749680" y="126492"/>
                  </a:lnTo>
                  <a:lnTo>
                    <a:pt x="706264" y="105417"/>
                  </a:lnTo>
                  <a:lnTo>
                    <a:pt x="687451" y="104012"/>
                  </a:lnTo>
                  <a:lnTo>
                    <a:pt x="668829" y="105489"/>
                  </a:lnTo>
                  <a:lnTo>
                    <a:pt x="624966" y="127635"/>
                  </a:lnTo>
                  <a:lnTo>
                    <a:pt x="601196" y="180766"/>
                  </a:lnTo>
                  <a:lnTo>
                    <a:pt x="598170" y="206248"/>
                  </a:lnTo>
                  <a:lnTo>
                    <a:pt x="473201" y="193801"/>
                  </a:lnTo>
                  <a:lnTo>
                    <a:pt x="481724" y="145651"/>
                  </a:lnTo>
                  <a:lnTo>
                    <a:pt x="496236" y="104822"/>
                  </a:lnTo>
                  <a:lnTo>
                    <a:pt x="516725" y="71304"/>
                  </a:lnTo>
                  <a:lnTo>
                    <a:pt x="574540" y="25342"/>
                  </a:lnTo>
                  <a:lnTo>
                    <a:pt x="648263" y="2811"/>
                  </a:lnTo>
                  <a:lnTo>
                    <a:pt x="690626" y="0"/>
                  </a:lnTo>
                  <a:close/>
                </a:path>
                <a:path w="898525" h="657225">
                  <a:moveTo>
                    <a:pt x="185674" y="0"/>
                  </a:moveTo>
                  <a:lnTo>
                    <a:pt x="287527" y="0"/>
                  </a:lnTo>
                  <a:lnTo>
                    <a:pt x="287527" y="657225"/>
                  </a:lnTo>
                  <a:lnTo>
                    <a:pt x="162051" y="657225"/>
                  </a:lnTo>
                  <a:lnTo>
                    <a:pt x="162051" y="184404"/>
                  </a:lnTo>
                  <a:lnTo>
                    <a:pt x="126140" y="214429"/>
                  </a:lnTo>
                  <a:lnTo>
                    <a:pt x="87169" y="240299"/>
                  </a:lnTo>
                  <a:lnTo>
                    <a:pt x="45126" y="262002"/>
                  </a:lnTo>
                  <a:lnTo>
                    <a:pt x="0" y="279526"/>
                  </a:lnTo>
                  <a:lnTo>
                    <a:pt x="0" y="165608"/>
                  </a:lnTo>
                  <a:lnTo>
                    <a:pt x="25098" y="155797"/>
                  </a:lnTo>
                  <a:lnTo>
                    <a:pt x="51244" y="142366"/>
                  </a:lnTo>
                  <a:lnTo>
                    <a:pt x="106679" y="104648"/>
                  </a:lnTo>
                  <a:lnTo>
                    <a:pt x="155225" y="56086"/>
                  </a:lnTo>
                  <a:lnTo>
                    <a:pt x="172723" y="28977"/>
                  </a:lnTo>
                  <a:lnTo>
                    <a:pt x="185674" y="0"/>
                  </a:lnTo>
                  <a:close/>
                </a:path>
              </a:pathLst>
            </a:custGeom>
            <a:ln w="12700">
              <a:solidFill>
                <a:srgbClr val="403052"/>
              </a:solidFill>
            </a:ln>
          </p:spPr>
          <p:txBody>
            <a:bodyPr wrap="square" lIns="0" tIns="0" rIns="0" bIns="0" rtlCol="0"/>
            <a:lstStyle/>
            <a:p>
              <a:endParaRPr/>
            </a:p>
          </p:txBody>
        </p:sp>
      </p:grpSp>
    </p:spTree>
    <p:extLst>
      <p:ext uri="{BB962C8B-B14F-4D97-AF65-F5344CB8AC3E}">
        <p14:creationId xmlns:p14="http://schemas.microsoft.com/office/powerpoint/2010/main" val="40436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5"/>
          <p:cNvSpPr>
            <a:spLocks noGrp="1"/>
          </p:cNvSpPr>
          <p:nvPr>
            <p:ph type="title"/>
          </p:nvPr>
        </p:nvSpPr>
        <p:spPr>
          <a:xfrm>
            <a:off x="2057400" y="685800"/>
            <a:ext cx="8229600" cy="685800"/>
          </a:xfrm>
        </p:spPr>
        <p:txBody>
          <a:bodyPr/>
          <a:lstStyle/>
          <a:p>
            <a:pPr>
              <a:spcBef>
                <a:spcPct val="50000"/>
              </a:spcBef>
            </a:pPr>
            <a:endParaRPr lang="id-ID" altLang="en-US" sz="3200" dirty="0">
              <a:latin typeface="Berlin Sans FB" panose="020E0602020502020306" pitchFamily="34" charset="0"/>
              <a:cs typeface="Arial" panose="020B0604020202020204" pitchFamily="34" charset="0"/>
            </a:endParaRPr>
          </a:p>
        </p:txBody>
      </p:sp>
      <p:sp>
        <p:nvSpPr>
          <p:cNvPr id="9220" name="Content Placeholder 5"/>
          <p:cNvSpPr>
            <a:spLocks noGrp="1"/>
          </p:cNvSpPr>
          <p:nvPr>
            <p:ph idx="1"/>
          </p:nvPr>
        </p:nvSpPr>
        <p:spPr>
          <a:xfrm>
            <a:off x="1981200" y="1524001"/>
            <a:ext cx="8229600" cy="4602163"/>
          </a:xfrm>
        </p:spPr>
        <p:txBody>
          <a:bodyPr/>
          <a:lstStyle/>
          <a:p>
            <a:pPr marL="0" indent="0">
              <a:buNone/>
            </a:pPr>
            <a:endParaRPr lang="id-ID" altLang="en-US" sz="4800" dirty="0">
              <a:latin typeface="Berlin Sans FB" panose="020E0602020502020306" pitchFamily="34" charset="0"/>
              <a:cs typeface="Arial" panose="020B0604020202020204" pitchFamily="34" charset="0"/>
            </a:endParaRPr>
          </a:p>
          <a:p>
            <a:pPr marL="0" indent="0" algn="ctr">
              <a:buNone/>
            </a:pPr>
            <a:r>
              <a:rPr lang="id-ID" altLang="en-US" sz="4800" dirty="0">
                <a:latin typeface="Berlin Sans FB" panose="020E0602020502020306" pitchFamily="34" charset="0"/>
                <a:cs typeface="Arial" panose="020B0604020202020204" pitchFamily="34" charset="0"/>
              </a:rPr>
              <a:t>Kurang Energi Protein</a:t>
            </a:r>
          </a:p>
          <a:p>
            <a:pPr marL="0" indent="0" algn="ctr">
              <a:buNone/>
            </a:pPr>
            <a:r>
              <a:rPr lang="id-ID" altLang="en-US" sz="4800" dirty="0">
                <a:latin typeface="Berlin Sans FB" panose="020E0602020502020306" pitchFamily="34" charset="0"/>
                <a:cs typeface="Arial" panose="020B0604020202020204" pitchFamily="34" charset="0"/>
              </a:rPr>
              <a:t>(KEP)</a:t>
            </a:r>
          </a:p>
        </p:txBody>
      </p:sp>
    </p:spTree>
    <p:extLst>
      <p:ext uri="{BB962C8B-B14F-4D97-AF65-F5344CB8AC3E}">
        <p14:creationId xmlns:p14="http://schemas.microsoft.com/office/powerpoint/2010/main" val="881702609"/>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5"/>
          <p:cNvSpPr>
            <a:spLocks noGrp="1"/>
          </p:cNvSpPr>
          <p:nvPr>
            <p:ph type="title"/>
          </p:nvPr>
        </p:nvSpPr>
        <p:spPr>
          <a:xfrm>
            <a:off x="2057400" y="685800"/>
            <a:ext cx="8229600" cy="685800"/>
          </a:xfrm>
        </p:spPr>
        <p:txBody>
          <a:bodyPr/>
          <a:lstStyle/>
          <a:p>
            <a:pPr>
              <a:spcBef>
                <a:spcPct val="50000"/>
              </a:spcBef>
            </a:pPr>
            <a:r>
              <a:rPr lang="id-ID" altLang="en-US" sz="3200">
                <a:latin typeface="Berlin Sans FB" panose="020E0602020502020306" pitchFamily="34" charset="0"/>
                <a:cs typeface="Arial" panose="020B0604020202020204" pitchFamily="34" charset="0"/>
              </a:rPr>
              <a:t>Penyebab </a:t>
            </a:r>
          </a:p>
        </p:txBody>
      </p:sp>
      <p:sp>
        <p:nvSpPr>
          <p:cNvPr id="10244" name="Content Placeholder 5"/>
          <p:cNvSpPr>
            <a:spLocks noGrp="1"/>
          </p:cNvSpPr>
          <p:nvPr>
            <p:ph idx="1"/>
          </p:nvPr>
        </p:nvSpPr>
        <p:spPr>
          <a:xfrm>
            <a:off x="1981200" y="1524001"/>
            <a:ext cx="8229600" cy="4602163"/>
          </a:xfrm>
        </p:spPr>
        <p:txBody>
          <a:bodyPr/>
          <a:lstStyle/>
          <a:p>
            <a:pPr algn="just"/>
            <a:r>
              <a:rPr lang="id-ID" altLang="en-US" sz="2400">
                <a:latin typeface="Berlin Sans FB" panose="020E0602020502020306" pitchFamily="34" charset="0"/>
              </a:rPr>
              <a:t>Penyebab KEP dapat dibagi kepada dua penyebab yaitu malnutrisi primer dan malnutrisi sekunder. </a:t>
            </a:r>
          </a:p>
          <a:p>
            <a:pPr algn="just"/>
            <a:r>
              <a:rPr lang="id-ID" altLang="en-US" sz="2400">
                <a:latin typeface="Berlin Sans FB" panose="020E0602020502020306" pitchFamily="34" charset="0"/>
              </a:rPr>
              <a:t>Malnutrisi primer adalah keadaan kurang gizi yang disebabkan oleh asupan protein maupun energi yang tidak adekuat. </a:t>
            </a:r>
          </a:p>
          <a:p>
            <a:pPr algn="just"/>
            <a:r>
              <a:rPr lang="id-ID" altLang="en-US" sz="2400">
                <a:latin typeface="Berlin Sans FB" panose="020E0602020502020306" pitchFamily="34" charset="0"/>
              </a:rPr>
              <a:t>Malnutrisi sekunder adalah malnutrisi yang terjadi karena kebutuhan yang meningkat, menurunnya absorpsi dan/atau peningkatan kehilangan protein maupun energi dari tubuh (Kleigmen </a:t>
            </a:r>
            <a:r>
              <a:rPr lang="id-ID" altLang="en-US" sz="2400" i="1">
                <a:latin typeface="Berlin Sans FB" panose="020E0602020502020306" pitchFamily="34" charset="0"/>
              </a:rPr>
              <a:t>et al</a:t>
            </a:r>
            <a:r>
              <a:rPr lang="id-ID" altLang="en-US" sz="2400">
                <a:latin typeface="Berlin Sans FB" panose="020E0602020502020306" pitchFamily="34" charset="0"/>
              </a:rPr>
              <a:t>, 2007).</a:t>
            </a:r>
          </a:p>
          <a:p>
            <a:endParaRPr lang="id-ID" alt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524099"/>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5"/>
          <p:cNvSpPr>
            <a:spLocks noGrp="1"/>
          </p:cNvSpPr>
          <p:nvPr>
            <p:ph type="title"/>
          </p:nvPr>
        </p:nvSpPr>
        <p:spPr>
          <a:xfrm>
            <a:off x="2057400" y="685800"/>
            <a:ext cx="8229600" cy="685800"/>
          </a:xfrm>
        </p:spPr>
        <p:txBody>
          <a:bodyPr/>
          <a:lstStyle/>
          <a:p>
            <a:pPr>
              <a:spcBef>
                <a:spcPct val="50000"/>
              </a:spcBef>
            </a:pPr>
            <a:endParaRPr lang="id-ID" altLang="en-US" sz="3200">
              <a:latin typeface="Arial" panose="020B0604020202020204" pitchFamily="34" charset="0"/>
              <a:cs typeface="Arial" panose="020B0604020202020204" pitchFamily="34" charset="0"/>
            </a:endParaRPr>
          </a:p>
        </p:txBody>
      </p:sp>
      <p:sp>
        <p:nvSpPr>
          <p:cNvPr id="11268" name="Content Placeholder 5"/>
          <p:cNvSpPr>
            <a:spLocks noGrp="1"/>
          </p:cNvSpPr>
          <p:nvPr>
            <p:ph idx="1"/>
          </p:nvPr>
        </p:nvSpPr>
        <p:spPr>
          <a:xfrm>
            <a:off x="1981200" y="1524001"/>
            <a:ext cx="8229600" cy="4602163"/>
          </a:xfrm>
        </p:spPr>
        <p:txBody>
          <a:bodyPr/>
          <a:lstStyle/>
          <a:p>
            <a:pPr algn="just"/>
            <a:r>
              <a:rPr lang="id-ID" altLang="en-US" sz="2400">
                <a:latin typeface="Berlin Sans FB" panose="020E0602020502020306" pitchFamily="34" charset="0"/>
              </a:rPr>
              <a:t>Parameter keparahan dan klasifikasi KEP dapat diukur dengan menggunakan indikator antropometri. </a:t>
            </a:r>
          </a:p>
          <a:p>
            <a:pPr algn="just"/>
            <a:r>
              <a:rPr lang="id-ID" altLang="en-US" sz="2400">
                <a:latin typeface="Berlin Sans FB" panose="020E0602020502020306" pitchFamily="34" charset="0"/>
              </a:rPr>
              <a:t>Indikator berat badan terhadap tinggi badan (BB/TB) dapat digunakan sebagai petunjuk dalam penentuan status gizi sekarang dan tinggi badan terhadap usia (TB/U) digunakan sebagai petunjuk tentang keadaan gizi masa lampau. </a:t>
            </a:r>
          </a:p>
          <a:p>
            <a:pPr algn="just"/>
            <a:r>
              <a:rPr lang="id-ID" altLang="en-US" sz="2400">
                <a:latin typeface="Berlin Sans FB" panose="020E0602020502020306" pitchFamily="34" charset="0"/>
              </a:rPr>
              <a:t>Departemen Kesehatan RI (2000) merekomendasikan baku WHO-NCHS untuk digunakan sebagai baku antropometri di Indonesia. Anak dikatakan menderita KEP apabila berada di bawah -2 Z-score dari setiap indikator (Arisman, 2010).</a:t>
            </a:r>
          </a:p>
          <a:p>
            <a:endParaRPr lang="id-ID" alt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6950675"/>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5"/>
          <p:cNvSpPr>
            <a:spLocks noGrp="1"/>
          </p:cNvSpPr>
          <p:nvPr>
            <p:ph type="title"/>
          </p:nvPr>
        </p:nvSpPr>
        <p:spPr>
          <a:xfrm>
            <a:off x="2057400" y="685800"/>
            <a:ext cx="8229600" cy="685800"/>
          </a:xfrm>
        </p:spPr>
        <p:txBody>
          <a:bodyPr/>
          <a:lstStyle/>
          <a:p>
            <a:pPr>
              <a:spcBef>
                <a:spcPct val="50000"/>
              </a:spcBef>
            </a:pPr>
            <a:r>
              <a:rPr lang="id-ID" altLang="en-US" sz="3200">
                <a:latin typeface="Berlin Sans FB" panose="020E0602020502020306" pitchFamily="34" charset="0"/>
                <a:cs typeface="Arial" panose="020B0604020202020204" pitchFamily="34" charset="0"/>
              </a:rPr>
              <a:t>Klasifikasi KEP</a:t>
            </a:r>
          </a:p>
        </p:txBody>
      </p:sp>
      <p:sp>
        <p:nvSpPr>
          <p:cNvPr id="12292" name="Content Placeholder 5"/>
          <p:cNvSpPr>
            <a:spLocks noGrp="1"/>
          </p:cNvSpPr>
          <p:nvPr>
            <p:ph idx="1"/>
          </p:nvPr>
        </p:nvSpPr>
        <p:spPr>
          <a:xfrm>
            <a:off x="1981200" y="1524001"/>
            <a:ext cx="8229600" cy="4602163"/>
          </a:xfrm>
        </p:spPr>
        <p:txBody>
          <a:bodyPr/>
          <a:lstStyle/>
          <a:p>
            <a:r>
              <a:rPr lang="id-ID" altLang="en-US" sz="2200">
                <a:latin typeface="Berlin Sans FB" panose="020E0602020502020306" pitchFamily="34" charset="0"/>
                <a:cs typeface="Arial" panose="020B0604020202020204" pitchFamily="34" charset="0"/>
              </a:rPr>
              <a:t>Kwashiorkor </a:t>
            </a:r>
          </a:p>
          <a:p>
            <a:r>
              <a:rPr lang="id-ID" altLang="en-US" sz="2200">
                <a:latin typeface="Berlin Sans FB" panose="020E0602020502020306" pitchFamily="34" charset="0"/>
                <a:cs typeface="Arial" panose="020B0604020202020204" pitchFamily="34" charset="0"/>
              </a:rPr>
              <a:t>Marasmus</a:t>
            </a:r>
          </a:p>
          <a:p>
            <a:r>
              <a:rPr lang="id-ID" altLang="en-US" sz="2200">
                <a:latin typeface="Berlin Sans FB" panose="020E0602020502020306" pitchFamily="34" charset="0"/>
                <a:cs typeface="Arial" panose="020B0604020202020204" pitchFamily="34" charset="0"/>
              </a:rPr>
              <a:t>Marasmus-kwashiorkor </a:t>
            </a:r>
          </a:p>
        </p:txBody>
      </p:sp>
    </p:spTree>
    <p:extLst>
      <p:ext uri="{BB962C8B-B14F-4D97-AF65-F5344CB8AC3E}">
        <p14:creationId xmlns:p14="http://schemas.microsoft.com/office/powerpoint/2010/main" val="542019283"/>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5"/>
          <p:cNvSpPr>
            <a:spLocks noGrp="1"/>
          </p:cNvSpPr>
          <p:nvPr>
            <p:ph idx="1"/>
          </p:nvPr>
        </p:nvSpPr>
        <p:spPr>
          <a:xfrm>
            <a:off x="1981200" y="762001"/>
            <a:ext cx="8229600" cy="5364163"/>
          </a:xfrm>
        </p:spPr>
        <p:txBody>
          <a:bodyPr/>
          <a:lstStyle/>
          <a:p>
            <a:pPr algn="just"/>
            <a:r>
              <a:rPr lang="id-ID" altLang="en-US" sz="2400">
                <a:latin typeface="Berlin Sans FB" panose="020E0602020502020306" pitchFamily="34" charset="0"/>
              </a:rPr>
              <a:t>Marasmus terjadi karena pengambilan energi yang tidak cukup sementara kwashiorkor terjadi terutamanya karena pengambilan protein yang tidak cukup. Sementara tipe marasmik kwashiorkor yaitu gabungan diantara gejala marasmus dan kwashiorkor (Kleigmen </a:t>
            </a:r>
            <a:r>
              <a:rPr lang="id-ID" altLang="en-US" sz="2400" i="1">
                <a:latin typeface="Berlin Sans FB" panose="020E0602020502020306" pitchFamily="34" charset="0"/>
              </a:rPr>
              <a:t>et al</a:t>
            </a:r>
            <a:r>
              <a:rPr lang="id-ID" altLang="en-US" sz="2400">
                <a:latin typeface="Berlin Sans FB" panose="020E0602020502020306" pitchFamily="34" charset="0"/>
              </a:rPr>
              <a:t>, 2007).</a:t>
            </a:r>
          </a:p>
          <a:p>
            <a:pPr algn="just"/>
            <a:r>
              <a:rPr lang="id-ID" altLang="en-US" sz="2400">
                <a:latin typeface="Berlin Sans FB" panose="020E0602020502020306" pitchFamily="34" charset="0"/>
              </a:rPr>
              <a:t>Marasmus terjadi karena pengambilan energi yang tidak cukup. Pada penderita yang menderita marasmus, pertumbuhannya akan berkurang atau terhenti, sering berjaga pada waktu malam, mengalami konstipasi atau diare. </a:t>
            </a:r>
            <a:endParaRPr lang="id-ID" altLang="en-US" sz="2200">
              <a:latin typeface="Berlin Sans FB" panose="020E0602020502020306" pitchFamily="34" charset="0"/>
              <a:cs typeface="Arial" panose="020B0604020202020204" pitchFamily="34" charset="0"/>
            </a:endParaRPr>
          </a:p>
        </p:txBody>
      </p:sp>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495800"/>
            <a:ext cx="17668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6907750"/>
      </p:ext>
    </p:extLst>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5"/>
          <p:cNvSpPr>
            <a:spLocks noGrp="1"/>
          </p:cNvSpPr>
          <p:nvPr>
            <p:ph type="title"/>
          </p:nvPr>
        </p:nvSpPr>
        <p:spPr>
          <a:xfrm>
            <a:off x="2057400" y="685800"/>
            <a:ext cx="8229600" cy="685800"/>
          </a:xfrm>
        </p:spPr>
        <p:txBody>
          <a:bodyPr/>
          <a:lstStyle/>
          <a:p>
            <a:pPr>
              <a:spcBef>
                <a:spcPct val="50000"/>
              </a:spcBef>
            </a:pPr>
            <a:endParaRPr lang="id-ID" altLang="en-US" sz="3200">
              <a:latin typeface="Arial" panose="020B0604020202020204" pitchFamily="34" charset="0"/>
              <a:cs typeface="Arial" panose="020B0604020202020204" pitchFamily="34" charset="0"/>
            </a:endParaRPr>
          </a:p>
        </p:txBody>
      </p:sp>
      <p:sp>
        <p:nvSpPr>
          <p:cNvPr id="14340" name="Content Placeholder 5"/>
          <p:cNvSpPr>
            <a:spLocks noGrp="1"/>
          </p:cNvSpPr>
          <p:nvPr>
            <p:ph idx="1"/>
          </p:nvPr>
        </p:nvSpPr>
        <p:spPr>
          <a:xfrm>
            <a:off x="1981200" y="1524001"/>
            <a:ext cx="8229600" cy="4602163"/>
          </a:xfrm>
        </p:spPr>
        <p:txBody>
          <a:bodyPr/>
          <a:lstStyle/>
          <a:p>
            <a:pPr algn="just"/>
            <a:r>
              <a:rPr lang="id-ID" altLang="en-US" sz="2400">
                <a:latin typeface="Berlin Sans FB" panose="020E0602020502020306" pitchFamily="34" charset="0"/>
              </a:rPr>
              <a:t>Gangguan pada kulit adalah tugor kulit akan menghilang dan penderita terlihat keriput.</a:t>
            </a:r>
          </a:p>
          <a:p>
            <a:pPr algn="just"/>
            <a:r>
              <a:rPr lang="id-ID" altLang="en-US" sz="2400">
                <a:latin typeface="Berlin Sans FB" panose="020E0602020502020306" pitchFamily="34" charset="0"/>
              </a:rPr>
              <a:t>Apabila gejala bertambah berat lemak pada bagian pipi akan menghilang dan penderita terlihat seperti wajah seorang tua. </a:t>
            </a:r>
          </a:p>
          <a:p>
            <a:pPr algn="just"/>
            <a:r>
              <a:rPr lang="id-ID" altLang="en-US" sz="2400">
                <a:latin typeface="Berlin Sans FB" panose="020E0602020502020306" pitchFamily="34" charset="0"/>
              </a:rPr>
              <a:t>Vena superfisialis akan terlihat jelas, ubun-ubun besar cekung, tulang pipi dan dagu menonjol dan mata tampak besar dan dalam. </a:t>
            </a:r>
          </a:p>
          <a:p>
            <a:pPr algn="just"/>
            <a:r>
              <a:rPr lang="id-ID" altLang="en-US" sz="2400">
                <a:latin typeface="Berlin Sans FB" panose="020E0602020502020306" pitchFamily="34" charset="0"/>
              </a:rPr>
              <a:t>Perut tampak membuncit atau cekung dengan gambaran usus yang jelas dan tampak atropi (Hassan </a:t>
            </a:r>
            <a:r>
              <a:rPr lang="id-ID" altLang="en-US" sz="2400" i="1">
                <a:latin typeface="Berlin Sans FB" panose="020E0602020502020306" pitchFamily="34" charset="0"/>
              </a:rPr>
              <a:t>et al</a:t>
            </a:r>
            <a:r>
              <a:rPr lang="id-ID" altLang="en-US" sz="2400">
                <a:latin typeface="Berlin Sans FB" panose="020E0602020502020306" pitchFamily="34" charset="0"/>
              </a:rPr>
              <a:t>, 2005).</a:t>
            </a:r>
          </a:p>
          <a:p>
            <a:endParaRPr lang="id-ID" alt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6715681"/>
      </p:ext>
    </p:extLst>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5"/>
          <p:cNvSpPr>
            <a:spLocks noGrp="1"/>
          </p:cNvSpPr>
          <p:nvPr>
            <p:ph type="title"/>
          </p:nvPr>
        </p:nvSpPr>
        <p:spPr>
          <a:xfrm>
            <a:off x="2057400" y="685800"/>
            <a:ext cx="8229600" cy="685800"/>
          </a:xfrm>
        </p:spPr>
        <p:txBody>
          <a:bodyPr/>
          <a:lstStyle/>
          <a:p>
            <a:pPr>
              <a:spcBef>
                <a:spcPct val="50000"/>
              </a:spcBef>
            </a:pPr>
            <a:r>
              <a:rPr lang="id-ID" altLang="en-US" sz="3200">
                <a:latin typeface="Berlin Sans FB" panose="020E0602020502020306" pitchFamily="34" charset="0"/>
                <a:cs typeface="Arial" panose="020B0604020202020204" pitchFamily="34" charset="0"/>
              </a:rPr>
              <a:t>Kwashiorkor </a:t>
            </a:r>
          </a:p>
        </p:txBody>
      </p:sp>
      <p:sp>
        <p:nvSpPr>
          <p:cNvPr id="15364" name="Content Placeholder 5"/>
          <p:cNvSpPr>
            <a:spLocks noGrp="1"/>
          </p:cNvSpPr>
          <p:nvPr>
            <p:ph idx="1"/>
          </p:nvPr>
        </p:nvSpPr>
        <p:spPr>
          <a:xfrm>
            <a:off x="1981200" y="1524001"/>
            <a:ext cx="8229600" cy="4602163"/>
          </a:xfrm>
        </p:spPr>
        <p:txBody>
          <a:bodyPr>
            <a:normAutofit fontScale="92500"/>
          </a:bodyPr>
          <a:lstStyle/>
          <a:p>
            <a:pPr algn="just"/>
            <a:r>
              <a:rPr lang="id-ID" altLang="en-US" sz="2400">
                <a:latin typeface="Berlin Sans FB" panose="020E0602020502020306" pitchFamily="34" charset="0"/>
              </a:rPr>
              <a:t>Kwashiorkor terjadi terutamanya karena pengambilan protein yang tidak cukup</a:t>
            </a:r>
          </a:p>
          <a:p>
            <a:pPr algn="just"/>
            <a:r>
              <a:rPr lang="id-ID" altLang="en-US" sz="2400">
                <a:latin typeface="Berlin Sans FB" panose="020E0602020502020306" pitchFamily="34" charset="0"/>
              </a:rPr>
              <a:t>Pada penderita yang menderita kwashiorkor, anak akan mengalami gangguan pertumbuhan, perubahan mental yaitu pada biasanya penderita cengeng dan pada stadium lanjut menjadi apatis dan sebagian besar penderita ditemukan edema. </a:t>
            </a:r>
          </a:p>
          <a:p>
            <a:pPr algn="just"/>
            <a:r>
              <a:rPr lang="id-ID" altLang="en-US" sz="2400">
                <a:latin typeface="Berlin Sans FB" panose="020E0602020502020306" pitchFamily="34" charset="0"/>
              </a:rPr>
              <a:t>Selain itu, pederita akan mengalami gejala gastrointestinal yaitu anoreksia dan diare. Hal ini mungkin karena gangguan fungsi hati, pankreas dan usus. </a:t>
            </a:r>
          </a:p>
          <a:p>
            <a:pPr algn="just"/>
            <a:r>
              <a:rPr lang="id-ID" altLang="en-US" sz="2400">
                <a:latin typeface="Berlin Sans FB" panose="020E0602020502020306" pitchFamily="34" charset="0"/>
              </a:rPr>
              <a:t>Rambut kepala penderita kwashiorkor senang dicabut tanpa rasa sakit (</a:t>
            </a:r>
            <a:r>
              <a:rPr lang="en-US" altLang="en-US" sz="2400">
                <a:latin typeface="Berlin Sans FB" panose="020E0602020502020306" pitchFamily="34" charset="0"/>
              </a:rPr>
              <a:t>Wong dkk</a:t>
            </a:r>
            <a:r>
              <a:rPr lang="id-ID" altLang="en-US" sz="2400">
                <a:latin typeface="Berlin Sans FB" panose="020E0602020502020306" pitchFamily="34" charset="0"/>
              </a:rPr>
              <a:t>, 200</a:t>
            </a:r>
            <a:r>
              <a:rPr lang="en-US" altLang="en-US" sz="2400">
                <a:latin typeface="Berlin Sans FB" panose="020E0602020502020306" pitchFamily="34" charset="0"/>
              </a:rPr>
              <a:t>9</a:t>
            </a:r>
            <a:r>
              <a:rPr lang="id-ID" altLang="en-US" sz="2400">
                <a:latin typeface="Berlin Sans FB" panose="020E0602020502020306" pitchFamily="34" charset="0"/>
              </a:rPr>
              <a:t>).</a:t>
            </a:r>
            <a:endParaRPr lang="id-ID" altLang="en-US" sz="220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175886720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4">
            <a:extLst>
              <a:ext uri="{FF2B5EF4-FFF2-40B4-BE49-F238E27FC236}">
                <a16:creationId xmlns="" xmlns:a16="http://schemas.microsoft.com/office/drawing/2014/main" id="{50F78699-5741-4267-89D0-8A3BD9C5CB91}"/>
              </a:ext>
            </a:extLst>
          </p:cNvPr>
          <p:cNvSpPr/>
          <p:nvPr/>
        </p:nvSpPr>
        <p:spPr>
          <a:xfrm>
            <a:off x="0" y="21043"/>
            <a:ext cx="12147550" cy="782320"/>
          </a:xfrm>
          <a:custGeom>
            <a:avLst/>
            <a:gdLst/>
            <a:ahLst/>
            <a:cxnLst/>
            <a:rect l="l" t="t" r="r" b="b"/>
            <a:pathLst>
              <a:path w="12147550" h="782320">
                <a:moveTo>
                  <a:pt x="12147169" y="0"/>
                </a:moveTo>
                <a:lnTo>
                  <a:pt x="0" y="0"/>
                </a:lnTo>
                <a:lnTo>
                  <a:pt x="0" y="781850"/>
                </a:lnTo>
                <a:lnTo>
                  <a:pt x="12147169" y="781850"/>
                </a:lnTo>
                <a:lnTo>
                  <a:pt x="12147169" y="0"/>
                </a:lnTo>
                <a:close/>
              </a:path>
            </a:pathLst>
          </a:custGeom>
          <a:solidFill>
            <a:srgbClr val="E7E6E6"/>
          </a:solidFill>
        </p:spPr>
        <p:txBody>
          <a:bodyPr wrap="square" lIns="0" tIns="0" rIns="0" bIns="0" rtlCol="0"/>
          <a:lstStyle/>
          <a:p>
            <a:endParaRPr/>
          </a:p>
        </p:txBody>
      </p:sp>
      <p:sp>
        <p:nvSpPr>
          <p:cNvPr id="21" name="object 15">
            <a:extLst>
              <a:ext uri="{FF2B5EF4-FFF2-40B4-BE49-F238E27FC236}">
                <a16:creationId xmlns="" xmlns:a16="http://schemas.microsoft.com/office/drawing/2014/main" id="{5D2AE6C2-DD3E-4518-8269-0FAD1A6FB7DB}"/>
              </a:ext>
            </a:extLst>
          </p:cNvPr>
          <p:cNvSpPr txBox="1">
            <a:spLocks noGrp="1"/>
          </p:cNvSpPr>
          <p:nvPr>
            <p:ph type="title"/>
          </p:nvPr>
        </p:nvSpPr>
        <p:spPr>
          <a:xfrm>
            <a:off x="4057903" y="122046"/>
            <a:ext cx="4033520" cy="512445"/>
          </a:xfrm>
          <a:prstGeom prst="rect">
            <a:avLst/>
          </a:prstGeom>
        </p:spPr>
        <p:txBody>
          <a:bodyPr vert="horz" wrap="square" lIns="0" tIns="11430" rIns="0" bIns="0" rtlCol="0">
            <a:spAutoFit/>
          </a:bodyPr>
          <a:lstStyle/>
          <a:p>
            <a:pPr marL="12700">
              <a:lnSpc>
                <a:spcPct val="100000"/>
              </a:lnSpc>
              <a:spcBef>
                <a:spcPts val="90"/>
              </a:spcBef>
            </a:pPr>
            <a:r>
              <a:rPr sz="3200" spc="-15" dirty="0">
                <a:solidFill>
                  <a:srgbClr val="000000"/>
                </a:solidFill>
                <a:latin typeface="Cambria"/>
                <a:cs typeface="Cambria"/>
              </a:rPr>
              <a:t>PERMASALAHAN</a:t>
            </a:r>
            <a:r>
              <a:rPr sz="3200" spc="-20" dirty="0">
                <a:solidFill>
                  <a:srgbClr val="000000"/>
                </a:solidFill>
                <a:latin typeface="Cambria"/>
                <a:cs typeface="Cambria"/>
              </a:rPr>
              <a:t> </a:t>
            </a:r>
            <a:r>
              <a:rPr sz="3200" spc="-15" dirty="0">
                <a:solidFill>
                  <a:srgbClr val="000000"/>
                </a:solidFill>
                <a:latin typeface="Cambria"/>
                <a:cs typeface="Cambria"/>
              </a:rPr>
              <a:t>GIZI</a:t>
            </a:r>
            <a:endParaRPr sz="3200" dirty="0">
              <a:latin typeface="Cambria"/>
              <a:cs typeface="Cambria"/>
            </a:endParaRPr>
          </a:p>
        </p:txBody>
      </p:sp>
      <p:pic>
        <p:nvPicPr>
          <p:cNvPr id="3074" name="Picture 2" descr="C:\Users\Toshiba\Desktop\9401dee2-3b7a-4d49-9217-ca7a54afffdd.j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143000"/>
            <a:ext cx="10465316" cy="3965192"/>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15">
            <a:extLst>
              <a:ext uri="{FF2B5EF4-FFF2-40B4-BE49-F238E27FC236}">
                <a16:creationId xmlns="" xmlns:a16="http://schemas.microsoft.com/office/drawing/2014/main" id="{5D2AE6C2-DD3E-4518-8269-0FAD1A6FB7DB}"/>
              </a:ext>
            </a:extLst>
          </p:cNvPr>
          <p:cNvSpPr txBox="1">
            <a:spLocks/>
          </p:cNvSpPr>
          <p:nvPr/>
        </p:nvSpPr>
        <p:spPr>
          <a:xfrm>
            <a:off x="4800600" y="5562600"/>
            <a:ext cx="4033520" cy="288541"/>
          </a:xfrm>
          <a:prstGeom prst="rect">
            <a:avLst/>
          </a:prstGeom>
        </p:spPr>
        <p:txBody>
          <a:bodyPr vert="horz" wrap="square" lIns="0" tIns="11430" rIns="0" bIns="0" rtlCol="0">
            <a:spAutoFit/>
          </a:bodyPr>
          <a:lstStyle>
            <a:lvl1pPr>
              <a:defRPr sz="7200" b="1" i="0">
                <a:solidFill>
                  <a:srgbClr val="FFFF00"/>
                </a:solidFill>
                <a:latin typeface="Arial"/>
                <a:ea typeface="+mj-ea"/>
                <a:cs typeface="Arial"/>
              </a:defRPr>
            </a:lvl1pPr>
          </a:lstStyle>
          <a:p>
            <a:pPr marL="12700">
              <a:spcBef>
                <a:spcPts val="90"/>
              </a:spcBef>
            </a:pPr>
            <a:r>
              <a:rPr lang="en-US" sz="1800" dirty="0" smtClean="0">
                <a:solidFill>
                  <a:schemeClr val="tx1"/>
                </a:solidFill>
                <a:latin typeface="Cambria"/>
                <a:cs typeface="Cambria"/>
              </a:rPr>
              <a:t>TARGET RPJMN 2020-2024</a:t>
            </a:r>
            <a:endParaRPr lang="en-US" sz="1800" dirty="0">
              <a:solidFill>
                <a:schemeClr val="tx1"/>
              </a:solidFill>
              <a:latin typeface="Cambria"/>
              <a:cs typeface="Cambria"/>
            </a:endParaRPr>
          </a:p>
        </p:txBody>
      </p:sp>
      <p:sp>
        <p:nvSpPr>
          <p:cNvPr id="4" name="Oval 3"/>
          <p:cNvSpPr/>
          <p:nvPr/>
        </p:nvSpPr>
        <p:spPr>
          <a:xfrm>
            <a:off x="10210800" y="39624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822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824" y="459255"/>
            <a:ext cx="3931023" cy="1033370"/>
          </a:xfrm>
        </p:spPr>
        <p:txBody>
          <a:bodyPr>
            <a:normAutofit/>
          </a:bodyPr>
          <a:lstStyle/>
          <a:p>
            <a:pPr algn="ctr"/>
            <a:r>
              <a:rPr lang="en-ID" sz="4000" dirty="0" err="1" smtClean="0"/>
              <a:t>Etiologi</a:t>
            </a:r>
            <a:r>
              <a:rPr lang="en-ID" sz="4000" dirty="0" smtClean="0"/>
              <a:t> </a:t>
            </a:r>
            <a:endParaRPr lang="en-ID" sz="4000" dirty="0"/>
          </a:p>
        </p:txBody>
      </p:sp>
      <p:pic>
        <p:nvPicPr>
          <p:cNvPr id="4" name="Content Placeholder 3"/>
          <p:cNvPicPr>
            <a:picLocks noGrp="1" noChangeAspect="1"/>
          </p:cNvPicPr>
          <p:nvPr>
            <p:ph idx="1"/>
          </p:nvPr>
        </p:nvPicPr>
        <p:blipFill rotWithShape="1">
          <a:blip r:embed="rId2"/>
          <a:srcRect l="39865" t="19541" r="21042" b="6909"/>
          <a:stretch/>
        </p:blipFill>
        <p:spPr>
          <a:xfrm>
            <a:off x="4616824" y="685800"/>
            <a:ext cx="5616388" cy="5940891"/>
          </a:xfrm>
          <a:prstGeom prst="rect">
            <a:avLst/>
          </a:prstGeom>
        </p:spPr>
      </p:pic>
    </p:spTree>
    <p:extLst>
      <p:ext uri="{BB962C8B-B14F-4D97-AF65-F5344CB8AC3E}">
        <p14:creationId xmlns:p14="http://schemas.microsoft.com/office/powerpoint/2010/main" val="401332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Ciri-ciri</a:t>
            </a:r>
            <a:endParaRPr lang="en-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9450392"/>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8847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Shape 110">
            <a:extLst>
              <a:ext uri="{FF2B5EF4-FFF2-40B4-BE49-F238E27FC236}">
                <a16:creationId xmlns="" xmlns:a16="http://schemas.microsoft.com/office/drawing/2014/main" id="{53465DD4-DFF5-4708-8E83-38FFA6677D34}"/>
              </a:ext>
            </a:extLst>
          </p:cNvPr>
          <p:cNvSpPr/>
          <p:nvPr/>
        </p:nvSpPr>
        <p:spPr>
          <a:xfrm>
            <a:off x="4" y="10323"/>
            <a:ext cx="12197526" cy="6858000"/>
          </a:xfrm>
          <a:custGeom>
            <a:avLst/>
            <a:gdLst>
              <a:gd name="connsiteX0" fmla="*/ 488332 w 18296289"/>
              <a:gd name="connsiteY0" fmla="*/ 6 h 10287000"/>
              <a:gd name="connsiteX1" fmla="*/ 716342 w 18296289"/>
              <a:gd name="connsiteY1" fmla="*/ 6 h 10287000"/>
              <a:gd name="connsiteX2" fmla="*/ 716342 w 18296289"/>
              <a:gd name="connsiteY2" fmla="*/ 10287000 h 10287000"/>
              <a:gd name="connsiteX3" fmla="*/ 488332 w 18296289"/>
              <a:gd name="connsiteY3" fmla="*/ 10287000 h 10287000"/>
              <a:gd name="connsiteX4" fmla="*/ 0 w 18296289"/>
              <a:gd name="connsiteY4" fmla="*/ 6 h 10287000"/>
              <a:gd name="connsiteX5" fmla="*/ 228011 w 18296289"/>
              <a:gd name="connsiteY5" fmla="*/ 6 h 10287000"/>
              <a:gd name="connsiteX6" fmla="*/ 228011 w 18296289"/>
              <a:gd name="connsiteY6" fmla="*/ 10287000 h 10287000"/>
              <a:gd name="connsiteX7" fmla="*/ 0 w 18296289"/>
              <a:gd name="connsiteY7" fmla="*/ 10287000 h 10287000"/>
              <a:gd name="connsiteX8" fmla="*/ 976663 w 18296289"/>
              <a:gd name="connsiteY8" fmla="*/ 5 h 10287000"/>
              <a:gd name="connsiteX9" fmla="*/ 1204675 w 18296289"/>
              <a:gd name="connsiteY9" fmla="*/ 5 h 10287000"/>
              <a:gd name="connsiteX10" fmla="*/ 1204675 w 18296289"/>
              <a:gd name="connsiteY10" fmla="*/ 10287000 h 10287000"/>
              <a:gd name="connsiteX11" fmla="*/ 976663 w 18296289"/>
              <a:gd name="connsiteY11" fmla="*/ 10287000 h 10287000"/>
              <a:gd name="connsiteX12" fmla="*/ 1464995 w 18296289"/>
              <a:gd name="connsiteY12" fmla="*/ 5 h 10287000"/>
              <a:gd name="connsiteX13" fmla="*/ 1693006 w 18296289"/>
              <a:gd name="connsiteY13" fmla="*/ 5 h 10287000"/>
              <a:gd name="connsiteX14" fmla="*/ 1693006 w 18296289"/>
              <a:gd name="connsiteY14" fmla="*/ 10287000 h 10287000"/>
              <a:gd name="connsiteX15" fmla="*/ 1464995 w 18296289"/>
              <a:gd name="connsiteY15" fmla="*/ 10287000 h 10287000"/>
              <a:gd name="connsiteX16" fmla="*/ 1953326 w 18296289"/>
              <a:gd name="connsiteY16" fmla="*/ 5 h 10287000"/>
              <a:gd name="connsiteX17" fmla="*/ 2181338 w 18296289"/>
              <a:gd name="connsiteY17" fmla="*/ 5 h 10287000"/>
              <a:gd name="connsiteX18" fmla="*/ 2181338 w 18296289"/>
              <a:gd name="connsiteY18" fmla="*/ 10287000 h 10287000"/>
              <a:gd name="connsiteX19" fmla="*/ 1953326 w 18296289"/>
              <a:gd name="connsiteY19" fmla="*/ 10287000 h 10287000"/>
              <a:gd name="connsiteX20" fmla="*/ 2441658 w 18296289"/>
              <a:gd name="connsiteY20" fmla="*/ 5 h 10287000"/>
              <a:gd name="connsiteX21" fmla="*/ 2669670 w 18296289"/>
              <a:gd name="connsiteY21" fmla="*/ 5 h 10287000"/>
              <a:gd name="connsiteX22" fmla="*/ 2669670 w 18296289"/>
              <a:gd name="connsiteY22" fmla="*/ 10287000 h 10287000"/>
              <a:gd name="connsiteX23" fmla="*/ 2441658 w 18296289"/>
              <a:gd name="connsiteY23" fmla="*/ 10287000 h 10287000"/>
              <a:gd name="connsiteX24" fmla="*/ 2929991 w 18296289"/>
              <a:gd name="connsiteY24" fmla="*/ 5 h 10287000"/>
              <a:gd name="connsiteX25" fmla="*/ 3158002 w 18296289"/>
              <a:gd name="connsiteY25" fmla="*/ 5 h 10287000"/>
              <a:gd name="connsiteX26" fmla="*/ 3158002 w 18296289"/>
              <a:gd name="connsiteY26" fmla="*/ 10287000 h 10287000"/>
              <a:gd name="connsiteX27" fmla="*/ 2929991 w 18296289"/>
              <a:gd name="connsiteY27" fmla="*/ 10287000 h 10287000"/>
              <a:gd name="connsiteX28" fmla="*/ 3418323 w 18296289"/>
              <a:gd name="connsiteY28" fmla="*/ 5 h 10287000"/>
              <a:gd name="connsiteX29" fmla="*/ 3646334 w 18296289"/>
              <a:gd name="connsiteY29" fmla="*/ 5 h 10287000"/>
              <a:gd name="connsiteX30" fmla="*/ 3646334 w 18296289"/>
              <a:gd name="connsiteY30" fmla="*/ 10287000 h 10287000"/>
              <a:gd name="connsiteX31" fmla="*/ 3418323 w 18296289"/>
              <a:gd name="connsiteY31" fmla="*/ 10287000 h 10287000"/>
              <a:gd name="connsiteX32" fmla="*/ 3906655 w 18296289"/>
              <a:gd name="connsiteY32" fmla="*/ 5 h 10287000"/>
              <a:gd name="connsiteX33" fmla="*/ 4134665 w 18296289"/>
              <a:gd name="connsiteY33" fmla="*/ 5 h 10287000"/>
              <a:gd name="connsiteX34" fmla="*/ 4134665 w 18296289"/>
              <a:gd name="connsiteY34" fmla="*/ 10287000 h 10287000"/>
              <a:gd name="connsiteX35" fmla="*/ 3906655 w 18296289"/>
              <a:gd name="connsiteY35" fmla="*/ 10287000 h 10287000"/>
              <a:gd name="connsiteX36" fmla="*/ 4394985 w 18296289"/>
              <a:gd name="connsiteY36" fmla="*/ 4 h 10287000"/>
              <a:gd name="connsiteX37" fmla="*/ 4622994 w 18296289"/>
              <a:gd name="connsiteY37" fmla="*/ 4 h 10287000"/>
              <a:gd name="connsiteX38" fmla="*/ 4622994 w 18296289"/>
              <a:gd name="connsiteY38" fmla="*/ 10287000 h 10287000"/>
              <a:gd name="connsiteX39" fmla="*/ 4394985 w 18296289"/>
              <a:gd name="connsiteY39" fmla="*/ 10287000 h 10287000"/>
              <a:gd name="connsiteX40" fmla="*/ 4883318 w 18296289"/>
              <a:gd name="connsiteY40" fmla="*/ 4 h 10287000"/>
              <a:gd name="connsiteX41" fmla="*/ 5111327 w 18296289"/>
              <a:gd name="connsiteY41" fmla="*/ 4 h 10287000"/>
              <a:gd name="connsiteX42" fmla="*/ 5111327 w 18296289"/>
              <a:gd name="connsiteY42" fmla="*/ 10287000 h 10287000"/>
              <a:gd name="connsiteX43" fmla="*/ 4883318 w 18296289"/>
              <a:gd name="connsiteY43" fmla="*/ 10287000 h 10287000"/>
              <a:gd name="connsiteX44" fmla="*/ 5371649 w 18296289"/>
              <a:gd name="connsiteY44" fmla="*/ 4 h 10287000"/>
              <a:gd name="connsiteX45" fmla="*/ 5599660 w 18296289"/>
              <a:gd name="connsiteY45" fmla="*/ 4 h 10287000"/>
              <a:gd name="connsiteX46" fmla="*/ 5599660 w 18296289"/>
              <a:gd name="connsiteY46" fmla="*/ 10287000 h 10287000"/>
              <a:gd name="connsiteX47" fmla="*/ 5371649 w 18296289"/>
              <a:gd name="connsiteY47" fmla="*/ 10287000 h 10287000"/>
              <a:gd name="connsiteX48" fmla="*/ 5859980 w 18296289"/>
              <a:gd name="connsiteY48" fmla="*/ 4 h 10287000"/>
              <a:gd name="connsiteX49" fmla="*/ 6087990 w 18296289"/>
              <a:gd name="connsiteY49" fmla="*/ 4 h 10287000"/>
              <a:gd name="connsiteX50" fmla="*/ 6087990 w 18296289"/>
              <a:gd name="connsiteY50" fmla="*/ 10287000 h 10287000"/>
              <a:gd name="connsiteX51" fmla="*/ 5859980 w 18296289"/>
              <a:gd name="connsiteY51" fmla="*/ 10287000 h 10287000"/>
              <a:gd name="connsiteX52" fmla="*/ 6348314 w 18296289"/>
              <a:gd name="connsiteY52" fmla="*/ 4 h 10287000"/>
              <a:gd name="connsiteX53" fmla="*/ 6576324 w 18296289"/>
              <a:gd name="connsiteY53" fmla="*/ 4 h 10287000"/>
              <a:gd name="connsiteX54" fmla="*/ 6576324 w 18296289"/>
              <a:gd name="connsiteY54" fmla="*/ 10287000 h 10287000"/>
              <a:gd name="connsiteX55" fmla="*/ 6348314 w 18296289"/>
              <a:gd name="connsiteY55" fmla="*/ 10287000 h 10287000"/>
              <a:gd name="connsiteX56" fmla="*/ 6836644 w 18296289"/>
              <a:gd name="connsiteY56" fmla="*/ 4 h 10287000"/>
              <a:gd name="connsiteX57" fmla="*/ 7064654 w 18296289"/>
              <a:gd name="connsiteY57" fmla="*/ 4 h 10287000"/>
              <a:gd name="connsiteX58" fmla="*/ 7064654 w 18296289"/>
              <a:gd name="connsiteY58" fmla="*/ 10287000 h 10287000"/>
              <a:gd name="connsiteX59" fmla="*/ 6836644 w 18296289"/>
              <a:gd name="connsiteY59" fmla="*/ 10287000 h 10287000"/>
              <a:gd name="connsiteX60" fmla="*/ 7324976 w 18296289"/>
              <a:gd name="connsiteY60" fmla="*/ 3 h 10287000"/>
              <a:gd name="connsiteX61" fmla="*/ 7552987 w 18296289"/>
              <a:gd name="connsiteY61" fmla="*/ 3 h 10287000"/>
              <a:gd name="connsiteX62" fmla="*/ 7552987 w 18296289"/>
              <a:gd name="connsiteY62" fmla="*/ 10287000 h 10287000"/>
              <a:gd name="connsiteX63" fmla="*/ 7324976 w 18296289"/>
              <a:gd name="connsiteY63" fmla="*/ 10287000 h 10287000"/>
              <a:gd name="connsiteX64" fmla="*/ 7813308 w 18296289"/>
              <a:gd name="connsiteY64" fmla="*/ 3 h 10287000"/>
              <a:gd name="connsiteX65" fmla="*/ 8041318 w 18296289"/>
              <a:gd name="connsiteY65" fmla="*/ 3 h 10287000"/>
              <a:gd name="connsiteX66" fmla="*/ 8041318 w 18296289"/>
              <a:gd name="connsiteY66" fmla="*/ 10287000 h 10287000"/>
              <a:gd name="connsiteX67" fmla="*/ 7813308 w 18296289"/>
              <a:gd name="connsiteY67" fmla="*/ 10287000 h 10287000"/>
              <a:gd name="connsiteX68" fmla="*/ 8301639 w 18296289"/>
              <a:gd name="connsiteY68" fmla="*/ 3 h 10287000"/>
              <a:gd name="connsiteX69" fmla="*/ 8529649 w 18296289"/>
              <a:gd name="connsiteY69" fmla="*/ 3 h 10287000"/>
              <a:gd name="connsiteX70" fmla="*/ 8529649 w 18296289"/>
              <a:gd name="connsiteY70" fmla="*/ 10287000 h 10287000"/>
              <a:gd name="connsiteX71" fmla="*/ 8301639 w 18296289"/>
              <a:gd name="connsiteY71" fmla="*/ 10287000 h 10287000"/>
              <a:gd name="connsiteX72" fmla="*/ 8789970 w 18296289"/>
              <a:gd name="connsiteY72" fmla="*/ 3 h 10287000"/>
              <a:gd name="connsiteX73" fmla="*/ 9017981 w 18296289"/>
              <a:gd name="connsiteY73" fmla="*/ 3 h 10287000"/>
              <a:gd name="connsiteX74" fmla="*/ 9017981 w 18296289"/>
              <a:gd name="connsiteY74" fmla="*/ 10287000 h 10287000"/>
              <a:gd name="connsiteX75" fmla="*/ 8789970 w 18296289"/>
              <a:gd name="connsiteY75" fmla="*/ 10287000 h 10287000"/>
              <a:gd name="connsiteX76" fmla="*/ 9278302 w 18296289"/>
              <a:gd name="connsiteY76" fmla="*/ 3 h 10287000"/>
              <a:gd name="connsiteX77" fmla="*/ 9506313 w 18296289"/>
              <a:gd name="connsiteY77" fmla="*/ 3 h 10287000"/>
              <a:gd name="connsiteX78" fmla="*/ 9506313 w 18296289"/>
              <a:gd name="connsiteY78" fmla="*/ 10287000 h 10287000"/>
              <a:gd name="connsiteX79" fmla="*/ 9278302 w 18296289"/>
              <a:gd name="connsiteY79" fmla="*/ 10287000 h 10287000"/>
              <a:gd name="connsiteX80" fmla="*/ 9766634 w 18296289"/>
              <a:gd name="connsiteY80" fmla="*/ 3 h 10287000"/>
              <a:gd name="connsiteX81" fmla="*/ 9994645 w 18296289"/>
              <a:gd name="connsiteY81" fmla="*/ 3 h 10287000"/>
              <a:gd name="connsiteX82" fmla="*/ 9994645 w 18296289"/>
              <a:gd name="connsiteY82" fmla="*/ 10287000 h 10287000"/>
              <a:gd name="connsiteX83" fmla="*/ 9766634 w 18296289"/>
              <a:gd name="connsiteY83" fmla="*/ 10287000 h 10287000"/>
              <a:gd name="connsiteX84" fmla="*/ 10254966 w 18296289"/>
              <a:gd name="connsiteY84" fmla="*/ 3 h 10287000"/>
              <a:gd name="connsiteX85" fmla="*/ 10482977 w 18296289"/>
              <a:gd name="connsiteY85" fmla="*/ 3 h 10287000"/>
              <a:gd name="connsiteX86" fmla="*/ 10482977 w 18296289"/>
              <a:gd name="connsiteY86" fmla="*/ 10287000 h 10287000"/>
              <a:gd name="connsiteX87" fmla="*/ 10254966 w 18296289"/>
              <a:gd name="connsiteY87" fmla="*/ 10287000 h 10287000"/>
              <a:gd name="connsiteX88" fmla="*/ 10743298 w 18296289"/>
              <a:gd name="connsiteY88" fmla="*/ 2 h 10287000"/>
              <a:gd name="connsiteX89" fmla="*/ 10971309 w 18296289"/>
              <a:gd name="connsiteY89" fmla="*/ 2 h 10287000"/>
              <a:gd name="connsiteX90" fmla="*/ 10971309 w 18296289"/>
              <a:gd name="connsiteY90" fmla="*/ 10287000 h 10287000"/>
              <a:gd name="connsiteX91" fmla="*/ 10743298 w 18296289"/>
              <a:gd name="connsiteY91" fmla="*/ 10287000 h 10287000"/>
              <a:gd name="connsiteX92" fmla="*/ 11231630 w 18296289"/>
              <a:gd name="connsiteY92" fmla="*/ 2 h 10287000"/>
              <a:gd name="connsiteX93" fmla="*/ 11459641 w 18296289"/>
              <a:gd name="connsiteY93" fmla="*/ 2 h 10287000"/>
              <a:gd name="connsiteX94" fmla="*/ 11459641 w 18296289"/>
              <a:gd name="connsiteY94" fmla="*/ 10287000 h 10287000"/>
              <a:gd name="connsiteX95" fmla="*/ 11231630 w 18296289"/>
              <a:gd name="connsiteY95" fmla="*/ 10287000 h 10287000"/>
              <a:gd name="connsiteX96" fmla="*/ 11719962 w 18296289"/>
              <a:gd name="connsiteY96" fmla="*/ 2 h 10287000"/>
              <a:gd name="connsiteX97" fmla="*/ 11947973 w 18296289"/>
              <a:gd name="connsiteY97" fmla="*/ 2 h 10287000"/>
              <a:gd name="connsiteX98" fmla="*/ 11947973 w 18296289"/>
              <a:gd name="connsiteY98" fmla="*/ 10287000 h 10287000"/>
              <a:gd name="connsiteX99" fmla="*/ 11719962 w 18296289"/>
              <a:gd name="connsiteY99" fmla="*/ 10287000 h 10287000"/>
              <a:gd name="connsiteX100" fmla="*/ 12208294 w 18296289"/>
              <a:gd name="connsiteY100" fmla="*/ 2 h 10287000"/>
              <a:gd name="connsiteX101" fmla="*/ 12436305 w 18296289"/>
              <a:gd name="connsiteY101" fmla="*/ 2 h 10287000"/>
              <a:gd name="connsiteX102" fmla="*/ 12436305 w 18296289"/>
              <a:gd name="connsiteY102" fmla="*/ 10287000 h 10287000"/>
              <a:gd name="connsiteX103" fmla="*/ 12208294 w 18296289"/>
              <a:gd name="connsiteY103" fmla="*/ 10287000 h 10287000"/>
              <a:gd name="connsiteX104" fmla="*/ 12696626 w 18296289"/>
              <a:gd name="connsiteY104" fmla="*/ 2 h 10287000"/>
              <a:gd name="connsiteX105" fmla="*/ 12924637 w 18296289"/>
              <a:gd name="connsiteY105" fmla="*/ 2 h 10287000"/>
              <a:gd name="connsiteX106" fmla="*/ 12924637 w 18296289"/>
              <a:gd name="connsiteY106" fmla="*/ 10287000 h 10287000"/>
              <a:gd name="connsiteX107" fmla="*/ 12696626 w 18296289"/>
              <a:gd name="connsiteY107" fmla="*/ 10287000 h 10287000"/>
              <a:gd name="connsiteX108" fmla="*/ 13184958 w 18296289"/>
              <a:gd name="connsiteY108" fmla="*/ 2 h 10287000"/>
              <a:gd name="connsiteX109" fmla="*/ 13412969 w 18296289"/>
              <a:gd name="connsiteY109" fmla="*/ 2 h 10287000"/>
              <a:gd name="connsiteX110" fmla="*/ 13412969 w 18296289"/>
              <a:gd name="connsiteY110" fmla="*/ 10287000 h 10287000"/>
              <a:gd name="connsiteX111" fmla="*/ 13184958 w 18296289"/>
              <a:gd name="connsiteY111" fmla="*/ 10287000 h 10287000"/>
              <a:gd name="connsiteX112" fmla="*/ 13673290 w 18296289"/>
              <a:gd name="connsiteY112" fmla="*/ 1 h 10287000"/>
              <a:gd name="connsiteX113" fmla="*/ 13901301 w 18296289"/>
              <a:gd name="connsiteY113" fmla="*/ 1 h 10287000"/>
              <a:gd name="connsiteX114" fmla="*/ 13901301 w 18296289"/>
              <a:gd name="connsiteY114" fmla="*/ 10287000 h 10287000"/>
              <a:gd name="connsiteX115" fmla="*/ 13673290 w 18296289"/>
              <a:gd name="connsiteY115" fmla="*/ 10287000 h 10287000"/>
              <a:gd name="connsiteX116" fmla="*/ 14161622 w 18296289"/>
              <a:gd name="connsiteY116" fmla="*/ 1 h 10287000"/>
              <a:gd name="connsiteX117" fmla="*/ 14389633 w 18296289"/>
              <a:gd name="connsiteY117" fmla="*/ 1 h 10287000"/>
              <a:gd name="connsiteX118" fmla="*/ 14389633 w 18296289"/>
              <a:gd name="connsiteY118" fmla="*/ 10287000 h 10287000"/>
              <a:gd name="connsiteX119" fmla="*/ 14161622 w 18296289"/>
              <a:gd name="connsiteY119" fmla="*/ 10287000 h 10287000"/>
              <a:gd name="connsiteX120" fmla="*/ 14649954 w 18296289"/>
              <a:gd name="connsiteY120" fmla="*/ 1 h 10287000"/>
              <a:gd name="connsiteX121" fmla="*/ 14877965 w 18296289"/>
              <a:gd name="connsiteY121" fmla="*/ 1 h 10287000"/>
              <a:gd name="connsiteX122" fmla="*/ 14877965 w 18296289"/>
              <a:gd name="connsiteY122" fmla="*/ 10287000 h 10287000"/>
              <a:gd name="connsiteX123" fmla="*/ 14649954 w 18296289"/>
              <a:gd name="connsiteY123" fmla="*/ 10287000 h 10287000"/>
              <a:gd name="connsiteX124" fmla="*/ 15138286 w 18296289"/>
              <a:gd name="connsiteY124" fmla="*/ 1 h 10287000"/>
              <a:gd name="connsiteX125" fmla="*/ 15366297 w 18296289"/>
              <a:gd name="connsiteY125" fmla="*/ 1 h 10287000"/>
              <a:gd name="connsiteX126" fmla="*/ 15366297 w 18296289"/>
              <a:gd name="connsiteY126" fmla="*/ 10287000 h 10287000"/>
              <a:gd name="connsiteX127" fmla="*/ 15138286 w 18296289"/>
              <a:gd name="connsiteY127" fmla="*/ 10287000 h 10287000"/>
              <a:gd name="connsiteX128" fmla="*/ 15626618 w 18296289"/>
              <a:gd name="connsiteY128" fmla="*/ 1 h 10287000"/>
              <a:gd name="connsiteX129" fmla="*/ 15854629 w 18296289"/>
              <a:gd name="connsiteY129" fmla="*/ 1 h 10287000"/>
              <a:gd name="connsiteX130" fmla="*/ 15854629 w 18296289"/>
              <a:gd name="connsiteY130" fmla="*/ 10287000 h 10287000"/>
              <a:gd name="connsiteX131" fmla="*/ 15626618 w 18296289"/>
              <a:gd name="connsiteY131" fmla="*/ 10287000 h 10287000"/>
              <a:gd name="connsiteX132" fmla="*/ 16114950 w 18296289"/>
              <a:gd name="connsiteY132" fmla="*/ 1 h 10287000"/>
              <a:gd name="connsiteX133" fmla="*/ 16342961 w 18296289"/>
              <a:gd name="connsiteY133" fmla="*/ 1 h 10287000"/>
              <a:gd name="connsiteX134" fmla="*/ 16342961 w 18296289"/>
              <a:gd name="connsiteY134" fmla="*/ 10287000 h 10287000"/>
              <a:gd name="connsiteX135" fmla="*/ 16114950 w 18296289"/>
              <a:gd name="connsiteY135" fmla="*/ 10287000 h 10287000"/>
              <a:gd name="connsiteX136" fmla="*/ 16603282 w 18296289"/>
              <a:gd name="connsiteY136" fmla="*/ 1 h 10287000"/>
              <a:gd name="connsiteX137" fmla="*/ 16831293 w 18296289"/>
              <a:gd name="connsiteY137" fmla="*/ 1 h 10287000"/>
              <a:gd name="connsiteX138" fmla="*/ 16831293 w 18296289"/>
              <a:gd name="connsiteY138" fmla="*/ 10287000 h 10287000"/>
              <a:gd name="connsiteX139" fmla="*/ 16603282 w 18296289"/>
              <a:gd name="connsiteY139" fmla="*/ 10287000 h 10287000"/>
              <a:gd name="connsiteX140" fmla="*/ 17091615 w 18296289"/>
              <a:gd name="connsiteY140" fmla="*/ 0 h 10287000"/>
              <a:gd name="connsiteX141" fmla="*/ 17319625 w 18296289"/>
              <a:gd name="connsiteY141" fmla="*/ 0 h 10287000"/>
              <a:gd name="connsiteX142" fmla="*/ 17319625 w 18296289"/>
              <a:gd name="connsiteY142" fmla="*/ 10287000 h 10287000"/>
              <a:gd name="connsiteX143" fmla="*/ 17091615 w 18296289"/>
              <a:gd name="connsiteY143" fmla="*/ 10287000 h 10287000"/>
              <a:gd name="connsiteX144" fmla="*/ 17579947 w 18296289"/>
              <a:gd name="connsiteY144" fmla="*/ 0 h 10287000"/>
              <a:gd name="connsiteX145" fmla="*/ 17807957 w 18296289"/>
              <a:gd name="connsiteY145" fmla="*/ 0 h 10287000"/>
              <a:gd name="connsiteX146" fmla="*/ 17807957 w 18296289"/>
              <a:gd name="connsiteY146" fmla="*/ 10287000 h 10287000"/>
              <a:gd name="connsiteX147" fmla="*/ 17579947 w 18296289"/>
              <a:gd name="connsiteY147" fmla="*/ 10287000 h 10287000"/>
              <a:gd name="connsiteX148" fmla="*/ 18068279 w 18296289"/>
              <a:gd name="connsiteY148" fmla="*/ 0 h 10287000"/>
              <a:gd name="connsiteX149" fmla="*/ 18296289 w 18296289"/>
              <a:gd name="connsiteY149" fmla="*/ 0 h 10287000"/>
              <a:gd name="connsiteX150" fmla="*/ 18296289 w 18296289"/>
              <a:gd name="connsiteY150" fmla="*/ 10287000 h 10287000"/>
              <a:gd name="connsiteX151" fmla="*/ 18068279 w 18296289"/>
              <a:gd name="connsiteY151"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296289" h="10287000">
                <a:moveTo>
                  <a:pt x="488332" y="6"/>
                </a:moveTo>
                <a:lnTo>
                  <a:pt x="716342" y="6"/>
                </a:lnTo>
                <a:lnTo>
                  <a:pt x="716342" y="10287000"/>
                </a:lnTo>
                <a:lnTo>
                  <a:pt x="488332" y="10287000"/>
                </a:lnTo>
                <a:close/>
                <a:moveTo>
                  <a:pt x="0" y="6"/>
                </a:moveTo>
                <a:lnTo>
                  <a:pt x="228011" y="6"/>
                </a:lnTo>
                <a:lnTo>
                  <a:pt x="228011" y="10287000"/>
                </a:lnTo>
                <a:lnTo>
                  <a:pt x="0" y="10287000"/>
                </a:lnTo>
                <a:close/>
                <a:moveTo>
                  <a:pt x="976663" y="5"/>
                </a:moveTo>
                <a:lnTo>
                  <a:pt x="1204675" y="5"/>
                </a:lnTo>
                <a:lnTo>
                  <a:pt x="1204675" y="10287000"/>
                </a:lnTo>
                <a:lnTo>
                  <a:pt x="976663" y="10287000"/>
                </a:lnTo>
                <a:close/>
                <a:moveTo>
                  <a:pt x="1464995" y="5"/>
                </a:moveTo>
                <a:lnTo>
                  <a:pt x="1693006" y="5"/>
                </a:lnTo>
                <a:lnTo>
                  <a:pt x="1693006" y="10287000"/>
                </a:lnTo>
                <a:lnTo>
                  <a:pt x="1464995" y="10287000"/>
                </a:lnTo>
                <a:close/>
                <a:moveTo>
                  <a:pt x="1953326" y="5"/>
                </a:moveTo>
                <a:lnTo>
                  <a:pt x="2181338" y="5"/>
                </a:lnTo>
                <a:lnTo>
                  <a:pt x="2181338" y="10287000"/>
                </a:lnTo>
                <a:lnTo>
                  <a:pt x="1953326" y="10287000"/>
                </a:lnTo>
                <a:close/>
                <a:moveTo>
                  <a:pt x="2441658" y="5"/>
                </a:moveTo>
                <a:lnTo>
                  <a:pt x="2669670" y="5"/>
                </a:lnTo>
                <a:lnTo>
                  <a:pt x="2669670" y="10287000"/>
                </a:lnTo>
                <a:lnTo>
                  <a:pt x="2441658" y="10287000"/>
                </a:lnTo>
                <a:close/>
                <a:moveTo>
                  <a:pt x="2929991" y="5"/>
                </a:moveTo>
                <a:lnTo>
                  <a:pt x="3158002" y="5"/>
                </a:lnTo>
                <a:lnTo>
                  <a:pt x="3158002" y="10287000"/>
                </a:lnTo>
                <a:lnTo>
                  <a:pt x="2929991" y="10287000"/>
                </a:lnTo>
                <a:close/>
                <a:moveTo>
                  <a:pt x="3418323" y="5"/>
                </a:moveTo>
                <a:lnTo>
                  <a:pt x="3646334" y="5"/>
                </a:lnTo>
                <a:lnTo>
                  <a:pt x="3646334" y="10287000"/>
                </a:lnTo>
                <a:lnTo>
                  <a:pt x="3418323" y="10287000"/>
                </a:lnTo>
                <a:close/>
                <a:moveTo>
                  <a:pt x="3906655" y="5"/>
                </a:moveTo>
                <a:lnTo>
                  <a:pt x="4134665" y="5"/>
                </a:lnTo>
                <a:lnTo>
                  <a:pt x="4134665" y="10287000"/>
                </a:lnTo>
                <a:lnTo>
                  <a:pt x="3906655" y="10287000"/>
                </a:lnTo>
                <a:close/>
                <a:moveTo>
                  <a:pt x="4394985" y="4"/>
                </a:moveTo>
                <a:lnTo>
                  <a:pt x="4622994" y="4"/>
                </a:lnTo>
                <a:lnTo>
                  <a:pt x="4622994" y="10287000"/>
                </a:lnTo>
                <a:lnTo>
                  <a:pt x="4394985" y="10287000"/>
                </a:lnTo>
                <a:close/>
                <a:moveTo>
                  <a:pt x="4883318" y="4"/>
                </a:moveTo>
                <a:lnTo>
                  <a:pt x="5111327" y="4"/>
                </a:lnTo>
                <a:lnTo>
                  <a:pt x="5111327" y="10287000"/>
                </a:lnTo>
                <a:lnTo>
                  <a:pt x="4883318" y="10287000"/>
                </a:lnTo>
                <a:close/>
                <a:moveTo>
                  <a:pt x="5371649" y="4"/>
                </a:moveTo>
                <a:lnTo>
                  <a:pt x="5599660" y="4"/>
                </a:lnTo>
                <a:lnTo>
                  <a:pt x="5599660" y="10287000"/>
                </a:lnTo>
                <a:lnTo>
                  <a:pt x="5371649" y="10287000"/>
                </a:lnTo>
                <a:close/>
                <a:moveTo>
                  <a:pt x="5859980" y="4"/>
                </a:moveTo>
                <a:lnTo>
                  <a:pt x="6087990" y="4"/>
                </a:lnTo>
                <a:lnTo>
                  <a:pt x="6087990" y="10287000"/>
                </a:lnTo>
                <a:lnTo>
                  <a:pt x="5859980" y="10287000"/>
                </a:lnTo>
                <a:close/>
                <a:moveTo>
                  <a:pt x="6348314" y="4"/>
                </a:moveTo>
                <a:lnTo>
                  <a:pt x="6576324" y="4"/>
                </a:lnTo>
                <a:lnTo>
                  <a:pt x="6576324" y="10287000"/>
                </a:lnTo>
                <a:lnTo>
                  <a:pt x="6348314" y="10287000"/>
                </a:lnTo>
                <a:close/>
                <a:moveTo>
                  <a:pt x="6836644" y="4"/>
                </a:moveTo>
                <a:lnTo>
                  <a:pt x="7064654" y="4"/>
                </a:lnTo>
                <a:lnTo>
                  <a:pt x="7064654" y="10287000"/>
                </a:lnTo>
                <a:lnTo>
                  <a:pt x="6836644" y="10287000"/>
                </a:lnTo>
                <a:close/>
                <a:moveTo>
                  <a:pt x="7324976" y="3"/>
                </a:moveTo>
                <a:lnTo>
                  <a:pt x="7552987" y="3"/>
                </a:lnTo>
                <a:lnTo>
                  <a:pt x="7552987" y="10287000"/>
                </a:lnTo>
                <a:lnTo>
                  <a:pt x="7324976" y="10287000"/>
                </a:lnTo>
                <a:close/>
                <a:moveTo>
                  <a:pt x="7813308" y="3"/>
                </a:moveTo>
                <a:lnTo>
                  <a:pt x="8041318" y="3"/>
                </a:lnTo>
                <a:lnTo>
                  <a:pt x="8041318" y="10287000"/>
                </a:lnTo>
                <a:lnTo>
                  <a:pt x="7813308" y="10287000"/>
                </a:lnTo>
                <a:close/>
                <a:moveTo>
                  <a:pt x="8301639" y="3"/>
                </a:moveTo>
                <a:lnTo>
                  <a:pt x="8529649" y="3"/>
                </a:lnTo>
                <a:lnTo>
                  <a:pt x="8529649" y="10287000"/>
                </a:lnTo>
                <a:lnTo>
                  <a:pt x="8301639" y="10287000"/>
                </a:lnTo>
                <a:close/>
                <a:moveTo>
                  <a:pt x="8789970" y="3"/>
                </a:moveTo>
                <a:lnTo>
                  <a:pt x="9017981" y="3"/>
                </a:lnTo>
                <a:lnTo>
                  <a:pt x="9017981" y="10287000"/>
                </a:lnTo>
                <a:lnTo>
                  <a:pt x="8789970" y="10287000"/>
                </a:lnTo>
                <a:close/>
                <a:moveTo>
                  <a:pt x="9278302" y="3"/>
                </a:moveTo>
                <a:lnTo>
                  <a:pt x="9506313" y="3"/>
                </a:lnTo>
                <a:lnTo>
                  <a:pt x="9506313" y="10287000"/>
                </a:lnTo>
                <a:lnTo>
                  <a:pt x="9278302" y="10287000"/>
                </a:lnTo>
                <a:close/>
                <a:moveTo>
                  <a:pt x="9766634" y="3"/>
                </a:moveTo>
                <a:lnTo>
                  <a:pt x="9994645" y="3"/>
                </a:lnTo>
                <a:lnTo>
                  <a:pt x="9994645" y="10287000"/>
                </a:lnTo>
                <a:lnTo>
                  <a:pt x="9766634" y="10287000"/>
                </a:lnTo>
                <a:close/>
                <a:moveTo>
                  <a:pt x="10254966" y="3"/>
                </a:moveTo>
                <a:lnTo>
                  <a:pt x="10482977" y="3"/>
                </a:lnTo>
                <a:lnTo>
                  <a:pt x="10482977" y="10287000"/>
                </a:lnTo>
                <a:lnTo>
                  <a:pt x="10254966" y="10287000"/>
                </a:lnTo>
                <a:close/>
                <a:moveTo>
                  <a:pt x="10743298" y="2"/>
                </a:moveTo>
                <a:lnTo>
                  <a:pt x="10971309" y="2"/>
                </a:lnTo>
                <a:lnTo>
                  <a:pt x="10971309" y="10287000"/>
                </a:lnTo>
                <a:lnTo>
                  <a:pt x="10743298" y="10287000"/>
                </a:lnTo>
                <a:close/>
                <a:moveTo>
                  <a:pt x="11231630" y="2"/>
                </a:moveTo>
                <a:lnTo>
                  <a:pt x="11459641" y="2"/>
                </a:lnTo>
                <a:lnTo>
                  <a:pt x="11459641" y="10287000"/>
                </a:lnTo>
                <a:lnTo>
                  <a:pt x="11231630" y="10287000"/>
                </a:lnTo>
                <a:close/>
                <a:moveTo>
                  <a:pt x="11719962" y="2"/>
                </a:moveTo>
                <a:lnTo>
                  <a:pt x="11947973" y="2"/>
                </a:lnTo>
                <a:lnTo>
                  <a:pt x="11947973" y="10287000"/>
                </a:lnTo>
                <a:lnTo>
                  <a:pt x="11719962" y="10287000"/>
                </a:lnTo>
                <a:close/>
                <a:moveTo>
                  <a:pt x="12208294" y="2"/>
                </a:moveTo>
                <a:lnTo>
                  <a:pt x="12436305" y="2"/>
                </a:lnTo>
                <a:lnTo>
                  <a:pt x="12436305" y="10287000"/>
                </a:lnTo>
                <a:lnTo>
                  <a:pt x="12208294" y="10287000"/>
                </a:lnTo>
                <a:close/>
                <a:moveTo>
                  <a:pt x="12696626" y="2"/>
                </a:moveTo>
                <a:lnTo>
                  <a:pt x="12924637" y="2"/>
                </a:lnTo>
                <a:lnTo>
                  <a:pt x="12924637" y="10287000"/>
                </a:lnTo>
                <a:lnTo>
                  <a:pt x="12696626" y="10287000"/>
                </a:lnTo>
                <a:close/>
                <a:moveTo>
                  <a:pt x="13184958" y="2"/>
                </a:moveTo>
                <a:lnTo>
                  <a:pt x="13412969" y="2"/>
                </a:lnTo>
                <a:lnTo>
                  <a:pt x="13412969" y="10287000"/>
                </a:lnTo>
                <a:lnTo>
                  <a:pt x="13184958" y="10287000"/>
                </a:lnTo>
                <a:close/>
                <a:moveTo>
                  <a:pt x="13673290" y="1"/>
                </a:moveTo>
                <a:lnTo>
                  <a:pt x="13901301" y="1"/>
                </a:lnTo>
                <a:lnTo>
                  <a:pt x="13901301" y="10287000"/>
                </a:lnTo>
                <a:lnTo>
                  <a:pt x="13673290" y="10287000"/>
                </a:lnTo>
                <a:close/>
                <a:moveTo>
                  <a:pt x="14161622" y="1"/>
                </a:moveTo>
                <a:lnTo>
                  <a:pt x="14389633" y="1"/>
                </a:lnTo>
                <a:lnTo>
                  <a:pt x="14389633" y="10287000"/>
                </a:lnTo>
                <a:lnTo>
                  <a:pt x="14161622" y="10287000"/>
                </a:lnTo>
                <a:close/>
                <a:moveTo>
                  <a:pt x="14649954" y="1"/>
                </a:moveTo>
                <a:lnTo>
                  <a:pt x="14877965" y="1"/>
                </a:lnTo>
                <a:lnTo>
                  <a:pt x="14877965" y="10287000"/>
                </a:lnTo>
                <a:lnTo>
                  <a:pt x="14649954" y="10287000"/>
                </a:lnTo>
                <a:close/>
                <a:moveTo>
                  <a:pt x="15138286" y="1"/>
                </a:moveTo>
                <a:lnTo>
                  <a:pt x="15366297" y="1"/>
                </a:lnTo>
                <a:lnTo>
                  <a:pt x="15366297" y="10287000"/>
                </a:lnTo>
                <a:lnTo>
                  <a:pt x="15138286" y="10287000"/>
                </a:lnTo>
                <a:close/>
                <a:moveTo>
                  <a:pt x="15626618" y="1"/>
                </a:moveTo>
                <a:lnTo>
                  <a:pt x="15854629" y="1"/>
                </a:lnTo>
                <a:lnTo>
                  <a:pt x="15854629" y="10287000"/>
                </a:lnTo>
                <a:lnTo>
                  <a:pt x="15626618" y="10287000"/>
                </a:lnTo>
                <a:close/>
                <a:moveTo>
                  <a:pt x="16114950" y="1"/>
                </a:moveTo>
                <a:lnTo>
                  <a:pt x="16342961" y="1"/>
                </a:lnTo>
                <a:lnTo>
                  <a:pt x="16342961" y="10287000"/>
                </a:lnTo>
                <a:lnTo>
                  <a:pt x="16114950" y="10287000"/>
                </a:lnTo>
                <a:close/>
                <a:moveTo>
                  <a:pt x="16603282" y="1"/>
                </a:moveTo>
                <a:lnTo>
                  <a:pt x="16831293" y="1"/>
                </a:lnTo>
                <a:lnTo>
                  <a:pt x="16831293" y="10287000"/>
                </a:lnTo>
                <a:lnTo>
                  <a:pt x="16603282" y="10287000"/>
                </a:lnTo>
                <a:close/>
                <a:moveTo>
                  <a:pt x="17091615" y="0"/>
                </a:moveTo>
                <a:lnTo>
                  <a:pt x="17319625" y="0"/>
                </a:lnTo>
                <a:lnTo>
                  <a:pt x="17319625" y="10287000"/>
                </a:lnTo>
                <a:lnTo>
                  <a:pt x="17091615" y="10287000"/>
                </a:lnTo>
                <a:close/>
                <a:moveTo>
                  <a:pt x="17579947" y="0"/>
                </a:moveTo>
                <a:lnTo>
                  <a:pt x="17807957" y="0"/>
                </a:lnTo>
                <a:lnTo>
                  <a:pt x="17807957" y="10287000"/>
                </a:lnTo>
                <a:lnTo>
                  <a:pt x="17579947" y="10287000"/>
                </a:lnTo>
                <a:close/>
                <a:moveTo>
                  <a:pt x="18068279" y="0"/>
                </a:moveTo>
                <a:lnTo>
                  <a:pt x="18296289" y="0"/>
                </a:lnTo>
                <a:lnTo>
                  <a:pt x="18296289" y="10287000"/>
                </a:lnTo>
                <a:lnTo>
                  <a:pt x="18068279" y="10287000"/>
                </a:ln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0" name="Rectangle 109">
            <a:extLst>
              <a:ext uri="{FF2B5EF4-FFF2-40B4-BE49-F238E27FC236}">
                <a16:creationId xmlns="" xmlns:a16="http://schemas.microsoft.com/office/drawing/2014/main" id="{CEB9BB9F-1DB6-45C3-A6FE-8F093D9D5FD9}"/>
              </a:ext>
            </a:extLst>
          </p:cNvPr>
          <p:cNvSpPr/>
          <p:nvPr/>
        </p:nvSpPr>
        <p:spPr>
          <a:xfrm>
            <a:off x="1" y="0"/>
            <a:ext cx="2808843"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 name="Group 5">
            <a:extLst>
              <a:ext uri="{FF2B5EF4-FFF2-40B4-BE49-F238E27FC236}">
                <a16:creationId xmlns="" xmlns:a16="http://schemas.microsoft.com/office/drawing/2014/main" id="{BF384FF8-8F72-4348-B6C6-0E1A01B1930B}"/>
              </a:ext>
            </a:extLst>
          </p:cNvPr>
          <p:cNvGrpSpPr/>
          <p:nvPr/>
        </p:nvGrpSpPr>
        <p:grpSpPr>
          <a:xfrm rot="20788243">
            <a:off x="2450991" y="1780656"/>
            <a:ext cx="2315135" cy="2140856"/>
            <a:chOff x="8479089" y="1262387"/>
            <a:chExt cx="6147593" cy="5684813"/>
          </a:xfrm>
        </p:grpSpPr>
        <p:grpSp>
          <p:nvGrpSpPr>
            <p:cNvPr id="7" name="Group 6">
              <a:extLst>
                <a:ext uri="{FF2B5EF4-FFF2-40B4-BE49-F238E27FC236}">
                  <a16:creationId xmlns="" xmlns:a16="http://schemas.microsoft.com/office/drawing/2014/main" id="{36204B64-8526-4B61-A8B5-E25EAB5B9AC2}"/>
                </a:ext>
              </a:extLst>
            </p:cNvPr>
            <p:cNvGrpSpPr/>
            <p:nvPr/>
          </p:nvGrpSpPr>
          <p:grpSpPr>
            <a:xfrm rot="20275744" flipH="1">
              <a:off x="9114364" y="4275293"/>
              <a:ext cx="965714" cy="1155036"/>
              <a:chOff x="5704433" y="717502"/>
              <a:chExt cx="7365528" cy="8809481"/>
            </a:xfrm>
          </p:grpSpPr>
          <p:sp>
            <p:nvSpPr>
              <p:cNvPr id="96" name="Freeform: Shape 95">
                <a:extLst>
                  <a:ext uri="{FF2B5EF4-FFF2-40B4-BE49-F238E27FC236}">
                    <a16:creationId xmlns="" xmlns:a16="http://schemas.microsoft.com/office/drawing/2014/main" id="{4C583B3B-CFCC-4297-9213-64738AD7179A}"/>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7" name="Freeform: Shape 96">
                <a:extLst>
                  <a:ext uri="{FF2B5EF4-FFF2-40B4-BE49-F238E27FC236}">
                    <a16:creationId xmlns="" xmlns:a16="http://schemas.microsoft.com/office/drawing/2014/main" id="{EB552930-4B1B-43E9-A809-9753F9AA577D}"/>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8" name="Freeform: Shape 97">
                <a:extLst>
                  <a:ext uri="{FF2B5EF4-FFF2-40B4-BE49-F238E27FC236}">
                    <a16:creationId xmlns="" xmlns:a16="http://schemas.microsoft.com/office/drawing/2014/main" id="{8FB87850-A979-4840-8BDA-266AFEADB5E2}"/>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9" name="Freeform: Shape 98">
                <a:extLst>
                  <a:ext uri="{FF2B5EF4-FFF2-40B4-BE49-F238E27FC236}">
                    <a16:creationId xmlns="" xmlns:a16="http://schemas.microsoft.com/office/drawing/2014/main" id="{D03EC990-949A-4320-955A-94EC80955A08}"/>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0" name="Freeform: Shape 99">
                <a:extLst>
                  <a:ext uri="{FF2B5EF4-FFF2-40B4-BE49-F238E27FC236}">
                    <a16:creationId xmlns="" xmlns:a16="http://schemas.microsoft.com/office/drawing/2014/main" id="{C638D00C-9430-4FDE-9AC1-2278342DFDD5}"/>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1" name="Freeform: Shape 100">
                <a:extLst>
                  <a:ext uri="{FF2B5EF4-FFF2-40B4-BE49-F238E27FC236}">
                    <a16:creationId xmlns="" xmlns:a16="http://schemas.microsoft.com/office/drawing/2014/main" id="{E75213F3-6F48-427A-A1CD-DEFA0614A3F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Freeform: Shape 101">
                <a:extLst>
                  <a:ext uri="{FF2B5EF4-FFF2-40B4-BE49-F238E27FC236}">
                    <a16:creationId xmlns="" xmlns:a16="http://schemas.microsoft.com/office/drawing/2014/main" id="{B6402CDE-35E8-4959-AC8C-436170A95AA6}"/>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8" name="Group 7">
              <a:extLst>
                <a:ext uri="{FF2B5EF4-FFF2-40B4-BE49-F238E27FC236}">
                  <a16:creationId xmlns="" xmlns:a16="http://schemas.microsoft.com/office/drawing/2014/main" id="{ECE27259-8B80-42E3-8FC7-94443B82E846}"/>
                </a:ext>
              </a:extLst>
            </p:cNvPr>
            <p:cNvGrpSpPr/>
            <p:nvPr/>
          </p:nvGrpSpPr>
          <p:grpSpPr>
            <a:xfrm rot="20275744" flipH="1">
              <a:off x="8479089" y="5341625"/>
              <a:ext cx="1416763" cy="1605575"/>
              <a:chOff x="5365048" y="479821"/>
              <a:chExt cx="8036930" cy="9108010"/>
            </a:xfrm>
          </p:grpSpPr>
          <p:sp>
            <p:nvSpPr>
              <p:cNvPr id="89" name="Freeform: Shape 88">
                <a:extLst>
                  <a:ext uri="{FF2B5EF4-FFF2-40B4-BE49-F238E27FC236}">
                    <a16:creationId xmlns="" xmlns:a16="http://schemas.microsoft.com/office/drawing/2014/main" id="{E8B54D8D-B988-425C-9437-0C864008F972}"/>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Freeform: Shape 89">
                <a:extLst>
                  <a:ext uri="{FF2B5EF4-FFF2-40B4-BE49-F238E27FC236}">
                    <a16:creationId xmlns="" xmlns:a16="http://schemas.microsoft.com/office/drawing/2014/main" id="{9128FD92-FAEC-4382-807C-38861F86E909}"/>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Freeform: Shape 90">
                <a:extLst>
                  <a:ext uri="{FF2B5EF4-FFF2-40B4-BE49-F238E27FC236}">
                    <a16:creationId xmlns="" xmlns:a16="http://schemas.microsoft.com/office/drawing/2014/main" id="{4FA940C5-1992-432F-8D50-6FE2D3AD1766}"/>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Freeform: Shape 91">
                <a:extLst>
                  <a:ext uri="{FF2B5EF4-FFF2-40B4-BE49-F238E27FC236}">
                    <a16:creationId xmlns="" xmlns:a16="http://schemas.microsoft.com/office/drawing/2014/main" id="{496ED3DB-B2E7-42CF-8C4D-C2C15E22C146}"/>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Freeform: Shape 92">
                <a:extLst>
                  <a:ext uri="{FF2B5EF4-FFF2-40B4-BE49-F238E27FC236}">
                    <a16:creationId xmlns="" xmlns:a16="http://schemas.microsoft.com/office/drawing/2014/main" id="{ABC786B8-63BD-479D-8326-F731406C807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Freeform: Shape 93">
                <a:extLst>
                  <a:ext uri="{FF2B5EF4-FFF2-40B4-BE49-F238E27FC236}">
                    <a16:creationId xmlns="" xmlns:a16="http://schemas.microsoft.com/office/drawing/2014/main" id="{6D801E22-4BCC-4747-B911-74057F55EEBA}"/>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Freeform: Shape 94">
                <a:extLst>
                  <a:ext uri="{FF2B5EF4-FFF2-40B4-BE49-F238E27FC236}">
                    <a16:creationId xmlns="" xmlns:a16="http://schemas.microsoft.com/office/drawing/2014/main" id="{FEB56ACF-2597-4BD5-806C-41416ADCD550}"/>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9" name="Group 8">
              <a:extLst>
                <a:ext uri="{FF2B5EF4-FFF2-40B4-BE49-F238E27FC236}">
                  <a16:creationId xmlns="" xmlns:a16="http://schemas.microsoft.com/office/drawing/2014/main" id="{908CFA48-282C-40F5-96A9-AFC2D25C5C6B}"/>
                </a:ext>
              </a:extLst>
            </p:cNvPr>
            <p:cNvGrpSpPr/>
            <p:nvPr/>
          </p:nvGrpSpPr>
          <p:grpSpPr>
            <a:xfrm rot="20275744" flipH="1">
              <a:off x="10278521" y="5974428"/>
              <a:ext cx="496268" cy="512648"/>
              <a:chOff x="5365048" y="1982197"/>
              <a:chExt cx="7362621" cy="7605634"/>
            </a:xfrm>
          </p:grpSpPr>
          <p:sp>
            <p:nvSpPr>
              <p:cNvPr id="82" name="Freeform: Shape 81">
                <a:extLst>
                  <a:ext uri="{FF2B5EF4-FFF2-40B4-BE49-F238E27FC236}">
                    <a16:creationId xmlns="" xmlns:a16="http://schemas.microsoft.com/office/drawing/2014/main" id="{7C467737-31B9-4E8B-A93B-B84D8CAEF908}"/>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Freeform: Shape 82">
                <a:extLst>
                  <a:ext uri="{FF2B5EF4-FFF2-40B4-BE49-F238E27FC236}">
                    <a16:creationId xmlns="" xmlns:a16="http://schemas.microsoft.com/office/drawing/2014/main" id="{16F22960-E4E4-43C9-8113-9FA9383190C5}"/>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Freeform: Shape 83">
                <a:extLst>
                  <a:ext uri="{FF2B5EF4-FFF2-40B4-BE49-F238E27FC236}">
                    <a16:creationId xmlns="" xmlns:a16="http://schemas.microsoft.com/office/drawing/2014/main" id="{898A5C06-5EE3-47AB-88DE-492CA5D83E8C}"/>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Freeform: Shape 84">
                <a:extLst>
                  <a:ext uri="{FF2B5EF4-FFF2-40B4-BE49-F238E27FC236}">
                    <a16:creationId xmlns="" xmlns:a16="http://schemas.microsoft.com/office/drawing/2014/main" id="{06CE4DE0-4C74-4D7F-9471-2868F5BB871E}"/>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6" name="Freeform: Shape 85">
                <a:extLst>
                  <a:ext uri="{FF2B5EF4-FFF2-40B4-BE49-F238E27FC236}">
                    <a16:creationId xmlns="" xmlns:a16="http://schemas.microsoft.com/office/drawing/2014/main" id="{BFD0D555-216B-4932-B9FE-ACE365A3AC9C}"/>
                  </a:ext>
                </a:extLst>
              </p:cNvPr>
              <p:cNvSpPr/>
              <p:nvPr/>
            </p:nvSpPr>
            <p:spPr>
              <a:xfrm>
                <a:off x="9871173" y="3444023"/>
                <a:ext cx="1940058" cy="2975318"/>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 name="connsiteX0" fmla="*/ 1247497 w 1247497"/>
                  <a:gd name="connsiteY0" fmla="*/ 0 h 1024830"/>
                  <a:gd name="connsiteX1" fmla="*/ 0 w 1247497"/>
                  <a:gd name="connsiteY1" fmla="*/ 277330 h 1024830"/>
                  <a:gd name="connsiteX2" fmla="*/ 113780 w 1247497"/>
                  <a:gd name="connsiteY2" fmla="*/ 1024830 h 1024830"/>
                  <a:gd name="connsiteX3" fmla="*/ 1247497 w 1247497"/>
                  <a:gd name="connsiteY3" fmla="*/ 0 h 1024830"/>
                  <a:gd name="connsiteX0" fmla="*/ 675581 w 675581"/>
                  <a:gd name="connsiteY0" fmla="*/ 0 h 1036087"/>
                  <a:gd name="connsiteX1" fmla="*/ 0 w 675581"/>
                  <a:gd name="connsiteY1" fmla="*/ 288587 h 1036087"/>
                  <a:gd name="connsiteX2" fmla="*/ 113780 w 675581"/>
                  <a:gd name="connsiteY2" fmla="*/ 1036087 h 1036087"/>
                  <a:gd name="connsiteX3" fmla="*/ 675581 w 675581"/>
                  <a:gd name="connsiteY3" fmla="*/ 0 h 1036087"/>
                </a:gdLst>
                <a:ahLst/>
                <a:cxnLst>
                  <a:cxn ang="0">
                    <a:pos x="connsiteX0" y="connsiteY0"/>
                  </a:cxn>
                  <a:cxn ang="0">
                    <a:pos x="connsiteX1" y="connsiteY1"/>
                  </a:cxn>
                  <a:cxn ang="0">
                    <a:pos x="connsiteX2" y="connsiteY2"/>
                  </a:cxn>
                  <a:cxn ang="0">
                    <a:pos x="connsiteX3" y="connsiteY3"/>
                  </a:cxn>
                </a:cxnLst>
                <a:rect l="l" t="t" r="r" b="b"/>
                <a:pathLst>
                  <a:path w="675581" h="1036087">
                    <a:moveTo>
                      <a:pt x="675581" y="0"/>
                    </a:moveTo>
                    <a:lnTo>
                      <a:pt x="0" y="288587"/>
                    </a:lnTo>
                    <a:lnTo>
                      <a:pt x="113780" y="1036087"/>
                    </a:lnTo>
                    <a:lnTo>
                      <a:pt x="675581"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7" name="Freeform: Shape 86">
                <a:extLst>
                  <a:ext uri="{FF2B5EF4-FFF2-40B4-BE49-F238E27FC236}">
                    <a16:creationId xmlns="" xmlns:a16="http://schemas.microsoft.com/office/drawing/2014/main" id="{72A05CE5-77C4-4604-BBD2-E3B32A88C073}"/>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Freeform: Shape 87">
                <a:extLst>
                  <a:ext uri="{FF2B5EF4-FFF2-40B4-BE49-F238E27FC236}">
                    <a16:creationId xmlns="" xmlns:a16="http://schemas.microsoft.com/office/drawing/2014/main" id="{15AE40B2-8808-4881-9B09-246C1117A929}"/>
                  </a:ext>
                </a:extLst>
              </p:cNvPr>
              <p:cNvSpPr/>
              <p:nvPr/>
            </p:nvSpPr>
            <p:spPr>
              <a:xfrm>
                <a:off x="7708809" y="1982197"/>
                <a:ext cx="2543813" cy="4971750"/>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 name="connsiteX0" fmla="*/ 0 w 993639"/>
                  <a:gd name="connsiteY0" fmla="*/ 595440 h 1852740"/>
                  <a:gd name="connsiteX1" fmla="*/ 993498 w 993639"/>
                  <a:gd name="connsiteY1" fmla="*/ 0 h 1852740"/>
                  <a:gd name="connsiteX2" fmla="*/ 885825 w 993639"/>
                  <a:gd name="connsiteY2" fmla="*/ 1852740 h 1852740"/>
                  <a:gd name="connsiteX3" fmla="*/ 0 w 993639"/>
                  <a:gd name="connsiteY3" fmla="*/ 595440 h 1852740"/>
                  <a:gd name="connsiteX0" fmla="*/ 0 w 885825"/>
                  <a:gd name="connsiteY0" fmla="*/ 473999 h 1731299"/>
                  <a:gd name="connsiteX1" fmla="*/ 784851 w 885825"/>
                  <a:gd name="connsiteY1" fmla="*/ 0 h 1731299"/>
                  <a:gd name="connsiteX2" fmla="*/ 885825 w 885825"/>
                  <a:gd name="connsiteY2" fmla="*/ 1731299 h 1731299"/>
                  <a:gd name="connsiteX3" fmla="*/ 0 w 885825"/>
                  <a:gd name="connsiteY3" fmla="*/ 473999 h 1731299"/>
                </a:gdLst>
                <a:ahLst/>
                <a:cxnLst>
                  <a:cxn ang="0">
                    <a:pos x="connsiteX0" y="connsiteY0"/>
                  </a:cxn>
                  <a:cxn ang="0">
                    <a:pos x="connsiteX1" y="connsiteY1"/>
                  </a:cxn>
                  <a:cxn ang="0">
                    <a:pos x="connsiteX2" y="connsiteY2"/>
                  </a:cxn>
                  <a:cxn ang="0">
                    <a:pos x="connsiteX3" y="connsiteY3"/>
                  </a:cxn>
                </a:cxnLst>
                <a:rect l="l" t="t" r="r" b="b"/>
                <a:pathLst>
                  <a:path w="885825" h="1731299">
                    <a:moveTo>
                      <a:pt x="0" y="473999"/>
                    </a:moveTo>
                    <a:lnTo>
                      <a:pt x="784851" y="0"/>
                    </a:lnTo>
                    <a:cubicBezTo>
                      <a:pt x="789613" y="723900"/>
                      <a:pt x="881063" y="1007399"/>
                      <a:pt x="885825" y="1731299"/>
                    </a:cubicBezTo>
                    <a:lnTo>
                      <a:pt x="0" y="47399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0" name="Group 9">
              <a:extLst>
                <a:ext uri="{FF2B5EF4-FFF2-40B4-BE49-F238E27FC236}">
                  <a16:creationId xmlns="" xmlns:a16="http://schemas.microsoft.com/office/drawing/2014/main" id="{4A1B9EA9-2301-4049-8D19-A3E9AC6530D0}"/>
                </a:ext>
              </a:extLst>
            </p:cNvPr>
            <p:cNvGrpSpPr/>
            <p:nvPr/>
          </p:nvGrpSpPr>
          <p:grpSpPr>
            <a:xfrm rot="20275744" flipH="1">
              <a:off x="11620616" y="3813253"/>
              <a:ext cx="1199247" cy="1359069"/>
              <a:chOff x="5365051" y="479822"/>
              <a:chExt cx="8036930" cy="9108006"/>
            </a:xfrm>
          </p:grpSpPr>
          <p:sp>
            <p:nvSpPr>
              <p:cNvPr id="75" name="Freeform: Shape 74">
                <a:extLst>
                  <a:ext uri="{FF2B5EF4-FFF2-40B4-BE49-F238E27FC236}">
                    <a16:creationId xmlns="" xmlns:a16="http://schemas.microsoft.com/office/drawing/2014/main" id="{C385D748-74BF-4D8D-ACC5-059C21D36D6F}"/>
                  </a:ext>
                </a:extLst>
              </p:cNvPr>
              <p:cNvSpPr/>
              <p:nvPr/>
            </p:nvSpPr>
            <p:spPr>
              <a:xfrm>
                <a:off x="11674978" y="8268752"/>
                <a:ext cx="1052698" cy="1319076"/>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Freeform: Shape 75">
                <a:extLst>
                  <a:ext uri="{FF2B5EF4-FFF2-40B4-BE49-F238E27FC236}">
                    <a16:creationId xmlns="" xmlns:a16="http://schemas.microsoft.com/office/drawing/2014/main" id="{FA352A5A-CE85-4D62-9A13-117CC7600B7F}"/>
                  </a:ext>
                </a:extLst>
              </p:cNvPr>
              <p:cNvSpPr/>
              <p:nvPr/>
            </p:nvSpPr>
            <p:spPr>
              <a:xfrm>
                <a:off x="9107333" y="6879848"/>
                <a:ext cx="3333521" cy="1613813"/>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Freeform: Shape 76">
                <a:extLst>
                  <a:ext uri="{FF2B5EF4-FFF2-40B4-BE49-F238E27FC236}">
                    <a16:creationId xmlns="" xmlns:a16="http://schemas.microsoft.com/office/drawing/2014/main" id="{9BACD9CB-C787-4B39-8554-DC98CFE2F3DB}"/>
                  </a:ext>
                </a:extLst>
              </p:cNvPr>
              <p:cNvSpPr/>
              <p:nvPr/>
            </p:nvSpPr>
            <p:spPr>
              <a:xfrm>
                <a:off x="5365051" y="5540920"/>
                <a:ext cx="1132614" cy="452887"/>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Freeform: Shape 77">
                <a:extLst>
                  <a:ext uri="{FF2B5EF4-FFF2-40B4-BE49-F238E27FC236}">
                    <a16:creationId xmlns="" xmlns:a16="http://schemas.microsoft.com/office/drawing/2014/main" id="{25DF2450-FAF7-478C-AAE6-26251C8F2272}"/>
                  </a:ext>
                </a:extLst>
              </p:cNvPr>
              <p:cNvSpPr/>
              <p:nvPr/>
            </p:nvSpPr>
            <p:spPr>
              <a:xfrm>
                <a:off x="6149703" y="5215816"/>
                <a:ext cx="1586462" cy="2373445"/>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9" name="Freeform: Shape 78">
                <a:extLst>
                  <a:ext uri="{FF2B5EF4-FFF2-40B4-BE49-F238E27FC236}">
                    <a16:creationId xmlns="" xmlns:a16="http://schemas.microsoft.com/office/drawing/2014/main" id="{D3C4D7D3-B5BB-49DA-99E4-EF5F182C9875}"/>
                  </a:ext>
                </a:extLst>
              </p:cNvPr>
              <p:cNvSpPr/>
              <p:nvPr/>
            </p:nvSpPr>
            <p:spPr>
              <a:xfrm>
                <a:off x="9871175" y="2566273"/>
                <a:ext cx="3530806"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Freeform: Shape 79">
                <a:extLst>
                  <a:ext uri="{FF2B5EF4-FFF2-40B4-BE49-F238E27FC236}">
                    <a16:creationId xmlns="" xmlns:a16="http://schemas.microsoft.com/office/drawing/2014/main" id="{3E026E30-9F88-4E52-A252-742503E17DA0}"/>
                  </a:ext>
                </a:extLst>
              </p:cNvPr>
              <p:cNvSpPr/>
              <p:nvPr/>
            </p:nvSpPr>
            <p:spPr>
              <a:xfrm>
                <a:off x="7585443" y="3324704"/>
                <a:ext cx="2667181" cy="4626400"/>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Freeform: Shape 80">
                <a:extLst>
                  <a:ext uri="{FF2B5EF4-FFF2-40B4-BE49-F238E27FC236}">
                    <a16:creationId xmlns="" xmlns:a16="http://schemas.microsoft.com/office/drawing/2014/main" id="{08C900B2-BEB8-4E65-8811-47A6121E6DED}"/>
                  </a:ext>
                </a:extLst>
              </p:cNvPr>
              <p:cNvSpPr/>
              <p:nvPr/>
            </p:nvSpPr>
            <p:spPr>
              <a:xfrm>
                <a:off x="7708807" y="479822"/>
                <a:ext cx="2543816" cy="6474125"/>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1" name="Group 10">
              <a:extLst>
                <a:ext uri="{FF2B5EF4-FFF2-40B4-BE49-F238E27FC236}">
                  <a16:creationId xmlns="" xmlns:a16="http://schemas.microsoft.com/office/drawing/2014/main" id="{A976A94D-D5F5-4609-AF2D-3B882D9BC725}"/>
                </a:ext>
              </a:extLst>
            </p:cNvPr>
            <p:cNvGrpSpPr/>
            <p:nvPr/>
          </p:nvGrpSpPr>
          <p:grpSpPr>
            <a:xfrm rot="20073958" flipH="1">
              <a:off x="10116519" y="4915091"/>
              <a:ext cx="1567652" cy="1079675"/>
              <a:chOff x="3667032" y="1708483"/>
              <a:chExt cx="8105829" cy="5582653"/>
            </a:xfrm>
          </p:grpSpPr>
          <p:sp>
            <p:nvSpPr>
              <p:cNvPr id="68" name="Freeform: Shape 67">
                <a:extLst>
                  <a:ext uri="{FF2B5EF4-FFF2-40B4-BE49-F238E27FC236}">
                    <a16:creationId xmlns="" xmlns:a16="http://schemas.microsoft.com/office/drawing/2014/main" id="{740A6B72-633A-4964-96B3-9A148FF849E3}"/>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Freeform: Shape 68">
                <a:extLst>
                  <a:ext uri="{FF2B5EF4-FFF2-40B4-BE49-F238E27FC236}">
                    <a16:creationId xmlns="" xmlns:a16="http://schemas.microsoft.com/office/drawing/2014/main" id="{D40146B1-3180-4707-A6DC-BE5793CED9D6}"/>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Freeform: Shape 69">
                <a:extLst>
                  <a:ext uri="{FF2B5EF4-FFF2-40B4-BE49-F238E27FC236}">
                    <a16:creationId xmlns="" xmlns:a16="http://schemas.microsoft.com/office/drawing/2014/main" id="{C3449BE2-6176-4D30-83D2-ECFFDA807081}"/>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Freeform: Shape 70">
                <a:extLst>
                  <a:ext uri="{FF2B5EF4-FFF2-40B4-BE49-F238E27FC236}">
                    <a16:creationId xmlns="" xmlns:a16="http://schemas.microsoft.com/office/drawing/2014/main" id="{F690578B-BAFF-4522-B53E-124719FB9CB4}"/>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Freeform: Shape 71">
                <a:extLst>
                  <a:ext uri="{FF2B5EF4-FFF2-40B4-BE49-F238E27FC236}">
                    <a16:creationId xmlns="" xmlns:a16="http://schemas.microsoft.com/office/drawing/2014/main" id="{4AB707A8-EA14-46A6-8FC3-D68EA3DAE488}"/>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Freeform: Shape 72">
                <a:extLst>
                  <a:ext uri="{FF2B5EF4-FFF2-40B4-BE49-F238E27FC236}">
                    <a16:creationId xmlns="" xmlns:a16="http://schemas.microsoft.com/office/drawing/2014/main" id="{DFACE692-69BE-47D3-A277-BB3F38656D9D}"/>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Freeform: Shape 73">
                <a:extLst>
                  <a:ext uri="{FF2B5EF4-FFF2-40B4-BE49-F238E27FC236}">
                    <a16:creationId xmlns="" xmlns:a16="http://schemas.microsoft.com/office/drawing/2014/main" id="{954A49EC-DAF5-4715-9944-D53F451E73F1}"/>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2" name="Group 11">
              <a:extLst>
                <a:ext uri="{FF2B5EF4-FFF2-40B4-BE49-F238E27FC236}">
                  <a16:creationId xmlns="" xmlns:a16="http://schemas.microsoft.com/office/drawing/2014/main" id="{6007B31D-6309-4FEE-83CE-4452D872DECC}"/>
                </a:ext>
              </a:extLst>
            </p:cNvPr>
            <p:cNvGrpSpPr/>
            <p:nvPr/>
          </p:nvGrpSpPr>
          <p:grpSpPr>
            <a:xfrm rot="20073958" flipH="1">
              <a:off x="10286237" y="3877079"/>
              <a:ext cx="981094" cy="675699"/>
              <a:chOff x="3667032" y="1708483"/>
              <a:chExt cx="8105829" cy="5582653"/>
            </a:xfrm>
          </p:grpSpPr>
          <p:sp>
            <p:nvSpPr>
              <p:cNvPr id="61" name="Freeform: Shape 60">
                <a:extLst>
                  <a:ext uri="{FF2B5EF4-FFF2-40B4-BE49-F238E27FC236}">
                    <a16:creationId xmlns="" xmlns:a16="http://schemas.microsoft.com/office/drawing/2014/main" id="{1CB31229-7923-4315-A7F1-07E855DAD1F4}"/>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Freeform: Shape 61">
                <a:extLst>
                  <a:ext uri="{FF2B5EF4-FFF2-40B4-BE49-F238E27FC236}">
                    <a16:creationId xmlns="" xmlns:a16="http://schemas.microsoft.com/office/drawing/2014/main" id="{F7B98F86-BEAF-423D-975C-4B92B5FDC512}"/>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Freeform: Shape 62">
                <a:extLst>
                  <a:ext uri="{FF2B5EF4-FFF2-40B4-BE49-F238E27FC236}">
                    <a16:creationId xmlns="" xmlns:a16="http://schemas.microsoft.com/office/drawing/2014/main" id="{90F2BEF7-178D-4E9F-A397-45BE0BA52373}"/>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Freeform: Shape 63">
                <a:extLst>
                  <a:ext uri="{FF2B5EF4-FFF2-40B4-BE49-F238E27FC236}">
                    <a16:creationId xmlns="" xmlns:a16="http://schemas.microsoft.com/office/drawing/2014/main" id="{BA5D33CC-72BA-4ED3-929D-BBFA7047CAEB}"/>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Freeform: Shape 64">
                <a:extLst>
                  <a:ext uri="{FF2B5EF4-FFF2-40B4-BE49-F238E27FC236}">
                    <a16:creationId xmlns="" xmlns:a16="http://schemas.microsoft.com/office/drawing/2014/main" id="{3CC7AFB0-C00A-4EA5-882E-D3826B7397E3}"/>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Freeform: Shape 65">
                <a:extLst>
                  <a:ext uri="{FF2B5EF4-FFF2-40B4-BE49-F238E27FC236}">
                    <a16:creationId xmlns="" xmlns:a16="http://schemas.microsoft.com/office/drawing/2014/main" id="{19394C8E-A74F-4AF5-97C7-95FA1AE0B925}"/>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Freeform: Shape 66">
                <a:extLst>
                  <a:ext uri="{FF2B5EF4-FFF2-40B4-BE49-F238E27FC236}">
                    <a16:creationId xmlns="" xmlns:a16="http://schemas.microsoft.com/office/drawing/2014/main" id="{3B1FA5F8-EF79-4816-A8B5-F00DAEE0012E}"/>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 name="Group 12">
              <a:extLst>
                <a:ext uri="{FF2B5EF4-FFF2-40B4-BE49-F238E27FC236}">
                  <a16:creationId xmlns="" xmlns:a16="http://schemas.microsoft.com/office/drawing/2014/main" id="{9906C50D-6583-4C6C-ABB6-604D442DC368}"/>
                </a:ext>
              </a:extLst>
            </p:cNvPr>
            <p:cNvGrpSpPr/>
            <p:nvPr/>
          </p:nvGrpSpPr>
          <p:grpSpPr>
            <a:xfrm rot="20275744" flipH="1">
              <a:off x="10178216" y="1637990"/>
              <a:ext cx="1416763" cy="1605575"/>
              <a:chOff x="5365048" y="479821"/>
              <a:chExt cx="8036930" cy="9108010"/>
            </a:xfrm>
          </p:grpSpPr>
          <p:sp>
            <p:nvSpPr>
              <p:cNvPr id="54" name="Freeform: Shape 53">
                <a:extLst>
                  <a:ext uri="{FF2B5EF4-FFF2-40B4-BE49-F238E27FC236}">
                    <a16:creationId xmlns="" xmlns:a16="http://schemas.microsoft.com/office/drawing/2014/main" id="{808F829E-4B0D-47BC-9880-012A7B65B548}"/>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Freeform: Shape 54">
                <a:extLst>
                  <a:ext uri="{FF2B5EF4-FFF2-40B4-BE49-F238E27FC236}">
                    <a16:creationId xmlns="" xmlns:a16="http://schemas.microsoft.com/office/drawing/2014/main" id="{8269D359-37D2-4469-A657-9DEA3B2D2262}"/>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Freeform: Shape 55">
                <a:extLst>
                  <a:ext uri="{FF2B5EF4-FFF2-40B4-BE49-F238E27FC236}">
                    <a16:creationId xmlns="" xmlns:a16="http://schemas.microsoft.com/office/drawing/2014/main" id="{467DC549-A083-4C11-B1F7-D33B745CEB70}"/>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Freeform: Shape 56">
                <a:extLst>
                  <a:ext uri="{FF2B5EF4-FFF2-40B4-BE49-F238E27FC236}">
                    <a16:creationId xmlns="" xmlns:a16="http://schemas.microsoft.com/office/drawing/2014/main" id="{F365A485-8177-48F1-9A43-F6CE27A2C7B7}"/>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Freeform: Shape 57">
                <a:extLst>
                  <a:ext uri="{FF2B5EF4-FFF2-40B4-BE49-F238E27FC236}">
                    <a16:creationId xmlns="" xmlns:a16="http://schemas.microsoft.com/office/drawing/2014/main" id="{989E9088-2ED8-4F34-BFA9-2DD62230872B}"/>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Freeform: Shape 58">
                <a:extLst>
                  <a:ext uri="{FF2B5EF4-FFF2-40B4-BE49-F238E27FC236}">
                    <a16:creationId xmlns="" xmlns:a16="http://schemas.microsoft.com/office/drawing/2014/main" id="{BE4B2C34-F66A-4F3B-AA9F-56FC53F89CEF}"/>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Freeform: Shape 59">
                <a:extLst>
                  <a:ext uri="{FF2B5EF4-FFF2-40B4-BE49-F238E27FC236}">
                    <a16:creationId xmlns="" xmlns:a16="http://schemas.microsoft.com/office/drawing/2014/main" id="{3167BC9F-BC21-4515-AE1E-1158D9F512BD}"/>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4" name="Group 13">
              <a:extLst>
                <a:ext uri="{FF2B5EF4-FFF2-40B4-BE49-F238E27FC236}">
                  <a16:creationId xmlns="" xmlns:a16="http://schemas.microsoft.com/office/drawing/2014/main" id="{35C7950D-0081-4FDD-96BF-00DC700C4892}"/>
                </a:ext>
              </a:extLst>
            </p:cNvPr>
            <p:cNvGrpSpPr/>
            <p:nvPr/>
          </p:nvGrpSpPr>
          <p:grpSpPr>
            <a:xfrm rot="20275744" flipH="1">
              <a:off x="11852978" y="2424207"/>
              <a:ext cx="1074020" cy="1217154"/>
              <a:chOff x="5365048" y="479821"/>
              <a:chExt cx="8036930" cy="9108010"/>
            </a:xfrm>
          </p:grpSpPr>
          <p:sp>
            <p:nvSpPr>
              <p:cNvPr id="47" name="Freeform: Shape 46">
                <a:extLst>
                  <a:ext uri="{FF2B5EF4-FFF2-40B4-BE49-F238E27FC236}">
                    <a16:creationId xmlns="" xmlns:a16="http://schemas.microsoft.com/office/drawing/2014/main" id="{1CA22296-76B6-4C9D-A610-6C234C29F810}"/>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Freeform: Shape 47">
                <a:extLst>
                  <a:ext uri="{FF2B5EF4-FFF2-40B4-BE49-F238E27FC236}">
                    <a16:creationId xmlns="" xmlns:a16="http://schemas.microsoft.com/office/drawing/2014/main" id="{86D450B3-B290-4F17-9A82-ABF9DF1DE5B0}"/>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 name="Freeform: Shape 48">
                <a:extLst>
                  <a:ext uri="{FF2B5EF4-FFF2-40B4-BE49-F238E27FC236}">
                    <a16:creationId xmlns="" xmlns:a16="http://schemas.microsoft.com/office/drawing/2014/main" id="{65C16229-0C2F-41DC-BDD8-EC1081297450}"/>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Freeform: Shape 49">
                <a:extLst>
                  <a:ext uri="{FF2B5EF4-FFF2-40B4-BE49-F238E27FC236}">
                    <a16:creationId xmlns="" xmlns:a16="http://schemas.microsoft.com/office/drawing/2014/main" id="{0601B9C8-2FDF-477E-9898-91C87ECB21E0}"/>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 name="Freeform: Shape 50">
                <a:extLst>
                  <a:ext uri="{FF2B5EF4-FFF2-40B4-BE49-F238E27FC236}">
                    <a16:creationId xmlns="" xmlns:a16="http://schemas.microsoft.com/office/drawing/2014/main" id="{EFB32CC0-4F88-4E41-9F2F-C9FCCAC1CBA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Freeform: Shape 51">
                <a:extLst>
                  <a:ext uri="{FF2B5EF4-FFF2-40B4-BE49-F238E27FC236}">
                    <a16:creationId xmlns="" xmlns:a16="http://schemas.microsoft.com/office/drawing/2014/main" id="{88873582-36C3-48D4-AD0B-DE9A6BF6252D}"/>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3" name="Freeform: Shape 52">
                <a:extLst>
                  <a:ext uri="{FF2B5EF4-FFF2-40B4-BE49-F238E27FC236}">
                    <a16:creationId xmlns="" xmlns:a16="http://schemas.microsoft.com/office/drawing/2014/main" id="{450CDD60-666F-4A75-92B6-5F5B797CA585}"/>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5" name="Group 14">
              <a:extLst>
                <a:ext uri="{FF2B5EF4-FFF2-40B4-BE49-F238E27FC236}">
                  <a16:creationId xmlns="" xmlns:a16="http://schemas.microsoft.com/office/drawing/2014/main" id="{919CC631-F3D5-474F-8835-1087B1EC8E3C}"/>
                </a:ext>
              </a:extLst>
            </p:cNvPr>
            <p:cNvGrpSpPr/>
            <p:nvPr/>
          </p:nvGrpSpPr>
          <p:grpSpPr>
            <a:xfrm rot="21043784" flipH="1">
              <a:off x="12949687" y="4848328"/>
              <a:ext cx="885221" cy="609671"/>
              <a:chOff x="3667032" y="1708483"/>
              <a:chExt cx="8105829" cy="5582653"/>
            </a:xfrm>
          </p:grpSpPr>
          <p:sp>
            <p:nvSpPr>
              <p:cNvPr id="40" name="Freeform: Shape 39">
                <a:extLst>
                  <a:ext uri="{FF2B5EF4-FFF2-40B4-BE49-F238E27FC236}">
                    <a16:creationId xmlns="" xmlns:a16="http://schemas.microsoft.com/office/drawing/2014/main" id="{A7B7CA39-7C1C-432E-93DF-FAE40EA0AB39}"/>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Freeform: Shape 40">
                <a:extLst>
                  <a:ext uri="{FF2B5EF4-FFF2-40B4-BE49-F238E27FC236}">
                    <a16:creationId xmlns="" xmlns:a16="http://schemas.microsoft.com/office/drawing/2014/main" id="{640CE090-27A0-41ED-937D-63A8F2040B1C}"/>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Freeform: Shape 41">
                <a:extLst>
                  <a:ext uri="{FF2B5EF4-FFF2-40B4-BE49-F238E27FC236}">
                    <a16:creationId xmlns="" xmlns:a16="http://schemas.microsoft.com/office/drawing/2014/main" id="{B9B6C874-B96E-479C-B875-CD48504853E6}"/>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Freeform: Shape 42">
                <a:extLst>
                  <a:ext uri="{FF2B5EF4-FFF2-40B4-BE49-F238E27FC236}">
                    <a16:creationId xmlns="" xmlns:a16="http://schemas.microsoft.com/office/drawing/2014/main" id="{94ADC981-020F-42C6-B668-1DF08572540E}"/>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Freeform: Shape 43">
                <a:extLst>
                  <a:ext uri="{FF2B5EF4-FFF2-40B4-BE49-F238E27FC236}">
                    <a16:creationId xmlns="" xmlns:a16="http://schemas.microsoft.com/office/drawing/2014/main" id="{7D9D223F-EDB4-45BE-B370-2D29C457CD68}"/>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Freeform: Shape 44">
                <a:extLst>
                  <a:ext uri="{FF2B5EF4-FFF2-40B4-BE49-F238E27FC236}">
                    <a16:creationId xmlns="" xmlns:a16="http://schemas.microsoft.com/office/drawing/2014/main" id="{79D71484-C93C-48F4-A2FE-561C923EA019}"/>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Freeform: Shape 45">
                <a:extLst>
                  <a:ext uri="{FF2B5EF4-FFF2-40B4-BE49-F238E27FC236}">
                    <a16:creationId xmlns="" xmlns:a16="http://schemas.microsoft.com/office/drawing/2014/main" id="{62E6484E-1FD7-43AF-AD13-0D31529E1F13}"/>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6" name="Group 15">
              <a:extLst>
                <a:ext uri="{FF2B5EF4-FFF2-40B4-BE49-F238E27FC236}">
                  <a16:creationId xmlns="" xmlns:a16="http://schemas.microsoft.com/office/drawing/2014/main" id="{FC21BC80-4CA6-4B86-840F-9C3517060099}"/>
                </a:ext>
              </a:extLst>
            </p:cNvPr>
            <p:cNvGrpSpPr/>
            <p:nvPr/>
          </p:nvGrpSpPr>
          <p:grpSpPr>
            <a:xfrm rot="21043784" flipH="1">
              <a:off x="9098407" y="3250270"/>
              <a:ext cx="740471" cy="509978"/>
              <a:chOff x="3667032" y="1708483"/>
              <a:chExt cx="8105829" cy="5582653"/>
            </a:xfrm>
          </p:grpSpPr>
          <p:sp>
            <p:nvSpPr>
              <p:cNvPr id="33" name="Freeform: Shape 32">
                <a:extLst>
                  <a:ext uri="{FF2B5EF4-FFF2-40B4-BE49-F238E27FC236}">
                    <a16:creationId xmlns="" xmlns:a16="http://schemas.microsoft.com/office/drawing/2014/main" id="{FFC7FEB3-8A5C-467E-A3AA-5AD91CF423C5}"/>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Freeform: Shape 33">
                <a:extLst>
                  <a:ext uri="{FF2B5EF4-FFF2-40B4-BE49-F238E27FC236}">
                    <a16:creationId xmlns="" xmlns:a16="http://schemas.microsoft.com/office/drawing/2014/main" id="{071F25F0-0699-4A26-A1F3-ACBC2D108891}"/>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Freeform: Shape 34">
                <a:extLst>
                  <a:ext uri="{FF2B5EF4-FFF2-40B4-BE49-F238E27FC236}">
                    <a16:creationId xmlns="" xmlns:a16="http://schemas.microsoft.com/office/drawing/2014/main" id="{C6D21C08-5954-464C-9CFF-1F895A0B30A4}"/>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Freeform: Shape 35">
                <a:extLst>
                  <a:ext uri="{FF2B5EF4-FFF2-40B4-BE49-F238E27FC236}">
                    <a16:creationId xmlns="" xmlns:a16="http://schemas.microsoft.com/office/drawing/2014/main" id="{E918EED3-9B79-4A7D-83FA-C87BD3E71C6D}"/>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Freeform: Shape 36">
                <a:extLst>
                  <a:ext uri="{FF2B5EF4-FFF2-40B4-BE49-F238E27FC236}">
                    <a16:creationId xmlns="" xmlns:a16="http://schemas.microsoft.com/office/drawing/2014/main" id="{01F6A468-F3F6-4D6A-B01D-EBA40414DE21}"/>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Freeform: Shape 37">
                <a:extLst>
                  <a:ext uri="{FF2B5EF4-FFF2-40B4-BE49-F238E27FC236}">
                    <a16:creationId xmlns="" xmlns:a16="http://schemas.microsoft.com/office/drawing/2014/main" id="{9AA2A404-4E51-4573-801E-16F593AE80CC}"/>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Freeform: Shape 38">
                <a:extLst>
                  <a:ext uri="{FF2B5EF4-FFF2-40B4-BE49-F238E27FC236}">
                    <a16:creationId xmlns="" xmlns:a16="http://schemas.microsoft.com/office/drawing/2014/main" id="{EA53B2F4-33BE-43E3-8D64-A0FDE9F5C1E9}"/>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7" name="Group 16">
              <a:extLst>
                <a:ext uri="{FF2B5EF4-FFF2-40B4-BE49-F238E27FC236}">
                  <a16:creationId xmlns="" xmlns:a16="http://schemas.microsoft.com/office/drawing/2014/main" id="{9B55A05E-2313-42CE-9400-F183431BF3F9}"/>
                </a:ext>
              </a:extLst>
            </p:cNvPr>
            <p:cNvGrpSpPr/>
            <p:nvPr/>
          </p:nvGrpSpPr>
          <p:grpSpPr>
            <a:xfrm rot="20275744" flipH="1">
              <a:off x="12999428" y="1262387"/>
              <a:ext cx="1627254" cy="1844118"/>
              <a:chOff x="5365048" y="479821"/>
              <a:chExt cx="8036930" cy="9108010"/>
            </a:xfrm>
          </p:grpSpPr>
          <p:sp>
            <p:nvSpPr>
              <p:cNvPr id="26" name="Freeform: Shape 25">
                <a:extLst>
                  <a:ext uri="{FF2B5EF4-FFF2-40B4-BE49-F238E27FC236}">
                    <a16:creationId xmlns="" xmlns:a16="http://schemas.microsoft.com/office/drawing/2014/main" id="{BBB9D8D4-3653-400C-B38B-A809350EA55B}"/>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Freeform: Shape 26">
                <a:extLst>
                  <a:ext uri="{FF2B5EF4-FFF2-40B4-BE49-F238E27FC236}">
                    <a16:creationId xmlns="" xmlns:a16="http://schemas.microsoft.com/office/drawing/2014/main" id="{D66409B5-9B20-43C9-B3DB-571E394DF553}"/>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Freeform: Shape 27">
                <a:extLst>
                  <a:ext uri="{FF2B5EF4-FFF2-40B4-BE49-F238E27FC236}">
                    <a16:creationId xmlns="" xmlns:a16="http://schemas.microsoft.com/office/drawing/2014/main" id="{4B534EBE-B982-4CAB-B96C-88E1B667719C}"/>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Freeform: Shape 28">
                <a:extLst>
                  <a:ext uri="{FF2B5EF4-FFF2-40B4-BE49-F238E27FC236}">
                    <a16:creationId xmlns="" xmlns:a16="http://schemas.microsoft.com/office/drawing/2014/main" id="{CD094AED-B320-4F63-B7FA-D1081B3FF00F}"/>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Freeform: Shape 29">
                <a:extLst>
                  <a:ext uri="{FF2B5EF4-FFF2-40B4-BE49-F238E27FC236}">
                    <a16:creationId xmlns="" xmlns:a16="http://schemas.microsoft.com/office/drawing/2014/main" id="{EF2CB90B-4C6F-428E-9A21-9CF239A6B313}"/>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Freeform: Shape 30">
                <a:extLst>
                  <a:ext uri="{FF2B5EF4-FFF2-40B4-BE49-F238E27FC236}">
                    <a16:creationId xmlns="" xmlns:a16="http://schemas.microsoft.com/office/drawing/2014/main" id="{7615928F-4E3C-4FFE-984D-F47A483C6061}"/>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Freeform: Shape 31">
                <a:extLst>
                  <a:ext uri="{FF2B5EF4-FFF2-40B4-BE49-F238E27FC236}">
                    <a16:creationId xmlns="" xmlns:a16="http://schemas.microsoft.com/office/drawing/2014/main" id="{39BB9543-19CA-4406-81F4-D68D2216F81C}"/>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8" name="Group 17">
              <a:extLst>
                <a:ext uri="{FF2B5EF4-FFF2-40B4-BE49-F238E27FC236}">
                  <a16:creationId xmlns="" xmlns:a16="http://schemas.microsoft.com/office/drawing/2014/main" id="{745340EC-00C1-432F-8176-FB2E0DFA2290}"/>
                </a:ext>
              </a:extLst>
            </p:cNvPr>
            <p:cNvGrpSpPr/>
            <p:nvPr/>
          </p:nvGrpSpPr>
          <p:grpSpPr>
            <a:xfrm rot="19361629" flipH="1">
              <a:off x="13519304" y="3604291"/>
              <a:ext cx="825203" cy="568334"/>
              <a:chOff x="3667032" y="1708483"/>
              <a:chExt cx="8105829" cy="5582653"/>
            </a:xfrm>
          </p:grpSpPr>
          <p:sp>
            <p:nvSpPr>
              <p:cNvPr id="19" name="Freeform: Shape 18">
                <a:extLst>
                  <a:ext uri="{FF2B5EF4-FFF2-40B4-BE49-F238E27FC236}">
                    <a16:creationId xmlns="" xmlns:a16="http://schemas.microsoft.com/office/drawing/2014/main" id="{F04E49FE-D0ED-43C8-819D-E94DC8A508F1}"/>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Freeform: Shape 19">
                <a:extLst>
                  <a:ext uri="{FF2B5EF4-FFF2-40B4-BE49-F238E27FC236}">
                    <a16:creationId xmlns="" xmlns:a16="http://schemas.microsoft.com/office/drawing/2014/main" id="{627AFE97-C372-407E-A8A0-BB0A13BED5A1}"/>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Freeform: Shape 20">
                <a:extLst>
                  <a:ext uri="{FF2B5EF4-FFF2-40B4-BE49-F238E27FC236}">
                    <a16:creationId xmlns="" xmlns:a16="http://schemas.microsoft.com/office/drawing/2014/main" id="{F525AA09-A326-49D7-B6E0-ECAC0B124933}"/>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Freeform: Shape 21">
                <a:extLst>
                  <a:ext uri="{FF2B5EF4-FFF2-40B4-BE49-F238E27FC236}">
                    <a16:creationId xmlns="" xmlns:a16="http://schemas.microsoft.com/office/drawing/2014/main" id="{2F66879C-07FD-47BE-8986-8930C1432668}"/>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Freeform: Shape 22">
                <a:extLst>
                  <a:ext uri="{FF2B5EF4-FFF2-40B4-BE49-F238E27FC236}">
                    <a16:creationId xmlns="" xmlns:a16="http://schemas.microsoft.com/office/drawing/2014/main" id="{9552601B-DD80-4CBD-8E72-A8FFEC43B9C8}"/>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Freeform: Shape 23">
                <a:extLst>
                  <a:ext uri="{FF2B5EF4-FFF2-40B4-BE49-F238E27FC236}">
                    <a16:creationId xmlns="" xmlns:a16="http://schemas.microsoft.com/office/drawing/2014/main" id="{F9FD31B1-D601-4BB7-BC68-1F3651E4EA79}"/>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Freeform: Shape 24">
                <a:extLst>
                  <a:ext uri="{FF2B5EF4-FFF2-40B4-BE49-F238E27FC236}">
                    <a16:creationId xmlns="" xmlns:a16="http://schemas.microsoft.com/office/drawing/2014/main" id="{D2D1A268-2B03-428F-BE26-4457DF672706}"/>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grpSp>
        <p:nvGrpSpPr>
          <p:cNvPr id="103" name="Group 102">
            <a:extLst>
              <a:ext uri="{FF2B5EF4-FFF2-40B4-BE49-F238E27FC236}">
                <a16:creationId xmlns="" xmlns:a16="http://schemas.microsoft.com/office/drawing/2014/main" id="{9BA00ECD-E6C3-42C4-BC64-161F1FF51D5E}"/>
              </a:ext>
            </a:extLst>
          </p:cNvPr>
          <p:cNvGrpSpPr/>
          <p:nvPr/>
        </p:nvGrpSpPr>
        <p:grpSpPr>
          <a:xfrm>
            <a:off x="1579531" y="4116847"/>
            <a:ext cx="2511085" cy="668251"/>
            <a:chOff x="3960971" y="2767117"/>
            <a:chExt cx="4267200" cy="1321489"/>
          </a:xfrm>
        </p:grpSpPr>
        <p:sp>
          <p:nvSpPr>
            <p:cNvPr id="104" name="Freeform: Shape 103">
              <a:extLst>
                <a:ext uri="{FF2B5EF4-FFF2-40B4-BE49-F238E27FC236}">
                  <a16:creationId xmlns="" xmlns:a16="http://schemas.microsoft.com/office/drawing/2014/main" id="{9225334A-DB95-4E49-A020-7240E8C1DEAC}"/>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solidFill>
            <a:ln w="9525" cap="flat">
              <a:noFill/>
              <a:prstDash val="solid"/>
              <a:miter/>
            </a:ln>
          </p:spPr>
          <p:txBody>
            <a:bodyPr rtlCol="0" anchor="ctr"/>
            <a:lstStyle/>
            <a:p>
              <a:endParaRPr lang="en-US" sz="1200"/>
            </a:p>
          </p:txBody>
        </p:sp>
        <p:sp>
          <p:nvSpPr>
            <p:cNvPr id="105" name="Freeform: Shape 104">
              <a:extLst>
                <a:ext uri="{FF2B5EF4-FFF2-40B4-BE49-F238E27FC236}">
                  <a16:creationId xmlns="" xmlns:a16="http://schemas.microsoft.com/office/drawing/2014/main" id="{08456589-A05E-4115-AA6E-3D8B70F0997B}"/>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a:p>
          </p:txBody>
        </p:sp>
        <p:sp>
          <p:nvSpPr>
            <p:cNvPr id="106" name="Freeform: Shape 105">
              <a:extLst>
                <a:ext uri="{FF2B5EF4-FFF2-40B4-BE49-F238E27FC236}">
                  <a16:creationId xmlns="" xmlns:a16="http://schemas.microsoft.com/office/drawing/2014/main" id="{34BD87D8-6620-4AD2-8BF6-B1A84694179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w="9525" cap="flat">
              <a:noFill/>
              <a:prstDash val="solid"/>
              <a:miter/>
            </a:ln>
          </p:spPr>
          <p:txBody>
            <a:bodyPr rtlCol="0" anchor="ctr"/>
            <a:lstStyle/>
            <a:p>
              <a:endParaRPr lang="en-US" sz="1200" dirty="0"/>
            </a:p>
          </p:txBody>
        </p:sp>
        <p:sp>
          <p:nvSpPr>
            <p:cNvPr id="107" name="Freeform: Shape 106">
              <a:extLst>
                <a:ext uri="{FF2B5EF4-FFF2-40B4-BE49-F238E27FC236}">
                  <a16:creationId xmlns="" xmlns:a16="http://schemas.microsoft.com/office/drawing/2014/main" id="{E6FA30C5-9D63-4AE2-8F0F-D37B53E1C6B0}"/>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w="9525" cap="flat">
              <a:noFill/>
              <a:prstDash val="solid"/>
              <a:miter/>
            </a:ln>
          </p:spPr>
          <p:txBody>
            <a:bodyPr rtlCol="0" anchor="ctr"/>
            <a:lstStyle/>
            <a:p>
              <a:endParaRPr lang="en-US" sz="1200"/>
            </a:p>
          </p:txBody>
        </p:sp>
      </p:grpSp>
      <p:sp>
        <p:nvSpPr>
          <p:cNvPr id="108" name="Freeform: Shape 107">
            <a:extLst>
              <a:ext uri="{FF2B5EF4-FFF2-40B4-BE49-F238E27FC236}">
                <a16:creationId xmlns="" xmlns:a16="http://schemas.microsoft.com/office/drawing/2014/main" id="{61913734-5F44-4CF8-A643-8B76A30E4B03}"/>
              </a:ext>
            </a:extLst>
          </p:cNvPr>
          <p:cNvSpPr/>
          <p:nvPr/>
        </p:nvSpPr>
        <p:spPr>
          <a:xfrm>
            <a:off x="1329875" y="2163337"/>
            <a:ext cx="3044883" cy="2905209"/>
          </a:xfrm>
          <a:custGeom>
            <a:avLst/>
            <a:gdLst>
              <a:gd name="connsiteX0" fmla="*/ 0 w 4567324"/>
              <a:gd name="connsiteY0" fmla="*/ 0 h 4357814"/>
              <a:gd name="connsiteX1" fmla="*/ 2186363 w 4567324"/>
              <a:gd name="connsiteY1" fmla="*/ 0 h 4357814"/>
              <a:gd name="connsiteX2" fmla="*/ 2186363 w 4567324"/>
              <a:gd name="connsiteY2" fmla="*/ 195535 h 4357814"/>
              <a:gd name="connsiteX3" fmla="*/ 195535 w 4567324"/>
              <a:gd name="connsiteY3" fmla="*/ 195535 h 4357814"/>
              <a:gd name="connsiteX4" fmla="*/ 195535 w 4567324"/>
              <a:gd name="connsiteY4" fmla="*/ 4162279 h 4357814"/>
              <a:gd name="connsiteX5" fmla="*/ 4371789 w 4567324"/>
              <a:gd name="connsiteY5" fmla="*/ 4162279 h 4357814"/>
              <a:gd name="connsiteX6" fmla="*/ 4371789 w 4567324"/>
              <a:gd name="connsiteY6" fmla="*/ 1765145 h 4357814"/>
              <a:gd name="connsiteX7" fmla="*/ 4567324 w 4567324"/>
              <a:gd name="connsiteY7" fmla="*/ 1765145 h 4357814"/>
              <a:gd name="connsiteX8" fmla="*/ 4567324 w 4567324"/>
              <a:gd name="connsiteY8" fmla="*/ 4357814 h 4357814"/>
              <a:gd name="connsiteX9" fmla="*/ 0 w 4567324"/>
              <a:gd name="connsiteY9" fmla="*/ 4357814 h 435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7324" h="4357814">
                <a:moveTo>
                  <a:pt x="0" y="0"/>
                </a:moveTo>
                <a:lnTo>
                  <a:pt x="2186363" y="0"/>
                </a:lnTo>
                <a:lnTo>
                  <a:pt x="2186363" y="195535"/>
                </a:lnTo>
                <a:lnTo>
                  <a:pt x="195535" y="195535"/>
                </a:lnTo>
                <a:lnTo>
                  <a:pt x="195535" y="4162279"/>
                </a:lnTo>
                <a:lnTo>
                  <a:pt x="4371789" y="4162279"/>
                </a:lnTo>
                <a:lnTo>
                  <a:pt x="4371789" y="1765145"/>
                </a:lnTo>
                <a:lnTo>
                  <a:pt x="4567324" y="1765145"/>
                </a:lnTo>
                <a:lnTo>
                  <a:pt x="4567324" y="4357814"/>
                </a:lnTo>
                <a:lnTo>
                  <a:pt x="0" y="43578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pic>
        <p:nvPicPr>
          <p:cNvPr id="2052" name="Picture 4" descr="Mengenal Malnutrisi dan Dampaknya | JYB M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4263" y="2637944"/>
            <a:ext cx="2454328" cy="184074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9" name="Diagram 108"/>
          <p:cNvGraphicFramePr/>
          <p:nvPr>
            <p:extLst/>
          </p:nvPr>
        </p:nvGraphicFramePr>
        <p:xfrm>
          <a:off x="4489958" y="980762"/>
          <a:ext cx="6769100" cy="4595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632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478306" cy="1325563"/>
          </a:xfrm>
        </p:spPr>
        <p:txBody>
          <a:bodyPr/>
          <a:lstStyle/>
          <a:p>
            <a:r>
              <a:rPr lang="en-ID" dirty="0" smtClean="0"/>
              <a:t>Status </a:t>
            </a:r>
            <a:r>
              <a:rPr lang="en-ID" dirty="0" err="1" smtClean="0"/>
              <a:t>Gizi</a:t>
            </a:r>
            <a:endParaRPr lang="en-ID" dirty="0"/>
          </a:p>
        </p:txBody>
      </p:sp>
      <p:pic>
        <p:nvPicPr>
          <p:cNvPr id="4" name="Picture 3"/>
          <p:cNvPicPr>
            <a:picLocks noChangeAspect="1"/>
          </p:cNvPicPr>
          <p:nvPr/>
        </p:nvPicPr>
        <p:blipFill rotWithShape="1">
          <a:blip r:embed="rId2"/>
          <a:srcRect l="47095" t="18219" r="18052" b="8999"/>
          <a:stretch/>
        </p:blipFill>
        <p:spPr>
          <a:xfrm>
            <a:off x="4316506" y="19745"/>
            <a:ext cx="7875494" cy="6838255"/>
          </a:xfrm>
          <a:prstGeom prst="rect">
            <a:avLst/>
          </a:prstGeom>
        </p:spPr>
      </p:pic>
    </p:spTree>
    <p:extLst>
      <p:ext uri="{BB962C8B-B14F-4D97-AF65-F5344CB8AC3E}">
        <p14:creationId xmlns:p14="http://schemas.microsoft.com/office/powerpoint/2010/main" val="416340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Gejala</a:t>
            </a:r>
            <a:endParaRPr lang="en-ID" dirty="0"/>
          </a:p>
        </p:txBody>
      </p:sp>
      <p:pic>
        <p:nvPicPr>
          <p:cNvPr id="4" name="Content Placeholder 3"/>
          <p:cNvPicPr>
            <a:picLocks noGrp="1" noChangeAspect="1"/>
          </p:cNvPicPr>
          <p:nvPr>
            <p:ph idx="1"/>
          </p:nvPr>
        </p:nvPicPr>
        <p:blipFill rotWithShape="1">
          <a:blip r:embed="rId2"/>
          <a:srcRect l="10329" t="39937" r="37200" b="5055"/>
          <a:stretch/>
        </p:blipFill>
        <p:spPr>
          <a:xfrm>
            <a:off x="995081" y="1465730"/>
            <a:ext cx="7906871" cy="4660340"/>
          </a:xfrm>
          <a:prstGeom prst="rect">
            <a:avLst/>
          </a:prstGeom>
        </p:spPr>
      </p:pic>
    </p:spTree>
    <p:extLst>
      <p:ext uri="{BB962C8B-B14F-4D97-AF65-F5344CB8AC3E}">
        <p14:creationId xmlns:p14="http://schemas.microsoft.com/office/powerpoint/2010/main" val="1360254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Komplikasi</a:t>
            </a:r>
            <a:endParaRPr lang="en-ID" dirty="0"/>
          </a:p>
        </p:txBody>
      </p:sp>
      <p:sp>
        <p:nvSpPr>
          <p:cNvPr id="3" name="Content Placeholder 2"/>
          <p:cNvSpPr>
            <a:spLocks noGrp="1"/>
          </p:cNvSpPr>
          <p:nvPr>
            <p:ph idx="1"/>
          </p:nvPr>
        </p:nvSpPr>
        <p:spPr/>
        <p:txBody>
          <a:bodyPr/>
          <a:lstStyle/>
          <a:p>
            <a:endParaRPr lang="en-ID"/>
          </a:p>
        </p:txBody>
      </p:sp>
      <p:pic>
        <p:nvPicPr>
          <p:cNvPr id="4" name="Picture 3"/>
          <p:cNvPicPr>
            <a:picLocks noChangeAspect="1"/>
          </p:cNvPicPr>
          <p:nvPr/>
        </p:nvPicPr>
        <p:blipFill rotWithShape="1">
          <a:blip r:embed="rId2"/>
          <a:srcRect l="10698" t="36464" r="37133" b="7234"/>
          <a:stretch/>
        </p:blipFill>
        <p:spPr>
          <a:xfrm>
            <a:off x="838200" y="1825625"/>
            <a:ext cx="7579659" cy="4599074"/>
          </a:xfrm>
          <a:prstGeom prst="rect">
            <a:avLst/>
          </a:prstGeom>
        </p:spPr>
      </p:pic>
    </p:spTree>
    <p:extLst>
      <p:ext uri="{BB962C8B-B14F-4D97-AF65-F5344CB8AC3E}">
        <p14:creationId xmlns:p14="http://schemas.microsoft.com/office/powerpoint/2010/main" val="175052694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982</TotalTime>
  <Words>1059</Words>
  <Application>Microsoft Office PowerPoint</Application>
  <PresentationFormat>Widescreen</PresentationFormat>
  <Paragraphs>145</Paragraphs>
  <Slides>28</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Black</vt:lpstr>
      <vt:lpstr>Berlin Sans FB</vt:lpstr>
      <vt:lpstr>Calibri</vt:lpstr>
      <vt:lpstr>Cambria</vt:lpstr>
      <vt:lpstr>Gill Sans MT</vt:lpstr>
      <vt:lpstr>Impact</vt:lpstr>
      <vt:lpstr>Liberation Sans Narrow</vt:lpstr>
      <vt:lpstr>Raleway</vt:lpstr>
      <vt:lpstr>Badge</vt:lpstr>
      <vt:lpstr>Malnutrisi</vt:lpstr>
      <vt:lpstr>Definisi</vt:lpstr>
      <vt:lpstr>PERMASALAHAN GIZI</vt:lpstr>
      <vt:lpstr>Etiologi </vt:lpstr>
      <vt:lpstr>Ciri-ciri</vt:lpstr>
      <vt:lpstr>PowerPoint Presentation</vt:lpstr>
      <vt:lpstr>Status Gizi</vt:lpstr>
      <vt:lpstr>Gejala</vt:lpstr>
      <vt:lpstr>Komplikasi</vt:lpstr>
      <vt:lpstr>Stunting</vt:lpstr>
      <vt:lpstr>Etiologi</vt:lpstr>
      <vt:lpstr>Manifestasi Klinis</vt:lpstr>
      <vt:lpstr>PowerPoint Presentation</vt:lpstr>
      <vt:lpstr>Komplikasi</vt:lpstr>
      <vt:lpstr>Pencegahan</vt:lpstr>
      <vt:lpstr>PowerPoint Presentation</vt:lpstr>
      <vt:lpstr>INTERVENSI GIZI</vt:lpstr>
      <vt:lpstr>PowerPoint Presentation</vt:lpstr>
      <vt:lpstr>PowerPoint Presentation</vt:lpstr>
      <vt:lpstr>PowerPoint Presentation</vt:lpstr>
      <vt:lpstr>PowerPoint Presentation</vt:lpstr>
      <vt:lpstr>PowerPoint Presentation</vt:lpstr>
      <vt:lpstr>Penyebab </vt:lpstr>
      <vt:lpstr>PowerPoint Presentation</vt:lpstr>
      <vt:lpstr>Klasifikasi KEP</vt:lpstr>
      <vt:lpstr>PowerPoint Presentation</vt:lpstr>
      <vt:lpstr>PowerPoint Presentation</vt:lpstr>
      <vt:lpstr>Kwashiorkor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Virshereads</dc:creator>
  <cp:lastModifiedBy>Virshereads</cp:lastModifiedBy>
  <cp:revision>12</cp:revision>
  <dcterms:created xsi:type="dcterms:W3CDTF">2024-04-01T07:10:49Z</dcterms:created>
  <dcterms:modified xsi:type="dcterms:W3CDTF">2024-04-01T23:33:07Z</dcterms:modified>
</cp:coreProperties>
</file>