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4" r:id="rId9"/>
    <p:sldId id="266" r:id="rId10"/>
    <p:sldId id="265" r:id="rId11"/>
    <p:sldId id="267" r:id="rId12"/>
    <p:sldId id="270" r:id="rId13"/>
    <p:sldId id="271" r:id="rId14"/>
    <p:sldId id="26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535"/>
    <a:srgbClr val="FFFFFF"/>
    <a:srgbClr val="D6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70" d="100"/>
          <a:sy n="70" d="100"/>
        </p:scale>
        <p:origin x="5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750EF-5540-4BB5-8034-3CB8B58DF72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5E458E9-1B37-4962-B39B-F04E15EC7D14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u="sng" dirty="0">
              <a:solidFill>
                <a:schemeClr val="bg1"/>
              </a:solidFill>
            </a:rPr>
            <a:t>OTAK</a:t>
          </a:r>
          <a:endParaRPr lang="en-ID" b="1" u="sng" dirty="0">
            <a:solidFill>
              <a:schemeClr val="bg1"/>
            </a:solidFill>
          </a:endParaRPr>
        </a:p>
      </dgm:t>
    </dgm:pt>
    <dgm:pt modelId="{A4376131-5002-43DD-851D-9D9E058D3B2D}" type="parTrans" cxnId="{4AE1D7BF-8CD2-4A0E-990A-F04D71274EB4}">
      <dgm:prSet/>
      <dgm:spPr/>
      <dgm:t>
        <a:bodyPr/>
        <a:lstStyle/>
        <a:p>
          <a:endParaRPr lang="en-ID"/>
        </a:p>
      </dgm:t>
    </dgm:pt>
    <dgm:pt modelId="{7C4294A1-AFE6-475E-990D-6F2863B6A98F}" type="sibTrans" cxnId="{4AE1D7BF-8CD2-4A0E-990A-F04D71274EB4}">
      <dgm:prSet/>
      <dgm:spPr/>
      <dgm:t>
        <a:bodyPr/>
        <a:lstStyle/>
        <a:p>
          <a:endParaRPr lang="en-ID"/>
        </a:p>
      </dgm:t>
    </dgm:pt>
    <dgm:pt modelId="{ED5FC511-7276-4B6C-929F-8EEE638914C6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D" dirty="0" err="1"/>
            <a:t>Otak</a:t>
          </a:r>
          <a:r>
            <a:rPr lang="en-ID" dirty="0"/>
            <a:t>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pusat</a:t>
          </a:r>
          <a:r>
            <a:rPr lang="en-ID" dirty="0"/>
            <a:t> </a:t>
          </a:r>
          <a:r>
            <a:rPr lang="en-ID" dirty="0" err="1"/>
            <a:t>kendali</a:t>
          </a:r>
          <a:r>
            <a:rPr lang="en-ID" dirty="0"/>
            <a:t> yang </a:t>
          </a:r>
          <a:r>
            <a:rPr lang="en-ID" dirty="0" err="1"/>
            <a:t>bertugas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it-IT" dirty="0"/>
            <a:t>segala fungsi di tubuh, mulai dari gerakan, sekresi atau </a:t>
          </a:r>
          <a:r>
            <a:rPr lang="en-ID" dirty="0" err="1"/>
            <a:t>mengeluarkan</a:t>
          </a:r>
          <a:r>
            <a:rPr lang="en-ID" dirty="0"/>
            <a:t> </a:t>
          </a:r>
          <a:r>
            <a:rPr lang="en-ID" dirty="0" err="1"/>
            <a:t>hormon</a:t>
          </a:r>
          <a:r>
            <a:rPr lang="en-ID" dirty="0"/>
            <a:t>, </a:t>
          </a:r>
          <a:r>
            <a:rPr lang="en-ID" dirty="0" err="1"/>
            <a:t>daya</a:t>
          </a:r>
          <a:r>
            <a:rPr lang="en-ID" dirty="0"/>
            <a:t> </a:t>
          </a:r>
          <a:r>
            <a:rPr lang="en-ID" dirty="0" err="1"/>
            <a:t>pikir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kognitif</a:t>
          </a:r>
          <a:r>
            <a:rPr lang="en-ID" dirty="0"/>
            <a:t>, </a:t>
          </a:r>
          <a:r>
            <a:rPr lang="en-ID" dirty="0" err="1"/>
            <a:t>sensasi</a:t>
          </a:r>
          <a:r>
            <a:rPr lang="en-ID" dirty="0"/>
            <a:t>, </a:t>
          </a:r>
          <a:r>
            <a:rPr lang="en-ID" dirty="0" err="1"/>
            <a:t>hingga</a:t>
          </a:r>
          <a:r>
            <a:rPr lang="en-ID" dirty="0"/>
            <a:t> </a:t>
          </a:r>
          <a:r>
            <a:rPr lang="en-ID" dirty="0" err="1"/>
            <a:t>emosi</a:t>
          </a:r>
          <a:r>
            <a:rPr lang="en-ID" dirty="0"/>
            <a:t>. </a:t>
          </a:r>
        </a:p>
      </dgm:t>
    </dgm:pt>
    <dgm:pt modelId="{E498290A-1292-48AA-BEEF-84D2956D6B94}" type="parTrans" cxnId="{09A4CE9B-D99D-40E5-B7CF-FD350239B3FA}">
      <dgm:prSet/>
      <dgm:spPr/>
      <dgm:t>
        <a:bodyPr/>
        <a:lstStyle/>
        <a:p>
          <a:endParaRPr lang="en-ID"/>
        </a:p>
      </dgm:t>
    </dgm:pt>
    <dgm:pt modelId="{39D65A9F-3FAF-4F12-9682-8B25996DBD4E}" type="sibTrans" cxnId="{09A4CE9B-D99D-40E5-B7CF-FD350239B3FA}">
      <dgm:prSet/>
      <dgm:spPr/>
      <dgm:t>
        <a:bodyPr/>
        <a:lstStyle/>
        <a:p>
          <a:endParaRPr lang="en-ID"/>
        </a:p>
      </dgm:t>
    </dgm:pt>
    <dgm:pt modelId="{7F60329A-5252-48A8-B0DE-8032AF1782F2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u="sng" dirty="0">
              <a:solidFill>
                <a:schemeClr val="bg1"/>
              </a:solidFill>
            </a:rPr>
            <a:t>SUMSUM TULANG BELAKANG (SPINAL CORD)</a:t>
          </a:r>
          <a:endParaRPr lang="en-ID" b="1" u="sng" dirty="0">
            <a:solidFill>
              <a:schemeClr val="bg1"/>
            </a:solidFill>
          </a:endParaRPr>
        </a:p>
      </dgm:t>
    </dgm:pt>
    <dgm:pt modelId="{D296DE03-3157-4BF6-BE92-5B3D7D3345BB}" type="parTrans" cxnId="{F82D39FB-5897-4E81-8E34-AB1F24318B75}">
      <dgm:prSet/>
      <dgm:spPr/>
      <dgm:t>
        <a:bodyPr/>
        <a:lstStyle/>
        <a:p>
          <a:endParaRPr lang="en-ID"/>
        </a:p>
      </dgm:t>
    </dgm:pt>
    <dgm:pt modelId="{4F01FB35-2879-49A4-8C3D-1E0D65ABDCD2}" type="sibTrans" cxnId="{F82D39FB-5897-4E81-8E34-AB1F24318B75}">
      <dgm:prSet/>
      <dgm:spPr/>
      <dgm:t>
        <a:bodyPr/>
        <a:lstStyle/>
        <a:p>
          <a:endParaRPr lang="en-ID"/>
        </a:p>
      </dgm:t>
    </dgm:pt>
    <dgm:pt modelId="{0E0AE081-B14E-4638-9ACD-C4EBFAED2D72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ID" dirty="0" err="1"/>
            <a:t>Sumsum</a:t>
          </a:r>
          <a:r>
            <a:rPr lang="en-ID" dirty="0"/>
            <a:t> </a:t>
          </a:r>
          <a:r>
            <a:rPr lang="en-ID" dirty="0" err="1"/>
            <a:t>tulang</a:t>
          </a:r>
          <a:r>
            <a:rPr lang="en-ID" dirty="0"/>
            <a:t> </a:t>
          </a:r>
          <a:r>
            <a:rPr lang="en-ID" dirty="0" err="1"/>
            <a:t>belakang</a:t>
          </a:r>
          <a:r>
            <a:rPr lang="en-ID" dirty="0"/>
            <a:t>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bagian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sistem</a:t>
          </a:r>
          <a:r>
            <a:rPr lang="en-ID" dirty="0"/>
            <a:t> </a:t>
          </a:r>
          <a:r>
            <a:rPr lang="en-ID" dirty="0" err="1"/>
            <a:t>saraf</a:t>
          </a:r>
          <a:r>
            <a:rPr lang="en-ID" dirty="0"/>
            <a:t> </a:t>
          </a:r>
          <a:r>
            <a:rPr lang="en-ID" dirty="0" err="1"/>
            <a:t>pusat</a:t>
          </a:r>
          <a:r>
            <a:rPr lang="en-ID" dirty="0"/>
            <a:t>. </a:t>
          </a:r>
          <a:r>
            <a:rPr lang="en-ID" dirty="0" err="1"/>
            <a:t>Sebagian</a:t>
          </a:r>
          <a:r>
            <a:rPr lang="en-ID" dirty="0"/>
            <a:t> </a:t>
          </a:r>
          <a:r>
            <a:rPr lang="en-ID" dirty="0" err="1"/>
            <a:t>rangsangan</a:t>
          </a:r>
          <a:r>
            <a:rPr lang="en-ID" dirty="0"/>
            <a:t> yang </a:t>
          </a:r>
          <a:r>
            <a:rPr lang="en-ID" dirty="0" err="1"/>
            <a:t>sifatnya</a:t>
          </a:r>
          <a:r>
            <a:rPr lang="en-ID" dirty="0"/>
            <a:t> </a:t>
          </a:r>
          <a:r>
            <a:rPr lang="en-ID" dirty="0" err="1"/>
            <a:t>refleks</a:t>
          </a:r>
          <a:r>
            <a:rPr lang="en-ID" dirty="0"/>
            <a:t> </a:t>
          </a:r>
          <a:r>
            <a:rPr lang="en-ID" dirty="0" err="1"/>
            <a:t>bisa</a:t>
          </a:r>
          <a:r>
            <a:rPr lang="en-ID" dirty="0"/>
            <a:t> </a:t>
          </a:r>
          <a:r>
            <a:rPr lang="en-ID" dirty="0" err="1"/>
            <a:t>melewati</a:t>
          </a:r>
          <a:r>
            <a:rPr lang="en-ID" dirty="0"/>
            <a:t> </a:t>
          </a:r>
          <a:r>
            <a:rPr lang="en-ID" dirty="0" err="1"/>
            <a:t>sumsum</a:t>
          </a:r>
          <a:r>
            <a:rPr lang="en-ID" dirty="0"/>
            <a:t> </a:t>
          </a:r>
          <a:r>
            <a:rPr lang="en-ID" dirty="0" err="1"/>
            <a:t>tulang</a:t>
          </a:r>
          <a:r>
            <a:rPr lang="en-ID" dirty="0"/>
            <a:t> </a:t>
          </a:r>
          <a:r>
            <a:rPr lang="en-ID" dirty="0" err="1"/>
            <a:t>belakang</a:t>
          </a:r>
          <a:r>
            <a:rPr lang="en-ID" dirty="0"/>
            <a:t> </a:t>
          </a:r>
          <a:r>
            <a:rPr lang="en-ID" dirty="0" err="1"/>
            <a:t>tanpa</a:t>
          </a:r>
          <a:r>
            <a:rPr lang="en-ID" dirty="0"/>
            <a:t>  </a:t>
          </a:r>
          <a:r>
            <a:rPr lang="en-ID" dirty="0" err="1"/>
            <a:t>melewati</a:t>
          </a:r>
          <a:r>
            <a:rPr lang="en-ID" dirty="0"/>
            <a:t> </a:t>
          </a:r>
          <a:r>
            <a:rPr lang="en-ID" dirty="0" err="1"/>
            <a:t>otak</a:t>
          </a:r>
          <a:r>
            <a:rPr lang="en-ID" dirty="0"/>
            <a:t>. </a:t>
          </a:r>
        </a:p>
      </dgm:t>
    </dgm:pt>
    <dgm:pt modelId="{FD8832D0-95B1-4E29-B53E-68A62233C1FE}" type="parTrans" cxnId="{FCA6FD4D-F82D-4539-AE1B-2BD06E8E17A9}">
      <dgm:prSet/>
      <dgm:spPr/>
      <dgm:t>
        <a:bodyPr/>
        <a:lstStyle/>
        <a:p>
          <a:endParaRPr lang="en-ID"/>
        </a:p>
      </dgm:t>
    </dgm:pt>
    <dgm:pt modelId="{86A1673E-FB33-45AA-97A5-DAF619027627}" type="sibTrans" cxnId="{FCA6FD4D-F82D-4539-AE1B-2BD06E8E17A9}">
      <dgm:prSet/>
      <dgm:spPr/>
      <dgm:t>
        <a:bodyPr/>
        <a:lstStyle/>
        <a:p>
          <a:endParaRPr lang="en-ID"/>
        </a:p>
      </dgm:t>
    </dgm:pt>
    <dgm:pt modelId="{20ED0BE4-B431-4F88-B2D9-261A50564433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u="sng" dirty="0">
              <a:solidFill>
                <a:schemeClr val="bg1"/>
              </a:solidFill>
            </a:rPr>
            <a:t>SEL SARAF (NEURON)</a:t>
          </a:r>
          <a:endParaRPr lang="en-ID" b="1" u="sng" dirty="0">
            <a:solidFill>
              <a:schemeClr val="bg1"/>
            </a:solidFill>
          </a:endParaRPr>
        </a:p>
      </dgm:t>
    </dgm:pt>
    <dgm:pt modelId="{1E1D1D8B-2FFD-4A56-A636-643E29D4BF6C}" type="parTrans" cxnId="{EFD3BD9C-C71E-4E95-8F66-BD90BB0C4A10}">
      <dgm:prSet/>
      <dgm:spPr/>
      <dgm:t>
        <a:bodyPr/>
        <a:lstStyle/>
        <a:p>
          <a:endParaRPr lang="en-ID"/>
        </a:p>
      </dgm:t>
    </dgm:pt>
    <dgm:pt modelId="{AEA07576-4C66-498B-B6AE-9AA5568725F1}" type="sibTrans" cxnId="{EFD3BD9C-C71E-4E95-8F66-BD90BB0C4A10}">
      <dgm:prSet/>
      <dgm:spPr/>
      <dgm:t>
        <a:bodyPr/>
        <a:lstStyle/>
        <a:p>
          <a:endParaRPr lang="en-ID"/>
        </a:p>
      </dgm:t>
    </dgm:pt>
    <dgm:pt modelId="{0880BB77-9903-48E7-AEC0-71105A770793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i-FI" dirty="0"/>
            <a:t>Neuron adalah unit kerja sistem saraf pusat. </a:t>
          </a:r>
          <a:r>
            <a:rPr lang="it-IT" dirty="0"/>
            <a:t>Terdiri dari 12 nervus kranial, semua nervus spinal, dan </a:t>
          </a:r>
          <a:r>
            <a:rPr lang="en-ID" dirty="0" err="1"/>
            <a:t>cabangnya</a:t>
          </a:r>
          <a:r>
            <a:rPr lang="en-ID" dirty="0"/>
            <a:t>. </a:t>
          </a:r>
          <a:r>
            <a:rPr lang="en-ID" dirty="0" err="1"/>
            <a:t>Fungsinya</a:t>
          </a:r>
          <a:r>
            <a:rPr lang="en-ID" dirty="0"/>
            <a:t> </a:t>
          </a:r>
          <a:r>
            <a:rPr lang="en-ID" dirty="0" err="1"/>
            <a:t>sebagai</a:t>
          </a:r>
          <a:r>
            <a:rPr lang="en-ID" dirty="0"/>
            <a:t> </a:t>
          </a:r>
          <a:r>
            <a:rPr lang="en-ID" dirty="0" err="1"/>
            <a:t>penghantar</a:t>
          </a:r>
          <a:r>
            <a:rPr lang="en-ID" dirty="0"/>
            <a:t> </a:t>
          </a:r>
          <a:r>
            <a:rPr lang="en-ID" dirty="0" err="1"/>
            <a:t>informasi</a:t>
          </a:r>
          <a:r>
            <a:rPr lang="en-ID" dirty="0"/>
            <a:t> </a:t>
          </a:r>
          <a:r>
            <a:rPr lang="en-ID" dirty="0" err="1"/>
            <a:t>berupa</a:t>
          </a:r>
          <a:r>
            <a:rPr lang="en-ID" dirty="0"/>
            <a:t> </a:t>
          </a:r>
          <a:r>
            <a:rPr lang="nn-NO" dirty="0"/>
            <a:t>rangsangan atau impuls. Dengan adanya sel-sel saraf ini, baik </a:t>
          </a:r>
          <a:r>
            <a:rPr lang="en-ID" dirty="0"/>
            <a:t>organ </a:t>
          </a:r>
          <a:r>
            <a:rPr lang="en-ID" dirty="0" err="1"/>
            <a:t>maupun</a:t>
          </a:r>
          <a:r>
            <a:rPr lang="en-ID" dirty="0"/>
            <a:t> </a:t>
          </a:r>
          <a:r>
            <a:rPr lang="en-ID" dirty="0" err="1"/>
            <a:t>sistem</a:t>
          </a:r>
          <a:r>
            <a:rPr lang="en-ID" dirty="0"/>
            <a:t> </a:t>
          </a:r>
          <a:r>
            <a:rPr lang="en-ID" dirty="0" err="1"/>
            <a:t>gerak</a:t>
          </a:r>
          <a:r>
            <a:rPr lang="en-ID" dirty="0"/>
            <a:t> </a:t>
          </a:r>
          <a:r>
            <a:rPr lang="en-ID" dirty="0" err="1"/>
            <a:t>bisa</a:t>
          </a:r>
          <a:r>
            <a:rPr lang="en-ID" dirty="0"/>
            <a:t> </a:t>
          </a:r>
          <a:r>
            <a:rPr lang="en-ID" dirty="0" err="1"/>
            <a:t>memberikan</a:t>
          </a:r>
          <a:r>
            <a:rPr lang="en-ID" dirty="0"/>
            <a:t> </a:t>
          </a:r>
          <a:r>
            <a:rPr lang="en-ID" dirty="0" err="1"/>
            <a:t>respons</a:t>
          </a:r>
          <a:r>
            <a:rPr lang="en-ID" dirty="0"/>
            <a:t> </a:t>
          </a:r>
          <a:r>
            <a:rPr lang="en-ID" dirty="0" err="1"/>
            <a:t>sebagaimana</a:t>
          </a:r>
          <a:r>
            <a:rPr lang="en-ID" dirty="0"/>
            <a:t> </a:t>
          </a:r>
          <a:r>
            <a:rPr lang="en-ID" dirty="0" err="1"/>
            <a:t>mestinya</a:t>
          </a:r>
          <a:r>
            <a:rPr lang="en-ID" dirty="0"/>
            <a:t>. </a:t>
          </a:r>
        </a:p>
      </dgm:t>
    </dgm:pt>
    <dgm:pt modelId="{615435C1-525C-4AB9-9D78-74DD365AD94C}" type="parTrans" cxnId="{A3E2567E-B0AA-473D-B577-F7CF6A279C05}">
      <dgm:prSet/>
      <dgm:spPr/>
      <dgm:t>
        <a:bodyPr/>
        <a:lstStyle/>
        <a:p>
          <a:endParaRPr lang="en-ID"/>
        </a:p>
      </dgm:t>
    </dgm:pt>
    <dgm:pt modelId="{B0980C41-2A8C-4244-996D-296D7BA1BABE}" type="sibTrans" cxnId="{A3E2567E-B0AA-473D-B577-F7CF6A279C05}">
      <dgm:prSet/>
      <dgm:spPr/>
      <dgm:t>
        <a:bodyPr/>
        <a:lstStyle/>
        <a:p>
          <a:endParaRPr lang="en-ID"/>
        </a:p>
      </dgm:t>
    </dgm:pt>
    <dgm:pt modelId="{06ED9DAE-9327-40EF-A1DD-8A0F87A2A0C5}" type="pres">
      <dgm:prSet presAssocID="{C7B750EF-5540-4BB5-8034-3CB8B58DF72A}" presName="linear" presStyleCnt="0">
        <dgm:presLayoutVars>
          <dgm:dir/>
          <dgm:resizeHandles val="exact"/>
        </dgm:presLayoutVars>
      </dgm:prSet>
      <dgm:spPr/>
    </dgm:pt>
    <dgm:pt modelId="{7331F712-782D-44C0-9DB0-791C5F93D25B}" type="pres">
      <dgm:prSet presAssocID="{F5E458E9-1B37-4962-B39B-F04E15EC7D14}" presName="comp" presStyleCnt="0"/>
      <dgm:spPr/>
    </dgm:pt>
    <dgm:pt modelId="{F99FF023-7242-4913-83BD-ED43AF863712}" type="pres">
      <dgm:prSet presAssocID="{F5E458E9-1B37-4962-B39B-F04E15EC7D14}" presName="box" presStyleLbl="node1" presStyleIdx="0" presStyleCnt="3"/>
      <dgm:spPr/>
    </dgm:pt>
    <dgm:pt modelId="{F3B11210-B0E5-4183-BAFC-DD899A927382}" type="pres">
      <dgm:prSet presAssocID="{F5E458E9-1B37-4962-B39B-F04E15EC7D14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59EC3C5-E153-4162-8B06-F16DBF5020E4}" type="pres">
      <dgm:prSet presAssocID="{F5E458E9-1B37-4962-B39B-F04E15EC7D14}" presName="text" presStyleLbl="node1" presStyleIdx="0" presStyleCnt="3">
        <dgm:presLayoutVars>
          <dgm:bulletEnabled val="1"/>
        </dgm:presLayoutVars>
      </dgm:prSet>
      <dgm:spPr/>
    </dgm:pt>
    <dgm:pt modelId="{429207FF-8BBA-4D0F-852A-A57CB6171B2C}" type="pres">
      <dgm:prSet presAssocID="{7C4294A1-AFE6-475E-990D-6F2863B6A98F}" presName="spacer" presStyleCnt="0"/>
      <dgm:spPr/>
    </dgm:pt>
    <dgm:pt modelId="{C43DC8C1-507E-4895-A525-D33E76AFE9C9}" type="pres">
      <dgm:prSet presAssocID="{7F60329A-5252-48A8-B0DE-8032AF1782F2}" presName="comp" presStyleCnt="0"/>
      <dgm:spPr/>
    </dgm:pt>
    <dgm:pt modelId="{3C9088E2-255A-4EEF-B903-0DCC23F3691D}" type="pres">
      <dgm:prSet presAssocID="{7F60329A-5252-48A8-B0DE-8032AF1782F2}" presName="box" presStyleLbl="node1" presStyleIdx="1" presStyleCnt="3"/>
      <dgm:spPr/>
    </dgm:pt>
    <dgm:pt modelId="{C78736C9-3927-44CD-8775-5F57D0508C60}" type="pres">
      <dgm:prSet presAssocID="{7F60329A-5252-48A8-B0DE-8032AF1782F2}" presName="img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t="-21000" b="-21000"/>
          </a:stretch>
        </a:blipFill>
      </dgm:spPr>
    </dgm:pt>
    <dgm:pt modelId="{E642C8D1-4750-4223-807F-E88F660B9738}" type="pres">
      <dgm:prSet presAssocID="{7F60329A-5252-48A8-B0DE-8032AF1782F2}" presName="text" presStyleLbl="node1" presStyleIdx="1" presStyleCnt="3">
        <dgm:presLayoutVars>
          <dgm:bulletEnabled val="1"/>
        </dgm:presLayoutVars>
      </dgm:prSet>
      <dgm:spPr/>
    </dgm:pt>
    <dgm:pt modelId="{37051BB0-2C01-4BC7-85BE-8B5E2AE9A4A6}" type="pres">
      <dgm:prSet presAssocID="{4F01FB35-2879-49A4-8C3D-1E0D65ABDCD2}" presName="spacer" presStyleCnt="0"/>
      <dgm:spPr/>
    </dgm:pt>
    <dgm:pt modelId="{E269C27A-669D-41D2-BC2E-82C928A80705}" type="pres">
      <dgm:prSet presAssocID="{20ED0BE4-B431-4F88-B2D9-261A50564433}" presName="comp" presStyleCnt="0"/>
      <dgm:spPr/>
    </dgm:pt>
    <dgm:pt modelId="{1432840E-166D-42F7-A662-B0052D109EDA}" type="pres">
      <dgm:prSet presAssocID="{20ED0BE4-B431-4F88-B2D9-261A50564433}" presName="box" presStyleLbl="node1" presStyleIdx="2" presStyleCnt="3"/>
      <dgm:spPr/>
    </dgm:pt>
    <dgm:pt modelId="{935C8949-4A46-4162-9BBA-A57F0D5C8496}" type="pres">
      <dgm:prSet presAssocID="{20ED0BE4-B431-4F88-B2D9-261A5056443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B68A40F6-7A8B-4F4C-8A61-9DB359F49761}" type="pres">
      <dgm:prSet presAssocID="{20ED0BE4-B431-4F88-B2D9-261A50564433}" presName="text" presStyleLbl="node1" presStyleIdx="2" presStyleCnt="3">
        <dgm:presLayoutVars>
          <dgm:bulletEnabled val="1"/>
        </dgm:presLayoutVars>
      </dgm:prSet>
      <dgm:spPr/>
    </dgm:pt>
  </dgm:ptLst>
  <dgm:cxnLst>
    <dgm:cxn modelId="{C45C6006-549E-4ACF-9DE9-81499338DA88}" type="presOf" srcId="{F5E458E9-1B37-4962-B39B-F04E15EC7D14}" destId="{F99FF023-7242-4913-83BD-ED43AF863712}" srcOrd="0" destOrd="0" presId="urn:microsoft.com/office/officeart/2005/8/layout/vList4"/>
    <dgm:cxn modelId="{1E51BB0C-8791-4D9D-89E0-015C12CC52EB}" type="presOf" srcId="{0880BB77-9903-48E7-AEC0-71105A770793}" destId="{B68A40F6-7A8B-4F4C-8A61-9DB359F49761}" srcOrd="1" destOrd="1" presId="urn:microsoft.com/office/officeart/2005/8/layout/vList4"/>
    <dgm:cxn modelId="{92A3BC1D-B891-4CEE-8D3E-EE0B6DB3B23E}" type="presOf" srcId="{7F60329A-5252-48A8-B0DE-8032AF1782F2}" destId="{3C9088E2-255A-4EEF-B903-0DCC23F3691D}" srcOrd="0" destOrd="0" presId="urn:microsoft.com/office/officeart/2005/8/layout/vList4"/>
    <dgm:cxn modelId="{32759C28-0DCD-4609-9AA8-82A9F7D3076C}" type="presOf" srcId="{0880BB77-9903-48E7-AEC0-71105A770793}" destId="{1432840E-166D-42F7-A662-B0052D109EDA}" srcOrd="0" destOrd="1" presId="urn:microsoft.com/office/officeart/2005/8/layout/vList4"/>
    <dgm:cxn modelId="{4D1CAE28-BBA9-437B-8865-E79C80F51622}" type="presOf" srcId="{ED5FC511-7276-4B6C-929F-8EEE638914C6}" destId="{F59EC3C5-E153-4162-8B06-F16DBF5020E4}" srcOrd="1" destOrd="1" presId="urn:microsoft.com/office/officeart/2005/8/layout/vList4"/>
    <dgm:cxn modelId="{9BA13C46-711A-438F-AE37-A4FEB8767EBC}" type="presOf" srcId="{20ED0BE4-B431-4F88-B2D9-261A50564433}" destId="{1432840E-166D-42F7-A662-B0052D109EDA}" srcOrd="0" destOrd="0" presId="urn:microsoft.com/office/officeart/2005/8/layout/vList4"/>
    <dgm:cxn modelId="{FCA6FD4D-F82D-4539-AE1B-2BD06E8E17A9}" srcId="{7F60329A-5252-48A8-B0DE-8032AF1782F2}" destId="{0E0AE081-B14E-4638-9ACD-C4EBFAED2D72}" srcOrd="0" destOrd="0" parTransId="{FD8832D0-95B1-4E29-B53E-68A62233C1FE}" sibTransId="{86A1673E-FB33-45AA-97A5-DAF619027627}"/>
    <dgm:cxn modelId="{92ECB66F-4D9A-48B2-B551-99A7F0E3D7DB}" type="presOf" srcId="{ED5FC511-7276-4B6C-929F-8EEE638914C6}" destId="{F99FF023-7242-4913-83BD-ED43AF863712}" srcOrd="0" destOrd="1" presId="urn:microsoft.com/office/officeart/2005/8/layout/vList4"/>
    <dgm:cxn modelId="{A3E2567E-B0AA-473D-B577-F7CF6A279C05}" srcId="{20ED0BE4-B431-4F88-B2D9-261A50564433}" destId="{0880BB77-9903-48E7-AEC0-71105A770793}" srcOrd="0" destOrd="0" parTransId="{615435C1-525C-4AB9-9D78-74DD365AD94C}" sibTransId="{B0980C41-2A8C-4244-996D-296D7BA1BABE}"/>
    <dgm:cxn modelId="{9B977A8E-0702-49C9-88E0-80891241722B}" type="presOf" srcId="{0E0AE081-B14E-4638-9ACD-C4EBFAED2D72}" destId="{E642C8D1-4750-4223-807F-E88F660B9738}" srcOrd="1" destOrd="1" presId="urn:microsoft.com/office/officeart/2005/8/layout/vList4"/>
    <dgm:cxn modelId="{09A4CE9B-D99D-40E5-B7CF-FD350239B3FA}" srcId="{F5E458E9-1B37-4962-B39B-F04E15EC7D14}" destId="{ED5FC511-7276-4B6C-929F-8EEE638914C6}" srcOrd="0" destOrd="0" parTransId="{E498290A-1292-48AA-BEEF-84D2956D6B94}" sibTransId="{39D65A9F-3FAF-4F12-9682-8B25996DBD4E}"/>
    <dgm:cxn modelId="{EFD3BD9C-C71E-4E95-8F66-BD90BB0C4A10}" srcId="{C7B750EF-5540-4BB5-8034-3CB8B58DF72A}" destId="{20ED0BE4-B431-4F88-B2D9-261A50564433}" srcOrd="2" destOrd="0" parTransId="{1E1D1D8B-2FFD-4A56-A636-643E29D4BF6C}" sibTransId="{AEA07576-4C66-498B-B6AE-9AA5568725F1}"/>
    <dgm:cxn modelId="{4AE1D7BF-8CD2-4A0E-990A-F04D71274EB4}" srcId="{C7B750EF-5540-4BB5-8034-3CB8B58DF72A}" destId="{F5E458E9-1B37-4962-B39B-F04E15EC7D14}" srcOrd="0" destOrd="0" parTransId="{A4376131-5002-43DD-851D-9D9E058D3B2D}" sibTransId="{7C4294A1-AFE6-475E-990D-6F2863B6A98F}"/>
    <dgm:cxn modelId="{F3F468C0-51A4-4406-A069-45FCC577BE3D}" type="presOf" srcId="{F5E458E9-1B37-4962-B39B-F04E15EC7D14}" destId="{F59EC3C5-E153-4162-8B06-F16DBF5020E4}" srcOrd="1" destOrd="0" presId="urn:microsoft.com/office/officeart/2005/8/layout/vList4"/>
    <dgm:cxn modelId="{D68181C2-3312-414D-943E-81B9B9100F69}" type="presOf" srcId="{20ED0BE4-B431-4F88-B2D9-261A50564433}" destId="{B68A40F6-7A8B-4F4C-8A61-9DB359F49761}" srcOrd="1" destOrd="0" presId="urn:microsoft.com/office/officeart/2005/8/layout/vList4"/>
    <dgm:cxn modelId="{F8337DD2-BAA8-4043-A566-289C6FDD3463}" type="presOf" srcId="{C7B750EF-5540-4BB5-8034-3CB8B58DF72A}" destId="{06ED9DAE-9327-40EF-A1DD-8A0F87A2A0C5}" srcOrd="0" destOrd="0" presId="urn:microsoft.com/office/officeart/2005/8/layout/vList4"/>
    <dgm:cxn modelId="{5A1DA5DD-9384-4193-9313-4700A28FC6E7}" type="presOf" srcId="{7F60329A-5252-48A8-B0DE-8032AF1782F2}" destId="{E642C8D1-4750-4223-807F-E88F660B9738}" srcOrd="1" destOrd="0" presId="urn:microsoft.com/office/officeart/2005/8/layout/vList4"/>
    <dgm:cxn modelId="{B1A036F6-A3B1-430B-B7B6-77F100A79016}" type="presOf" srcId="{0E0AE081-B14E-4638-9ACD-C4EBFAED2D72}" destId="{3C9088E2-255A-4EEF-B903-0DCC23F3691D}" srcOrd="0" destOrd="1" presId="urn:microsoft.com/office/officeart/2005/8/layout/vList4"/>
    <dgm:cxn modelId="{F82D39FB-5897-4E81-8E34-AB1F24318B75}" srcId="{C7B750EF-5540-4BB5-8034-3CB8B58DF72A}" destId="{7F60329A-5252-48A8-B0DE-8032AF1782F2}" srcOrd="1" destOrd="0" parTransId="{D296DE03-3157-4BF6-BE92-5B3D7D3345BB}" sibTransId="{4F01FB35-2879-49A4-8C3D-1E0D65ABDCD2}"/>
    <dgm:cxn modelId="{B21DDFD7-7BAE-4F57-8278-D7F243237C50}" type="presParOf" srcId="{06ED9DAE-9327-40EF-A1DD-8A0F87A2A0C5}" destId="{7331F712-782D-44C0-9DB0-791C5F93D25B}" srcOrd="0" destOrd="0" presId="urn:microsoft.com/office/officeart/2005/8/layout/vList4"/>
    <dgm:cxn modelId="{CC930FE8-C23E-4541-A097-92DCD90D1B52}" type="presParOf" srcId="{7331F712-782D-44C0-9DB0-791C5F93D25B}" destId="{F99FF023-7242-4913-83BD-ED43AF863712}" srcOrd="0" destOrd="0" presId="urn:microsoft.com/office/officeart/2005/8/layout/vList4"/>
    <dgm:cxn modelId="{79F98625-E5EB-4BCA-BB3B-100F9B2F7C63}" type="presParOf" srcId="{7331F712-782D-44C0-9DB0-791C5F93D25B}" destId="{F3B11210-B0E5-4183-BAFC-DD899A927382}" srcOrd="1" destOrd="0" presId="urn:microsoft.com/office/officeart/2005/8/layout/vList4"/>
    <dgm:cxn modelId="{9695CA13-428F-485D-98DE-4687550ACF96}" type="presParOf" srcId="{7331F712-782D-44C0-9DB0-791C5F93D25B}" destId="{F59EC3C5-E153-4162-8B06-F16DBF5020E4}" srcOrd="2" destOrd="0" presId="urn:microsoft.com/office/officeart/2005/8/layout/vList4"/>
    <dgm:cxn modelId="{4BEF8E5E-FD05-4EA0-A956-E2632EB2711C}" type="presParOf" srcId="{06ED9DAE-9327-40EF-A1DD-8A0F87A2A0C5}" destId="{429207FF-8BBA-4D0F-852A-A57CB6171B2C}" srcOrd="1" destOrd="0" presId="urn:microsoft.com/office/officeart/2005/8/layout/vList4"/>
    <dgm:cxn modelId="{4FA8F38A-20BE-4910-A47A-690675AE632A}" type="presParOf" srcId="{06ED9DAE-9327-40EF-A1DD-8A0F87A2A0C5}" destId="{C43DC8C1-507E-4895-A525-D33E76AFE9C9}" srcOrd="2" destOrd="0" presId="urn:microsoft.com/office/officeart/2005/8/layout/vList4"/>
    <dgm:cxn modelId="{2FCF3190-7CAA-4057-B57C-CE48570057BF}" type="presParOf" srcId="{C43DC8C1-507E-4895-A525-D33E76AFE9C9}" destId="{3C9088E2-255A-4EEF-B903-0DCC23F3691D}" srcOrd="0" destOrd="0" presId="urn:microsoft.com/office/officeart/2005/8/layout/vList4"/>
    <dgm:cxn modelId="{997D5445-8D1B-4D8B-8B6C-DBF9E0D5B3A2}" type="presParOf" srcId="{C43DC8C1-507E-4895-A525-D33E76AFE9C9}" destId="{C78736C9-3927-44CD-8775-5F57D0508C60}" srcOrd="1" destOrd="0" presId="urn:microsoft.com/office/officeart/2005/8/layout/vList4"/>
    <dgm:cxn modelId="{32643C14-956A-4F48-A53D-9DD314215472}" type="presParOf" srcId="{C43DC8C1-507E-4895-A525-D33E76AFE9C9}" destId="{E642C8D1-4750-4223-807F-E88F660B9738}" srcOrd="2" destOrd="0" presId="urn:microsoft.com/office/officeart/2005/8/layout/vList4"/>
    <dgm:cxn modelId="{40000CA6-180D-408A-B865-44094932A921}" type="presParOf" srcId="{06ED9DAE-9327-40EF-A1DD-8A0F87A2A0C5}" destId="{37051BB0-2C01-4BC7-85BE-8B5E2AE9A4A6}" srcOrd="3" destOrd="0" presId="urn:microsoft.com/office/officeart/2005/8/layout/vList4"/>
    <dgm:cxn modelId="{C6D75104-176E-4999-B49F-680C2AD248E5}" type="presParOf" srcId="{06ED9DAE-9327-40EF-A1DD-8A0F87A2A0C5}" destId="{E269C27A-669D-41D2-BC2E-82C928A80705}" srcOrd="4" destOrd="0" presId="urn:microsoft.com/office/officeart/2005/8/layout/vList4"/>
    <dgm:cxn modelId="{4EDDC850-C5B7-45BD-BA71-07324E768350}" type="presParOf" srcId="{E269C27A-669D-41D2-BC2E-82C928A80705}" destId="{1432840E-166D-42F7-A662-B0052D109EDA}" srcOrd="0" destOrd="0" presId="urn:microsoft.com/office/officeart/2005/8/layout/vList4"/>
    <dgm:cxn modelId="{DA1D9C28-3CFB-47EB-AE43-6E6E268D2B62}" type="presParOf" srcId="{E269C27A-669D-41D2-BC2E-82C928A80705}" destId="{935C8949-4A46-4162-9BBA-A57F0D5C8496}" srcOrd="1" destOrd="0" presId="urn:microsoft.com/office/officeart/2005/8/layout/vList4"/>
    <dgm:cxn modelId="{4A0EF9F1-F9BE-4A0F-8154-CF97F90A8BFD}" type="presParOf" srcId="{E269C27A-669D-41D2-BC2E-82C928A80705}" destId="{B68A40F6-7A8B-4F4C-8A61-9DB359F4976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FF023-7242-4913-83BD-ED43AF863712}">
      <dsp:nvSpPr>
        <dsp:cNvPr id="0" name=""/>
        <dsp:cNvSpPr/>
      </dsp:nvSpPr>
      <dsp:spPr>
        <a:xfrm>
          <a:off x="0" y="0"/>
          <a:ext cx="10388744" cy="1274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bg1"/>
              </a:solidFill>
            </a:rPr>
            <a:t>OTAK</a:t>
          </a:r>
          <a:endParaRPr lang="en-ID" sz="1800" b="1" u="sng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400" kern="1200" dirty="0" err="1"/>
            <a:t>Otak</a:t>
          </a:r>
          <a:r>
            <a:rPr lang="en-ID" sz="1400" kern="1200" dirty="0"/>
            <a:t> </a:t>
          </a:r>
          <a:r>
            <a:rPr lang="en-ID" sz="1400" kern="1200" dirty="0" err="1"/>
            <a:t>adalah</a:t>
          </a:r>
          <a:r>
            <a:rPr lang="en-ID" sz="1400" kern="1200" dirty="0"/>
            <a:t> </a:t>
          </a:r>
          <a:r>
            <a:rPr lang="en-ID" sz="1400" kern="1200" dirty="0" err="1"/>
            <a:t>pusat</a:t>
          </a:r>
          <a:r>
            <a:rPr lang="en-ID" sz="1400" kern="1200" dirty="0"/>
            <a:t> </a:t>
          </a:r>
          <a:r>
            <a:rPr lang="en-ID" sz="1400" kern="1200" dirty="0" err="1"/>
            <a:t>kendali</a:t>
          </a:r>
          <a:r>
            <a:rPr lang="en-ID" sz="1400" kern="1200" dirty="0"/>
            <a:t> yang </a:t>
          </a:r>
          <a:r>
            <a:rPr lang="en-ID" sz="1400" kern="1200" dirty="0" err="1"/>
            <a:t>bertugas</a:t>
          </a:r>
          <a:r>
            <a:rPr lang="en-ID" sz="1400" kern="1200" dirty="0"/>
            <a:t> </a:t>
          </a:r>
          <a:r>
            <a:rPr lang="en-ID" sz="1400" kern="1200" dirty="0" err="1"/>
            <a:t>untuk</a:t>
          </a:r>
          <a:r>
            <a:rPr lang="en-ID" sz="1400" kern="1200" dirty="0"/>
            <a:t> </a:t>
          </a:r>
          <a:r>
            <a:rPr lang="en-ID" sz="1400" kern="1200" dirty="0" err="1"/>
            <a:t>mengatur</a:t>
          </a:r>
          <a:r>
            <a:rPr lang="en-ID" sz="1400" kern="1200" dirty="0"/>
            <a:t> </a:t>
          </a:r>
          <a:r>
            <a:rPr lang="it-IT" sz="1400" kern="1200" dirty="0"/>
            <a:t>segala fungsi di tubuh, mulai dari gerakan, sekresi atau </a:t>
          </a:r>
          <a:r>
            <a:rPr lang="en-ID" sz="1400" kern="1200" dirty="0" err="1"/>
            <a:t>mengeluarkan</a:t>
          </a:r>
          <a:r>
            <a:rPr lang="en-ID" sz="1400" kern="1200" dirty="0"/>
            <a:t> </a:t>
          </a:r>
          <a:r>
            <a:rPr lang="en-ID" sz="1400" kern="1200" dirty="0" err="1"/>
            <a:t>hormon</a:t>
          </a:r>
          <a:r>
            <a:rPr lang="en-ID" sz="1400" kern="1200" dirty="0"/>
            <a:t>, </a:t>
          </a:r>
          <a:r>
            <a:rPr lang="en-ID" sz="1400" kern="1200" dirty="0" err="1"/>
            <a:t>daya</a:t>
          </a:r>
          <a:r>
            <a:rPr lang="en-ID" sz="1400" kern="1200" dirty="0"/>
            <a:t> </a:t>
          </a:r>
          <a:r>
            <a:rPr lang="en-ID" sz="1400" kern="1200" dirty="0" err="1"/>
            <a:t>pikir</a:t>
          </a:r>
          <a:r>
            <a:rPr lang="en-ID" sz="1400" kern="1200" dirty="0"/>
            <a:t> </a:t>
          </a:r>
          <a:r>
            <a:rPr lang="en-ID" sz="1400" kern="1200" dirty="0" err="1"/>
            <a:t>atau</a:t>
          </a:r>
          <a:r>
            <a:rPr lang="en-ID" sz="1400" kern="1200" dirty="0"/>
            <a:t> </a:t>
          </a:r>
          <a:r>
            <a:rPr lang="en-ID" sz="1400" kern="1200" dirty="0" err="1"/>
            <a:t>kognitif</a:t>
          </a:r>
          <a:r>
            <a:rPr lang="en-ID" sz="1400" kern="1200" dirty="0"/>
            <a:t>, </a:t>
          </a:r>
          <a:r>
            <a:rPr lang="en-ID" sz="1400" kern="1200" dirty="0" err="1"/>
            <a:t>sensasi</a:t>
          </a:r>
          <a:r>
            <a:rPr lang="en-ID" sz="1400" kern="1200" dirty="0"/>
            <a:t>, </a:t>
          </a:r>
          <a:r>
            <a:rPr lang="en-ID" sz="1400" kern="1200" dirty="0" err="1"/>
            <a:t>hingga</a:t>
          </a:r>
          <a:r>
            <a:rPr lang="en-ID" sz="1400" kern="1200" dirty="0"/>
            <a:t> </a:t>
          </a:r>
          <a:r>
            <a:rPr lang="en-ID" sz="1400" kern="1200" dirty="0" err="1"/>
            <a:t>emosi</a:t>
          </a:r>
          <a:r>
            <a:rPr lang="en-ID" sz="1400" kern="1200" dirty="0"/>
            <a:t>. </a:t>
          </a:r>
        </a:p>
      </dsp:txBody>
      <dsp:txXfrm>
        <a:off x="2205181" y="0"/>
        <a:ext cx="8183562" cy="1274329"/>
      </dsp:txXfrm>
    </dsp:sp>
    <dsp:sp modelId="{F3B11210-B0E5-4183-BAFC-DD899A927382}">
      <dsp:nvSpPr>
        <dsp:cNvPr id="0" name=""/>
        <dsp:cNvSpPr/>
      </dsp:nvSpPr>
      <dsp:spPr>
        <a:xfrm>
          <a:off x="127432" y="127432"/>
          <a:ext cx="2077748" cy="10194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088E2-255A-4EEF-B903-0DCC23F3691D}">
      <dsp:nvSpPr>
        <dsp:cNvPr id="0" name=""/>
        <dsp:cNvSpPr/>
      </dsp:nvSpPr>
      <dsp:spPr>
        <a:xfrm>
          <a:off x="0" y="1401762"/>
          <a:ext cx="10388744" cy="1274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bg1"/>
              </a:solidFill>
            </a:rPr>
            <a:t>SUMSUM TULANG BELAKANG (SPINAL CORD)</a:t>
          </a:r>
          <a:endParaRPr lang="en-ID" sz="1800" b="1" u="sng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400" kern="1200" dirty="0" err="1"/>
            <a:t>Sumsum</a:t>
          </a:r>
          <a:r>
            <a:rPr lang="en-ID" sz="1400" kern="1200" dirty="0"/>
            <a:t> </a:t>
          </a:r>
          <a:r>
            <a:rPr lang="en-ID" sz="1400" kern="1200" dirty="0" err="1"/>
            <a:t>tulang</a:t>
          </a:r>
          <a:r>
            <a:rPr lang="en-ID" sz="1400" kern="1200" dirty="0"/>
            <a:t> </a:t>
          </a:r>
          <a:r>
            <a:rPr lang="en-ID" sz="1400" kern="1200" dirty="0" err="1"/>
            <a:t>belakang</a:t>
          </a:r>
          <a:r>
            <a:rPr lang="en-ID" sz="1400" kern="1200" dirty="0"/>
            <a:t> </a:t>
          </a:r>
          <a:r>
            <a:rPr lang="en-ID" sz="1400" kern="1200" dirty="0" err="1"/>
            <a:t>adalah</a:t>
          </a:r>
          <a:r>
            <a:rPr lang="en-ID" sz="1400" kern="1200" dirty="0"/>
            <a:t> </a:t>
          </a:r>
          <a:r>
            <a:rPr lang="en-ID" sz="1400" kern="1200" dirty="0" err="1"/>
            <a:t>bagian</a:t>
          </a:r>
          <a:r>
            <a:rPr lang="en-ID" sz="1400" kern="1200" dirty="0"/>
            <a:t> </a:t>
          </a:r>
          <a:r>
            <a:rPr lang="en-ID" sz="1400" kern="1200" dirty="0" err="1"/>
            <a:t>dari</a:t>
          </a:r>
          <a:r>
            <a:rPr lang="en-ID" sz="1400" kern="1200" dirty="0"/>
            <a:t> </a:t>
          </a:r>
          <a:r>
            <a:rPr lang="en-ID" sz="1400" kern="1200" dirty="0" err="1"/>
            <a:t>sistem</a:t>
          </a:r>
          <a:r>
            <a:rPr lang="en-ID" sz="1400" kern="1200" dirty="0"/>
            <a:t> </a:t>
          </a:r>
          <a:r>
            <a:rPr lang="en-ID" sz="1400" kern="1200" dirty="0" err="1"/>
            <a:t>saraf</a:t>
          </a:r>
          <a:r>
            <a:rPr lang="en-ID" sz="1400" kern="1200" dirty="0"/>
            <a:t> </a:t>
          </a:r>
          <a:r>
            <a:rPr lang="en-ID" sz="1400" kern="1200" dirty="0" err="1"/>
            <a:t>pusat</a:t>
          </a:r>
          <a:r>
            <a:rPr lang="en-ID" sz="1400" kern="1200" dirty="0"/>
            <a:t>. </a:t>
          </a:r>
          <a:r>
            <a:rPr lang="en-ID" sz="1400" kern="1200" dirty="0" err="1"/>
            <a:t>Sebagian</a:t>
          </a:r>
          <a:r>
            <a:rPr lang="en-ID" sz="1400" kern="1200" dirty="0"/>
            <a:t> </a:t>
          </a:r>
          <a:r>
            <a:rPr lang="en-ID" sz="1400" kern="1200" dirty="0" err="1"/>
            <a:t>rangsangan</a:t>
          </a:r>
          <a:r>
            <a:rPr lang="en-ID" sz="1400" kern="1200" dirty="0"/>
            <a:t> yang </a:t>
          </a:r>
          <a:r>
            <a:rPr lang="en-ID" sz="1400" kern="1200" dirty="0" err="1"/>
            <a:t>sifatnya</a:t>
          </a:r>
          <a:r>
            <a:rPr lang="en-ID" sz="1400" kern="1200" dirty="0"/>
            <a:t> </a:t>
          </a:r>
          <a:r>
            <a:rPr lang="en-ID" sz="1400" kern="1200" dirty="0" err="1"/>
            <a:t>refleks</a:t>
          </a:r>
          <a:r>
            <a:rPr lang="en-ID" sz="1400" kern="1200" dirty="0"/>
            <a:t> </a:t>
          </a:r>
          <a:r>
            <a:rPr lang="en-ID" sz="1400" kern="1200" dirty="0" err="1"/>
            <a:t>bisa</a:t>
          </a:r>
          <a:r>
            <a:rPr lang="en-ID" sz="1400" kern="1200" dirty="0"/>
            <a:t> </a:t>
          </a:r>
          <a:r>
            <a:rPr lang="en-ID" sz="1400" kern="1200" dirty="0" err="1"/>
            <a:t>melewati</a:t>
          </a:r>
          <a:r>
            <a:rPr lang="en-ID" sz="1400" kern="1200" dirty="0"/>
            <a:t> </a:t>
          </a:r>
          <a:r>
            <a:rPr lang="en-ID" sz="1400" kern="1200" dirty="0" err="1"/>
            <a:t>sumsum</a:t>
          </a:r>
          <a:r>
            <a:rPr lang="en-ID" sz="1400" kern="1200" dirty="0"/>
            <a:t> </a:t>
          </a:r>
          <a:r>
            <a:rPr lang="en-ID" sz="1400" kern="1200" dirty="0" err="1"/>
            <a:t>tulang</a:t>
          </a:r>
          <a:r>
            <a:rPr lang="en-ID" sz="1400" kern="1200" dirty="0"/>
            <a:t> </a:t>
          </a:r>
          <a:r>
            <a:rPr lang="en-ID" sz="1400" kern="1200" dirty="0" err="1"/>
            <a:t>belakang</a:t>
          </a:r>
          <a:r>
            <a:rPr lang="en-ID" sz="1400" kern="1200" dirty="0"/>
            <a:t> </a:t>
          </a:r>
          <a:r>
            <a:rPr lang="en-ID" sz="1400" kern="1200" dirty="0" err="1"/>
            <a:t>tanpa</a:t>
          </a:r>
          <a:r>
            <a:rPr lang="en-ID" sz="1400" kern="1200" dirty="0"/>
            <a:t>  </a:t>
          </a:r>
          <a:r>
            <a:rPr lang="en-ID" sz="1400" kern="1200" dirty="0" err="1"/>
            <a:t>melewati</a:t>
          </a:r>
          <a:r>
            <a:rPr lang="en-ID" sz="1400" kern="1200" dirty="0"/>
            <a:t> </a:t>
          </a:r>
          <a:r>
            <a:rPr lang="en-ID" sz="1400" kern="1200" dirty="0" err="1"/>
            <a:t>otak</a:t>
          </a:r>
          <a:r>
            <a:rPr lang="en-ID" sz="1400" kern="1200" dirty="0"/>
            <a:t>. </a:t>
          </a:r>
        </a:p>
      </dsp:txBody>
      <dsp:txXfrm>
        <a:off x="2205181" y="1401762"/>
        <a:ext cx="8183562" cy="1274329"/>
      </dsp:txXfrm>
    </dsp:sp>
    <dsp:sp modelId="{C78736C9-3927-44CD-8775-5F57D0508C60}">
      <dsp:nvSpPr>
        <dsp:cNvPr id="0" name=""/>
        <dsp:cNvSpPr/>
      </dsp:nvSpPr>
      <dsp:spPr>
        <a:xfrm>
          <a:off x="127432" y="1529195"/>
          <a:ext cx="2077748" cy="10194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2840E-166D-42F7-A662-B0052D109EDA}">
      <dsp:nvSpPr>
        <dsp:cNvPr id="0" name=""/>
        <dsp:cNvSpPr/>
      </dsp:nvSpPr>
      <dsp:spPr>
        <a:xfrm>
          <a:off x="0" y="2803525"/>
          <a:ext cx="10388744" cy="1274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bg1"/>
              </a:solidFill>
            </a:rPr>
            <a:t>SEL SARAF (NEURON)</a:t>
          </a:r>
          <a:endParaRPr lang="en-ID" sz="1800" b="1" u="sng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Neuron adalah unit kerja sistem saraf pusat. </a:t>
          </a:r>
          <a:r>
            <a:rPr lang="it-IT" sz="1400" kern="1200" dirty="0"/>
            <a:t>Terdiri dari 12 nervus kranial, semua nervus spinal, dan </a:t>
          </a:r>
          <a:r>
            <a:rPr lang="en-ID" sz="1400" kern="1200" dirty="0" err="1"/>
            <a:t>cabangnya</a:t>
          </a:r>
          <a:r>
            <a:rPr lang="en-ID" sz="1400" kern="1200" dirty="0"/>
            <a:t>. </a:t>
          </a:r>
          <a:r>
            <a:rPr lang="en-ID" sz="1400" kern="1200" dirty="0" err="1"/>
            <a:t>Fungsinya</a:t>
          </a:r>
          <a:r>
            <a:rPr lang="en-ID" sz="1400" kern="1200" dirty="0"/>
            <a:t> </a:t>
          </a:r>
          <a:r>
            <a:rPr lang="en-ID" sz="1400" kern="1200" dirty="0" err="1"/>
            <a:t>sebagai</a:t>
          </a:r>
          <a:r>
            <a:rPr lang="en-ID" sz="1400" kern="1200" dirty="0"/>
            <a:t> </a:t>
          </a:r>
          <a:r>
            <a:rPr lang="en-ID" sz="1400" kern="1200" dirty="0" err="1"/>
            <a:t>penghantar</a:t>
          </a:r>
          <a:r>
            <a:rPr lang="en-ID" sz="1400" kern="1200" dirty="0"/>
            <a:t> </a:t>
          </a:r>
          <a:r>
            <a:rPr lang="en-ID" sz="1400" kern="1200" dirty="0" err="1"/>
            <a:t>informasi</a:t>
          </a:r>
          <a:r>
            <a:rPr lang="en-ID" sz="1400" kern="1200" dirty="0"/>
            <a:t> </a:t>
          </a:r>
          <a:r>
            <a:rPr lang="en-ID" sz="1400" kern="1200" dirty="0" err="1"/>
            <a:t>berupa</a:t>
          </a:r>
          <a:r>
            <a:rPr lang="en-ID" sz="1400" kern="1200" dirty="0"/>
            <a:t> </a:t>
          </a:r>
          <a:r>
            <a:rPr lang="nn-NO" sz="1400" kern="1200" dirty="0"/>
            <a:t>rangsangan atau impuls. Dengan adanya sel-sel saraf ini, baik </a:t>
          </a:r>
          <a:r>
            <a:rPr lang="en-ID" sz="1400" kern="1200" dirty="0"/>
            <a:t>organ </a:t>
          </a:r>
          <a:r>
            <a:rPr lang="en-ID" sz="1400" kern="1200" dirty="0" err="1"/>
            <a:t>maupun</a:t>
          </a:r>
          <a:r>
            <a:rPr lang="en-ID" sz="1400" kern="1200" dirty="0"/>
            <a:t> </a:t>
          </a:r>
          <a:r>
            <a:rPr lang="en-ID" sz="1400" kern="1200" dirty="0" err="1"/>
            <a:t>sistem</a:t>
          </a:r>
          <a:r>
            <a:rPr lang="en-ID" sz="1400" kern="1200" dirty="0"/>
            <a:t> </a:t>
          </a:r>
          <a:r>
            <a:rPr lang="en-ID" sz="1400" kern="1200" dirty="0" err="1"/>
            <a:t>gerak</a:t>
          </a:r>
          <a:r>
            <a:rPr lang="en-ID" sz="1400" kern="1200" dirty="0"/>
            <a:t> </a:t>
          </a:r>
          <a:r>
            <a:rPr lang="en-ID" sz="1400" kern="1200" dirty="0" err="1"/>
            <a:t>bisa</a:t>
          </a:r>
          <a:r>
            <a:rPr lang="en-ID" sz="1400" kern="1200" dirty="0"/>
            <a:t> </a:t>
          </a:r>
          <a:r>
            <a:rPr lang="en-ID" sz="1400" kern="1200" dirty="0" err="1"/>
            <a:t>memberikan</a:t>
          </a:r>
          <a:r>
            <a:rPr lang="en-ID" sz="1400" kern="1200" dirty="0"/>
            <a:t> </a:t>
          </a:r>
          <a:r>
            <a:rPr lang="en-ID" sz="1400" kern="1200" dirty="0" err="1"/>
            <a:t>respons</a:t>
          </a:r>
          <a:r>
            <a:rPr lang="en-ID" sz="1400" kern="1200" dirty="0"/>
            <a:t> </a:t>
          </a:r>
          <a:r>
            <a:rPr lang="en-ID" sz="1400" kern="1200" dirty="0" err="1"/>
            <a:t>sebagaimana</a:t>
          </a:r>
          <a:r>
            <a:rPr lang="en-ID" sz="1400" kern="1200" dirty="0"/>
            <a:t> </a:t>
          </a:r>
          <a:r>
            <a:rPr lang="en-ID" sz="1400" kern="1200" dirty="0" err="1"/>
            <a:t>mestinya</a:t>
          </a:r>
          <a:r>
            <a:rPr lang="en-ID" sz="1400" kern="1200" dirty="0"/>
            <a:t>. </a:t>
          </a:r>
        </a:p>
      </dsp:txBody>
      <dsp:txXfrm>
        <a:off x="2205181" y="2803525"/>
        <a:ext cx="8183562" cy="1274329"/>
      </dsp:txXfrm>
    </dsp:sp>
    <dsp:sp modelId="{935C8949-4A46-4162-9BBA-A57F0D5C8496}">
      <dsp:nvSpPr>
        <dsp:cNvPr id="0" name=""/>
        <dsp:cNvSpPr/>
      </dsp:nvSpPr>
      <dsp:spPr>
        <a:xfrm>
          <a:off x="127432" y="2930958"/>
          <a:ext cx="2077748" cy="10194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0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1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574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2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28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0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9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3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4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9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9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6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2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9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69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C8F8E3A-8794-443B-BED2-214BE326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" y="1217"/>
            <a:ext cx="12194165" cy="68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B96262-8337-4417-82EA-F40844DA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38" y="2528154"/>
            <a:ext cx="5415678" cy="17040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PERSYARAFAN MANUSIA</a:t>
            </a:r>
            <a:endParaRPr lang="en-ID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2CEE0-C5E6-422F-9ADA-14CD35383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5415678" cy="1704017"/>
          </a:xfrm>
        </p:spPr>
        <p:txBody>
          <a:bodyPr/>
          <a:lstStyle/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</a:rPr>
              <a:t>Rosly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</a:rPr>
              <a:t>Zunaedi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</a:rPr>
              <a:t>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</a:rPr>
              <a:t>S.Kep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</a:rPr>
              <a:t>., Ns.,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</a:rPr>
              <a:t>M.Kep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</a:rPr>
              <a:t>.</a:t>
            </a:r>
            <a:endParaRPr lang="en-ID" dirty="0">
              <a:solidFill>
                <a:schemeClr val="bg1">
                  <a:lumMod val="50000"/>
                  <a:lumOff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837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57143-C095-4860-A72A-BF5D26E0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F4B69-F6C6-4F42-8831-50D642691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9FE0D-ACCA-4820-8DD6-4C55A03C7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8" t="31102" b="5029"/>
          <a:stretch/>
        </p:blipFill>
        <p:spPr>
          <a:xfrm>
            <a:off x="187036" y="2175164"/>
            <a:ext cx="11817927" cy="4378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437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B7F674-07EF-47A4-94B2-227FF6FB6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6" t="9475" r="20114" b="3412"/>
          <a:stretch/>
        </p:blipFill>
        <p:spPr>
          <a:xfrm>
            <a:off x="540328" y="528734"/>
            <a:ext cx="9559636" cy="602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625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B469E-CE83-4EDE-945B-934DDD2D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/>
              <a:t>SEL SARAF (NEURON)</a:t>
            </a:r>
            <a:endParaRPr lang="en-ID" b="1" spc="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1CD56-530D-4CFE-AB7D-635286149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78" r="3645" b="11190"/>
          <a:stretch/>
        </p:blipFill>
        <p:spPr>
          <a:xfrm>
            <a:off x="680321" y="2129375"/>
            <a:ext cx="9087857" cy="445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139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05A531-68A6-4882-8A63-49091018ED3C}"/>
              </a:ext>
            </a:extLst>
          </p:cNvPr>
          <p:cNvSpPr txBox="1"/>
          <p:nvPr/>
        </p:nvSpPr>
        <p:spPr>
          <a:xfrm>
            <a:off x="5977222" y="803563"/>
            <a:ext cx="6214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 SARAF (NEURON)</a:t>
            </a:r>
            <a:endParaRPr lang="en-ID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7A9718-B57B-4ADD-A4F3-E4370B3E0D8D}"/>
              </a:ext>
            </a:extLst>
          </p:cNvPr>
          <p:cNvGrpSpPr/>
          <p:nvPr/>
        </p:nvGrpSpPr>
        <p:grpSpPr>
          <a:xfrm>
            <a:off x="353730" y="2549236"/>
            <a:ext cx="7408411" cy="4170219"/>
            <a:chOff x="353730" y="2549236"/>
            <a:chExt cx="7408411" cy="4170219"/>
          </a:xfrm>
        </p:grpSpPr>
        <p:pic>
          <p:nvPicPr>
            <p:cNvPr id="3076" name="Picture 4" descr="Mengenal Neuron dari Bagian, Tipe, dan Penyakit Akibat Kelainan Neuron">
              <a:extLst>
                <a:ext uri="{FF2B5EF4-FFF2-40B4-BE49-F238E27FC236}">
                  <a16:creationId xmlns:a16="http://schemas.microsoft.com/office/drawing/2014/main" id="{872E27CF-E845-4D33-A922-04B930DA2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30" y="2549236"/>
              <a:ext cx="7408411" cy="41702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F5F9920-CC1E-4365-99A9-6416A20B7ECD}"/>
                </a:ext>
              </a:extLst>
            </p:cNvPr>
            <p:cNvSpPr/>
            <p:nvPr/>
          </p:nvSpPr>
          <p:spPr>
            <a:xfrm>
              <a:off x="2092036" y="2687783"/>
              <a:ext cx="1981200" cy="5403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5CBBCB7-F1A9-4D34-908E-13B8DDDFEF2A}"/>
              </a:ext>
            </a:extLst>
          </p:cNvPr>
          <p:cNvSpPr txBox="1"/>
          <p:nvPr/>
        </p:nvSpPr>
        <p:spPr>
          <a:xfrm>
            <a:off x="8908473" y="5056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F2FA00-4528-47E4-8F9A-1F4ABB1DD236}"/>
              </a:ext>
            </a:extLst>
          </p:cNvPr>
          <p:cNvSpPr/>
          <p:nvPr/>
        </p:nvSpPr>
        <p:spPr>
          <a:xfrm>
            <a:off x="7457779" y="5241575"/>
            <a:ext cx="2901387" cy="130232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Penerima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sinyal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neuron lain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sumber-sumber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eksternal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sensorik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menyalurkan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badan sel.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3D5ED30-354B-4082-9E93-CBDA78AAF21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059680" y="5512526"/>
            <a:ext cx="2398099" cy="380212"/>
          </a:xfrm>
          <a:prstGeom prst="bentConnector3">
            <a:avLst>
              <a:gd name="adj1" fmla="val -114"/>
            </a:avLst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7CEEC7-E415-4FFF-90EE-2AF1E3187AA0}"/>
              </a:ext>
            </a:extLst>
          </p:cNvPr>
          <p:cNvSpPr/>
          <p:nvPr/>
        </p:nvSpPr>
        <p:spPr>
          <a:xfrm>
            <a:off x="8649270" y="2549236"/>
            <a:ext cx="2901387" cy="186561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Mensintesis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protein dan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pemrosesan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Selain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penting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lainnya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badan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memproduksi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neurotransmitter,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yaitu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kimia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memungkinkan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neuron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berkomunikasi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lain.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1596B9E-70F5-48F0-BD71-4FB2F7CE6E51}"/>
              </a:ext>
            </a:extLst>
          </p:cNvPr>
          <p:cNvCxnSpPr>
            <a:endCxn id="18" idx="1"/>
          </p:cNvCxnSpPr>
          <p:nvPr/>
        </p:nvCxnSpPr>
        <p:spPr>
          <a:xfrm flipV="1">
            <a:off x="6823881" y="3482043"/>
            <a:ext cx="1825389" cy="844856"/>
          </a:xfrm>
          <a:prstGeom prst="bentConnector3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D7328A-FF6C-4A95-B713-DCDDB1522F11}"/>
              </a:ext>
            </a:extLst>
          </p:cNvPr>
          <p:cNvSpPr/>
          <p:nvPr/>
        </p:nvSpPr>
        <p:spPr>
          <a:xfrm>
            <a:off x="641343" y="1362496"/>
            <a:ext cx="3822021" cy="186561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Mengirimkan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listrik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badan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menuju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ujungnya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disebut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terminal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akson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kemudian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ditransmisikan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neuron lain.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terjadi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gangguan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akson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tubuh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kehilangan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kesadaran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amnesia,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kesulitan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bicara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hingga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kehilangan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motorik</a:t>
            </a:r>
            <a:r>
              <a:rPr lang="en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62733F6-2A5D-4DE4-8414-4D686986B860}"/>
              </a:ext>
            </a:extLst>
          </p:cNvPr>
          <p:cNvCxnSpPr/>
          <p:nvPr/>
        </p:nvCxnSpPr>
        <p:spPr>
          <a:xfrm rot="16200000" flipH="1">
            <a:off x="2173613" y="3606627"/>
            <a:ext cx="975400" cy="218365"/>
          </a:xfrm>
          <a:prstGeom prst="bentConnector3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88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4E0FD-F391-480A-90FB-15E737CB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7551-1730-426B-8F0B-979A1FBFB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73" y="2680497"/>
            <a:ext cx="4311103" cy="164050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D" sz="1800" dirty="0" err="1">
                <a:solidFill>
                  <a:schemeClr val="bg1"/>
                </a:solidFill>
                <a:effectLst/>
              </a:rPr>
              <a:t>Beberapa</a:t>
            </a:r>
            <a:r>
              <a:rPr lang="en-ID" sz="1800" dirty="0">
                <a:solidFill>
                  <a:schemeClr val="bg1"/>
                </a:solidFill>
                <a:effectLst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penyakit</a:t>
            </a:r>
            <a:r>
              <a:rPr lang="en-ID" sz="1800" dirty="0">
                <a:solidFill>
                  <a:schemeClr val="bg1"/>
                </a:solidFill>
                <a:effectLst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tertentu</a:t>
            </a:r>
            <a:r>
              <a:rPr lang="en-ID" sz="1800" dirty="0">
                <a:solidFill>
                  <a:schemeClr val="bg1"/>
                </a:solidFill>
                <a:effectLst/>
              </a:rPr>
              <a:t>,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seperti</a:t>
            </a:r>
            <a:r>
              <a:rPr lang="en-ID" sz="1800" dirty="0">
                <a:solidFill>
                  <a:schemeClr val="bg1"/>
                </a:solidFill>
                <a:effectLst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gegar</a:t>
            </a:r>
            <a:r>
              <a:rPr lang="en-ID" sz="1800" dirty="0">
                <a:solidFill>
                  <a:schemeClr val="bg1"/>
                </a:solidFill>
                <a:effectLst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otak</a:t>
            </a:r>
            <a:r>
              <a:rPr lang="en-ID" sz="1800" dirty="0">
                <a:solidFill>
                  <a:schemeClr val="bg1"/>
                </a:solidFill>
                <a:effectLst/>
              </a:rPr>
              <a:t>, meningitis,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penyakit</a:t>
            </a:r>
            <a:r>
              <a:rPr lang="en-ID" sz="1800" dirty="0">
                <a:solidFill>
                  <a:schemeClr val="bg1"/>
                </a:solidFill>
                <a:effectLst/>
              </a:rPr>
              <a:t> Alzheimer,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penyakit</a:t>
            </a:r>
            <a:r>
              <a:rPr lang="en-ID" sz="1800" dirty="0">
                <a:solidFill>
                  <a:schemeClr val="bg1"/>
                </a:solidFill>
                <a:effectLst/>
              </a:rPr>
              <a:t> Parkinson, stroke, multiple sclerosis, dan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kanker</a:t>
            </a:r>
            <a:r>
              <a:rPr lang="en-ID" sz="1800" dirty="0">
                <a:solidFill>
                  <a:schemeClr val="bg1"/>
                </a:solidFill>
                <a:effectLst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otak</a:t>
            </a:r>
            <a:r>
              <a:rPr lang="en-ID" sz="1800" dirty="0">
                <a:solidFill>
                  <a:schemeClr val="bg1"/>
                </a:solidFill>
                <a:effectLst/>
              </a:rPr>
              <a:t>,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sz="1800" dirty="0">
                <a:solidFill>
                  <a:schemeClr val="bg1"/>
                </a:solidFill>
                <a:effectLst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menyebabkan</a:t>
            </a:r>
            <a:r>
              <a:rPr lang="en-ID" sz="1800" dirty="0">
                <a:solidFill>
                  <a:schemeClr val="bg1"/>
                </a:solidFill>
                <a:effectLst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terganggunya</a:t>
            </a:r>
            <a:r>
              <a:rPr lang="en-ID" sz="1800" dirty="0">
                <a:solidFill>
                  <a:schemeClr val="bg1"/>
                </a:solidFill>
                <a:effectLst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fungsi</a:t>
            </a:r>
            <a:r>
              <a:rPr lang="en-ID" sz="1800" dirty="0">
                <a:solidFill>
                  <a:schemeClr val="bg1"/>
                </a:solidFill>
                <a:effectLst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sistem</a:t>
            </a:r>
            <a:r>
              <a:rPr lang="en-ID" sz="1800" dirty="0">
                <a:solidFill>
                  <a:schemeClr val="bg1"/>
                </a:solidFill>
                <a:effectLst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saraf</a:t>
            </a:r>
            <a:r>
              <a:rPr lang="en-ID" sz="1800" dirty="0">
                <a:solidFill>
                  <a:schemeClr val="bg1"/>
                </a:solidFill>
                <a:effectLst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</a:rPr>
              <a:t>pusat</a:t>
            </a:r>
            <a:r>
              <a:rPr lang="en-ID" sz="1800" dirty="0"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6B6E5F-7BC0-4382-A47A-DDDB5AB5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01" y="2720746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Link Between Bacterial Meningitis and Hearing Loss | Premier Medical  Group">
            <a:extLst>
              <a:ext uri="{FF2B5EF4-FFF2-40B4-BE49-F238E27FC236}">
                <a16:creationId xmlns:a16="http://schemas.microsoft.com/office/drawing/2014/main" id="{C125D63C-02D8-4954-8579-1D2CB1EC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905" y="2720746"/>
            <a:ext cx="18720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3E54975-6556-45AB-9F3B-836A97C6B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717" y="5013911"/>
            <a:ext cx="2291097" cy="16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28BBB5-AB85-4821-8472-79A88C76561C}"/>
              </a:ext>
            </a:extLst>
          </p:cNvPr>
          <p:cNvSpPr txBox="1"/>
          <p:nvPr/>
        </p:nvSpPr>
        <p:spPr>
          <a:xfrm>
            <a:off x="6321155" y="2720746"/>
            <a:ext cx="1705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CEDERA KEPALA</a:t>
            </a:r>
            <a:endParaRPr lang="en-ID" sz="1200" b="1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290F92-D400-450E-BE56-B7A09B79DE49}"/>
              </a:ext>
            </a:extLst>
          </p:cNvPr>
          <p:cNvGrpSpPr/>
          <p:nvPr/>
        </p:nvGrpSpPr>
        <p:grpSpPr>
          <a:xfrm>
            <a:off x="6359354" y="4777009"/>
            <a:ext cx="2291097" cy="1903895"/>
            <a:chOff x="6004847" y="4808581"/>
            <a:chExt cx="2291097" cy="1903895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8EA95F2C-1B62-4663-82DF-ABEE36668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847" y="5159901"/>
              <a:ext cx="2291097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29D417-1D8E-4A8C-A41F-1446B1DB31A5}"/>
                </a:ext>
              </a:extLst>
            </p:cNvPr>
            <p:cNvSpPr txBox="1"/>
            <p:nvPr/>
          </p:nvSpPr>
          <p:spPr>
            <a:xfrm>
              <a:off x="6297474" y="4808581"/>
              <a:ext cx="1705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ALZHEIMER</a:t>
              </a:r>
              <a:endParaRPr lang="en-ID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36" name="Picture 12" descr="Kanker Otak - Gejala, Penyebab, dan Pengobatan - Alodokter">
            <a:extLst>
              <a:ext uri="{FF2B5EF4-FFF2-40B4-BE49-F238E27FC236}">
                <a16:creationId xmlns:a16="http://schemas.microsoft.com/office/drawing/2014/main" id="{D727C1D0-F0FC-49CD-975C-11F3A0CE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96" y="4777010"/>
            <a:ext cx="3116690" cy="20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C489AB-2613-4500-8EF4-E3EE7C3C417A}"/>
              </a:ext>
            </a:extLst>
          </p:cNvPr>
          <p:cNvSpPr txBox="1"/>
          <p:nvPr/>
        </p:nvSpPr>
        <p:spPr>
          <a:xfrm>
            <a:off x="3702820" y="4734046"/>
            <a:ext cx="1705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KANKER OTAK</a:t>
            </a:r>
            <a:endParaRPr lang="en-ID" sz="1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Stroke - Causes, signs &amp; symptoms - BHF">
            <a:extLst>
              <a:ext uri="{FF2B5EF4-FFF2-40B4-BE49-F238E27FC236}">
                <a16:creationId xmlns:a16="http://schemas.microsoft.com/office/drawing/2014/main" id="{FA4FAB14-B159-47BC-956B-5B0CA17DA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r="15171"/>
          <a:stretch/>
        </p:blipFill>
        <p:spPr bwMode="auto">
          <a:xfrm>
            <a:off x="652441" y="4777009"/>
            <a:ext cx="2076008" cy="19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6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B3C0D5-5EAE-40AD-947E-CA558E4F1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62125"/>
            <a:ext cx="762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1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4DBCBD-85ED-40D5-82ED-528604B3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/>
              <a:t>PENDAHULUAN</a:t>
            </a:r>
            <a:endParaRPr lang="en-ID" b="1" spc="3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7C1C2B-0947-454B-BD10-CF7F4DF7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596911" cy="3599316"/>
          </a:xfrm>
        </p:spPr>
        <p:txBody>
          <a:bodyPr/>
          <a:lstStyle/>
          <a:p>
            <a:r>
              <a:rPr lang="en-ID" dirty="0" err="1">
                <a:solidFill>
                  <a:schemeClr val="bg1"/>
                </a:solidFill>
              </a:rPr>
              <a:t>Sistem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saraf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merupakan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jaringan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kompleks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memiliki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penting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mengatur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setiap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kegiatan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tubuh</a:t>
            </a:r>
            <a:r>
              <a:rPr lang="en-ID" dirty="0">
                <a:solidFill>
                  <a:schemeClr val="bg1"/>
                </a:solidFill>
              </a:rPr>
              <a:t>.  </a:t>
            </a:r>
          </a:p>
          <a:p>
            <a:r>
              <a:rPr lang="en-ID" dirty="0" err="1">
                <a:solidFill>
                  <a:schemeClr val="bg1"/>
                </a:solidFill>
              </a:rPr>
              <a:t>Beberapa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fungsi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sistem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saraf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sering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Manusia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dengar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adalah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berpikir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melihat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bergerak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hingga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mengatur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berbagai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kerja</a:t>
            </a:r>
            <a:r>
              <a:rPr lang="en-ID" dirty="0">
                <a:solidFill>
                  <a:schemeClr val="bg1"/>
                </a:solidFill>
              </a:rPr>
              <a:t> organ </a:t>
            </a:r>
            <a:r>
              <a:rPr lang="en-ID" dirty="0" err="1">
                <a:solidFill>
                  <a:schemeClr val="bg1"/>
                </a:solidFill>
              </a:rPr>
              <a:t>tubuh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C2D3385-5530-41D0-BC75-930595767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6" y="1967512"/>
            <a:ext cx="4461162" cy="493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9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F4B4-D6EF-4A8B-ACB5-9084F74F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SUSUNAN SISTEM SARAF</a:t>
            </a:r>
            <a:endParaRPr lang="en-ID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B5B8B0-DB99-40B9-96AA-D26411E04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13441" r="4088" b="3784"/>
          <a:stretch/>
        </p:blipFill>
        <p:spPr bwMode="auto">
          <a:xfrm>
            <a:off x="207818" y="2100985"/>
            <a:ext cx="6400800" cy="4210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C97F00D0-1A16-48F9-AF72-9BF33ECC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40" y="2197967"/>
            <a:ext cx="4269523" cy="437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5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BDB9-AE07-4BAF-B22C-D0DE5E01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FUNGSI SISTEM SARAF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22A2-9CE8-4774-8210-EAB81322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756652" cy="3989786"/>
          </a:xfrm>
        </p:spPr>
        <p:txBody>
          <a:bodyPr>
            <a:normAutofit/>
          </a:bodyPr>
          <a:lstStyle/>
          <a:p>
            <a:r>
              <a:rPr lang="en-ID" sz="2800" dirty="0" err="1">
                <a:solidFill>
                  <a:schemeClr val="bg1"/>
                </a:solidFill>
              </a:rPr>
              <a:t>Fungsi</a:t>
            </a:r>
            <a:r>
              <a:rPr lang="en-ID" sz="2800" dirty="0">
                <a:solidFill>
                  <a:schemeClr val="bg1"/>
                </a:solidFill>
              </a:rPr>
              <a:t> yang paling </a:t>
            </a:r>
            <a:r>
              <a:rPr lang="en-ID" sz="2800" dirty="0" err="1">
                <a:solidFill>
                  <a:schemeClr val="bg1"/>
                </a:solidFill>
              </a:rPr>
              <a:t>utama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adalah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untuk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menerima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mengolah</a:t>
            </a:r>
            <a:r>
              <a:rPr lang="en-ID" sz="2800" dirty="0">
                <a:solidFill>
                  <a:schemeClr val="bg1"/>
                </a:solidFill>
              </a:rPr>
              <a:t> dan </a:t>
            </a:r>
            <a:r>
              <a:rPr lang="en-ID" sz="2800" dirty="0" err="1">
                <a:solidFill>
                  <a:schemeClr val="bg1"/>
                </a:solidFill>
              </a:rPr>
              <a:t>menyampaikan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rangsangan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dari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seluruh</a:t>
            </a:r>
            <a:r>
              <a:rPr lang="en-ID" sz="2800" dirty="0">
                <a:solidFill>
                  <a:schemeClr val="bg1"/>
                </a:solidFill>
              </a:rPr>
              <a:t> organ. </a:t>
            </a:r>
            <a:r>
              <a:rPr lang="en-ID" sz="2800" dirty="0" err="1">
                <a:solidFill>
                  <a:schemeClr val="bg1"/>
                </a:solidFill>
              </a:rPr>
              <a:t>Fungsi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ini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berjalan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dengan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baik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jika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ada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koordinasi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antara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fungsi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sensorik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fungsi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pengatur</a:t>
            </a:r>
            <a:r>
              <a:rPr lang="en-ID" sz="2800" dirty="0">
                <a:solidFill>
                  <a:schemeClr val="bg1"/>
                </a:solidFill>
              </a:rPr>
              <a:t>, dan </a:t>
            </a:r>
            <a:r>
              <a:rPr lang="en-ID" sz="2800" dirty="0" err="1">
                <a:solidFill>
                  <a:schemeClr val="bg1"/>
                </a:solidFill>
              </a:rPr>
              <a:t>fungsi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motorik</a:t>
            </a:r>
            <a:r>
              <a:rPr lang="en-ID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098" name="Picture 2" descr="Sistem Saraf Manusia: Pengertian, Bagian-bagian dan Fungsinya Halaman all -  Kompas.com">
            <a:extLst>
              <a:ext uri="{FF2B5EF4-FFF2-40B4-BE49-F238E27FC236}">
                <a16:creationId xmlns:a16="http://schemas.microsoft.com/office/drawing/2014/main" id="{0657F148-BA6C-402A-A2FA-E7D64115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6873"/>
            <a:ext cx="5984679" cy="3989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4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istem Saraf Manusia: Pengertian, Bagian-bagian dan Fungsinya Halaman all -  Kompas.com">
            <a:extLst>
              <a:ext uri="{FF2B5EF4-FFF2-40B4-BE49-F238E27FC236}">
                <a16:creationId xmlns:a16="http://schemas.microsoft.com/office/drawing/2014/main" id="{8745C9FC-2A6E-4246-9F00-7AB4BE4EC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8" y="1939377"/>
            <a:ext cx="7377933" cy="4918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08319-9490-43BC-918C-AF721F25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FUNGSI SISTEM SARAF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406A0-502A-4A23-8EA3-0ACEBD200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620" y="2336873"/>
            <a:ext cx="4700058" cy="69313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Saraf Pusat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49852-1FC6-44AD-8A07-84199A7BE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ID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ID" dirty="0" err="1">
                <a:solidFill>
                  <a:schemeClr val="bg1"/>
                </a:solidFill>
                <a:effectLst/>
              </a:rPr>
              <a:t>Sistem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saraf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pusat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mengendalikan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seluruh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pengaturan</a:t>
            </a:r>
            <a:r>
              <a:rPr lang="en-ID" dirty="0">
                <a:solidFill>
                  <a:schemeClr val="bg1"/>
                </a:solidFill>
                <a:effectLst/>
              </a:rPr>
              <a:t> dan </a:t>
            </a:r>
            <a:r>
              <a:rPr lang="en-ID" dirty="0" err="1">
                <a:solidFill>
                  <a:schemeClr val="bg1"/>
                </a:solidFill>
                <a:effectLst/>
              </a:rPr>
              <a:t>pengolahan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rangsangan</a:t>
            </a:r>
            <a:r>
              <a:rPr lang="en-ID" dirty="0">
                <a:solidFill>
                  <a:schemeClr val="bg1"/>
                </a:solidFill>
                <a:effectLst/>
              </a:rPr>
              <a:t>,  </a:t>
            </a:r>
            <a:r>
              <a:rPr lang="en-ID" dirty="0" err="1">
                <a:solidFill>
                  <a:schemeClr val="bg1"/>
                </a:solidFill>
                <a:effectLst/>
              </a:rPr>
              <a:t>mulai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dari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mengatur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pikiran</a:t>
            </a:r>
            <a:r>
              <a:rPr lang="en-ID" dirty="0">
                <a:solidFill>
                  <a:schemeClr val="bg1"/>
                </a:solidFill>
                <a:effectLst/>
              </a:rPr>
              <a:t>, </a:t>
            </a:r>
            <a:r>
              <a:rPr lang="en-ID" dirty="0" err="1">
                <a:solidFill>
                  <a:schemeClr val="bg1"/>
                </a:solidFill>
                <a:effectLst/>
              </a:rPr>
              <a:t>gerakan</a:t>
            </a:r>
            <a:r>
              <a:rPr lang="en-ID" dirty="0">
                <a:solidFill>
                  <a:schemeClr val="bg1"/>
                </a:solidFill>
                <a:effectLst/>
              </a:rPr>
              <a:t>, </a:t>
            </a:r>
            <a:r>
              <a:rPr lang="en-ID" dirty="0" err="1">
                <a:solidFill>
                  <a:schemeClr val="bg1"/>
                </a:solidFill>
                <a:effectLst/>
              </a:rPr>
              <a:t>emosi</a:t>
            </a:r>
            <a:r>
              <a:rPr lang="en-ID" dirty="0">
                <a:solidFill>
                  <a:schemeClr val="bg1"/>
                </a:solidFill>
                <a:effectLst/>
              </a:rPr>
              <a:t>, </a:t>
            </a:r>
            <a:r>
              <a:rPr lang="en-ID" dirty="0" err="1">
                <a:solidFill>
                  <a:schemeClr val="bg1"/>
                </a:solidFill>
                <a:effectLst/>
              </a:rPr>
              <a:t>pernapasan</a:t>
            </a:r>
            <a:r>
              <a:rPr lang="en-ID" dirty="0">
                <a:solidFill>
                  <a:schemeClr val="bg1"/>
                </a:solidFill>
                <a:effectLst/>
              </a:rPr>
              <a:t>, </a:t>
            </a:r>
            <a:r>
              <a:rPr lang="en-ID" dirty="0" err="1">
                <a:solidFill>
                  <a:schemeClr val="bg1"/>
                </a:solidFill>
                <a:effectLst/>
              </a:rPr>
              <a:t>denyut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jantung</a:t>
            </a:r>
            <a:r>
              <a:rPr lang="en-ID" dirty="0">
                <a:solidFill>
                  <a:schemeClr val="bg1"/>
                </a:solidFill>
                <a:effectLst/>
              </a:rPr>
              <a:t>, </a:t>
            </a:r>
            <a:r>
              <a:rPr lang="en-ID" dirty="0" err="1">
                <a:solidFill>
                  <a:schemeClr val="bg1"/>
                </a:solidFill>
                <a:effectLst/>
              </a:rPr>
              <a:t>pelepasan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berbagai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hormon</a:t>
            </a:r>
            <a:r>
              <a:rPr lang="en-ID" dirty="0">
                <a:solidFill>
                  <a:schemeClr val="bg1"/>
                </a:solidFill>
                <a:effectLst/>
              </a:rPr>
              <a:t>, </a:t>
            </a:r>
            <a:r>
              <a:rPr lang="en-ID" dirty="0" err="1">
                <a:solidFill>
                  <a:schemeClr val="bg1"/>
                </a:solidFill>
                <a:effectLst/>
              </a:rPr>
              <a:t>suhu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tubuh</a:t>
            </a:r>
            <a:r>
              <a:rPr lang="en-ID" dirty="0">
                <a:solidFill>
                  <a:schemeClr val="bg1"/>
                </a:solidFill>
                <a:effectLst/>
              </a:rPr>
              <a:t>, </a:t>
            </a:r>
            <a:r>
              <a:rPr lang="en-ID" dirty="0" err="1">
                <a:solidFill>
                  <a:schemeClr val="bg1"/>
                </a:solidFill>
                <a:effectLst/>
              </a:rPr>
              <a:t>hingga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koordinasi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seluruh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sel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saraf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untuk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melakukan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fungsi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pengaturan</a:t>
            </a:r>
            <a:r>
              <a:rPr lang="en-ID" dirty="0">
                <a:solidFill>
                  <a:schemeClr val="bg1"/>
                </a:solidFill>
                <a:effectLst/>
              </a:rPr>
              <a:t> di </a:t>
            </a:r>
            <a:r>
              <a:rPr lang="en-ID" dirty="0" err="1">
                <a:solidFill>
                  <a:schemeClr val="bg1"/>
                </a:solidFill>
                <a:effectLst/>
              </a:rPr>
              <a:t>dalam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tubuh</a:t>
            </a:r>
            <a:r>
              <a:rPr lang="en-ID" dirty="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671CA6-550B-4FDD-B83B-39E4EF151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94122" y="2336873"/>
            <a:ext cx="4700060" cy="69207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Saraf </a:t>
            </a:r>
            <a:r>
              <a:rPr lang="en-US" dirty="0" err="1">
                <a:solidFill>
                  <a:schemeClr val="bg1"/>
                </a:solidFill>
              </a:rPr>
              <a:t>Tepi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310B0B-830C-4494-8E1F-1D09A9B609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D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ID" dirty="0" err="1">
                <a:solidFill>
                  <a:schemeClr val="bg1"/>
                </a:solidFill>
                <a:effectLst/>
              </a:rPr>
              <a:t>Fungsi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utama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dari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sistem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saraf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tepi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adalah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menerima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rangsangan</a:t>
            </a:r>
            <a:r>
              <a:rPr lang="en-ID" dirty="0">
                <a:solidFill>
                  <a:schemeClr val="bg1"/>
                </a:solidFill>
                <a:effectLst/>
              </a:rPr>
              <a:t> dan </a:t>
            </a:r>
            <a:r>
              <a:rPr lang="en-ID" dirty="0" err="1">
                <a:solidFill>
                  <a:schemeClr val="bg1"/>
                </a:solidFill>
                <a:effectLst/>
              </a:rPr>
              <a:t>menghantarkan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semua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respons</a:t>
            </a:r>
            <a:r>
              <a:rPr lang="en-ID" dirty="0">
                <a:solidFill>
                  <a:schemeClr val="bg1"/>
                </a:solidFill>
                <a:effectLst/>
              </a:rPr>
              <a:t> yang </a:t>
            </a:r>
            <a:r>
              <a:rPr lang="en-ID" dirty="0" err="1">
                <a:solidFill>
                  <a:schemeClr val="bg1"/>
                </a:solidFill>
                <a:effectLst/>
              </a:rPr>
              <a:t>sudah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diolah</a:t>
            </a:r>
            <a:r>
              <a:rPr lang="en-ID" dirty="0">
                <a:solidFill>
                  <a:schemeClr val="bg1"/>
                </a:solidFill>
                <a:effectLst/>
              </a:rPr>
              <a:t> oleh </a:t>
            </a:r>
            <a:r>
              <a:rPr lang="en-ID" dirty="0" err="1">
                <a:solidFill>
                  <a:schemeClr val="bg1"/>
                </a:solidFill>
                <a:effectLst/>
              </a:rPr>
              <a:t>sistem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saraf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pusat</a:t>
            </a:r>
            <a:r>
              <a:rPr lang="en-ID" dirty="0">
                <a:solidFill>
                  <a:schemeClr val="bg1"/>
                </a:solidFill>
                <a:effectLst/>
              </a:rPr>
              <a:t>. </a:t>
            </a:r>
            <a:r>
              <a:rPr lang="en-ID" dirty="0" err="1">
                <a:solidFill>
                  <a:schemeClr val="bg1"/>
                </a:solidFill>
                <a:effectLst/>
              </a:rPr>
              <a:t>Sistem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ini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terdiri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dari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beberapa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fungsi</a:t>
            </a:r>
            <a:r>
              <a:rPr lang="en-ID" dirty="0">
                <a:solidFill>
                  <a:schemeClr val="bg1"/>
                </a:solidFill>
                <a:effectLst/>
              </a:rPr>
              <a:t> dan </a:t>
            </a:r>
            <a:r>
              <a:rPr lang="en-ID" dirty="0" err="1">
                <a:solidFill>
                  <a:schemeClr val="bg1"/>
                </a:solidFill>
                <a:effectLst/>
              </a:rPr>
              <a:t>bagian</a:t>
            </a:r>
            <a:r>
              <a:rPr lang="en-ID" dirty="0">
                <a:solidFill>
                  <a:schemeClr val="bg1"/>
                </a:solidFill>
                <a:effectLst/>
              </a:rPr>
              <a:t>, </a:t>
            </a:r>
            <a:r>
              <a:rPr lang="en-ID" dirty="0" err="1">
                <a:solidFill>
                  <a:schemeClr val="bg1"/>
                </a:solidFill>
                <a:effectLst/>
              </a:rPr>
              <a:t>yaitu</a:t>
            </a:r>
            <a:r>
              <a:rPr lang="en-ID" dirty="0">
                <a:solidFill>
                  <a:schemeClr val="bg1"/>
                </a:solidFill>
                <a:effectLst/>
              </a:rPr>
              <a:t>: </a:t>
            </a:r>
            <a:r>
              <a:rPr lang="en-ID" dirty="0" err="1">
                <a:solidFill>
                  <a:schemeClr val="bg1"/>
                </a:solidFill>
                <a:effectLst/>
              </a:rPr>
              <a:t>sensori</a:t>
            </a:r>
            <a:r>
              <a:rPr lang="en-ID" dirty="0">
                <a:solidFill>
                  <a:schemeClr val="bg1"/>
                </a:solidFill>
                <a:effectLst/>
              </a:rPr>
              <a:t>, motoric, somatic.</a:t>
            </a:r>
          </a:p>
        </p:txBody>
      </p:sp>
    </p:spTree>
    <p:extLst>
      <p:ext uri="{BB962C8B-B14F-4D97-AF65-F5344CB8AC3E}">
        <p14:creationId xmlns:p14="http://schemas.microsoft.com/office/powerpoint/2010/main" val="45961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0FF6F4-2312-4F28-A73D-EFB996994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FUNGSI SISTEM SARAF</a:t>
            </a:r>
            <a:endParaRPr lang="en-ID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8B560A-A265-4482-8EEA-74E0C2A65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7521569" cy="4147055"/>
          </a:xfrm>
        </p:spPr>
        <p:txBody>
          <a:bodyPr>
            <a:normAutofit/>
          </a:bodyPr>
          <a:lstStyle/>
          <a:p>
            <a:r>
              <a:rPr lang="en-ID" sz="1800" b="1" u="sng" dirty="0" err="1">
                <a:solidFill>
                  <a:schemeClr val="bg1"/>
                </a:solidFill>
                <a:effectLst/>
              </a:rPr>
              <a:t>Fungsi</a:t>
            </a:r>
            <a:r>
              <a:rPr lang="en-ID" sz="1800" b="1" u="sng" dirty="0">
                <a:solidFill>
                  <a:schemeClr val="bg1"/>
                </a:solidFill>
                <a:effectLst/>
              </a:rPr>
              <a:t> </a:t>
            </a:r>
            <a:r>
              <a:rPr lang="en-ID" sz="1800" b="1" u="sng" dirty="0" err="1">
                <a:solidFill>
                  <a:schemeClr val="bg1"/>
                </a:solidFill>
                <a:effectLst/>
              </a:rPr>
              <a:t>sensorik</a:t>
            </a:r>
            <a:r>
              <a:rPr lang="en-ID" sz="1800" b="1" u="sng" dirty="0">
                <a:solidFill>
                  <a:schemeClr val="bg1"/>
                </a:solidFill>
                <a:effectLst/>
              </a:rPr>
              <a:t> </a:t>
            </a:r>
            <a:r>
              <a:rPr lang="en-ID" sz="1800" dirty="0">
                <a:solidFill>
                  <a:schemeClr val="bg1"/>
                </a:solidFill>
                <a:effectLst/>
              </a:rPr>
              <a:t>: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Bagian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ini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berfungsi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untuk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menerima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setiap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rangsangan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atau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impuls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baik</a:t>
            </a:r>
            <a:r>
              <a:rPr lang="en-ID" sz="16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dari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luar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maupun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dalam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tubuh</a:t>
            </a:r>
            <a:r>
              <a:rPr lang="en-ID" sz="1600" dirty="0">
                <a:solidFill>
                  <a:schemeClr val="bg1"/>
                </a:solidFill>
                <a:effectLst/>
              </a:rPr>
              <a:t>.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Rangsangan</a:t>
            </a:r>
            <a:r>
              <a:rPr lang="en-ID" sz="16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diterima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bisa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berupa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cahaya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suhu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bau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suara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sentuhan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tekanan</a:t>
            </a:r>
            <a:r>
              <a:rPr lang="en-ID" sz="1600" dirty="0">
                <a:solidFill>
                  <a:schemeClr val="bg1"/>
                </a:solidFill>
                <a:effectLst/>
              </a:rPr>
              <a:t>. </a:t>
            </a:r>
            <a:endParaRPr lang="en-ID" sz="1800" dirty="0">
              <a:solidFill>
                <a:schemeClr val="bg1"/>
              </a:solidFill>
              <a:effectLst/>
            </a:endParaRPr>
          </a:p>
          <a:p>
            <a:r>
              <a:rPr lang="en-ID" sz="1800" b="1" u="sng" dirty="0" err="1">
                <a:solidFill>
                  <a:schemeClr val="bg1"/>
                </a:solidFill>
                <a:effectLst/>
              </a:rPr>
              <a:t>Fungsi</a:t>
            </a:r>
            <a:r>
              <a:rPr lang="en-ID" sz="1800" b="1" u="sng" dirty="0">
                <a:solidFill>
                  <a:schemeClr val="bg1"/>
                </a:solidFill>
                <a:effectLst/>
              </a:rPr>
              <a:t> </a:t>
            </a:r>
            <a:r>
              <a:rPr lang="en-ID" sz="1800" b="1" u="sng" dirty="0" err="1">
                <a:solidFill>
                  <a:schemeClr val="bg1"/>
                </a:solidFill>
                <a:effectLst/>
              </a:rPr>
              <a:t>motorik</a:t>
            </a:r>
            <a:r>
              <a:rPr lang="en-ID" sz="1800" b="1" u="sng" dirty="0">
                <a:solidFill>
                  <a:schemeClr val="bg1"/>
                </a:solidFill>
                <a:effectLst/>
              </a:rPr>
              <a:t> </a:t>
            </a:r>
            <a:r>
              <a:rPr lang="en-ID" sz="1800" dirty="0">
                <a:solidFill>
                  <a:schemeClr val="bg1"/>
                </a:solidFill>
                <a:effectLst/>
              </a:rPr>
              <a:t>: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Bagian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motorik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berperan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untuk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memberikan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tanggapan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atau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reaksi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tubuh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terhadap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rangsangan</a:t>
            </a:r>
            <a:r>
              <a:rPr lang="en-ID" sz="16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sudah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diproses</a:t>
            </a:r>
            <a:r>
              <a:rPr lang="en-ID" sz="1600" dirty="0">
                <a:solidFill>
                  <a:schemeClr val="bg1"/>
                </a:solidFill>
                <a:effectLst/>
              </a:rPr>
              <a:t> oleh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sistem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saraf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pusat</a:t>
            </a:r>
            <a:r>
              <a:rPr lang="en-ID" sz="1600" dirty="0">
                <a:solidFill>
                  <a:schemeClr val="bg1"/>
                </a:solidFill>
                <a:effectLst/>
              </a:rPr>
              <a:t>.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Ketika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terkena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gangguan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misalnya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karena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penyakit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saraf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motorik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maka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tubuh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tidak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bergerak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dengan</a:t>
            </a:r>
            <a:r>
              <a:rPr lang="en-ID" sz="1600" dirty="0">
                <a:solidFill>
                  <a:schemeClr val="bg1"/>
                </a:solidFill>
                <a:effectLst/>
              </a:rPr>
              <a:t> normal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atau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bahkan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tidak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bergerak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sama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sekali</a:t>
            </a:r>
            <a:r>
              <a:rPr lang="en-ID" sz="1600" dirty="0">
                <a:solidFill>
                  <a:schemeClr val="bg1"/>
                </a:solidFill>
                <a:effectLst/>
              </a:rPr>
              <a:t>.</a:t>
            </a:r>
            <a:r>
              <a:rPr lang="en-ID" sz="1800" dirty="0">
                <a:solidFill>
                  <a:schemeClr val="bg1"/>
                </a:solidFill>
                <a:effectLst/>
              </a:rPr>
              <a:t> </a:t>
            </a:r>
          </a:p>
          <a:p>
            <a:r>
              <a:rPr lang="en-ID" sz="1800" b="1" u="sng" dirty="0" err="1">
                <a:solidFill>
                  <a:schemeClr val="bg1"/>
                </a:solidFill>
                <a:effectLst/>
              </a:rPr>
              <a:t>Fungsi</a:t>
            </a:r>
            <a:r>
              <a:rPr lang="en-ID" sz="1800" b="1" u="sng" dirty="0">
                <a:solidFill>
                  <a:schemeClr val="bg1"/>
                </a:solidFill>
                <a:effectLst/>
              </a:rPr>
              <a:t> </a:t>
            </a:r>
            <a:r>
              <a:rPr lang="en-ID" sz="1800" b="1" u="sng" dirty="0" err="1">
                <a:solidFill>
                  <a:schemeClr val="bg1"/>
                </a:solidFill>
                <a:effectLst/>
              </a:rPr>
              <a:t>somati</a:t>
            </a:r>
            <a:r>
              <a:rPr lang="en-ID" sz="1800" b="1" u="sng" dirty="0">
                <a:solidFill>
                  <a:schemeClr val="bg1"/>
                </a:solidFill>
                <a:effectLst/>
              </a:rPr>
              <a:t> </a:t>
            </a:r>
            <a:r>
              <a:rPr lang="en-ID" sz="1800" dirty="0">
                <a:solidFill>
                  <a:schemeClr val="bg1"/>
                </a:solidFill>
                <a:effectLst/>
              </a:rPr>
              <a:t>: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Selain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kedua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fungsi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tersebut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sistem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saraf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tepi</a:t>
            </a:r>
            <a:r>
              <a:rPr lang="en-ID" sz="1600" dirty="0">
                <a:solidFill>
                  <a:schemeClr val="bg1"/>
                </a:solidFill>
                <a:effectLst/>
              </a:rPr>
              <a:t> juga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mengelola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respons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semua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kegiatan</a:t>
            </a:r>
            <a:r>
              <a:rPr lang="en-ID" sz="16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tidak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disadari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seperti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respons</a:t>
            </a:r>
            <a:r>
              <a:rPr lang="en-ID" sz="1600" dirty="0">
                <a:solidFill>
                  <a:schemeClr val="bg1"/>
                </a:solidFill>
                <a:effectLst/>
              </a:rPr>
              <a:t> flight-or-fight dan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kebalikannya</a:t>
            </a:r>
            <a:r>
              <a:rPr lang="en-ID" sz="1600" dirty="0">
                <a:solidFill>
                  <a:schemeClr val="bg1"/>
                </a:solidFill>
                <a:effectLst/>
              </a:rPr>
              <a:t>.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Contohnya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ketika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mengalami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ancaman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tubuh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akan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merespons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keadaan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tersebut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dengan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mempercepat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denyut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nadi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meningkatkan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frekuensi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pernapasan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serta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meningkatkan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aliran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darah</a:t>
            </a:r>
            <a:r>
              <a:rPr lang="en-ID" sz="1600" dirty="0">
                <a:solidFill>
                  <a:schemeClr val="bg1"/>
                </a:solidFill>
                <a:effectLst/>
              </a:rPr>
              <a:t>. Setelah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keadaan</a:t>
            </a:r>
            <a:r>
              <a:rPr lang="en-ID" sz="16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dirasa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mengancam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sudah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teratasi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tubuh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akan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mengembalikan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respons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ke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kondisi</a:t>
            </a:r>
            <a:r>
              <a:rPr lang="en-ID" sz="1600" dirty="0">
                <a:solidFill>
                  <a:schemeClr val="bg1"/>
                </a:solidFill>
                <a:effectLst/>
              </a:rPr>
              <a:t> normal. </a:t>
            </a:r>
            <a:endParaRPr lang="en-ID" sz="1800" dirty="0">
              <a:solidFill>
                <a:schemeClr val="bg1"/>
              </a:solidFill>
              <a:effectLst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CD5AF73-327A-44C3-A49E-1F7F9EA26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8"/>
          <a:stretch/>
        </p:blipFill>
        <p:spPr bwMode="auto">
          <a:xfrm>
            <a:off x="8504604" y="2082728"/>
            <a:ext cx="3579155" cy="4775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7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4223-9CB9-4C40-BE5D-3BFE8A30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BAGIAN SISTEM SARAF</a:t>
            </a:r>
            <a:endParaRPr lang="en-ID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EF95C3-0720-4784-9BFF-5DD35E93C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691155"/>
              </p:ext>
            </p:extLst>
          </p:nvPr>
        </p:nvGraphicFramePr>
        <p:xfrm>
          <a:off x="681038" y="2336800"/>
          <a:ext cx="10388744" cy="407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03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A6360C-E4F5-499A-B8A8-B8A1F7B3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/>
              <a:t>OTAK</a:t>
            </a:r>
            <a:endParaRPr lang="en-ID" b="1" spc="300" dirty="0"/>
          </a:p>
        </p:txBody>
      </p:sp>
      <p:pic>
        <p:nvPicPr>
          <p:cNvPr id="1026" name="Picture 2" descr="Ketahui Fungsi Otak Kiri dan Otak Kanan - Alodokter">
            <a:extLst>
              <a:ext uri="{FF2B5EF4-FFF2-40B4-BE49-F238E27FC236}">
                <a16:creationId xmlns:a16="http://schemas.microsoft.com/office/drawing/2014/main" id="{0CAB9EC8-0DB5-48AB-B25A-0A28CB32A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7503" r="4015" b="6586"/>
          <a:stretch/>
        </p:blipFill>
        <p:spPr bwMode="auto">
          <a:xfrm>
            <a:off x="170218" y="2133601"/>
            <a:ext cx="6964874" cy="46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A532F-3EDC-4A44-AEE0-4920F525550A}"/>
              </a:ext>
            </a:extLst>
          </p:cNvPr>
          <p:cNvSpPr txBox="1"/>
          <p:nvPr/>
        </p:nvSpPr>
        <p:spPr>
          <a:xfrm>
            <a:off x="8512353" y="3759296"/>
            <a:ext cx="350942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sz="1200" dirty="0" err="1">
                <a:solidFill>
                  <a:schemeClr val="bg1"/>
                </a:solidFill>
              </a:rPr>
              <a:t>Mengatur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kondisi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emosional</a:t>
            </a:r>
            <a:r>
              <a:rPr lang="en-ID" sz="1200" dirty="0">
                <a:solidFill>
                  <a:schemeClr val="bg1"/>
                </a:solidFill>
              </a:rPr>
              <a:t> dan </a:t>
            </a:r>
            <a:r>
              <a:rPr lang="en-ID" sz="1200" dirty="0" err="1">
                <a:solidFill>
                  <a:schemeClr val="bg1"/>
                </a:solidFill>
              </a:rPr>
              <a:t>strandar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perilaku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seseorang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91612-8C0D-4584-ADD8-B477EEB1DC06}"/>
              </a:ext>
            </a:extLst>
          </p:cNvPr>
          <p:cNvSpPr txBox="1"/>
          <p:nvPr/>
        </p:nvSpPr>
        <p:spPr>
          <a:xfrm>
            <a:off x="8512353" y="4320340"/>
            <a:ext cx="350942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sz="1200" dirty="0">
                <a:solidFill>
                  <a:schemeClr val="bg1"/>
                </a:solidFill>
              </a:rPr>
              <a:t>Pusat </a:t>
            </a:r>
            <a:r>
              <a:rPr lang="en-ID" sz="1200" dirty="0" err="1">
                <a:solidFill>
                  <a:schemeClr val="bg1"/>
                </a:solidFill>
              </a:rPr>
              <a:t>kontrol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untuk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mengevalusi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sensorik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informasi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sentuhan</a:t>
            </a:r>
            <a:r>
              <a:rPr lang="en-ID" sz="1200" dirty="0">
                <a:solidFill>
                  <a:schemeClr val="bg1"/>
                </a:solidFill>
              </a:rPr>
              <a:t>, rasa </a:t>
            </a:r>
            <a:r>
              <a:rPr lang="en-ID" sz="1200" dirty="0" err="1">
                <a:solidFill>
                  <a:schemeClr val="bg1"/>
                </a:solidFill>
              </a:rPr>
              <a:t>sakit</a:t>
            </a:r>
            <a:r>
              <a:rPr lang="en-ID" sz="1200" dirty="0">
                <a:solidFill>
                  <a:schemeClr val="bg1"/>
                </a:solidFill>
              </a:rPr>
              <a:t>, </a:t>
            </a:r>
            <a:r>
              <a:rPr lang="en-ID" sz="1200" dirty="0" err="1">
                <a:solidFill>
                  <a:schemeClr val="bg1"/>
                </a:solidFill>
              </a:rPr>
              <a:t>keseimbangan</a:t>
            </a:r>
            <a:r>
              <a:rPr lang="en-ID" sz="1200" dirty="0">
                <a:solidFill>
                  <a:schemeClr val="bg1"/>
                </a:solidFill>
              </a:rPr>
              <a:t>, rasa, dan </a:t>
            </a:r>
            <a:r>
              <a:rPr lang="en-ID" sz="1200" dirty="0" err="1">
                <a:solidFill>
                  <a:schemeClr val="bg1"/>
                </a:solidFill>
              </a:rPr>
              <a:t>suhu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6AB914-45BF-4879-B903-5A2FE3755205}"/>
              </a:ext>
            </a:extLst>
          </p:cNvPr>
          <p:cNvSpPr txBox="1"/>
          <p:nvPr/>
        </p:nvSpPr>
        <p:spPr>
          <a:xfrm>
            <a:off x="8512354" y="5250716"/>
            <a:ext cx="35094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pusat penting untuk pemikiran abstrak dan kemampuan berbicara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48B90-FF42-421D-9142-C92465D97A06}"/>
              </a:ext>
            </a:extLst>
          </p:cNvPr>
          <p:cNvSpPr txBox="1"/>
          <p:nvPr/>
        </p:nvSpPr>
        <p:spPr>
          <a:xfrm>
            <a:off x="8512354" y="5811760"/>
            <a:ext cx="350942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sz="1200" dirty="0" err="1">
                <a:solidFill>
                  <a:schemeClr val="bg1"/>
                </a:solidFill>
              </a:rPr>
              <a:t>fungsi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hubungan</a:t>
            </a:r>
            <a:r>
              <a:rPr lang="en-ID" sz="1200" dirty="0">
                <a:solidFill>
                  <a:schemeClr val="bg1"/>
                </a:solidFill>
              </a:rPr>
              <a:t> spatial </a:t>
            </a:r>
            <a:r>
              <a:rPr lang="en-ID" sz="1200" dirty="0" err="1">
                <a:solidFill>
                  <a:schemeClr val="bg1"/>
                </a:solidFill>
              </a:rPr>
              <a:t>seperti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menilai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jarak</a:t>
            </a:r>
            <a:r>
              <a:rPr lang="en-ID" sz="1200" dirty="0">
                <a:solidFill>
                  <a:schemeClr val="bg1"/>
                </a:solidFill>
              </a:rPr>
              <a:t>, </a:t>
            </a:r>
            <a:r>
              <a:rPr lang="en-ID" sz="1200" dirty="0" err="1">
                <a:solidFill>
                  <a:schemeClr val="bg1"/>
                </a:solidFill>
              </a:rPr>
              <a:t>meilhat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dalam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tiga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dimensi</a:t>
            </a:r>
            <a:r>
              <a:rPr lang="en-ID" sz="1200" dirty="0">
                <a:solidFill>
                  <a:schemeClr val="bg1"/>
                </a:solidFill>
              </a:rPr>
              <a:t>, dan </a:t>
            </a:r>
            <a:r>
              <a:rPr lang="en-ID" sz="1200" dirty="0" err="1">
                <a:solidFill>
                  <a:schemeClr val="bg1"/>
                </a:solidFill>
              </a:rPr>
              <a:t>kemampuan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membaca</a:t>
            </a:r>
            <a:r>
              <a:rPr lang="en-ID" sz="1200" dirty="0">
                <a:solidFill>
                  <a:schemeClr val="bg1"/>
                </a:solidFill>
              </a:rPr>
              <a:t> peta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C056F54-60B5-47AF-943B-1ECAAA180AB5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6096000" y="3990129"/>
            <a:ext cx="2416353" cy="983654"/>
          </a:xfrm>
          <a:prstGeom prst="bentConnector3">
            <a:avLst>
              <a:gd name="adj1" fmla="val 72361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42C77C5-655C-405E-B6E5-2A74BECDD305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248400" y="4643506"/>
            <a:ext cx="2263953" cy="607210"/>
          </a:xfrm>
          <a:prstGeom prst="bentConnector3">
            <a:avLst>
              <a:gd name="adj1" fmla="val 8427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4904D694-B3C6-4C6A-BCC0-5FDC444A7CE6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6345382" y="5481549"/>
            <a:ext cx="2166972" cy="101833"/>
          </a:xfrm>
          <a:prstGeom prst="bentConnector3">
            <a:avLst>
              <a:gd name="adj1" fmla="val 915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0D3CB94-5C9C-4161-944A-1A21B437A18D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248400" y="5897047"/>
            <a:ext cx="2263954" cy="237879"/>
          </a:xfrm>
          <a:prstGeom prst="bentConnector3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93C038E-DFD6-4295-9320-480339289AB6}"/>
              </a:ext>
            </a:extLst>
          </p:cNvPr>
          <p:cNvSpPr txBox="1"/>
          <p:nvPr/>
        </p:nvSpPr>
        <p:spPr>
          <a:xfrm>
            <a:off x="8512353" y="2141383"/>
            <a:ext cx="350942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sz="1200" dirty="0" err="1"/>
              <a:t>sebagai</a:t>
            </a:r>
            <a:r>
              <a:rPr lang="en-ID" sz="1200" dirty="0"/>
              <a:t> </a:t>
            </a:r>
            <a:r>
              <a:rPr lang="en-ID" sz="1200" dirty="0" err="1"/>
              <a:t>pusat</a:t>
            </a:r>
            <a:r>
              <a:rPr lang="en-ID" sz="1200" dirty="0"/>
              <a:t> </a:t>
            </a:r>
            <a:r>
              <a:rPr lang="en-ID" sz="1200" dirty="0" err="1"/>
              <a:t>refleks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mengkoordinasikan</a:t>
            </a:r>
            <a:r>
              <a:rPr lang="en-ID" sz="1200" dirty="0"/>
              <a:t> </a:t>
            </a:r>
            <a:r>
              <a:rPr lang="en-ID" sz="1200" dirty="0" err="1"/>
              <a:t>gerakan</a:t>
            </a:r>
            <a:r>
              <a:rPr lang="en-ID" sz="1200" dirty="0"/>
              <a:t> </a:t>
            </a:r>
            <a:r>
              <a:rPr lang="en-ID" sz="1200" dirty="0" err="1"/>
              <a:t>otot</a:t>
            </a:r>
            <a:r>
              <a:rPr lang="en-ID" sz="1200" dirty="0"/>
              <a:t> </a:t>
            </a:r>
            <a:r>
              <a:rPr lang="en-ID" sz="1200" dirty="0" err="1"/>
              <a:t>rangka</a:t>
            </a:r>
            <a:r>
              <a:rPr lang="en-ID" sz="1200" dirty="0"/>
              <a:t> yang </a:t>
            </a:r>
            <a:r>
              <a:rPr lang="en-ID" sz="1200" dirty="0" err="1"/>
              <a:t>kompleks</a:t>
            </a:r>
            <a:r>
              <a:rPr lang="en-ID" sz="1200" dirty="0"/>
              <a:t>, </a:t>
            </a:r>
            <a:r>
              <a:rPr lang="en-ID" sz="1200" dirty="0" err="1"/>
              <a:t>mempertahankan</a:t>
            </a:r>
            <a:r>
              <a:rPr lang="en-ID" sz="1200" dirty="0"/>
              <a:t> </a:t>
            </a:r>
            <a:r>
              <a:rPr lang="en-ID" sz="1200" dirty="0" err="1"/>
              <a:t>postur</a:t>
            </a:r>
            <a:r>
              <a:rPr lang="en-ID" sz="1200" dirty="0"/>
              <a:t> </a:t>
            </a:r>
            <a:r>
              <a:rPr lang="en-ID" sz="1200" dirty="0" err="1"/>
              <a:t>tubuh</a:t>
            </a:r>
            <a:r>
              <a:rPr lang="en-ID" sz="1200" dirty="0"/>
              <a:t>, dan </a:t>
            </a:r>
            <a:r>
              <a:rPr lang="en-ID" sz="1200" dirty="0" err="1"/>
              <a:t>menjaga</a:t>
            </a:r>
            <a:r>
              <a:rPr lang="en-ID" sz="1200" dirty="0"/>
              <a:t> </a:t>
            </a:r>
            <a:r>
              <a:rPr lang="en-ID" sz="1200" dirty="0" err="1"/>
              <a:t>keseimbangan</a:t>
            </a:r>
            <a:r>
              <a:rPr lang="en-ID" sz="1200" dirty="0"/>
              <a:t> </a:t>
            </a:r>
            <a:r>
              <a:rPr lang="en-ID" sz="1200" dirty="0" err="1"/>
              <a:t>tubuh</a:t>
            </a:r>
            <a:endParaRPr lang="en-ID" sz="1200" dirty="0">
              <a:solidFill>
                <a:schemeClr val="bg1"/>
              </a:solidFill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1391881-5CE9-4F6E-82FE-40A6FB91B205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6968836" y="2556882"/>
            <a:ext cx="1543517" cy="1324878"/>
          </a:xfrm>
          <a:prstGeom prst="bentConnector3">
            <a:avLst>
              <a:gd name="adj1" fmla="val 16789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A80635D-C5C3-4D3C-89DF-0C6A29CAB543}"/>
              </a:ext>
            </a:extLst>
          </p:cNvPr>
          <p:cNvSpPr txBox="1"/>
          <p:nvPr/>
        </p:nvSpPr>
        <p:spPr>
          <a:xfrm>
            <a:off x="8512353" y="3041488"/>
            <a:ext cx="350942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ID" sz="1200" dirty="0" err="1"/>
              <a:t>Membantu</a:t>
            </a:r>
            <a:r>
              <a:rPr lang="en-ID" sz="1200" dirty="0"/>
              <a:t> </a:t>
            </a:r>
            <a:r>
              <a:rPr lang="en-ID" sz="1200" dirty="0" err="1"/>
              <a:t>mengatur</a:t>
            </a:r>
            <a:r>
              <a:rPr lang="en-ID" sz="1200" dirty="0"/>
              <a:t> </a:t>
            </a:r>
            <a:r>
              <a:rPr lang="en-ID" sz="1200" dirty="0" err="1"/>
              <a:t>fungsi</a:t>
            </a:r>
            <a:r>
              <a:rPr lang="en-ID" sz="1200" dirty="0"/>
              <a:t> </a:t>
            </a:r>
            <a:r>
              <a:rPr lang="en-ID" sz="1200" dirty="0" err="1"/>
              <a:t>otonom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aktivitas</a:t>
            </a:r>
            <a:r>
              <a:rPr lang="en-ID" sz="1200" dirty="0"/>
              <a:t> yang </a:t>
            </a:r>
            <a:r>
              <a:rPr lang="en-ID" sz="1200" dirty="0" err="1"/>
              <a:t>tubuh</a:t>
            </a:r>
            <a:r>
              <a:rPr lang="en-ID" sz="1200" dirty="0"/>
              <a:t> </a:t>
            </a:r>
            <a:r>
              <a:rPr lang="en-ID" sz="1200" dirty="0" err="1"/>
              <a:t>lakukan</a:t>
            </a:r>
            <a:r>
              <a:rPr lang="en-ID" sz="1200" dirty="0"/>
              <a:t> </a:t>
            </a:r>
            <a:r>
              <a:rPr lang="en-ID" sz="1200" dirty="0" err="1"/>
              <a:t>tanpa</a:t>
            </a:r>
            <a:r>
              <a:rPr lang="en-ID" sz="1200" dirty="0"/>
              <a:t> Anda </a:t>
            </a:r>
            <a:r>
              <a:rPr lang="en-ID" sz="1200" dirty="0" err="1"/>
              <a:t>sadari</a:t>
            </a:r>
            <a:r>
              <a:rPr lang="en-ID" sz="1200" dirty="0"/>
              <a:t>, </a:t>
            </a:r>
            <a:r>
              <a:rPr lang="en-ID" sz="1200" dirty="0" err="1"/>
              <a:t>seperti</a:t>
            </a:r>
            <a:r>
              <a:rPr lang="en-ID" sz="1200" dirty="0"/>
              <a:t> </a:t>
            </a:r>
            <a:r>
              <a:rPr lang="en-ID" sz="1200" dirty="0" err="1"/>
              <a:t>bernapas</a:t>
            </a:r>
            <a:r>
              <a:rPr lang="en-ID" sz="1200" dirty="0"/>
              <a:t> dan </a:t>
            </a:r>
            <a:r>
              <a:rPr lang="en-ID" sz="1200" dirty="0" err="1"/>
              <a:t>tekanan</a:t>
            </a:r>
            <a:r>
              <a:rPr lang="en-ID" sz="1200" dirty="0"/>
              <a:t> </a:t>
            </a:r>
            <a:r>
              <a:rPr lang="en-ID" sz="1200" dirty="0" err="1"/>
              <a:t>darah</a:t>
            </a:r>
            <a:r>
              <a:rPr lang="en-ID" sz="1200" dirty="0"/>
              <a:t>.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E43E04D9-B132-4A07-893F-FDFD35072EEE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7051964" y="3364654"/>
            <a:ext cx="1460389" cy="955686"/>
          </a:xfrm>
          <a:prstGeom prst="bentConnector3">
            <a:avLst>
              <a:gd name="adj1" fmla="val 329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4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5C26C3E-40BE-4312-905C-FCAF71F0D764}"/>
              </a:ext>
            </a:extLst>
          </p:cNvPr>
          <p:cNvGrpSpPr/>
          <p:nvPr/>
        </p:nvGrpSpPr>
        <p:grpSpPr>
          <a:xfrm>
            <a:off x="229615" y="464964"/>
            <a:ext cx="10112389" cy="5928071"/>
            <a:chOff x="520560" y="706581"/>
            <a:chExt cx="9828785" cy="57618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4CCB72-F738-4D70-8AF3-9441FC63C9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31" t="4589" r="1969"/>
            <a:stretch/>
          </p:blipFill>
          <p:spPr>
            <a:xfrm>
              <a:off x="520560" y="706581"/>
              <a:ext cx="9828785" cy="57618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C45A83-F8E9-437C-BBD0-D2A04F1E8E1A}"/>
                </a:ext>
              </a:extLst>
            </p:cNvPr>
            <p:cNvSpPr/>
            <p:nvPr/>
          </p:nvSpPr>
          <p:spPr>
            <a:xfrm>
              <a:off x="762000" y="4566325"/>
              <a:ext cx="5850529" cy="11737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89500630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880</TotalTime>
  <Words>695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Berlin</vt:lpstr>
      <vt:lpstr>SISTEM PERSYARAFAN MANUSIA</vt:lpstr>
      <vt:lpstr>PENDAHULUAN</vt:lpstr>
      <vt:lpstr>SUSUNAN SISTEM SARAF</vt:lpstr>
      <vt:lpstr>FUNGSI SISTEM SARAF</vt:lpstr>
      <vt:lpstr>FUNGSI SISTEM SARAF</vt:lpstr>
      <vt:lpstr>FUNGSI SISTEM SARAF</vt:lpstr>
      <vt:lpstr>BAGIAN SISTEM SARAF</vt:lpstr>
      <vt:lpstr>OTAK</vt:lpstr>
      <vt:lpstr>PowerPoint Presentation</vt:lpstr>
      <vt:lpstr>PowerPoint Presentation</vt:lpstr>
      <vt:lpstr>PowerPoint Presentation</vt:lpstr>
      <vt:lpstr>SEL SARAF (NEURON)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PERSYARAFAN MANUSIA</dc:title>
  <dc:creator>user</dc:creator>
  <cp:lastModifiedBy>user</cp:lastModifiedBy>
  <cp:revision>31</cp:revision>
  <dcterms:created xsi:type="dcterms:W3CDTF">2024-05-20T03:04:18Z</dcterms:created>
  <dcterms:modified xsi:type="dcterms:W3CDTF">2024-05-29T07:32:22Z</dcterms:modified>
</cp:coreProperties>
</file>