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4" autoAdjust="0"/>
    <p:restoredTop sz="94660"/>
  </p:normalViewPr>
  <p:slideViewPr>
    <p:cSldViewPr snapToGrid="0">
      <p:cViewPr varScale="1">
        <p:scale>
          <a:sx n="69" d="100"/>
          <a:sy n="69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173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479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779000" y="274639"/>
            <a:ext cx="2311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844800" y="274639"/>
            <a:ext cx="6731000" cy="5851525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5528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44800" y="274638"/>
            <a:ext cx="9245600" cy="1143000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2844800" y="1600201"/>
            <a:ext cx="9245600" cy="4525963"/>
          </a:xfrm>
        </p:spPr>
        <p:txBody>
          <a:bodyPr/>
          <a:lstStyle/>
          <a:p>
            <a:pPr lvl="0"/>
            <a:r>
              <a:rPr lang="en-US" altLang="zh-CN" noProof="0"/>
              <a:t>Click icon to add chart</a:t>
            </a:r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448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661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448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844800" y="1600201"/>
            <a:ext cx="4521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569200" y="1600201"/>
            <a:ext cx="4521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409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116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9339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0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88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51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51ppt.com.cn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44800" y="274638"/>
            <a:ext cx="924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44800" y="1600201"/>
            <a:ext cx="9245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fld id="{B4DF0F2F-6167-4024-ABA1-E26EF2D792B1}" type="datetimeFigureOut">
              <a:rPr lang="id-ID" smtClean="0"/>
              <a:t>30/07/2024</a:t>
            </a:fld>
            <a:endParaRPr lang="id-ID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endParaRPr lang="id-ID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fld id="{D087C1BF-F67A-4759-93A8-4A7994AF0461}" type="slidenum">
              <a:rPr lang="id-ID" smtClean="0"/>
              <a:t>‹#›</a:t>
            </a:fld>
            <a:endParaRPr lang="id-ID"/>
          </a:p>
        </p:txBody>
      </p:sp>
      <p:sp>
        <p:nvSpPr>
          <p:cNvPr id="7" name="矩形 6"/>
          <p:cNvSpPr/>
          <p:nvPr/>
        </p:nvSpPr>
        <p:spPr>
          <a:xfrm>
            <a:off x="8286766" y="5500703"/>
            <a:ext cx="2616422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9pPr>
          </a:lstStyle>
          <a:p>
            <a:pPr>
              <a:defRPr/>
            </a:pPr>
            <a:r>
              <a:rPr lang="zh-CN" altLang="en-US" sz="2400" b="1" dirty="0">
                <a:ln w="11430">
                  <a:solidFill>
                    <a:schemeClr val="accent2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15"/>
              </a:rPr>
              <a:t>无忧</a:t>
            </a:r>
            <a:r>
              <a:rPr lang="en-US" altLang="zh-CN" sz="2400" b="1" dirty="0">
                <a:ln w="11430">
                  <a:solidFill>
                    <a:schemeClr val="accent2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15"/>
              </a:rPr>
              <a:t>PPT</a:t>
            </a:r>
            <a:r>
              <a:rPr lang="zh-CN" altLang="en-US" sz="2400" b="1" dirty="0">
                <a:ln w="11430">
                  <a:solidFill>
                    <a:schemeClr val="accent2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15"/>
              </a:rPr>
              <a:t>整理发布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8502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lansia</a:t>
            </a:r>
            <a:br>
              <a:rPr lang="en-US" dirty="0"/>
            </a:br>
            <a:endParaRPr lang="en-US" sz="3600" dirty="0">
              <a:latin typeface="Brush Script MT" panose="030608020404060703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0879" y="3602037"/>
            <a:ext cx="9485194" cy="2296957"/>
          </a:xfrm>
        </p:spPr>
        <p:txBody>
          <a:bodyPr/>
          <a:lstStyle/>
          <a:p>
            <a:r>
              <a:rPr lang="id-ID" dirty="0"/>
              <a:t>By</a:t>
            </a:r>
          </a:p>
          <a:p>
            <a:r>
              <a:rPr lang="id-ID" dirty="0"/>
              <a:t>Mizam Ari Kurniyanti.,S.Kep., Ners., M.Kep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8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52" y="95534"/>
            <a:ext cx="11559653" cy="1411711"/>
          </a:xfrm>
        </p:spPr>
        <p:txBody>
          <a:bodyPr>
            <a:noAutofit/>
          </a:bodyPr>
          <a:lstStyle/>
          <a:p>
            <a:r>
              <a:rPr lang="en-US" sz="3600" b="1" dirty="0" err="1"/>
              <a:t>Pendekatan</a:t>
            </a:r>
            <a:r>
              <a:rPr lang="en-US" sz="3600" b="1" dirty="0"/>
              <a:t> </a:t>
            </a:r>
            <a:r>
              <a:rPr lang="en-US" sz="3600" b="1" dirty="0" err="1"/>
              <a:t>Perawatan</a:t>
            </a:r>
            <a:r>
              <a:rPr lang="en-US" sz="3600" b="1" dirty="0"/>
              <a:t> </a:t>
            </a:r>
            <a:r>
              <a:rPr lang="en-US" sz="3600" b="1" dirty="0" err="1"/>
              <a:t>Lansia</a:t>
            </a:r>
            <a:r>
              <a:rPr lang="en-US" sz="3600" b="1" dirty="0"/>
              <a:t> </a:t>
            </a:r>
            <a:r>
              <a:rPr lang="en-US" sz="3600" b="1" dirty="0" err="1"/>
              <a:t>Dalam</a:t>
            </a:r>
            <a:r>
              <a:rPr lang="en-US" sz="3600" b="1" dirty="0"/>
              <a:t> </a:t>
            </a:r>
            <a:r>
              <a:rPr lang="en-US" sz="3600" b="1" dirty="0" err="1"/>
              <a:t>Konteks</a:t>
            </a:r>
            <a:r>
              <a:rPr lang="en-US" sz="3600" b="1" dirty="0"/>
              <a:t> </a:t>
            </a:r>
            <a:r>
              <a:rPr lang="en-US" sz="3600" b="1" dirty="0" err="1"/>
              <a:t>Komunikasi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2" y="1507245"/>
            <a:ext cx="11682482" cy="53507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1.Pendekatan </a:t>
            </a:r>
            <a:r>
              <a:rPr lang="en-US" dirty="0" err="1"/>
              <a:t>fisik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obyektif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, </a:t>
            </a:r>
            <a:r>
              <a:rPr lang="en-US" dirty="0" err="1"/>
              <a:t>kejadian</a:t>
            </a:r>
            <a:r>
              <a:rPr lang="en-US" dirty="0"/>
              <a:t>, yang </a:t>
            </a:r>
            <a:r>
              <a:rPr lang="en-US" dirty="0" err="1"/>
              <a:t>dialami</a:t>
            </a:r>
            <a:r>
              <a:rPr lang="en-US" dirty="0"/>
              <a:t>, </a:t>
            </a:r>
            <a:r>
              <a:rPr lang="en-US" dirty="0" err="1"/>
              <a:t>peruba</a:t>
            </a:r>
            <a:r>
              <a:rPr lang="id-ID" dirty="0"/>
              <a:t>ha</a:t>
            </a:r>
            <a:r>
              <a:rPr lang="en-US" dirty="0"/>
              <a:t>n </a:t>
            </a:r>
            <a:r>
              <a:rPr lang="en-US" dirty="0" err="1"/>
              <a:t>fisik</a:t>
            </a:r>
            <a:r>
              <a:rPr lang="en-US" dirty="0"/>
              <a:t> organ </a:t>
            </a:r>
            <a:r>
              <a:rPr lang="en-US" dirty="0" err="1"/>
              <a:t>tubuh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id-ID" dirty="0"/>
              <a:t> </a:t>
            </a:r>
            <a:r>
              <a:rPr lang="en-US" dirty="0" err="1"/>
              <a:t>kesehatan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di </a:t>
            </a:r>
            <a:r>
              <a:rPr lang="en-US" dirty="0" err="1"/>
              <a:t>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</a:t>
            </a:r>
            <a:r>
              <a:rPr lang="en-US" dirty="0" err="1"/>
              <a:t>kembangkan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cegah</a:t>
            </a:r>
            <a:r>
              <a:rPr lang="en-US" dirty="0"/>
              <a:t> </a:t>
            </a:r>
            <a:r>
              <a:rPr lang="en-US" dirty="0" err="1"/>
              <a:t>progresifitasnya</a:t>
            </a:r>
            <a:endParaRPr lang="id-ID" dirty="0"/>
          </a:p>
          <a:p>
            <a:pPr marL="0" indent="0">
              <a:buNone/>
            </a:pPr>
            <a:r>
              <a:rPr lang="en-US" dirty="0"/>
              <a:t>2.</a:t>
            </a:r>
            <a:r>
              <a:rPr lang="en-US" b="1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absrak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prilaku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lama.</a:t>
            </a:r>
          </a:p>
          <a:p>
            <a:pPr marL="0" indent="0">
              <a:buNone/>
            </a:pPr>
            <a:r>
              <a:rPr lang="en-US" dirty="0"/>
              <a:t>3.Pendekatan </a:t>
            </a:r>
            <a:r>
              <a:rPr lang="en-US" dirty="0" err="1"/>
              <a:t>sosial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di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id-ID" dirty="0"/>
              <a:t>l</a:t>
            </a:r>
            <a:r>
              <a:rPr lang="en-US" dirty="0" err="1"/>
              <a:t>ingkungan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4.Pendekatan spiritual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membe</a:t>
            </a:r>
            <a:r>
              <a:rPr lang="id-ID" dirty="0"/>
              <a:t>ri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agama yang </a:t>
            </a:r>
            <a:r>
              <a:rPr lang="en-US" dirty="0" err="1"/>
              <a:t>dianutnya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0965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Hal perlu diperhatikan saat berinteraksi pada lansia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88" y="1600201"/>
            <a:ext cx="11408012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Menunjukkan</a:t>
            </a:r>
            <a:r>
              <a:rPr lang="en-US" dirty="0"/>
              <a:t> rasa </a:t>
            </a:r>
            <a:r>
              <a:rPr lang="en-US" dirty="0" err="1"/>
              <a:t>hormat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“</a:t>
            </a:r>
            <a:r>
              <a:rPr lang="en-US" dirty="0" err="1"/>
              <a:t>bapak</a:t>
            </a:r>
            <a:r>
              <a:rPr lang="en-US" dirty="0"/>
              <a:t>”, “</a:t>
            </a:r>
            <a:r>
              <a:rPr lang="en-US" dirty="0" err="1"/>
              <a:t>ibu</a:t>
            </a:r>
            <a:r>
              <a:rPr lang="en-US" dirty="0"/>
              <a:t>”,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memanggil</a:t>
            </a:r>
            <a:r>
              <a:rPr lang="en-US" dirty="0"/>
              <a:t> </a:t>
            </a:r>
            <a:r>
              <a:rPr lang="en-US" dirty="0" err="1"/>
              <a:t>panggilan</a:t>
            </a:r>
            <a:r>
              <a:rPr lang="en-US" dirty="0"/>
              <a:t> </a:t>
            </a:r>
            <a:r>
              <a:rPr lang="en-US" dirty="0" err="1"/>
              <a:t>kesukaannya</a:t>
            </a:r>
            <a:r>
              <a:rPr lang="en-US" dirty="0"/>
              <a:t>.</a:t>
            </a:r>
          </a:p>
          <a:p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merendahkan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tergesa-gesa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efektif</a:t>
            </a:r>
            <a:endParaRPr lang="en-US" dirty="0"/>
          </a:p>
          <a:p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perasaannya</a:t>
            </a:r>
            <a:endParaRPr lang="en-US" dirty="0"/>
          </a:p>
          <a:p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pelan</a:t>
            </a:r>
            <a:r>
              <a:rPr lang="en-US" dirty="0"/>
              <a:t>, </a:t>
            </a:r>
            <a:r>
              <a:rPr lang="en-US" dirty="0" err="1"/>
              <a:t>jelas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berteriak</a:t>
            </a:r>
            <a:r>
              <a:rPr lang="en-US" dirty="0"/>
              <a:t>,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5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42" y="1600201"/>
            <a:ext cx="1173555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dimengerti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Hindari</a:t>
            </a:r>
            <a:r>
              <a:rPr lang="en-US" dirty="0"/>
              <a:t> kata-kata </a:t>
            </a:r>
            <a:r>
              <a:rPr lang="en-US" dirty="0" err="1"/>
              <a:t>medis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dimengerti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Menyederhanakan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menuliskan</a:t>
            </a:r>
            <a:r>
              <a:rPr lang="en-US" dirty="0"/>
              <a:t> </a:t>
            </a:r>
            <a:r>
              <a:rPr lang="en-US" dirty="0" err="1"/>
              <a:t>instruksi</a:t>
            </a:r>
            <a:endParaRPr lang="en-US" dirty="0"/>
          </a:p>
          <a:p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kultur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kebisingan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,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kenyamanan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penerangan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.</a:t>
            </a:r>
          </a:p>
          <a:p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sentuhan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di </a:t>
            </a:r>
            <a:r>
              <a:rPr lang="en-US" dirty="0" err="1"/>
              <a:t>tangan</a:t>
            </a:r>
            <a:r>
              <a:rPr lang="en-US" dirty="0"/>
              <a:t>. </a:t>
            </a:r>
            <a:r>
              <a:rPr lang="en-US" dirty="0" err="1"/>
              <a:t>Lengan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bahu</a:t>
            </a:r>
            <a:r>
              <a:rPr lang="en-US" dirty="0"/>
              <a:t>.</a:t>
            </a:r>
          </a:p>
          <a:p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mengabaikan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02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4692806" cy="1828800"/>
          </a:xfrm>
        </p:spPr>
        <p:txBody>
          <a:bodyPr>
            <a:normAutofit/>
          </a:bodyPr>
          <a:lstStyle/>
          <a:p>
            <a:r>
              <a:rPr lang="en-US" sz="4800" dirty="0"/>
              <a:t>TERIMAKASIH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" r="1667"/>
          <a:stretch>
            <a:fillRect/>
          </a:stretch>
        </p:blipFill>
        <p:spPr>
          <a:xfrm>
            <a:off x="6467708" y="1041400"/>
            <a:ext cx="4679320" cy="4775200"/>
          </a:xfrm>
        </p:spPr>
      </p:pic>
    </p:spTree>
    <p:extLst>
      <p:ext uri="{BB962C8B-B14F-4D97-AF65-F5344CB8AC3E}">
        <p14:creationId xmlns:p14="http://schemas.microsoft.com/office/powerpoint/2010/main" val="233697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53C5-BFB4-148F-1B52-CA2439B11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18" y="274638"/>
            <a:ext cx="11730182" cy="1143000"/>
          </a:xfrm>
        </p:spPr>
        <p:txBody>
          <a:bodyPr/>
          <a:lstStyle/>
          <a:p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120A-91F7-015E-6ACD-2DEA0DC0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218" y="1417638"/>
            <a:ext cx="11730182" cy="5165723"/>
          </a:xfrm>
        </p:spPr>
        <p:txBody>
          <a:bodyPr/>
          <a:lstStyle/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dan </a:t>
            </a:r>
            <a:r>
              <a:rPr lang="en-US" sz="2800" dirty="0" err="1"/>
              <a:t>memahami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terapiutik</a:t>
            </a:r>
            <a:r>
              <a:rPr lang="en-US" sz="2800" dirty="0"/>
              <a:t> pada </a:t>
            </a:r>
            <a:r>
              <a:rPr lang="en-US" sz="2800" dirty="0" err="1"/>
              <a:t>lansia</a:t>
            </a:r>
            <a:endParaRPr lang="en-US" sz="2800" dirty="0"/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terapiutik</a:t>
            </a:r>
            <a:r>
              <a:rPr lang="en-US" sz="2800" dirty="0"/>
              <a:t> pada </a:t>
            </a:r>
            <a:r>
              <a:rPr lang="en-US" sz="2800" dirty="0" err="1"/>
              <a:t>lansia</a:t>
            </a:r>
            <a:endParaRPr lang="en-US" sz="2800" dirty="0"/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prinsip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terapiutik</a:t>
            </a:r>
            <a:r>
              <a:rPr lang="en-US" sz="2800" dirty="0"/>
              <a:t> pada </a:t>
            </a:r>
            <a:r>
              <a:rPr lang="en-US" sz="2800" dirty="0" err="1"/>
              <a:t>lansia</a:t>
            </a:r>
            <a:endParaRPr lang="en-US" sz="2800" dirty="0"/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terapiutik</a:t>
            </a:r>
            <a:r>
              <a:rPr lang="en-US" sz="2800" dirty="0"/>
              <a:t> pada </a:t>
            </a:r>
            <a:r>
              <a:rPr lang="en-US" sz="2800" dirty="0" err="1"/>
              <a:t>lansia</a:t>
            </a:r>
            <a:endParaRPr lang="en-US" sz="2800" dirty="0"/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tahapan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</a:t>
            </a:r>
            <a:r>
              <a:rPr lang="en-US" sz="2800" dirty="0" err="1"/>
              <a:t>terapiutik</a:t>
            </a:r>
            <a:r>
              <a:rPr lang="en-US" sz="2800" dirty="0"/>
              <a:t> pada </a:t>
            </a:r>
            <a:r>
              <a:rPr lang="en-US" sz="2800" dirty="0" err="1"/>
              <a:t>lansia</a:t>
            </a:r>
            <a:endParaRPr lang="en-US" sz="2800" dirty="0"/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dirty="0" err="1"/>
              <a:t>perawatan</a:t>
            </a:r>
            <a:r>
              <a:rPr lang="en-US" sz="2800" dirty="0"/>
              <a:t> </a:t>
            </a:r>
            <a:r>
              <a:rPr lang="en-US" sz="2800" dirty="0" err="1"/>
              <a:t>lansia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konteks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endParaRPr lang="en-US" sz="2800" dirty="0"/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mengetahui</a:t>
            </a:r>
            <a:r>
              <a:rPr lang="en-US" sz="2800" dirty="0"/>
              <a:t> </a:t>
            </a:r>
            <a:r>
              <a:rPr lang="en-US" sz="2800" dirty="0" err="1"/>
              <a:t>hal-hal</a:t>
            </a:r>
            <a:r>
              <a:rPr lang="en-US" sz="2800" dirty="0"/>
              <a:t> yang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diperhatikan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berkomunikasi</a:t>
            </a:r>
            <a:r>
              <a:rPr lang="en-US" sz="2800" dirty="0"/>
              <a:t> pada </a:t>
            </a:r>
            <a:r>
              <a:rPr lang="en-US" sz="2800" dirty="0" err="1"/>
              <a:t>lansia</a:t>
            </a:r>
            <a:endParaRPr lang="en-US" sz="2800" dirty="0"/>
          </a:p>
          <a:p>
            <a:endParaRPr lang="en-US" sz="2800" dirty="0"/>
          </a:p>
          <a:p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441172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Adalah</a:t>
            </a:r>
            <a:r>
              <a:rPr lang="en-US" dirty="0"/>
              <a:t> </a:t>
            </a:r>
            <a:r>
              <a:rPr lang="en-US" dirty="0" err="1"/>
              <a:t>komunikasi</a:t>
            </a:r>
            <a:r>
              <a:rPr lang="en-US" dirty="0"/>
              <a:t> yang </a:t>
            </a:r>
            <a:r>
              <a:rPr lang="en-US" dirty="0" err="1"/>
              <a:t>direncanakan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kegiatannya</a:t>
            </a:r>
            <a:r>
              <a:rPr lang="en-US" dirty="0"/>
              <a:t> </a:t>
            </a:r>
            <a:r>
              <a:rPr lang="en-US" dirty="0" err="1"/>
              <a:t>difokuskan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kesembuhan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professional yang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penyembuhan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93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menganjurkan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. </a:t>
            </a:r>
            <a:r>
              <a:rPr lang="en-US" dirty="0" err="1"/>
              <a:t>Mengidentifikasi</a:t>
            </a:r>
            <a:r>
              <a:rPr lang="en-US" dirty="0"/>
              <a:t>. </a:t>
            </a:r>
            <a:r>
              <a:rPr lang="en-US" dirty="0" err="1"/>
              <a:t>mengungkap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mengkaji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perawat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48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527" y="0"/>
            <a:ext cx="9245600" cy="70658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terapeutik</a:t>
            </a:r>
            <a:r>
              <a:rPr lang="en-US" b="1" dirty="0"/>
              <a:t> 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706582"/>
            <a:ext cx="11938000" cy="5876781"/>
          </a:xfrm>
        </p:spPr>
        <p:txBody>
          <a:bodyPr/>
          <a:lstStyle/>
          <a:p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lansia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terbina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dan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lansia</a:t>
            </a:r>
            <a:endParaRPr lang="en-US" dirty="0"/>
          </a:p>
          <a:p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Kesehatan,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err="1">
                <a:sym typeface="Wingdings" panose="05000000000000000000" pitchFamily="2" charset="2"/>
              </a:rPr>
              <a:t>klien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lansia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terpenuhi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kebutuhannya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mengetahui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terkait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masalah</a:t>
            </a:r>
            <a:r>
              <a:rPr lang="en-US" dirty="0">
                <a:sym typeface="Wingdings" panose="05000000000000000000" pitchFamily="2" charset="2"/>
              </a:rPr>
              <a:t> Kesehatan yang </a:t>
            </a:r>
            <a:r>
              <a:rPr lang="en-US" dirty="0" err="1">
                <a:sym typeface="Wingdings" panose="05000000000000000000" pitchFamily="2" charset="2"/>
              </a:rPr>
              <a:t>dihadapi</a:t>
            </a:r>
            <a:endParaRPr lang="en-US" dirty="0"/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lansia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perawatannya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klien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lansia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lebih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mudah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mengungkapkan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perasaan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maupun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keluhan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masalah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dihadapi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sehingga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segera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diatasi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63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terapeutik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7" y="1600201"/>
            <a:ext cx="11462603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1.Klien </a:t>
            </a:r>
            <a:r>
              <a:rPr lang="en-US" dirty="0" err="1"/>
              <a:t>menjadi</a:t>
            </a:r>
            <a:r>
              <a:rPr lang="en-US" dirty="0"/>
              <a:t> focus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dan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bertingkah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professional </a:t>
            </a:r>
          </a:p>
          <a:p>
            <a:pPr marL="0" indent="0">
              <a:buNone/>
            </a:pPr>
            <a:r>
              <a:rPr lang="en-US" dirty="0"/>
              <a:t>2.Membuka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interaksi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3.Kerahasiaan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dijaga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4.Implementasi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terapeutik</a:t>
            </a:r>
            <a:r>
              <a:rPr lang="en-US" b="1" dirty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1600201"/>
            <a:ext cx="11749206" cy="4525963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Mendengarkan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pemahaman</a:t>
            </a:r>
            <a:endParaRPr lang="en-US" dirty="0"/>
          </a:p>
          <a:p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endParaRPr lang="en-US" dirty="0"/>
          </a:p>
          <a:p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endParaRPr lang="en-US" dirty="0"/>
          </a:p>
          <a:p>
            <a:r>
              <a:rPr lang="en-US" dirty="0" err="1"/>
              <a:t>Mengulangi</a:t>
            </a:r>
            <a:r>
              <a:rPr lang="en-US" dirty="0"/>
              <a:t> </a:t>
            </a:r>
            <a:r>
              <a:rPr lang="en-US" dirty="0" err="1"/>
              <a:t>ucapan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kata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r>
              <a:rPr lang="en-US" dirty="0" err="1"/>
              <a:t>Mengklarifikasi</a:t>
            </a:r>
            <a:r>
              <a:rPr lang="en-US" dirty="0"/>
              <a:t>/ </a:t>
            </a:r>
            <a:r>
              <a:rPr lang="en-US" dirty="0" err="1"/>
              <a:t>validasi</a:t>
            </a:r>
            <a:endParaRPr lang="en-US" dirty="0"/>
          </a:p>
          <a:p>
            <a:r>
              <a:rPr lang="en-US" dirty="0" err="1"/>
              <a:t>Memfokuskan</a:t>
            </a:r>
            <a:endParaRPr lang="en-US" dirty="0"/>
          </a:p>
          <a:p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observasi</a:t>
            </a:r>
            <a:endParaRPr lang="en-US" dirty="0"/>
          </a:p>
          <a:p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98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21" y="274638"/>
            <a:ext cx="10998579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lansia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979" y="1600201"/>
            <a:ext cx="11353421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/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:</a:t>
            </a:r>
          </a:p>
          <a:p>
            <a:r>
              <a:rPr lang="en-US" dirty="0" err="1"/>
              <a:t>Mengeksploitasi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harapan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endParaRPr lang="en-US" dirty="0"/>
          </a:p>
          <a:p>
            <a:r>
              <a:rPr lang="en-US" dirty="0" err="1"/>
              <a:t>Mengumpulkan</a:t>
            </a:r>
            <a:r>
              <a:rPr lang="en-US" dirty="0"/>
              <a:t> data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pasien</a:t>
            </a:r>
            <a:endParaRPr lang="en-US" dirty="0"/>
          </a:p>
          <a:p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perkenalan</a:t>
            </a:r>
            <a:r>
              <a:rPr lang="en-US" dirty="0"/>
              <a:t>/ </a:t>
            </a:r>
            <a:r>
              <a:rPr lang="en-US" dirty="0" err="1"/>
              <a:t>orientasi</a:t>
            </a:r>
            <a:endParaRPr lang="en-US" dirty="0"/>
          </a:p>
          <a:p>
            <a:r>
              <a:rPr lang="en-US" dirty="0" err="1"/>
              <a:t>Membina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endParaRPr lang="en-US" dirty="0"/>
          </a:p>
          <a:p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r>
              <a:rPr lang="en-US" dirty="0" err="1"/>
              <a:t>Menggali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se</a:t>
            </a:r>
            <a:r>
              <a:rPr lang="id-ID" dirty="0"/>
              <a:t>r</a:t>
            </a:r>
            <a:r>
              <a:rPr lang="en-US" dirty="0"/>
              <a:t>ta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klien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98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024" y="179104"/>
            <a:ext cx="9245600" cy="1143000"/>
          </a:xfrm>
        </p:spPr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7" y="1600201"/>
            <a:ext cx="11462603" cy="4525963"/>
          </a:xfrm>
        </p:spPr>
        <p:txBody>
          <a:bodyPr/>
          <a:lstStyle/>
          <a:p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endParaRPr lang="en-US" dirty="0"/>
          </a:p>
          <a:p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subjektif</a:t>
            </a:r>
            <a:endParaRPr lang="en-US" dirty="0"/>
          </a:p>
          <a:p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  <a:p>
            <a:r>
              <a:rPr lang="en-US" dirty="0" err="1"/>
              <a:t>Mengakhiri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576963"/>
      </p:ext>
    </p:extLst>
  </p:cSld>
  <p:clrMapOvr>
    <a:masterClrMapping/>
  </p:clrMapOvr>
</p:sld>
</file>

<file path=ppt/theme/theme1.xml><?xml version="1.0" encoding="utf-8"?>
<a:theme xmlns:a="http://schemas.openxmlformats.org/drawingml/2006/main" name="ind_1218_slide">
  <a:themeElements>
    <a:clrScheme name="ind_1218_slide 1">
      <a:dk1>
        <a:srgbClr val="000000"/>
      </a:dk1>
      <a:lt1>
        <a:srgbClr val="FFE4E1"/>
      </a:lt1>
      <a:dk2>
        <a:srgbClr val="000000"/>
      </a:dk2>
      <a:lt2>
        <a:srgbClr val="919191"/>
      </a:lt2>
      <a:accent1>
        <a:srgbClr val="E7BAB5"/>
      </a:accent1>
      <a:accent2>
        <a:srgbClr val="FF8A7B"/>
      </a:accent2>
      <a:accent3>
        <a:srgbClr val="FFEFEE"/>
      </a:accent3>
      <a:accent4>
        <a:srgbClr val="000000"/>
      </a:accent4>
      <a:accent5>
        <a:srgbClr val="F1D9D7"/>
      </a:accent5>
      <a:accent6>
        <a:srgbClr val="E77D6F"/>
      </a:accent6>
      <a:hlink>
        <a:srgbClr val="CE1400"/>
      </a:hlink>
      <a:folHlink>
        <a:srgbClr val="6B3429"/>
      </a:folHlink>
    </a:clrScheme>
    <a:fontScheme name="ind_1218_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d_1218_slide 1">
        <a:dk1>
          <a:srgbClr val="000000"/>
        </a:dk1>
        <a:lt1>
          <a:srgbClr val="FFE4E1"/>
        </a:lt1>
        <a:dk2>
          <a:srgbClr val="000000"/>
        </a:dk2>
        <a:lt2>
          <a:srgbClr val="919191"/>
        </a:lt2>
        <a:accent1>
          <a:srgbClr val="E7BAB5"/>
        </a:accent1>
        <a:accent2>
          <a:srgbClr val="FF8A7B"/>
        </a:accent2>
        <a:accent3>
          <a:srgbClr val="FFEFEE"/>
        </a:accent3>
        <a:accent4>
          <a:srgbClr val="000000"/>
        </a:accent4>
        <a:accent5>
          <a:srgbClr val="F1D9D7"/>
        </a:accent5>
        <a:accent6>
          <a:srgbClr val="E77D6F"/>
        </a:accent6>
        <a:hlink>
          <a:srgbClr val="CE1400"/>
        </a:hlink>
        <a:folHlink>
          <a:srgbClr val="6B34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2">
        <a:dk1>
          <a:srgbClr val="000000"/>
        </a:dk1>
        <a:lt1>
          <a:srgbClr val="FFE4E1"/>
        </a:lt1>
        <a:dk2>
          <a:srgbClr val="000000"/>
        </a:dk2>
        <a:lt2>
          <a:srgbClr val="919191"/>
        </a:lt2>
        <a:accent1>
          <a:srgbClr val="FF9C52"/>
        </a:accent1>
        <a:accent2>
          <a:srgbClr val="FF57AA"/>
        </a:accent2>
        <a:accent3>
          <a:srgbClr val="FFEFEE"/>
        </a:accent3>
        <a:accent4>
          <a:srgbClr val="000000"/>
        </a:accent4>
        <a:accent5>
          <a:srgbClr val="FFCBB3"/>
        </a:accent5>
        <a:accent6>
          <a:srgbClr val="E74E9A"/>
        </a:accent6>
        <a:hlink>
          <a:srgbClr val="C71300"/>
        </a:hlink>
        <a:folHlink>
          <a:srgbClr val="C700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3">
        <a:dk1>
          <a:srgbClr val="000000"/>
        </a:dk1>
        <a:lt1>
          <a:srgbClr val="FFE4E1"/>
        </a:lt1>
        <a:dk2>
          <a:srgbClr val="000000"/>
        </a:dk2>
        <a:lt2>
          <a:srgbClr val="919191"/>
        </a:lt2>
        <a:accent1>
          <a:srgbClr val="FBFF4D"/>
        </a:accent1>
        <a:accent2>
          <a:srgbClr val="52BFFF"/>
        </a:accent2>
        <a:accent3>
          <a:srgbClr val="FFEFEE"/>
        </a:accent3>
        <a:accent4>
          <a:srgbClr val="000000"/>
        </a:accent4>
        <a:accent5>
          <a:srgbClr val="FDFFB2"/>
        </a:accent5>
        <a:accent6>
          <a:srgbClr val="49ADE7"/>
        </a:accent6>
        <a:hlink>
          <a:srgbClr val="D52D1F"/>
        </a:hlink>
        <a:folHlink>
          <a:srgbClr val="0E8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4">
        <a:dk1>
          <a:srgbClr val="000000"/>
        </a:dk1>
        <a:lt1>
          <a:srgbClr val="FFE4E1"/>
        </a:lt1>
        <a:dk2>
          <a:srgbClr val="000000"/>
        </a:dk2>
        <a:lt2>
          <a:srgbClr val="919191"/>
        </a:lt2>
        <a:accent1>
          <a:srgbClr val="2DFF5E"/>
        </a:accent1>
        <a:accent2>
          <a:srgbClr val="FFDD2D"/>
        </a:accent2>
        <a:accent3>
          <a:srgbClr val="FFEFEE"/>
        </a:accent3>
        <a:accent4>
          <a:srgbClr val="000000"/>
        </a:accent4>
        <a:accent5>
          <a:srgbClr val="ADFFB6"/>
        </a:accent5>
        <a:accent6>
          <a:srgbClr val="E7C828"/>
        </a:accent6>
        <a:hlink>
          <a:srgbClr val="4513FF"/>
        </a:hlink>
        <a:folHlink>
          <a:srgbClr val="DF1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7BAB5"/>
        </a:accent1>
        <a:accent2>
          <a:srgbClr val="FF8A7B"/>
        </a:accent2>
        <a:accent3>
          <a:srgbClr val="FFFFFF"/>
        </a:accent3>
        <a:accent4>
          <a:srgbClr val="000000"/>
        </a:accent4>
        <a:accent5>
          <a:srgbClr val="F1D9D7"/>
        </a:accent5>
        <a:accent6>
          <a:srgbClr val="E77D6F"/>
        </a:accent6>
        <a:hlink>
          <a:srgbClr val="CE1400"/>
        </a:hlink>
        <a:folHlink>
          <a:srgbClr val="6B34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9C52"/>
        </a:accent1>
        <a:accent2>
          <a:srgbClr val="FF57AA"/>
        </a:accent2>
        <a:accent3>
          <a:srgbClr val="FFFFFF"/>
        </a:accent3>
        <a:accent4>
          <a:srgbClr val="000000"/>
        </a:accent4>
        <a:accent5>
          <a:srgbClr val="FFCBB3"/>
        </a:accent5>
        <a:accent6>
          <a:srgbClr val="E74E9A"/>
        </a:accent6>
        <a:hlink>
          <a:srgbClr val="C71300"/>
        </a:hlink>
        <a:folHlink>
          <a:srgbClr val="C700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BFF4D"/>
        </a:accent1>
        <a:accent2>
          <a:srgbClr val="52BFFF"/>
        </a:accent2>
        <a:accent3>
          <a:srgbClr val="FFFFFF"/>
        </a:accent3>
        <a:accent4>
          <a:srgbClr val="000000"/>
        </a:accent4>
        <a:accent5>
          <a:srgbClr val="FDFFB2"/>
        </a:accent5>
        <a:accent6>
          <a:srgbClr val="49ADE7"/>
        </a:accent6>
        <a:hlink>
          <a:srgbClr val="D52D1F"/>
        </a:hlink>
        <a:folHlink>
          <a:srgbClr val="0E8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d_1218_slid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DFF5E"/>
        </a:accent1>
        <a:accent2>
          <a:srgbClr val="FFDD2D"/>
        </a:accent2>
        <a:accent3>
          <a:srgbClr val="FFFFFF"/>
        </a:accent3>
        <a:accent4>
          <a:srgbClr val="000000"/>
        </a:accent4>
        <a:accent5>
          <a:srgbClr val="ADFFB6"/>
        </a:accent5>
        <a:accent6>
          <a:srgbClr val="E7C828"/>
        </a:accent6>
        <a:hlink>
          <a:srgbClr val="4513FF"/>
        </a:hlink>
        <a:folHlink>
          <a:srgbClr val="DF1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ppthome_068</Template>
  <TotalTime>182</TotalTime>
  <Words>625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Brush Script MT</vt:lpstr>
      <vt:lpstr>Times New Roman</vt:lpstr>
      <vt:lpstr>Wingdings</vt:lpstr>
      <vt:lpstr>ind_1218_slide</vt:lpstr>
      <vt:lpstr>Strategi Komunikasi Terapeutik pada lansia </vt:lpstr>
      <vt:lpstr>Capaian Kompetensi</vt:lpstr>
      <vt:lpstr>Komunikasi Terapeutik</vt:lpstr>
      <vt:lpstr>Manfaat komunikasi terapeutik</vt:lpstr>
      <vt:lpstr>Tujuan Komunikasi terapeutik  </vt:lpstr>
      <vt:lpstr>Prinsip komunikasi terapeutik</vt:lpstr>
      <vt:lpstr>Metode komunikasi terapeutik :</vt:lpstr>
      <vt:lpstr>Tahapan Komunikasi Terapeutik pada lansia</vt:lpstr>
      <vt:lpstr>Tahap Akhir Komunikasi Terapeutik</vt:lpstr>
      <vt:lpstr>Pendekatan Perawatan Lansia Dalam Konteks Komunikasi</vt:lpstr>
      <vt:lpstr>Hal perlu diperhatikan saat berinteraksi pada lansia</vt:lpstr>
      <vt:lpstr>Lanjutan….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mizam</dc:creator>
  <cp:lastModifiedBy>Latiful Hidayat</cp:lastModifiedBy>
  <cp:revision>24</cp:revision>
  <dcterms:created xsi:type="dcterms:W3CDTF">2022-07-26T00:36:51Z</dcterms:created>
  <dcterms:modified xsi:type="dcterms:W3CDTF">2024-07-30T03:24:01Z</dcterms:modified>
</cp:coreProperties>
</file>