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5"/>
  </p:notesMasterIdLst>
  <p:sldIdLst>
    <p:sldId id="256" r:id="rId2"/>
    <p:sldId id="564" r:id="rId3"/>
    <p:sldId id="565" r:id="rId4"/>
    <p:sldId id="567" r:id="rId5"/>
    <p:sldId id="300" r:id="rId6"/>
    <p:sldId id="302" r:id="rId7"/>
    <p:sldId id="303" r:id="rId8"/>
    <p:sldId id="304" r:id="rId9"/>
    <p:sldId id="614" r:id="rId10"/>
    <p:sldId id="615" r:id="rId11"/>
    <p:sldId id="309" r:id="rId12"/>
    <p:sldId id="617" r:id="rId13"/>
    <p:sldId id="319" r:id="rId14"/>
    <p:sldId id="320" r:id="rId15"/>
    <p:sldId id="618" r:id="rId16"/>
    <p:sldId id="283" r:id="rId17"/>
    <p:sldId id="621" r:id="rId18"/>
    <p:sldId id="622" r:id="rId19"/>
    <p:sldId id="272" r:id="rId20"/>
    <p:sldId id="625" r:id="rId21"/>
    <p:sldId id="588" r:id="rId22"/>
    <p:sldId id="424" r:id="rId23"/>
    <p:sldId id="428" r:id="rId24"/>
    <p:sldId id="433" r:id="rId25"/>
    <p:sldId id="278" r:id="rId26"/>
    <p:sldId id="280" r:id="rId27"/>
    <p:sldId id="281" r:id="rId28"/>
    <p:sldId id="626" r:id="rId29"/>
    <p:sldId id="627" r:id="rId30"/>
    <p:sldId id="296" r:id="rId31"/>
    <p:sldId id="628" r:id="rId32"/>
    <p:sldId id="629" r:id="rId33"/>
    <p:sldId id="597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8D8F6-A0D0-41FD-8A2B-9D4C28051A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1188B6A-CC28-43D2-B4A2-E553897E4C75}">
      <dgm:prSet phldrT="[Text]"/>
      <dgm:spPr/>
      <dgm:t>
        <a:bodyPr/>
        <a:lstStyle/>
        <a:p>
          <a:r>
            <a:rPr lang="id-ID" dirty="0"/>
            <a:t>Secondary survey</a:t>
          </a:r>
          <a:endParaRPr lang="id-ID" dirty="0">
            <a:solidFill>
              <a:schemeClr val="tx1"/>
            </a:solidFill>
          </a:endParaRPr>
        </a:p>
      </dgm:t>
    </dgm:pt>
    <dgm:pt modelId="{4CC34AF2-5F99-4B2B-BD89-4ABB37939137}" type="parTrans" cxnId="{46EAA3B9-8BDC-4B11-BE06-D55E0952A62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47AE9F2-A8F1-4834-ACEC-1625EBB06DA7}" type="sibTrans" cxnId="{46EAA3B9-8BDC-4B11-BE06-D55E0952A62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E4F41C08-7F65-4EF5-8007-743159F50242}">
      <dgm:prSet phldrT="[Text]"/>
      <dgm:spPr/>
      <dgm:t>
        <a:bodyPr/>
        <a:lstStyle/>
        <a:p>
          <a:r>
            <a:rPr lang="en-US" dirty="0"/>
            <a:t>K</a:t>
          </a:r>
          <a:r>
            <a:rPr lang="id-ID" dirty="0"/>
            <a:t>onsep START</a:t>
          </a:r>
          <a:endParaRPr lang="id-ID" dirty="0">
            <a:solidFill>
              <a:schemeClr val="tx1"/>
            </a:solidFill>
          </a:endParaRPr>
        </a:p>
      </dgm:t>
    </dgm:pt>
    <dgm:pt modelId="{ACF3BDFD-E1CA-4B25-A95C-718418F74A37}" type="parTrans" cxnId="{C34CAA0B-280D-4A77-9D39-65F290212DC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9641F34-4A59-41D2-8422-CB09E2404CC2}" type="sibTrans" cxnId="{C34CAA0B-280D-4A77-9D39-65F290212DC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DA300BA-0B51-4E85-96E5-E83D3348D7B2}">
      <dgm:prSet/>
      <dgm:spPr/>
      <dgm:t>
        <a:bodyPr/>
        <a:lstStyle/>
        <a:p>
          <a:r>
            <a:rPr lang="id-ID" dirty="0"/>
            <a:t>Primary survey</a:t>
          </a:r>
          <a:endParaRPr lang="id-ID" dirty="0">
            <a:solidFill>
              <a:schemeClr val="tx1"/>
            </a:solidFill>
          </a:endParaRPr>
        </a:p>
      </dgm:t>
    </dgm:pt>
    <dgm:pt modelId="{531CE60A-CFA2-43B6-A972-2BDC6E7F4BB6}" type="parTrans" cxnId="{D489C808-BB7F-4BA5-A523-FD238F4A5D80}">
      <dgm:prSet/>
      <dgm:spPr/>
      <dgm:t>
        <a:bodyPr/>
        <a:lstStyle/>
        <a:p>
          <a:endParaRPr lang="id-ID"/>
        </a:p>
      </dgm:t>
    </dgm:pt>
    <dgm:pt modelId="{CC550792-7A42-42D4-8ECB-D6E9D5593508}" type="sibTrans" cxnId="{D489C808-BB7F-4BA5-A523-FD238F4A5D80}">
      <dgm:prSet/>
      <dgm:spPr/>
      <dgm:t>
        <a:bodyPr/>
        <a:lstStyle/>
        <a:p>
          <a:endParaRPr lang="id-ID"/>
        </a:p>
      </dgm:t>
    </dgm:pt>
    <dgm:pt modelId="{FF260091-07AE-48C9-A895-6EF59853429D}" type="pres">
      <dgm:prSet presAssocID="{0E58D8F6-A0D0-41FD-8A2B-9D4C28051A81}" presName="linear" presStyleCnt="0">
        <dgm:presLayoutVars>
          <dgm:dir/>
          <dgm:animLvl val="lvl"/>
          <dgm:resizeHandles val="exact"/>
        </dgm:presLayoutVars>
      </dgm:prSet>
      <dgm:spPr/>
    </dgm:pt>
    <dgm:pt modelId="{A834AE65-8E02-4637-90E4-35CD39EF82B9}" type="pres">
      <dgm:prSet presAssocID="{9DA300BA-0B51-4E85-96E5-E83D3348D7B2}" presName="parentLin" presStyleCnt="0"/>
      <dgm:spPr/>
    </dgm:pt>
    <dgm:pt modelId="{25FC84D0-181B-4730-8D66-15E18FE688B5}" type="pres">
      <dgm:prSet presAssocID="{9DA300BA-0B51-4E85-96E5-E83D3348D7B2}" presName="parentLeftMargin" presStyleLbl="node1" presStyleIdx="0" presStyleCnt="3"/>
      <dgm:spPr/>
    </dgm:pt>
    <dgm:pt modelId="{BC3B9533-114B-4EF7-B79D-9BADCE78ADE9}" type="pres">
      <dgm:prSet presAssocID="{9DA300BA-0B51-4E85-96E5-E83D3348D7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680569-41B7-4BE8-833F-B07C3179B930}" type="pres">
      <dgm:prSet presAssocID="{9DA300BA-0B51-4E85-96E5-E83D3348D7B2}" presName="negativeSpace" presStyleCnt="0"/>
      <dgm:spPr/>
    </dgm:pt>
    <dgm:pt modelId="{4026F18B-5BD1-4CCB-8477-0106BD966584}" type="pres">
      <dgm:prSet presAssocID="{9DA300BA-0B51-4E85-96E5-E83D3348D7B2}" presName="childText" presStyleLbl="conFgAcc1" presStyleIdx="0" presStyleCnt="3">
        <dgm:presLayoutVars>
          <dgm:bulletEnabled val="1"/>
        </dgm:presLayoutVars>
      </dgm:prSet>
      <dgm:spPr/>
    </dgm:pt>
    <dgm:pt modelId="{8646A26E-4D5D-4178-ABD5-2119F9EB617A}" type="pres">
      <dgm:prSet presAssocID="{CC550792-7A42-42D4-8ECB-D6E9D5593508}" presName="spaceBetweenRectangles" presStyleCnt="0"/>
      <dgm:spPr/>
    </dgm:pt>
    <dgm:pt modelId="{8A4DEE78-D0FD-42A6-AE8B-ED611253397B}" type="pres">
      <dgm:prSet presAssocID="{31188B6A-CC28-43D2-B4A2-E553897E4C75}" presName="parentLin" presStyleCnt="0"/>
      <dgm:spPr/>
    </dgm:pt>
    <dgm:pt modelId="{A1520C08-0A6C-410D-ACCA-27C151C0D553}" type="pres">
      <dgm:prSet presAssocID="{31188B6A-CC28-43D2-B4A2-E553897E4C75}" presName="parentLeftMargin" presStyleLbl="node1" presStyleIdx="0" presStyleCnt="3"/>
      <dgm:spPr/>
    </dgm:pt>
    <dgm:pt modelId="{324D6FFB-2E48-4383-A826-8F0BA6258198}" type="pres">
      <dgm:prSet presAssocID="{31188B6A-CC28-43D2-B4A2-E553897E4C75}" presName="parentText" presStyleLbl="node1" presStyleIdx="1" presStyleCnt="3" custLinFactNeighborX="-24456">
        <dgm:presLayoutVars>
          <dgm:chMax val="0"/>
          <dgm:bulletEnabled val="1"/>
        </dgm:presLayoutVars>
      </dgm:prSet>
      <dgm:spPr/>
    </dgm:pt>
    <dgm:pt modelId="{41B15B09-623C-46F4-90CA-09E42F609FDB}" type="pres">
      <dgm:prSet presAssocID="{31188B6A-CC28-43D2-B4A2-E553897E4C75}" presName="negativeSpace" presStyleCnt="0"/>
      <dgm:spPr/>
    </dgm:pt>
    <dgm:pt modelId="{EF66B110-AC7C-4FCF-AE82-0482BB60A7DD}" type="pres">
      <dgm:prSet presAssocID="{31188B6A-CC28-43D2-B4A2-E553897E4C75}" presName="childText" presStyleLbl="conFgAcc1" presStyleIdx="1" presStyleCnt="3">
        <dgm:presLayoutVars>
          <dgm:bulletEnabled val="1"/>
        </dgm:presLayoutVars>
      </dgm:prSet>
      <dgm:spPr/>
    </dgm:pt>
    <dgm:pt modelId="{C571CDCC-CEFA-4DE7-9FE2-978BDE064B65}" type="pres">
      <dgm:prSet presAssocID="{C47AE9F2-A8F1-4834-ACEC-1625EBB06DA7}" presName="spaceBetweenRectangles" presStyleCnt="0"/>
      <dgm:spPr/>
    </dgm:pt>
    <dgm:pt modelId="{9CF53C5D-FF02-4050-8E88-A5C81E5C03E9}" type="pres">
      <dgm:prSet presAssocID="{E4F41C08-7F65-4EF5-8007-743159F50242}" presName="parentLin" presStyleCnt="0"/>
      <dgm:spPr/>
    </dgm:pt>
    <dgm:pt modelId="{BAB2252B-64A4-40EC-88F8-C55EF0E656A6}" type="pres">
      <dgm:prSet presAssocID="{E4F41C08-7F65-4EF5-8007-743159F50242}" presName="parentLeftMargin" presStyleLbl="node1" presStyleIdx="1" presStyleCnt="3"/>
      <dgm:spPr/>
    </dgm:pt>
    <dgm:pt modelId="{5C8739C4-6132-487E-A61F-9B56079A01E2}" type="pres">
      <dgm:prSet presAssocID="{E4F41C08-7F65-4EF5-8007-743159F5024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DD8A14-788D-46C2-AC8F-749855A32011}" type="pres">
      <dgm:prSet presAssocID="{E4F41C08-7F65-4EF5-8007-743159F50242}" presName="negativeSpace" presStyleCnt="0"/>
      <dgm:spPr/>
    </dgm:pt>
    <dgm:pt modelId="{580A6462-BFC5-43D8-A4D8-0DF83ADE3D7B}" type="pres">
      <dgm:prSet presAssocID="{E4F41C08-7F65-4EF5-8007-743159F5024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89C808-BB7F-4BA5-A523-FD238F4A5D80}" srcId="{0E58D8F6-A0D0-41FD-8A2B-9D4C28051A81}" destId="{9DA300BA-0B51-4E85-96E5-E83D3348D7B2}" srcOrd="0" destOrd="0" parTransId="{531CE60A-CFA2-43B6-A972-2BDC6E7F4BB6}" sibTransId="{CC550792-7A42-42D4-8ECB-D6E9D5593508}"/>
    <dgm:cxn modelId="{C34CAA0B-280D-4A77-9D39-65F290212DCA}" srcId="{0E58D8F6-A0D0-41FD-8A2B-9D4C28051A81}" destId="{E4F41C08-7F65-4EF5-8007-743159F50242}" srcOrd="2" destOrd="0" parTransId="{ACF3BDFD-E1CA-4B25-A95C-718418F74A37}" sibTransId="{39641F34-4A59-41D2-8422-CB09E2404CC2}"/>
    <dgm:cxn modelId="{FFE9270C-A4E9-42AB-BE3A-7A55C8C1D5E1}" type="presOf" srcId="{31188B6A-CC28-43D2-B4A2-E553897E4C75}" destId="{A1520C08-0A6C-410D-ACCA-27C151C0D553}" srcOrd="0" destOrd="0" presId="urn:microsoft.com/office/officeart/2005/8/layout/list1"/>
    <dgm:cxn modelId="{E161AA4C-E5B1-4945-9547-276D7CC9FE30}" type="presOf" srcId="{9DA300BA-0B51-4E85-96E5-E83D3348D7B2}" destId="{BC3B9533-114B-4EF7-B79D-9BADCE78ADE9}" srcOrd="1" destOrd="0" presId="urn:microsoft.com/office/officeart/2005/8/layout/list1"/>
    <dgm:cxn modelId="{46EAA3B9-8BDC-4B11-BE06-D55E0952A62F}" srcId="{0E58D8F6-A0D0-41FD-8A2B-9D4C28051A81}" destId="{31188B6A-CC28-43D2-B4A2-E553897E4C75}" srcOrd="1" destOrd="0" parTransId="{4CC34AF2-5F99-4B2B-BD89-4ABB37939137}" sibTransId="{C47AE9F2-A8F1-4834-ACEC-1625EBB06DA7}"/>
    <dgm:cxn modelId="{BEAFEAD5-5C11-463A-A420-03348BF66F9E}" type="presOf" srcId="{E4F41C08-7F65-4EF5-8007-743159F50242}" destId="{BAB2252B-64A4-40EC-88F8-C55EF0E656A6}" srcOrd="0" destOrd="0" presId="urn:microsoft.com/office/officeart/2005/8/layout/list1"/>
    <dgm:cxn modelId="{A469ABD9-5100-4D9F-A231-07E8AC304DB5}" type="presOf" srcId="{31188B6A-CC28-43D2-B4A2-E553897E4C75}" destId="{324D6FFB-2E48-4383-A826-8F0BA6258198}" srcOrd="1" destOrd="0" presId="urn:microsoft.com/office/officeart/2005/8/layout/list1"/>
    <dgm:cxn modelId="{DE2FFFE2-60AC-4C13-9D2A-B8687E206AD0}" type="presOf" srcId="{9DA300BA-0B51-4E85-96E5-E83D3348D7B2}" destId="{25FC84D0-181B-4730-8D66-15E18FE688B5}" srcOrd="0" destOrd="0" presId="urn:microsoft.com/office/officeart/2005/8/layout/list1"/>
    <dgm:cxn modelId="{2F4D7AEB-7CEB-42DF-BB44-1B8CA596165E}" type="presOf" srcId="{E4F41C08-7F65-4EF5-8007-743159F50242}" destId="{5C8739C4-6132-487E-A61F-9B56079A01E2}" srcOrd="1" destOrd="0" presId="urn:microsoft.com/office/officeart/2005/8/layout/list1"/>
    <dgm:cxn modelId="{AE8299F3-31C3-4B1F-BB11-31100F2BDC6D}" type="presOf" srcId="{0E58D8F6-A0D0-41FD-8A2B-9D4C28051A81}" destId="{FF260091-07AE-48C9-A895-6EF59853429D}" srcOrd="0" destOrd="0" presId="urn:microsoft.com/office/officeart/2005/8/layout/list1"/>
    <dgm:cxn modelId="{F5A9DA24-3F40-4D3B-A6FF-8B31A5C46BEE}" type="presParOf" srcId="{FF260091-07AE-48C9-A895-6EF59853429D}" destId="{A834AE65-8E02-4637-90E4-35CD39EF82B9}" srcOrd="0" destOrd="0" presId="urn:microsoft.com/office/officeart/2005/8/layout/list1"/>
    <dgm:cxn modelId="{30A33C53-921F-4C71-828F-493BF5DE1CDF}" type="presParOf" srcId="{A834AE65-8E02-4637-90E4-35CD39EF82B9}" destId="{25FC84D0-181B-4730-8D66-15E18FE688B5}" srcOrd="0" destOrd="0" presId="urn:microsoft.com/office/officeart/2005/8/layout/list1"/>
    <dgm:cxn modelId="{7D6D2DC2-CF6F-4436-9798-4C03CA98948C}" type="presParOf" srcId="{A834AE65-8E02-4637-90E4-35CD39EF82B9}" destId="{BC3B9533-114B-4EF7-B79D-9BADCE78ADE9}" srcOrd="1" destOrd="0" presId="urn:microsoft.com/office/officeart/2005/8/layout/list1"/>
    <dgm:cxn modelId="{D9C70C01-BFD2-4557-A2BC-549F8000C786}" type="presParOf" srcId="{FF260091-07AE-48C9-A895-6EF59853429D}" destId="{BC680569-41B7-4BE8-833F-B07C3179B930}" srcOrd="1" destOrd="0" presId="urn:microsoft.com/office/officeart/2005/8/layout/list1"/>
    <dgm:cxn modelId="{A066E774-BDB9-4C8B-8045-0EE985B7B5F6}" type="presParOf" srcId="{FF260091-07AE-48C9-A895-6EF59853429D}" destId="{4026F18B-5BD1-4CCB-8477-0106BD966584}" srcOrd="2" destOrd="0" presId="urn:microsoft.com/office/officeart/2005/8/layout/list1"/>
    <dgm:cxn modelId="{68045DCA-ED58-4ECD-AA88-63465EA50AF5}" type="presParOf" srcId="{FF260091-07AE-48C9-A895-6EF59853429D}" destId="{8646A26E-4D5D-4178-ABD5-2119F9EB617A}" srcOrd="3" destOrd="0" presId="urn:microsoft.com/office/officeart/2005/8/layout/list1"/>
    <dgm:cxn modelId="{5AA6B08A-7213-42C9-B5C7-913D68385B3C}" type="presParOf" srcId="{FF260091-07AE-48C9-A895-6EF59853429D}" destId="{8A4DEE78-D0FD-42A6-AE8B-ED611253397B}" srcOrd="4" destOrd="0" presId="urn:microsoft.com/office/officeart/2005/8/layout/list1"/>
    <dgm:cxn modelId="{A8D1E41C-1854-4B12-B6DF-3880A5AE1836}" type="presParOf" srcId="{8A4DEE78-D0FD-42A6-AE8B-ED611253397B}" destId="{A1520C08-0A6C-410D-ACCA-27C151C0D553}" srcOrd="0" destOrd="0" presId="urn:microsoft.com/office/officeart/2005/8/layout/list1"/>
    <dgm:cxn modelId="{FC62FFE6-79CB-4D11-8E03-55FEC6F20D54}" type="presParOf" srcId="{8A4DEE78-D0FD-42A6-AE8B-ED611253397B}" destId="{324D6FFB-2E48-4383-A826-8F0BA6258198}" srcOrd="1" destOrd="0" presId="urn:microsoft.com/office/officeart/2005/8/layout/list1"/>
    <dgm:cxn modelId="{19CBACD4-DCAF-47B1-B9D1-4744EE1F5A64}" type="presParOf" srcId="{FF260091-07AE-48C9-A895-6EF59853429D}" destId="{41B15B09-623C-46F4-90CA-09E42F609FDB}" srcOrd="5" destOrd="0" presId="urn:microsoft.com/office/officeart/2005/8/layout/list1"/>
    <dgm:cxn modelId="{0F9F5DED-CB44-4639-A6E3-D412F163AD58}" type="presParOf" srcId="{FF260091-07AE-48C9-A895-6EF59853429D}" destId="{EF66B110-AC7C-4FCF-AE82-0482BB60A7DD}" srcOrd="6" destOrd="0" presId="urn:microsoft.com/office/officeart/2005/8/layout/list1"/>
    <dgm:cxn modelId="{C2765E7F-86AC-46A0-87B4-5B264C983CF5}" type="presParOf" srcId="{FF260091-07AE-48C9-A895-6EF59853429D}" destId="{C571CDCC-CEFA-4DE7-9FE2-978BDE064B65}" srcOrd="7" destOrd="0" presId="urn:microsoft.com/office/officeart/2005/8/layout/list1"/>
    <dgm:cxn modelId="{470ADC7A-D2FA-4D01-87A2-530329C6CD99}" type="presParOf" srcId="{FF260091-07AE-48C9-A895-6EF59853429D}" destId="{9CF53C5D-FF02-4050-8E88-A5C81E5C03E9}" srcOrd="8" destOrd="0" presId="urn:microsoft.com/office/officeart/2005/8/layout/list1"/>
    <dgm:cxn modelId="{747EBD76-F38D-4FA4-B76C-1B467188D158}" type="presParOf" srcId="{9CF53C5D-FF02-4050-8E88-A5C81E5C03E9}" destId="{BAB2252B-64A4-40EC-88F8-C55EF0E656A6}" srcOrd="0" destOrd="0" presId="urn:microsoft.com/office/officeart/2005/8/layout/list1"/>
    <dgm:cxn modelId="{6610ED83-8B60-46B7-BD07-477146C3BE43}" type="presParOf" srcId="{9CF53C5D-FF02-4050-8E88-A5C81E5C03E9}" destId="{5C8739C4-6132-487E-A61F-9B56079A01E2}" srcOrd="1" destOrd="0" presId="urn:microsoft.com/office/officeart/2005/8/layout/list1"/>
    <dgm:cxn modelId="{C24EEBC6-B0B9-4093-B542-1BCA0EE82A29}" type="presParOf" srcId="{FF260091-07AE-48C9-A895-6EF59853429D}" destId="{21DD8A14-788D-46C2-AC8F-749855A32011}" srcOrd="9" destOrd="0" presId="urn:microsoft.com/office/officeart/2005/8/layout/list1"/>
    <dgm:cxn modelId="{9A887E80-42B0-4014-8DB9-0AB935324371}" type="presParOf" srcId="{FF260091-07AE-48C9-A895-6EF59853429D}" destId="{580A6462-BFC5-43D8-A4D8-0DF83ADE3D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F18B-5BD1-4CCB-8477-0106BD966584}">
      <dsp:nvSpPr>
        <dsp:cNvPr id="0" name=""/>
        <dsp:cNvSpPr/>
      </dsp:nvSpPr>
      <dsp:spPr>
        <a:xfrm>
          <a:off x="0" y="526355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B9533-114B-4EF7-B79D-9BADCE78ADE9}">
      <dsp:nvSpPr>
        <dsp:cNvPr id="0" name=""/>
        <dsp:cNvSpPr/>
      </dsp:nvSpPr>
      <dsp:spPr>
        <a:xfrm>
          <a:off x="406400" y="9755"/>
          <a:ext cx="56896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Primary survey</a:t>
          </a:r>
          <a:endParaRPr lang="id-ID" sz="3500" kern="1200" dirty="0">
            <a:solidFill>
              <a:schemeClr val="tx1"/>
            </a:solidFill>
          </a:endParaRPr>
        </a:p>
      </dsp:txBody>
      <dsp:txXfrm>
        <a:off x="456837" y="60192"/>
        <a:ext cx="5588726" cy="932326"/>
      </dsp:txXfrm>
    </dsp:sp>
    <dsp:sp modelId="{EF66B110-AC7C-4FCF-AE82-0482BB60A7DD}">
      <dsp:nvSpPr>
        <dsp:cNvPr id="0" name=""/>
        <dsp:cNvSpPr/>
      </dsp:nvSpPr>
      <dsp:spPr>
        <a:xfrm>
          <a:off x="0" y="2113956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D6FFB-2E48-4383-A826-8F0BA6258198}">
      <dsp:nvSpPr>
        <dsp:cNvPr id="0" name=""/>
        <dsp:cNvSpPr/>
      </dsp:nvSpPr>
      <dsp:spPr>
        <a:xfrm>
          <a:off x="307010" y="1597356"/>
          <a:ext cx="56896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Secondary survey</a:t>
          </a:r>
          <a:endParaRPr lang="id-ID" sz="3500" kern="1200" dirty="0">
            <a:solidFill>
              <a:schemeClr val="tx1"/>
            </a:solidFill>
          </a:endParaRPr>
        </a:p>
      </dsp:txBody>
      <dsp:txXfrm>
        <a:off x="357447" y="1647793"/>
        <a:ext cx="5588726" cy="932326"/>
      </dsp:txXfrm>
    </dsp:sp>
    <dsp:sp modelId="{580A6462-BFC5-43D8-A4D8-0DF83ADE3D7B}">
      <dsp:nvSpPr>
        <dsp:cNvPr id="0" name=""/>
        <dsp:cNvSpPr/>
      </dsp:nvSpPr>
      <dsp:spPr>
        <a:xfrm>
          <a:off x="0" y="3701556"/>
          <a:ext cx="81280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39C4-6132-487E-A61F-9B56079A01E2}">
      <dsp:nvSpPr>
        <dsp:cNvPr id="0" name=""/>
        <dsp:cNvSpPr/>
      </dsp:nvSpPr>
      <dsp:spPr>
        <a:xfrm>
          <a:off x="406400" y="3184956"/>
          <a:ext cx="568960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</a:t>
          </a:r>
          <a:r>
            <a:rPr lang="id-ID" sz="3500" kern="1200" dirty="0"/>
            <a:t>onsep START</a:t>
          </a:r>
          <a:endParaRPr lang="id-ID" sz="3500" kern="1200" dirty="0">
            <a:solidFill>
              <a:schemeClr val="tx1"/>
            </a:solidFill>
          </a:endParaRPr>
        </a:p>
      </dsp:txBody>
      <dsp:txXfrm>
        <a:off x="456837" y="3235393"/>
        <a:ext cx="5588726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2570-C103-4EAC-8130-E63F5C9E90DF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D75BF-8D05-4253-9C12-9E158CD9746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680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14952-F0A7-4F17-A460-1E30478B345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26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0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5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6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9225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6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3A7D-D67C-4B02-82F3-1F459D483BD4}" type="datetimeFigureOut">
              <a:rPr lang="id-ID" smtClean="0"/>
              <a:t>02/07/2025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DA81-F6B3-4874-954D-DFCEB3C4FC92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72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4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2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  <p:sldLayoutId id="2147483727" r:id="rId12"/>
    <p:sldLayoutId id="2147483728" r:id="rId13"/>
    <p:sldLayoutId id="2147483729" r:id="rId14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82D8C-34DF-49FE-A371-A66194D1D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563757"/>
            <a:ext cx="3208866" cy="190499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Departemen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keperawatan</a:t>
            </a:r>
            <a:r>
              <a:rPr lang="en-US" dirty="0">
                <a:solidFill>
                  <a:srgbClr val="FFFFFF"/>
                </a:solidFill>
              </a:rPr>
              <a:t> GADAR &amp; </a:t>
            </a:r>
            <a:r>
              <a:rPr lang="en-US" dirty="0" err="1">
                <a:solidFill>
                  <a:srgbClr val="FFFFFF"/>
                </a:solidFill>
              </a:rPr>
              <a:t>kritis</a:t>
            </a:r>
            <a:endParaRPr lang="id-ID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961EB-F3E1-41A4-9D31-778CCAC60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2" y="601201"/>
            <a:ext cx="8023299" cy="579113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E37E93A-4AD8-40BB-9507-D6863E787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5145513"/>
            <a:ext cx="3208866" cy="7388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>
                    <a:alpha val="75000"/>
                  </a:srgbClr>
                </a:solidFill>
              </a:rPr>
              <a:t>ABDUL QODIR</a:t>
            </a:r>
            <a:endParaRPr lang="id-ID" sz="2400" dirty="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152D-798F-417F-89A6-462C1C74D37F}"/>
              </a:ext>
            </a:extLst>
          </p:cNvPr>
          <p:cNvSpPr txBox="1"/>
          <p:nvPr/>
        </p:nvSpPr>
        <p:spPr>
          <a:xfrm flipH="1">
            <a:off x="4140202" y="1152939"/>
            <a:ext cx="380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>
                <a:solidFill>
                  <a:srgbClr val="C00000"/>
                </a:solidFill>
              </a:rPr>
              <a:t>TRIAGE</a:t>
            </a:r>
            <a:endParaRPr lang="en-US" sz="20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BCLS</a:t>
            </a:r>
            <a:endParaRPr lang="id-ID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7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87017" y="2133600"/>
            <a:ext cx="5685184" cy="2478157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cedera</a:t>
            </a:r>
            <a:r>
              <a:rPr lang="en-US" sz="2800" dirty="0"/>
              <a:t> </a:t>
            </a:r>
            <a:r>
              <a:rPr lang="en-US" sz="2800" dirty="0" err="1"/>
              <a:t>leher</a:t>
            </a:r>
            <a:r>
              <a:rPr lang="en-US" sz="2800" dirty="0"/>
              <a:t>, </a:t>
            </a: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head-tilt </a:t>
            </a:r>
            <a:r>
              <a:rPr lang="en-US" sz="2800" dirty="0" err="1"/>
              <a:t>atau</a:t>
            </a:r>
            <a:r>
              <a:rPr lang="en-US" sz="2800" dirty="0"/>
              <a:t> chin-lift </a:t>
            </a:r>
            <a:r>
              <a:rPr lang="en-US" sz="2800" dirty="0" err="1"/>
              <a:t>tapi</a:t>
            </a:r>
            <a:r>
              <a:rPr lang="en-US" sz="2800" dirty="0"/>
              <a:t>        </a:t>
            </a:r>
            <a:r>
              <a:rPr lang="id-ID" sz="2800" dirty="0"/>
              <a:t>J</a:t>
            </a:r>
            <a:r>
              <a:rPr lang="en-US" sz="2800" dirty="0"/>
              <a:t>aw thrust</a:t>
            </a:r>
          </a:p>
          <a:p>
            <a:pPr eaLnBrk="1" hangingPunct="1">
              <a:buFont typeface="Wingdings" pitchFamily="2" charset="2"/>
              <a:buNone/>
            </a:pPr>
            <a:endParaRPr lang="id-ID" sz="4000" dirty="0"/>
          </a:p>
        </p:txBody>
      </p:sp>
      <p:pic>
        <p:nvPicPr>
          <p:cNvPr id="2048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92360" y="1032524"/>
            <a:ext cx="3228975" cy="2202151"/>
          </a:xfrm>
          <a:noFill/>
        </p:spPr>
      </p:pic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3122" y="4100910"/>
            <a:ext cx="4191000" cy="2323618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17EFAD-A374-42A5-962E-209DB556E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7880" y="3344910"/>
            <a:ext cx="3468757" cy="2931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95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1192" y="702156"/>
            <a:ext cx="11029616" cy="740664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Mekanikal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mempertahankan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81192" y="2340864"/>
            <a:ext cx="6296686" cy="381498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000" dirty="0"/>
              <a:t>Oral airway</a:t>
            </a:r>
            <a:r>
              <a:rPr lang="id-ID" sz="4000" dirty="0"/>
              <a:t> (OPT)</a:t>
            </a:r>
            <a:endParaRPr lang="en-US" sz="4000" dirty="0"/>
          </a:p>
          <a:p>
            <a:pPr eaLnBrk="1" hangingPunct="1"/>
            <a:r>
              <a:rPr lang="en-US" sz="4000" dirty="0"/>
              <a:t>Nasal airway</a:t>
            </a:r>
          </a:p>
          <a:p>
            <a:pPr eaLnBrk="1" hangingPunct="1"/>
            <a:r>
              <a:rPr lang="en-US" sz="4000" dirty="0" err="1"/>
              <a:t>Endotracheal</a:t>
            </a:r>
            <a:r>
              <a:rPr lang="en-US" sz="4000" dirty="0"/>
              <a:t> tube</a:t>
            </a:r>
          </a:p>
          <a:p>
            <a:pPr eaLnBrk="1" hangingPunct="1"/>
            <a:endParaRPr lang="en-US" sz="4000" dirty="0"/>
          </a:p>
          <a:p>
            <a:pPr eaLnBrk="1" hangingPunct="1"/>
            <a:endParaRPr lang="en-US" sz="4000" dirty="0"/>
          </a:p>
          <a:p>
            <a:pPr eaLnBrk="1" hangingPunct="1"/>
            <a:r>
              <a:rPr lang="en-US" sz="4000" dirty="0"/>
              <a:t>Suction </a:t>
            </a:r>
            <a:r>
              <a:rPr lang="en-US" sz="4000" dirty="0">
                <a:sym typeface="Wingdings" pitchFamily="2" charset="2"/>
              </a:rPr>
              <a:t> </a:t>
            </a:r>
            <a:r>
              <a:rPr lang="en-US" sz="4000" dirty="0" err="1">
                <a:sym typeface="Wingdings" pitchFamily="2" charset="2"/>
              </a:rPr>
              <a:t>j</a:t>
            </a:r>
            <a:r>
              <a:rPr lang="en-US" sz="3000" dirty="0" err="1">
                <a:sym typeface="Wingdings" pitchFamily="2" charset="2"/>
              </a:rPr>
              <a:t>ika</a:t>
            </a:r>
            <a:r>
              <a:rPr lang="en-US" sz="3000" dirty="0">
                <a:sym typeface="Wingdings" pitchFamily="2" charset="2"/>
              </a:rPr>
              <a:t> </a:t>
            </a:r>
            <a:r>
              <a:rPr lang="en-US" sz="3000" dirty="0" err="1">
                <a:sym typeface="Wingdings" pitchFamily="2" charset="2"/>
              </a:rPr>
              <a:t>sumbatan</a:t>
            </a:r>
            <a:r>
              <a:rPr lang="en-US" sz="3000" dirty="0">
                <a:sym typeface="Wingdings" pitchFamily="2" charset="2"/>
              </a:rPr>
              <a:t> </a:t>
            </a:r>
            <a:r>
              <a:rPr lang="en-US" sz="3000" dirty="0" err="1">
                <a:sym typeface="Wingdings" pitchFamily="2" charset="2"/>
              </a:rPr>
              <a:t>berupa</a:t>
            </a:r>
            <a:r>
              <a:rPr lang="en-US" sz="3000" dirty="0">
                <a:sym typeface="Wingdings" pitchFamily="2" charset="2"/>
              </a:rPr>
              <a:t> </a:t>
            </a:r>
            <a:r>
              <a:rPr lang="en-US" sz="3000" dirty="0" err="1">
                <a:sym typeface="Wingdings" pitchFamily="2" charset="2"/>
              </a:rPr>
              <a:t>cairan</a:t>
            </a:r>
            <a:endParaRPr lang="en-US" sz="3000" dirty="0"/>
          </a:p>
        </p:txBody>
      </p:sp>
      <p:sp>
        <p:nvSpPr>
          <p:cNvPr id="4" name="Plus 3"/>
          <p:cNvSpPr/>
          <p:nvPr/>
        </p:nvSpPr>
        <p:spPr>
          <a:xfrm>
            <a:off x="2895600" y="4343400"/>
            <a:ext cx="8382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77878" y="2667513"/>
            <a:ext cx="4492487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/>
              <a:t>Indikasi GCS &lt; 8</a:t>
            </a:r>
          </a:p>
          <a:p>
            <a:endParaRPr lang="id-ID" sz="2000" dirty="0"/>
          </a:p>
          <a:p>
            <a:r>
              <a:rPr lang="id-ID" sz="2000" dirty="0"/>
              <a:t>Kontra indikasi Nasophrygeal air way – fraktur basis cranii</a:t>
            </a:r>
          </a:p>
        </p:txBody>
      </p:sp>
    </p:spTree>
    <p:extLst>
      <p:ext uri="{BB962C8B-B14F-4D97-AF65-F5344CB8AC3E}">
        <p14:creationId xmlns:p14="http://schemas.microsoft.com/office/powerpoint/2010/main" val="253718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6835" y="549276"/>
            <a:ext cx="9860654" cy="1431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/>
              <a:t>Intubasi</a:t>
            </a:r>
            <a:r>
              <a:rPr lang="en-US" dirty="0"/>
              <a:t> </a:t>
            </a:r>
            <a:r>
              <a:rPr lang="en-US" dirty="0" err="1"/>
              <a:t>endotracheal</a:t>
            </a:r>
            <a:br>
              <a:rPr lang="en-US" dirty="0"/>
            </a:b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laringoskopik</a:t>
            </a:r>
            <a:r>
              <a:rPr lang="en-US" dirty="0"/>
              <a:t> </a:t>
            </a:r>
            <a:r>
              <a:rPr lang="en-US" dirty="0" err="1"/>
              <a:t>orotracheal</a:t>
            </a:r>
            <a:endParaRPr lang="en-US" dirty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20417" y="1981201"/>
            <a:ext cx="4247322" cy="3962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3200" dirty="0" err="1"/>
              <a:t>Indikasi</a:t>
            </a:r>
            <a:r>
              <a:rPr lang="en-US" sz="3200" dirty="0"/>
              <a:t>:</a:t>
            </a:r>
          </a:p>
          <a:p>
            <a:pPr eaLnBrk="1" hangingPunct="1"/>
            <a:r>
              <a:rPr lang="en-US" sz="2000" b="1" dirty="0" err="1"/>
              <a:t>Gagal</a:t>
            </a:r>
            <a:r>
              <a:rPr lang="en-US" sz="2000" b="1" dirty="0"/>
              <a:t> </a:t>
            </a:r>
            <a:r>
              <a:rPr lang="en-US" sz="2000" b="1" dirty="0" err="1"/>
              <a:t>mempertahankan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melindungi</a:t>
            </a:r>
            <a:r>
              <a:rPr lang="en-US" sz="2000" b="1" dirty="0"/>
              <a:t> </a:t>
            </a:r>
            <a:r>
              <a:rPr lang="en-US" sz="2000" b="1" dirty="0" err="1"/>
              <a:t>Jalan</a:t>
            </a:r>
            <a:r>
              <a:rPr lang="en-US" sz="2000" b="1" dirty="0"/>
              <a:t> </a:t>
            </a:r>
            <a:r>
              <a:rPr lang="en-US" sz="2000" b="1" dirty="0" err="1"/>
              <a:t>Nafas</a:t>
            </a:r>
            <a:r>
              <a:rPr lang="en-US" sz="2000" dirty="0"/>
              <a:t> (edema </a:t>
            </a:r>
            <a:r>
              <a:rPr lang="en-US" sz="2000" dirty="0" err="1"/>
              <a:t>laring</a:t>
            </a:r>
            <a:r>
              <a:rPr lang="en-US" sz="2000" dirty="0"/>
              <a:t>)</a:t>
            </a:r>
          </a:p>
          <a:p>
            <a:pPr eaLnBrk="1" hangingPunct="1"/>
            <a:r>
              <a:rPr lang="en-US" sz="2000" b="1" dirty="0" err="1"/>
              <a:t>Gagal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oksigenasi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Ventilasi</a:t>
            </a:r>
            <a:r>
              <a:rPr lang="en-US" sz="2000" dirty="0"/>
              <a:t> </a:t>
            </a:r>
          </a:p>
          <a:p>
            <a:pPr eaLnBrk="1" hangingPunct="1"/>
            <a:endParaRPr lang="id-ID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1DEF62-D046-4008-91CD-52D6058C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9388" y="1006820"/>
            <a:ext cx="3749675" cy="276225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BDA408F-1F19-448A-9543-0540331A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12406" y="3681620"/>
            <a:ext cx="3181350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90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Bedah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endParaRPr lang="en-US" sz="3000" dirty="0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88088" y="2166730"/>
            <a:ext cx="10522720" cy="99391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 err="1"/>
              <a:t>Indikasi</a:t>
            </a:r>
            <a:endParaRPr lang="en-US" sz="4000" b="1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memakai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lain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mengamankan</a:t>
            </a:r>
            <a:r>
              <a:rPr lang="en-US" sz="2800" dirty="0"/>
              <a:t> </a:t>
            </a:r>
            <a:r>
              <a:rPr lang="en-US" sz="2800" dirty="0" err="1"/>
              <a:t>jalan</a:t>
            </a:r>
            <a:r>
              <a:rPr lang="en-US" sz="2800" dirty="0"/>
              <a:t> </a:t>
            </a:r>
            <a:r>
              <a:rPr lang="en-US" sz="2800" dirty="0" err="1"/>
              <a:t>nafas</a:t>
            </a:r>
            <a:endParaRPr lang="id-ID" sz="2800" dirty="0"/>
          </a:p>
        </p:txBody>
      </p:sp>
      <p:pic>
        <p:nvPicPr>
          <p:cNvPr id="4" name="Picture 3" descr="220px-Tracheostomy_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38600"/>
            <a:ext cx="2235200" cy="1524000"/>
          </a:xfrm>
          <a:prstGeom prst="rect">
            <a:avLst/>
          </a:prstGeom>
        </p:spPr>
      </p:pic>
      <p:pic>
        <p:nvPicPr>
          <p:cNvPr id="5" name="Picture 4" descr="tracheostom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581401"/>
            <a:ext cx="1828800" cy="2223135"/>
          </a:xfrm>
          <a:prstGeom prst="rect">
            <a:avLst/>
          </a:prstGeom>
        </p:spPr>
      </p:pic>
      <p:pic>
        <p:nvPicPr>
          <p:cNvPr id="6" name="Picture 5" descr="X2604-C-6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14800"/>
            <a:ext cx="2628900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4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5130" y="2087880"/>
            <a:ext cx="956807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3200" dirty="0" err="1"/>
              <a:t>Penumpukan</a:t>
            </a:r>
            <a:r>
              <a:rPr lang="en-US" sz="3200" dirty="0"/>
              <a:t> </a:t>
            </a:r>
            <a:r>
              <a:rPr lang="en-US" sz="3200" dirty="0" err="1"/>
              <a:t>cairan</a:t>
            </a:r>
            <a:r>
              <a:rPr lang="en-US" sz="3200" dirty="0"/>
              <a:t>			</a:t>
            </a:r>
          </a:p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3200" dirty="0"/>
              <a:t>	</a:t>
            </a:r>
            <a:r>
              <a:rPr lang="en-US" sz="3200" dirty="0">
                <a:sym typeface="Wingdings" pitchFamily="2" charset="2"/>
              </a:rPr>
              <a:t> Suction </a:t>
            </a:r>
          </a:p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endParaRPr lang="en-US" sz="3200" dirty="0">
              <a:sym typeface="Wingdings" pitchFamily="2" charset="2"/>
            </a:endParaRPr>
          </a:p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3200" dirty="0">
                <a:sym typeface="Wingdings" pitchFamily="2" charset="2"/>
              </a:rPr>
              <a:t>	     Pressure   	</a:t>
            </a:r>
            <a:r>
              <a:rPr lang="en-US" sz="2400" dirty="0" err="1">
                <a:sym typeface="Wingdings" pitchFamily="2" charset="2"/>
              </a:rPr>
              <a:t>bayi</a:t>
            </a:r>
            <a:r>
              <a:rPr lang="en-US" sz="2400" dirty="0">
                <a:sym typeface="Wingdings" pitchFamily="2" charset="2"/>
              </a:rPr>
              <a:t>                60-100 mmHg</a:t>
            </a:r>
          </a:p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00" dirty="0">
                <a:sym typeface="Wingdings" pitchFamily="2" charset="2"/>
              </a:rPr>
              <a:t>					</a:t>
            </a:r>
            <a:r>
              <a:rPr lang="en-US" sz="2400" dirty="0" err="1">
                <a:sym typeface="Wingdings" pitchFamily="2" charset="2"/>
              </a:rPr>
              <a:t>anak</a:t>
            </a:r>
            <a:r>
              <a:rPr lang="en-US" sz="2400" dirty="0">
                <a:sym typeface="Wingdings" pitchFamily="2" charset="2"/>
              </a:rPr>
              <a:t> 		100-120 mmHg</a:t>
            </a:r>
          </a:p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2400" dirty="0">
                <a:sym typeface="Wingdings" pitchFamily="2" charset="2"/>
              </a:rPr>
              <a:t>					</a:t>
            </a:r>
            <a:r>
              <a:rPr lang="en-US" sz="2400" dirty="0" err="1">
                <a:sym typeface="Wingdings" pitchFamily="2" charset="2"/>
              </a:rPr>
              <a:t>dewasa</a:t>
            </a:r>
            <a:r>
              <a:rPr lang="en-US" sz="2400" dirty="0">
                <a:sym typeface="Wingdings" pitchFamily="2" charset="2"/>
              </a:rPr>
              <a:t> 	120-200 mmHg</a:t>
            </a:r>
          </a:p>
          <a:p>
            <a:pPr marL="228600" lvl="2" indent="-246888">
              <a:spcBef>
                <a:spcPct val="20000"/>
              </a:spcBef>
              <a:buClr>
                <a:schemeClr val="accent2"/>
              </a:buClr>
              <a:buSzPct val="70000"/>
              <a:defRPr/>
            </a:pPr>
            <a:r>
              <a:rPr lang="en-US" sz="3200" dirty="0"/>
              <a:t>	</a:t>
            </a:r>
            <a:endParaRPr lang="en-US" sz="2600" dirty="0"/>
          </a:p>
        </p:txBody>
      </p:sp>
      <p:pic>
        <p:nvPicPr>
          <p:cNvPr id="5" name="Picture 4" descr="Schuco-Vac_130_Suction_Mac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97" y="1296516"/>
            <a:ext cx="3200400" cy="21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DE9CDC-7FFC-4ACB-A7EA-9183AA57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69" y="2927040"/>
            <a:ext cx="4654894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d-ID" sz="4400" dirty="0"/>
              <a:t>TRIAGE</a:t>
            </a:r>
            <a:br>
              <a:rPr lang="id-ID" sz="2000" dirty="0"/>
            </a:br>
            <a:r>
              <a:rPr lang="en-US" sz="2000" dirty="0">
                <a:latin typeface="Comic Sans MS" pitchFamily="66" charset="0"/>
              </a:rPr>
              <a:t>START METHODE</a:t>
            </a:r>
            <a:r>
              <a:rPr lang="id-ID" sz="2000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(SIMPLE TRIAGE &amp; RAPID TREATMENT</a:t>
            </a:r>
            <a:r>
              <a:rPr lang="id-ID" sz="2000" dirty="0">
                <a:latin typeface="Comic Sans MS" pitchFamily="66" charset="0"/>
              </a:rPr>
              <a:t>)</a:t>
            </a:r>
            <a:endParaRPr lang="id-ID" sz="2000" dirty="0"/>
          </a:p>
        </p:txBody>
      </p:sp>
      <p:pic>
        <p:nvPicPr>
          <p:cNvPr id="5" name="Picture 2" descr="http://medictests.com/wp-content/uploads/2011/04/startflow1.jpg">
            <a:extLst>
              <a:ext uri="{FF2B5EF4-FFF2-40B4-BE49-F238E27FC236}">
                <a16:creationId xmlns:a16="http://schemas.microsoft.com/office/drawing/2014/main" id="{12AB8274-D39D-47E9-BC63-57573E0C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19" y="-177282"/>
            <a:ext cx="632460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5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21" y="874643"/>
            <a:ext cx="10913165" cy="525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Seorang laki-laki</a:t>
            </a:r>
            <a:r>
              <a:rPr lang="en-US" dirty="0"/>
              <a:t>, </a:t>
            </a:r>
            <a:r>
              <a:rPr lang="id-ID" dirty="0"/>
              <a:t>60 tahun</a:t>
            </a:r>
            <a:r>
              <a:rPr lang="en-US" dirty="0"/>
              <a:t>,</a:t>
            </a:r>
            <a:r>
              <a:rPr lang="id-ID" dirty="0"/>
              <a:t> diant</a:t>
            </a:r>
            <a:r>
              <a:rPr lang="en-US" dirty="0"/>
              <a:t>a</a:t>
            </a:r>
            <a:r>
              <a:rPr lang="id-ID" dirty="0"/>
              <a:t>r ke IGD karena tidak sadarkan diri. Hasil pengkajian : riwayat jatuh di kamar mandi, GCS E2M4V3, tampak jejas di area frontal, </a:t>
            </a:r>
            <a:r>
              <a:rPr lang="id-ID" b="1" dirty="0">
                <a:solidFill>
                  <a:srgbClr val="FF0000"/>
                </a:solidFill>
              </a:rPr>
              <a:t>lemah dan terdengar bunyi napas gurgling</a:t>
            </a:r>
            <a:r>
              <a:rPr lang="id-ID" dirty="0"/>
              <a:t>. TD 150/100 mmHg, frekuensi nadi 64x/menit, </a:t>
            </a:r>
            <a:r>
              <a:rPr lang="id-ID" dirty="0">
                <a:solidFill>
                  <a:srgbClr val="FF0000"/>
                </a:solidFill>
              </a:rPr>
              <a:t>frekuensi napas 26 x/meni</a:t>
            </a:r>
            <a:r>
              <a:rPr lang="id-ID" dirty="0"/>
              <a:t>t, dan akral teraba dingin. Hasil CT Scan : stroke infark hemisfer sinistra.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Apakah tindakan yang harus dilakukan pada kasus tersebut?</a:t>
            </a:r>
          </a:p>
          <a:p>
            <a:pPr marL="457200" indent="-457200">
              <a:buFont typeface="+mj-lt"/>
              <a:buAutoNum type="alphaUcPeriod"/>
            </a:pPr>
            <a:r>
              <a:rPr lang="id-ID" b="1" dirty="0"/>
              <a:t>Melakukan penghisapan lendir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/>
              <a:t>Mengatur posisi semi fowler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/>
              <a:t>Memasang oksigen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/>
              <a:t>Memasang ETT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/>
              <a:t>Memasang OPA 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666591" y="3341577"/>
            <a:ext cx="325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>
                <a:sym typeface="Symbol"/>
              </a:rPr>
              <a:t></a:t>
            </a:r>
            <a:endParaRPr lang="id-ID" sz="2000" dirty="0"/>
          </a:p>
          <a:p>
            <a:pPr lvl="0"/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4664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3E57E-8953-44E0-AE51-7C827C918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61866"/>
            <a:ext cx="11370365" cy="5793507"/>
          </a:xfrm>
        </p:spPr>
        <p:txBody>
          <a:bodyPr/>
          <a:lstStyle/>
          <a:p>
            <a:pPr marL="0" lvl="0" indent="0">
              <a:buNone/>
            </a:pPr>
            <a:r>
              <a:rPr lang="id-ID" b="1" dirty="0"/>
              <a:t>Triage</a:t>
            </a:r>
          </a:p>
          <a:p>
            <a:pPr marL="0" lvl="0" indent="0">
              <a:buNone/>
            </a:pPr>
            <a:r>
              <a:rPr lang="en-US" dirty="0" err="1"/>
              <a:t>Seorang</a:t>
            </a:r>
            <a:r>
              <a:rPr lang="id-ID" dirty="0"/>
              <a:t> lai-laki berusia 38 tahun di antar ke IGD karena kecelakaan. Hasi pengkajian : tampak jejas di area dada, </a:t>
            </a:r>
            <a:r>
              <a:rPr lang="id-ID" dirty="0">
                <a:solidFill>
                  <a:srgbClr val="FF0000"/>
                </a:solidFill>
              </a:rPr>
              <a:t>bunyi jantung menjauh dan JVP meningkat. TD 85/50 mmHg, Frekuensi nadi 116 x/menit, dan frekuensi napas 28 x/menit.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Apakah label warna triage pada kasus tersebut?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Merah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Kuning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Hijau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Biru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Hitam</a:t>
            </a:r>
          </a:p>
          <a:p>
            <a:endParaRPr lang="id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A38055-0ED9-447F-825D-64C162715D57}"/>
              </a:ext>
            </a:extLst>
          </p:cNvPr>
          <p:cNvSpPr txBox="1">
            <a:spLocks/>
          </p:cNvSpPr>
          <p:nvPr/>
        </p:nvSpPr>
        <p:spPr>
          <a:xfrm>
            <a:off x="4139952" y="4027027"/>
            <a:ext cx="5272934" cy="2262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/>
              <a:t>Strategi : prioritas pasien ditentukan oleh label warna triage berdasarkan tanda klinis yang mengancam nyawa (ABCD)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8692D-2612-459A-8404-181F6890C9C2}"/>
              </a:ext>
            </a:extLst>
          </p:cNvPr>
          <p:cNvSpPr/>
          <p:nvPr/>
        </p:nvSpPr>
        <p:spPr>
          <a:xfrm>
            <a:off x="2073555" y="3269446"/>
            <a:ext cx="450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ym typeface="Symbol"/>
              </a:rPr>
              <a:t></a:t>
            </a:r>
            <a:endParaRPr lang="id-ID" sz="2000" dirty="0"/>
          </a:p>
          <a:p>
            <a:pPr lvl="0"/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154617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B18B11-57BA-446B-85E2-AB2D0F021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11092070" cy="579350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/>
              <a:t>Seorang</a:t>
            </a:r>
            <a:r>
              <a:rPr lang="id-ID" dirty="0"/>
              <a:t> la</a:t>
            </a:r>
            <a:r>
              <a:rPr lang="en-US" dirty="0"/>
              <a:t>k</a:t>
            </a:r>
            <a:r>
              <a:rPr lang="id-ID" dirty="0"/>
              <a:t>i-laki</a:t>
            </a:r>
            <a:r>
              <a:rPr lang="en-US" dirty="0"/>
              <a:t>, </a:t>
            </a:r>
            <a:r>
              <a:rPr lang="id-ID" dirty="0"/>
              <a:t>38 tahun</a:t>
            </a:r>
            <a:r>
              <a:rPr lang="en-US" dirty="0"/>
              <a:t>,</a:t>
            </a:r>
            <a:r>
              <a:rPr lang="id-ID" dirty="0"/>
              <a:t> di antar ke </a:t>
            </a:r>
            <a:r>
              <a:rPr lang="en-US" dirty="0"/>
              <a:t>U</a:t>
            </a:r>
            <a:r>
              <a:rPr lang="id-ID" dirty="0"/>
              <a:t>GD karena kecelakaan. Hasil pengkajian: tampak jejas di area dada, bunyi jantung menjauh dan JVP meningkat. TD 85/50 mmHg, Frekuensi nadi 116 x/menit, dan frekuensi napas 28 x/menit.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Apakah label warna triage pada kasus tersebut?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Merah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Kuning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Hijau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Biru</a:t>
            </a:r>
          </a:p>
          <a:p>
            <a:pPr marL="457200" lvl="0" indent="-457200">
              <a:buFont typeface="+mj-lt"/>
              <a:buAutoNum type="alphaUcPeriod"/>
            </a:pPr>
            <a:r>
              <a:rPr lang="id-ID" dirty="0"/>
              <a:t>Hitam</a:t>
            </a:r>
          </a:p>
          <a:p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B821FB-606C-429D-932F-75245AAB9048}"/>
              </a:ext>
            </a:extLst>
          </p:cNvPr>
          <p:cNvSpPr/>
          <p:nvPr/>
        </p:nvSpPr>
        <p:spPr>
          <a:xfrm>
            <a:off x="2123727" y="2922307"/>
            <a:ext cx="439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ym typeface="Symbol"/>
              </a:rPr>
              <a:t></a:t>
            </a:r>
            <a:endParaRPr lang="id-ID" sz="2000" dirty="0"/>
          </a:p>
          <a:p>
            <a:pPr lvl="0"/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3736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785191"/>
            <a:ext cx="10913166" cy="5340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Seorang</a:t>
            </a:r>
            <a:r>
              <a:rPr lang="id-ID" sz="2000" dirty="0">
                <a:solidFill>
                  <a:schemeClr val="tx1"/>
                </a:solidFill>
              </a:rPr>
              <a:t> laki-laki berusia 38 tahun diantar ke IGD karena kecalakaan. Hasil pengkajian : </a:t>
            </a:r>
            <a:r>
              <a:rPr lang="id-ID" sz="2000" dirty="0">
                <a:solidFill>
                  <a:srgbClr val="FF0000"/>
                </a:solidFill>
              </a:rPr>
              <a:t>membuka mata ketika diberikan rangsangan</a:t>
            </a:r>
            <a:r>
              <a:rPr lang="id-ID" sz="2000" b="1" dirty="0">
                <a:solidFill>
                  <a:srgbClr val="FF0000"/>
                </a:solidFill>
              </a:rPr>
              <a:t> suara yang keras</a:t>
            </a:r>
            <a:r>
              <a:rPr lang="id-ID" sz="2000" dirty="0">
                <a:solidFill>
                  <a:schemeClr val="tx1"/>
                </a:solidFill>
              </a:rPr>
              <a:t>, </a:t>
            </a:r>
            <a:r>
              <a:rPr lang="id-ID" sz="2000" b="1" dirty="0">
                <a:solidFill>
                  <a:srgbClr val="7030A0"/>
                </a:solidFill>
              </a:rPr>
              <a:t>melakukan gerakan menarik dari sumber rangsang nyeri </a:t>
            </a:r>
            <a:r>
              <a:rPr lang="id-ID" sz="2000" dirty="0">
                <a:solidFill>
                  <a:schemeClr val="tx1"/>
                </a:solidFill>
              </a:rPr>
              <a:t>dan </a:t>
            </a:r>
            <a:r>
              <a:rPr lang="id-ID" sz="2000" b="1" dirty="0">
                <a:solidFill>
                  <a:schemeClr val="accent3"/>
                </a:solidFill>
              </a:rPr>
              <a:t>mengucapkan suara yang tidak jelas dan tanpa mengandung arti</a:t>
            </a:r>
            <a:r>
              <a:rPr lang="id-ID" sz="20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id-ID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id-ID" dirty="0">
                <a:solidFill>
                  <a:schemeClr val="tx1"/>
                </a:solidFill>
              </a:rPr>
              <a:t>Berapakah nilai GCS yang tepat pada kasus tersebut?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>
                <a:solidFill>
                  <a:schemeClr val="tx1"/>
                </a:solidFill>
              </a:rPr>
              <a:t>E2V2M2 </a:t>
            </a:r>
            <a:endParaRPr lang="id-ID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id-ID" dirty="0">
                <a:solidFill>
                  <a:schemeClr val="tx1"/>
                </a:solidFill>
              </a:rPr>
              <a:t>E2V2M3 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>
                <a:solidFill>
                  <a:schemeClr val="tx1"/>
                </a:solidFill>
              </a:rPr>
              <a:t>E3V3M4 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>
                <a:solidFill>
                  <a:schemeClr val="tx1"/>
                </a:solidFill>
              </a:rPr>
              <a:t>E3V3M3 </a:t>
            </a:r>
          </a:p>
          <a:p>
            <a:pPr marL="457200" indent="-457200">
              <a:buFont typeface="+mj-lt"/>
              <a:buAutoNum type="alphaUcPeriod"/>
            </a:pPr>
            <a:r>
              <a:rPr lang="id-ID" dirty="0">
                <a:solidFill>
                  <a:schemeClr val="tx1"/>
                </a:solidFill>
              </a:rPr>
              <a:t>E3V3M2</a:t>
            </a:r>
          </a:p>
          <a:p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7968" y="4077073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Nilai normal GCS  = 15</a:t>
            </a:r>
          </a:p>
          <a:p>
            <a:r>
              <a:rPr lang="id-ID" dirty="0"/>
              <a:t>EYE = 4</a:t>
            </a:r>
          </a:p>
          <a:p>
            <a:r>
              <a:rPr lang="id-ID" dirty="0"/>
              <a:t>VERBAL = 5</a:t>
            </a:r>
          </a:p>
          <a:p>
            <a:r>
              <a:rPr lang="id-ID" dirty="0"/>
              <a:t>MOTORIK = 6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3752" y="3116978"/>
            <a:ext cx="35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000" b="1" dirty="0"/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3867604" y="3589747"/>
            <a:ext cx="35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000" b="1" dirty="0"/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5238" y="448627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ym typeface="Symbol"/>
              </a:rPr>
              <a:t>X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67604" y="3999482"/>
            <a:ext cx="325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>
                <a:sym typeface="Symbol"/>
              </a:rPr>
              <a:t></a:t>
            </a:r>
            <a:endParaRPr lang="id-ID" sz="2000" dirty="0"/>
          </a:p>
          <a:p>
            <a:pPr lvl="0"/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867604" y="4913273"/>
            <a:ext cx="35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000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182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400" dirty="0"/>
              <a:t>TRIAGE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25284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BDUL Q\Downloads\GCS.jpg">
            <a:extLst>
              <a:ext uri="{FF2B5EF4-FFF2-40B4-BE49-F238E27FC236}">
                <a16:creationId xmlns:a16="http://schemas.microsoft.com/office/drawing/2014/main" id="{7861C0F3-D824-4167-8765-C2E6DEAC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90" y="675861"/>
            <a:ext cx="6580178" cy="59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9EA43-FD49-4178-B480-D2BA1096A845}"/>
              </a:ext>
            </a:extLst>
          </p:cNvPr>
          <p:cNvSpPr txBox="1"/>
          <p:nvPr/>
        </p:nvSpPr>
        <p:spPr>
          <a:xfrm>
            <a:off x="8537713" y="596348"/>
            <a:ext cx="139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GCS</a:t>
            </a:r>
            <a:endParaRPr lang="id-ID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NS id - Skala GCS Pada kasus pasien yang dilakukan... | Facebook">
            <a:extLst>
              <a:ext uri="{FF2B5EF4-FFF2-40B4-BE49-F238E27FC236}">
                <a16:creationId xmlns:a16="http://schemas.microsoft.com/office/drawing/2014/main" id="{0D8EA7C5-E37F-4AE0-8CC7-C9F8462F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122" y="2179155"/>
            <a:ext cx="4020188" cy="19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2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400" dirty="0"/>
              <a:t>BCLS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94062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1BDEF-4507-4A87-AEFB-6CA9A0BB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1110"/>
            <a:ext cx="8229600" cy="77715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'chain of survival' concept</a:t>
            </a:r>
            <a:endParaRPr lang="id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6118EC-5140-4EB8-8186-649A1643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3789042"/>
            <a:ext cx="8229600" cy="27111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err="1"/>
              <a:t>Mengenali</a:t>
            </a:r>
            <a:r>
              <a:rPr lang="en-US" sz="2000" dirty="0"/>
              <a:t> </a:t>
            </a:r>
            <a:r>
              <a:rPr lang="en-US" sz="2000" dirty="0" err="1"/>
              <a:t>henti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r>
              <a:rPr lang="en-US" sz="2000" dirty="0"/>
              <a:t> dan </a:t>
            </a:r>
            <a:r>
              <a:rPr lang="en-US" sz="2000" dirty="0" err="1"/>
              <a:t>pengaktifan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tanggap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/>
              <a:t>CPR </a:t>
            </a:r>
            <a:r>
              <a:rPr lang="en-US" sz="2000" dirty="0" err="1"/>
              <a:t>berkualitas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secepatnya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err="1"/>
              <a:t>Defibrilasi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darurat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lanjutan</a:t>
            </a: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err="1"/>
              <a:t>Bantuan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lanjutan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perawatan</a:t>
            </a:r>
            <a:r>
              <a:rPr lang="en-US" sz="2000" dirty="0"/>
              <a:t> </a:t>
            </a:r>
            <a:r>
              <a:rPr lang="en-US" sz="2000" dirty="0" err="1"/>
              <a:t>pasca</a:t>
            </a:r>
            <a:r>
              <a:rPr lang="en-US" sz="2000" dirty="0"/>
              <a:t> </a:t>
            </a:r>
            <a:r>
              <a:rPr lang="en-US" sz="2000" dirty="0" err="1"/>
              <a:t>serangan</a:t>
            </a:r>
            <a:r>
              <a:rPr lang="en-US" sz="2000" dirty="0"/>
              <a:t> </a:t>
            </a:r>
            <a:r>
              <a:rPr lang="en-US" sz="2000" dirty="0" err="1"/>
              <a:t>jantung</a:t>
            </a:r>
            <a:endParaRPr lang="id-ID" sz="2000" dirty="0"/>
          </a:p>
        </p:txBody>
      </p:sp>
      <p:pic>
        <p:nvPicPr>
          <p:cNvPr id="6" name="Picture 2" descr="https://eccguidelines.heart.org/wp-content/uploads/2015/10/IHCA-OHCA-Chain-of-Survival.png">
            <a:extLst>
              <a:ext uri="{FF2B5EF4-FFF2-40B4-BE49-F238E27FC236}">
                <a16:creationId xmlns:a16="http://schemas.microsoft.com/office/drawing/2014/main" id="{1FC95B16-F556-48D8-8202-B690FEA53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30"/>
          <a:stretch/>
        </p:blipFill>
        <p:spPr bwMode="auto">
          <a:xfrm>
            <a:off x="1718864" y="1124745"/>
            <a:ext cx="8784976" cy="263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18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19CF82-5CE7-4E2D-BA79-0DDFCE02F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113" y="304799"/>
            <a:ext cx="12934598" cy="12105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71E80-38FF-4B96-836C-3A6B331C6502}"/>
              </a:ext>
            </a:extLst>
          </p:cNvPr>
          <p:cNvSpPr txBox="1"/>
          <p:nvPr/>
        </p:nvSpPr>
        <p:spPr>
          <a:xfrm>
            <a:off x="3618689" y="3931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d-ID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lgoritma</a:t>
            </a:r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 standar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BHD</a:t>
            </a:r>
            <a:r>
              <a:rPr lang="id-ID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74201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CBD11AA-70B3-43DD-8A24-CF06ECFF5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CE64750-F333-4C28-8661-98EE6366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2" y="1917712"/>
            <a:ext cx="3543296" cy="868346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UN- shockeble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81752" y="1917712"/>
            <a:ext cx="3543296" cy="868346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UN- shockeble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693894-C2C2-41A8-98B2-6245CC0C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38" y="1938130"/>
            <a:ext cx="3514309" cy="847928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shockeble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74826" cy="6858000"/>
          </a:xfr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33AD98-5C84-437A-A899-5BBF75391337}"/>
              </a:ext>
            </a:extLst>
          </p:cNvPr>
          <p:cNvSpPr txBox="1">
            <a:spLocks/>
          </p:cNvSpPr>
          <p:nvPr/>
        </p:nvSpPr>
        <p:spPr>
          <a:xfrm>
            <a:off x="7603434" y="1381538"/>
            <a:ext cx="3514309" cy="847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600">
                <a:solidFill>
                  <a:srgbClr val="FF0000"/>
                </a:solidFill>
              </a:rPr>
              <a:t>shockeble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A8E7828-842E-A171-15D9-536FBA0D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4588"/>
            <a:ext cx="777240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Mengeluarkan</a:t>
            </a:r>
            <a:r>
              <a:rPr lang="en-US" sz="36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benda</a:t>
            </a:r>
            <a:r>
              <a:rPr lang="en-US" sz="36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kern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asing</a:t>
            </a:r>
            <a:r>
              <a:rPr lang="en-US" sz="36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pada korban </a:t>
            </a:r>
            <a:r>
              <a:rPr lang="en-US" sz="3600" kern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dewasa</a:t>
            </a:r>
            <a:r>
              <a:rPr lang="en-US" sz="36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</a:t>
            </a:r>
            <a:r>
              <a:rPr lang="en-US" sz="3600" kern="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sadar</a:t>
            </a:r>
            <a:r>
              <a:rPr lang="en-US" sz="3600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7EED46-D019-86EB-8C8B-622A89E8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52700"/>
            <a:ext cx="7772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0000"/>
              </a:buClr>
              <a:buSzPct val="115000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0000"/>
              </a:buClr>
              <a:buSzPct val="11500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6937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id-ID" sz="4400" kern="0" dirty="0" err="1"/>
              <a:t>Evaluasi</a:t>
            </a:r>
            <a:r>
              <a:rPr lang="en-GB" altLang="id-ID" sz="4400" kern="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id-ID" kern="0" dirty="0" err="1"/>
              <a:t>Tanyakan</a:t>
            </a:r>
            <a:r>
              <a:rPr lang="en-GB" altLang="id-ID" kern="0" dirty="0"/>
              <a:t>: “</a:t>
            </a:r>
            <a:r>
              <a:rPr lang="en-GB" altLang="id-ID" kern="0" dirty="0" err="1"/>
              <a:t>Apakah</a:t>
            </a:r>
            <a:r>
              <a:rPr lang="en-GB" altLang="id-ID" kern="0" dirty="0"/>
              <a:t> </a:t>
            </a:r>
            <a:r>
              <a:rPr lang="en-GB" altLang="id-ID" kern="0" dirty="0" err="1"/>
              <a:t>anda</a:t>
            </a:r>
            <a:r>
              <a:rPr lang="en-GB" altLang="id-ID" kern="0" dirty="0"/>
              <a:t> </a:t>
            </a:r>
            <a:r>
              <a:rPr lang="en-GB" altLang="id-ID" kern="0" dirty="0" err="1"/>
              <a:t>tersedak</a:t>
            </a:r>
            <a:r>
              <a:rPr lang="en-GB" altLang="id-ID" kern="0" dirty="0"/>
              <a:t>?”</a:t>
            </a:r>
            <a:endParaRPr lang="en-US" altLang="id-ID" b="1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id-ID" kern="0" dirty="0"/>
              <a:t>Jika korban </a:t>
            </a:r>
            <a:r>
              <a:rPr lang="en-GB" altLang="id-ID" kern="0" dirty="0" err="1"/>
              <a:t>mengiyakan</a:t>
            </a:r>
            <a:r>
              <a:rPr lang="en-GB" altLang="id-ID" kern="0" dirty="0"/>
              <a:t> </a:t>
            </a:r>
            <a:r>
              <a:rPr lang="en-GB" altLang="id-ID" kern="0" dirty="0" err="1"/>
              <a:t>dengan</a:t>
            </a:r>
            <a:r>
              <a:rPr lang="en-GB" altLang="id-ID" kern="0" dirty="0"/>
              <a:t> </a:t>
            </a:r>
            <a:r>
              <a:rPr lang="en-GB" altLang="id-ID" kern="0" dirty="0" err="1"/>
              <a:t>mengangguk</a:t>
            </a:r>
            <a:r>
              <a:rPr lang="en-GB" altLang="id-ID" kern="0" dirty="0"/>
              <a:t> </a:t>
            </a:r>
            <a:r>
              <a:rPr lang="en-GB" altLang="id-ID" kern="0" dirty="0">
                <a:sym typeface="Wingdings" panose="05000000000000000000" pitchFamily="2" charset="2"/>
              </a:rPr>
              <a:t> </a:t>
            </a:r>
            <a:r>
              <a:rPr lang="en-US" altLang="id-ID" kern="0" dirty="0" err="1"/>
              <a:t>Penolong</a:t>
            </a:r>
            <a:r>
              <a:rPr lang="en-US" altLang="id-ID" kern="0" dirty="0"/>
              <a:t> </a:t>
            </a:r>
            <a:r>
              <a:rPr lang="en-US" altLang="id-ID" kern="0" dirty="0" err="1"/>
              <a:t>menawarkan</a:t>
            </a:r>
            <a:r>
              <a:rPr lang="en-US" altLang="id-ID" kern="0" dirty="0"/>
              <a:t> </a:t>
            </a:r>
            <a:r>
              <a:rPr lang="en-US" altLang="id-ID" kern="0" dirty="0" err="1"/>
              <a:t>bantuan</a:t>
            </a:r>
            <a:r>
              <a:rPr lang="en-US" altLang="id-ID" kern="0" dirty="0"/>
              <a:t>: “Saya </a:t>
            </a:r>
            <a:r>
              <a:rPr lang="en-US" altLang="id-ID" kern="0" dirty="0" err="1"/>
              <a:t>dapat</a:t>
            </a:r>
            <a:r>
              <a:rPr lang="en-US" altLang="id-ID" kern="0" dirty="0"/>
              <a:t> </a:t>
            </a:r>
            <a:r>
              <a:rPr lang="en-US" altLang="id-ID" kern="0" dirty="0" err="1"/>
              <a:t>membantu</a:t>
            </a:r>
            <a:r>
              <a:rPr lang="en-US" altLang="id-ID" kern="0" dirty="0"/>
              <a:t>”</a:t>
            </a:r>
          </a:p>
        </p:txBody>
      </p:sp>
      <p:pic>
        <p:nvPicPr>
          <p:cNvPr id="7" name="Picture 27" descr="man choke gag pizza lo 76748011">
            <a:extLst>
              <a:ext uri="{FF2B5EF4-FFF2-40B4-BE49-F238E27FC236}">
                <a16:creationId xmlns:a16="http://schemas.microsoft.com/office/drawing/2014/main" id="{7E1279C4-1A4D-012E-C47A-7B06750B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95" y="1144588"/>
            <a:ext cx="3079750" cy="34004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B371-3A08-94EF-CC23-D85841CE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Tatalaksana</a:t>
            </a:r>
            <a:r>
              <a:rPr lang="en-US" dirty="0"/>
              <a:t> </a:t>
            </a:r>
            <a:r>
              <a:rPr lang="en-US" dirty="0" err="1"/>
              <a:t>tersedak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EDEED-198E-7436-775E-09139DB78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7847913" cy="1782249"/>
          </a:xfrm>
        </p:spPr>
        <p:txBody>
          <a:bodyPr>
            <a:normAutofit fontScale="92500" lnSpcReduction="20000"/>
          </a:bodyPr>
          <a:lstStyle/>
          <a:p>
            <a:r>
              <a:rPr lang="de-DE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Manuver</a:t>
            </a:r>
            <a:r>
              <a:rPr lang="de-DE" sz="2400" b="1" i="1" dirty="0">
                <a:latin typeface="Aharoni" panose="02010803020104030203" pitchFamily="2" charset="-79"/>
                <a:cs typeface="Aharoni" panose="02010803020104030203" pitchFamily="2" charset="-79"/>
              </a:rPr>
              <a:t> Heimlich </a:t>
            </a: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Teknik </a:t>
            </a:r>
            <a:r>
              <a:rPr lang="en-US" sz="2400" b="1" i="1" dirty="0">
                <a:latin typeface="Aharoni" panose="02010803020104030203" pitchFamily="2" charset="-79"/>
                <a:cs typeface="Aharoni" panose="02010803020104030203" pitchFamily="2" charset="-79"/>
              </a:rPr>
              <a:t>Chest thrust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(Pada orang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hamil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gemuk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de-DE" sz="24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Back Blows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Setiap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Tindakan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dilakukan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5 kali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evaluasi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2C3B42-18FC-0676-A9CD-94DFA2B76860}"/>
              </a:ext>
            </a:extLst>
          </p:cNvPr>
          <p:cNvSpPr txBox="1">
            <a:spLocks/>
          </p:cNvSpPr>
          <p:nvPr/>
        </p:nvSpPr>
        <p:spPr>
          <a:xfrm>
            <a:off x="5336772" y="4326557"/>
            <a:ext cx="9326880" cy="182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d-ID" altLang="id-ID" sz="2800" dirty="0"/>
              <a:t>Benda asing keluar</a:t>
            </a:r>
          </a:p>
          <a:p>
            <a:pPr marL="0" indent="0"/>
            <a:r>
              <a:rPr lang="id-ID" altLang="id-ID" sz="2800" dirty="0"/>
              <a:t>Korban bisa batuk atau bernapas</a:t>
            </a:r>
          </a:p>
          <a:p>
            <a:pPr marL="0" indent="0"/>
            <a:r>
              <a:rPr lang="id-ID" altLang="id-ID" sz="2800" dirty="0"/>
              <a:t>Korban tidak sadar</a:t>
            </a:r>
          </a:p>
        </p:txBody>
      </p:sp>
    </p:spTree>
    <p:extLst>
      <p:ext uri="{BB962C8B-B14F-4D97-AF65-F5344CB8AC3E}">
        <p14:creationId xmlns:p14="http://schemas.microsoft.com/office/powerpoint/2010/main" val="24540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4400" dirty="0"/>
              <a:t>Pokok Materi </a:t>
            </a:r>
            <a:r>
              <a:rPr lang="en-US" sz="4400" dirty="0"/>
              <a:t>TRIAGE</a:t>
            </a:r>
            <a:endParaRPr lang="id-ID" sz="4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2214957"/>
              </p:ext>
            </p:extLst>
          </p:nvPr>
        </p:nvGraphicFramePr>
        <p:xfrm>
          <a:off x="2032000" y="1545021"/>
          <a:ext cx="8128000" cy="459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955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9322"/>
          </a:xfrm>
        </p:spPr>
        <p:txBody>
          <a:bodyPr>
            <a:normAutofit/>
          </a:bodyPr>
          <a:lstStyle/>
          <a:p>
            <a:r>
              <a:rPr lang="id-ID" dirty="0"/>
              <a:t>Reversible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40" y="1651542"/>
            <a:ext cx="11029615" cy="36344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d-ID" dirty="0"/>
              <a:t>– Hypovolemia</a:t>
            </a:r>
          </a:p>
          <a:p>
            <a:pPr>
              <a:buNone/>
            </a:pPr>
            <a:r>
              <a:rPr lang="id-ID" dirty="0"/>
              <a:t>– Hypoxia</a:t>
            </a:r>
          </a:p>
          <a:p>
            <a:pPr>
              <a:buNone/>
            </a:pPr>
            <a:r>
              <a:rPr lang="id-ID" dirty="0"/>
              <a:t>– Hydrogen ion (acidosis)</a:t>
            </a:r>
          </a:p>
          <a:p>
            <a:pPr>
              <a:buNone/>
            </a:pPr>
            <a:r>
              <a:rPr lang="id-ID" dirty="0"/>
              <a:t>– Hypo-/hyperkalemia</a:t>
            </a:r>
          </a:p>
          <a:p>
            <a:pPr>
              <a:buNone/>
            </a:pPr>
            <a:r>
              <a:rPr lang="id-ID" dirty="0"/>
              <a:t>– Hypothermia</a:t>
            </a:r>
          </a:p>
          <a:p>
            <a:pPr>
              <a:buNone/>
            </a:pPr>
            <a:r>
              <a:rPr lang="id-ID" dirty="0"/>
              <a:t>– Tension pneumothorax</a:t>
            </a:r>
          </a:p>
          <a:p>
            <a:pPr>
              <a:buNone/>
            </a:pPr>
            <a:r>
              <a:rPr lang="id-ID" dirty="0"/>
              <a:t>– Tamponade, cardiac</a:t>
            </a:r>
          </a:p>
          <a:p>
            <a:pPr>
              <a:buNone/>
            </a:pPr>
            <a:r>
              <a:rPr lang="id-ID" dirty="0"/>
              <a:t>– Toxins</a:t>
            </a:r>
          </a:p>
          <a:p>
            <a:pPr>
              <a:buNone/>
            </a:pPr>
            <a:r>
              <a:rPr lang="id-ID" dirty="0"/>
              <a:t>– Thrombosis, pulmonary</a:t>
            </a:r>
          </a:p>
          <a:p>
            <a:pPr>
              <a:buNone/>
            </a:pPr>
            <a:r>
              <a:rPr lang="id-ID" dirty="0"/>
              <a:t>– Thrombosis, coronary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BC815E-0214-12CD-A7C0-BAE2B24BB6B4}"/>
              </a:ext>
            </a:extLst>
          </p:cNvPr>
          <p:cNvSpPr txBox="1"/>
          <p:nvPr/>
        </p:nvSpPr>
        <p:spPr>
          <a:xfrm>
            <a:off x="391885" y="805564"/>
            <a:ext cx="10935478" cy="231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lvl="6" algn="just">
              <a:lnSpc>
                <a:spcPct val="107000"/>
              </a:lnSpc>
              <a:spcAft>
                <a:spcPts val="800"/>
              </a:spcAft>
            </a:pP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pria berusia 40 tahun mengalami tersedak. Hasil pengkajian menunjukkan bahwa pasien tidak dapat batuk, tidak dapat berbicara, terlihat kesulitan bernapas, dan masih dalam keadaan sadar.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8275" lvl="6" algn="just">
              <a:lnSpc>
                <a:spcPct val="107000"/>
              </a:lnSpc>
              <a:spcAft>
                <a:spcPts val="800"/>
              </a:spcAft>
            </a:pP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 tindakan </a:t>
            </a:r>
            <a:r>
              <a:rPr lang="id-ID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paling tepat dilakukan?</a:t>
            </a:r>
          </a:p>
          <a:p>
            <a:pPr marL="270510"/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Membuka jalan napas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Memberikan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napas 10 kali/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menit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Memberikan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resusitasi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jantung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paru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Memberikan 5 kali dorongan perut (abdominal thrusts) 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figer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swab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81C54-D0B6-486B-FDB4-1725A8953504}"/>
              </a:ext>
            </a:extLst>
          </p:cNvPr>
          <p:cNvSpPr txBox="1"/>
          <p:nvPr/>
        </p:nvSpPr>
        <p:spPr>
          <a:xfrm>
            <a:off x="628261" y="3528829"/>
            <a:ext cx="10935477" cy="2120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6" algn="just">
              <a:lnSpc>
                <a:spcPct val="107000"/>
              </a:lnSpc>
              <a:spcAft>
                <a:spcPts val="800"/>
              </a:spcAft>
            </a:pP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laki-laki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tahun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dibawa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Hasil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pengkajian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nadi karotis teraba lemah, TD 70/50 mmHg, dan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bernapas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gasping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Apakah intervensi yang tepat pada kasus tersebut?</a:t>
            </a:r>
          </a:p>
          <a:p>
            <a:pPr marL="457200" algn="l">
              <a:lnSpc>
                <a:spcPct val="115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CPAP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simple mask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rebreathing mask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non-rebreathing mask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Ventilasi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bag-valve-mask (BVM)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39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998D93-CC50-C7FE-ED03-6438F8C96C04}"/>
              </a:ext>
            </a:extLst>
          </p:cNvPr>
          <p:cNvSpPr txBox="1"/>
          <p:nvPr/>
        </p:nvSpPr>
        <p:spPr>
          <a:xfrm>
            <a:off x="968051" y="918263"/>
            <a:ext cx="10751197" cy="245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lvl="6" algn="just">
              <a:lnSpc>
                <a:spcPct val="107000"/>
              </a:lnSpc>
            </a:pP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laki-laki, 40 tahun, ditemukan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keadaan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sadar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Hasil pengkajian, pasien tidak memberikan respon terhadap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rangsangan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nyeri, tidak bernapas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normal (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gasping), 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nadi karotis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teraba.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325" lvl="6" algn="just">
              <a:lnSpc>
                <a:spcPct val="1070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925" lvl="6" algn="just">
              <a:lnSpc>
                <a:spcPct val="107000"/>
              </a:lnSpc>
            </a:pP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Apakah tindakan selanjutnya yang tepat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kasus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69913" lvl="0">
              <a:lnSpc>
                <a:spcPct val="107000"/>
              </a:lnSpc>
              <a:buFont typeface="+mj-lt"/>
              <a:buAutoNum type="alphaL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memanggil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112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AED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69913" lvl="0">
              <a:lnSpc>
                <a:spcPct val="107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stikan li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gkungan aman</a:t>
            </a:r>
          </a:p>
          <a:p>
            <a:pPr marL="569913" lvl="0">
              <a:lnSpc>
                <a:spcPct val="107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emberikan 2x bantuan napas</a:t>
            </a:r>
          </a:p>
          <a:p>
            <a:pPr marL="569913" lvl="0">
              <a:lnSpc>
                <a:spcPct val="107000"/>
              </a:lnSpc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elakukan 30x kompresi dada</a:t>
            </a:r>
          </a:p>
          <a:p>
            <a:pPr marL="569913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m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emberikan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bantuan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napas 10 kali/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01E9D-9323-0ECC-BEF4-2F7F22C84AA6}"/>
              </a:ext>
            </a:extLst>
          </p:cNvPr>
          <p:cNvSpPr txBox="1"/>
          <p:nvPr/>
        </p:nvSpPr>
        <p:spPr>
          <a:xfrm>
            <a:off x="1306286" y="3848075"/>
            <a:ext cx="10189027" cy="247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" lvl="6" algn="just">
              <a:lnSpc>
                <a:spcPct val="107000"/>
              </a:lnSpc>
              <a:spcAft>
                <a:spcPts val="800"/>
              </a:spcAft>
            </a:pP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Seorang pasien lanjut usia dengan kanker stadium akhir dirawat di ruang rawat inap. Pada rekam medis tercantum jelas perintah </a:t>
            </a:r>
            <a:r>
              <a:rPr lang="id-ID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Resuscitate </a:t>
            </a: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(DNR) yang telah disetujui oleh pasien dan keluarganya. Saat malam hari, pasien mengalami henti jantung dan keluarga panik meminta perawat melakukan RJP. Apa yang seharusnya dilakukan oleh perawat dalam situasi ini?</a:t>
            </a:r>
          </a:p>
          <a:p>
            <a:pPr marL="457200"/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Melakukan RJP karena permintaan keluarga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Tidak melakukan RJP sesuai dengan perintah DNR 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Menunda tindakan sambil menghubungi dokter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Melakukan RJP sambil menunggu klarifikasi DNR</a:t>
            </a:r>
            <a:b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d-ID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Menyampaikan bahwa perawat tidak berwenang mengambil keputusan</a:t>
            </a:r>
          </a:p>
        </p:txBody>
      </p:sp>
    </p:spTree>
    <p:extLst>
      <p:ext uri="{BB962C8B-B14F-4D97-AF65-F5344CB8AC3E}">
        <p14:creationId xmlns:p14="http://schemas.microsoft.com/office/powerpoint/2010/main" val="7807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D1A5-2F03-4564-8E0E-492B24BB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928" y="2613252"/>
            <a:ext cx="11029616" cy="1188720"/>
          </a:xfrm>
        </p:spPr>
        <p:txBody>
          <a:bodyPr/>
          <a:lstStyle/>
          <a:p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dan lulus </a:t>
            </a:r>
            <a:r>
              <a:rPr lang="en-US" dirty="0" err="1"/>
              <a:t>ukni</a:t>
            </a: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442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34143"/>
              </p:ext>
            </p:extLst>
          </p:nvPr>
        </p:nvGraphicFramePr>
        <p:xfrm>
          <a:off x="1172475" y="1365089"/>
          <a:ext cx="10562896" cy="3176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72">
                <a:tc>
                  <a:txBody>
                    <a:bodyPr/>
                    <a:lstStyle/>
                    <a:p>
                      <a:pPr algn="ctr"/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Fokus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TRIAGE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909">
                <a:tc>
                  <a:txBody>
                    <a:bodyPr/>
                    <a:lstStyle/>
                    <a:p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Pengkajian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Menentukan level Triage (warna dan label),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enilaian GCS, dan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emodinamik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r>
                        <a:rPr lang="en-ID" dirty="0" err="1">
                          <a:solidFill>
                            <a:schemeClr val="tx1"/>
                          </a:solidFill>
                        </a:rPr>
                        <a:t>Diagnosa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Penentuan prioritas masalah pasien (labeling)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15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Intervensi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 tindakan dengan pendekatan kegawatan pada Airway, breathing, circulation, disability and exposure (primary survey)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811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tx1"/>
                          </a:solidFill>
                        </a:rPr>
                        <a:t>Evaluasi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Ketepatan prioritas masalah : Airway, breathing, circulation, disability and 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dirty="0"/>
              <a:t>Pengkajian Sistem Pernapasan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2133600" cy="4525963"/>
          </a:xfrm>
        </p:spPr>
        <p:txBody>
          <a:bodyPr/>
          <a:lstStyle/>
          <a:p>
            <a:r>
              <a:rPr lang="en-US" dirty="0"/>
              <a:t>Upper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0" y="1874838"/>
            <a:ext cx="213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lower</a:t>
            </a:r>
          </a:p>
        </p:txBody>
      </p:sp>
      <p:pic>
        <p:nvPicPr>
          <p:cNvPr id="7" name=" 0"/>
          <p:cNvPicPr>
            <a:picLocks/>
          </p:cNvPicPr>
          <p:nvPr/>
        </p:nvPicPr>
        <p:blipFill rotWithShape="1">
          <a:blip r:embed="rId2"/>
          <a:srcRect l="27261" t="29786" r="19714" b="10373"/>
          <a:stretch/>
        </p:blipFill>
        <p:spPr bwMode="auto">
          <a:xfrm>
            <a:off x="1981200" y="2286000"/>
            <a:ext cx="4191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 0"/>
          <p:cNvPicPr>
            <a:picLocks/>
          </p:cNvPicPr>
          <p:nvPr/>
        </p:nvPicPr>
        <p:blipFill rotWithShape="1">
          <a:blip r:embed="rId3"/>
          <a:srcRect l="28923" t="25000" r="22041" b="11170"/>
          <a:stretch/>
        </p:blipFill>
        <p:spPr bwMode="auto">
          <a:xfrm>
            <a:off x="6324600" y="2438400"/>
            <a:ext cx="39624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004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Sumbatan jalan napas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61" y="2206487"/>
            <a:ext cx="4787348" cy="30533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lvl="2"/>
            <a:r>
              <a:rPr lang="en-US" sz="2400" dirty="0" err="1"/>
              <a:t>Kehilangan</a:t>
            </a:r>
            <a:r>
              <a:rPr lang="en-US" sz="2400" dirty="0"/>
              <a:t> tonus </a:t>
            </a:r>
            <a:r>
              <a:rPr lang="en-US" sz="2400" dirty="0" err="1"/>
              <a:t>lidah</a:t>
            </a:r>
            <a:r>
              <a:rPr lang="en-US" sz="2400" dirty="0"/>
              <a:t> 	</a:t>
            </a:r>
          </a:p>
          <a:p>
            <a:pPr lvl="2"/>
            <a:r>
              <a:rPr lang="en-US" sz="2400" dirty="0" err="1"/>
              <a:t>Penumpukan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		</a:t>
            </a:r>
          </a:p>
          <a:p>
            <a:pPr lvl="2"/>
            <a:r>
              <a:rPr lang="en-US" sz="2400" dirty="0"/>
              <a:t>Benda </a:t>
            </a:r>
            <a:r>
              <a:rPr lang="en-US" sz="2400" dirty="0" err="1"/>
              <a:t>asing</a:t>
            </a:r>
            <a:r>
              <a:rPr lang="en-US" sz="2400" dirty="0"/>
              <a:t> </a:t>
            </a:r>
          </a:p>
          <a:p>
            <a:pPr lvl="2"/>
            <a:r>
              <a:rPr lang="en-US" sz="2400" dirty="0"/>
              <a:t>Edema faring</a:t>
            </a:r>
          </a:p>
          <a:p>
            <a:pPr marL="228600" lvl="2">
              <a:buNone/>
            </a:pPr>
            <a:endParaRPr lang="en-US" dirty="0"/>
          </a:p>
        </p:txBody>
      </p:sp>
      <p:pic>
        <p:nvPicPr>
          <p:cNvPr id="2050" name="Picture 2" descr="Kriteria Jackson pada sumbatan jalan nafas atas – Jadwal Spesialis THT.  Reservasi Mudah via WA">
            <a:extLst>
              <a:ext uri="{FF2B5EF4-FFF2-40B4-BE49-F238E27FC236}">
                <a16:creationId xmlns:a16="http://schemas.microsoft.com/office/drawing/2014/main" id="{ED166B4D-BB56-4249-AAC8-93E9E089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13" y="1122087"/>
            <a:ext cx="5871740" cy="41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1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1192" y="702156"/>
            <a:ext cx="11029616" cy="679383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Manifestasi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81192" y="1381539"/>
            <a:ext cx="6555104" cy="459381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id-ID" sz="1800" dirty="0">
                <a:solidFill>
                  <a:srgbClr val="0070C0"/>
                </a:solidFill>
              </a:rPr>
              <a:t>Look :</a:t>
            </a:r>
          </a:p>
          <a:p>
            <a:pPr marL="0" indent="0">
              <a:buNone/>
            </a:pPr>
            <a:r>
              <a:rPr lang="id-ID" sz="1800" dirty="0">
                <a:solidFill>
                  <a:srgbClr val="0070C0"/>
                </a:solidFill>
              </a:rPr>
              <a:t>Kaji apakah kesadaran berubah, apabila pasien gelisah kemukinan pasian hipoksia--- (hipoksia, alveolur penuh, nyeri karena fraktur.</a:t>
            </a:r>
          </a:p>
          <a:p>
            <a:pPr marL="0" indent="0">
              <a:buNone/>
            </a:pPr>
            <a:r>
              <a:rPr lang="id-ID" sz="1800" dirty="0">
                <a:solidFill>
                  <a:srgbClr val="0070C0"/>
                </a:solidFill>
              </a:rPr>
              <a:t>Listen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err="1">
                <a:solidFill>
                  <a:srgbClr val="0070C0"/>
                </a:solidFill>
              </a:rPr>
              <a:t>Sumbatan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Jalan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Nafas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Atas</a:t>
            </a:r>
            <a:endParaRPr lang="en-US" sz="1800" dirty="0">
              <a:solidFill>
                <a:srgbClr val="0070C0"/>
              </a:solidFill>
            </a:endParaRPr>
          </a:p>
          <a:p>
            <a:pPr eaLnBrk="1" hangingPunct="1"/>
            <a:r>
              <a:rPr lang="en-US" sz="1800" dirty="0"/>
              <a:t>Snoring (</a:t>
            </a:r>
            <a:r>
              <a:rPr lang="en-US" sz="1800" dirty="0" err="1"/>
              <a:t>mengorok</a:t>
            </a:r>
            <a:r>
              <a:rPr lang="en-US" sz="1800" dirty="0"/>
              <a:t>)</a:t>
            </a:r>
            <a:r>
              <a:rPr lang="id-ID" sz="1800" dirty="0"/>
              <a:t> = lidah jatuh kebelkang</a:t>
            </a:r>
            <a:endParaRPr lang="en-US" sz="1800" dirty="0"/>
          </a:p>
          <a:p>
            <a:pPr eaLnBrk="1" hangingPunct="1"/>
            <a:r>
              <a:rPr lang="en-US" sz="1800" dirty="0"/>
              <a:t>Gurgling ( </a:t>
            </a:r>
            <a:r>
              <a:rPr lang="en-US" sz="1800" dirty="0" err="1"/>
              <a:t>suara</a:t>
            </a:r>
            <a:r>
              <a:rPr lang="en-US" sz="1800" dirty="0"/>
              <a:t> </a:t>
            </a:r>
            <a:r>
              <a:rPr lang="en-US" sz="1800" dirty="0" err="1"/>
              <a:t>kumur</a:t>
            </a:r>
            <a:r>
              <a:rPr lang="en-US" sz="1800" dirty="0"/>
              <a:t>)</a:t>
            </a:r>
            <a:r>
              <a:rPr lang="id-ID" sz="1800" dirty="0"/>
              <a:t> = terdapat cairan</a:t>
            </a:r>
            <a:endParaRPr lang="en-US" sz="1800" dirty="0"/>
          </a:p>
          <a:p>
            <a:pPr eaLnBrk="1" hangingPunct="1"/>
            <a:r>
              <a:rPr lang="en-US" sz="1800" dirty="0"/>
              <a:t>Stridor</a:t>
            </a:r>
            <a:r>
              <a:rPr lang="id-ID" sz="1800" dirty="0"/>
              <a:t>= sumbatan parsial faring atau laring</a:t>
            </a:r>
            <a:endParaRPr lang="en-US" sz="1800" dirty="0"/>
          </a:p>
          <a:p>
            <a:pPr>
              <a:buNone/>
            </a:pPr>
            <a:r>
              <a:rPr lang="en-US" sz="1800" dirty="0" err="1">
                <a:solidFill>
                  <a:srgbClr val="0070C0"/>
                </a:solidFill>
              </a:rPr>
              <a:t>Sumbatan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Jalan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Nafas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bagian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Bawah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Rale</a:t>
            </a:r>
            <a:r>
              <a:rPr lang="en-US" sz="1800" dirty="0"/>
              <a:t>/</a:t>
            </a:r>
            <a:r>
              <a:rPr lang="en-US" sz="1800" dirty="0" err="1"/>
              <a:t>Crepitation</a:t>
            </a:r>
            <a:endParaRPr lang="en-US" sz="1800" dirty="0"/>
          </a:p>
          <a:p>
            <a:r>
              <a:rPr lang="en-US" sz="1800" dirty="0"/>
              <a:t>Wheezing</a:t>
            </a:r>
          </a:p>
          <a:p>
            <a:r>
              <a:rPr lang="en-US" sz="1800" dirty="0"/>
              <a:t>Stridor</a:t>
            </a:r>
          </a:p>
        </p:txBody>
      </p:sp>
    </p:spTree>
    <p:extLst>
      <p:ext uri="{BB962C8B-B14F-4D97-AF65-F5344CB8AC3E}">
        <p14:creationId xmlns:p14="http://schemas.microsoft.com/office/powerpoint/2010/main" val="292513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3600" y="854766"/>
            <a:ext cx="8229600" cy="90872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Tatalaksana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43050" y="1763486"/>
            <a:ext cx="3657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/>
              <a:t>   </a:t>
            </a:r>
            <a:r>
              <a:rPr lang="en-US" sz="4000" dirty="0" err="1"/>
              <a:t>Prinsipnya</a:t>
            </a:r>
            <a:r>
              <a:rPr lang="en-US" sz="4000" dirty="0"/>
              <a:t> :</a:t>
            </a:r>
          </a:p>
          <a:p>
            <a:pPr eaLnBrk="1" hangingPunct="1"/>
            <a:r>
              <a:rPr lang="en-US" sz="4000" dirty="0" err="1"/>
              <a:t>Buka</a:t>
            </a:r>
            <a:endParaRPr lang="en-US" sz="4000" dirty="0"/>
          </a:p>
          <a:p>
            <a:pPr eaLnBrk="1" hangingPunct="1"/>
            <a:r>
              <a:rPr lang="en-US" sz="4000" dirty="0" err="1"/>
              <a:t>Bersihkan</a:t>
            </a:r>
            <a:endParaRPr lang="en-US" sz="4000" dirty="0"/>
          </a:p>
          <a:p>
            <a:pPr eaLnBrk="1" hangingPunct="1"/>
            <a:r>
              <a:rPr lang="en-US" sz="4000" dirty="0" err="1"/>
              <a:t>Pertahankan</a:t>
            </a:r>
            <a:r>
              <a:rPr lang="en-US" sz="4000" dirty="0"/>
              <a:t> 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7162800" y="2831533"/>
            <a:ext cx="365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dirty="0"/>
              <a:t>   </a:t>
            </a:r>
            <a:r>
              <a:rPr lang="en-US" sz="4000" dirty="0" err="1"/>
              <a:t>Metode</a:t>
            </a:r>
            <a:r>
              <a:rPr lang="en-US" sz="4000" dirty="0"/>
              <a:t> 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/>
              <a:t>Manual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 err="1"/>
              <a:t>Mekanikal</a:t>
            </a:r>
            <a:r>
              <a:rPr lang="en-US" sz="4000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dirty="0" err="1"/>
              <a:t>Bedah</a:t>
            </a:r>
            <a:r>
              <a:rPr lang="en-US" sz="4000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72100" y="3949148"/>
            <a:ext cx="1447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7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74756" y="1004554"/>
            <a:ext cx="8971810" cy="553244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membuka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nafas</a:t>
            </a:r>
            <a:endParaRPr lang="id-ID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739210" y="1787117"/>
            <a:ext cx="7200800" cy="1584176"/>
          </a:xfrm>
        </p:spPr>
        <p:txBody>
          <a:bodyPr>
            <a:noAutofit/>
          </a:bodyPr>
          <a:lstStyle/>
          <a:p>
            <a:r>
              <a:rPr lang="en-US" dirty="0"/>
              <a:t>Chin lift (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dagu</a:t>
            </a:r>
            <a:r>
              <a:rPr lang="en-US" dirty="0"/>
              <a:t>)</a:t>
            </a:r>
          </a:p>
          <a:p>
            <a:r>
              <a:rPr lang="en-US" dirty="0"/>
              <a:t>Jaw lift / jaw trust (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rahang</a:t>
            </a:r>
            <a:r>
              <a:rPr lang="en-US" dirty="0"/>
              <a:t>)</a:t>
            </a:r>
            <a:endParaRPr lang="id-ID" dirty="0"/>
          </a:p>
          <a:p>
            <a:pPr eaLnBrk="1" hangingPunct="1"/>
            <a:r>
              <a:rPr lang="en-US" dirty="0" err="1"/>
              <a:t>Modifikasi</a:t>
            </a:r>
            <a:r>
              <a:rPr lang="en-US" dirty="0"/>
              <a:t> jaw thrust (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rahang</a:t>
            </a:r>
            <a:r>
              <a:rPr lang="en-US" dirty="0"/>
              <a:t>)</a:t>
            </a:r>
            <a:r>
              <a:rPr lang="id-ID" dirty="0"/>
              <a:t> – digunakan pada pasien dicurigai cidera cervical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639616" y="5782720"/>
            <a:ext cx="3059832" cy="814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HTCL</a:t>
            </a: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4756" y="3990664"/>
            <a:ext cx="2027531" cy="1544985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040" y="3739205"/>
            <a:ext cx="2438218" cy="20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48129" y="3630624"/>
            <a:ext cx="2971959" cy="2026867"/>
          </a:xfrm>
          <a:prstGeom prst="rect">
            <a:avLst/>
          </a:prstGeom>
          <a:noFill/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413860" y="5729499"/>
            <a:ext cx="3059832" cy="8142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id-ID" sz="4800" dirty="0"/>
              <a:t>J</a:t>
            </a:r>
            <a:r>
              <a:rPr lang="en-US" sz="4800" dirty="0"/>
              <a:t>aw thrust</a:t>
            </a:r>
          </a:p>
        </p:txBody>
      </p:sp>
    </p:spTree>
    <p:extLst>
      <p:ext uri="{BB962C8B-B14F-4D97-AF65-F5344CB8AC3E}">
        <p14:creationId xmlns:p14="http://schemas.microsoft.com/office/powerpoint/2010/main" val="15957716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81634"/>
      </a:dk2>
      <a:lt2>
        <a:srgbClr val="F0F3F2"/>
      </a:lt2>
      <a:accent1>
        <a:srgbClr val="DE3261"/>
      </a:accent1>
      <a:accent2>
        <a:srgbClr val="CC2097"/>
      </a:accent2>
      <a:accent3>
        <a:srgbClr val="CB32DE"/>
      </a:accent3>
      <a:accent4>
        <a:srgbClr val="7220CC"/>
      </a:accent4>
      <a:accent5>
        <a:srgbClr val="3C32DE"/>
      </a:accent5>
      <a:accent6>
        <a:srgbClr val="205ECC"/>
      </a:accent6>
      <a:hlink>
        <a:srgbClr val="6D53C5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1175</Words>
  <Application>Microsoft Office PowerPoint</Application>
  <PresentationFormat>Widescreen</PresentationFormat>
  <Paragraphs>185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Aharoni</vt:lpstr>
      <vt:lpstr>Arial</vt:lpstr>
      <vt:lpstr>Calibri</vt:lpstr>
      <vt:lpstr>Cambria</vt:lpstr>
      <vt:lpstr>Comic Sans MS</vt:lpstr>
      <vt:lpstr>Segoe UI Semibold</vt:lpstr>
      <vt:lpstr>Tw Cen MT</vt:lpstr>
      <vt:lpstr>Wingdings</vt:lpstr>
      <vt:lpstr>Wingdings 2</vt:lpstr>
      <vt:lpstr>DividendVTI</vt:lpstr>
      <vt:lpstr>Departemen keperawatan GADAR &amp; kritis</vt:lpstr>
      <vt:lpstr>PowerPoint Presentation</vt:lpstr>
      <vt:lpstr>PowerPoint Presentation</vt:lpstr>
      <vt:lpstr>PowerPoint Presentation</vt:lpstr>
      <vt:lpstr>Pengkajian Sistem Pernapasan </vt:lpstr>
      <vt:lpstr>Sumbatan jalan napas</vt:lpstr>
      <vt:lpstr>Manifestasi Klinik</vt:lpstr>
      <vt:lpstr>Tatalaksana</vt:lpstr>
      <vt:lpstr>Tehnik Manual untuk membuka jalan nafas</vt:lpstr>
      <vt:lpstr>Membuka Jalan Nafas</vt:lpstr>
      <vt:lpstr>Tehnik Mekanikal untuk mempertahankan jalan nafas</vt:lpstr>
      <vt:lpstr>Intubasi endotracheal Metode laringoskopik orotracheal</vt:lpstr>
      <vt:lpstr>Tehnik Bedah untuk membuka jalan nafas</vt:lpstr>
      <vt:lpstr>Suction</vt:lpstr>
      <vt:lpstr>TRIAGE START METHODE (SIMPLE TRIAGE &amp; RAPID TREATMENT)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'chain of survival' concept</vt:lpstr>
      <vt:lpstr>PowerPoint Presentation</vt:lpstr>
      <vt:lpstr>UN- shockeble</vt:lpstr>
      <vt:lpstr>UN- shockeble</vt:lpstr>
      <vt:lpstr>shockeble</vt:lpstr>
      <vt:lpstr>PowerPoint Presentation</vt:lpstr>
      <vt:lpstr>PowerPoint Presentation</vt:lpstr>
      <vt:lpstr>Tatalaksana tersedak</vt:lpstr>
      <vt:lpstr>Reversible Causes</vt:lpstr>
      <vt:lpstr>PowerPoint Presentation</vt:lpstr>
      <vt:lpstr>PowerPoint Presentation</vt:lpstr>
      <vt:lpstr>Semoga bermanfaat dan lulus ukni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Departemen keperawatan medikal bedah</dc:title>
  <dc:creator>Abdul Qodir</dc:creator>
  <cp:lastModifiedBy>Abdul Qodir</cp:lastModifiedBy>
  <cp:revision>14</cp:revision>
  <dcterms:created xsi:type="dcterms:W3CDTF">2021-08-05T01:13:39Z</dcterms:created>
  <dcterms:modified xsi:type="dcterms:W3CDTF">2025-07-02T06:04:05Z</dcterms:modified>
</cp:coreProperties>
</file>