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66" r:id="rId5"/>
    <p:sldId id="258" r:id="rId6"/>
    <p:sldId id="267" r:id="rId7"/>
    <p:sldId id="259" r:id="rId8"/>
    <p:sldId id="268" r:id="rId9"/>
    <p:sldId id="271" r:id="rId10"/>
    <p:sldId id="272" r:id="rId11"/>
    <p:sldId id="26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1" r:id="rId20"/>
    <p:sldId id="280" r:id="rId21"/>
    <p:sldId id="262" r:id="rId22"/>
    <p:sldId id="281" r:id="rId23"/>
    <p:sldId id="282" r:id="rId24"/>
    <p:sldId id="284" r:id="rId25"/>
    <p:sldId id="283" r:id="rId26"/>
    <p:sldId id="287" r:id="rId27"/>
    <p:sldId id="289" r:id="rId28"/>
    <p:sldId id="288" r:id="rId29"/>
    <p:sldId id="290" r:id="rId30"/>
    <p:sldId id="291" r:id="rId31"/>
    <p:sldId id="292" r:id="rId32"/>
    <p:sldId id="293" r:id="rId33"/>
    <p:sldId id="295" r:id="rId34"/>
    <p:sldId id="264" r:id="rId35"/>
    <p:sldId id="296" r:id="rId36"/>
    <p:sldId id="297" r:id="rId37"/>
    <p:sldId id="265" r:id="rId38"/>
    <p:sldId id="30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42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2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6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12C5-8C11-4B92-8599-459C4E08EDD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98C8-E483-495E-996D-9D7BA933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1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749E-2877-4FE7-9C0A-CB1F1ABE9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KONSEP DASAR EPIDEMIOLOGI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FE7BB-0E17-4DFE-978A-B0AF9EE1C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8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9EBC-4961-4F60-9288-91B2416D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735" y="317621"/>
            <a:ext cx="8610600" cy="1293028"/>
          </a:xfrm>
        </p:spPr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F1F79-D866-44E4-BC43-1574E74A9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448972"/>
            <a:ext cx="10367888" cy="5091407"/>
          </a:xfrm>
        </p:spPr>
      </p:pic>
    </p:spTree>
    <p:extLst>
      <p:ext uri="{BB962C8B-B14F-4D97-AF65-F5344CB8AC3E}">
        <p14:creationId xmlns:p14="http://schemas.microsoft.com/office/powerpoint/2010/main" val="16267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C011-2E62-4408-A3AD-A7BF2CB9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KONSEP DASAR TIMBULNYA PENYAKIT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1EFF-F0BF-4877-AEC3-6824CC93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 3 model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/>
              <a:t>Model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(The epidemiologic triangle)</a:t>
            </a:r>
          </a:p>
          <a:p>
            <a:r>
              <a:rPr lang="en-US" dirty="0"/>
              <a:t>Model </a:t>
            </a:r>
            <a:r>
              <a:rPr lang="en-US" dirty="0" err="1"/>
              <a:t>jaring-jaring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( The Web Causation)</a:t>
            </a:r>
          </a:p>
          <a:p>
            <a:r>
              <a:rPr lang="en-US" dirty="0"/>
              <a:t>Model </a:t>
            </a:r>
            <a:r>
              <a:rPr lang="en-US" dirty="0" err="1"/>
              <a:t>roda</a:t>
            </a:r>
            <a:r>
              <a:rPr lang="en-US" dirty="0"/>
              <a:t> (The wheel)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C011-2E62-4408-A3AD-A7BF2CB9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45" y="19111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KONSEP DASAR TIMBULNYA PENYAKIT</a:t>
            </a:r>
            <a:br>
              <a:rPr lang="en-US" sz="3600" dirty="0"/>
            </a:br>
            <a:r>
              <a:rPr lang="en-US" sz="2000" dirty="0"/>
              <a:t>Model </a:t>
            </a:r>
            <a:r>
              <a:rPr lang="en-US" sz="2000" dirty="0" err="1"/>
              <a:t>Segitiga</a:t>
            </a:r>
            <a:r>
              <a:rPr lang="en-US" sz="2000" dirty="0"/>
              <a:t> </a:t>
            </a:r>
            <a:r>
              <a:rPr lang="en-US" sz="2000" dirty="0" err="1"/>
              <a:t>epidemiologi</a:t>
            </a:r>
            <a:r>
              <a:rPr lang="en-US" sz="2000" dirty="0"/>
              <a:t> (The epidemiologic triangle)</a:t>
            </a:r>
            <a:br>
              <a:rPr lang="en-US" sz="20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1EFF-F0BF-4877-AEC3-6824CC93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988" y="1674056"/>
            <a:ext cx="5274212" cy="454463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Agent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 : virus, </a:t>
            </a:r>
            <a:r>
              <a:rPr lang="en-US" dirty="0" err="1"/>
              <a:t>bakteri</a:t>
            </a:r>
            <a:r>
              <a:rPr lang="en-US" dirty="0"/>
              <a:t>, </a:t>
            </a:r>
            <a:r>
              <a:rPr lang="en-US" dirty="0" err="1"/>
              <a:t>pestisida</a:t>
            </a:r>
            <a:r>
              <a:rPr lang="en-US" dirty="0"/>
              <a:t>, </a:t>
            </a:r>
            <a:r>
              <a:rPr lang="en-US" dirty="0" err="1"/>
              <a:t>jamur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Host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 (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umur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, status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ras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Environment </a:t>
            </a:r>
            <a:r>
              <a:rPr lang="en-US" dirty="0" err="1"/>
              <a:t>adalah</a:t>
            </a:r>
            <a:r>
              <a:rPr lang="en-US" dirty="0"/>
              <a:t> factor </a:t>
            </a:r>
            <a:r>
              <a:rPr lang="en-US" dirty="0" err="1"/>
              <a:t>lingkungan</a:t>
            </a:r>
            <a:r>
              <a:rPr lang="en-US" dirty="0"/>
              <a:t>  (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psikologis</a:t>
            </a:r>
            <a:r>
              <a:rPr lang="en-US" dirty="0"/>
              <a:t>, </a:t>
            </a:r>
            <a:r>
              <a:rPr lang="en-US" dirty="0" err="1"/>
              <a:t>biologis</a:t>
            </a:r>
            <a:r>
              <a:rPr lang="en-US" dirty="0"/>
              <a:t>, social, </a:t>
            </a:r>
            <a:r>
              <a:rPr lang="en-US" dirty="0" err="1"/>
              <a:t>kimia</a:t>
            </a:r>
            <a:r>
              <a:rPr lang="en-US" dirty="0"/>
              <a:t>, 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9AE2C-0CB7-4471-BA86-1EC18EF0B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9" t="40013" r="27077" b="29990"/>
          <a:stretch/>
        </p:blipFill>
        <p:spPr>
          <a:xfrm>
            <a:off x="393895" y="2057401"/>
            <a:ext cx="5838093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0D716-3D60-4C31-852C-6112980E9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5" t="13110" r="24077" b="19985"/>
          <a:stretch/>
        </p:blipFill>
        <p:spPr>
          <a:xfrm>
            <a:off x="787791" y="240740"/>
            <a:ext cx="10733649" cy="6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E41B5-77F9-45C3-8761-164C9318F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4" t="16599" r="24077" b="29837"/>
          <a:stretch/>
        </p:blipFill>
        <p:spPr>
          <a:xfrm>
            <a:off x="919089" y="358150"/>
            <a:ext cx="10353822" cy="61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4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C011-2E62-4408-A3AD-A7BF2CB9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KONSEP DASAR TIMBULNYA PENYAKIT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91EFF-F0BF-4877-AEC3-6824CC93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Ada 6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endParaRPr lang="en-US" dirty="0"/>
          </a:p>
          <a:p>
            <a:r>
              <a:rPr lang="en-US" dirty="0" err="1"/>
              <a:t>Penyebab</a:t>
            </a:r>
            <a:endParaRPr lang="en-US" dirty="0"/>
          </a:p>
          <a:p>
            <a:r>
              <a:rPr lang="en-US" dirty="0"/>
              <a:t>Reservoir</a:t>
            </a:r>
          </a:p>
          <a:p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keluarnya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(port of exit)</a:t>
            </a:r>
          </a:p>
          <a:p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/>
              <a:t>Cara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pejamu</a:t>
            </a:r>
            <a:r>
              <a:rPr lang="en-US" dirty="0"/>
              <a:t> lain yang </a:t>
            </a:r>
            <a:r>
              <a:rPr lang="en-US" dirty="0" err="1"/>
              <a:t>rentan</a:t>
            </a:r>
            <a:endParaRPr lang="en-US" dirty="0"/>
          </a:p>
          <a:p>
            <a:r>
              <a:rPr lang="en-US" dirty="0" err="1"/>
              <a:t>Kerentanan</a:t>
            </a:r>
            <a:r>
              <a:rPr lang="en-US" dirty="0"/>
              <a:t> </a:t>
            </a:r>
            <a:r>
              <a:rPr lang="en-US" dirty="0" err="1"/>
              <a:t>pejamu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9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C011-2E62-4408-A3AD-A7BF2CB9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45" y="19111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KONSEP DASAR TIMBULNYA PENYAKIT</a:t>
            </a:r>
            <a:br>
              <a:rPr lang="en-US" sz="3600" dirty="0"/>
            </a:br>
            <a:r>
              <a:rPr lang="en-US" sz="2000" dirty="0"/>
              <a:t>Model </a:t>
            </a:r>
            <a:r>
              <a:rPr lang="en-US" sz="2000" dirty="0" err="1"/>
              <a:t>jaring-jaring</a:t>
            </a:r>
            <a:r>
              <a:rPr lang="en-US" sz="2000" dirty="0"/>
              <a:t> </a:t>
            </a:r>
            <a:r>
              <a:rPr lang="en-US" sz="2000" dirty="0" err="1"/>
              <a:t>penyebab</a:t>
            </a:r>
            <a:r>
              <a:rPr lang="en-US" sz="2000" dirty="0"/>
              <a:t> (THE web causation))</a:t>
            </a:r>
            <a:br>
              <a:rPr lang="en-US" sz="2000" dirty="0"/>
            </a:b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38906-D5A2-41BB-AA44-42050E3C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45FF97-0589-4910-A445-863846FF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9" t="31991" r="23846" b="11161"/>
          <a:stretch/>
        </p:blipFill>
        <p:spPr>
          <a:xfrm>
            <a:off x="478301" y="1209822"/>
            <a:ext cx="11197883" cy="54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6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C011-2E62-4408-A3AD-A7BF2CB9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545" y="191115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dirty="0"/>
              <a:t>KONSEP DASAR TIMBULNYA PENYAKIT</a:t>
            </a:r>
            <a:br>
              <a:rPr lang="en-US" sz="3600" dirty="0"/>
            </a:br>
            <a:r>
              <a:rPr lang="en-US" sz="2000" dirty="0"/>
              <a:t>MODEL RODA (THE WEEL)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38906-D5A2-41BB-AA44-42050E3CB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CF707-6DCF-422F-886E-9C210426D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28889" r="24193" b="31297"/>
          <a:stretch/>
        </p:blipFill>
        <p:spPr>
          <a:xfrm>
            <a:off x="534572" y="1589650"/>
            <a:ext cx="10971628" cy="49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44FC0-F06C-475A-8DC3-ED9237DEB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54" t="22140" r="23731" b="7466"/>
          <a:stretch/>
        </p:blipFill>
        <p:spPr>
          <a:xfrm>
            <a:off x="225082" y="196949"/>
            <a:ext cx="11746523" cy="65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12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7C12-E3B1-481A-845F-D0F1C87F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EPIDEMIOLOGI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45DB-39C9-47D9-9E93-05EA7734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/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</a:t>
            </a:r>
          </a:p>
          <a:p>
            <a:r>
              <a:rPr lang="en-US" dirty="0" err="1"/>
              <a:t>Menunjuk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yang </a:t>
            </a:r>
            <a:r>
              <a:rPr lang="en-US" dirty="0" err="1"/>
              <a:t>ditemukan</a:t>
            </a:r>
            <a:r>
              <a:rPr lang="en-US" dirty="0"/>
              <a:t> pada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rasio</a:t>
            </a:r>
            <a:endParaRPr lang="en-US" dirty="0"/>
          </a:p>
          <a:p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Kesehatan yang </a:t>
            </a:r>
            <a:r>
              <a:rPr lang="en-US" dirty="0" err="1"/>
              <a:t>diperinci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keadaan-keadaan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, orang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Kesehatan,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Kesehatan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kejelasan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33E61-0B6A-4195-96AF-3DFC6C173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6" t="30555" r="11731" b="9724"/>
          <a:stretch/>
        </p:blipFill>
        <p:spPr>
          <a:xfrm>
            <a:off x="478301" y="379827"/>
            <a:ext cx="11254154" cy="60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43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5A9A-565D-427F-8FFA-F040F737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BDD15-B508-4F8D-B283-5AD3F57EE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Menemukan</a:t>
            </a:r>
            <a:r>
              <a:rPr lang="en-US" dirty="0"/>
              <a:t> factor-factor yang </a:t>
            </a:r>
            <a:r>
              <a:rPr lang="en-US" dirty="0" err="1"/>
              <a:t>mempengaruhi</a:t>
            </a:r>
            <a:r>
              <a:rPr lang="en-US" dirty="0"/>
              <a:t> Kesehatan (agent, host dan environment)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Tindakan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kecelakaan</a:t>
            </a:r>
            <a:r>
              <a:rPr lang="en-US" dirty="0"/>
              <a:t>, (injury) dan </a:t>
            </a:r>
            <a:r>
              <a:rPr lang="en-US" dirty="0" err="1"/>
              <a:t>promosi</a:t>
            </a:r>
            <a:r>
              <a:rPr lang="en-US" dirty="0"/>
              <a:t> Kesehatan</a:t>
            </a:r>
          </a:p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kesakitan</a:t>
            </a:r>
            <a:r>
              <a:rPr lang="en-US" dirty="0"/>
              <a:t>, </a:t>
            </a:r>
            <a:r>
              <a:rPr lang="en-US" dirty="0" err="1"/>
              <a:t>kecacatan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Tindakan dan </a:t>
            </a:r>
            <a:r>
              <a:rPr lang="en-US" dirty="0" err="1"/>
              <a:t>riset</a:t>
            </a:r>
            <a:endParaRPr lang="en-US" dirty="0"/>
          </a:p>
          <a:p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Tindakan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di </a:t>
            </a:r>
            <a:r>
              <a:rPr lang="en-US" dirty="0" err="1"/>
              <a:t>prioritaskan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0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2065-B518-4601-A38D-E191C8A5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FREKUENSI MASALAH KESEHATAN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A22ED-5CDD-4FEF-ADB3-E7F6BC55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yang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/>
              <a:t>Langkah-Langkah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:</a:t>
            </a:r>
          </a:p>
          <a:p>
            <a:pPr lvl="1"/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Penderita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berobat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endParaRPr lang="en-US" dirty="0"/>
          </a:p>
          <a:p>
            <a:pPr lvl="2"/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puskesmas</a:t>
            </a:r>
            <a:endParaRPr lang="en-US" dirty="0"/>
          </a:p>
          <a:p>
            <a:pPr lvl="2"/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  <a:p>
            <a:pPr lvl="1"/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survey Kesehatan</a:t>
            </a:r>
          </a:p>
          <a:p>
            <a:pPr lvl="1"/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3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sz="3100" b="1" dirty="0" err="1"/>
              <a:t>Perhitungan</a:t>
            </a:r>
            <a:r>
              <a:rPr lang="en-US" sz="3100" b="1" dirty="0"/>
              <a:t> </a:t>
            </a:r>
            <a:r>
              <a:rPr lang="en-US" sz="3100" b="1" dirty="0" err="1"/>
              <a:t>frekuensi</a:t>
            </a:r>
            <a:r>
              <a:rPr lang="en-US" sz="3100" b="1" dirty="0"/>
              <a:t> </a:t>
            </a:r>
            <a:r>
              <a:rPr lang="en-US" sz="3100" b="1" dirty="0" err="1"/>
              <a:t>penyakit</a:t>
            </a:r>
            <a:br>
              <a:rPr lang="en-US" sz="18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7A8FC-8B25-4092-9591-6F0845F81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1E4C5-08C2-4C76-B50A-3044ED6FF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46818" r="20385" b="24750"/>
          <a:stretch/>
        </p:blipFill>
        <p:spPr>
          <a:xfrm>
            <a:off x="576774" y="2057401"/>
            <a:ext cx="11173265" cy="43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sz="3100" b="1" dirty="0" err="1"/>
              <a:t>Perhitungan</a:t>
            </a:r>
            <a:r>
              <a:rPr lang="en-US" sz="3100" b="1" dirty="0"/>
              <a:t> </a:t>
            </a:r>
            <a:r>
              <a:rPr lang="en-US" sz="3100" b="1" dirty="0" err="1"/>
              <a:t>frekuensi</a:t>
            </a:r>
            <a:r>
              <a:rPr lang="en-US" sz="3100" b="1" dirty="0"/>
              <a:t> </a:t>
            </a:r>
            <a:r>
              <a:rPr lang="en-US" sz="3100" b="1" dirty="0" err="1"/>
              <a:t>penyakit</a:t>
            </a:r>
            <a:br>
              <a:rPr lang="en-US" sz="18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7A8FC-8B25-4092-9591-6F0845F81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CEE6F-CE6C-4495-843D-0CDC00572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6" t="48854" r="21307" b="30862"/>
          <a:stretch/>
        </p:blipFill>
        <p:spPr>
          <a:xfrm>
            <a:off x="4037428" y="3350429"/>
            <a:ext cx="5556738" cy="1390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A6186-3FA1-43C9-97B5-79E00428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6" t="48829" r="21307" b="30887"/>
          <a:stretch/>
        </p:blipFill>
        <p:spPr>
          <a:xfrm>
            <a:off x="486160" y="1716258"/>
            <a:ext cx="11232228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sz="3600" b="1" dirty="0" err="1"/>
              <a:t>Perhitungan</a:t>
            </a:r>
            <a:r>
              <a:rPr lang="en-US" sz="3600" b="1" dirty="0"/>
              <a:t> </a:t>
            </a:r>
            <a:r>
              <a:rPr lang="en-US" sz="3600" b="1" dirty="0" err="1"/>
              <a:t>frekuensi</a:t>
            </a:r>
            <a:r>
              <a:rPr lang="en-US" sz="3600" b="1" dirty="0"/>
              <a:t> </a:t>
            </a:r>
            <a:r>
              <a:rPr lang="en-US" sz="3600" b="1" dirty="0" err="1"/>
              <a:t>penyakit</a:t>
            </a:r>
            <a:br>
              <a:rPr lang="en-US" sz="18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8FD137-A33F-47BB-A56C-9BFA60D07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53" t="42663" r="20782" b="44402"/>
          <a:stretch/>
        </p:blipFill>
        <p:spPr>
          <a:xfrm>
            <a:off x="872196" y="1913206"/>
            <a:ext cx="10634004" cy="163260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AB2EC5-0355-4EB0-9EE5-9FAAC200E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1" t="34044" r="21653" b="37840"/>
          <a:stretch/>
        </p:blipFill>
        <p:spPr>
          <a:xfrm>
            <a:off x="872196" y="3545814"/>
            <a:ext cx="10634004" cy="27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modalitas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FD8798-2A26-4CBD-A2DA-667CE0E16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4" t="21524" r="21077" b="11126"/>
          <a:stretch/>
        </p:blipFill>
        <p:spPr>
          <a:xfrm>
            <a:off x="685799" y="1602166"/>
            <a:ext cx="10820399" cy="49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modalitas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2C84F-E7C2-4D34-871A-1D885265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5" t="24399" r="20961" b="66367"/>
          <a:stretch/>
        </p:blipFill>
        <p:spPr>
          <a:xfrm>
            <a:off x="685801" y="1809457"/>
            <a:ext cx="10820400" cy="1293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F7D15-4385-4CB6-8742-CFFBFF9FC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4" t="41294" r="21308" b="29990"/>
          <a:stretch/>
        </p:blipFill>
        <p:spPr>
          <a:xfrm>
            <a:off x="685799" y="3102485"/>
            <a:ext cx="10820400" cy="31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2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modalitas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3AE26-BD39-4066-B5F8-2F128B02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4" t="31990" r="21308" b="11127"/>
          <a:stretch/>
        </p:blipFill>
        <p:spPr>
          <a:xfrm>
            <a:off x="685799" y="1913207"/>
            <a:ext cx="10820399" cy="45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81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mortalitas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6F750-1489-46C1-B47C-A9CCA276A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5" t="38558" r="21538" b="52412"/>
          <a:stretch/>
        </p:blipFill>
        <p:spPr>
          <a:xfrm>
            <a:off x="539260" y="1787362"/>
            <a:ext cx="10966939" cy="1310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CEDE2-1A9F-4729-920F-227C6FDD8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5" t="21935" r="21423" b="21628"/>
          <a:stretch/>
        </p:blipFill>
        <p:spPr>
          <a:xfrm>
            <a:off x="539260" y="3097977"/>
            <a:ext cx="10966939" cy="35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1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mortalitas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71328-E00B-4F68-80AB-DCD8F0701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4" t="27066" r="21308" b="24500"/>
          <a:stretch/>
        </p:blipFill>
        <p:spPr>
          <a:xfrm>
            <a:off x="685799" y="1941342"/>
            <a:ext cx="10820399" cy="44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7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A2F5-D992-4BB2-A40C-DE03A501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 EPIDEMIOLOGI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61550-C111-42B3-8C8D-DCEEB1EE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i="1" dirty="0"/>
              <a:t>Epi : </a:t>
            </a:r>
            <a:r>
              <a:rPr lang="en-US" i="1" dirty="0" err="1"/>
              <a:t>tentang</a:t>
            </a:r>
            <a:r>
              <a:rPr lang="en-US" dirty="0"/>
              <a:t>; </a:t>
            </a:r>
            <a:r>
              <a:rPr lang="en-US" i="1" dirty="0"/>
              <a:t>Demos : </a:t>
            </a:r>
            <a:r>
              <a:rPr lang="en-US" i="1" dirty="0" err="1"/>
              <a:t>penduduk</a:t>
            </a:r>
            <a:r>
              <a:rPr lang="en-US" i="1" dirty="0"/>
              <a:t> </a:t>
            </a:r>
            <a:r>
              <a:rPr lang="en-US" dirty="0"/>
              <a:t>dan </a:t>
            </a:r>
            <a:r>
              <a:rPr lang="en-US" i="1" dirty="0"/>
              <a:t>Logos : </a:t>
            </a:r>
            <a:r>
              <a:rPr lang="en-US" i="1" dirty="0" err="1"/>
              <a:t>Ilmu</a:t>
            </a:r>
            <a:endParaRPr lang="en-US" i="1" dirty="0"/>
          </a:p>
          <a:p>
            <a:pPr algn="just"/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kejadian</a:t>
            </a:r>
            <a:r>
              <a:rPr lang="en-US" i="1" dirty="0">
                <a:solidFill>
                  <a:srgbClr val="FFFF00"/>
                </a:solidFill>
              </a:rPr>
              <a:t> yang </a:t>
            </a:r>
            <a:r>
              <a:rPr lang="en-US" i="1" dirty="0" err="1">
                <a:solidFill>
                  <a:srgbClr val="FFFF00"/>
                </a:solidFill>
              </a:rPr>
              <a:t>menimpa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penduduk</a:t>
            </a:r>
            <a:endParaRPr lang="en-US" i="1" dirty="0">
              <a:solidFill>
                <a:srgbClr val="FFFF00"/>
              </a:solidFill>
            </a:endParaRPr>
          </a:p>
          <a:p>
            <a:pPr algn="just"/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 err="1">
                <a:solidFill>
                  <a:srgbClr val="92D050"/>
                </a:solidFill>
              </a:rPr>
              <a:t>distribusi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penyebaran</a:t>
            </a:r>
            <a:r>
              <a:rPr lang="en-US" dirty="0"/>
              <a:t>) dan </a:t>
            </a:r>
            <a:r>
              <a:rPr lang="en-US" i="1" dirty="0" err="1">
                <a:solidFill>
                  <a:srgbClr val="92D050"/>
                </a:solidFill>
              </a:rPr>
              <a:t>determinan</a:t>
            </a:r>
            <a:r>
              <a:rPr lang="en-US" dirty="0"/>
              <a:t> (factor </a:t>
            </a:r>
            <a:r>
              <a:rPr lang="en-US" dirty="0" err="1"/>
              <a:t>penentu</a:t>
            </a:r>
            <a:r>
              <a:rPr lang="en-US" dirty="0"/>
              <a:t>)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  <a:r>
              <a:rPr lang="en-US" i="1" dirty="0" err="1">
                <a:solidFill>
                  <a:srgbClr val="92D050"/>
                </a:solidFill>
              </a:rPr>
              <a:t>untuk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pencegahan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dirty="0"/>
              <a:t>(development)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penanggunalangan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</a:t>
            </a:r>
          </a:p>
          <a:p>
            <a:pPr algn="just"/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 err="1">
                <a:solidFill>
                  <a:srgbClr val="00B0F0"/>
                </a:solidFill>
              </a:rPr>
              <a:t>fenomena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massal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penyakit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i="1" dirty="0" err="1">
                <a:solidFill>
                  <a:srgbClr val="00B0F0"/>
                </a:solidFill>
              </a:rPr>
              <a:t>infeksi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Riwayat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(Frost, 1927)</a:t>
            </a:r>
          </a:p>
          <a:p>
            <a:pPr algn="just"/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i="1" dirty="0" err="1">
                <a:solidFill>
                  <a:srgbClr val="7030A0"/>
                </a:solidFill>
              </a:rPr>
              <a:t>penyakit</a:t>
            </a:r>
            <a:r>
              <a:rPr lang="en-US" dirty="0"/>
              <a:t> dan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i="1" dirty="0" err="1">
                <a:solidFill>
                  <a:srgbClr val="7030A0"/>
                </a:solidFill>
              </a:rPr>
              <a:t>sekelompok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manusia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(Greenwood, 1934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2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mortalitas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CF880-866E-4E27-9410-4D5133301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0" t="26245" r="29375" b="34556"/>
          <a:stretch/>
        </p:blipFill>
        <p:spPr>
          <a:xfrm>
            <a:off x="685799" y="1983546"/>
            <a:ext cx="10820399" cy="43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0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mortalitas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66DD3-7E35-4729-B895-18FD0473C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0" t="39791" r="28808" b="26142"/>
          <a:stretch/>
        </p:blipFill>
        <p:spPr>
          <a:xfrm>
            <a:off x="567396" y="2057401"/>
            <a:ext cx="10938803" cy="44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31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534C-5641-438F-97E7-A468D169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/>
              <a:t>Ukuran-ukuran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epidemiologi</a:t>
            </a:r>
            <a:br>
              <a:rPr lang="en-US" sz="3200" dirty="0"/>
            </a:b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fertilitas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ED7E64F-E304-4A94-B7C0-DBDED843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2CAF-3A29-4817-9E5A-E95943C97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9" t="45126" r="21308" b="20190"/>
          <a:stretch/>
        </p:blipFill>
        <p:spPr>
          <a:xfrm>
            <a:off x="685800" y="2194560"/>
            <a:ext cx="10920046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2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B453-CA82-4E83-8EE7-B4FF066F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252D9-76EB-45B3-9069-7B8E7F9F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diduga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’ (to come before or precede, or anticipate, to make </a:t>
            </a:r>
            <a:r>
              <a:rPr lang="en-US" dirty="0" err="1"/>
              <a:t>imposible</a:t>
            </a:r>
            <a:r>
              <a:rPr lang="en-US" dirty="0"/>
              <a:t> by advance provision). </a:t>
            </a:r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, </a:t>
            </a:r>
            <a:r>
              <a:rPr lang="en-US" dirty="0" err="1"/>
              <a:t>menunda</a:t>
            </a:r>
            <a:r>
              <a:rPr lang="en-US" dirty="0"/>
              <a:t>, </a:t>
            </a:r>
            <a:r>
              <a:rPr lang="en-US" dirty="0" err="1"/>
              <a:t>mengurangi</a:t>
            </a:r>
            <a:r>
              <a:rPr lang="en-US" dirty="0"/>
              <a:t>, </a:t>
            </a:r>
            <a:r>
              <a:rPr lang="en-US" dirty="0" err="1"/>
              <a:t>membasmi</a:t>
            </a:r>
            <a:r>
              <a:rPr lang="en-US" dirty="0"/>
              <a:t>, </a:t>
            </a:r>
            <a:r>
              <a:rPr lang="en-US" dirty="0" err="1"/>
              <a:t>mengeliminasi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kecacatan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(</a:t>
            </a:r>
            <a:r>
              <a:rPr lang="en-US" dirty="0" err="1"/>
              <a:t>Kleinbaum</a:t>
            </a:r>
            <a:r>
              <a:rPr lang="en-US" dirty="0"/>
              <a:t>, et al., 1982; Last, 2001). </a:t>
            </a:r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langkah‐langkah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pada data/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/</a:t>
            </a:r>
            <a:r>
              <a:rPr lang="en-US" dirty="0" err="1"/>
              <a:t>pengamatan</a:t>
            </a:r>
            <a:r>
              <a:rPr lang="en-US" dirty="0"/>
              <a:t>/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43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02B4-BD0A-4DFC-A614-B88DAC3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PENCEGAHAN PENYAKIT MENULAR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577A6-F635-4F6B-AE77-16CA41744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46" t="26144" r="23533" b="35448"/>
          <a:stretch/>
        </p:blipFill>
        <p:spPr>
          <a:xfrm>
            <a:off x="576774" y="1878037"/>
            <a:ext cx="10929425" cy="4743972"/>
          </a:xfrm>
        </p:spPr>
      </p:pic>
    </p:spTree>
    <p:extLst>
      <p:ext uri="{BB962C8B-B14F-4D97-AF65-F5344CB8AC3E}">
        <p14:creationId xmlns:p14="http://schemas.microsoft.com/office/powerpoint/2010/main" val="3126633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A02B4-BD0A-4DFC-A614-B88DAC3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PENCEGAHAN PENYAKIT MENULAR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53BE2-FA59-4AC6-8E0A-501ACFB8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27066" r="25577" b="43587"/>
          <a:stretch/>
        </p:blipFill>
        <p:spPr>
          <a:xfrm>
            <a:off x="314177" y="1814732"/>
            <a:ext cx="11118893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6639-386B-46E4-862C-0E0D6A7E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528" y="286071"/>
            <a:ext cx="9789942" cy="1064427"/>
          </a:xfrm>
        </p:spPr>
        <p:txBody>
          <a:bodyPr/>
          <a:lstStyle/>
          <a:p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EBA4E-61DD-4577-B13A-F3E1E378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6" t="42047" r="22346" b="39089"/>
          <a:stretch/>
        </p:blipFill>
        <p:spPr>
          <a:xfrm>
            <a:off x="222738" y="1338830"/>
            <a:ext cx="11746523" cy="2393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5BACE-31D6-43C5-9F1C-7EFFA7EEB23D}"/>
              </a:ext>
            </a:extLst>
          </p:cNvPr>
          <p:cNvSpPr txBox="1"/>
          <p:nvPr/>
        </p:nvSpPr>
        <p:spPr>
          <a:xfrm>
            <a:off x="661182" y="3732795"/>
            <a:ext cx="2954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 </a:t>
            </a:r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DB649-E8E2-4CC1-B733-5371B2E3BFD7}"/>
              </a:ext>
            </a:extLst>
          </p:cNvPr>
          <p:cNvSpPr txBox="1"/>
          <p:nvPr/>
        </p:nvSpPr>
        <p:spPr>
          <a:xfrm>
            <a:off x="4262511" y="3812344"/>
            <a:ext cx="344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pemberantasan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dan KLB hamper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(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0EA53-6E1C-40F5-B95D-24B6BA119739}"/>
              </a:ext>
            </a:extLst>
          </p:cNvPr>
          <p:cNvSpPr txBox="1"/>
          <p:nvPr/>
        </p:nvSpPr>
        <p:spPr>
          <a:xfrm>
            <a:off x="8088923" y="3953022"/>
            <a:ext cx="3441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Penghapusan</a:t>
            </a:r>
            <a:r>
              <a:rPr lang="en-US" dirty="0"/>
              <a:t> total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akarnya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kuman</a:t>
            </a:r>
            <a:r>
              <a:rPr lang="en-US" dirty="0"/>
              <a:t>, </a:t>
            </a:r>
            <a:r>
              <a:rPr lang="en-US" dirty="0" err="1"/>
              <a:t>bakteri</a:t>
            </a:r>
            <a:r>
              <a:rPr lang="en-US" dirty="0"/>
              <a:t> dan virus </a:t>
            </a:r>
            <a:r>
              <a:rPr lang="en-US" dirty="0" err="1"/>
              <a:t>hilang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syarat-syarat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13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3D5C-8240-43D1-A608-976D9CD4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1116"/>
            <a:ext cx="8610600" cy="1293028"/>
          </a:xfrm>
        </p:spPr>
        <p:txBody>
          <a:bodyPr>
            <a:normAutofit/>
          </a:bodyPr>
          <a:lstStyle/>
          <a:p>
            <a:r>
              <a:rPr lang="en-US" sz="3200" dirty="0"/>
              <a:t>PENCEGAHAN PENYAKIT TIDAK MENULAR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27C6-91D7-4CCE-AD6A-84BDFAAD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7AEF4-EB76-4C63-BE8F-BFD966134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4" t="26860" r="62269" b="41535"/>
          <a:stretch/>
        </p:blipFill>
        <p:spPr>
          <a:xfrm>
            <a:off x="685800" y="1308295"/>
            <a:ext cx="10820400" cy="52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90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3D5C-8240-43D1-A608-976D9CD4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1116"/>
            <a:ext cx="8610600" cy="1293028"/>
          </a:xfrm>
        </p:spPr>
        <p:txBody>
          <a:bodyPr>
            <a:normAutofit/>
          </a:bodyPr>
          <a:lstStyle/>
          <a:p>
            <a:r>
              <a:rPr lang="en-US" sz="3200" dirty="0"/>
              <a:t>PENCEGAHAN PENYAKIT TIDAK MENULAR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27C6-91D7-4CCE-AD6A-84BDFAAD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B18ECD-F711-4812-9824-D2514BA24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9" t="26040" r="61347" b="36609"/>
          <a:stretch/>
        </p:blipFill>
        <p:spPr>
          <a:xfrm>
            <a:off x="562708" y="1534143"/>
            <a:ext cx="11127544" cy="49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A2F5-D992-4BB2-A40C-DE03A501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 EPIDEMIOLOGI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61550-C111-42B3-8C8D-DCEEB1EE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Epidemiolgy</a:t>
            </a:r>
            <a:r>
              <a:rPr lang="en-US" dirty="0"/>
              <a:t> is the study of the </a:t>
            </a:r>
            <a:r>
              <a:rPr lang="en-US" i="1" dirty="0">
                <a:solidFill>
                  <a:schemeClr val="accent1"/>
                </a:solidFill>
              </a:rPr>
              <a:t>distribution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/>
                </a:solidFill>
              </a:rPr>
              <a:t>determinants</a:t>
            </a:r>
            <a:r>
              <a:rPr lang="en-US" dirty="0"/>
              <a:t> of </a:t>
            </a:r>
            <a:r>
              <a:rPr lang="en-US" dirty="0" err="1"/>
              <a:t>disesase</a:t>
            </a:r>
            <a:r>
              <a:rPr lang="en-US" dirty="0"/>
              <a:t> frequency in man (</a:t>
            </a:r>
            <a:r>
              <a:rPr lang="en-US" dirty="0" err="1"/>
              <a:t>MacMahon</a:t>
            </a:r>
            <a:r>
              <a:rPr lang="en-US" dirty="0"/>
              <a:t> &amp; Pugh, 1970)</a:t>
            </a:r>
          </a:p>
          <a:p>
            <a:pPr algn="just"/>
            <a:r>
              <a:rPr lang="en-US" dirty="0"/>
              <a:t>Epidemiology is the study of </a:t>
            </a:r>
            <a:r>
              <a:rPr lang="en-US" i="1" dirty="0" err="1">
                <a:solidFill>
                  <a:srgbClr val="00B050"/>
                </a:solidFill>
              </a:rPr>
              <a:t>disesase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err="1">
                <a:solidFill>
                  <a:srgbClr val="00B050"/>
                </a:solidFill>
              </a:rPr>
              <a:t>occurance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/>
              <a:t>in human population (Friedman, 1974)</a:t>
            </a:r>
          </a:p>
          <a:p>
            <a:pPr algn="just"/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distribusi</a:t>
            </a:r>
            <a:r>
              <a:rPr lang="en-US" i="1" dirty="0">
                <a:solidFill>
                  <a:srgbClr val="FFFF00"/>
                </a:solidFill>
              </a:rPr>
              <a:t> dan </a:t>
            </a:r>
            <a:r>
              <a:rPr lang="en-US" i="1" dirty="0" err="1">
                <a:solidFill>
                  <a:srgbClr val="FFFF00"/>
                </a:solidFill>
              </a:rPr>
              <a:t>determinan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di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dan </a:t>
            </a:r>
            <a:r>
              <a:rPr lang="en-US" dirty="0" err="1"/>
              <a:t>aplikasinya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>
                <a:solidFill>
                  <a:srgbClr val="FFFF00"/>
                </a:solidFill>
              </a:rPr>
              <a:t>pengendalian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masalah</a:t>
            </a:r>
            <a:r>
              <a:rPr lang="en-US" dirty="0"/>
              <a:t> Kesehatan </a:t>
            </a:r>
            <a:r>
              <a:rPr lang="en-US" dirty="0" err="1"/>
              <a:t>tubuh</a:t>
            </a:r>
            <a:r>
              <a:rPr lang="en-US" dirty="0"/>
              <a:t> (Last, </a:t>
            </a:r>
            <a:r>
              <a:rPr lang="en-US" dirty="0" err="1"/>
              <a:t>Beagehole</a:t>
            </a:r>
            <a:r>
              <a:rPr lang="en-US" dirty="0"/>
              <a:t>, et al, 1988)</a:t>
            </a:r>
          </a:p>
          <a:p>
            <a:pPr algn="just"/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 err="1">
                <a:solidFill>
                  <a:srgbClr val="00B0F0"/>
                </a:solidFill>
              </a:rPr>
              <a:t>frekuensi</a:t>
            </a:r>
            <a:r>
              <a:rPr lang="en-US" i="1" dirty="0">
                <a:solidFill>
                  <a:srgbClr val="00B0F0"/>
                </a:solidFill>
              </a:rPr>
              <a:t>, dan </a:t>
            </a:r>
            <a:r>
              <a:rPr lang="en-US" i="1" dirty="0" err="1">
                <a:solidFill>
                  <a:srgbClr val="00B0F0"/>
                </a:solidFill>
              </a:rPr>
              <a:t>penyebaran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dirty="0" err="1"/>
              <a:t>masalah</a:t>
            </a:r>
            <a:r>
              <a:rPr lang="en-US" dirty="0"/>
              <a:t> Kesehatan pada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/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i="1" dirty="0" err="1">
                <a:solidFill>
                  <a:srgbClr val="00B0F0"/>
                </a:solidFill>
              </a:rPr>
              <a:t>serta</a:t>
            </a:r>
            <a:r>
              <a:rPr lang="en-US" i="1" dirty="0">
                <a:solidFill>
                  <a:srgbClr val="00B0F0"/>
                </a:solidFill>
              </a:rPr>
              <a:t> factor-factor yang </a:t>
            </a:r>
            <a:r>
              <a:rPr lang="en-US" i="1" dirty="0" err="1">
                <a:solidFill>
                  <a:srgbClr val="00B0F0"/>
                </a:solidFill>
              </a:rPr>
              <a:t>mempengaruhinya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Azrul</a:t>
            </a:r>
            <a:r>
              <a:rPr lang="en-US" dirty="0"/>
              <a:t> </a:t>
            </a:r>
            <a:r>
              <a:rPr lang="en-US" dirty="0" err="1"/>
              <a:t>Azwar</a:t>
            </a:r>
            <a:r>
              <a:rPr lang="en-US" dirty="0"/>
              <a:t>)</a:t>
            </a:r>
          </a:p>
          <a:p>
            <a:pPr algn="just"/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timbulnya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perjalanan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dan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pencegahan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penyakit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terutama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penyakit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menular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(W.H. Welch)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4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CA7D-4552-4BEC-B0BE-93386385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LINGKUP EPIDEMIOLOGI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C2CD-FC66-40ED-81B4-63EB8D3F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Ruang </a:t>
            </a:r>
            <a:r>
              <a:rPr lang="en-US" b="1" dirty="0" err="1"/>
              <a:t>Lingkup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b="1" dirty="0"/>
          </a:p>
          <a:p>
            <a:r>
              <a:rPr lang="en-US" dirty="0" err="1"/>
              <a:t>Subjek</a:t>
            </a:r>
            <a:r>
              <a:rPr lang="en-US" dirty="0"/>
              <a:t> dan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: </a:t>
            </a:r>
            <a:r>
              <a:rPr lang="en-US" dirty="0" err="1"/>
              <a:t>masalah</a:t>
            </a:r>
            <a:r>
              <a:rPr lang="en-US" dirty="0"/>
              <a:t> Kesehatan (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, </a:t>
            </a:r>
            <a:r>
              <a:rPr lang="en-US" dirty="0" err="1"/>
              <a:t>kecelakaan</a:t>
            </a:r>
            <a:r>
              <a:rPr lang="en-US" dirty="0"/>
              <a:t>,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dirty="0" err="1"/>
              <a:t>Masalah</a:t>
            </a:r>
            <a:r>
              <a:rPr lang="en-US" dirty="0"/>
              <a:t> Kesehatan yang </a:t>
            </a:r>
            <a:r>
              <a:rPr lang="en-US" dirty="0" err="1"/>
              <a:t>ditemukan</a:t>
            </a:r>
            <a:r>
              <a:rPr lang="en-US" dirty="0"/>
              <a:t> pada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  <a:r>
              <a:rPr lang="en-US" dirty="0" err="1"/>
              <a:t>dimanfaatkan</a:t>
            </a:r>
            <a:r>
              <a:rPr lang="en-US" dirty="0"/>
              <a:t> data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dan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dan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Kesehatan 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Subjek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obyek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sekelompok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Frekuensi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Distribusi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Determinan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1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CA7D-4552-4BEC-B0BE-93386385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RUANG LINGKUP EPIDEMIOLOGI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C2CD-FC66-40ED-81B4-63EB8D3F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Ruang </a:t>
            </a:r>
            <a:r>
              <a:rPr lang="en-US" b="1" dirty="0" err="1"/>
              <a:t>Lingkup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Kesehatan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etiologi</a:t>
            </a:r>
            <a:r>
              <a:rPr lang="en-US" b="1" dirty="0"/>
              <a:t> :</a:t>
            </a:r>
          </a:p>
          <a:p>
            <a:r>
              <a:rPr lang="en-US" dirty="0" err="1">
                <a:solidFill>
                  <a:srgbClr val="FFC000"/>
                </a:solidFill>
              </a:rPr>
              <a:t>Efikasi</a:t>
            </a:r>
            <a:r>
              <a:rPr lang="en-US" dirty="0"/>
              <a:t>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optimal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Kesehatan, ex : </a:t>
            </a:r>
            <a:r>
              <a:rPr lang="en-US" dirty="0" err="1"/>
              <a:t>vaksinasi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Efektivitas</a:t>
            </a:r>
            <a:r>
              <a:rPr lang="en-US" dirty="0"/>
              <a:t>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 err="1">
                <a:solidFill>
                  <a:schemeClr val="accent5"/>
                </a:solidFill>
              </a:rPr>
              <a:t>Efisiensi</a:t>
            </a:r>
            <a:r>
              <a:rPr lang="en-US" dirty="0"/>
              <a:t> :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endParaRPr lang="en-US" dirty="0"/>
          </a:p>
          <a:p>
            <a:r>
              <a:rPr lang="en-US" dirty="0" err="1">
                <a:solidFill>
                  <a:schemeClr val="accent2"/>
                </a:solidFill>
              </a:rPr>
              <a:t>Evaluasi</a:t>
            </a:r>
            <a:r>
              <a:rPr lang="en-US" dirty="0"/>
              <a:t> : </a:t>
            </a:r>
            <a:r>
              <a:rPr lang="en-US" dirty="0" err="1"/>
              <a:t>melihat</a:t>
            </a:r>
            <a:r>
              <a:rPr lang="en-US" dirty="0"/>
              <a:t>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program</a:t>
            </a:r>
          </a:p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Edukasi</a:t>
            </a:r>
            <a:r>
              <a:rPr lang="en-US" dirty="0"/>
              <a:t> :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1272-7202-47F1-8C8C-59F8C7EF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1300"/>
            <a:ext cx="8610600" cy="1293028"/>
          </a:xfrm>
        </p:spPr>
        <p:txBody>
          <a:bodyPr/>
          <a:lstStyle/>
          <a:p>
            <a:r>
              <a:rPr lang="en-US" dirty="0"/>
              <a:t>MACAM-MACAM EPIDEMIOLOGI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1EAC3-76FD-4DDE-846B-5F2763DB9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48639-D623-4AC3-A709-1BB90A31B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38" t="37943" r="7230" b="7301"/>
          <a:stretch/>
        </p:blipFill>
        <p:spPr>
          <a:xfrm>
            <a:off x="685800" y="485307"/>
            <a:ext cx="10820400" cy="58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C184-E95E-4F77-ADE5-400F2CB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4207"/>
            <a:ext cx="8610600" cy="1293028"/>
          </a:xfrm>
        </p:spPr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753D-205C-498D-A46F-E44D8407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17FF8-D6F6-469A-8A03-48B9C911B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6" t="31991" r="26962" b="25321"/>
          <a:stretch/>
        </p:blipFill>
        <p:spPr>
          <a:xfrm>
            <a:off x="576775" y="1432414"/>
            <a:ext cx="10929423" cy="49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2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C184-E95E-4F77-ADE5-400F2CB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4207"/>
            <a:ext cx="8610600" cy="1293028"/>
          </a:xfrm>
        </p:spPr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epidemiologi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753D-205C-498D-A46F-E44D8407D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D9CA4-C706-49DA-8ED7-04E0DC946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4" t="23423" r="27539" b="33941"/>
          <a:stretch/>
        </p:blipFill>
        <p:spPr>
          <a:xfrm>
            <a:off x="815926" y="1607235"/>
            <a:ext cx="10929425" cy="50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02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595</TotalTime>
  <Words>992</Words>
  <Application>Microsoft Office PowerPoint</Application>
  <PresentationFormat>Widescreen</PresentationFormat>
  <Paragraphs>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Century Gothic</vt:lpstr>
      <vt:lpstr>Vapor Trail</vt:lpstr>
      <vt:lpstr>KONSEP DASAR EPIDEMIOLOGI</vt:lpstr>
      <vt:lpstr>PowerPoint Presentation</vt:lpstr>
      <vt:lpstr>DEFINISI EPIDEMIOLOGI</vt:lpstr>
      <vt:lpstr>DEFINISI EPIDEMIOLOGI</vt:lpstr>
      <vt:lpstr>RUANG LINGKUP EPIDEMIOLOGI</vt:lpstr>
      <vt:lpstr>RUANG LINGKUP EPIDEMIOLOGI</vt:lpstr>
      <vt:lpstr>MACAM-MACAM EPIDEMIOLOGI</vt:lpstr>
      <vt:lpstr>Macam-macam epidemiologi</vt:lpstr>
      <vt:lpstr>Macam-macam epidemiologi</vt:lpstr>
      <vt:lpstr>Macam-macam epidemiologi</vt:lpstr>
      <vt:lpstr>KONSEP DASAR TIMBULNYA PENYAKIT</vt:lpstr>
      <vt:lpstr>KONSEP DASAR TIMBULNYA PENYAKIT Model Segitiga epidemiologi (The epidemiologic triangle) </vt:lpstr>
      <vt:lpstr>PowerPoint Presentation</vt:lpstr>
      <vt:lpstr>PowerPoint Presentation</vt:lpstr>
      <vt:lpstr>KONSEP DASAR TIMBULNYA PENYAKIT</vt:lpstr>
      <vt:lpstr>KONSEP DASAR TIMBULNYA PENYAKIT Model jaring-jaring penyebab (THE web causation)) </vt:lpstr>
      <vt:lpstr>KONSEP DASAR TIMBULNYA PENYAKIT MODEL RODA (THE WEEL)</vt:lpstr>
      <vt:lpstr>PowerPoint Presentation</vt:lpstr>
      <vt:lpstr>PRINSIP EPIDEMIOLOGI</vt:lpstr>
      <vt:lpstr>Manfaat studi epidemiologi</vt:lpstr>
      <vt:lpstr>FREKUENSI MASALAH KESEHATAN</vt:lpstr>
      <vt:lpstr>Ukuran-ukuran dalam epidemiologi Perhitungan frekuensi penyakit  </vt:lpstr>
      <vt:lpstr>Ukuran-ukuran dalam epidemiologi Perhitungan frekuensi penyakit  </vt:lpstr>
      <vt:lpstr>Ukuran-ukuran dalam epidemiologi Perhitungan frekuensi penyakit  </vt:lpstr>
      <vt:lpstr>Ukuran-ukuran dalam epidemiologi ukuran modalitas </vt:lpstr>
      <vt:lpstr>Ukuran-ukuran dalam epidemiologi ukuran modalitas </vt:lpstr>
      <vt:lpstr>Ukuran-ukuran dalam epidemiologi ukuran modalitas </vt:lpstr>
      <vt:lpstr>Ukuran-ukuran dalam epidemiologi ukuran mortalitas </vt:lpstr>
      <vt:lpstr>Ukuran-ukuran dalam epidemiologi ukuran mortalitas </vt:lpstr>
      <vt:lpstr>Ukuran-ukuran dalam epidemiologi ukuran mortalitas </vt:lpstr>
      <vt:lpstr>Ukuran-ukuran dalam epidemiologi ukuran mortalitas </vt:lpstr>
      <vt:lpstr>Ukuran-ukuran dalam epidemiologi ukuran fertilitas </vt:lpstr>
      <vt:lpstr>Pencegahan penyakit</vt:lpstr>
      <vt:lpstr>PENCEGAHAN PENYAKIT MENULAR</vt:lpstr>
      <vt:lpstr>PENCEGAHAN PENYAKIT MENULAR</vt:lpstr>
      <vt:lpstr>Pemberantasan penyakit menular</vt:lpstr>
      <vt:lpstr>PENCEGAHAN PENYAKIT TIDAK MENULAR</vt:lpstr>
      <vt:lpstr>PENCEGAHAN PENYAKIT TIDAK MENULAR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EPIDEMIOLOGI</dc:title>
  <dc:creator>ACER</dc:creator>
  <cp:lastModifiedBy>HP</cp:lastModifiedBy>
  <cp:revision>6</cp:revision>
  <dcterms:created xsi:type="dcterms:W3CDTF">2022-02-16T21:08:51Z</dcterms:created>
  <dcterms:modified xsi:type="dcterms:W3CDTF">2025-03-04T02:03:00Z</dcterms:modified>
</cp:coreProperties>
</file>